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6" r:id="rId2"/>
    <p:sldId id="463" r:id="rId3"/>
    <p:sldId id="455" r:id="rId4"/>
    <p:sldId id="481" r:id="rId5"/>
    <p:sldId id="482" r:id="rId6"/>
    <p:sldId id="483" r:id="rId7"/>
    <p:sldId id="485" r:id="rId8"/>
    <p:sldId id="486" r:id="rId9"/>
    <p:sldId id="487" r:id="rId10"/>
    <p:sldId id="488" r:id="rId11"/>
    <p:sldId id="489" r:id="rId12"/>
    <p:sldId id="490" r:id="rId13"/>
    <p:sldId id="491" r:id="rId14"/>
    <p:sldId id="492" r:id="rId15"/>
    <p:sldId id="493" r:id="rId16"/>
    <p:sldId id="494" r:id="rId17"/>
    <p:sldId id="496" r:id="rId18"/>
    <p:sldId id="456" r:id="rId19"/>
    <p:sldId id="466" r:id="rId20"/>
    <p:sldId id="457" r:id="rId21"/>
    <p:sldId id="497" r:id="rId22"/>
    <p:sldId id="498" r:id="rId23"/>
    <p:sldId id="458" r:id="rId24"/>
    <p:sldId id="502" r:id="rId25"/>
    <p:sldId id="503" r:id="rId26"/>
    <p:sldId id="504" r:id="rId27"/>
    <p:sldId id="505" r:id="rId28"/>
    <p:sldId id="459" r:id="rId29"/>
    <p:sldId id="507" r:id="rId30"/>
    <p:sldId id="508" r:id="rId31"/>
    <p:sldId id="510" r:id="rId32"/>
    <p:sldId id="509" r:id="rId33"/>
    <p:sldId id="511" r:id="rId34"/>
    <p:sldId id="526" r:id="rId35"/>
    <p:sldId id="460" r:id="rId36"/>
    <p:sldId id="468" r:id="rId37"/>
    <p:sldId id="469" r:id="rId38"/>
    <p:sldId id="374" r:id="rId3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995">
          <p15:clr>
            <a:srgbClr val="A4A3A4"/>
          </p15:clr>
        </p15:guide>
        <p15:guide id="2" pos="1781">
          <p15:clr>
            <a:srgbClr val="A4A3A4"/>
          </p15:clr>
        </p15:guide>
        <p15:guide id="3" pos="5280">
          <p15:clr>
            <a:srgbClr val="A4A3A4"/>
          </p15:clr>
        </p15:guide>
        <p15:guide id="4" pos="1713">
          <p15:clr>
            <a:srgbClr val="A4A3A4"/>
          </p15:clr>
        </p15:guide>
        <p15:guide id="5" pos="5497">
          <p15:clr>
            <a:srgbClr val="A4A3A4"/>
          </p15:clr>
        </p15:guide>
        <p15:guide id="6" orient="horz" pos="2505">
          <p15:clr>
            <a:srgbClr val="A4A3A4"/>
          </p15:clr>
        </p15:guide>
        <p15:guide id="7" orient="horz" pos="241">
          <p15:clr>
            <a:srgbClr val="A4A3A4"/>
          </p15:clr>
        </p15:guide>
        <p15:guide id="8" orient="horz" pos="4064">
          <p15:clr>
            <a:srgbClr val="A4A3A4"/>
          </p15:clr>
        </p15:guide>
        <p15:guide id="9" pos="272">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nke zhao" initials="yz" lastIdx="0" clrIdx="0"/>
  <p:cmAuthor id="2" name="lenovo" initials="l"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0053A3"/>
    <a:srgbClr val="0D0D0D"/>
    <a:srgbClr val="0055A2"/>
    <a:srgbClr val="0454A1"/>
    <a:srgbClr val="0070C0"/>
    <a:srgbClr val="7F7F7F"/>
    <a:srgbClr val="F5F5F5"/>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804" autoAdjust="0"/>
    <p:restoredTop sz="70911" autoAdjust="0"/>
  </p:normalViewPr>
  <p:slideViewPr>
    <p:cSldViewPr snapToGrid="0" showGuides="1">
      <p:cViewPr varScale="1">
        <p:scale>
          <a:sx n="61" d="100"/>
          <a:sy n="61" d="100"/>
        </p:scale>
        <p:origin x="389" y="48"/>
      </p:cViewPr>
      <p:guideLst>
        <p:guide orient="horz" pos="3995"/>
        <p:guide pos="1781"/>
        <p:guide pos="5280"/>
        <p:guide pos="1713"/>
        <p:guide pos="5497"/>
        <p:guide orient="horz" pos="2505"/>
        <p:guide orient="horz" pos="241"/>
        <p:guide orient="horz" pos="4064"/>
        <p:guide pos="272"/>
      </p:guideLst>
    </p:cSldViewPr>
  </p:slideViewPr>
  <p:notesTextViewPr>
    <p:cViewPr>
      <p:scale>
        <a:sx n="125" d="100"/>
        <a:sy n="125" d="100"/>
      </p:scale>
      <p:origin x="0" y="0"/>
    </p:cViewPr>
  </p:notesTextViewPr>
  <p:sorterViewPr>
    <p:cViewPr>
      <p:scale>
        <a:sx n="75" d="100"/>
        <a:sy n="75" d="100"/>
      </p:scale>
      <p:origin x="0" y="0"/>
    </p:cViewPr>
  </p:sorterViewPr>
  <p:notesViewPr>
    <p:cSldViewPr snapToGrid="0">
      <p:cViewPr varScale="1">
        <p:scale>
          <a:sx n="65" d="100"/>
          <a:sy n="65" d="100"/>
        </p:scale>
        <p:origin x="219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84F194-77E4-4A46-98FA-A23AB4850F1E}" type="datetimeFigureOut">
              <a:rPr lang="zh-CN" altLang="en-US" smtClean="0"/>
              <a:t>2018.05.15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48ADDD-0861-425B-98A9-B83929A06EF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t>[Build 1.05.15.0]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[Quick pass]</a:t>
            </a:r>
            <a:endParaRPr lang="zh-CN" altLang="en-US" dirty="0"/>
          </a:p>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[Show]</a:t>
            </a:r>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[Show]</a:t>
            </a:r>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a:xfrm>
            <a:off x="289560" y="4400550"/>
            <a:ext cx="6507480" cy="4442460"/>
          </a:xfrm>
        </p:spPr>
        <p:txBody>
          <a:bodyPr/>
          <a:lstStyle/>
          <a:p>
            <a:r>
              <a:rPr lang="en-US" altLang="zh-CN" dirty="0"/>
              <a:t>[Read]</a:t>
            </a:r>
            <a:r>
              <a:rPr lang="zh-CN" altLang="en-US" dirty="0"/>
              <a:t>我们的技术依托成熟的开源无人机飞控、打印机固件、高精度定位系统和云计算系统。四旋翼飞行器通过调节四个电机转速来改变旋翼转速，实现升力的变化，从而控制飞行器的姿态和位置。无人机技术现发展阶段为已初步成熟。GPS定位是根据高速运动的卫星瞬间位置作为已知的起算数据，采用空间距离后方交会的方法，确定待测点的位置。目前GPS系统提供的定位精度是优于10米，而为得到更高的定位精度，我们通常采用差分GPS技术：将一台GPS接收机安置在基准站上进行观测。根据基准站已知精密坐标，计算出基准站到卫星的距离改正数，并由基准站实时将这一数据发送出去。用户接收机在进行GPS观测的同时，也接收到基准站发出的改正数，并对其定位结果进行改正，从而提高定位精度。</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[Summary]</a:t>
            </a:r>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[Summary]</a:t>
            </a:r>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[Introduction]</a:t>
            </a:r>
            <a:r>
              <a:rPr lang="zh-CN" altLang="en-US" dirty="0"/>
              <a:t>强调首创性和发掘客户潜在需求的特性</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[Read]</a:t>
            </a:r>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[Brief introduction]</a:t>
            </a:r>
            <a:r>
              <a:rPr lang="zh-CN" altLang="en-US" dirty="0"/>
              <a:t>强调低配高配市场细分</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[Quick pass]</a:t>
            </a:r>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[Detail &amp; Read] </a:t>
            </a:r>
          </a:p>
          <a:p>
            <a:r>
              <a:rPr lang="en-US" altLang="zh-CN" dirty="0"/>
              <a:t>【</a:t>
            </a:r>
            <a:r>
              <a:rPr lang="zh-CN" altLang="en-US" dirty="0"/>
              <a:t>单击显示标题</a:t>
            </a:r>
            <a:r>
              <a:rPr lang="en-US" altLang="zh-CN" dirty="0"/>
              <a:t>】</a:t>
            </a:r>
          </a:p>
          <a:p>
            <a:r>
              <a:rPr lang="zh-CN" altLang="en-US" dirty="0"/>
              <a:t>目前国家正在大力推广高新技术产业，该项目拥有良好的前景，由于资金主要用于研发，前期资金需求不高。但是就目前而言，社会对三维打印服务的潜在需求高涨，但是仍然没有合适的服务提供商。</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
            </a:r>
            <a:r>
              <a:rPr lang="zh-CN" altLang="en-US" dirty="0"/>
              <a:t>单击显示标题</a:t>
            </a:r>
            <a:r>
              <a:rPr lang="en-US" altLang="zh-CN" dirty="0"/>
              <a:t>】</a:t>
            </a:r>
          </a:p>
          <a:p>
            <a:r>
              <a:rPr lang="zh-CN" altLang="en-US" dirty="0"/>
              <a:t>我们的由低端产品和服务进入市场并逐步向高端市场上探以提升利润空间并获取技术优势</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
            </a:r>
            <a:r>
              <a:rPr lang="zh-CN" altLang="en-US" dirty="0"/>
              <a:t>单击显示标题</a:t>
            </a:r>
            <a:r>
              <a:rPr lang="en-US" altLang="zh-CN" dirty="0"/>
              <a:t>】</a:t>
            </a:r>
          </a:p>
          <a:p>
            <a:r>
              <a:rPr lang="zh-CN" altLang="en-US" dirty="0"/>
              <a:t>传统物流行业有着先天的缺点</a:t>
            </a:r>
            <a:r>
              <a:rPr lang="en-US" altLang="zh-CN" dirty="0"/>
              <a:t>——</a:t>
            </a:r>
            <a:r>
              <a:rPr lang="zh-CN" altLang="en-US" dirty="0"/>
              <a:t>运输时间长。但是人们越来越希望高效获取服务和定制化产品而传统的制造制造模式已经无法满足这种需求；</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
            </a:r>
            <a:r>
              <a:rPr lang="zh-CN" altLang="en-US" dirty="0"/>
              <a:t>单击显示标题</a:t>
            </a:r>
            <a:r>
              <a:rPr lang="en-US" altLang="zh-CN" dirty="0"/>
              <a:t>】</a:t>
            </a:r>
            <a:endParaRPr lang="zh-CN" altLang="en-US" dirty="0"/>
          </a:p>
          <a:p>
            <a:r>
              <a:rPr lang="zh-CN" altLang="en-US" dirty="0"/>
              <a:t>目前尚无竞争对手，初期完成后建立生态以阻止后进者，预计半年后会有竞争对手进入但是此时我们已经进入高端市场进行差异化竞争模式，可以在竞争中保持优势</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
            </a:r>
            <a:r>
              <a:rPr lang="zh-CN" altLang="en-US" dirty="0"/>
              <a:t>单击显示标题</a:t>
            </a:r>
            <a:r>
              <a:rPr lang="en-US" altLang="zh-CN" dirty="0"/>
              <a:t>】</a:t>
            </a:r>
            <a:endParaRPr lang="zh-CN" altLang="en-US" dirty="0"/>
          </a:p>
          <a:p>
            <a:r>
              <a:rPr lang="zh-CN" altLang="en-US" dirty="0"/>
              <a:t>“纸鸢”拥有丰富的工作场景，我们的低端服务面向普通家用市场，高端服务端面向设计师和企业市场。</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[Be simple]</a:t>
            </a:r>
            <a:r>
              <a:rPr lang="zh-CN" altLang="en-US" dirty="0"/>
              <a:t>20世纪以来，三维打印技术和无人机技术在缓慢而稳定的发展,现在，这两者技术已初步成熟，大多数面向民用的厂商开始着手三维打印机与无人机的商业化推广。社会对定制化打样，产品，样品的需求也日益增加，三维打印机和无人机技术的爱好者也与日俱增。</a:t>
            </a:r>
          </a:p>
          <a:p>
            <a:r>
              <a:rPr lang="zh-CN" altLang="en-US" dirty="0"/>
              <a:t>然而，当前而言，需要体验三维打印技术成果只有两种主流方案：</a:t>
            </a:r>
          </a:p>
          <a:p>
            <a:r>
              <a:rPr lang="zh-CN" altLang="en-US" dirty="0"/>
              <a:t>1、自行购买三维打印设备。</a:t>
            </a:r>
          </a:p>
          <a:p>
            <a:r>
              <a:rPr lang="zh-CN" altLang="en-US" dirty="0"/>
              <a:t>此种方法成本高且需要维护，并且由于三维打印机较为复杂，用户购买到配套的耗材，替换件等相对比较复杂。由于绝大多数用户并非有高频率的三维打印需求，自行购置三维打印机造成了绝大多数时间下的设备闲置，不仅是对用户资源的浪费，也是对社会资源的浪费。而且，由于三维打印机刚迈入商业化时代，对普通用户的操作体验并不友好，用户需要了解一定的相关知识和动手能力才能使用。</a:t>
            </a:r>
          </a:p>
          <a:p>
            <a:r>
              <a:rPr lang="zh-CN" altLang="en-US" dirty="0"/>
              <a:t>2、向三维打印服务提供商订购打印件。</a:t>
            </a:r>
          </a:p>
          <a:p>
            <a:r>
              <a:rPr lang="zh-CN" altLang="en-US" dirty="0"/>
              <a:t>此种方法大大降低了用户的体验成本，但是一般情况下由于服务提供商与客户之间存在地理上的距离，交易方式只能通过物流或快递。如果用户想要立即获得打印件（比如设计师需要体验实体模型并反复改稿呈现效果），此时快递效率远远不能让人满意。此外，如果客户不想让第三方看见打印的模型（商业机密，发明等）此种方法也让用户难以接受。</a:t>
            </a:r>
            <a:endParaRPr lang="en-US" altLang="zh-CN" dirty="0"/>
          </a:p>
          <a:p>
            <a:r>
              <a:rPr lang="en-US" altLang="zh-CN" dirty="0"/>
              <a:t>【</a:t>
            </a:r>
            <a:r>
              <a:rPr lang="zh-CN" altLang="en-US" dirty="0"/>
              <a:t>点击展开文本</a:t>
            </a:r>
            <a:r>
              <a:rPr lang="en-US" altLang="zh-CN" dirty="0"/>
              <a:t>】</a:t>
            </a:r>
            <a:endParaRPr lang="zh-CN" altLang="en-US" dirty="0"/>
          </a:p>
          <a:p>
            <a:r>
              <a:rPr lang="zh-CN" altLang="en-US" dirty="0"/>
              <a:t>问题：1、租用的困难性</a:t>
            </a:r>
          </a:p>
          <a:p>
            <a:r>
              <a:rPr lang="zh-CN" altLang="en-US" dirty="0"/>
              <a:t>由于三维打印机属于相对精密的设备，因此物流过程中会将三维打印机拆成零部件打包物流否则很容易造成工作精度下降甚至损坏机器，如果想要租用三维打印机，机器的组装对用户也是一种考验动手能力的门槛。而高频度的拆装也会极大的增加设备的损耗。 </a:t>
            </a:r>
          </a:p>
          <a:p>
            <a:r>
              <a:rPr lang="zh-CN" altLang="en-US" dirty="0"/>
              <a:t>2、打印尺寸、环境的限制。</a:t>
            </a:r>
          </a:p>
          <a:p>
            <a:r>
              <a:rPr lang="zh-CN" altLang="en-US" dirty="0"/>
              <a:t>传统三维打印机都是由框架限制，只能在框架内打印，对打印件有尺寸限制，打印平台也决定了打印件不能在所需平面上直接打印。</a:t>
            </a:r>
          </a:p>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[Quick pass]</a:t>
            </a:r>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[Detail]</a:t>
            </a:r>
            <a:r>
              <a:rPr lang="zh-CN" altLang="en-US" dirty="0"/>
              <a:t>产品销售模式</a:t>
            </a:r>
            <a:r>
              <a:rPr lang="en-US" altLang="zh-CN" dirty="0"/>
              <a:t>:</a:t>
            </a:r>
            <a:r>
              <a:rPr lang="zh-CN" altLang="en-US" dirty="0"/>
              <a:t>通过打印服务，成品机器及飞控和打印协调算法使用权创造收入。打印服务和成品机器营收是团队早期的主要收入来源，并伴随市场需求逐渐趋于饱和而降低在总收入中所占的比重。在公司发展早期，提升市场份额扩大话语权和标准制定权是重中之重。</a:t>
            </a:r>
          </a:p>
          <a:p>
            <a:r>
              <a:rPr lang="zh-CN" altLang="en-US" dirty="0"/>
              <a:t>产品服务</a:t>
            </a:r>
            <a:r>
              <a:rPr lang="en-US" altLang="zh-CN" dirty="0"/>
              <a:t>:</a:t>
            </a:r>
            <a:r>
              <a:rPr lang="zh-CN" altLang="en-US" dirty="0"/>
              <a:t>通过逐步建立服务节点，提供智能化服务，降低用户使用门槛，扩大了消费群体从而通过服务收费实现企业长期盈利。该部分盈利周期长，净利润相对较高，为公司长期主营项目。</a:t>
            </a:r>
          </a:p>
          <a:p>
            <a:r>
              <a:rPr lang="zh-CN" altLang="en-US" dirty="0"/>
              <a:t>关于合作开发，我们的低端产品和服务在采用开源生态，打造拥抱开源的良好企业形象并以此扩大我们的技术在市场上的占有率（包括企业服务，成品出售和社区爱好者免费获取架构和封装好的算法）从低端市场进入，向使用服务者提供经济快捷安全且有隐私保护的打印服务，向第三方和个人爱好者提供免费的架构设计、算法和低价的套件和组件。依托企业技术团队自身和社区开发者的力量迭代更新机器、服务架构和体验。我们的高端产品和服务采用闭源生态，向高要求的客户提供精准，高质，快速，保护隐私甚至常驻的打印服务，对大客户提供议价定价并在目标客户打印需求附近建立临时或常驻供给站点以提供超快速响应能力。飞控和打印算法将与相关服务提供商进行合作定制协调算法作为核心技术独立开发并商业保密。我们的实体产品（成品，套件和组建）的制造依托三到五家制造商完成。我们的线上公关、广告、售前咨询和售后服务及反馈前期由内部团队完成，中后期将以带考评指标的形式进行外包。</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[Detail]</a:t>
            </a:r>
            <a:r>
              <a:rPr lang="zh-CN" altLang="en-US" dirty="0"/>
              <a:t>我们的基本营销规划：首先打开低端市场并逐步扩展市场占有率，成长到一定规模后提供面向大客户的高端高溢价服务并成为行业规则制定者并依靠研发成果被动获利。关于广告，我们对所有产品广告都是一个重要及有效的推广手段，针对产品特征市场定位做出精确有效的广告设计布控。前期主打快速经济服务打开低端市场，中期扩展主打快速高质和隐私保护的高端市场，后期将中心转移到算法开发以压制并规避同行涌入竞争。技术展会和开源社区：产品初期突入市场尤为重要，通过线下会展提高产品知名度。拥抱开源的产品更容易获得开发者的喜爱和支持，在初创企业能力不是很强的时候这些爱好者可以形成有力的技术支持。</a:t>
            </a:r>
          </a:p>
          <a:p>
            <a:endParaRPr lang="zh-CN" altLang="en-US" dirty="0"/>
          </a:p>
          <a:p>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[Quick pass]</a:t>
            </a:r>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sz="1200" kern="1200" dirty="0">
                <a:solidFill>
                  <a:schemeClr val="tx1"/>
                </a:solidFill>
                <a:effectLst/>
                <a:latin typeface="+mn-lt"/>
                <a:ea typeface="+mn-ea"/>
                <a:cs typeface="+mn-cs"/>
              </a:rPr>
              <a:t>[Read]</a:t>
            </a:r>
            <a:r>
              <a:rPr lang="zh-CN" altLang="en-US" sz="1200" kern="1200" dirty="0">
                <a:solidFill>
                  <a:schemeClr val="tx1"/>
                </a:solidFill>
                <a:effectLst/>
                <a:latin typeface="+mn-lt"/>
                <a:ea typeface="+mn-ea"/>
                <a:cs typeface="+mn-cs"/>
              </a:rPr>
              <a:t>在</a:t>
            </a:r>
            <a:r>
              <a:rPr lang="zh-CN" altLang="zh-CN" sz="1200" kern="1200" dirty="0">
                <a:solidFill>
                  <a:schemeClr val="tx1"/>
                </a:solidFill>
                <a:effectLst/>
                <a:latin typeface="+mn-lt"/>
                <a:ea typeface="+mn-ea"/>
                <a:cs typeface="+mn-cs"/>
              </a:rPr>
              <a:t>技术层面上：</a:t>
            </a:r>
            <a:r>
              <a:rPr lang="zh-CN" altLang="en-US" sz="1200" kern="1200" dirty="0">
                <a:solidFill>
                  <a:schemeClr val="tx1"/>
                </a:solidFill>
                <a:effectLst/>
                <a:latin typeface="+mn-lt"/>
                <a:ea typeface="+mn-ea"/>
                <a:cs typeface="+mn-cs"/>
              </a:rPr>
              <a:t>我们的</a:t>
            </a:r>
            <a:r>
              <a:rPr lang="zh-CN" altLang="zh-CN" sz="1200" kern="1200" dirty="0">
                <a:solidFill>
                  <a:schemeClr val="tx1"/>
                </a:solidFill>
                <a:effectLst/>
                <a:latin typeface="+mn-lt"/>
                <a:ea typeface="+mn-ea"/>
                <a:cs typeface="+mn-cs"/>
              </a:rPr>
              <a:t>产品和服务突破了</a:t>
            </a:r>
            <a:r>
              <a:rPr lang="en-US" altLang="zh-CN" sz="1200" kern="1200" dirty="0">
                <a:solidFill>
                  <a:schemeClr val="tx1"/>
                </a:solidFill>
                <a:effectLst/>
                <a:latin typeface="+mn-lt"/>
                <a:ea typeface="+mn-ea"/>
                <a:cs typeface="+mn-cs"/>
              </a:rPr>
              <a:t>3D</a:t>
            </a:r>
            <a:r>
              <a:rPr lang="zh-CN" altLang="zh-CN" sz="1200" kern="1200" dirty="0">
                <a:solidFill>
                  <a:schemeClr val="tx1"/>
                </a:solidFill>
                <a:effectLst/>
                <a:latin typeface="+mn-lt"/>
                <a:ea typeface="+mn-ea"/>
                <a:cs typeface="+mn-cs"/>
              </a:rPr>
              <a:t>打印对地理位置及打印尺寸的限制，降低了用户使用门槛和操作难度，实现傻瓜式操作。拥有独家的知识产权和技术壁垒。</a:t>
            </a:r>
          </a:p>
          <a:p>
            <a:r>
              <a:rPr lang="zh-CN" altLang="en-US" sz="1200" kern="1200" dirty="0">
                <a:solidFill>
                  <a:schemeClr val="tx1"/>
                </a:solidFill>
                <a:effectLst/>
                <a:latin typeface="+mn-lt"/>
                <a:ea typeface="+mn-ea"/>
                <a:cs typeface="+mn-cs"/>
              </a:rPr>
              <a:t>在</a:t>
            </a:r>
            <a:r>
              <a:rPr lang="zh-CN" altLang="zh-CN" sz="1200" kern="1200" dirty="0">
                <a:solidFill>
                  <a:schemeClr val="tx1"/>
                </a:solidFill>
                <a:effectLst/>
                <a:latin typeface="+mn-lt"/>
                <a:ea typeface="+mn-ea"/>
                <a:cs typeface="+mn-cs"/>
              </a:rPr>
              <a:t>市场</a:t>
            </a:r>
            <a:r>
              <a:rPr lang="zh-CN" altLang="en-US" sz="1200" kern="1200" dirty="0">
                <a:solidFill>
                  <a:schemeClr val="tx1"/>
                </a:solidFill>
                <a:effectLst/>
                <a:latin typeface="+mn-lt"/>
                <a:ea typeface="+mn-ea"/>
                <a:cs typeface="+mn-cs"/>
              </a:rPr>
              <a:t>定位</a:t>
            </a:r>
            <a:r>
              <a:rPr lang="zh-CN" altLang="zh-CN" sz="1200" kern="1200" dirty="0">
                <a:solidFill>
                  <a:schemeClr val="tx1"/>
                </a:solidFill>
                <a:effectLst/>
                <a:latin typeface="+mn-lt"/>
                <a:ea typeface="+mn-ea"/>
                <a:cs typeface="+mn-cs"/>
              </a:rPr>
              <a:t>上：</a:t>
            </a:r>
            <a:r>
              <a:rPr lang="zh-CN" altLang="en-US" sz="1200" kern="1200" dirty="0">
                <a:solidFill>
                  <a:schemeClr val="tx1"/>
                </a:solidFill>
                <a:effectLst/>
                <a:latin typeface="+mn-lt"/>
                <a:ea typeface="+mn-ea"/>
                <a:cs typeface="+mn-cs"/>
              </a:rPr>
              <a:t>我们的产品和服务</a:t>
            </a:r>
            <a:r>
              <a:rPr lang="zh-CN" altLang="zh-CN" sz="1200" kern="1200" dirty="0">
                <a:solidFill>
                  <a:schemeClr val="tx1"/>
                </a:solidFill>
                <a:effectLst/>
                <a:latin typeface="+mn-lt"/>
                <a:ea typeface="+mn-ea"/>
                <a:cs typeface="+mn-cs"/>
              </a:rPr>
              <a:t>挖掘家用</a:t>
            </a:r>
            <a:r>
              <a:rPr lang="en-US" altLang="zh-CN" sz="1200" kern="1200" dirty="0">
                <a:solidFill>
                  <a:schemeClr val="tx1"/>
                </a:solidFill>
                <a:effectLst/>
                <a:latin typeface="+mn-lt"/>
                <a:ea typeface="+mn-ea"/>
                <a:cs typeface="+mn-cs"/>
              </a:rPr>
              <a:t>3D</a:t>
            </a:r>
            <a:r>
              <a:rPr lang="zh-CN" altLang="zh-CN" sz="1200" kern="1200" dirty="0">
                <a:solidFill>
                  <a:schemeClr val="tx1"/>
                </a:solidFill>
                <a:effectLst/>
                <a:latin typeface="+mn-lt"/>
                <a:ea typeface="+mn-ea"/>
                <a:cs typeface="+mn-cs"/>
              </a:rPr>
              <a:t>打印需求，针对特殊群体提供了定制化的服务，低端开源架构占领市场提升企业形象。</a:t>
            </a:r>
          </a:p>
          <a:p>
            <a:r>
              <a:rPr lang="zh-CN" altLang="en-US" sz="1200" kern="1200" dirty="0">
                <a:solidFill>
                  <a:schemeClr val="tx1"/>
                </a:solidFill>
                <a:effectLst/>
                <a:latin typeface="+mn-lt"/>
                <a:ea typeface="+mn-ea"/>
                <a:cs typeface="+mn-cs"/>
              </a:rPr>
              <a:t>在</a:t>
            </a:r>
            <a:r>
              <a:rPr lang="zh-CN" altLang="zh-CN" sz="1200" kern="1200" dirty="0">
                <a:solidFill>
                  <a:schemeClr val="tx1"/>
                </a:solidFill>
                <a:effectLst/>
                <a:latin typeface="+mn-lt"/>
                <a:ea typeface="+mn-ea"/>
                <a:cs typeface="+mn-cs"/>
              </a:rPr>
              <a:t>团队管理上：</a:t>
            </a:r>
            <a:r>
              <a:rPr lang="zh-CN" altLang="en-US" sz="1200" kern="1200" dirty="0">
                <a:solidFill>
                  <a:schemeClr val="tx1"/>
                </a:solidFill>
                <a:effectLst/>
                <a:latin typeface="+mn-lt"/>
                <a:ea typeface="+mn-ea"/>
                <a:cs typeface="+mn-cs"/>
              </a:rPr>
              <a:t>我们拥</a:t>
            </a:r>
            <a:r>
              <a:rPr lang="zh-CN" altLang="zh-CN" sz="1200" kern="1200" dirty="0">
                <a:solidFill>
                  <a:schemeClr val="tx1"/>
                </a:solidFill>
                <a:effectLst/>
                <a:latin typeface="+mn-lt"/>
                <a:ea typeface="+mn-ea"/>
                <a:cs typeface="+mn-cs"/>
              </a:rPr>
              <a:t>有创业管理团队；推行高效的管理模式</a:t>
            </a:r>
            <a:r>
              <a:rPr lang="zh-CN" altLang="en-US" sz="1200" kern="1200" dirty="0">
                <a:solidFill>
                  <a:schemeClr val="tx1"/>
                </a:solidFill>
                <a:effectLst/>
                <a:latin typeface="+mn-lt"/>
                <a:ea typeface="+mn-ea"/>
                <a:cs typeface="+mn-cs"/>
              </a:rPr>
              <a:t>，使用倾向于激励的收入分配政策。</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我们的产品和服务</a:t>
            </a:r>
            <a:r>
              <a:rPr lang="zh-CN" altLang="zh-CN" sz="1200" kern="1200" dirty="0">
                <a:solidFill>
                  <a:schemeClr val="tx1"/>
                </a:solidFill>
                <a:effectLst/>
                <a:latin typeface="+mn-lt"/>
                <a:ea typeface="+mn-ea"/>
                <a:cs typeface="+mn-cs"/>
              </a:rPr>
              <a:t>改变</a:t>
            </a:r>
            <a:r>
              <a:rPr lang="zh-CN" altLang="en-US" sz="1200" kern="1200" dirty="0">
                <a:solidFill>
                  <a:schemeClr val="tx1"/>
                </a:solidFill>
                <a:effectLst/>
                <a:latin typeface="+mn-lt"/>
                <a:ea typeface="+mn-ea"/>
                <a:cs typeface="+mn-cs"/>
              </a:rPr>
              <a:t>了</a:t>
            </a:r>
            <a:r>
              <a:rPr lang="zh-CN" altLang="zh-CN" sz="1200" kern="1200" dirty="0">
                <a:solidFill>
                  <a:schemeClr val="tx1"/>
                </a:solidFill>
                <a:effectLst/>
                <a:latin typeface="+mn-lt"/>
                <a:ea typeface="+mn-ea"/>
                <a:cs typeface="+mn-cs"/>
              </a:rPr>
              <a:t>传统</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服务模式，推行人工智能化服务，实现传统技术的多模式人工智能应用。</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[Read]</a:t>
            </a:r>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a:t>
            </a:r>
            <a:r>
              <a:rPr lang="en-US" altLang="zh-CN"/>
              <a:t>Introduction]</a:t>
            </a:r>
            <a:r>
              <a:rPr lang="zh-CN" altLang="en-US"/>
              <a:t>内部</a:t>
            </a:r>
            <a:r>
              <a:rPr lang="zh-CN" altLang="en-US" dirty="0"/>
              <a:t>团队负责研发、设计、建立服务系统、售后服务等，生产组装全部外包。以外包的形式减少固定成本的投入和摊销，减小资金积压。低、中、高端兼顾，弥补市场空缺根据用户需求，针对不同用户研发低配及高配产品并配套相应舒适度服务。建立品牌效应，良好的品牌具有巨大的号召力，对公司长期生存营收有很大价值。精细旗舰产品打开市场，产品迭代完善提升产品质量，协同优化服务，进而创造品牌价值。多方面寻求合作，建立良性生态圈</a:t>
            </a:r>
            <a:r>
              <a:rPr lang="en-US" altLang="zh-CN" dirty="0"/>
              <a:t>,</a:t>
            </a:r>
            <a:r>
              <a:rPr lang="zh-CN" altLang="en-US" dirty="0"/>
              <a:t>个人的力量往往是微小的。为寻求企业稳定持续发展，需要寻求多方面行业合作，延伸资本链，进而提高企业抗风险能力。建立良性生态圈，互惠互利，帮扶前进。</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[Introduce]</a:t>
            </a:r>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[Quick pass]</a:t>
            </a:r>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[Read]</a:t>
            </a:r>
            <a:r>
              <a:rPr lang="zh-CN" altLang="en-US" sz="12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 公司在创业初期，暂时采用简单的组织构架，减少部门间的沟通隔阂，使得任务传达更加直接，信息时代下临时决策尤为重要，将权利下放到各个部门分管，进而大大提高工作效率，而且又进行必要的职能分工。</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[Quick pass]</a:t>
            </a:r>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[Quick pass]</a:t>
            </a:r>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[Read]</a:t>
            </a:r>
            <a:r>
              <a:rPr lang="zh-CN" altLang="en-US" sz="12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 创业中后期随着公司总体规模的不断扩大，公司的组织架构需要进行更加系统和完整的调整及优化。如图所示，采取职能化的组织构架，将部门根据需要进行细化。作为高新技术型公司仍然要解决好部门之间的及时沟通信息交互，并坚持一定权利的下放工作。</a:t>
            </a:r>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[Quick pass]</a:t>
            </a:r>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[Read]</a:t>
            </a:r>
            <a:r>
              <a:rPr lang="zh-CN" altLang="en-US" dirty="0"/>
              <a:t>高效管理</a:t>
            </a:r>
            <a:r>
              <a:rPr lang="en-US" altLang="zh-CN" dirty="0"/>
              <a:t>,</a:t>
            </a:r>
            <a:r>
              <a:rPr lang="zh-CN" altLang="en-US" dirty="0"/>
              <a:t>对一个年轻的创业团队，在工作上会有很大激情，但随着公司发展会出现人员老化，造成人员冗杂；为提升公司活力需要不断引进年轻人员，不断更新优化管理模式。</a:t>
            </a:r>
          </a:p>
          <a:p>
            <a:r>
              <a:rPr lang="zh-CN" altLang="en-US" dirty="0"/>
              <a:t>质量严格把关</a:t>
            </a:r>
            <a:r>
              <a:rPr lang="en-US" altLang="zh-CN" dirty="0"/>
              <a:t>,</a:t>
            </a:r>
            <a:r>
              <a:rPr lang="zh-CN" altLang="en-US" dirty="0"/>
              <a:t>公司产品均为精密仪器，售后维修及日常维护保养极为麻烦，因此要确实保障产品质量，延长产品生命周期。</a:t>
            </a:r>
          </a:p>
          <a:p>
            <a:r>
              <a:rPr lang="zh-CN" altLang="en-US" dirty="0"/>
              <a:t>抓住机遇</a:t>
            </a:r>
            <a:r>
              <a:rPr lang="en-US" altLang="zh-CN" dirty="0"/>
              <a:t>,</a:t>
            </a:r>
            <a:r>
              <a:rPr lang="zh-CN" altLang="en-US" dirty="0"/>
              <a:t>现今大量信息充斥着生活，社会局势，行业动态日新月异。为保持有力竞争力需要精确的行业判断并作出果断抉择。</a:t>
            </a:r>
          </a:p>
          <a:p>
            <a:r>
              <a:rPr lang="zh-CN" altLang="en-US" dirty="0"/>
              <a:t>勇于创新，注重技术研发</a:t>
            </a:r>
            <a:r>
              <a:rPr lang="en-US" altLang="zh-CN" dirty="0"/>
              <a:t>,</a:t>
            </a:r>
            <a:r>
              <a:rPr lang="zh-CN" altLang="en-US" dirty="0"/>
              <a:t>对于一个技术型公司，为保持核心竞争力需要每个员工的灵活思变。良好的创新思维为公司长远发展的重要保障</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[Read]”</a:t>
            </a:r>
            <a:r>
              <a:rPr lang="zh-CN" altLang="en-US" dirty="0"/>
              <a:t>技术产业的核心就是技术，为了防止技术外泄，我们做好了充分的准备措施，由于篇幅较长，这里不做展开。</a:t>
            </a:r>
            <a:r>
              <a:rPr lang="en-US" altLang="zh-CN" dirty="0"/>
              <a:t>”</a:t>
            </a:r>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[Quick pass]</a:t>
            </a:r>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a:xfrm>
            <a:off x="-56515" y="4400550"/>
            <a:ext cx="6863080" cy="3600450"/>
          </a:xfrm>
        </p:spPr>
        <p:txBody>
          <a:bodyPr/>
          <a:lstStyle/>
          <a:p>
            <a:r>
              <a:rPr lang="en-US" altLang="zh-CN" dirty="0"/>
              <a:t>[Detail]</a:t>
            </a:r>
          </a:p>
          <a:p>
            <a:r>
              <a:rPr lang="en-US" altLang="zh-CN" dirty="0"/>
              <a:t>【Click】</a:t>
            </a:r>
            <a:r>
              <a:rPr lang="zh-CN" altLang="en-US" dirty="0"/>
              <a:t>人才风险   1、人才技能水平和后续发展状况</a:t>
            </a:r>
            <a:r>
              <a:rPr lang="en-US" altLang="zh-CN" dirty="0"/>
              <a:t>: </a:t>
            </a:r>
            <a:r>
              <a:rPr lang="zh-CN" altLang="en-US" dirty="0"/>
              <a:t>人才的相关技能水平不足将会引发项目推进缓慢，可能会错失某些先机；随着产品的推广，人才的现有水平可能难以完成市场需求指导下的技术创新。</a:t>
            </a:r>
          </a:p>
          <a:p>
            <a:r>
              <a:rPr lang="zh-CN" altLang="en-US" dirty="0"/>
              <a:t>2、人才流失</a:t>
            </a:r>
            <a:r>
              <a:rPr lang="en-US" altLang="zh-CN" dirty="0"/>
              <a:t>:</a:t>
            </a:r>
            <a:r>
              <a:rPr lang="zh-CN" altLang="en-US" dirty="0"/>
              <a:t>因创业艰苦无法坚持而中途放弃导致的人才流失；因谋求更好发展而导致的人才流失；因商业竞争而处于对立面导致的人才流失等。</a:t>
            </a:r>
          </a:p>
          <a:p>
            <a:r>
              <a:rPr lang="en-US" altLang="zh-CN" dirty="0"/>
              <a:t>【Click】</a:t>
            </a:r>
            <a:r>
              <a:rPr lang="zh-CN" altLang="en-US" dirty="0"/>
              <a:t>管理风险 1、管理者的素质因素</a:t>
            </a:r>
            <a:r>
              <a:rPr lang="en-US" altLang="zh-CN" dirty="0"/>
              <a:t>:  </a:t>
            </a:r>
            <a:r>
              <a:rPr lang="zh-CN" altLang="en-US" dirty="0"/>
              <a:t>法约尔依据不同规模的企业状况对管理者应具备的基本能力结构进行分析研究的结果表明，相对于大型企业，中小企业领导人在技术能力、商业能力上要求更高。中小企业领导人往往是技术创新的发动机，往往更多地直接参与创新过程；作为能力的另一因素，他的创新意识直接决定着整个企业的创新发展。管理者的个人素质不足将直接制约着整体的发展。</a:t>
            </a:r>
          </a:p>
          <a:p>
            <a:r>
              <a:rPr lang="zh-CN" altLang="en-US" dirty="0"/>
              <a:t>2、组织结构因素</a:t>
            </a:r>
            <a:r>
              <a:rPr lang="en-US" altLang="zh-CN" dirty="0"/>
              <a:t>:  </a:t>
            </a:r>
            <a:r>
              <a:rPr lang="zh-CN" altLang="en-US" dirty="0"/>
              <a:t>组织结构制度制约着组织内部人员、资金、物资、信息的流，影响着组织目标的实现。因此，组织结构决定着技术创新的各个环节对技术创新成败有着决定意义。</a:t>
            </a:r>
          </a:p>
          <a:p>
            <a:r>
              <a:rPr lang="en-US" altLang="zh-CN" dirty="0"/>
              <a:t>【Click】</a:t>
            </a:r>
            <a:r>
              <a:rPr lang="zh-CN" altLang="en-US" dirty="0"/>
              <a:t>技术风险  1、技术不足风险</a:t>
            </a:r>
            <a:r>
              <a:rPr lang="en-US" altLang="zh-CN" dirty="0"/>
              <a:t>:  </a:t>
            </a:r>
            <a:r>
              <a:rPr lang="zh-CN" altLang="en-US" dirty="0"/>
              <a:t>电池技术不足导致的在恶劣情况下的炸机，迫降等问题。并且降落时可能会造成人员财产的伤亡损失。</a:t>
            </a:r>
          </a:p>
          <a:p>
            <a:r>
              <a:rPr lang="zh-CN" altLang="en-US" dirty="0"/>
              <a:t>2、技术开发风险</a:t>
            </a:r>
            <a:r>
              <a:rPr lang="en-US" altLang="zh-CN" dirty="0"/>
              <a:t>:  </a:t>
            </a:r>
            <a:r>
              <a:rPr lang="zh-CN" altLang="en-US" dirty="0"/>
              <a:t>如果对技术的市场适应性、先进性和收益性不能做出比较科学的预测，就会使得创新的技术在初始阶段就存在风险。</a:t>
            </a:r>
          </a:p>
          <a:p>
            <a:r>
              <a:rPr lang="zh-CN" altLang="en-US" dirty="0"/>
              <a:t>如果针对市场无法做出适应性的技术调整，就会造成一定的风险。</a:t>
            </a:r>
          </a:p>
          <a:p>
            <a:r>
              <a:rPr lang="zh-CN" altLang="en-US" dirty="0"/>
              <a:t>3、技术保护风险 </a:t>
            </a:r>
            <a:r>
              <a:rPr lang="en-US" altLang="zh-CN" dirty="0"/>
              <a:t>: </a:t>
            </a:r>
            <a:r>
              <a:rPr lang="zh-CN" altLang="en-US" dirty="0"/>
              <a:t>对高配“纸鸢”的非法电路抄袭和反编译源码导致的商业机密曝光。</a:t>
            </a:r>
          </a:p>
          <a:p>
            <a:r>
              <a:rPr lang="zh-CN" altLang="en-US" dirty="0"/>
              <a:t>4、技术使用风险</a:t>
            </a:r>
            <a:r>
              <a:rPr lang="en-US" altLang="zh-CN" dirty="0"/>
              <a:t>:  </a:t>
            </a:r>
            <a:r>
              <a:rPr lang="zh-CN" altLang="en-US" dirty="0"/>
              <a:t>高端产品线自主研发专利保护； 底端产品线基于开源框架保护。</a:t>
            </a:r>
          </a:p>
          <a:p>
            <a:r>
              <a:rPr lang="en-US" altLang="zh-CN" dirty="0"/>
              <a:t>【Click】</a:t>
            </a:r>
            <a:r>
              <a:rPr lang="zh-CN" altLang="en-US" dirty="0"/>
              <a:t>市场风险</a:t>
            </a:r>
            <a:r>
              <a:rPr lang="en-US" altLang="zh-CN" dirty="0"/>
              <a:t>:  </a:t>
            </a:r>
            <a:r>
              <a:rPr lang="zh-CN" altLang="en-US" dirty="0"/>
              <a:t>其余基于传统三维打印技术、结合其它成熟技术产品（如我们的搭载于无人机）的创新打印。</a:t>
            </a:r>
          </a:p>
          <a:p>
            <a:r>
              <a:rPr lang="en-US" altLang="zh-CN" dirty="0"/>
              <a:t>【Click】</a:t>
            </a:r>
            <a:r>
              <a:rPr lang="zh-CN" altLang="en-US" dirty="0"/>
              <a:t>资金链风险 1、筹资风险。 2、资金回收风险</a:t>
            </a:r>
            <a:r>
              <a:rPr lang="en-US" altLang="zh-CN" dirty="0"/>
              <a:t>: </a:t>
            </a:r>
            <a:r>
              <a:rPr lang="zh-CN" altLang="en-US" dirty="0"/>
              <a:t>因天气（特别是持续极端天气）、打印机与无人机日常损耗、路线定位错误、人为偷盗，破坏等原因可能导致成本超支。前期生产规划与实际市场的差别引发产品积压。</a:t>
            </a:r>
          </a:p>
          <a:p>
            <a:r>
              <a:rPr lang="en-US" altLang="zh-CN" dirty="0"/>
              <a:t>【Click】</a:t>
            </a:r>
            <a:r>
              <a:rPr lang="zh-CN" altLang="en-US" dirty="0"/>
              <a:t>国家政策 国家对高新技术的推动政策红利</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a:xfrm>
            <a:off x="1270" y="4291330"/>
            <a:ext cx="6854825" cy="3600450"/>
          </a:xfrm>
        </p:spPr>
        <p:txBody>
          <a:bodyPr/>
          <a:lstStyle/>
          <a:p>
            <a:r>
              <a:rPr lang="en-US" altLang="zh-CN" dirty="0"/>
              <a:t>【Click】</a:t>
            </a:r>
            <a:r>
              <a:rPr lang="zh-CN" altLang="en-US" dirty="0"/>
              <a:t>针对人才技能水平和后续发展状况的防范措施</a:t>
            </a:r>
            <a:r>
              <a:rPr lang="en-US" altLang="zh-CN" dirty="0"/>
              <a:t>:  </a:t>
            </a:r>
            <a:r>
              <a:rPr lang="zh-CN" altLang="en-US" dirty="0"/>
              <a:t>吸收多领域多专业的人才，不局限与现有技术所需的相关人才；鼓励现有成员保持学习状态、培养创新精神，努力营造不断学习、不断超越的集体文化氛围，以应对市场变化需要作出的调整。 在吸收人员的不单以能力为重，同时将个人品质作为必要条件；积极打造一个有趣、有温暖、有潜力的精英集体，努力培养人员的责任感、提升集体凝聚力。</a:t>
            </a:r>
          </a:p>
          <a:p>
            <a:r>
              <a:rPr lang="en-US" altLang="zh-CN" dirty="0"/>
              <a:t>【Click】</a:t>
            </a:r>
            <a:r>
              <a:rPr lang="zh-CN" altLang="en-US" dirty="0"/>
              <a:t>针对管理者素质的防范措施</a:t>
            </a:r>
            <a:r>
              <a:rPr lang="en-US" altLang="zh-CN" dirty="0"/>
              <a:t>: </a:t>
            </a:r>
            <a:r>
              <a:rPr lang="zh-CN" altLang="en-US" dirty="0"/>
              <a:t>首先要加强管理者自身的品德修养，从而增强企业凝聚力和激励力；同时，着力弥补其他方面如资源劣势等方面的不足，提升管理的效率和效果；</a:t>
            </a:r>
          </a:p>
          <a:p>
            <a:r>
              <a:rPr lang="zh-CN" altLang="en-US" dirty="0"/>
              <a:t>管理者要扩展知识，对技术创新涉及的知识方法等有一定程度的理解，增强与技术创新人员的沟通，从而对创新活动的组织更为科学；全面提升管理层人员的素质和能力，在管理人员中尤其要注重协作构通能力的提高，刻意培养管理创新意识和创新能力。 2、针对组织结构的防范措施</a:t>
            </a:r>
            <a:r>
              <a:rPr lang="en-US" altLang="zh-CN" dirty="0"/>
              <a:t>:  </a:t>
            </a:r>
            <a:r>
              <a:rPr lang="zh-CN" altLang="en-US" dirty="0"/>
              <a:t>在组织效率和灵活性上充分发挥自身先天优势；积极利用多种渠道与社会组织加强内外信息沟通和交流；扩大企业开放程度，利用各种社会力量尤其是现有学术资源，与高校、科研院所建立密切关系，增强组织对创新方向的把握。</a:t>
            </a:r>
          </a:p>
          <a:p>
            <a:r>
              <a:rPr lang="en-US" altLang="zh-CN" dirty="0"/>
              <a:t>【Click】</a:t>
            </a:r>
            <a:r>
              <a:rPr lang="zh-CN" altLang="en-US" dirty="0"/>
              <a:t>针对技术风险 1、针对技术开发风险的防范措施</a:t>
            </a:r>
            <a:r>
              <a:rPr lang="en-US" altLang="zh-CN" dirty="0"/>
              <a:t>:  </a:t>
            </a:r>
            <a:r>
              <a:rPr lang="zh-CN" altLang="en-US" dirty="0"/>
              <a:t>低配版本的电路设计和算法将全部开源，以获得有兴趣的软件开发者帮助完善设计、迭代升级和修复漏洞。 2、针对技术保护风险的防范措施</a:t>
            </a:r>
            <a:r>
              <a:rPr lang="en-US" altLang="zh-CN" dirty="0"/>
              <a:t>:  </a:t>
            </a:r>
            <a:r>
              <a:rPr lang="zh-CN" altLang="en-US" dirty="0"/>
              <a:t>高配版本不开放授权，由本机构运营，向其他运营商直接提供高配版机器，并收取运营所得10%的固定利润。高配版本和低配版本仅仅只有精度控制上的区别，但是内置电路设计和算法不同，无法从低配版推知高配版电路设计和算法。</a:t>
            </a:r>
          </a:p>
          <a:p>
            <a:r>
              <a:rPr lang="en-US" altLang="zh-CN" dirty="0"/>
              <a:t>【Click】</a:t>
            </a:r>
            <a:r>
              <a:rPr lang="zh-CN" altLang="en-US" dirty="0"/>
              <a:t>针对市场风险</a:t>
            </a:r>
            <a:r>
              <a:rPr lang="en-US" altLang="zh-CN" dirty="0"/>
              <a:t>:  </a:t>
            </a:r>
            <a:r>
              <a:rPr lang="zh-CN" altLang="en-US" dirty="0"/>
              <a:t>为了防止跟进者加强竞争，我们将开放“纸鸢”的低配版本设计授权，非商业用途可以无需申请授权即可免费使用，商业用途通过申请后可以免费获得授权。争取做到在推广市场的同时提升占有率和市场话语权。</a:t>
            </a:r>
          </a:p>
          <a:p>
            <a:r>
              <a:rPr lang="en-US" altLang="zh-CN" dirty="0"/>
              <a:t>【Click】</a:t>
            </a:r>
            <a:r>
              <a:rPr lang="zh-CN" altLang="en-US" dirty="0"/>
              <a:t>针对资金链风险 1、针对筹资风险的防范措施：前期源团队保持绝对控股地位并尽可能使用相对安全的资本（银行借贷等）2、不断完善基于高度模块化可定制的设计，使模组的更换更加自由，力求以尽量低的成本满足不同的要求。由于遇到损坏时仅需更换模块、其他结构不受响，可降低产品的损耗。3、设计不同配件的周边产品、寻求单一配件的单独销售模式与渠道。4、完善内部资金调度控制制度,加强资金筹集管理。</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[Read]</a:t>
            </a:r>
            <a:r>
              <a:rPr lang="zh-CN" altLang="en-US" dirty="0"/>
              <a:t>将经过定制的三维打印系统通过我们的设计安装在无人机云台之上，我们称之为“纸鸢”。“纸鸢”可以通过GPS+4G物联网进行全球定位并飞行到所需位置，通过面向地面的RealSense摄像头读取地面信息进行云计算计算出地形，通过WLAN连接和低功耗蓝牙完成用户登陆验证和传输模型数据以进行打印。完成打印任务后“纸鸢”返回服务商或代理商站点，服务费用通过线上支付完成。无人机部分使用开源的单片机并以定制化的开源飞控驱动机器，使用GPS辅以WLAN SSID定位获取坐标并使用云线路规划配合国家地理信息电子围栏给出航线，到达工作场地后释放三个微型定位点利用三点定位进行适合打印的精确定位。无人机和打印机相连部分使用四轴防抖云台过滤无人机带来的周期性震动并缓和加速度以保护打印机。此外，打印机使用开源打印伺服系统配合FDM系统提供合适精度和打印速度的打印能力。</a:t>
            </a:r>
          </a:p>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[Summary]</a:t>
            </a: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[Summary]</a:t>
            </a: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[Read]“</a:t>
            </a:r>
            <a:r>
              <a:rPr lang="zh-CN" altLang="en-US" dirty="0"/>
              <a:t>这是我们的项目技术发展现状”</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[Show &amp; Read]“</a:t>
            </a:r>
            <a:r>
              <a:rPr lang="zh-CN" altLang="en-US" dirty="0"/>
              <a:t>这是”纸鸢“的外观渲染效果图”</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[Show &amp; Read]“</a:t>
            </a:r>
            <a:r>
              <a:rPr lang="zh-CN" altLang="en-US" dirty="0"/>
              <a:t>这是结构图”</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F19BD867-EC77-4EFA-A289-DDCA9D6AD6DF}" type="datetimeFigureOut">
              <a:rPr lang="zh-CN" altLang="en-US" smtClean="0"/>
              <a:t>2018.05.15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922E14AB-F9CD-4C5D-8160-F0EFEB8AF0B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BD9179C1-7DE4-4ACB-AF3C-609DE7BE18B1}" type="datetimeFigureOut">
              <a:rPr lang="zh-CN" altLang="en-US" smtClean="0"/>
              <a:t>2018.05.15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04B07AF5-4105-4593-AB8B-3B971CE4A21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B8F52282-FE47-46BA-8395-07D5470448F4}" type="datetimeFigureOut">
              <a:rPr lang="zh-CN" altLang="en-US" smtClean="0"/>
              <a:t>2018.05.15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1CA54ED5-2F0E-4E13-8640-C19CD82B94B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grpSp>
        <p:nvGrpSpPr>
          <p:cNvPr id="4" name="组合 3"/>
          <p:cNvGrpSpPr/>
          <p:nvPr userDrawn="1"/>
        </p:nvGrpSpPr>
        <p:grpSpPr>
          <a:xfrm>
            <a:off x="457200" y="1251386"/>
            <a:ext cx="8229600" cy="4355228"/>
            <a:chOff x="-447082" y="2956043"/>
            <a:chExt cx="8283476" cy="4383742"/>
          </a:xfrm>
          <a:solidFill>
            <a:srgbClr val="F7F7F7"/>
          </a:solidFill>
        </p:grpSpPr>
        <p:sp>
          <p:nvSpPr>
            <p:cNvPr id="5" name="Freeform 5"/>
            <p:cNvSpPr/>
            <p:nvPr/>
          </p:nvSpPr>
          <p:spPr bwMode="auto">
            <a:xfrm>
              <a:off x="7078111" y="3654400"/>
              <a:ext cx="64534" cy="27657"/>
            </a:xfrm>
            <a:custGeom>
              <a:avLst/>
              <a:gdLst>
                <a:gd name="T0" fmla="*/ 2 w 12"/>
                <a:gd name="T1" fmla="*/ 3 h 5"/>
                <a:gd name="T2" fmla="*/ 4 w 12"/>
                <a:gd name="T3" fmla="*/ 3 h 5"/>
                <a:gd name="T4" fmla="*/ 10 w 12"/>
                <a:gd name="T5" fmla="*/ 5 h 5"/>
                <a:gd name="T6" fmla="*/ 12 w 12"/>
                <a:gd name="T7" fmla="*/ 4 h 5"/>
                <a:gd name="T8" fmla="*/ 7 w 12"/>
                <a:gd name="T9" fmla="*/ 1 h 5"/>
                <a:gd name="T10" fmla="*/ 4 w 12"/>
                <a:gd name="T11" fmla="*/ 2 h 5"/>
                <a:gd name="T12" fmla="*/ 1 w 12"/>
                <a:gd name="T13" fmla="*/ 1 h 5"/>
                <a:gd name="T14" fmla="*/ 2 w 12"/>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
                  <a:moveTo>
                    <a:pt x="2" y="3"/>
                  </a:moveTo>
                  <a:cubicBezTo>
                    <a:pt x="3" y="4"/>
                    <a:pt x="3" y="3"/>
                    <a:pt x="4" y="3"/>
                  </a:cubicBezTo>
                  <a:cubicBezTo>
                    <a:pt x="5" y="3"/>
                    <a:pt x="8" y="5"/>
                    <a:pt x="10" y="5"/>
                  </a:cubicBezTo>
                  <a:cubicBezTo>
                    <a:pt x="11" y="5"/>
                    <a:pt x="12" y="4"/>
                    <a:pt x="12" y="4"/>
                  </a:cubicBezTo>
                  <a:cubicBezTo>
                    <a:pt x="12" y="4"/>
                    <a:pt x="9" y="2"/>
                    <a:pt x="7" y="1"/>
                  </a:cubicBezTo>
                  <a:cubicBezTo>
                    <a:pt x="6" y="0"/>
                    <a:pt x="5" y="2"/>
                    <a:pt x="4" y="2"/>
                  </a:cubicBezTo>
                  <a:cubicBezTo>
                    <a:pt x="3" y="2"/>
                    <a:pt x="2" y="1"/>
                    <a:pt x="1" y="1"/>
                  </a:cubicBezTo>
                  <a:cubicBezTo>
                    <a:pt x="0" y="1"/>
                    <a:pt x="1" y="3"/>
                    <a:pt x="2" y="3"/>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6" name="Freeform 6"/>
            <p:cNvSpPr/>
            <p:nvPr/>
          </p:nvSpPr>
          <p:spPr bwMode="auto">
            <a:xfrm>
              <a:off x="1352973" y="3080503"/>
              <a:ext cx="69145" cy="66841"/>
            </a:xfrm>
            <a:custGeom>
              <a:avLst/>
              <a:gdLst>
                <a:gd name="T0" fmla="*/ 2 w 13"/>
                <a:gd name="T1" fmla="*/ 3 h 12"/>
                <a:gd name="T2" fmla="*/ 5 w 13"/>
                <a:gd name="T3" fmla="*/ 2 h 12"/>
                <a:gd name="T4" fmla="*/ 7 w 13"/>
                <a:gd name="T5" fmla="*/ 2 h 12"/>
                <a:gd name="T6" fmla="*/ 7 w 13"/>
                <a:gd name="T7" fmla="*/ 3 h 12"/>
                <a:gd name="T8" fmla="*/ 4 w 13"/>
                <a:gd name="T9" fmla="*/ 4 h 12"/>
                <a:gd name="T10" fmla="*/ 3 w 13"/>
                <a:gd name="T11" fmla="*/ 7 h 12"/>
                <a:gd name="T12" fmla="*/ 4 w 13"/>
                <a:gd name="T13" fmla="*/ 7 h 12"/>
                <a:gd name="T14" fmla="*/ 5 w 13"/>
                <a:gd name="T15" fmla="*/ 9 h 12"/>
                <a:gd name="T16" fmla="*/ 8 w 13"/>
                <a:gd name="T17" fmla="*/ 11 h 12"/>
                <a:gd name="T18" fmla="*/ 11 w 13"/>
                <a:gd name="T19" fmla="*/ 11 h 12"/>
                <a:gd name="T20" fmla="*/ 12 w 13"/>
                <a:gd name="T21" fmla="*/ 9 h 12"/>
                <a:gd name="T22" fmla="*/ 13 w 13"/>
                <a:gd name="T23" fmla="*/ 6 h 12"/>
                <a:gd name="T24" fmla="*/ 13 w 13"/>
                <a:gd name="T25" fmla="*/ 3 h 12"/>
                <a:gd name="T26" fmla="*/ 12 w 13"/>
                <a:gd name="T27" fmla="*/ 1 h 12"/>
                <a:gd name="T28" fmla="*/ 8 w 13"/>
                <a:gd name="T29" fmla="*/ 1 h 12"/>
                <a:gd name="T30" fmla="*/ 2 w 13"/>
                <a:gd name="T31" fmla="*/ 1 h 12"/>
                <a:gd name="T32" fmla="*/ 1 w 13"/>
                <a:gd name="T33" fmla="*/ 1 h 12"/>
                <a:gd name="T34" fmla="*/ 2 w 13"/>
                <a:gd name="T35"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12">
                  <a:moveTo>
                    <a:pt x="2" y="3"/>
                  </a:moveTo>
                  <a:cubicBezTo>
                    <a:pt x="3" y="4"/>
                    <a:pt x="4" y="3"/>
                    <a:pt x="5" y="2"/>
                  </a:cubicBezTo>
                  <a:cubicBezTo>
                    <a:pt x="5" y="2"/>
                    <a:pt x="6" y="2"/>
                    <a:pt x="7" y="2"/>
                  </a:cubicBezTo>
                  <a:cubicBezTo>
                    <a:pt x="7" y="2"/>
                    <a:pt x="7" y="2"/>
                    <a:pt x="7" y="3"/>
                  </a:cubicBezTo>
                  <a:cubicBezTo>
                    <a:pt x="7" y="3"/>
                    <a:pt x="5" y="4"/>
                    <a:pt x="4" y="4"/>
                  </a:cubicBezTo>
                  <a:cubicBezTo>
                    <a:pt x="3" y="5"/>
                    <a:pt x="3" y="6"/>
                    <a:pt x="3" y="7"/>
                  </a:cubicBezTo>
                  <a:cubicBezTo>
                    <a:pt x="3" y="8"/>
                    <a:pt x="3" y="7"/>
                    <a:pt x="4" y="7"/>
                  </a:cubicBezTo>
                  <a:cubicBezTo>
                    <a:pt x="4" y="7"/>
                    <a:pt x="4" y="9"/>
                    <a:pt x="5" y="9"/>
                  </a:cubicBezTo>
                  <a:cubicBezTo>
                    <a:pt x="6" y="10"/>
                    <a:pt x="7" y="11"/>
                    <a:pt x="8" y="11"/>
                  </a:cubicBezTo>
                  <a:cubicBezTo>
                    <a:pt x="9" y="12"/>
                    <a:pt x="11" y="11"/>
                    <a:pt x="11" y="11"/>
                  </a:cubicBezTo>
                  <a:cubicBezTo>
                    <a:pt x="12" y="11"/>
                    <a:pt x="12" y="9"/>
                    <a:pt x="12" y="9"/>
                  </a:cubicBezTo>
                  <a:cubicBezTo>
                    <a:pt x="12" y="8"/>
                    <a:pt x="13" y="7"/>
                    <a:pt x="13" y="6"/>
                  </a:cubicBezTo>
                  <a:cubicBezTo>
                    <a:pt x="13" y="6"/>
                    <a:pt x="13" y="4"/>
                    <a:pt x="13" y="3"/>
                  </a:cubicBezTo>
                  <a:cubicBezTo>
                    <a:pt x="12" y="3"/>
                    <a:pt x="12" y="1"/>
                    <a:pt x="12" y="1"/>
                  </a:cubicBezTo>
                  <a:cubicBezTo>
                    <a:pt x="11" y="0"/>
                    <a:pt x="9" y="0"/>
                    <a:pt x="8" y="1"/>
                  </a:cubicBezTo>
                  <a:cubicBezTo>
                    <a:pt x="6" y="1"/>
                    <a:pt x="4" y="1"/>
                    <a:pt x="2" y="1"/>
                  </a:cubicBezTo>
                  <a:cubicBezTo>
                    <a:pt x="0" y="1"/>
                    <a:pt x="0" y="1"/>
                    <a:pt x="1" y="1"/>
                  </a:cubicBezTo>
                  <a:cubicBezTo>
                    <a:pt x="1" y="2"/>
                    <a:pt x="2" y="3"/>
                    <a:pt x="2" y="3"/>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7" name="Freeform 7"/>
            <p:cNvSpPr/>
            <p:nvPr/>
          </p:nvSpPr>
          <p:spPr bwMode="auto">
            <a:xfrm>
              <a:off x="834392" y="5399138"/>
              <a:ext cx="27657" cy="27657"/>
            </a:xfrm>
            <a:custGeom>
              <a:avLst/>
              <a:gdLst>
                <a:gd name="T0" fmla="*/ 1 w 5"/>
                <a:gd name="T1" fmla="*/ 5 h 5"/>
                <a:gd name="T2" fmla="*/ 5 w 5"/>
                <a:gd name="T3" fmla="*/ 3 h 5"/>
                <a:gd name="T4" fmla="*/ 3 w 5"/>
                <a:gd name="T5" fmla="*/ 1 h 5"/>
                <a:gd name="T6" fmla="*/ 2 w 5"/>
                <a:gd name="T7" fmla="*/ 3 h 5"/>
                <a:gd name="T8" fmla="*/ 1 w 5"/>
                <a:gd name="T9" fmla="*/ 5 h 5"/>
              </a:gdLst>
              <a:ahLst/>
              <a:cxnLst>
                <a:cxn ang="0">
                  <a:pos x="T0" y="T1"/>
                </a:cxn>
                <a:cxn ang="0">
                  <a:pos x="T2" y="T3"/>
                </a:cxn>
                <a:cxn ang="0">
                  <a:pos x="T4" y="T5"/>
                </a:cxn>
                <a:cxn ang="0">
                  <a:pos x="T6" y="T7"/>
                </a:cxn>
                <a:cxn ang="0">
                  <a:pos x="T8" y="T9"/>
                </a:cxn>
              </a:cxnLst>
              <a:rect l="0" t="0" r="r" b="b"/>
              <a:pathLst>
                <a:path w="5" h="5">
                  <a:moveTo>
                    <a:pt x="1" y="5"/>
                  </a:moveTo>
                  <a:cubicBezTo>
                    <a:pt x="2" y="5"/>
                    <a:pt x="4" y="4"/>
                    <a:pt x="5" y="3"/>
                  </a:cubicBezTo>
                  <a:cubicBezTo>
                    <a:pt x="5" y="3"/>
                    <a:pt x="4" y="1"/>
                    <a:pt x="3" y="1"/>
                  </a:cubicBezTo>
                  <a:cubicBezTo>
                    <a:pt x="2" y="0"/>
                    <a:pt x="2" y="2"/>
                    <a:pt x="2" y="3"/>
                  </a:cubicBezTo>
                  <a:cubicBezTo>
                    <a:pt x="3" y="4"/>
                    <a:pt x="0" y="5"/>
                    <a:pt x="1" y="5"/>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8" name="Freeform 8"/>
            <p:cNvSpPr/>
            <p:nvPr/>
          </p:nvSpPr>
          <p:spPr bwMode="auto">
            <a:xfrm>
              <a:off x="2715113" y="3557599"/>
              <a:ext cx="235090" cy="124460"/>
            </a:xfrm>
            <a:custGeom>
              <a:avLst/>
              <a:gdLst>
                <a:gd name="T0" fmla="*/ 4 w 43"/>
                <a:gd name="T1" fmla="*/ 9 h 23"/>
                <a:gd name="T2" fmla="*/ 10 w 43"/>
                <a:gd name="T3" fmla="*/ 9 h 23"/>
                <a:gd name="T4" fmla="*/ 10 w 43"/>
                <a:gd name="T5" fmla="*/ 10 h 23"/>
                <a:gd name="T6" fmla="*/ 10 w 43"/>
                <a:gd name="T7" fmla="*/ 11 h 23"/>
                <a:gd name="T8" fmla="*/ 11 w 43"/>
                <a:gd name="T9" fmla="*/ 12 h 23"/>
                <a:gd name="T10" fmla="*/ 3 w 43"/>
                <a:gd name="T11" fmla="*/ 13 h 23"/>
                <a:gd name="T12" fmla="*/ 7 w 43"/>
                <a:gd name="T13" fmla="*/ 13 h 23"/>
                <a:gd name="T14" fmla="*/ 9 w 43"/>
                <a:gd name="T15" fmla="*/ 15 h 23"/>
                <a:gd name="T16" fmla="*/ 10 w 43"/>
                <a:gd name="T17" fmla="*/ 17 h 23"/>
                <a:gd name="T18" fmla="*/ 6 w 43"/>
                <a:gd name="T19" fmla="*/ 19 h 23"/>
                <a:gd name="T20" fmla="*/ 9 w 43"/>
                <a:gd name="T21" fmla="*/ 21 h 23"/>
                <a:gd name="T22" fmla="*/ 14 w 43"/>
                <a:gd name="T23" fmla="*/ 22 h 23"/>
                <a:gd name="T24" fmla="*/ 21 w 43"/>
                <a:gd name="T25" fmla="*/ 23 h 23"/>
                <a:gd name="T26" fmla="*/ 24 w 43"/>
                <a:gd name="T27" fmla="*/ 21 h 23"/>
                <a:gd name="T28" fmla="*/ 28 w 43"/>
                <a:gd name="T29" fmla="*/ 21 h 23"/>
                <a:gd name="T30" fmla="*/ 32 w 43"/>
                <a:gd name="T31" fmla="*/ 18 h 23"/>
                <a:gd name="T32" fmla="*/ 35 w 43"/>
                <a:gd name="T33" fmla="*/ 17 h 23"/>
                <a:gd name="T34" fmla="*/ 38 w 43"/>
                <a:gd name="T35" fmla="*/ 14 h 23"/>
                <a:gd name="T36" fmla="*/ 41 w 43"/>
                <a:gd name="T37" fmla="*/ 11 h 23"/>
                <a:gd name="T38" fmla="*/ 41 w 43"/>
                <a:gd name="T39" fmla="*/ 8 h 23"/>
                <a:gd name="T40" fmla="*/ 39 w 43"/>
                <a:gd name="T41" fmla="*/ 6 h 23"/>
                <a:gd name="T42" fmla="*/ 38 w 43"/>
                <a:gd name="T43" fmla="*/ 4 h 23"/>
                <a:gd name="T44" fmla="*/ 38 w 43"/>
                <a:gd name="T45" fmla="*/ 2 h 23"/>
                <a:gd name="T46" fmla="*/ 37 w 43"/>
                <a:gd name="T47" fmla="*/ 1 h 23"/>
                <a:gd name="T48" fmla="*/ 35 w 43"/>
                <a:gd name="T49" fmla="*/ 3 h 23"/>
                <a:gd name="T50" fmla="*/ 33 w 43"/>
                <a:gd name="T51" fmla="*/ 0 h 23"/>
                <a:gd name="T52" fmla="*/ 32 w 43"/>
                <a:gd name="T53" fmla="*/ 2 h 23"/>
                <a:gd name="T54" fmla="*/ 30 w 43"/>
                <a:gd name="T55" fmla="*/ 3 h 23"/>
                <a:gd name="T56" fmla="*/ 29 w 43"/>
                <a:gd name="T57" fmla="*/ 5 h 23"/>
                <a:gd name="T58" fmla="*/ 26 w 43"/>
                <a:gd name="T59" fmla="*/ 4 h 23"/>
                <a:gd name="T60" fmla="*/ 26 w 43"/>
                <a:gd name="T61" fmla="*/ 6 h 23"/>
                <a:gd name="T62" fmla="*/ 24 w 43"/>
                <a:gd name="T63" fmla="*/ 5 h 23"/>
                <a:gd name="T64" fmla="*/ 22 w 43"/>
                <a:gd name="T65" fmla="*/ 4 h 23"/>
                <a:gd name="T66" fmla="*/ 21 w 43"/>
                <a:gd name="T67" fmla="*/ 6 h 23"/>
                <a:gd name="T68" fmla="*/ 18 w 43"/>
                <a:gd name="T69" fmla="*/ 4 h 23"/>
                <a:gd name="T70" fmla="*/ 17 w 43"/>
                <a:gd name="T71" fmla="*/ 7 h 23"/>
                <a:gd name="T72" fmla="*/ 16 w 43"/>
                <a:gd name="T73" fmla="*/ 7 h 23"/>
                <a:gd name="T74" fmla="*/ 14 w 43"/>
                <a:gd name="T75" fmla="*/ 10 h 23"/>
                <a:gd name="T76" fmla="*/ 13 w 43"/>
                <a:gd name="T77" fmla="*/ 5 h 23"/>
                <a:gd name="T78" fmla="*/ 12 w 43"/>
                <a:gd name="T79" fmla="*/ 3 h 23"/>
                <a:gd name="T80" fmla="*/ 8 w 43"/>
                <a:gd name="T81" fmla="*/ 2 h 23"/>
                <a:gd name="T82" fmla="*/ 9 w 43"/>
                <a:gd name="T83" fmla="*/ 5 h 23"/>
                <a:gd name="T84" fmla="*/ 6 w 43"/>
                <a:gd name="T85" fmla="*/ 4 h 23"/>
                <a:gd name="T86" fmla="*/ 6 w 43"/>
                <a:gd name="T87" fmla="*/ 6 h 23"/>
                <a:gd name="T88" fmla="*/ 3 w 43"/>
                <a:gd name="T89" fmla="*/ 6 h 23"/>
                <a:gd name="T90" fmla="*/ 4 w 43"/>
                <a:gd name="T91" fmla="*/ 7 h 23"/>
                <a:gd name="T92" fmla="*/ 2 w 43"/>
                <a:gd name="T93" fmla="*/ 8 h 23"/>
                <a:gd name="T94" fmla="*/ 4 w 43"/>
                <a:gd name="T95"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 h="23">
                  <a:moveTo>
                    <a:pt x="4" y="9"/>
                  </a:moveTo>
                  <a:cubicBezTo>
                    <a:pt x="5" y="9"/>
                    <a:pt x="9" y="8"/>
                    <a:pt x="10" y="9"/>
                  </a:cubicBezTo>
                  <a:cubicBezTo>
                    <a:pt x="11" y="9"/>
                    <a:pt x="11" y="9"/>
                    <a:pt x="10" y="10"/>
                  </a:cubicBezTo>
                  <a:cubicBezTo>
                    <a:pt x="8" y="11"/>
                    <a:pt x="9" y="11"/>
                    <a:pt x="10" y="11"/>
                  </a:cubicBezTo>
                  <a:cubicBezTo>
                    <a:pt x="11" y="11"/>
                    <a:pt x="11" y="10"/>
                    <a:pt x="11" y="12"/>
                  </a:cubicBezTo>
                  <a:cubicBezTo>
                    <a:pt x="11" y="13"/>
                    <a:pt x="5" y="12"/>
                    <a:pt x="3" y="13"/>
                  </a:cubicBezTo>
                  <a:cubicBezTo>
                    <a:pt x="1" y="14"/>
                    <a:pt x="6" y="13"/>
                    <a:pt x="7" y="13"/>
                  </a:cubicBezTo>
                  <a:cubicBezTo>
                    <a:pt x="8" y="13"/>
                    <a:pt x="8" y="15"/>
                    <a:pt x="9" y="15"/>
                  </a:cubicBezTo>
                  <a:cubicBezTo>
                    <a:pt x="10" y="15"/>
                    <a:pt x="10" y="15"/>
                    <a:pt x="10" y="17"/>
                  </a:cubicBezTo>
                  <a:cubicBezTo>
                    <a:pt x="11" y="19"/>
                    <a:pt x="8" y="19"/>
                    <a:pt x="6" y="19"/>
                  </a:cubicBezTo>
                  <a:cubicBezTo>
                    <a:pt x="4" y="20"/>
                    <a:pt x="7" y="20"/>
                    <a:pt x="9" y="21"/>
                  </a:cubicBezTo>
                  <a:cubicBezTo>
                    <a:pt x="11" y="21"/>
                    <a:pt x="13" y="21"/>
                    <a:pt x="14" y="22"/>
                  </a:cubicBezTo>
                  <a:cubicBezTo>
                    <a:pt x="15" y="23"/>
                    <a:pt x="19" y="23"/>
                    <a:pt x="21" y="23"/>
                  </a:cubicBezTo>
                  <a:cubicBezTo>
                    <a:pt x="22" y="23"/>
                    <a:pt x="23" y="22"/>
                    <a:pt x="24" y="21"/>
                  </a:cubicBezTo>
                  <a:cubicBezTo>
                    <a:pt x="25" y="21"/>
                    <a:pt x="26" y="21"/>
                    <a:pt x="28" y="21"/>
                  </a:cubicBezTo>
                  <a:cubicBezTo>
                    <a:pt x="29" y="20"/>
                    <a:pt x="31" y="19"/>
                    <a:pt x="32" y="18"/>
                  </a:cubicBezTo>
                  <a:cubicBezTo>
                    <a:pt x="33" y="17"/>
                    <a:pt x="34" y="17"/>
                    <a:pt x="35" y="17"/>
                  </a:cubicBezTo>
                  <a:cubicBezTo>
                    <a:pt x="37" y="17"/>
                    <a:pt x="38" y="15"/>
                    <a:pt x="38" y="14"/>
                  </a:cubicBezTo>
                  <a:cubicBezTo>
                    <a:pt x="38" y="13"/>
                    <a:pt x="40" y="12"/>
                    <a:pt x="41" y="11"/>
                  </a:cubicBezTo>
                  <a:cubicBezTo>
                    <a:pt x="43" y="11"/>
                    <a:pt x="41" y="10"/>
                    <a:pt x="41" y="8"/>
                  </a:cubicBezTo>
                  <a:cubicBezTo>
                    <a:pt x="41" y="7"/>
                    <a:pt x="40" y="7"/>
                    <a:pt x="39" y="6"/>
                  </a:cubicBezTo>
                  <a:cubicBezTo>
                    <a:pt x="37" y="6"/>
                    <a:pt x="38" y="4"/>
                    <a:pt x="38" y="4"/>
                  </a:cubicBezTo>
                  <a:cubicBezTo>
                    <a:pt x="37" y="3"/>
                    <a:pt x="37" y="3"/>
                    <a:pt x="38" y="2"/>
                  </a:cubicBezTo>
                  <a:cubicBezTo>
                    <a:pt x="39" y="1"/>
                    <a:pt x="39" y="1"/>
                    <a:pt x="37" y="1"/>
                  </a:cubicBezTo>
                  <a:cubicBezTo>
                    <a:pt x="36" y="2"/>
                    <a:pt x="36" y="2"/>
                    <a:pt x="35" y="3"/>
                  </a:cubicBezTo>
                  <a:cubicBezTo>
                    <a:pt x="34" y="3"/>
                    <a:pt x="34" y="0"/>
                    <a:pt x="33" y="0"/>
                  </a:cubicBezTo>
                  <a:cubicBezTo>
                    <a:pt x="33" y="0"/>
                    <a:pt x="31" y="1"/>
                    <a:pt x="32" y="2"/>
                  </a:cubicBezTo>
                  <a:cubicBezTo>
                    <a:pt x="32" y="3"/>
                    <a:pt x="31" y="3"/>
                    <a:pt x="30" y="3"/>
                  </a:cubicBezTo>
                  <a:cubicBezTo>
                    <a:pt x="29" y="3"/>
                    <a:pt x="29" y="4"/>
                    <a:pt x="29" y="5"/>
                  </a:cubicBezTo>
                  <a:cubicBezTo>
                    <a:pt x="28" y="5"/>
                    <a:pt x="27" y="4"/>
                    <a:pt x="26" y="4"/>
                  </a:cubicBezTo>
                  <a:cubicBezTo>
                    <a:pt x="25" y="4"/>
                    <a:pt x="26" y="5"/>
                    <a:pt x="26" y="6"/>
                  </a:cubicBezTo>
                  <a:cubicBezTo>
                    <a:pt x="26" y="7"/>
                    <a:pt x="25" y="6"/>
                    <a:pt x="24" y="5"/>
                  </a:cubicBezTo>
                  <a:cubicBezTo>
                    <a:pt x="24" y="4"/>
                    <a:pt x="23" y="3"/>
                    <a:pt x="22" y="4"/>
                  </a:cubicBezTo>
                  <a:cubicBezTo>
                    <a:pt x="21" y="4"/>
                    <a:pt x="22" y="5"/>
                    <a:pt x="21" y="6"/>
                  </a:cubicBezTo>
                  <a:cubicBezTo>
                    <a:pt x="20" y="7"/>
                    <a:pt x="19" y="4"/>
                    <a:pt x="18" y="4"/>
                  </a:cubicBezTo>
                  <a:cubicBezTo>
                    <a:pt x="17" y="4"/>
                    <a:pt x="17" y="6"/>
                    <a:pt x="17" y="7"/>
                  </a:cubicBezTo>
                  <a:cubicBezTo>
                    <a:pt x="17" y="7"/>
                    <a:pt x="16" y="6"/>
                    <a:pt x="16" y="7"/>
                  </a:cubicBezTo>
                  <a:cubicBezTo>
                    <a:pt x="15" y="7"/>
                    <a:pt x="15" y="10"/>
                    <a:pt x="14" y="10"/>
                  </a:cubicBezTo>
                  <a:cubicBezTo>
                    <a:pt x="13" y="10"/>
                    <a:pt x="14" y="5"/>
                    <a:pt x="13" y="5"/>
                  </a:cubicBezTo>
                  <a:cubicBezTo>
                    <a:pt x="12" y="5"/>
                    <a:pt x="12" y="4"/>
                    <a:pt x="12" y="3"/>
                  </a:cubicBezTo>
                  <a:cubicBezTo>
                    <a:pt x="11" y="2"/>
                    <a:pt x="9" y="1"/>
                    <a:pt x="8" y="2"/>
                  </a:cubicBezTo>
                  <a:cubicBezTo>
                    <a:pt x="6" y="3"/>
                    <a:pt x="10" y="4"/>
                    <a:pt x="9" y="5"/>
                  </a:cubicBezTo>
                  <a:cubicBezTo>
                    <a:pt x="9" y="6"/>
                    <a:pt x="7" y="3"/>
                    <a:pt x="6" y="4"/>
                  </a:cubicBezTo>
                  <a:cubicBezTo>
                    <a:pt x="5" y="4"/>
                    <a:pt x="6" y="5"/>
                    <a:pt x="6" y="6"/>
                  </a:cubicBezTo>
                  <a:cubicBezTo>
                    <a:pt x="6" y="7"/>
                    <a:pt x="5" y="6"/>
                    <a:pt x="3" y="6"/>
                  </a:cubicBezTo>
                  <a:cubicBezTo>
                    <a:pt x="2" y="6"/>
                    <a:pt x="4" y="6"/>
                    <a:pt x="4" y="7"/>
                  </a:cubicBezTo>
                  <a:cubicBezTo>
                    <a:pt x="5" y="8"/>
                    <a:pt x="3" y="7"/>
                    <a:pt x="2" y="8"/>
                  </a:cubicBezTo>
                  <a:cubicBezTo>
                    <a:pt x="0" y="9"/>
                    <a:pt x="3" y="9"/>
                    <a:pt x="4" y="9"/>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9" name="Freeform 9"/>
            <p:cNvSpPr/>
            <p:nvPr/>
          </p:nvSpPr>
          <p:spPr bwMode="auto">
            <a:xfrm>
              <a:off x="3058530" y="3852613"/>
              <a:ext cx="179774" cy="283491"/>
            </a:xfrm>
            <a:custGeom>
              <a:avLst/>
              <a:gdLst>
                <a:gd name="T0" fmla="*/ 2 w 33"/>
                <a:gd name="T1" fmla="*/ 9 h 52"/>
                <a:gd name="T2" fmla="*/ 0 w 33"/>
                <a:gd name="T3" fmla="*/ 11 h 52"/>
                <a:gd name="T4" fmla="*/ 2 w 33"/>
                <a:gd name="T5" fmla="*/ 12 h 52"/>
                <a:gd name="T6" fmla="*/ 5 w 33"/>
                <a:gd name="T7" fmla="*/ 12 h 52"/>
                <a:gd name="T8" fmla="*/ 3 w 33"/>
                <a:gd name="T9" fmla="*/ 14 h 52"/>
                <a:gd name="T10" fmla="*/ 2 w 33"/>
                <a:gd name="T11" fmla="*/ 16 h 52"/>
                <a:gd name="T12" fmla="*/ 5 w 33"/>
                <a:gd name="T13" fmla="*/ 15 h 52"/>
                <a:gd name="T14" fmla="*/ 6 w 33"/>
                <a:gd name="T15" fmla="*/ 17 h 52"/>
                <a:gd name="T16" fmla="*/ 6 w 33"/>
                <a:gd name="T17" fmla="*/ 19 h 52"/>
                <a:gd name="T18" fmla="*/ 6 w 33"/>
                <a:gd name="T19" fmla="*/ 23 h 52"/>
                <a:gd name="T20" fmla="*/ 7 w 33"/>
                <a:gd name="T21" fmla="*/ 25 h 52"/>
                <a:gd name="T22" fmla="*/ 11 w 33"/>
                <a:gd name="T23" fmla="*/ 24 h 52"/>
                <a:gd name="T24" fmla="*/ 12 w 33"/>
                <a:gd name="T25" fmla="*/ 28 h 52"/>
                <a:gd name="T26" fmla="*/ 13 w 33"/>
                <a:gd name="T27" fmla="*/ 31 h 52"/>
                <a:gd name="T28" fmla="*/ 9 w 33"/>
                <a:gd name="T29" fmla="*/ 33 h 52"/>
                <a:gd name="T30" fmla="*/ 6 w 33"/>
                <a:gd name="T31" fmla="*/ 34 h 52"/>
                <a:gd name="T32" fmla="*/ 7 w 33"/>
                <a:gd name="T33" fmla="*/ 36 h 52"/>
                <a:gd name="T34" fmla="*/ 8 w 33"/>
                <a:gd name="T35" fmla="*/ 38 h 52"/>
                <a:gd name="T36" fmla="*/ 3 w 33"/>
                <a:gd name="T37" fmla="*/ 41 h 52"/>
                <a:gd name="T38" fmla="*/ 8 w 33"/>
                <a:gd name="T39" fmla="*/ 43 h 52"/>
                <a:gd name="T40" fmla="*/ 11 w 33"/>
                <a:gd name="T41" fmla="*/ 44 h 52"/>
                <a:gd name="T42" fmla="*/ 7 w 33"/>
                <a:gd name="T43" fmla="*/ 46 h 52"/>
                <a:gd name="T44" fmla="*/ 5 w 33"/>
                <a:gd name="T45" fmla="*/ 49 h 52"/>
                <a:gd name="T46" fmla="*/ 2 w 33"/>
                <a:gd name="T47" fmla="*/ 52 h 52"/>
                <a:gd name="T48" fmla="*/ 7 w 33"/>
                <a:gd name="T49" fmla="*/ 50 h 52"/>
                <a:gd name="T50" fmla="*/ 10 w 33"/>
                <a:gd name="T51" fmla="*/ 50 h 52"/>
                <a:gd name="T52" fmla="*/ 13 w 33"/>
                <a:gd name="T53" fmla="*/ 48 h 52"/>
                <a:gd name="T54" fmla="*/ 17 w 33"/>
                <a:gd name="T55" fmla="*/ 48 h 52"/>
                <a:gd name="T56" fmla="*/ 23 w 33"/>
                <a:gd name="T57" fmla="*/ 47 h 52"/>
                <a:gd name="T58" fmla="*/ 29 w 33"/>
                <a:gd name="T59" fmla="*/ 45 h 52"/>
                <a:gd name="T60" fmla="*/ 27 w 33"/>
                <a:gd name="T61" fmla="*/ 43 h 52"/>
                <a:gd name="T62" fmla="*/ 32 w 33"/>
                <a:gd name="T63" fmla="*/ 37 h 52"/>
                <a:gd name="T64" fmla="*/ 26 w 33"/>
                <a:gd name="T65" fmla="*/ 36 h 52"/>
                <a:gd name="T66" fmla="*/ 26 w 33"/>
                <a:gd name="T67" fmla="*/ 34 h 52"/>
                <a:gd name="T68" fmla="*/ 25 w 33"/>
                <a:gd name="T69" fmla="*/ 31 h 52"/>
                <a:gd name="T70" fmla="*/ 23 w 33"/>
                <a:gd name="T71" fmla="*/ 27 h 52"/>
                <a:gd name="T72" fmla="*/ 19 w 33"/>
                <a:gd name="T73" fmla="*/ 23 h 52"/>
                <a:gd name="T74" fmla="*/ 17 w 33"/>
                <a:gd name="T75" fmla="*/ 18 h 52"/>
                <a:gd name="T76" fmla="*/ 15 w 33"/>
                <a:gd name="T77" fmla="*/ 15 h 52"/>
                <a:gd name="T78" fmla="*/ 18 w 33"/>
                <a:gd name="T79" fmla="*/ 11 h 52"/>
                <a:gd name="T80" fmla="*/ 19 w 33"/>
                <a:gd name="T81" fmla="*/ 7 h 52"/>
                <a:gd name="T82" fmla="*/ 15 w 33"/>
                <a:gd name="T83" fmla="*/ 7 h 52"/>
                <a:gd name="T84" fmla="*/ 9 w 33"/>
                <a:gd name="T85" fmla="*/ 8 h 52"/>
                <a:gd name="T86" fmla="*/ 12 w 33"/>
                <a:gd name="T87" fmla="*/ 4 h 52"/>
                <a:gd name="T88" fmla="*/ 15 w 33"/>
                <a:gd name="T89" fmla="*/ 1 h 52"/>
                <a:gd name="T90" fmla="*/ 11 w 33"/>
                <a:gd name="T91" fmla="*/ 1 h 52"/>
                <a:gd name="T92" fmla="*/ 6 w 33"/>
                <a:gd name="T93" fmla="*/ 1 h 52"/>
                <a:gd name="T94" fmla="*/ 5 w 33"/>
                <a:gd name="T95" fmla="*/ 4 h 52"/>
                <a:gd name="T96" fmla="*/ 6 w 33"/>
                <a:gd name="T97" fmla="*/ 6 h 52"/>
                <a:gd name="T98" fmla="*/ 4 w 33"/>
                <a:gd name="T99" fmla="*/ 8 h 52"/>
                <a:gd name="T100" fmla="*/ 3 w 33"/>
                <a:gd name="T101" fmla="*/ 10 h 52"/>
                <a:gd name="T102" fmla="*/ 2 w 33"/>
                <a:gd name="T103" fmla="*/ 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 h="52">
                  <a:moveTo>
                    <a:pt x="2" y="9"/>
                  </a:moveTo>
                  <a:cubicBezTo>
                    <a:pt x="1" y="9"/>
                    <a:pt x="0" y="10"/>
                    <a:pt x="0" y="11"/>
                  </a:cubicBezTo>
                  <a:cubicBezTo>
                    <a:pt x="1" y="11"/>
                    <a:pt x="2" y="13"/>
                    <a:pt x="2" y="12"/>
                  </a:cubicBezTo>
                  <a:cubicBezTo>
                    <a:pt x="3" y="12"/>
                    <a:pt x="5" y="12"/>
                    <a:pt x="5" y="12"/>
                  </a:cubicBezTo>
                  <a:cubicBezTo>
                    <a:pt x="4" y="13"/>
                    <a:pt x="4" y="13"/>
                    <a:pt x="3" y="14"/>
                  </a:cubicBezTo>
                  <a:cubicBezTo>
                    <a:pt x="3" y="14"/>
                    <a:pt x="2" y="15"/>
                    <a:pt x="2" y="16"/>
                  </a:cubicBezTo>
                  <a:cubicBezTo>
                    <a:pt x="3" y="16"/>
                    <a:pt x="6" y="14"/>
                    <a:pt x="5" y="15"/>
                  </a:cubicBezTo>
                  <a:cubicBezTo>
                    <a:pt x="5" y="15"/>
                    <a:pt x="6" y="16"/>
                    <a:pt x="6" y="17"/>
                  </a:cubicBezTo>
                  <a:cubicBezTo>
                    <a:pt x="7" y="17"/>
                    <a:pt x="6" y="19"/>
                    <a:pt x="6" y="19"/>
                  </a:cubicBezTo>
                  <a:cubicBezTo>
                    <a:pt x="6" y="20"/>
                    <a:pt x="6" y="22"/>
                    <a:pt x="6" y="23"/>
                  </a:cubicBezTo>
                  <a:cubicBezTo>
                    <a:pt x="5" y="23"/>
                    <a:pt x="6" y="25"/>
                    <a:pt x="7" y="25"/>
                  </a:cubicBezTo>
                  <a:cubicBezTo>
                    <a:pt x="8" y="25"/>
                    <a:pt x="11" y="24"/>
                    <a:pt x="11" y="24"/>
                  </a:cubicBezTo>
                  <a:cubicBezTo>
                    <a:pt x="11" y="25"/>
                    <a:pt x="11" y="27"/>
                    <a:pt x="12" y="28"/>
                  </a:cubicBezTo>
                  <a:cubicBezTo>
                    <a:pt x="13" y="29"/>
                    <a:pt x="14" y="30"/>
                    <a:pt x="13" y="31"/>
                  </a:cubicBezTo>
                  <a:cubicBezTo>
                    <a:pt x="12" y="32"/>
                    <a:pt x="10" y="33"/>
                    <a:pt x="9" y="33"/>
                  </a:cubicBezTo>
                  <a:cubicBezTo>
                    <a:pt x="9" y="33"/>
                    <a:pt x="7" y="33"/>
                    <a:pt x="6" y="34"/>
                  </a:cubicBezTo>
                  <a:cubicBezTo>
                    <a:pt x="6" y="35"/>
                    <a:pt x="6" y="37"/>
                    <a:pt x="7" y="36"/>
                  </a:cubicBezTo>
                  <a:cubicBezTo>
                    <a:pt x="8" y="36"/>
                    <a:pt x="9" y="37"/>
                    <a:pt x="8" y="38"/>
                  </a:cubicBezTo>
                  <a:cubicBezTo>
                    <a:pt x="7" y="39"/>
                    <a:pt x="3" y="41"/>
                    <a:pt x="3" y="41"/>
                  </a:cubicBezTo>
                  <a:cubicBezTo>
                    <a:pt x="3" y="42"/>
                    <a:pt x="6" y="43"/>
                    <a:pt x="8" y="43"/>
                  </a:cubicBezTo>
                  <a:cubicBezTo>
                    <a:pt x="9" y="43"/>
                    <a:pt x="12" y="44"/>
                    <a:pt x="11" y="44"/>
                  </a:cubicBezTo>
                  <a:cubicBezTo>
                    <a:pt x="11" y="45"/>
                    <a:pt x="7" y="45"/>
                    <a:pt x="7" y="46"/>
                  </a:cubicBezTo>
                  <a:cubicBezTo>
                    <a:pt x="6" y="47"/>
                    <a:pt x="5" y="49"/>
                    <a:pt x="5" y="49"/>
                  </a:cubicBezTo>
                  <a:cubicBezTo>
                    <a:pt x="4" y="50"/>
                    <a:pt x="1" y="51"/>
                    <a:pt x="2" y="52"/>
                  </a:cubicBezTo>
                  <a:cubicBezTo>
                    <a:pt x="3" y="52"/>
                    <a:pt x="6" y="50"/>
                    <a:pt x="7" y="50"/>
                  </a:cubicBezTo>
                  <a:cubicBezTo>
                    <a:pt x="8" y="50"/>
                    <a:pt x="9" y="51"/>
                    <a:pt x="10" y="50"/>
                  </a:cubicBezTo>
                  <a:cubicBezTo>
                    <a:pt x="12" y="49"/>
                    <a:pt x="12" y="47"/>
                    <a:pt x="13" y="48"/>
                  </a:cubicBezTo>
                  <a:cubicBezTo>
                    <a:pt x="14" y="48"/>
                    <a:pt x="15" y="49"/>
                    <a:pt x="17" y="48"/>
                  </a:cubicBezTo>
                  <a:cubicBezTo>
                    <a:pt x="19" y="47"/>
                    <a:pt x="22" y="47"/>
                    <a:pt x="23" y="47"/>
                  </a:cubicBezTo>
                  <a:cubicBezTo>
                    <a:pt x="25" y="47"/>
                    <a:pt x="30" y="46"/>
                    <a:pt x="29" y="45"/>
                  </a:cubicBezTo>
                  <a:cubicBezTo>
                    <a:pt x="28" y="44"/>
                    <a:pt x="26" y="44"/>
                    <a:pt x="27" y="43"/>
                  </a:cubicBezTo>
                  <a:cubicBezTo>
                    <a:pt x="29" y="41"/>
                    <a:pt x="33" y="39"/>
                    <a:pt x="32" y="37"/>
                  </a:cubicBezTo>
                  <a:cubicBezTo>
                    <a:pt x="30" y="36"/>
                    <a:pt x="28" y="35"/>
                    <a:pt x="26" y="36"/>
                  </a:cubicBezTo>
                  <a:cubicBezTo>
                    <a:pt x="25" y="36"/>
                    <a:pt x="26" y="35"/>
                    <a:pt x="26" y="34"/>
                  </a:cubicBezTo>
                  <a:cubicBezTo>
                    <a:pt x="26" y="33"/>
                    <a:pt x="25" y="32"/>
                    <a:pt x="25" y="31"/>
                  </a:cubicBezTo>
                  <a:cubicBezTo>
                    <a:pt x="25" y="30"/>
                    <a:pt x="24" y="27"/>
                    <a:pt x="23" y="27"/>
                  </a:cubicBezTo>
                  <a:cubicBezTo>
                    <a:pt x="21" y="26"/>
                    <a:pt x="19" y="25"/>
                    <a:pt x="19" y="23"/>
                  </a:cubicBezTo>
                  <a:cubicBezTo>
                    <a:pt x="18" y="21"/>
                    <a:pt x="19" y="19"/>
                    <a:pt x="17" y="18"/>
                  </a:cubicBezTo>
                  <a:cubicBezTo>
                    <a:pt x="15" y="17"/>
                    <a:pt x="14" y="17"/>
                    <a:pt x="15" y="15"/>
                  </a:cubicBezTo>
                  <a:cubicBezTo>
                    <a:pt x="16" y="14"/>
                    <a:pt x="17" y="12"/>
                    <a:pt x="18" y="11"/>
                  </a:cubicBezTo>
                  <a:cubicBezTo>
                    <a:pt x="19" y="10"/>
                    <a:pt x="21" y="8"/>
                    <a:pt x="19" y="7"/>
                  </a:cubicBezTo>
                  <a:cubicBezTo>
                    <a:pt x="18" y="7"/>
                    <a:pt x="16" y="7"/>
                    <a:pt x="15" y="7"/>
                  </a:cubicBezTo>
                  <a:cubicBezTo>
                    <a:pt x="14" y="7"/>
                    <a:pt x="9" y="9"/>
                    <a:pt x="9" y="8"/>
                  </a:cubicBezTo>
                  <a:cubicBezTo>
                    <a:pt x="10" y="8"/>
                    <a:pt x="12" y="5"/>
                    <a:pt x="12" y="4"/>
                  </a:cubicBezTo>
                  <a:cubicBezTo>
                    <a:pt x="13" y="4"/>
                    <a:pt x="15" y="3"/>
                    <a:pt x="15" y="1"/>
                  </a:cubicBezTo>
                  <a:cubicBezTo>
                    <a:pt x="15" y="0"/>
                    <a:pt x="13" y="1"/>
                    <a:pt x="11" y="1"/>
                  </a:cubicBezTo>
                  <a:cubicBezTo>
                    <a:pt x="10" y="1"/>
                    <a:pt x="7" y="1"/>
                    <a:pt x="6" y="1"/>
                  </a:cubicBezTo>
                  <a:cubicBezTo>
                    <a:pt x="6" y="1"/>
                    <a:pt x="5" y="3"/>
                    <a:pt x="5" y="4"/>
                  </a:cubicBezTo>
                  <a:cubicBezTo>
                    <a:pt x="4" y="4"/>
                    <a:pt x="7" y="5"/>
                    <a:pt x="6" y="6"/>
                  </a:cubicBezTo>
                  <a:cubicBezTo>
                    <a:pt x="5" y="6"/>
                    <a:pt x="3" y="7"/>
                    <a:pt x="4" y="8"/>
                  </a:cubicBezTo>
                  <a:cubicBezTo>
                    <a:pt x="4" y="8"/>
                    <a:pt x="4" y="10"/>
                    <a:pt x="3" y="10"/>
                  </a:cubicBezTo>
                  <a:cubicBezTo>
                    <a:pt x="2" y="10"/>
                    <a:pt x="2" y="8"/>
                    <a:pt x="2" y="9"/>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0" name="Freeform 10"/>
            <p:cNvSpPr/>
            <p:nvPr/>
          </p:nvSpPr>
          <p:spPr bwMode="auto">
            <a:xfrm>
              <a:off x="2954813" y="3977075"/>
              <a:ext cx="115240" cy="110631"/>
            </a:xfrm>
            <a:custGeom>
              <a:avLst/>
              <a:gdLst>
                <a:gd name="T0" fmla="*/ 7 w 21"/>
                <a:gd name="T1" fmla="*/ 20 h 20"/>
                <a:gd name="T2" fmla="*/ 13 w 21"/>
                <a:gd name="T3" fmla="*/ 17 h 20"/>
                <a:gd name="T4" fmla="*/ 18 w 21"/>
                <a:gd name="T5" fmla="*/ 16 h 20"/>
                <a:gd name="T6" fmla="*/ 21 w 21"/>
                <a:gd name="T7" fmla="*/ 10 h 20"/>
                <a:gd name="T8" fmla="*/ 20 w 21"/>
                <a:gd name="T9" fmla="*/ 6 h 20"/>
                <a:gd name="T10" fmla="*/ 20 w 21"/>
                <a:gd name="T11" fmla="*/ 6 h 20"/>
                <a:gd name="T12" fmla="*/ 20 w 21"/>
                <a:gd name="T13" fmla="*/ 6 h 20"/>
                <a:gd name="T14" fmla="*/ 21 w 21"/>
                <a:gd name="T15" fmla="*/ 5 h 20"/>
                <a:gd name="T16" fmla="*/ 21 w 21"/>
                <a:gd name="T17" fmla="*/ 5 h 20"/>
                <a:gd name="T18" fmla="*/ 21 w 21"/>
                <a:gd name="T19" fmla="*/ 4 h 20"/>
                <a:gd name="T20" fmla="*/ 21 w 21"/>
                <a:gd name="T21" fmla="*/ 4 h 20"/>
                <a:gd name="T22" fmla="*/ 21 w 21"/>
                <a:gd name="T23" fmla="*/ 4 h 20"/>
                <a:gd name="T24" fmla="*/ 21 w 21"/>
                <a:gd name="T25" fmla="*/ 3 h 20"/>
                <a:gd name="T26" fmla="*/ 21 w 21"/>
                <a:gd name="T27" fmla="*/ 3 h 20"/>
                <a:gd name="T28" fmla="*/ 21 w 21"/>
                <a:gd name="T29" fmla="*/ 2 h 20"/>
                <a:gd name="T30" fmla="*/ 21 w 21"/>
                <a:gd name="T31" fmla="*/ 2 h 20"/>
                <a:gd name="T32" fmla="*/ 21 w 21"/>
                <a:gd name="T33" fmla="*/ 2 h 20"/>
                <a:gd name="T34" fmla="*/ 21 w 21"/>
                <a:gd name="T35" fmla="*/ 1 h 20"/>
                <a:gd name="T36" fmla="*/ 21 w 21"/>
                <a:gd name="T37" fmla="*/ 1 h 20"/>
                <a:gd name="T38" fmla="*/ 21 w 21"/>
                <a:gd name="T39" fmla="*/ 1 h 20"/>
                <a:gd name="T40" fmla="*/ 21 w 21"/>
                <a:gd name="T41" fmla="*/ 1 h 20"/>
                <a:gd name="T42" fmla="*/ 21 w 21"/>
                <a:gd name="T43" fmla="*/ 0 h 20"/>
                <a:gd name="T44" fmla="*/ 20 w 21"/>
                <a:gd name="T45" fmla="*/ 0 h 20"/>
                <a:gd name="T46" fmla="*/ 20 w 21"/>
                <a:gd name="T47" fmla="*/ 0 h 20"/>
                <a:gd name="T48" fmla="*/ 20 w 21"/>
                <a:gd name="T49" fmla="*/ 0 h 20"/>
                <a:gd name="T50" fmla="*/ 19 w 21"/>
                <a:gd name="T51" fmla="*/ 0 h 20"/>
                <a:gd name="T52" fmla="*/ 19 w 21"/>
                <a:gd name="T53" fmla="*/ 0 h 20"/>
                <a:gd name="T54" fmla="*/ 18 w 21"/>
                <a:gd name="T55" fmla="*/ 0 h 20"/>
                <a:gd name="T56" fmla="*/ 18 w 21"/>
                <a:gd name="T57" fmla="*/ 0 h 20"/>
                <a:gd name="T58" fmla="*/ 17 w 21"/>
                <a:gd name="T59" fmla="*/ 0 h 20"/>
                <a:gd name="T60" fmla="*/ 16 w 21"/>
                <a:gd name="T61" fmla="*/ 0 h 20"/>
                <a:gd name="T62" fmla="*/ 16 w 21"/>
                <a:gd name="T63" fmla="*/ 0 h 20"/>
                <a:gd name="T64" fmla="*/ 15 w 21"/>
                <a:gd name="T65" fmla="*/ 0 h 20"/>
                <a:gd name="T66" fmla="*/ 15 w 21"/>
                <a:gd name="T67" fmla="*/ 0 h 20"/>
                <a:gd name="T68" fmla="*/ 14 w 21"/>
                <a:gd name="T69" fmla="*/ 0 h 20"/>
                <a:gd name="T70" fmla="*/ 10 w 21"/>
                <a:gd name="T71" fmla="*/ 2 h 20"/>
                <a:gd name="T72" fmla="*/ 11 w 21"/>
                <a:gd name="T73" fmla="*/ 5 h 20"/>
                <a:gd name="T74" fmla="*/ 5 w 21"/>
                <a:gd name="T75" fmla="*/ 5 h 20"/>
                <a:gd name="T76" fmla="*/ 7 w 21"/>
                <a:gd name="T77" fmla="*/ 7 h 20"/>
                <a:gd name="T78" fmla="*/ 5 w 21"/>
                <a:gd name="T79" fmla="*/ 9 h 20"/>
                <a:gd name="T80" fmla="*/ 7 w 21"/>
                <a:gd name="T81" fmla="*/ 10 h 20"/>
                <a:gd name="T82" fmla="*/ 8 w 21"/>
                <a:gd name="T83" fmla="*/ 11 h 20"/>
                <a:gd name="T84" fmla="*/ 7 w 21"/>
                <a:gd name="T85" fmla="*/ 14 h 20"/>
                <a:gd name="T86" fmla="*/ 7 w 21"/>
                <a:gd name="T87" fmla="*/ 15 h 20"/>
                <a:gd name="T88" fmla="*/ 3 w 21"/>
                <a:gd name="T89" fmla="*/ 17 h 20"/>
                <a:gd name="T90" fmla="*/ 7 w 21"/>
                <a:gd name="T9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20">
                  <a:moveTo>
                    <a:pt x="7" y="20"/>
                  </a:moveTo>
                  <a:cubicBezTo>
                    <a:pt x="9" y="20"/>
                    <a:pt x="12" y="18"/>
                    <a:pt x="13" y="17"/>
                  </a:cubicBezTo>
                  <a:cubicBezTo>
                    <a:pt x="14" y="17"/>
                    <a:pt x="17" y="16"/>
                    <a:pt x="18" y="16"/>
                  </a:cubicBezTo>
                  <a:cubicBezTo>
                    <a:pt x="19" y="16"/>
                    <a:pt x="21" y="12"/>
                    <a:pt x="21" y="10"/>
                  </a:cubicBezTo>
                  <a:cubicBezTo>
                    <a:pt x="21" y="9"/>
                    <a:pt x="20" y="7"/>
                    <a:pt x="20" y="6"/>
                  </a:cubicBezTo>
                  <a:cubicBezTo>
                    <a:pt x="20" y="6"/>
                    <a:pt x="20" y="6"/>
                    <a:pt x="20" y="6"/>
                  </a:cubicBezTo>
                  <a:cubicBezTo>
                    <a:pt x="20" y="6"/>
                    <a:pt x="20" y="6"/>
                    <a:pt x="20" y="6"/>
                  </a:cubicBezTo>
                  <a:cubicBezTo>
                    <a:pt x="20" y="5"/>
                    <a:pt x="20" y="5"/>
                    <a:pt x="21" y="5"/>
                  </a:cubicBezTo>
                  <a:cubicBezTo>
                    <a:pt x="21" y="5"/>
                    <a:pt x="21" y="5"/>
                    <a:pt x="21" y="5"/>
                  </a:cubicBezTo>
                  <a:cubicBezTo>
                    <a:pt x="21" y="5"/>
                    <a:pt x="21" y="4"/>
                    <a:pt x="21" y="4"/>
                  </a:cubicBezTo>
                  <a:cubicBezTo>
                    <a:pt x="21" y="4"/>
                    <a:pt x="21" y="4"/>
                    <a:pt x="21" y="4"/>
                  </a:cubicBezTo>
                  <a:cubicBezTo>
                    <a:pt x="21" y="4"/>
                    <a:pt x="21" y="4"/>
                    <a:pt x="21" y="4"/>
                  </a:cubicBezTo>
                  <a:cubicBezTo>
                    <a:pt x="21" y="3"/>
                    <a:pt x="21" y="3"/>
                    <a:pt x="21" y="3"/>
                  </a:cubicBezTo>
                  <a:cubicBezTo>
                    <a:pt x="21" y="3"/>
                    <a:pt x="21" y="3"/>
                    <a:pt x="21" y="3"/>
                  </a:cubicBezTo>
                  <a:cubicBezTo>
                    <a:pt x="21" y="3"/>
                    <a:pt x="21" y="3"/>
                    <a:pt x="21" y="2"/>
                  </a:cubicBezTo>
                  <a:cubicBezTo>
                    <a:pt x="21" y="2"/>
                    <a:pt x="21" y="2"/>
                    <a:pt x="21" y="2"/>
                  </a:cubicBezTo>
                  <a:cubicBezTo>
                    <a:pt x="21" y="2"/>
                    <a:pt x="21" y="2"/>
                    <a:pt x="21" y="2"/>
                  </a:cubicBezTo>
                  <a:cubicBezTo>
                    <a:pt x="21" y="2"/>
                    <a:pt x="21" y="2"/>
                    <a:pt x="21" y="1"/>
                  </a:cubicBezTo>
                  <a:cubicBezTo>
                    <a:pt x="21" y="1"/>
                    <a:pt x="21" y="1"/>
                    <a:pt x="21" y="1"/>
                  </a:cubicBezTo>
                  <a:cubicBezTo>
                    <a:pt x="21" y="1"/>
                    <a:pt x="21" y="1"/>
                    <a:pt x="21" y="1"/>
                  </a:cubicBezTo>
                  <a:cubicBezTo>
                    <a:pt x="21" y="1"/>
                    <a:pt x="21" y="1"/>
                    <a:pt x="21" y="1"/>
                  </a:cubicBezTo>
                  <a:cubicBezTo>
                    <a:pt x="21" y="1"/>
                    <a:pt x="21" y="1"/>
                    <a:pt x="21" y="0"/>
                  </a:cubicBezTo>
                  <a:cubicBezTo>
                    <a:pt x="21" y="0"/>
                    <a:pt x="21" y="0"/>
                    <a:pt x="20" y="0"/>
                  </a:cubicBezTo>
                  <a:cubicBezTo>
                    <a:pt x="20" y="0"/>
                    <a:pt x="20" y="0"/>
                    <a:pt x="20" y="0"/>
                  </a:cubicBezTo>
                  <a:cubicBezTo>
                    <a:pt x="20" y="0"/>
                    <a:pt x="20" y="0"/>
                    <a:pt x="20" y="0"/>
                  </a:cubicBezTo>
                  <a:cubicBezTo>
                    <a:pt x="19" y="0"/>
                    <a:pt x="19" y="0"/>
                    <a:pt x="19" y="0"/>
                  </a:cubicBezTo>
                  <a:cubicBezTo>
                    <a:pt x="19" y="0"/>
                    <a:pt x="19" y="0"/>
                    <a:pt x="19" y="0"/>
                  </a:cubicBezTo>
                  <a:cubicBezTo>
                    <a:pt x="18" y="0"/>
                    <a:pt x="18" y="0"/>
                    <a:pt x="18" y="0"/>
                  </a:cubicBezTo>
                  <a:cubicBezTo>
                    <a:pt x="18" y="0"/>
                    <a:pt x="18" y="0"/>
                    <a:pt x="18" y="0"/>
                  </a:cubicBezTo>
                  <a:cubicBezTo>
                    <a:pt x="17" y="0"/>
                    <a:pt x="17" y="0"/>
                    <a:pt x="17" y="0"/>
                  </a:cubicBezTo>
                  <a:cubicBezTo>
                    <a:pt x="17" y="0"/>
                    <a:pt x="17" y="0"/>
                    <a:pt x="16" y="0"/>
                  </a:cubicBezTo>
                  <a:cubicBezTo>
                    <a:pt x="16" y="0"/>
                    <a:pt x="16" y="0"/>
                    <a:pt x="16" y="0"/>
                  </a:cubicBezTo>
                  <a:cubicBezTo>
                    <a:pt x="16" y="0"/>
                    <a:pt x="15" y="0"/>
                    <a:pt x="15" y="0"/>
                  </a:cubicBezTo>
                  <a:cubicBezTo>
                    <a:pt x="15" y="0"/>
                    <a:pt x="15" y="0"/>
                    <a:pt x="15" y="0"/>
                  </a:cubicBezTo>
                  <a:cubicBezTo>
                    <a:pt x="15" y="0"/>
                    <a:pt x="15" y="0"/>
                    <a:pt x="14" y="0"/>
                  </a:cubicBezTo>
                  <a:cubicBezTo>
                    <a:pt x="12" y="0"/>
                    <a:pt x="10" y="2"/>
                    <a:pt x="10" y="2"/>
                  </a:cubicBezTo>
                  <a:cubicBezTo>
                    <a:pt x="10" y="3"/>
                    <a:pt x="11" y="4"/>
                    <a:pt x="11" y="5"/>
                  </a:cubicBezTo>
                  <a:cubicBezTo>
                    <a:pt x="10" y="5"/>
                    <a:pt x="8" y="5"/>
                    <a:pt x="5" y="5"/>
                  </a:cubicBezTo>
                  <a:cubicBezTo>
                    <a:pt x="3" y="5"/>
                    <a:pt x="6" y="6"/>
                    <a:pt x="7" y="7"/>
                  </a:cubicBezTo>
                  <a:cubicBezTo>
                    <a:pt x="8" y="8"/>
                    <a:pt x="7" y="8"/>
                    <a:pt x="5" y="9"/>
                  </a:cubicBezTo>
                  <a:cubicBezTo>
                    <a:pt x="3" y="10"/>
                    <a:pt x="5" y="10"/>
                    <a:pt x="7" y="10"/>
                  </a:cubicBezTo>
                  <a:cubicBezTo>
                    <a:pt x="9" y="10"/>
                    <a:pt x="9" y="11"/>
                    <a:pt x="8" y="11"/>
                  </a:cubicBezTo>
                  <a:cubicBezTo>
                    <a:pt x="7" y="12"/>
                    <a:pt x="5" y="14"/>
                    <a:pt x="7" y="14"/>
                  </a:cubicBezTo>
                  <a:cubicBezTo>
                    <a:pt x="8" y="14"/>
                    <a:pt x="8" y="14"/>
                    <a:pt x="7" y="15"/>
                  </a:cubicBezTo>
                  <a:cubicBezTo>
                    <a:pt x="6" y="15"/>
                    <a:pt x="5" y="16"/>
                    <a:pt x="3" y="17"/>
                  </a:cubicBezTo>
                  <a:cubicBezTo>
                    <a:pt x="0" y="18"/>
                    <a:pt x="5" y="20"/>
                    <a:pt x="7" y="2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1" name="Freeform 11"/>
            <p:cNvSpPr/>
            <p:nvPr/>
          </p:nvSpPr>
          <p:spPr bwMode="auto">
            <a:xfrm>
              <a:off x="3053920" y="3861834"/>
              <a:ext cx="27657" cy="34572"/>
            </a:xfrm>
            <a:custGeom>
              <a:avLst/>
              <a:gdLst>
                <a:gd name="T0" fmla="*/ 1 w 5"/>
                <a:gd name="T1" fmla="*/ 5 h 6"/>
                <a:gd name="T2" fmla="*/ 4 w 5"/>
                <a:gd name="T3" fmla="*/ 1 h 6"/>
                <a:gd name="T4" fmla="*/ 0 w 5"/>
                <a:gd name="T5" fmla="*/ 3 h 6"/>
                <a:gd name="T6" fmla="*/ 1 w 5"/>
                <a:gd name="T7" fmla="*/ 5 h 6"/>
              </a:gdLst>
              <a:ahLst/>
              <a:cxnLst>
                <a:cxn ang="0">
                  <a:pos x="T0" y="T1"/>
                </a:cxn>
                <a:cxn ang="0">
                  <a:pos x="T2" y="T3"/>
                </a:cxn>
                <a:cxn ang="0">
                  <a:pos x="T4" y="T5"/>
                </a:cxn>
                <a:cxn ang="0">
                  <a:pos x="T6" y="T7"/>
                </a:cxn>
              </a:cxnLst>
              <a:rect l="0" t="0" r="r" b="b"/>
              <a:pathLst>
                <a:path w="5" h="6">
                  <a:moveTo>
                    <a:pt x="1" y="5"/>
                  </a:moveTo>
                  <a:cubicBezTo>
                    <a:pt x="2" y="4"/>
                    <a:pt x="5" y="0"/>
                    <a:pt x="4" y="1"/>
                  </a:cubicBezTo>
                  <a:cubicBezTo>
                    <a:pt x="2" y="2"/>
                    <a:pt x="0" y="3"/>
                    <a:pt x="0" y="3"/>
                  </a:cubicBezTo>
                  <a:cubicBezTo>
                    <a:pt x="0" y="4"/>
                    <a:pt x="0" y="6"/>
                    <a:pt x="1" y="5"/>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2" name="Freeform 12"/>
            <p:cNvSpPr/>
            <p:nvPr/>
          </p:nvSpPr>
          <p:spPr bwMode="auto">
            <a:xfrm>
              <a:off x="3365069" y="4332012"/>
              <a:ext cx="27657" cy="50706"/>
            </a:xfrm>
            <a:custGeom>
              <a:avLst/>
              <a:gdLst>
                <a:gd name="T0" fmla="*/ 4 w 5"/>
                <a:gd name="T1" fmla="*/ 5 h 9"/>
                <a:gd name="T2" fmla="*/ 4 w 5"/>
                <a:gd name="T3" fmla="*/ 1 h 9"/>
                <a:gd name="T4" fmla="*/ 1 w 5"/>
                <a:gd name="T5" fmla="*/ 4 h 9"/>
                <a:gd name="T6" fmla="*/ 2 w 5"/>
                <a:gd name="T7" fmla="*/ 9 h 9"/>
                <a:gd name="T8" fmla="*/ 4 w 5"/>
                <a:gd name="T9" fmla="*/ 5 h 9"/>
              </a:gdLst>
              <a:ahLst/>
              <a:cxnLst>
                <a:cxn ang="0">
                  <a:pos x="T0" y="T1"/>
                </a:cxn>
                <a:cxn ang="0">
                  <a:pos x="T2" y="T3"/>
                </a:cxn>
                <a:cxn ang="0">
                  <a:pos x="T4" y="T5"/>
                </a:cxn>
                <a:cxn ang="0">
                  <a:pos x="T6" y="T7"/>
                </a:cxn>
                <a:cxn ang="0">
                  <a:pos x="T8" y="T9"/>
                </a:cxn>
              </a:cxnLst>
              <a:rect l="0" t="0" r="r" b="b"/>
              <a:pathLst>
                <a:path w="5" h="9">
                  <a:moveTo>
                    <a:pt x="4" y="5"/>
                  </a:moveTo>
                  <a:cubicBezTo>
                    <a:pt x="5" y="4"/>
                    <a:pt x="5" y="0"/>
                    <a:pt x="4" y="1"/>
                  </a:cubicBezTo>
                  <a:cubicBezTo>
                    <a:pt x="3" y="1"/>
                    <a:pt x="1" y="3"/>
                    <a:pt x="1" y="4"/>
                  </a:cubicBezTo>
                  <a:cubicBezTo>
                    <a:pt x="0" y="5"/>
                    <a:pt x="1" y="9"/>
                    <a:pt x="2" y="9"/>
                  </a:cubicBezTo>
                  <a:cubicBezTo>
                    <a:pt x="3" y="9"/>
                    <a:pt x="4" y="7"/>
                    <a:pt x="4" y="5"/>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3" name="Freeform 13"/>
            <p:cNvSpPr/>
            <p:nvPr/>
          </p:nvSpPr>
          <p:spPr bwMode="auto">
            <a:xfrm>
              <a:off x="3353545" y="4375804"/>
              <a:ext cx="43791" cy="71449"/>
            </a:xfrm>
            <a:custGeom>
              <a:avLst/>
              <a:gdLst>
                <a:gd name="T0" fmla="*/ 2 w 8"/>
                <a:gd name="T1" fmla="*/ 13 h 13"/>
                <a:gd name="T2" fmla="*/ 6 w 8"/>
                <a:gd name="T3" fmla="*/ 10 h 13"/>
                <a:gd name="T4" fmla="*/ 5 w 8"/>
                <a:gd name="T5" fmla="*/ 3 h 13"/>
                <a:gd name="T6" fmla="*/ 2 w 8"/>
                <a:gd name="T7" fmla="*/ 7 h 13"/>
                <a:gd name="T8" fmla="*/ 2 w 8"/>
                <a:gd name="T9" fmla="*/ 13 h 13"/>
              </a:gdLst>
              <a:ahLst/>
              <a:cxnLst>
                <a:cxn ang="0">
                  <a:pos x="T0" y="T1"/>
                </a:cxn>
                <a:cxn ang="0">
                  <a:pos x="T2" y="T3"/>
                </a:cxn>
                <a:cxn ang="0">
                  <a:pos x="T4" y="T5"/>
                </a:cxn>
                <a:cxn ang="0">
                  <a:pos x="T6" y="T7"/>
                </a:cxn>
                <a:cxn ang="0">
                  <a:pos x="T8" y="T9"/>
                </a:cxn>
              </a:cxnLst>
              <a:rect l="0" t="0" r="r" b="b"/>
              <a:pathLst>
                <a:path w="8" h="13">
                  <a:moveTo>
                    <a:pt x="2" y="13"/>
                  </a:moveTo>
                  <a:cubicBezTo>
                    <a:pt x="3" y="13"/>
                    <a:pt x="6" y="11"/>
                    <a:pt x="6" y="10"/>
                  </a:cubicBezTo>
                  <a:cubicBezTo>
                    <a:pt x="7" y="9"/>
                    <a:pt x="8" y="0"/>
                    <a:pt x="5" y="3"/>
                  </a:cubicBezTo>
                  <a:cubicBezTo>
                    <a:pt x="4" y="3"/>
                    <a:pt x="2" y="6"/>
                    <a:pt x="2" y="7"/>
                  </a:cubicBezTo>
                  <a:cubicBezTo>
                    <a:pt x="2" y="8"/>
                    <a:pt x="0" y="12"/>
                    <a:pt x="2" y="13"/>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4" name="Freeform 14"/>
            <p:cNvSpPr/>
            <p:nvPr/>
          </p:nvSpPr>
          <p:spPr bwMode="auto">
            <a:xfrm>
              <a:off x="3445736" y="4470300"/>
              <a:ext cx="71449" cy="36877"/>
            </a:xfrm>
            <a:custGeom>
              <a:avLst/>
              <a:gdLst>
                <a:gd name="T0" fmla="*/ 9 w 13"/>
                <a:gd name="T1" fmla="*/ 1 h 7"/>
                <a:gd name="T2" fmla="*/ 4 w 13"/>
                <a:gd name="T3" fmla="*/ 1 h 7"/>
                <a:gd name="T4" fmla="*/ 1 w 13"/>
                <a:gd name="T5" fmla="*/ 1 h 7"/>
                <a:gd name="T6" fmla="*/ 5 w 13"/>
                <a:gd name="T7" fmla="*/ 4 h 7"/>
                <a:gd name="T8" fmla="*/ 10 w 13"/>
                <a:gd name="T9" fmla="*/ 7 h 7"/>
                <a:gd name="T10" fmla="*/ 12 w 13"/>
                <a:gd name="T11" fmla="*/ 4 h 7"/>
                <a:gd name="T12" fmla="*/ 13 w 13"/>
                <a:gd name="T13" fmla="*/ 1 h 7"/>
                <a:gd name="T14" fmla="*/ 9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9" y="1"/>
                  </a:moveTo>
                  <a:cubicBezTo>
                    <a:pt x="7" y="2"/>
                    <a:pt x="5" y="1"/>
                    <a:pt x="4" y="1"/>
                  </a:cubicBezTo>
                  <a:cubicBezTo>
                    <a:pt x="2" y="0"/>
                    <a:pt x="1" y="1"/>
                    <a:pt x="1" y="1"/>
                  </a:cubicBezTo>
                  <a:cubicBezTo>
                    <a:pt x="0" y="2"/>
                    <a:pt x="4" y="3"/>
                    <a:pt x="5" y="4"/>
                  </a:cubicBezTo>
                  <a:cubicBezTo>
                    <a:pt x="7" y="4"/>
                    <a:pt x="8" y="6"/>
                    <a:pt x="10" y="7"/>
                  </a:cubicBezTo>
                  <a:cubicBezTo>
                    <a:pt x="13" y="7"/>
                    <a:pt x="12" y="5"/>
                    <a:pt x="12" y="4"/>
                  </a:cubicBezTo>
                  <a:cubicBezTo>
                    <a:pt x="12" y="3"/>
                    <a:pt x="12" y="2"/>
                    <a:pt x="13" y="1"/>
                  </a:cubicBezTo>
                  <a:cubicBezTo>
                    <a:pt x="13" y="0"/>
                    <a:pt x="10" y="1"/>
                    <a:pt x="9"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5" name="Freeform 15"/>
            <p:cNvSpPr/>
            <p:nvPr/>
          </p:nvSpPr>
          <p:spPr bwMode="auto">
            <a:xfrm>
              <a:off x="3696960" y="4534836"/>
              <a:ext cx="82973" cy="11524"/>
            </a:xfrm>
            <a:custGeom>
              <a:avLst/>
              <a:gdLst>
                <a:gd name="T0" fmla="*/ 12 w 15"/>
                <a:gd name="T1" fmla="*/ 2 h 2"/>
                <a:gd name="T2" fmla="*/ 5 w 15"/>
                <a:gd name="T3" fmla="*/ 0 h 2"/>
                <a:gd name="T4" fmla="*/ 1 w 15"/>
                <a:gd name="T5" fmla="*/ 0 h 2"/>
                <a:gd name="T6" fmla="*/ 5 w 15"/>
                <a:gd name="T7" fmla="*/ 2 h 2"/>
                <a:gd name="T8" fmla="*/ 12 w 15"/>
                <a:gd name="T9" fmla="*/ 2 h 2"/>
              </a:gdLst>
              <a:ahLst/>
              <a:cxnLst>
                <a:cxn ang="0">
                  <a:pos x="T0" y="T1"/>
                </a:cxn>
                <a:cxn ang="0">
                  <a:pos x="T2" y="T3"/>
                </a:cxn>
                <a:cxn ang="0">
                  <a:pos x="T4" y="T5"/>
                </a:cxn>
                <a:cxn ang="0">
                  <a:pos x="T6" y="T7"/>
                </a:cxn>
                <a:cxn ang="0">
                  <a:pos x="T8" y="T9"/>
                </a:cxn>
              </a:cxnLst>
              <a:rect l="0" t="0" r="r" b="b"/>
              <a:pathLst>
                <a:path w="15" h="2">
                  <a:moveTo>
                    <a:pt x="12" y="2"/>
                  </a:moveTo>
                  <a:cubicBezTo>
                    <a:pt x="15" y="2"/>
                    <a:pt x="7" y="0"/>
                    <a:pt x="5" y="0"/>
                  </a:cubicBezTo>
                  <a:cubicBezTo>
                    <a:pt x="3" y="0"/>
                    <a:pt x="1" y="0"/>
                    <a:pt x="1" y="0"/>
                  </a:cubicBezTo>
                  <a:cubicBezTo>
                    <a:pt x="0" y="1"/>
                    <a:pt x="4" y="1"/>
                    <a:pt x="5" y="2"/>
                  </a:cubicBezTo>
                  <a:cubicBezTo>
                    <a:pt x="6" y="2"/>
                    <a:pt x="9" y="2"/>
                    <a:pt x="12" y="2"/>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6" name="Freeform 16"/>
            <p:cNvSpPr/>
            <p:nvPr/>
          </p:nvSpPr>
          <p:spPr bwMode="auto">
            <a:xfrm>
              <a:off x="2715113" y="2956043"/>
              <a:ext cx="4379132" cy="3447991"/>
            </a:xfrm>
            <a:custGeom>
              <a:avLst/>
              <a:gdLst>
                <a:gd name="T0" fmla="*/ 539 w 803"/>
                <a:gd name="T1" fmla="*/ 441 h 631"/>
                <a:gd name="T2" fmla="*/ 515 w 803"/>
                <a:gd name="T3" fmla="*/ 398 h 631"/>
                <a:gd name="T4" fmla="*/ 537 w 803"/>
                <a:gd name="T5" fmla="*/ 365 h 631"/>
                <a:gd name="T6" fmla="*/ 589 w 803"/>
                <a:gd name="T7" fmla="*/ 334 h 631"/>
                <a:gd name="T8" fmla="*/ 592 w 803"/>
                <a:gd name="T9" fmla="*/ 269 h 631"/>
                <a:gd name="T10" fmla="*/ 617 w 803"/>
                <a:gd name="T11" fmla="*/ 293 h 631"/>
                <a:gd name="T12" fmla="*/ 640 w 803"/>
                <a:gd name="T13" fmla="*/ 195 h 631"/>
                <a:gd name="T14" fmla="*/ 691 w 803"/>
                <a:gd name="T15" fmla="*/ 163 h 631"/>
                <a:gd name="T16" fmla="*/ 702 w 803"/>
                <a:gd name="T17" fmla="*/ 198 h 631"/>
                <a:gd name="T18" fmla="*/ 729 w 803"/>
                <a:gd name="T19" fmla="*/ 156 h 631"/>
                <a:gd name="T20" fmla="*/ 766 w 803"/>
                <a:gd name="T21" fmla="*/ 111 h 631"/>
                <a:gd name="T22" fmla="*/ 764 w 803"/>
                <a:gd name="T23" fmla="*/ 94 h 631"/>
                <a:gd name="T24" fmla="*/ 662 w 803"/>
                <a:gd name="T25" fmla="*/ 72 h 631"/>
                <a:gd name="T26" fmla="*/ 599 w 803"/>
                <a:gd name="T27" fmla="*/ 71 h 631"/>
                <a:gd name="T28" fmla="*/ 543 w 803"/>
                <a:gd name="T29" fmla="*/ 46 h 631"/>
                <a:gd name="T30" fmla="*/ 500 w 803"/>
                <a:gd name="T31" fmla="*/ 18 h 631"/>
                <a:gd name="T32" fmla="*/ 443 w 803"/>
                <a:gd name="T33" fmla="*/ 21 h 631"/>
                <a:gd name="T34" fmla="*/ 380 w 803"/>
                <a:gd name="T35" fmla="*/ 55 h 631"/>
                <a:gd name="T36" fmla="*/ 380 w 803"/>
                <a:gd name="T37" fmla="*/ 95 h 631"/>
                <a:gd name="T38" fmla="*/ 340 w 803"/>
                <a:gd name="T39" fmla="*/ 80 h 631"/>
                <a:gd name="T40" fmla="*/ 297 w 803"/>
                <a:gd name="T41" fmla="*/ 88 h 631"/>
                <a:gd name="T42" fmla="*/ 234 w 803"/>
                <a:gd name="T43" fmla="*/ 120 h 631"/>
                <a:gd name="T44" fmla="*/ 237 w 803"/>
                <a:gd name="T45" fmla="*/ 93 h 631"/>
                <a:gd name="T46" fmla="*/ 199 w 803"/>
                <a:gd name="T47" fmla="*/ 71 h 631"/>
                <a:gd name="T48" fmla="*/ 172 w 803"/>
                <a:gd name="T49" fmla="*/ 81 h 631"/>
                <a:gd name="T50" fmla="*/ 142 w 803"/>
                <a:gd name="T51" fmla="*/ 111 h 631"/>
                <a:gd name="T52" fmla="*/ 110 w 803"/>
                <a:gd name="T53" fmla="*/ 151 h 631"/>
                <a:gd name="T54" fmla="*/ 134 w 803"/>
                <a:gd name="T55" fmla="*/ 168 h 631"/>
                <a:gd name="T56" fmla="*/ 177 w 803"/>
                <a:gd name="T57" fmla="*/ 116 h 631"/>
                <a:gd name="T58" fmla="*/ 198 w 803"/>
                <a:gd name="T59" fmla="*/ 159 h 631"/>
                <a:gd name="T60" fmla="*/ 165 w 803"/>
                <a:gd name="T61" fmla="*/ 191 h 631"/>
                <a:gd name="T62" fmla="*/ 127 w 803"/>
                <a:gd name="T63" fmla="*/ 186 h 631"/>
                <a:gd name="T64" fmla="*/ 114 w 803"/>
                <a:gd name="T65" fmla="*/ 196 h 631"/>
                <a:gd name="T66" fmla="*/ 77 w 803"/>
                <a:gd name="T67" fmla="*/ 233 h 631"/>
                <a:gd name="T68" fmla="*/ 50 w 803"/>
                <a:gd name="T69" fmla="*/ 282 h 631"/>
                <a:gd name="T70" fmla="*/ 114 w 803"/>
                <a:gd name="T71" fmla="*/ 250 h 631"/>
                <a:gd name="T72" fmla="*/ 136 w 803"/>
                <a:gd name="T73" fmla="*/ 243 h 631"/>
                <a:gd name="T74" fmla="*/ 163 w 803"/>
                <a:gd name="T75" fmla="*/ 258 h 631"/>
                <a:gd name="T76" fmla="*/ 183 w 803"/>
                <a:gd name="T77" fmla="*/ 274 h 631"/>
                <a:gd name="T78" fmla="*/ 200 w 803"/>
                <a:gd name="T79" fmla="*/ 250 h 631"/>
                <a:gd name="T80" fmla="*/ 241 w 803"/>
                <a:gd name="T81" fmla="*/ 230 h 631"/>
                <a:gd name="T82" fmla="*/ 214 w 803"/>
                <a:gd name="T83" fmla="*/ 260 h 631"/>
                <a:gd name="T84" fmla="*/ 232 w 803"/>
                <a:gd name="T85" fmla="*/ 286 h 631"/>
                <a:gd name="T86" fmla="*/ 175 w 803"/>
                <a:gd name="T87" fmla="*/ 302 h 631"/>
                <a:gd name="T88" fmla="*/ 86 w 803"/>
                <a:gd name="T89" fmla="*/ 285 h 631"/>
                <a:gd name="T90" fmla="*/ 5 w 803"/>
                <a:gd name="T91" fmla="*/ 351 h 631"/>
                <a:gd name="T92" fmla="*/ 8 w 803"/>
                <a:gd name="T93" fmla="*/ 399 h 631"/>
                <a:gd name="T94" fmla="*/ 54 w 803"/>
                <a:gd name="T95" fmla="*/ 424 h 631"/>
                <a:gd name="T96" fmla="*/ 81 w 803"/>
                <a:gd name="T97" fmla="*/ 420 h 631"/>
                <a:gd name="T98" fmla="*/ 117 w 803"/>
                <a:gd name="T99" fmla="*/ 438 h 631"/>
                <a:gd name="T100" fmla="*/ 125 w 803"/>
                <a:gd name="T101" fmla="*/ 471 h 631"/>
                <a:gd name="T102" fmla="*/ 137 w 803"/>
                <a:gd name="T103" fmla="*/ 582 h 631"/>
                <a:gd name="T104" fmla="*/ 210 w 803"/>
                <a:gd name="T105" fmla="*/ 603 h 631"/>
                <a:gd name="T106" fmla="*/ 252 w 803"/>
                <a:gd name="T107" fmla="*/ 489 h 631"/>
                <a:gd name="T108" fmla="*/ 267 w 803"/>
                <a:gd name="T109" fmla="*/ 395 h 631"/>
                <a:gd name="T110" fmla="*/ 225 w 803"/>
                <a:gd name="T111" fmla="*/ 324 h 631"/>
                <a:gd name="T112" fmla="*/ 306 w 803"/>
                <a:gd name="T113" fmla="*/ 374 h 631"/>
                <a:gd name="T114" fmla="*/ 321 w 803"/>
                <a:gd name="T115" fmla="*/ 339 h 631"/>
                <a:gd name="T116" fmla="*/ 283 w 803"/>
                <a:gd name="T117" fmla="*/ 317 h 631"/>
                <a:gd name="T118" fmla="*/ 346 w 803"/>
                <a:gd name="T119" fmla="*/ 336 h 631"/>
                <a:gd name="T120" fmla="*/ 428 w 803"/>
                <a:gd name="T121" fmla="*/ 392 h 631"/>
                <a:gd name="T122" fmla="*/ 475 w 803"/>
                <a:gd name="T123" fmla="*/ 354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3" h="631">
                  <a:moveTo>
                    <a:pt x="500" y="374"/>
                  </a:moveTo>
                  <a:cubicBezTo>
                    <a:pt x="501" y="374"/>
                    <a:pt x="504" y="381"/>
                    <a:pt x="505" y="384"/>
                  </a:cubicBezTo>
                  <a:cubicBezTo>
                    <a:pt x="507" y="387"/>
                    <a:pt x="507" y="389"/>
                    <a:pt x="508" y="391"/>
                  </a:cubicBezTo>
                  <a:cubicBezTo>
                    <a:pt x="510" y="392"/>
                    <a:pt x="508" y="396"/>
                    <a:pt x="509" y="397"/>
                  </a:cubicBezTo>
                  <a:cubicBezTo>
                    <a:pt x="509" y="398"/>
                    <a:pt x="509" y="399"/>
                    <a:pt x="508" y="400"/>
                  </a:cubicBezTo>
                  <a:cubicBezTo>
                    <a:pt x="508" y="401"/>
                    <a:pt x="508" y="401"/>
                    <a:pt x="508" y="402"/>
                  </a:cubicBezTo>
                  <a:cubicBezTo>
                    <a:pt x="508" y="402"/>
                    <a:pt x="508" y="403"/>
                    <a:pt x="508" y="403"/>
                  </a:cubicBezTo>
                  <a:cubicBezTo>
                    <a:pt x="508" y="403"/>
                    <a:pt x="508" y="403"/>
                    <a:pt x="508" y="403"/>
                  </a:cubicBezTo>
                  <a:cubicBezTo>
                    <a:pt x="508" y="403"/>
                    <a:pt x="508" y="403"/>
                    <a:pt x="508" y="403"/>
                  </a:cubicBezTo>
                  <a:cubicBezTo>
                    <a:pt x="508" y="403"/>
                    <a:pt x="508" y="404"/>
                    <a:pt x="508" y="404"/>
                  </a:cubicBezTo>
                  <a:cubicBezTo>
                    <a:pt x="508" y="405"/>
                    <a:pt x="509" y="409"/>
                    <a:pt x="510" y="410"/>
                  </a:cubicBezTo>
                  <a:cubicBezTo>
                    <a:pt x="511" y="411"/>
                    <a:pt x="512" y="411"/>
                    <a:pt x="513" y="412"/>
                  </a:cubicBezTo>
                  <a:cubicBezTo>
                    <a:pt x="513" y="412"/>
                    <a:pt x="513" y="412"/>
                    <a:pt x="513" y="412"/>
                  </a:cubicBezTo>
                  <a:cubicBezTo>
                    <a:pt x="513" y="412"/>
                    <a:pt x="513" y="413"/>
                    <a:pt x="513" y="413"/>
                  </a:cubicBezTo>
                  <a:cubicBezTo>
                    <a:pt x="514" y="413"/>
                    <a:pt x="514" y="413"/>
                    <a:pt x="514" y="413"/>
                  </a:cubicBezTo>
                  <a:cubicBezTo>
                    <a:pt x="514" y="413"/>
                    <a:pt x="514" y="413"/>
                    <a:pt x="515" y="414"/>
                  </a:cubicBezTo>
                  <a:cubicBezTo>
                    <a:pt x="515" y="414"/>
                    <a:pt x="515" y="414"/>
                    <a:pt x="515" y="414"/>
                  </a:cubicBezTo>
                  <a:cubicBezTo>
                    <a:pt x="515" y="414"/>
                    <a:pt x="516" y="414"/>
                    <a:pt x="516" y="415"/>
                  </a:cubicBezTo>
                  <a:cubicBezTo>
                    <a:pt x="516" y="415"/>
                    <a:pt x="516" y="415"/>
                    <a:pt x="516" y="415"/>
                  </a:cubicBezTo>
                  <a:cubicBezTo>
                    <a:pt x="517" y="415"/>
                    <a:pt x="517" y="416"/>
                    <a:pt x="517" y="416"/>
                  </a:cubicBezTo>
                  <a:cubicBezTo>
                    <a:pt x="517" y="416"/>
                    <a:pt x="518" y="416"/>
                    <a:pt x="518" y="417"/>
                  </a:cubicBezTo>
                  <a:cubicBezTo>
                    <a:pt x="518" y="417"/>
                    <a:pt x="518" y="417"/>
                    <a:pt x="519" y="417"/>
                  </a:cubicBezTo>
                  <a:cubicBezTo>
                    <a:pt x="519" y="417"/>
                    <a:pt x="519" y="418"/>
                    <a:pt x="519" y="418"/>
                  </a:cubicBezTo>
                  <a:cubicBezTo>
                    <a:pt x="519" y="418"/>
                    <a:pt x="520" y="419"/>
                    <a:pt x="520" y="419"/>
                  </a:cubicBezTo>
                  <a:cubicBezTo>
                    <a:pt x="520" y="419"/>
                    <a:pt x="520" y="419"/>
                    <a:pt x="521" y="420"/>
                  </a:cubicBezTo>
                  <a:cubicBezTo>
                    <a:pt x="521" y="420"/>
                    <a:pt x="521" y="420"/>
                    <a:pt x="521" y="421"/>
                  </a:cubicBezTo>
                  <a:cubicBezTo>
                    <a:pt x="522" y="422"/>
                    <a:pt x="521" y="423"/>
                    <a:pt x="522" y="425"/>
                  </a:cubicBezTo>
                  <a:cubicBezTo>
                    <a:pt x="523" y="426"/>
                    <a:pt x="524" y="429"/>
                    <a:pt x="525" y="431"/>
                  </a:cubicBezTo>
                  <a:cubicBezTo>
                    <a:pt x="526" y="432"/>
                    <a:pt x="527" y="435"/>
                    <a:pt x="529" y="436"/>
                  </a:cubicBezTo>
                  <a:cubicBezTo>
                    <a:pt x="531" y="437"/>
                    <a:pt x="535" y="440"/>
                    <a:pt x="537" y="441"/>
                  </a:cubicBezTo>
                  <a:cubicBezTo>
                    <a:pt x="538" y="441"/>
                    <a:pt x="538" y="441"/>
                    <a:pt x="539" y="441"/>
                  </a:cubicBezTo>
                  <a:cubicBezTo>
                    <a:pt x="539" y="441"/>
                    <a:pt x="539" y="441"/>
                    <a:pt x="539" y="441"/>
                  </a:cubicBezTo>
                  <a:cubicBezTo>
                    <a:pt x="540" y="441"/>
                    <a:pt x="540" y="441"/>
                    <a:pt x="540" y="441"/>
                  </a:cubicBezTo>
                  <a:cubicBezTo>
                    <a:pt x="540" y="441"/>
                    <a:pt x="540" y="441"/>
                    <a:pt x="541" y="441"/>
                  </a:cubicBezTo>
                  <a:cubicBezTo>
                    <a:pt x="541" y="441"/>
                    <a:pt x="541" y="441"/>
                    <a:pt x="541" y="441"/>
                  </a:cubicBezTo>
                  <a:cubicBezTo>
                    <a:pt x="541" y="441"/>
                    <a:pt x="542" y="441"/>
                    <a:pt x="542" y="441"/>
                  </a:cubicBezTo>
                  <a:cubicBezTo>
                    <a:pt x="542" y="441"/>
                    <a:pt x="542" y="441"/>
                    <a:pt x="542" y="441"/>
                  </a:cubicBezTo>
                  <a:cubicBezTo>
                    <a:pt x="542" y="441"/>
                    <a:pt x="542" y="441"/>
                    <a:pt x="542" y="441"/>
                  </a:cubicBezTo>
                  <a:cubicBezTo>
                    <a:pt x="542" y="441"/>
                    <a:pt x="542" y="441"/>
                    <a:pt x="542" y="441"/>
                  </a:cubicBezTo>
                  <a:cubicBezTo>
                    <a:pt x="542" y="440"/>
                    <a:pt x="542" y="440"/>
                    <a:pt x="542" y="440"/>
                  </a:cubicBezTo>
                  <a:cubicBezTo>
                    <a:pt x="542" y="440"/>
                    <a:pt x="542" y="440"/>
                    <a:pt x="542" y="440"/>
                  </a:cubicBezTo>
                  <a:cubicBezTo>
                    <a:pt x="542" y="439"/>
                    <a:pt x="541" y="439"/>
                    <a:pt x="541" y="439"/>
                  </a:cubicBezTo>
                  <a:cubicBezTo>
                    <a:pt x="541" y="439"/>
                    <a:pt x="541" y="439"/>
                    <a:pt x="541" y="438"/>
                  </a:cubicBezTo>
                  <a:cubicBezTo>
                    <a:pt x="541" y="438"/>
                    <a:pt x="541" y="438"/>
                    <a:pt x="541" y="438"/>
                  </a:cubicBezTo>
                  <a:cubicBezTo>
                    <a:pt x="541" y="438"/>
                    <a:pt x="541" y="438"/>
                    <a:pt x="541" y="438"/>
                  </a:cubicBezTo>
                  <a:cubicBezTo>
                    <a:pt x="541" y="438"/>
                    <a:pt x="541" y="438"/>
                    <a:pt x="540" y="437"/>
                  </a:cubicBezTo>
                  <a:cubicBezTo>
                    <a:pt x="540" y="437"/>
                    <a:pt x="540" y="437"/>
                    <a:pt x="540" y="437"/>
                  </a:cubicBezTo>
                  <a:cubicBezTo>
                    <a:pt x="540" y="436"/>
                    <a:pt x="540" y="436"/>
                    <a:pt x="540" y="436"/>
                  </a:cubicBezTo>
                  <a:cubicBezTo>
                    <a:pt x="540" y="436"/>
                    <a:pt x="540" y="436"/>
                    <a:pt x="539" y="435"/>
                  </a:cubicBezTo>
                  <a:cubicBezTo>
                    <a:pt x="539" y="435"/>
                    <a:pt x="539" y="435"/>
                    <a:pt x="539" y="435"/>
                  </a:cubicBezTo>
                  <a:cubicBezTo>
                    <a:pt x="539" y="435"/>
                    <a:pt x="539" y="435"/>
                    <a:pt x="539" y="435"/>
                  </a:cubicBezTo>
                  <a:cubicBezTo>
                    <a:pt x="537" y="433"/>
                    <a:pt x="536" y="427"/>
                    <a:pt x="536" y="426"/>
                  </a:cubicBezTo>
                  <a:cubicBezTo>
                    <a:pt x="536" y="425"/>
                    <a:pt x="532" y="422"/>
                    <a:pt x="529" y="420"/>
                  </a:cubicBezTo>
                  <a:cubicBezTo>
                    <a:pt x="528" y="420"/>
                    <a:pt x="528" y="419"/>
                    <a:pt x="527" y="419"/>
                  </a:cubicBezTo>
                  <a:cubicBezTo>
                    <a:pt x="527" y="419"/>
                    <a:pt x="527" y="419"/>
                    <a:pt x="527" y="419"/>
                  </a:cubicBezTo>
                  <a:cubicBezTo>
                    <a:pt x="527" y="419"/>
                    <a:pt x="527" y="419"/>
                    <a:pt x="527" y="419"/>
                  </a:cubicBezTo>
                  <a:cubicBezTo>
                    <a:pt x="526" y="418"/>
                    <a:pt x="526" y="418"/>
                    <a:pt x="526" y="418"/>
                  </a:cubicBezTo>
                  <a:cubicBezTo>
                    <a:pt x="526" y="418"/>
                    <a:pt x="526" y="418"/>
                    <a:pt x="525" y="418"/>
                  </a:cubicBezTo>
                  <a:cubicBezTo>
                    <a:pt x="525" y="418"/>
                    <a:pt x="525" y="418"/>
                    <a:pt x="525" y="418"/>
                  </a:cubicBezTo>
                  <a:cubicBezTo>
                    <a:pt x="524" y="417"/>
                    <a:pt x="524" y="417"/>
                    <a:pt x="523" y="417"/>
                  </a:cubicBezTo>
                  <a:cubicBezTo>
                    <a:pt x="521" y="416"/>
                    <a:pt x="518" y="409"/>
                    <a:pt x="517" y="407"/>
                  </a:cubicBezTo>
                  <a:cubicBezTo>
                    <a:pt x="516" y="406"/>
                    <a:pt x="515" y="406"/>
                    <a:pt x="515" y="407"/>
                  </a:cubicBezTo>
                  <a:cubicBezTo>
                    <a:pt x="514" y="407"/>
                    <a:pt x="513" y="403"/>
                    <a:pt x="513" y="402"/>
                  </a:cubicBezTo>
                  <a:cubicBezTo>
                    <a:pt x="514" y="401"/>
                    <a:pt x="514" y="400"/>
                    <a:pt x="515" y="398"/>
                  </a:cubicBezTo>
                  <a:cubicBezTo>
                    <a:pt x="515" y="396"/>
                    <a:pt x="516" y="389"/>
                    <a:pt x="516" y="388"/>
                  </a:cubicBezTo>
                  <a:cubicBezTo>
                    <a:pt x="517" y="387"/>
                    <a:pt x="518" y="389"/>
                    <a:pt x="519" y="390"/>
                  </a:cubicBezTo>
                  <a:cubicBezTo>
                    <a:pt x="520" y="391"/>
                    <a:pt x="520" y="390"/>
                    <a:pt x="521" y="390"/>
                  </a:cubicBezTo>
                  <a:cubicBezTo>
                    <a:pt x="522" y="390"/>
                    <a:pt x="523" y="392"/>
                    <a:pt x="524" y="394"/>
                  </a:cubicBezTo>
                  <a:cubicBezTo>
                    <a:pt x="525" y="395"/>
                    <a:pt x="525" y="394"/>
                    <a:pt x="526" y="394"/>
                  </a:cubicBezTo>
                  <a:cubicBezTo>
                    <a:pt x="526" y="394"/>
                    <a:pt x="527" y="394"/>
                    <a:pt x="527" y="394"/>
                  </a:cubicBezTo>
                  <a:cubicBezTo>
                    <a:pt x="527" y="394"/>
                    <a:pt x="527" y="394"/>
                    <a:pt x="527" y="394"/>
                  </a:cubicBezTo>
                  <a:cubicBezTo>
                    <a:pt x="527" y="395"/>
                    <a:pt x="527" y="395"/>
                    <a:pt x="527" y="395"/>
                  </a:cubicBezTo>
                  <a:cubicBezTo>
                    <a:pt x="527" y="395"/>
                    <a:pt x="528" y="395"/>
                    <a:pt x="528" y="396"/>
                  </a:cubicBezTo>
                  <a:cubicBezTo>
                    <a:pt x="528" y="396"/>
                    <a:pt x="528" y="396"/>
                    <a:pt x="528" y="396"/>
                  </a:cubicBezTo>
                  <a:cubicBezTo>
                    <a:pt x="528" y="396"/>
                    <a:pt x="528" y="397"/>
                    <a:pt x="529" y="397"/>
                  </a:cubicBezTo>
                  <a:cubicBezTo>
                    <a:pt x="529" y="397"/>
                    <a:pt x="529" y="397"/>
                    <a:pt x="529" y="397"/>
                  </a:cubicBezTo>
                  <a:cubicBezTo>
                    <a:pt x="529" y="398"/>
                    <a:pt x="529" y="398"/>
                    <a:pt x="530" y="398"/>
                  </a:cubicBezTo>
                  <a:cubicBezTo>
                    <a:pt x="530" y="399"/>
                    <a:pt x="530" y="399"/>
                    <a:pt x="530" y="399"/>
                  </a:cubicBezTo>
                  <a:cubicBezTo>
                    <a:pt x="531" y="401"/>
                    <a:pt x="533" y="398"/>
                    <a:pt x="535" y="400"/>
                  </a:cubicBezTo>
                  <a:cubicBezTo>
                    <a:pt x="535" y="400"/>
                    <a:pt x="535" y="400"/>
                    <a:pt x="536" y="401"/>
                  </a:cubicBezTo>
                  <a:cubicBezTo>
                    <a:pt x="536" y="401"/>
                    <a:pt x="536" y="401"/>
                    <a:pt x="536" y="401"/>
                  </a:cubicBezTo>
                  <a:cubicBezTo>
                    <a:pt x="536" y="401"/>
                    <a:pt x="536" y="401"/>
                    <a:pt x="536" y="402"/>
                  </a:cubicBezTo>
                  <a:cubicBezTo>
                    <a:pt x="536" y="402"/>
                    <a:pt x="537" y="402"/>
                    <a:pt x="537" y="402"/>
                  </a:cubicBezTo>
                  <a:cubicBezTo>
                    <a:pt x="537" y="402"/>
                    <a:pt x="538" y="402"/>
                    <a:pt x="538" y="403"/>
                  </a:cubicBezTo>
                  <a:cubicBezTo>
                    <a:pt x="538" y="403"/>
                    <a:pt x="539" y="403"/>
                    <a:pt x="539" y="404"/>
                  </a:cubicBezTo>
                  <a:cubicBezTo>
                    <a:pt x="540" y="404"/>
                    <a:pt x="538" y="409"/>
                    <a:pt x="539" y="410"/>
                  </a:cubicBezTo>
                  <a:cubicBezTo>
                    <a:pt x="540" y="411"/>
                    <a:pt x="542" y="408"/>
                    <a:pt x="542" y="407"/>
                  </a:cubicBezTo>
                  <a:cubicBezTo>
                    <a:pt x="542" y="406"/>
                    <a:pt x="545" y="406"/>
                    <a:pt x="545" y="406"/>
                  </a:cubicBezTo>
                  <a:cubicBezTo>
                    <a:pt x="546" y="405"/>
                    <a:pt x="546" y="403"/>
                    <a:pt x="546" y="402"/>
                  </a:cubicBezTo>
                  <a:cubicBezTo>
                    <a:pt x="547" y="400"/>
                    <a:pt x="548" y="401"/>
                    <a:pt x="550" y="401"/>
                  </a:cubicBezTo>
                  <a:cubicBezTo>
                    <a:pt x="551" y="401"/>
                    <a:pt x="554" y="398"/>
                    <a:pt x="555" y="397"/>
                  </a:cubicBezTo>
                  <a:cubicBezTo>
                    <a:pt x="556" y="395"/>
                    <a:pt x="556" y="389"/>
                    <a:pt x="555" y="388"/>
                  </a:cubicBezTo>
                  <a:cubicBezTo>
                    <a:pt x="555" y="386"/>
                    <a:pt x="553" y="381"/>
                    <a:pt x="552" y="380"/>
                  </a:cubicBezTo>
                  <a:cubicBezTo>
                    <a:pt x="551" y="378"/>
                    <a:pt x="547" y="375"/>
                    <a:pt x="545" y="374"/>
                  </a:cubicBezTo>
                  <a:cubicBezTo>
                    <a:pt x="544" y="374"/>
                    <a:pt x="543" y="372"/>
                    <a:pt x="541" y="369"/>
                  </a:cubicBezTo>
                  <a:cubicBezTo>
                    <a:pt x="539" y="367"/>
                    <a:pt x="539" y="367"/>
                    <a:pt x="537" y="365"/>
                  </a:cubicBezTo>
                  <a:cubicBezTo>
                    <a:pt x="535" y="364"/>
                    <a:pt x="536" y="364"/>
                    <a:pt x="536" y="362"/>
                  </a:cubicBezTo>
                  <a:cubicBezTo>
                    <a:pt x="536" y="361"/>
                    <a:pt x="536" y="360"/>
                    <a:pt x="536" y="359"/>
                  </a:cubicBezTo>
                  <a:cubicBezTo>
                    <a:pt x="537" y="359"/>
                    <a:pt x="537" y="358"/>
                    <a:pt x="538" y="357"/>
                  </a:cubicBezTo>
                  <a:cubicBezTo>
                    <a:pt x="538" y="356"/>
                    <a:pt x="538" y="356"/>
                    <a:pt x="539" y="356"/>
                  </a:cubicBezTo>
                  <a:cubicBezTo>
                    <a:pt x="539" y="356"/>
                    <a:pt x="539" y="356"/>
                    <a:pt x="539" y="356"/>
                  </a:cubicBezTo>
                  <a:cubicBezTo>
                    <a:pt x="539" y="356"/>
                    <a:pt x="539" y="356"/>
                    <a:pt x="539" y="355"/>
                  </a:cubicBezTo>
                  <a:cubicBezTo>
                    <a:pt x="539" y="355"/>
                    <a:pt x="540" y="355"/>
                    <a:pt x="540" y="355"/>
                  </a:cubicBezTo>
                  <a:cubicBezTo>
                    <a:pt x="540" y="355"/>
                    <a:pt x="540" y="355"/>
                    <a:pt x="540" y="355"/>
                  </a:cubicBezTo>
                  <a:cubicBezTo>
                    <a:pt x="540" y="355"/>
                    <a:pt x="540" y="355"/>
                    <a:pt x="541" y="355"/>
                  </a:cubicBezTo>
                  <a:cubicBezTo>
                    <a:pt x="541" y="355"/>
                    <a:pt x="541" y="355"/>
                    <a:pt x="541" y="354"/>
                  </a:cubicBezTo>
                  <a:cubicBezTo>
                    <a:pt x="541" y="354"/>
                    <a:pt x="541" y="354"/>
                    <a:pt x="542" y="354"/>
                  </a:cubicBezTo>
                  <a:cubicBezTo>
                    <a:pt x="542" y="354"/>
                    <a:pt x="543" y="354"/>
                    <a:pt x="544" y="353"/>
                  </a:cubicBezTo>
                  <a:cubicBezTo>
                    <a:pt x="544" y="353"/>
                    <a:pt x="544" y="353"/>
                    <a:pt x="544" y="353"/>
                  </a:cubicBezTo>
                  <a:cubicBezTo>
                    <a:pt x="544" y="353"/>
                    <a:pt x="544" y="353"/>
                    <a:pt x="544" y="353"/>
                  </a:cubicBezTo>
                  <a:cubicBezTo>
                    <a:pt x="544" y="353"/>
                    <a:pt x="545" y="353"/>
                    <a:pt x="545" y="353"/>
                  </a:cubicBezTo>
                  <a:cubicBezTo>
                    <a:pt x="546" y="352"/>
                    <a:pt x="546" y="354"/>
                    <a:pt x="547" y="354"/>
                  </a:cubicBezTo>
                  <a:cubicBezTo>
                    <a:pt x="548" y="354"/>
                    <a:pt x="549" y="353"/>
                    <a:pt x="550" y="353"/>
                  </a:cubicBezTo>
                  <a:cubicBezTo>
                    <a:pt x="551" y="353"/>
                    <a:pt x="551" y="353"/>
                    <a:pt x="551" y="355"/>
                  </a:cubicBezTo>
                  <a:cubicBezTo>
                    <a:pt x="551" y="357"/>
                    <a:pt x="554" y="357"/>
                    <a:pt x="554" y="356"/>
                  </a:cubicBezTo>
                  <a:cubicBezTo>
                    <a:pt x="554" y="355"/>
                    <a:pt x="554" y="355"/>
                    <a:pt x="555" y="354"/>
                  </a:cubicBezTo>
                  <a:cubicBezTo>
                    <a:pt x="556" y="353"/>
                    <a:pt x="558" y="353"/>
                    <a:pt x="560" y="353"/>
                  </a:cubicBezTo>
                  <a:cubicBezTo>
                    <a:pt x="562" y="353"/>
                    <a:pt x="566" y="351"/>
                    <a:pt x="566" y="351"/>
                  </a:cubicBezTo>
                  <a:cubicBezTo>
                    <a:pt x="567" y="350"/>
                    <a:pt x="566" y="349"/>
                    <a:pt x="566" y="348"/>
                  </a:cubicBezTo>
                  <a:cubicBezTo>
                    <a:pt x="566" y="348"/>
                    <a:pt x="568" y="349"/>
                    <a:pt x="569" y="349"/>
                  </a:cubicBezTo>
                  <a:cubicBezTo>
                    <a:pt x="571" y="349"/>
                    <a:pt x="571" y="347"/>
                    <a:pt x="572" y="347"/>
                  </a:cubicBezTo>
                  <a:cubicBezTo>
                    <a:pt x="572" y="346"/>
                    <a:pt x="574" y="347"/>
                    <a:pt x="575" y="347"/>
                  </a:cubicBezTo>
                  <a:cubicBezTo>
                    <a:pt x="577" y="347"/>
                    <a:pt x="578" y="346"/>
                    <a:pt x="578" y="345"/>
                  </a:cubicBezTo>
                  <a:cubicBezTo>
                    <a:pt x="578" y="345"/>
                    <a:pt x="579" y="344"/>
                    <a:pt x="580" y="344"/>
                  </a:cubicBezTo>
                  <a:cubicBezTo>
                    <a:pt x="581" y="344"/>
                    <a:pt x="583" y="342"/>
                    <a:pt x="584" y="341"/>
                  </a:cubicBezTo>
                  <a:cubicBezTo>
                    <a:pt x="584" y="340"/>
                    <a:pt x="584" y="339"/>
                    <a:pt x="585" y="339"/>
                  </a:cubicBezTo>
                  <a:cubicBezTo>
                    <a:pt x="587" y="338"/>
                    <a:pt x="586" y="337"/>
                    <a:pt x="586" y="336"/>
                  </a:cubicBezTo>
                  <a:cubicBezTo>
                    <a:pt x="586" y="336"/>
                    <a:pt x="588" y="335"/>
                    <a:pt x="589" y="334"/>
                  </a:cubicBezTo>
                  <a:cubicBezTo>
                    <a:pt x="590" y="333"/>
                    <a:pt x="589" y="332"/>
                    <a:pt x="589" y="332"/>
                  </a:cubicBezTo>
                  <a:cubicBezTo>
                    <a:pt x="590" y="331"/>
                    <a:pt x="590" y="327"/>
                    <a:pt x="590" y="326"/>
                  </a:cubicBezTo>
                  <a:cubicBezTo>
                    <a:pt x="590" y="325"/>
                    <a:pt x="592" y="324"/>
                    <a:pt x="594" y="323"/>
                  </a:cubicBezTo>
                  <a:cubicBezTo>
                    <a:pt x="595" y="323"/>
                    <a:pt x="595" y="323"/>
                    <a:pt x="595" y="321"/>
                  </a:cubicBezTo>
                  <a:cubicBezTo>
                    <a:pt x="595" y="320"/>
                    <a:pt x="596" y="319"/>
                    <a:pt x="596" y="318"/>
                  </a:cubicBezTo>
                  <a:cubicBezTo>
                    <a:pt x="597" y="318"/>
                    <a:pt x="596" y="316"/>
                    <a:pt x="595" y="315"/>
                  </a:cubicBezTo>
                  <a:cubicBezTo>
                    <a:pt x="595" y="315"/>
                    <a:pt x="592" y="315"/>
                    <a:pt x="591" y="314"/>
                  </a:cubicBezTo>
                  <a:cubicBezTo>
                    <a:pt x="590" y="313"/>
                    <a:pt x="594" y="310"/>
                    <a:pt x="594" y="310"/>
                  </a:cubicBezTo>
                  <a:cubicBezTo>
                    <a:pt x="594" y="309"/>
                    <a:pt x="592" y="308"/>
                    <a:pt x="592" y="307"/>
                  </a:cubicBezTo>
                  <a:cubicBezTo>
                    <a:pt x="591" y="307"/>
                    <a:pt x="592" y="307"/>
                    <a:pt x="592" y="307"/>
                  </a:cubicBezTo>
                  <a:cubicBezTo>
                    <a:pt x="593" y="306"/>
                    <a:pt x="591" y="303"/>
                    <a:pt x="589" y="303"/>
                  </a:cubicBezTo>
                  <a:cubicBezTo>
                    <a:pt x="588" y="302"/>
                    <a:pt x="586" y="300"/>
                    <a:pt x="585" y="299"/>
                  </a:cubicBezTo>
                  <a:cubicBezTo>
                    <a:pt x="584" y="297"/>
                    <a:pt x="582" y="294"/>
                    <a:pt x="580" y="293"/>
                  </a:cubicBezTo>
                  <a:cubicBezTo>
                    <a:pt x="579" y="292"/>
                    <a:pt x="579" y="291"/>
                    <a:pt x="580" y="290"/>
                  </a:cubicBezTo>
                  <a:cubicBezTo>
                    <a:pt x="580" y="289"/>
                    <a:pt x="582" y="287"/>
                    <a:pt x="582" y="286"/>
                  </a:cubicBezTo>
                  <a:cubicBezTo>
                    <a:pt x="582" y="285"/>
                    <a:pt x="583" y="284"/>
                    <a:pt x="585" y="284"/>
                  </a:cubicBezTo>
                  <a:cubicBezTo>
                    <a:pt x="586" y="284"/>
                    <a:pt x="589" y="283"/>
                    <a:pt x="591" y="283"/>
                  </a:cubicBezTo>
                  <a:cubicBezTo>
                    <a:pt x="593" y="282"/>
                    <a:pt x="592" y="281"/>
                    <a:pt x="590" y="281"/>
                  </a:cubicBezTo>
                  <a:cubicBezTo>
                    <a:pt x="588" y="281"/>
                    <a:pt x="585" y="280"/>
                    <a:pt x="584" y="279"/>
                  </a:cubicBezTo>
                  <a:cubicBezTo>
                    <a:pt x="582" y="279"/>
                    <a:pt x="579" y="281"/>
                    <a:pt x="578" y="282"/>
                  </a:cubicBezTo>
                  <a:cubicBezTo>
                    <a:pt x="577" y="282"/>
                    <a:pt x="575" y="281"/>
                    <a:pt x="574" y="279"/>
                  </a:cubicBezTo>
                  <a:cubicBezTo>
                    <a:pt x="573" y="277"/>
                    <a:pt x="570" y="276"/>
                    <a:pt x="569" y="274"/>
                  </a:cubicBezTo>
                  <a:cubicBezTo>
                    <a:pt x="568" y="273"/>
                    <a:pt x="567" y="273"/>
                    <a:pt x="569" y="272"/>
                  </a:cubicBezTo>
                  <a:cubicBezTo>
                    <a:pt x="571" y="272"/>
                    <a:pt x="573" y="272"/>
                    <a:pt x="574" y="272"/>
                  </a:cubicBezTo>
                  <a:cubicBezTo>
                    <a:pt x="576" y="271"/>
                    <a:pt x="574" y="270"/>
                    <a:pt x="575" y="268"/>
                  </a:cubicBezTo>
                  <a:cubicBezTo>
                    <a:pt x="576" y="267"/>
                    <a:pt x="581" y="264"/>
                    <a:pt x="581" y="264"/>
                  </a:cubicBezTo>
                  <a:cubicBezTo>
                    <a:pt x="582" y="263"/>
                    <a:pt x="583" y="263"/>
                    <a:pt x="583" y="263"/>
                  </a:cubicBezTo>
                  <a:cubicBezTo>
                    <a:pt x="584" y="263"/>
                    <a:pt x="585" y="264"/>
                    <a:pt x="585" y="265"/>
                  </a:cubicBezTo>
                  <a:cubicBezTo>
                    <a:pt x="586" y="266"/>
                    <a:pt x="584" y="268"/>
                    <a:pt x="584" y="268"/>
                  </a:cubicBezTo>
                  <a:cubicBezTo>
                    <a:pt x="583" y="269"/>
                    <a:pt x="584" y="269"/>
                    <a:pt x="584" y="270"/>
                  </a:cubicBezTo>
                  <a:cubicBezTo>
                    <a:pt x="585" y="272"/>
                    <a:pt x="584" y="272"/>
                    <a:pt x="585" y="273"/>
                  </a:cubicBezTo>
                  <a:cubicBezTo>
                    <a:pt x="586" y="273"/>
                    <a:pt x="590" y="270"/>
                    <a:pt x="592" y="269"/>
                  </a:cubicBezTo>
                  <a:cubicBezTo>
                    <a:pt x="592" y="269"/>
                    <a:pt x="593" y="269"/>
                    <a:pt x="593" y="269"/>
                  </a:cubicBezTo>
                  <a:cubicBezTo>
                    <a:pt x="593" y="269"/>
                    <a:pt x="593" y="269"/>
                    <a:pt x="593" y="269"/>
                  </a:cubicBezTo>
                  <a:cubicBezTo>
                    <a:pt x="594" y="269"/>
                    <a:pt x="594" y="269"/>
                    <a:pt x="594" y="269"/>
                  </a:cubicBezTo>
                  <a:cubicBezTo>
                    <a:pt x="594" y="269"/>
                    <a:pt x="594" y="269"/>
                    <a:pt x="594" y="269"/>
                  </a:cubicBezTo>
                  <a:cubicBezTo>
                    <a:pt x="595" y="269"/>
                    <a:pt x="595" y="269"/>
                    <a:pt x="595" y="269"/>
                  </a:cubicBezTo>
                  <a:cubicBezTo>
                    <a:pt x="595" y="269"/>
                    <a:pt x="595" y="269"/>
                    <a:pt x="595" y="269"/>
                  </a:cubicBezTo>
                  <a:cubicBezTo>
                    <a:pt x="595" y="269"/>
                    <a:pt x="595" y="269"/>
                    <a:pt x="595" y="269"/>
                  </a:cubicBezTo>
                  <a:cubicBezTo>
                    <a:pt x="595" y="269"/>
                    <a:pt x="595" y="269"/>
                    <a:pt x="595" y="269"/>
                  </a:cubicBezTo>
                  <a:cubicBezTo>
                    <a:pt x="595" y="269"/>
                    <a:pt x="596" y="269"/>
                    <a:pt x="596" y="269"/>
                  </a:cubicBezTo>
                  <a:cubicBezTo>
                    <a:pt x="596" y="269"/>
                    <a:pt x="596" y="269"/>
                    <a:pt x="596" y="269"/>
                  </a:cubicBezTo>
                  <a:cubicBezTo>
                    <a:pt x="597" y="270"/>
                    <a:pt x="598" y="270"/>
                    <a:pt x="599" y="270"/>
                  </a:cubicBezTo>
                  <a:cubicBezTo>
                    <a:pt x="600" y="270"/>
                    <a:pt x="599" y="272"/>
                    <a:pt x="599" y="273"/>
                  </a:cubicBezTo>
                  <a:cubicBezTo>
                    <a:pt x="600" y="274"/>
                    <a:pt x="598" y="276"/>
                    <a:pt x="598" y="277"/>
                  </a:cubicBezTo>
                  <a:cubicBezTo>
                    <a:pt x="598" y="277"/>
                    <a:pt x="598" y="277"/>
                    <a:pt x="598" y="277"/>
                  </a:cubicBezTo>
                  <a:cubicBezTo>
                    <a:pt x="599" y="277"/>
                    <a:pt x="599" y="277"/>
                    <a:pt x="599" y="277"/>
                  </a:cubicBezTo>
                  <a:cubicBezTo>
                    <a:pt x="599" y="277"/>
                    <a:pt x="599" y="277"/>
                    <a:pt x="599" y="277"/>
                  </a:cubicBezTo>
                  <a:cubicBezTo>
                    <a:pt x="599" y="277"/>
                    <a:pt x="599" y="278"/>
                    <a:pt x="600" y="278"/>
                  </a:cubicBezTo>
                  <a:cubicBezTo>
                    <a:pt x="600" y="278"/>
                    <a:pt x="600" y="278"/>
                    <a:pt x="600" y="278"/>
                  </a:cubicBezTo>
                  <a:cubicBezTo>
                    <a:pt x="601" y="278"/>
                    <a:pt x="601" y="278"/>
                    <a:pt x="601" y="278"/>
                  </a:cubicBezTo>
                  <a:cubicBezTo>
                    <a:pt x="601" y="278"/>
                    <a:pt x="602" y="278"/>
                    <a:pt x="602" y="278"/>
                  </a:cubicBezTo>
                  <a:cubicBezTo>
                    <a:pt x="602" y="278"/>
                    <a:pt x="602" y="278"/>
                    <a:pt x="602" y="278"/>
                  </a:cubicBezTo>
                  <a:cubicBezTo>
                    <a:pt x="603" y="278"/>
                    <a:pt x="604" y="279"/>
                    <a:pt x="605" y="279"/>
                  </a:cubicBezTo>
                  <a:cubicBezTo>
                    <a:pt x="605" y="279"/>
                    <a:pt x="605" y="279"/>
                    <a:pt x="606" y="279"/>
                  </a:cubicBezTo>
                  <a:cubicBezTo>
                    <a:pt x="606" y="279"/>
                    <a:pt x="606" y="279"/>
                    <a:pt x="606" y="279"/>
                  </a:cubicBezTo>
                  <a:cubicBezTo>
                    <a:pt x="606" y="279"/>
                    <a:pt x="606" y="279"/>
                    <a:pt x="606" y="279"/>
                  </a:cubicBezTo>
                  <a:cubicBezTo>
                    <a:pt x="607" y="279"/>
                    <a:pt x="608" y="282"/>
                    <a:pt x="608" y="282"/>
                  </a:cubicBezTo>
                  <a:cubicBezTo>
                    <a:pt x="608" y="283"/>
                    <a:pt x="607" y="282"/>
                    <a:pt x="606" y="282"/>
                  </a:cubicBezTo>
                  <a:cubicBezTo>
                    <a:pt x="605" y="283"/>
                    <a:pt x="608" y="286"/>
                    <a:pt x="608" y="287"/>
                  </a:cubicBezTo>
                  <a:cubicBezTo>
                    <a:pt x="609" y="288"/>
                    <a:pt x="608" y="290"/>
                    <a:pt x="608" y="291"/>
                  </a:cubicBezTo>
                  <a:cubicBezTo>
                    <a:pt x="608" y="293"/>
                    <a:pt x="609" y="295"/>
                    <a:pt x="610" y="295"/>
                  </a:cubicBezTo>
                  <a:cubicBezTo>
                    <a:pt x="611" y="295"/>
                    <a:pt x="613" y="293"/>
                    <a:pt x="614" y="293"/>
                  </a:cubicBezTo>
                  <a:cubicBezTo>
                    <a:pt x="614" y="292"/>
                    <a:pt x="616" y="293"/>
                    <a:pt x="617" y="293"/>
                  </a:cubicBezTo>
                  <a:cubicBezTo>
                    <a:pt x="618" y="293"/>
                    <a:pt x="619" y="291"/>
                    <a:pt x="620" y="290"/>
                  </a:cubicBezTo>
                  <a:cubicBezTo>
                    <a:pt x="620" y="288"/>
                    <a:pt x="619" y="286"/>
                    <a:pt x="618" y="285"/>
                  </a:cubicBezTo>
                  <a:cubicBezTo>
                    <a:pt x="618" y="283"/>
                    <a:pt x="617" y="280"/>
                    <a:pt x="616" y="278"/>
                  </a:cubicBezTo>
                  <a:cubicBezTo>
                    <a:pt x="616" y="278"/>
                    <a:pt x="616" y="278"/>
                    <a:pt x="616" y="278"/>
                  </a:cubicBezTo>
                  <a:cubicBezTo>
                    <a:pt x="616" y="278"/>
                    <a:pt x="616" y="278"/>
                    <a:pt x="616" y="278"/>
                  </a:cubicBezTo>
                  <a:cubicBezTo>
                    <a:pt x="615" y="276"/>
                    <a:pt x="613" y="275"/>
                    <a:pt x="612" y="273"/>
                  </a:cubicBezTo>
                  <a:cubicBezTo>
                    <a:pt x="612" y="273"/>
                    <a:pt x="612" y="273"/>
                    <a:pt x="611" y="273"/>
                  </a:cubicBezTo>
                  <a:cubicBezTo>
                    <a:pt x="611" y="273"/>
                    <a:pt x="611" y="273"/>
                    <a:pt x="610" y="272"/>
                  </a:cubicBezTo>
                  <a:cubicBezTo>
                    <a:pt x="607" y="271"/>
                    <a:pt x="608" y="270"/>
                    <a:pt x="608" y="269"/>
                  </a:cubicBezTo>
                  <a:cubicBezTo>
                    <a:pt x="609" y="268"/>
                    <a:pt x="611" y="268"/>
                    <a:pt x="612" y="267"/>
                  </a:cubicBezTo>
                  <a:cubicBezTo>
                    <a:pt x="613" y="266"/>
                    <a:pt x="615" y="262"/>
                    <a:pt x="615" y="261"/>
                  </a:cubicBezTo>
                  <a:cubicBezTo>
                    <a:pt x="616" y="260"/>
                    <a:pt x="617" y="256"/>
                    <a:pt x="617" y="256"/>
                  </a:cubicBezTo>
                  <a:cubicBezTo>
                    <a:pt x="617" y="256"/>
                    <a:pt x="617" y="255"/>
                    <a:pt x="617" y="255"/>
                  </a:cubicBezTo>
                  <a:cubicBezTo>
                    <a:pt x="618" y="255"/>
                    <a:pt x="619" y="255"/>
                    <a:pt x="620" y="254"/>
                  </a:cubicBezTo>
                  <a:cubicBezTo>
                    <a:pt x="620" y="254"/>
                    <a:pt x="620" y="254"/>
                    <a:pt x="620" y="254"/>
                  </a:cubicBezTo>
                  <a:cubicBezTo>
                    <a:pt x="620" y="254"/>
                    <a:pt x="620" y="254"/>
                    <a:pt x="620" y="254"/>
                  </a:cubicBezTo>
                  <a:cubicBezTo>
                    <a:pt x="621" y="254"/>
                    <a:pt x="621" y="252"/>
                    <a:pt x="622" y="251"/>
                  </a:cubicBezTo>
                  <a:cubicBezTo>
                    <a:pt x="622" y="251"/>
                    <a:pt x="624" y="253"/>
                    <a:pt x="625" y="254"/>
                  </a:cubicBezTo>
                  <a:cubicBezTo>
                    <a:pt x="627" y="255"/>
                    <a:pt x="631" y="253"/>
                    <a:pt x="632" y="253"/>
                  </a:cubicBezTo>
                  <a:cubicBezTo>
                    <a:pt x="633" y="252"/>
                    <a:pt x="635" y="249"/>
                    <a:pt x="636" y="248"/>
                  </a:cubicBezTo>
                  <a:cubicBezTo>
                    <a:pt x="636" y="247"/>
                    <a:pt x="638" y="245"/>
                    <a:pt x="638" y="244"/>
                  </a:cubicBezTo>
                  <a:cubicBezTo>
                    <a:pt x="639" y="243"/>
                    <a:pt x="640" y="242"/>
                    <a:pt x="642" y="241"/>
                  </a:cubicBezTo>
                  <a:cubicBezTo>
                    <a:pt x="643" y="240"/>
                    <a:pt x="644" y="236"/>
                    <a:pt x="644" y="235"/>
                  </a:cubicBezTo>
                  <a:cubicBezTo>
                    <a:pt x="644" y="234"/>
                    <a:pt x="646" y="231"/>
                    <a:pt x="647" y="229"/>
                  </a:cubicBezTo>
                  <a:cubicBezTo>
                    <a:pt x="647" y="227"/>
                    <a:pt x="648" y="227"/>
                    <a:pt x="649" y="226"/>
                  </a:cubicBezTo>
                  <a:cubicBezTo>
                    <a:pt x="650" y="225"/>
                    <a:pt x="648" y="219"/>
                    <a:pt x="648" y="216"/>
                  </a:cubicBezTo>
                  <a:cubicBezTo>
                    <a:pt x="648" y="213"/>
                    <a:pt x="647" y="212"/>
                    <a:pt x="647" y="210"/>
                  </a:cubicBezTo>
                  <a:cubicBezTo>
                    <a:pt x="647" y="208"/>
                    <a:pt x="649" y="205"/>
                    <a:pt x="649" y="204"/>
                  </a:cubicBezTo>
                  <a:cubicBezTo>
                    <a:pt x="649" y="203"/>
                    <a:pt x="647" y="202"/>
                    <a:pt x="647" y="202"/>
                  </a:cubicBezTo>
                  <a:cubicBezTo>
                    <a:pt x="646" y="203"/>
                    <a:pt x="645" y="199"/>
                    <a:pt x="644" y="198"/>
                  </a:cubicBezTo>
                  <a:cubicBezTo>
                    <a:pt x="643" y="198"/>
                    <a:pt x="644" y="198"/>
                    <a:pt x="645" y="197"/>
                  </a:cubicBezTo>
                  <a:cubicBezTo>
                    <a:pt x="645" y="197"/>
                    <a:pt x="642" y="195"/>
                    <a:pt x="640" y="195"/>
                  </a:cubicBezTo>
                  <a:cubicBezTo>
                    <a:pt x="639" y="194"/>
                    <a:pt x="639" y="192"/>
                    <a:pt x="638" y="192"/>
                  </a:cubicBezTo>
                  <a:cubicBezTo>
                    <a:pt x="636" y="191"/>
                    <a:pt x="633" y="190"/>
                    <a:pt x="632" y="190"/>
                  </a:cubicBezTo>
                  <a:cubicBezTo>
                    <a:pt x="631" y="190"/>
                    <a:pt x="634" y="193"/>
                    <a:pt x="633" y="193"/>
                  </a:cubicBezTo>
                  <a:cubicBezTo>
                    <a:pt x="632" y="193"/>
                    <a:pt x="631" y="194"/>
                    <a:pt x="629" y="194"/>
                  </a:cubicBezTo>
                  <a:cubicBezTo>
                    <a:pt x="627" y="194"/>
                    <a:pt x="629" y="193"/>
                    <a:pt x="629" y="193"/>
                  </a:cubicBezTo>
                  <a:cubicBezTo>
                    <a:pt x="629" y="192"/>
                    <a:pt x="626" y="193"/>
                    <a:pt x="625" y="193"/>
                  </a:cubicBezTo>
                  <a:cubicBezTo>
                    <a:pt x="624" y="193"/>
                    <a:pt x="626" y="191"/>
                    <a:pt x="625" y="191"/>
                  </a:cubicBezTo>
                  <a:cubicBezTo>
                    <a:pt x="625" y="190"/>
                    <a:pt x="624" y="190"/>
                    <a:pt x="624" y="191"/>
                  </a:cubicBezTo>
                  <a:cubicBezTo>
                    <a:pt x="623" y="191"/>
                    <a:pt x="620" y="189"/>
                    <a:pt x="619" y="189"/>
                  </a:cubicBezTo>
                  <a:cubicBezTo>
                    <a:pt x="618" y="190"/>
                    <a:pt x="617" y="188"/>
                    <a:pt x="619" y="187"/>
                  </a:cubicBezTo>
                  <a:cubicBezTo>
                    <a:pt x="622" y="185"/>
                    <a:pt x="627" y="180"/>
                    <a:pt x="627" y="179"/>
                  </a:cubicBezTo>
                  <a:cubicBezTo>
                    <a:pt x="627" y="177"/>
                    <a:pt x="631" y="175"/>
                    <a:pt x="632" y="174"/>
                  </a:cubicBezTo>
                  <a:cubicBezTo>
                    <a:pt x="633" y="173"/>
                    <a:pt x="634" y="170"/>
                    <a:pt x="636" y="169"/>
                  </a:cubicBezTo>
                  <a:cubicBezTo>
                    <a:pt x="637" y="167"/>
                    <a:pt x="636" y="166"/>
                    <a:pt x="639" y="163"/>
                  </a:cubicBezTo>
                  <a:cubicBezTo>
                    <a:pt x="642" y="160"/>
                    <a:pt x="651" y="161"/>
                    <a:pt x="652" y="162"/>
                  </a:cubicBezTo>
                  <a:cubicBezTo>
                    <a:pt x="654" y="162"/>
                    <a:pt x="657" y="162"/>
                    <a:pt x="659" y="162"/>
                  </a:cubicBezTo>
                  <a:cubicBezTo>
                    <a:pt x="660" y="162"/>
                    <a:pt x="664" y="164"/>
                    <a:pt x="665" y="163"/>
                  </a:cubicBezTo>
                  <a:cubicBezTo>
                    <a:pt x="666" y="162"/>
                    <a:pt x="665" y="162"/>
                    <a:pt x="663" y="162"/>
                  </a:cubicBezTo>
                  <a:cubicBezTo>
                    <a:pt x="661" y="161"/>
                    <a:pt x="664" y="160"/>
                    <a:pt x="665" y="160"/>
                  </a:cubicBezTo>
                  <a:cubicBezTo>
                    <a:pt x="666" y="160"/>
                    <a:pt x="666" y="160"/>
                    <a:pt x="665" y="159"/>
                  </a:cubicBezTo>
                  <a:cubicBezTo>
                    <a:pt x="664" y="159"/>
                    <a:pt x="668" y="159"/>
                    <a:pt x="669" y="159"/>
                  </a:cubicBezTo>
                  <a:cubicBezTo>
                    <a:pt x="670" y="159"/>
                    <a:pt x="670" y="160"/>
                    <a:pt x="670" y="160"/>
                  </a:cubicBezTo>
                  <a:cubicBezTo>
                    <a:pt x="671" y="161"/>
                    <a:pt x="672" y="159"/>
                    <a:pt x="672" y="159"/>
                  </a:cubicBezTo>
                  <a:cubicBezTo>
                    <a:pt x="673" y="159"/>
                    <a:pt x="673" y="161"/>
                    <a:pt x="673" y="161"/>
                  </a:cubicBezTo>
                  <a:cubicBezTo>
                    <a:pt x="673" y="162"/>
                    <a:pt x="674" y="162"/>
                    <a:pt x="676" y="163"/>
                  </a:cubicBezTo>
                  <a:cubicBezTo>
                    <a:pt x="677" y="164"/>
                    <a:pt x="674" y="164"/>
                    <a:pt x="674" y="164"/>
                  </a:cubicBezTo>
                  <a:cubicBezTo>
                    <a:pt x="673" y="164"/>
                    <a:pt x="675" y="166"/>
                    <a:pt x="676" y="166"/>
                  </a:cubicBezTo>
                  <a:cubicBezTo>
                    <a:pt x="676" y="166"/>
                    <a:pt x="680" y="165"/>
                    <a:pt x="681" y="164"/>
                  </a:cubicBezTo>
                  <a:cubicBezTo>
                    <a:pt x="682" y="163"/>
                    <a:pt x="682" y="163"/>
                    <a:pt x="684" y="164"/>
                  </a:cubicBezTo>
                  <a:cubicBezTo>
                    <a:pt x="685" y="164"/>
                    <a:pt x="685" y="164"/>
                    <a:pt x="686" y="164"/>
                  </a:cubicBezTo>
                  <a:cubicBezTo>
                    <a:pt x="686" y="164"/>
                    <a:pt x="687" y="164"/>
                    <a:pt x="688" y="164"/>
                  </a:cubicBezTo>
                  <a:cubicBezTo>
                    <a:pt x="689" y="164"/>
                    <a:pt x="689" y="163"/>
                    <a:pt x="691" y="163"/>
                  </a:cubicBezTo>
                  <a:cubicBezTo>
                    <a:pt x="692" y="163"/>
                    <a:pt x="692" y="162"/>
                    <a:pt x="692" y="161"/>
                  </a:cubicBezTo>
                  <a:cubicBezTo>
                    <a:pt x="691" y="160"/>
                    <a:pt x="688" y="161"/>
                    <a:pt x="687" y="161"/>
                  </a:cubicBezTo>
                  <a:cubicBezTo>
                    <a:pt x="686" y="161"/>
                    <a:pt x="686" y="160"/>
                    <a:pt x="687" y="160"/>
                  </a:cubicBezTo>
                  <a:cubicBezTo>
                    <a:pt x="688" y="159"/>
                    <a:pt x="689" y="157"/>
                    <a:pt x="689" y="156"/>
                  </a:cubicBezTo>
                  <a:cubicBezTo>
                    <a:pt x="690" y="156"/>
                    <a:pt x="691" y="155"/>
                    <a:pt x="692" y="155"/>
                  </a:cubicBezTo>
                  <a:cubicBezTo>
                    <a:pt x="693" y="154"/>
                    <a:pt x="693" y="149"/>
                    <a:pt x="694" y="147"/>
                  </a:cubicBezTo>
                  <a:cubicBezTo>
                    <a:pt x="695" y="146"/>
                    <a:pt x="699" y="145"/>
                    <a:pt x="699" y="145"/>
                  </a:cubicBezTo>
                  <a:cubicBezTo>
                    <a:pt x="700" y="144"/>
                    <a:pt x="701" y="145"/>
                    <a:pt x="702" y="145"/>
                  </a:cubicBezTo>
                  <a:cubicBezTo>
                    <a:pt x="703" y="144"/>
                    <a:pt x="703" y="142"/>
                    <a:pt x="704" y="142"/>
                  </a:cubicBezTo>
                  <a:cubicBezTo>
                    <a:pt x="705" y="141"/>
                    <a:pt x="703" y="145"/>
                    <a:pt x="704" y="146"/>
                  </a:cubicBezTo>
                  <a:cubicBezTo>
                    <a:pt x="704" y="147"/>
                    <a:pt x="702" y="148"/>
                    <a:pt x="703" y="149"/>
                  </a:cubicBezTo>
                  <a:cubicBezTo>
                    <a:pt x="703" y="150"/>
                    <a:pt x="705" y="151"/>
                    <a:pt x="706" y="151"/>
                  </a:cubicBezTo>
                  <a:cubicBezTo>
                    <a:pt x="707" y="152"/>
                    <a:pt x="707" y="151"/>
                    <a:pt x="707" y="150"/>
                  </a:cubicBezTo>
                  <a:cubicBezTo>
                    <a:pt x="708" y="149"/>
                    <a:pt x="710" y="146"/>
                    <a:pt x="711" y="146"/>
                  </a:cubicBezTo>
                  <a:cubicBezTo>
                    <a:pt x="711" y="145"/>
                    <a:pt x="710" y="144"/>
                    <a:pt x="709" y="142"/>
                  </a:cubicBezTo>
                  <a:cubicBezTo>
                    <a:pt x="708" y="141"/>
                    <a:pt x="709" y="140"/>
                    <a:pt x="710" y="140"/>
                  </a:cubicBezTo>
                  <a:cubicBezTo>
                    <a:pt x="711" y="140"/>
                    <a:pt x="712" y="139"/>
                    <a:pt x="712" y="139"/>
                  </a:cubicBezTo>
                  <a:cubicBezTo>
                    <a:pt x="713" y="138"/>
                    <a:pt x="713" y="140"/>
                    <a:pt x="713" y="141"/>
                  </a:cubicBezTo>
                  <a:cubicBezTo>
                    <a:pt x="714" y="141"/>
                    <a:pt x="714" y="141"/>
                    <a:pt x="713" y="142"/>
                  </a:cubicBezTo>
                  <a:cubicBezTo>
                    <a:pt x="712" y="143"/>
                    <a:pt x="713" y="146"/>
                    <a:pt x="713" y="147"/>
                  </a:cubicBezTo>
                  <a:cubicBezTo>
                    <a:pt x="713" y="147"/>
                    <a:pt x="714" y="148"/>
                    <a:pt x="714" y="149"/>
                  </a:cubicBezTo>
                  <a:cubicBezTo>
                    <a:pt x="715" y="149"/>
                    <a:pt x="714" y="150"/>
                    <a:pt x="713" y="150"/>
                  </a:cubicBezTo>
                  <a:cubicBezTo>
                    <a:pt x="713" y="151"/>
                    <a:pt x="714" y="151"/>
                    <a:pt x="715" y="151"/>
                  </a:cubicBezTo>
                  <a:cubicBezTo>
                    <a:pt x="715" y="152"/>
                    <a:pt x="712" y="154"/>
                    <a:pt x="712" y="155"/>
                  </a:cubicBezTo>
                  <a:cubicBezTo>
                    <a:pt x="712" y="156"/>
                    <a:pt x="711" y="157"/>
                    <a:pt x="710" y="158"/>
                  </a:cubicBezTo>
                  <a:cubicBezTo>
                    <a:pt x="709" y="158"/>
                    <a:pt x="706" y="162"/>
                    <a:pt x="705" y="163"/>
                  </a:cubicBezTo>
                  <a:cubicBezTo>
                    <a:pt x="704" y="164"/>
                    <a:pt x="703" y="169"/>
                    <a:pt x="703" y="170"/>
                  </a:cubicBezTo>
                  <a:cubicBezTo>
                    <a:pt x="702" y="170"/>
                    <a:pt x="700" y="171"/>
                    <a:pt x="699" y="171"/>
                  </a:cubicBezTo>
                  <a:cubicBezTo>
                    <a:pt x="698" y="171"/>
                    <a:pt x="699" y="172"/>
                    <a:pt x="699" y="173"/>
                  </a:cubicBezTo>
                  <a:cubicBezTo>
                    <a:pt x="699" y="175"/>
                    <a:pt x="696" y="179"/>
                    <a:pt x="696" y="180"/>
                  </a:cubicBezTo>
                  <a:cubicBezTo>
                    <a:pt x="695" y="181"/>
                    <a:pt x="697" y="187"/>
                    <a:pt x="699" y="190"/>
                  </a:cubicBezTo>
                  <a:cubicBezTo>
                    <a:pt x="700" y="192"/>
                    <a:pt x="701" y="196"/>
                    <a:pt x="702" y="198"/>
                  </a:cubicBezTo>
                  <a:cubicBezTo>
                    <a:pt x="703" y="201"/>
                    <a:pt x="705" y="202"/>
                    <a:pt x="705" y="203"/>
                  </a:cubicBezTo>
                  <a:cubicBezTo>
                    <a:pt x="706" y="203"/>
                    <a:pt x="707" y="205"/>
                    <a:pt x="708" y="206"/>
                  </a:cubicBezTo>
                  <a:cubicBezTo>
                    <a:pt x="709" y="207"/>
                    <a:pt x="709" y="210"/>
                    <a:pt x="711" y="211"/>
                  </a:cubicBezTo>
                  <a:cubicBezTo>
                    <a:pt x="713" y="213"/>
                    <a:pt x="712" y="209"/>
                    <a:pt x="713" y="208"/>
                  </a:cubicBezTo>
                  <a:cubicBezTo>
                    <a:pt x="714" y="208"/>
                    <a:pt x="715" y="205"/>
                    <a:pt x="715" y="204"/>
                  </a:cubicBezTo>
                  <a:cubicBezTo>
                    <a:pt x="715" y="203"/>
                    <a:pt x="713" y="203"/>
                    <a:pt x="714" y="203"/>
                  </a:cubicBezTo>
                  <a:cubicBezTo>
                    <a:pt x="714" y="202"/>
                    <a:pt x="713" y="201"/>
                    <a:pt x="713" y="201"/>
                  </a:cubicBezTo>
                  <a:cubicBezTo>
                    <a:pt x="712" y="200"/>
                    <a:pt x="713" y="198"/>
                    <a:pt x="714" y="198"/>
                  </a:cubicBezTo>
                  <a:cubicBezTo>
                    <a:pt x="715" y="197"/>
                    <a:pt x="717" y="198"/>
                    <a:pt x="717" y="198"/>
                  </a:cubicBezTo>
                  <a:cubicBezTo>
                    <a:pt x="718" y="198"/>
                    <a:pt x="715" y="195"/>
                    <a:pt x="715" y="194"/>
                  </a:cubicBezTo>
                  <a:cubicBezTo>
                    <a:pt x="716" y="192"/>
                    <a:pt x="717" y="192"/>
                    <a:pt x="717" y="191"/>
                  </a:cubicBezTo>
                  <a:cubicBezTo>
                    <a:pt x="718" y="190"/>
                    <a:pt x="720" y="189"/>
                    <a:pt x="721" y="189"/>
                  </a:cubicBezTo>
                  <a:cubicBezTo>
                    <a:pt x="722" y="189"/>
                    <a:pt x="723" y="189"/>
                    <a:pt x="723" y="188"/>
                  </a:cubicBezTo>
                  <a:cubicBezTo>
                    <a:pt x="724" y="187"/>
                    <a:pt x="723" y="186"/>
                    <a:pt x="722" y="186"/>
                  </a:cubicBezTo>
                  <a:cubicBezTo>
                    <a:pt x="721" y="186"/>
                    <a:pt x="721" y="185"/>
                    <a:pt x="722" y="184"/>
                  </a:cubicBezTo>
                  <a:cubicBezTo>
                    <a:pt x="722" y="184"/>
                    <a:pt x="722" y="183"/>
                    <a:pt x="721" y="182"/>
                  </a:cubicBezTo>
                  <a:cubicBezTo>
                    <a:pt x="721" y="182"/>
                    <a:pt x="722" y="181"/>
                    <a:pt x="723" y="180"/>
                  </a:cubicBezTo>
                  <a:cubicBezTo>
                    <a:pt x="724" y="180"/>
                    <a:pt x="725" y="181"/>
                    <a:pt x="726" y="181"/>
                  </a:cubicBezTo>
                  <a:cubicBezTo>
                    <a:pt x="726" y="180"/>
                    <a:pt x="726" y="179"/>
                    <a:pt x="726" y="178"/>
                  </a:cubicBezTo>
                  <a:cubicBezTo>
                    <a:pt x="726" y="177"/>
                    <a:pt x="724" y="177"/>
                    <a:pt x="723" y="177"/>
                  </a:cubicBezTo>
                  <a:cubicBezTo>
                    <a:pt x="722" y="177"/>
                    <a:pt x="721" y="176"/>
                    <a:pt x="721" y="174"/>
                  </a:cubicBezTo>
                  <a:cubicBezTo>
                    <a:pt x="720" y="173"/>
                    <a:pt x="722" y="172"/>
                    <a:pt x="722" y="172"/>
                  </a:cubicBezTo>
                  <a:cubicBezTo>
                    <a:pt x="723" y="171"/>
                    <a:pt x="721" y="169"/>
                    <a:pt x="720" y="169"/>
                  </a:cubicBezTo>
                  <a:cubicBezTo>
                    <a:pt x="719" y="170"/>
                    <a:pt x="718" y="169"/>
                    <a:pt x="719" y="168"/>
                  </a:cubicBezTo>
                  <a:cubicBezTo>
                    <a:pt x="719" y="168"/>
                    <a:pt x="718" y="166"/>
                    <a:pt x="718" y="165"/>
                  </a:cubicBezTo>
                  <a:cubicBezTo>
                    <a:pt x="718" y="164"/>
                    <a:pt x="719" y="161"/>
                    <a:pt x="720" y="161"/>
                  </a:cubicBezTo>
                  <a:cubicBezTo>
                    <a:pt x="721" y="160"/>
                    <a:pt x="721" y="159"/>
                    <a:pt x="720" y="158"/>
                  </a:cubicBezTo>
                  <a:cubicBezTo>
                    <a:pt x="720" y="157"/>
                    <a:pt x="721" y="157"/>
                    <a:pt x="722" y="157"/>
                  </a:cubicBezTo>
                  <a:cubicBezTo>
                    <a:pt x="723" y="156"/>
                    <a:pt x="723" y="157"/>
                    <a:pt x="724" y="157"/>
                  </a:cubicBezTo>
                  <a:cubicBezTo>
                    <a:pt x="725" y="157"/>
                    <a:pt x="724" y="157"/>
                    <a:pt x="725" y="156"/>
                  </a:cubicBezTo>
                  <a:cubicBezTo>
                    <a:pt x="725" y="155"/>
                    <a:pt x="727" y="154"/>
                    <a:pt x="728" y="154"/>
                  </a:cubicBezTo>
                  <a:cubicBezTo>
                    <a:pt x="729" y="154"/>
                    <a:pt x="728" y="156"/>
                    <a:pt x="729" y="156"/>
                  </a:cubicBezTo>
                  <a:cubicBezTo>
                    <a:pt x="730" y="157"/>
                    <a:pt x="731" y="154"/>
                    <a:pt x="732" y="154"/>
                  </a:cubicBezTo>
                  <a:cubicBezTo>
                    <a:pt x="733" y="153"/>
                    <a:pt x="733" y="153"/>
                    <a:pt x="733" y="152"/>
                  </a:cubicBezTo>
                  <a:cubicBezTo>
                    <a:pt x="733" y="152"/>
                    <a:pt x="735" y="151"/>
                    <a:pt x="736" y="151"/>
                  </a:cubicBezTo>
                  <a:cubicBezTo>
                    <a:pt x="738" y="152"/>
                    <a:pt x="739" y="154"/>
                    <a:pt x="739" y="155"/>
                  </a:cubicBezTo>
                  <a:cubicBezTo>
                    <a:pt x="740" y="156"/>
                    <a:pt x="741" y="155"/>
                    <a:pt x="741" y="154"/>
                  </a:cubicBezTo>
                  <a:cubicBezTo>
                    <a:pt x="742" y="153"/>
                    <a:pt x="742" y="152"/>
                    <a:pt x="742" y="152"/>
                  </a:cubicBezTo>
                  <a:cubicBezTo>
                    <a:pt x="743" y="151"/>
                    <a:pt x="744" y="151"/>
                    <a:pt x="745" y="151"/>
                  </a:cubicBezTo>
                  <a:cubicBezTo>
                    <a:pt x="745" y="151"/>
                    <a:pt x="744" y="149"/>
                    <a:pt x="744" y="149"/>
                  </a:cubicBezTo>
                  <a:cubicBezTo>
                    <a:pt x="744" y="148"/>
                    <a:pt x="746" y="149"/>
                    <a:pt x="746" y="149"/>
                  </a:cubicBezTo>
                  <a:cubicBezTo>
                    <a:pt x="747" y="148"/>
                    <a:pt x="745" y="147"/>
                    <a:pt x="745" y="147"/>
                  </a:cubicBezTo>
                  <a:cubicBezTo>
                    <a:pt x="745" y="146"/>
                    <a:pt x="746" y="147"/>
                    <a:pt x="746" y="147"/>
                  </a:cubicBezTo>
                  <a:cubicBezTo>
                    <a:pt x="747" y="147"/>
                    <a:pt x="748" y="146"/>
                    <a:pt x="748" y="145"/>
                  </a:cubicBezTo>
                  <a:cubicBezTo>
                    <a:pt x="748" y="145"/>
                    <a:pt x="749" y="146"/>
                    <a:pt x="750" y="146"/>
                  </a:cubicBezTo>
                  <a:cubicBezTo>
                    <a:pt x="750" y="146"/>
                    <a:pt x="751" y="143"/>
                    <a:pt x="754" y="140"/>
                  </a:cubicBezTo>
                  <a:cubicBezTo>
                    <a:pt x="758" y="137"/>
                    <a:pt x="763" y="137"/>
                    <a:pt x="764" y="137"/>
                  </a:cubicBezTo>
                  <a:cubicBezTo>
                    <a:pt x="765" y="137"/>
                    <a:pt x="765" y="137"/>
                    <a:pt x="767" y="138"/>
                  </a:cubicBezTo>
                  <a:cubicBezTo>
                    <a:pt x="769" y="138"/>
                    <a:pt x="769" y="137"/>
                    <a:pt x="770" y="137"/>
                  </a:cubicBezTo>
                  <a:cubicBezTo>
                    <a:pt x="770" y="137"/>
                    <a:pt x="770" y="135"/>
                    <a:pt x="770" y="135"/>
                  </a:cubicBezTo>
                  <a:cubicBezTo>
                    <a:pt x="770" y="134"/>
                    <a:pt x="768" y="132"/>
                    <a:pt x="767" y="132"/>
                  </a:cubicBezTo>
                  <a:cubicBezTo>
                    <a:pt x="766" y="132"/>
                    <a:pt x="766" y="130"/>
                    <a:pt x="764" y="130"/>
                  </a:cubicBezTo>
                  <a:cubicBezTo>
                    <a:pt x="763" y="129"/>
                    <a:pt x="763" y="128"/>
                    <a:pt x="763" y="128"/>
                  </a:cubicBezTo>
                  <a:cubicBezTo>
                    <a:pt x="762" y="127"/>
                    <a:pt x="762" y="127"/>
                    <a:pt x="762" y="128"/>
                  </a:cubicBezTo>
                  <a:cubicBezTo>
                    <a:pt x="761" y="129"/>
                    <a:pt x="762" y="129"/>
                    <a:pt x="759" y="128"/>
                  </a:cubicBezTo>
                  <a:cubicBezTo>
                    <a:pt x="756" y="128"/>
                    <a:pt x="757" y="125"/>
                    <a:pt x="757" y="124"/>
                  </a:cubicBezTo>
                  <a:cubicBezTo>
                    <a:pt x="757" y="123"/>
                    <a:pt x="757" y="122"/>
                    <a:pt x="755" y="122"/>
                  </a:cubicBezTo>
                  <a:cubicBezTo>
                    <a:pt x="753" y="122"/>
                    <a:pt x="754" y="121"/>
                    <a:pt x="755" y="121"/>
                  </a:cubicBezTo>
                  <a:cubicBezTo>
                    <a:pt x="756" y="121"/>
                    <a:pt x="758" y="121"/>
                    <a:pt x="759" y="121"/>
                  </a:cubicBezTo>
                  <a:cubicBezTo>
                    <a:pt x="760" y="121"/>
                    <a:pt x="761" y="122"/>
                    <a:pt x="762" y="122"/>
                  </a:cubicBezTo>
                  <a:cubicBezTo>
                    <a:pt x="763" y="122"/>
                    <a:pt x="765" y="121"/>
                    <a:pt x="767" y="120"/>
                  </a:cubicBezTo>
                  <a:cubicBezTo>
                    <a:pt x="768" y="119"/>
                    <a:pt x="768" y="117"/>
                    <a:pt x="768" y="116"/>
                  </a:cubicBezTo>
                  <a:cubicBezTo>
                    <a:pt x="767" y="116"/>
                    <a:pt x="767" y="115"/>
                    <a:pt x="766" y="115"/>
                  </a:cubicBezTo>
                  <a:cubicBezTo>
                    <a:pt x="766" y="115"/>
                    <a:pt x="766" y="111"/>
                    <a:pt x="766" y="111"/>
                  </a:cubicBezTo>
                  <a:cubicBezTo>
                    <a:pt x="766" y="110"/>
                    <a:pt x="767" y="111"/>
                    <a:pt x="768" y="111"/>
                  </a:cubicBezTo>
                  <a:cubicBezTo>
                    <a:pt x="768" y="112"/>
                    <a:pt x="769" y="112"/>
                    <a:pt x="768" y="113"/>
                  </a:cubicBezTo>
                  <a:cubicBezTo>
                    <a:pt x="768" y="113"/>
                    <a:pt x="769" y="114"/>
                    <a:pt x="769" y="115"/>
                  </a:cubicBezTo>
                  <a:cubicBezTo>
                    <a:pt x="770" y="115"/>
                    <a:pt x="770" y="116"/>
                    <a:pt x="772" y="116"/>
                  </a:cubicBezTo>
                  <a:cubicBezTo>
                    <a:pt x="773" y="117"/>
                    <a:pt x="778" y="117"/>
                    <a:pt x="779" y="117"/>
                  </a:cubicBezTo>
                  <a:cubicBezTo>
                    <a:pt x="780" y="117"/>
                    <a:pt x="783" y="119"/>
                    <a:pt x="782" y="120"/>
                  </a:cubicBezTo>
                  <a:cubicBezTo>
                    <a:pt x="781" y="120"/>
                    <a:pt x="783" y="122"/>
                    <a:pt x="784" y="122"/>
                  </a:cubicBezTo>
                  <a:cubicBezTo>
                    <a:pt x="785" y="122"/>
                    <a:pt x="788" y="122"/>
                    <a:pt x="790" y="123"/>
                  </a:cubicBezTo>
                  <a:cubicBezTo>
                    <a:pt x="791" y="123"/>
                    <a:pt x="792" y="125"/>
                    <a:pt x="794" y="125"/>
                  </a:cubicBezTo>
                  <a:cubicBezTo>
                    <a:pt x="795" y="125"/>
                    <a:pt x="797" y="124"/>
                    <a:pt x="797" y="123"/>
                  </a:cubicBezTo>
                  <a:cubicBezTo>
                    <a:pt x="797" y="123"/>
                    <a:pt x="795" y="122"/>
                    <a:pt x="795" y="123"/>
                  </a:cubicBezTo>
                  <a:cubicBezTo>
                    <a:pt x="794" y="123"/>
                    <a:pt x="794" y="122"/>
                    <a:pt x="793" y="122"/>
                  </a:cubicBezTo>
                  <a:cubicBezTo>
                    <a:pt x="793" y="121"/>
                    <a:pt x="794" y="121"/>
                    <a:pt x="795" y="121"/>
                  </a:cubicBezTo>
                  <a:cubicBezTo>
                    <a:pt x="796" y="120"/>
                    <a:pt x="795" y="119"/>
                    <a:pt x="794" y="118"/>
                  </a:cubicBezTo>
                  <a:cubicBezTo>
                    <a:pt x="794" y="117"/>
                    <a:pt x="793" y="116"/>
                    <a:pt x="793" y="116"/>
                  </a:cubicBezTo>
                  <a:cubicBezTo>
                    <a:pt x="794" y="116"/>
                    <a:pt x="796" y="116"/>
                    <a:pt x="797" y="116"/>
                  </a:cubicBezTo>
                  <a:cubicBezTo>
                    <a:pt x="799" y="116"/>
                    <a:pt x="797" y="115"/>
                    <a:pt x="797" y="114"/>
                  </a:cubicBezTo>
                  <a:cubicBezTo>
                    <a:pt x="796" y="114"/>
                    <a:pt x="799" y="115"/>
                    <a:pt x="800" y="116"/>
                  </a:cubicBezTo>
                  <a:cubicBezTo>
                    <a:pt x="801" y="116"/>
                    <a:pt x="800" y="116"/>
                    <a:pt x="800" y="114"/>
                  </a:cubicBezTo>
                  <a:cubicBezTo>
                    <a:pt x="801" y="113"/>
                    <a:pt x="801" y="113"/>
                    <a:pt x="802" y="113"/>
                  </a:cubicBezTo>
                  <a:cubicBezTo>
                    <a:pt x="803" y="112"/>
                    <a:pt x="802" y="112"/>
                    <a:pt x="800" y="111"/>
                  </a:cubicBezTo>
                  <a:cubicBezTo>
                    <a:pt x="797" y="110"/>
                    <a:pt x="797" y="109"/>
                    <a:pt x="796" y="108"/>
                  </a:cubicBezTo>
                  <a:cubicBezTo>
                    <a:pt x="796" y="107"/>
                    <a:pt x="795" y="107"/>
                    <a:pt x="795" y="108"/>
                  </a:cubicBezTo>
                  <a:cubicBezTo>
                    <a:pt x="794" y="108"/>
                    <a:pt x="793" y="105"/>
                    <a:pt x="792" y="105"/>
                  </a:cubicBezTo>
                  <a:cubicBezTo>
                    <a:pt x="791" y="105"/>
                    <a:pt x="789" y="104"/>
                    <a:pt x="789" y="105"/>
                  </a:cubicBezTo>
                  <a:cubicBezTo>
                    <a:pt x="788" y="105"/>
                    <a:pt x="785" y="104"/>
                    <a:pt x="785" y="105"/>
                  </a:cubicBezTo>
                  <a:cubicBezTo>
                    <a:pt x="784" y="105"/>
                    <a:pt x="786" y="109"/>
                    <a:pt x="785" y="109"/>
                  </a:cubicBezTo>
                  <a:cubicBezTo>
                    <a:pt x="784" y="110"/>
                    <a:pt x="782" y="103"/>
                    <a:pt x="782" y="102"/>
                  </a:cubicBezTo>
                  <a:cubicBezTo>
                    <a:pt x="782" y="101"/>
                    <a:pt x="781" y="100"/>
                    <a:pt x="780" y="100"/>
                  </a:cubicBezTo>
                  <a:cubicBezTo>
                    <a:pt x="779" y="100"/>
                    <a:pt x="776" y="99"/>
                    <a:pt x="774" y="99"/>
                  </a:cubicBezTo>
                  <a:cubicBezTo>
                    <a:pt x="772" y="99"/>
                    <a:pt x="771" y="96"/>
                    <a:pt x="769" y="96"/>
                  </a:cubicBezTo>
                  <a:cubicBezTo>
                    <a:pt x="768" y="96"/>
                    <a:pt x="765" y="95"/>
                    <a:pt x="764" y="94"/>
                  </a:cubicBezTo>
                  <a:cubicBezTo>
                    <a:pt x="762" y="93"/>
                    <a:pt x="761" y="93"/>
                    <a:pt x="759" y="92"/>
                  </a:cubicBezTo>
                  <a:cubicBezTo>
                    <a:pt x="756" y="91"/>
                    <a:pt x="756" y="90"/>
                    <a:pt x="755" y="89"/>
                  </a:cubicBezTo>
                  <a:cubicBezTo>
                    <a:pt x="753" y="88"/>
                    <a:pt x="752" y="89"/>
                    <a:pt x="751" y="88"/>
                  </a:cubicBezTo>
                  <a:cubicBezTo>
                    <a:pt x="750" y="88"/>
                    <a:pt x="750" y="86"/>
                    <a:pt x="749" y="85"/>
                  </a:cubicBezTo>
                  <a:cubicBezTo>
                    <a:pt x="747" y="85"/>
                    <a:pt x="745" y="84"/>
                    <a:pt x="743" y="84"/>
                  </a:cubicBezTo>
                  <a:cubicBezTo>
                    <a:pt x="741" y="83"/>
                    <a:pt x="741" y="82"/>
                    <a:pt x="739" y="81"/>
                  </a:cubicBezTo>
                  <a:cubicBezTo>
                    <a:pt x="736" y="80"/>
                    <a:pt x="728" y="81"/>
                    <a:pt x="725" y="81"/>
                  </a:cubicBezTo>
                  <a:cubicBezTo>
                    <a:pt x="722" y="80"/>
                    <a:pt x="720" y="79"/>
                    <a:pt x="720" y="79"/>
                  </a:cubicBezTo>
                  <a:cubicBezTo>
                    <a:pt x="719" y="80"/>
                    <a:pt x="720" y="81"/>
                    <a:pt x="721" y="81"/>
                  </a:cubicBezTo>
                  <a:cubicBezTo>
                    <a:pt x="722" y="82"/>
                    <a:pt x="719" y="82"/>
                    <a:pt x="719" y="82"/>
                  </a:cubicBezTo>
                  <a:cubicBezTo>
                    <a:pt x="719" y="83"/>
                    <a:pt x="720" y="84"/>
                    <a:pt x="721" y="84"/>
                  </a:cubicBezTo>
                  <a:cubicBezTo>
                    <a:pt x="723" y="85"/>
                    <a:pt x="722" y="85"/>
                    <a:pt x="722" y="86"/>
                  </a:cubicBezTo>
                  <a:cubicBezTo>
                    <a:pt x="722" y="87"/>
                    <a:pt x="722" y="87"/>
                    <a:pt x="723" y="88"/>
                  </a:cubicBezTo>
                  <a:cubicBezTo>
                    <a:pt x="724" y="88"/>
                    <a:pt x="723" y="89"/>
                    <a:pt x="723" y="89"/>
                  </a:cubicBezTo>
                  <a:cubicBezTo>
                    <a:pt x="722" y="89"/>
                    <a:pt x="723" y="91"/>
                    <a:pt x="722" y="92"/>
                  </a:cubicBezTo>
                  <a:cubicBezTo>
                    <a:pt x="721" y="92"/>
                    <a:pt x="720" y="90"/>
                    <a:pt x="720" y="90"/>
                  </a:cubicBezTo>
                  <a:cubicBezTo>
                    <a:pt x="719" y="90"/>
                    <a:pt x="720" y="92"/>
                    <a:pt x="720" y="92"/>
                  </a:cubicBezTo>
                  <a:cubicBezTo>
                    <a:pt x="719" y="92"/>
                    <a:pt x="717" y="89"/>
                    <a:pt x="717" y="89"/>
                  </a:cubicBezTo>
                  <a:cubicBezTo>
                    <a:pt x="717" y="88"/>
                    <a:pt x="714" y="87"/>
                    <a:pt x="713" y="86"/>
                  </a:cubicBezTo>
                  <a:cubicBezTo>
                    <a:pt x="712" y="85"/>
                    <a:pt x="711" y="82"/>
                    <a:pt x="711" y="82"/>
                  </a:cubicBezTo>
                  <a:cubicBezTo>
                    <a:pt x="710" y="82"/>
                    <a:pt x="710" y="82"/>
                    <a:pt x="710" y="83"/>
                  </a:cubicBezTo>
                  <a:cubicBezTo>
                    <a:pt x="710" y="84"/>
                    <a:pt x="703" y="83"/>
                    <a:pt x="701" y="83"/>
                  </a:cubicBezTo>
                  <a:cubicBezTo>
                    <a:pt x="698" y="82"/>
                    <a:pt x="693" y="82"/>
                    <a:pt x="692" y="82"/>
                  </a:cubicBezTo>
                  <a:cubicBezTo>
                    <a:pt x="690" y="83"/>
                    <a:pt x="689" y="84"/>
                    <a:pt x="689" y="85"/>
                  </a:cubicBezTo>
                  <a:cubicBezTo>
                    <a:pt x="689" y="86"/>
                    <a:pt x="690" y="89"/>
                    <a:pt x="690" y="89"/>
                  </a:cubicBezTo>
                  <a:cubicBezTo>
                    <a:pt x="689" y="90"/>
                    <a:pt x="688" y="87"/>
                    <a:pt x="688" y="86"/>
                  </a:cubicBezTo>
                  <a:cubicBezTo>
                    <a:pt x="688" y="85"/>
                    <a:pt x="686" y="85"/>
                    <a:pt x="685" y="84"/>
                  </a:cubicBezTo>
                  <a:cubicBezTo>
                    <a:pt x="684" y="83"/>
                    <a:pt x="683" y="82"/>
                    <a:pt x="682" y="81"/>
                  </a:cubicBezTo>
                  <a:cubicBezTo>
                    <a:pt x="680" y="80"/>
                    <a:pt x="681" y="81"/>
                    <a:pt x="681" y="80"/>
                  </a:cubicBezTo>
                  <a:cubicBezTo>
                    <a:pt x="681" y="79"/>
                    <a:pt x="680" y="78"/>
                    <a:pt x="679" y="77"/>
                  </a:cubicBezTo>
                  <a:cubicBezTo>
                    <a:pt x="678" y="76"/>
                    <a:pt x="676" y="73"/>
                    <a:pt x="674" y="72"/>
                  </a:cubicBezTo>
                  <a:cubicBezTo>
                    <a:pt x="671" y="71"/>
                    <a:pt x="665" y="72"/>
                    <a:pt x="662" y="72"/>
                  </a:cubicBezTo>
                  <a:cubicBezTo>
                    <a:pt x="659" y="72"/>
                    <a:pt x="655" y="73"/>
                    <a:pt x="653" y="73"/>
                  </a:cubicBezTo>
                  <a:cubicBezTo>
                    <a:pt x="651" y="73"/>
                    <a:pt x="649" y="72"/>
                    <a:pt x="648" y="71"/>
                  </a:cubicBezTo>
                  <a:cubicBezTo>
                    <a:pt x="647" y="71"/>
                    <a:pt x="643" y="67"/>
                    <a:pt x="642" y="66"/>
                  </a:cubicBezTo>
                  <a:cubicBezTo>
                    <a:pt x="641" y="65"/>
                    <a:pt x="639" y="66"/>
                    <a:pt x="639" y="65"/>
                  </a:cubicBezTo>
                  <a:cubicBezTo>
                    <a:pt x="639" y="64"/>
                    <a:pt x="641" y="65"/>
                    <a:pt x="642" y="65"/>
                  </a:cubicBezTo>
                  <a:cubicBezTo>
                    <a:pt x="642" y="65"/>
                    <a:pt x="641" y="63"/>
                    <a:pt x="641" y="62"/>
                  </a:cubicBezTo>
                  <a:cubicBezTo>
                    <a:pt x="640" y="61"/>
                    <a:pt x="638" y="60"/>
                    <a:pt x="636" y="60"/>
                  </a:cubicBezTo>
                  <a:cubicBezTo>
                    <a:pt x="634" y="60"/>
                    <a:pt x="633" y="59"/>
                    <a:pt x="631" y="59"/>
                  </a:cubicBezTo>
                  <a:cubicBezTo>
                    <a:pt x="629" y="59"/>
                    <a:pt x="630" y="60"/>
                    <a:pt x="629" y="60"/>
                  </a:cubicBezTo>
                  <a:cubicBezTo>
                    <a:pt x="629" y="60"/>
                    <a:pt x="627" y="60"/>
                    <a:pt x="626" y="60"/>
                  </a:cubicBezTo>
                  <a:cubicBezTo>
                    <a:pt x="625" y="60"/>
                    <a:pt x="625" y="61"/>
                    <a:pt x="624" y="61"/>
                  </a:cubicBezTo>
                  <a:cubicBezTo>
                    <a:pt x="623" y="61"/>
                    <a:pt x="621" y="61"/>
                    <a:pt x="620" y="61"/>
                  </a:cubicBezTo>
                  <a:cubicBezTo>
                    <a:pt x="618" y="61"/>
                    <a:pt x="619" y="61"/>
                    <a:pt x="620" y="60"/>
                  </a:cubicBezTo>
                  <a:cubicBezTo>
                    <a:pt x="620" y="59"/>
                    <a:pt x="620" y="59"/>
                    <a:pt x="620" y="58"/>
                  </a:cubicBezTo>
                  <a:cubicBezTo>
                    <a:pt x="619" y="58"/>
                    <a:pt x="620" y="58"/>
                    <a:pt x="621" y="58"/>
                  </a:cubicBezTo>
                  <a:cubicBezTo>
                    <a:pt x="622" y="58"/>
                    <a:pt x="627" y="59"/>
                    <a:pt x="628" y="59"/>
                  </a:cubicBezTo>
                  <a:cubicBezTo>
                    <a:pt x="630" y="59"/>
                    <a:pt x="622" y="57"/>
                    <a:pt x="619" y="57"/>
                  </a:cubicBezTo>
                  <a:cubicBezTo>
                    <a:pt x="616" y="57"/>
                    <a:pt x="610" y="56"/>
                    <a:pt x="608" y="56"/>
                  </a:cubicBezTo>
                  <a:cubicBezTo>
                    <a:pt x="607" y="57"/>
                    <a:pt x="603" y="58"/>
                    <a:pt x="602" y="58"/>
                  </a:cubicBezTo>
                  <a:cubicBezTo>
                    <a:pt x="602" y="58"/>
                    <a:pt x="601" y="59"/>
                    <a:pt x="602" y="61"/>
                  </a:cubicBezTo>
                  <a:cubicBezTo>
                    <a:pt x="603" y="62"/>
                    <a:pt x="603" y="61"/>
                    <a:pt x="603" y="60"/>
                  </a:cubicBezTo>
                  <a:cubicBezTo>
                    <a:pt x="604" y="60"/>
                    <a:pt x="604" y="61"/>
                    <a:pt x="606" y="61"/>
                  </a:cubicBezTo>
                  <a:cubicBezTo>
                    <a:pt x="607" y="62"/>
                    <a:pt x="604" y="61"/>
                    <a:pt x="604" y="62"/>
                  </a:cubicBezTo>
                  <a:cubicBezTo>
                    <a:pt x="605" y="62"/>
                    <a:pt x="604" y="62"/>
                    <a:pt x="604" y="63"/>
                  </a:cubicBezTo>
                  <a:cubicBezTo>
                    <a:pt x="603" y="64"/>
                    <a:pt x="606" y="66"/>
                    <a:pt x="607" y="67"/>
                  </a:cubicBezTo>
                  <a:cubicBezTo>
                    <a:pt x="607" y="67"/>
                    <a:pt x="606" y="67"/>
                    <a:pt x="605" y="67"/>
                  </a:cubicBezTo>
                  <a:cubicBezTo>
                    <a:pt x="605" y="67"/>
                    <a:pt x="605" y="67"/>
                    <a:pt x="604" y="68"/>
                  </a:cubicBezTo>
                  <a:cubicBezTo>
                    <a:pt x="603" y="68"/>
                    <a:pt x="602" y="66"/>
                    <a:pt x="602" y="66"/>
                  </a:cubicBezTo>
                  <a:cubicBezTo>
                    <a:pt x="602" y="65"/>
                    <a:pt x="600" y="65"/>
                    <a:pt x="599" y="66"/>
                  </a:cubicBezTo>
                  <a:cubicBezTo>
                    <a:pt x="598" y="66"/>
                    <a:pt x="600" y="67"/>
                    <a:pt x="601" y="68"/>
                  </a:cubicBezTo>
                  <a:cubicBezTo>
                    <a:pt x="601" y="69"/>
                    <a:pt x="600" y="69"/>
                    <a:pt x="599" y="69"/>
                  </a:cubicBezTo>
                  <a:cubicBezTo>
                    <a:pt x="599" y="69"/>
                    <a:pt x="600" y="71"/>
                    <a:pt x="599" y="71"/>
                  </a:cubicBezTo>
                  <a:cubicBezTo>
                    <a:pt x="598" y="71"/>
                    <a:pt x="596" y="68"/>
                    <a:pt x="595" y="68"/>
                  </a:cubicBezTo>
                  <a:cubicBezTo>
                    <a:pt x="594" y="67"/>
                    <a:pt x="593" y="66"/>
                    <a:pt x="592" y="67"/>
                  </a:cubicBezTo>
                  <a:cubicBezTo>
                    <a:pt x="591" y="67"/>
                    <a:pt x="590" y="66"/>
                    <a:pt x="588" y="66"/>
                  </a:cubicBezTo>
                  <a:cubicBezTo>
                    <a:pt x="587" y="65"/>
                    <a:pt x="586" y="66"/>
                    <a:pt x="586" y="67"/>
                  </a:cubicBezTo>
                  <a:cubicBezTo>
                    <a:pt x="585" y="67"/>
                    <a:pt x="584" y="67"/>
                    <a:pt x="583" y="67"/>
                  </a:cubicBezTo>
                  <a:cubicBezTo>
                    <a:pt x="582" y="67"/>
                    <a:pt x="580" y="64"/>
                    <a:pt x="579" y="63"/>
                  </a:cubicBezTo>
                  <a:cubicBezTo>
                    <a:pt x="578" y="62"/>
                    <a:pt x="579" y="63"/>
                    <a:pt x="578" y="65"/>
                  </a:cubicBezTo>
                  <a:cubicBezTo>
                    <a:pt x="577" y="66"/>
                    <a:pt x="577" y="68"/>
                    <a:pt x="578" y="70"/>
                  </a:cubicBezTo>
                  <a:cubicBezTo>
                    <a:pt x="578" y="72"/>
                    <a:pt x="576" y="73"/>
                    <a:pt x="576" y="74"/>
                  </a:cubicBezTo>
                  <a:cubicBezTo>
                    <a:pt x="575" y="74"/>
                    <a:pt x="575" y="73"/>
                    <a:pt x="574" y="72"/>
                  </a:cubicBezTo>
                  <a:cubicBezTo>
                    <a:pt x="574" y="72"/>
                    <a:pt x="573" y="72"/>
                    <a:pt x="572" y="72"/>
                  </a:cubicBezTo>
                  <a:cubicBezTo>
                    <a:pt x="572" y="72"/>
                    <a:pt x="571" y="70"/>
                    <a:pt x="571" y="70"/>
                  </a:cubicBezTo>
                  <a:cubicBezTo>
                    <a:pt x="571" y="69"/>
                    <a:pt x="570" y="68"/>
                    <a:pt x="570" y="68"/>
                  </a:cubicBezTo>
                  <a:cubicBezTo>
                    <a:pt x="569" y="67"/>
                    <a:pt x="569" y="67"/>
                    <a:pt x="567" y="66"/>
                  </a:cubicBezTo>
                  <a:cubicBezTo>
                    <a:pt x="566" y="65"/>
                    <a:pt x="566" y="65"/>
                    <a:pt x="566" y="64"/>
                  </a:cubicBezTo>
                  <a:cubicBezTo>
                    <a:pt x="565" y="63"/>
                    <a:pt x="565" y="64"/>
                    <a:pt x="564" y="64"/>
                  </a:cubicBezTo>
                  <a:cubicBezTo>
                    <a:pt x="564" y="64"/>
                    <a:pt x="563" y="63"/>
                    <a:pt x="563" y="63"/>
                  </a:cubicBezTo>
                  <a:cubicBezTo>
                    <a:pt x="563" y="62"/>
                    <a:pt x="562" y="62"/>
                    <a:pt x="562" y="63"/>
                  </a:cubicBezTo>
                  <a:cubicBezTo>
                    <a:pt x="562" y="63"/>
                    <a:pt x="560" y="60"/>
                    <a:pt x="560" y="60"/>
                  </a:cubicBezTo>
                  <a:cubicBezTo>
                    <a:pt x="559" y="59"/>
                    <a:pt x="557" y="59"/>
                    <a:pt x="556" y="59"/>
                  </a:cubicBezTo>
                  <a:cubicBezTo>
                    <a:pt x="555" y="59"/>
                    <a:pt x="554" y="58"/>
                    <a:pt x="554" y="57"/>
                  </a:cubicBezTo>
                  <a:cubicBezTo>
                    <a:pt x="553" y="56"/>
                    <a:pt x="558" y="58"/>
                    <a:pt x="559" y="59"/>
                  </a:cubicBezTo>
                  <a:cubicBezTo>
                    <a:pt x="561" y="59"/>
                    <a:pt x="561" y="60"/>
                    <a:pt x="562" y="61"/>
                  </a:cubicBezTo>
                  <a:cubicBezTo>
                    <a:pt x="564" y="62"/>
                    <a:pt x="565" y="62"/>
                    <a:pt x="565" y="62"/>
                  </a:cubicBezTo>
                  <a:cubicBezTo>
                    <a:pt x="565" y="61"/>
                    <a:pt x="564" y="55"/>
                    <a:pt x="564" y="54"/>
                  </a:cubicBezTo>
                  <a:cubicBezTo>
                    <a:pt x="564" y="53"/>
                    <a:pt x="562" y="53"/>
                    <a:pt x="560" y="52"/>
                  </a:cubicBezTo>
                  <a:cubicBezTo>
                    <a:pt x="559" y="51"/>
                    <a:pt x="560" y="50"/>
                    <a:pt x="558" y="49"/>
                  </a:cubicBezTo>
                  <a:cubicBezTo>
                    <a:pt x="557" y="49"/>
                    <a:pt x="557" y="48"/>
                    <a:pt x="556" y="48"/>
                  </a:cubicBezTo>
                  <a:cubicBezTo>
                    <a:pt x="555" y="48"/>
                    <a:pt x="553" y="48"/>
                    <a:pt x="553" y="48"/>
                  </a:cubicBezTo>
                  <a:cubicBezTo>
                    <a:pt x="552" y="48"/>
                    <a:pt x="551" y="48"/>
                    <a:pt x="550" y="48"/>
                  </a:cubicBezTo>
                  <a:cubicBezTo>
                    <a:pt x="548" y="48"/>
                    <a:pt x="547" y="48"/>
                    <a:pt x="546" y="47"/>
                  </a:cubicBezTo>
                  <a:cubicBezTo>
                    <a:pt x="545" y="46"/>
                    <a:pt x="545" y="46"/>
                    <a:pt x="543" y="46"/>
                  </a:cubicBezTo>
                  <a:cubicBezTo>
                    <a:pt x="542" y="46"/>
                    <a:pt x="541" y="45"/>
                    <a:pt x="540" y="45"/>
                  </a:cubicBezTo>
                  <a:cubicBezTo>
                    <a:pt x="539" y="45"/>
                    <a:pt x="539" y="46"/>
                    <a:pt x="538" y="47"/>
                  </a:cubicBezTo>
                  <a:cubicBezTo>
                    <a:pt x="538" y="47"/>
                    <a:pt x="540" y="48"/>
                    <a:pt x="541" y="49"/>
                  </a:cubicBezTo>
                  <a:cubicBezTo>
                    <a:pt x="542" y="50"/>
                    <a:pt x="542" y="50"/>
                    <a:pt x="541" y="50"/>
                  </a:cubicBezTo>
                  <a:cubicBezTo>
                    <a:pt x="540" y="51"/>
                    <a:pt x="540" y="51"/>
                    <a:pt x="541" y="52"/>
                  </a:cubicBezTo>
                  <a:cubicBezTo>
                    <a:pt x="543" y="53"/>
                    <a:pt x="540" y="52"/>
                    <a:pt x="541" y="53"/>
                  </a:cubicBezTo>
                  <a:cubicBezTo>
                    <a:pt x="542" y="54"/>
                    <a:pt x="538" y="54"/>
                    <a:pt x="536" y="53"/>
                  </a:cubicBezTo>
                  <a:cubicBezTo>
                    <a:pt x="533" y="52"/>
                    <a:pt x="531" y="53"/>
                    <a:pt x="530" y="53"/>
                  </a:cubicBezTo>
                  <a:cubicBezTo>
                    <a:pt x="529" y="53"/>
                    <a:pt x="528" y="50"/>
                    <a:pt x="528" y="50"/>
                  </a:cubicBezTo>
                  <a:cubicBezTo>
                    <a:pt x="528" y="49"/>
                    <a:pt x="525" y="49"/>
                    <a:pt x="523" y="49"/>
                  </a:cubicBezTo>
                  <a:cubicBezTo>
                    <a:pt x="521" y="49"/>
                    <a:pt x="518" y="48"/>
                    <a:pt x="517" y="47"/>
                  </a:cubicBezTo>
                  <a:cubicBezTo>
                    <a:pt x="516" y="47"/>
                    <a:pt x="517" y="47"/>
                    <a:pt x="516" y="48"/>
                  </a:cubicBezTo>
                  <a:cubicBezTo>
                    <a:pt x="516" y="48"/>
                    <a:pt x="512" y="46"/>
                    <a:pt x="510" y="46"/>
                  </a:cubicBezTo>
                  <a:cubicBezTo>
                    <a:pt x="508" y="46"/>
                    <a:pt x="507" y="46"/>
                    <a:pt x="506" y="47"/>
                  </a:cubicBezTo>
                  <a:cubicBezTo>
                    <a:pt x="506" y="48"/>
                    <a:pt x="508" y="50"/>
                    <a:pt x="509" y="51"/>
                  </a:cubicBezTo>
                  <a:cubicBezTo>
                    <a:pt x="510" y="52"/>
                    <a:pt x="507" y="53"/>
                    <a:pt x="506" y="54"/>
                  </a:cubicBezTo>
                  <a:cubicBezTo>
                    <a:pt x="506" y="54"/>
                    <a:pt x="507" y="52"/>
                    <a:pt x="507" y="51"/>
                  </a:cubicBezTo>
                  <a:cubicBezTo>
                    <a:pt x="506" y="50"/>
                    <a:pt x="504" y="44"/>
                    <a:pt x="503" y="44"/>
                  </a:cubicBezTo>
                  <a:cubicBezTo>
                    <a:pt x="503" y="43"/>
                    <a:pt x="502" y="43"/>
                    <a:pt x="500" y="43"/>
                  </a:cubicBezTo>
                  <a:cubicBezTo>
                    <a:pt x="499" y="43"/>
                    <a:pt x="499" y="40"/>
                    <a:pt x="498" y="39"/>
                  </a:cubicBezTo>
                  <a:cubicBezTo>
                    <a:pt x="498" y="39"/>
                    <a:pt x="498" y="40"/>
                    <a:pt x="496" y="40"/>
                  </a:cubicBezTo>
                  <a:cubicBezTo>
                    <a:pt x="495" y="41"/>
                    <a:pt x="495" y="41"/>
                    <a:pt x="494" y="42"/>
                  </a:cubicBezTo>
                  <a:cubicBezTo>
                    <a:pt x="492" y="44"/>
                    <a:pt x="492" y="44"/>
                    <a:pt x="490" y="45"/>
                  </a:cubicBezTo>
                  <a:cubicBezTo>
                    <a:pt x="488" y="46"/>
                    <a:pt x="485" y="50"/>
                    <a:pt x="484" y="51"/>
                  </a:cubicBezTo>
                  <a:cubicBezTo>
                    <a:pt x="482" y="52"/>
                    <a:pt x="483" y="49"/>
                    <a:pt x="483" y="47"/>
                  </a:cubicBezTo>
                  <a:cubicBezTo>
                    <a:pt x="483" y="44"/>
                    <a:pt x="483" y="43"/>
                    <a:pt x="482" y="43"/>
                  </a:cubicBezTo>
                  <a:cubicBezTo>
                    <a:pt x="482" y="42"/>
                    <a:pt x="484" y="43"/>
                    <a:pt x="485" y="43"/>
                  </a:cubicBezTo>
                  <a:cubicBezTo>
                    <a:pt x="486" y="43"/>
                    <a:pt x="490" y="37"/>
                    <a:pt x="491" y="36"/>
                  </a:cubicBezTo>
                  <a:cubicBezTo>
                    <a:pt x="493" y="36"/>
                    <a:pt x="493" y="35"/>
                    <a:pt x="495" y="34"/>
                  </a:cubicBezTo>
                  <a:cubicBezTo>
                    <a:pt x="496" y="33"/>
                    <a:pt x="497" y="34"/>
                    <a:pt x="500" y="32"/>
                  </a:cubicBezTo>
                  <a:cubicBezTo>
                    <a:pt x="502" y="30"/>
                    <a:pt x="501" y="25"/>
                    <a:pt x="501" y="23"/>
                  </a:cubicBezTo>
                  <a:cubicBezTo>
                    <a:pt x="501" y="20"/>
                    <a:pt x="501" y="19"/>
                    <a:pt x="500" y="18"/>
                  </a:cubicBezTo>
                  <a:cubicBezTo>
                    <a:pt x="499" y="17"/>
                    <a:pt x="499" y="17"/>
                    <a:pt x="498" y="15"/>
                  </a:cubicBezTo>
                  <a:cubicBezTo>
                    <a:pt x="497" y="14"/>
                    <a:pt x="496" y="13"/>
                    <a:pt x="495" y="13"/>
                  </a:cubicBezTo>
                  <a:cubicBezTo>
                    <a:pt x="494" y="13"/>
                    <a:pt x="493" y="13"/>
                    <a:pt x="493" y="13"/>
                  </a:cubicBezTo>
                  <a:cubicBezTo>
                    <a:pt x="493" y="13"/>
                    <a:pt x="491" y="13"/>
                    <a:pt x="490" y="13"/>
                  </a:cubicBezTo>
                  <a:cubicBezTo>
                    <a:pt x="489" y="14"/>
                    <a:pt x="481" y="13"/>
                    <a:pt x="478" y="13"/>
                  </a:cubicBezTo>
                  <a:cubicBezTo>
                    <a:pt x="475" y="13"/>
                    <a:pt x="476" y="14"/>
                    <a:pt x="475" y="15"/>
                  </a:cubicBezTo>
                  <a:cubicBezTo>
                    <a:pt x="474" y="16"/>
                    <a:pt x="473" y="16"/>
                    <a:pt x="472" y="17"/>
                  </a:cubicBezTo>
                  <a:cubicBezTo>
                    <a:pt x="471" y="17"/>
                    <a:pt x="471" y="15"/>
                    <a:pt x="472" y="14"/>
                  </a:cubicBezTo>
                  <a:cubicBezTo>
                    <a:pt x="472" y="13"/>
                    <a:pt x="473" y="10"/>
                    <a:pt x="473" y="10"/>
                  </a:cubicBezTo>
                  <a:cubicBezTo>
                    <a:pt x="473" y="9"/>
                    <a:pt x="471" y="9"/>
                    <a:pt x="470" y="9"/>
                  </a:cubicBezTo>
                  <a:cubicBezTo>
                    <a:pt x="469" y="9"/>
                    <a:pt x="471" y="8"/>
                    <a:pt x="471" y="7"/>
                  </a:cubicBezTo>
                  <a:cubicBezTo>
                    <a:pt x="472" y="7"/>
                    <a:pt x="472" y="6"/>
                    <a:pt x="472" y="5"/>
                  </a:cubicBezTo>
                  <a:cubicBezTo>
                    <a:pt x="472" y="4"/>
                    <a:pt x="472" y="4"/>
                    <a:pt x="470" y="3"/>
                  </a:cubicBezTo>
                  <a:cubicBezTo>
                    <a:pt x="469" y="2"/>
                    <a:pt x="468" y="1"/>
                    <a:pt x="467" y="1"/>
                  </a:cubicBezTo>
                  <a:cubicBezTo>
                    <a:pt x="465" y="0"/>
                    <a:pt x="465" y="0"/>
                    <a:pt x="464" y="0"/>
                  </a:cubicBezTo>
                  <a:cubicBezTo>
                    <a:pt x="463" y="0"/>
                    <a:pt x="463" y="0"/>
                    <a:pt x="462" y="1"/>
                  </a:cubicBezTo>
                  <a:cubicBezTo>
                    <a:pt x="461" y="1"/>
                    <a:pt x="458" y="2"/>
                    <a:pt x="458" y="3"/>
                  </a:cubicBezTo>
                  <a:cubicBezTo>
                    <a:pt x="458" y="4"/>
                    <a:pt x="458" y="5"/>
                    <a:pt x="456" y="7"/>
                  </a:cubicBezTo>
                  <a:cubicBezTo>
                    <a:pt x="455" y="9"/>
                    <a:pt x="456" y="10"/>
                    <a:pt x="456" y="12"/>
                  </a:cubicBezTo>
                  <a:cubicBezTo>
                    <a:pt x="456" y="14"/>
                    <a:pt x="456" y="15"/>
                    <a:pt x="452" y="15"/>
                  </a:cubicBezTo>
                  <a:cubicBezTo>
                    <a:pt x="449" y="16"/>
                    <a:pt x="449" y="14"/>
                    <a:pt x="448" y="16"/>
                  </a:cubicBezTo>
                  <a:cubicBezTo>
                    <a:pt x="447" y="17"/>
                    <a:pt x="449" y="19"/>
                    <a:pt x="453" y="21"/>
                  </a:cubicBezTo>
                  <a:cubicBezTo>
                    <a:pt x="457" y="22"/>
                    <a:pt x="456" y="21"/>
                    <a:pt x="456" y="22"/>
                  </a:cubicBezTo>
                  <a:cubicBezTo>
                    <a:pt x="456" y="23"/>
                    <a:pt x="454" y="22"/>
                    <a:pt x="453" y="22"/>
                  </a:cubicBezTo>
                  <a:cubicBezTo>
                    <a:pt x="451" y="23"/>
                    <a:pt x="453" y="23"/>
                    <a:pt x="454" y="23"/>
                  </a:cubicBezTo>
                  <a:cubicBezTo>
                    <a:pt x="455" y="23"/>
                    <a:pt x="456" y="24"/>
                    <a:pt x="457" y="25"/>
                  </a:cubicBezTo>
                  <a:cubicBezTo>
                    <a:pt x="458" y="27"/>
                    <a:pt x="456" y="28"/>
                    <a:pt x="456" y="29"/>
                  </a:cubicBezTo>
                  <a:cubicBezTo>
                    <a:pt x="456" y="29"/>
                    <a:pt x="456" y="27"/>
                    <a:pt x="455" y="26"/>
                  </a:cubicBezTo>
                  <a:cubicBezTo>
                    <a:pt x="455" y="25"/>
                    <a:pt x="454" y="25"/>
                    <a:pt x="453" y="26"/>
                  </a:cubicBezTo>
                  <a:cubicBezTo>
                    <a:pt x="451" y="26"/>
                    <a:pt x="450" y="25"/>
                    <a:pt x="450" y="24"/>
                  </a:cubicBezTo>
                  <a:cubicBezTo>
                    <a:pt x="449" y="23"/>
                    <a:pt x="448" y="22"/>
                    <a:pt x="447" y="21"/>
                  </a:cubicBezTo>
                  <a:cubicBezTo>
                    <a:pt x="445" y="20"/>
                    <a:pt x="445" y="21"/>
                    <a:pt x="443" y="21"/>
                  </a:cubicBezTo>
                  <a:cubicBezTo>
                    <a:pt x="442" y="22"/>
                    <a:pt x="443" y="20"/>
                    <a:pt x="441" y="19"/>
                  </a:cubicBezTo>
                  <a:cubicBezTo>
                    <a:pt x="440" y="19"/>
                    <a:pt x="441" y="18"/>
                    <a:pt x="439" y="19"/>
                  </a:cubicBezTo>
                  <a:cubicBezTo>
                    <a:pt x="438" y="19"/>
                    <a:pt x="438" y="19"/>
                    <a:pt x="436" y="19"/>
                  </a:cubicBezTo>
                  <a:cubicBezTo>
                    <a:pt x="434" y="19"/>
                    <a:pt x="434" y="20"/>
                    <a:pt x="432" y="20"/>
                  </a:cubicBezTo>
                  <a:cubicBezTo>
                    <a:pt x="431" y="20"/>
                    <a:pt x="432" y="19"/>
                    <a:pt x="432" y="18"/>
                  </a:cubicBezTo>
                  <a:cubicBezTo>
                    <a:pt x="432" y="18"/>
                    <a:pt x="430" y="19"/>
                    <a:pt x="429" y="20"/>
                  </a:cubicBezTo>
                  <a:cubicBezTo>
                    <a:pt x="427" y="20"/>
                    <a:pt x="426" y="21"/>
                    <a:pt x="425" y="22"/>
                  </a:cubicBezTo>
                  <a:cubicBezTo>
                    <a:pt x="424" y="22"/>
                    <a:pt x="420" y="23"/>
                    <a:pt x="417" y="25"/>
                  </a:cubicBezTo>
                  <a:cubicBezTo>
                    <a:pt x="414" y="26"/>
                    <a:pt x="414" y="28"/>
                    <a:pt x="412" y="30"/>
                  </a:cubicBezTo>
                  <a:cubicBezTo>
                    <a:pt x="411" y="31"/>
                    <a:pt x="412" y="31"/>
                    <a:pt x="410" y="32"/>
                  </a:cubicBezTo>
                  <a:cubicBezTo>
                    <a:pt x="409" y="32"/>
                    <a:pt x="407" y="33"/>
                    <a:pt x="406" y="34"/>
                  </a:cubicBezTo>
                  <a:cubicBezTo>
                    <a:pt x="405" y="35"/>
                    <a:pt x="405" y="35"/>
                    <a:pt x="404" y="36"/>
                  </a:cubicBezTo>
                  <a:cubicBezTo>
                    <a:pt x="402" y="37"/>
                    <a:pt x="403" y="38"/>
                    <a:pt x="403" y="39"/>
                  </a:cubicBezTo>
                  <a:cubicBezTo>
                    <a:pt x="403" y="40"/>
                    <a:pt x="405" y="40"/>
                    <a:pt x="404" y="41"/>
                  </a:cubicBezTo>
                  <a:cubicBezTo>
                    <a:pt x="404" y="42"/>
                    <a:pt x="404" y="43"/>
                    <a:pt x="402" y="43"/>
                  </a:cubicBezTo>
                  <a:cubicBezTo>
                    <a:pt x="400" y="43"/>
                    <a:pt x="399" y="44"/>
                    <a:pt x="396" y="45"/>
                  </a:cubicBezTo>
                  <a:cubicBezTo>
                    <a:pt x="393" y="46"/>
                    <a:pt x="391" y="45"/>
                    <a:pt x="390" y="46"/>
                  </a:cubicBezTo>
                  <a:cubicBezTo>
                    <a:pt x="388" y="47"/>
                    <a:pt x="390" y="50"/>
                    <a:pt x="389" y="51"/>
                  </a:cubicBezTo>
                  <a:cubicBezTo>
                    <a:pt x="389" y="53"/>
                    <a:pt x="390" y="54"/>
                    <a:pt x="391" y="55"/>
                  </a:cubicBezTo>
                  <a:cubicBezTo>
                    <a:pt x="392" y="57"/>
                    <a:pt x="392" y="58"/>
                    <a:pt x="394" y="58"/>
                  </a:cubicBezTo>
                  <a:cubicBezTo>
                    <a:pt x="395" y="59"/>
                    <a:pt x="397" y="60"/>
                    <a:pt x="398" y="61"/>
                  </a:cubicBezTo>
                  <a:cubicBezTo>
                    <a:pt x="399" y="62"/>
                    <a:pt x="400" y="62"/>
                    <a:pt x="401" y="63"/>
                  </a:cubicBezTo>
                  <a:cubicBezTo>
                    <a:pt x="402" y="64"/>
                    <a:pt x="402" y="67"/>
                    <a:pt x="402" y="68"/>
                  </a:cubicBezTo>
                  <a:cubicBezTo>
                    <a:pt x="402" y="69"/>
                    <a:pt x="401" y="73"/>
                    <a:pt x="401" y="74"/>
                  </a:cubicBezTo>
                  <a:cubicBezTo>
                    <a:pt x="401" y="75"/>
                    <a:pt x="400" y="72"/>
                    <a:pt x="399" y="71"/>
                  </a:cubicBezTo>
                  <a:cubicBezTo>
                    <a:pt x="399" y="71"/>
                    <a:pt x="398" y="71"/>
                    <a:pt x="397" y="71"/>
                  </a:cubicBezTo>
                  <a:cubicBezTo>
                    <a:pt x="396" y="72"/>
                    <a:pt x="398" y="69"/>
                    <a:pt x="399" y="68"/>
                  </a:cubicBezTo>
                  <a:cubicBezTo>
                    <a:pt x="400" y="68"/>
                    <a:pt x="400" y="66"/>
                    <a:pt x="400" y="65"/>
                  </a:cubicBezTo>
                  <a:cubicBezTo>
                    <a:pt x="400" y="64"/>
                    <a:pt x="394" y="64"/>
                    <a:pt x="392" y="63"/>
                  </a:cubicBezTo>
                  <a:cubicBezTo>
                    <a:pt x="391" y="62"/>
                    <a:pt x="387" y="56"/>
                    <a:pt x="386" y="55"/>
                  </a:cubicBezTo>
                  <a:cubicBezTo>
                    <a:pt x="386" y="53"/>
                    <a:pt x="383" y="53"/>
                    <a:pt x="383" y="53"/>
                  </a:cubicBezTo>
                  <a:cubicBezTo>
                    <a:pt x="382" y="53"/>
                    <a:pt x="380" y="55"/>
                    <a:pt x="380" y="55"/>
                  </a:cubicBezTo>
                  <a:cubicBezTo>
                    <a:pt x="379" y="56"/>
                    <a:pt x="381" y="56"/>
                    <a:pt x="382" y="57"/>
                  </a:cubicBezTo>
                  <a:cubicBezTo>
                    <a:pt x="383" y="57"/>
                    <a:pt x="383" y="58"/>
                    <a:pt x="382" y="59"/>
                  </a:cubicBezTo>
                  <a:cubicBezTo>
                    <a:pt x="382" y="59"/>
                    <a:pt x="382" y="57"/>
                    <a:pt x="381" y="58"/>
                  </a:cubicBezTo>
                  <a:cubicBezTo>
                    <a:pt x="380" y="59"/>
                    <a:pt x="378" y="57"/>
                    <a:pt x="377" y="57"/>
                  </a:cubicBezTo>
                  <a:cubicBezTo>
                    <a:pt x="376" y="57"/>
                    <a:pt x="374" y="57"/>
                    <a:pt x="374" y="58"/>
                  </a:cubicBezTo>
                  <a:cubicBezTo>
                    <a:pt x="375" y="58"/>
                    <a:pt x="374" y="59"/>
                    <a:pt x="375" y="60"/>
                  </a:cubicBezTo>
                  <a:cubicBezTo>
                    <a:pt x="375" y="62"/>
                    <a:pt x="377" y="63"/>
                    <a:pt x="378" y="64"/>
                  </a:cubicBezTo>
                  <a:cubicBezTo>
                    <a:pt x="379" y="64"/>
                    <a:pt x="381" y="64"/>
                    <a:pt x="382" y="65"/>
                  </a:cubicBezTo>
                  <a:cubicBezTo>
                    <a:pt x="383" y="66"/>
                    <a:pt x="383" y="67"/>
                    <a:pt x="382" y="68"/>
                  </a:cubicBezTo>
                  <a:cubicBezTo>
                    <a:pt x="382" y="69"/>
                    <a:pt x="380" y="67"/>
                    <a:pt x="378" y="67"/>
                  </a:cubicBezTo>
                  <a:cubicBezTo>
                    <a:pt x="377" y="68"/>
                    <a:pt x="375" y="68"/>
                    <a:pt x="374" y="68"/>
                  </a:cubicBezTo>
                  <a:cubicBezTo>
                    <a:pt x="373" y="68"/>
                    <a:pt x="372" y="67"/>
                    <a:pt x="372" y="65"/>
                  </a:cubicBezTo>
                  <a:cubicBezTo>
                    <a:pt x="373" y="64"/>
                    <a:pt x="372" y="56"/>
                    <a:pt x="371" y="55"/>
                  </a:cubicBezTo>
                  <a:cubicBezTo>
                    <a:pt x="370" y="54"/>
                    <a:pt x="369" y="53"/>
                    <a:pt x="369" y="53"/>
                  </a:cubicBezTo>
                  <a:cubicBezTo>
                    <a:pt x="369" y="54"/>
                    <a:pt x="369" y="58"/>
                    <a:pt x="369" y="59"/>
                  </a:cubicBezTo>
                  <a:cubicBezTo>
                    <a:pt x="369" y="60"/>
                    <a:pt x="365" y="62"/>
                    <a:pt x="365" y="63"/>
                  </a:cubicBezTo>
                  <a:cubicBezTo>
                    <a:pt x="365" y="65"/>
                    <a:pt x="364" y="65"/>
                    <a:pt x="364" y="67"/>
                  </a:cubicBezTo>
                  <a:cubicBezTo>
                    <a:pt x="363" y="68"/>
                    <a:pt x="367" y="71"/>
                    <a:pt x="368" y="72"/>
                  </a:cubicBezTo>
                  <a:cubicBezTo>
                    <a:pt x="369" y="73"/>
                    <a:pt x="368" y="74"/>
                    <a:pt x="368" y="75"/>
                  </a:cubicBezTo>
                  <a:cubicBezTo>
                    <a:pt x="368" y="75"/>
                    <a:pt x="367" y="81"/>
                    <a:pt x="368" y="83"/>
                  </a:cubicBezTo>
                  <a:cubicBezTo>
                    <a:pt x="368" y="86"/>
                    <a:pt x="368" y="87"/>
                    <a:pt x="369" y="88"/>
                  </a:cubicBezTo>
                  <a:cubicBezTo>
                    <a:pt x="370" y="88"/>
                    <a:pt x="370" y="87"/>
                    <a:pt x="371" y="87"/>
                  </a:cubicBezTo>
                  <a:cubicBezTo>
                    <a:pt x="372" y="87"/>
                    <a:pt x="373" y="86"/>
                    <a:pt x="374" y="86"/>
                  </a:cubicBezTo>
                  <a:cubicBezTo>
                    <a:pt x="375" y="86"/>
                    <a:pt x="378" y="86"/>
                    <a:pt x="380" y="86"/>
                  </a:cubicBezTo>
                  <a:cubicBezTo>
                    <a:pt x="382" y="87"/>
                    <a:pt x="382" y="88"/>
                    <a:pt x="383" y="90"/>
                  </a:cubicBezTo>
                  <a:cubicBezTo>
                    <a:pt x="383" y="91"/>
                    <a:pt x="385" y="93"/>
                    <a:pt x="386" y="94"/>
                  </a:cubicBezTo>
                  <a:cubicBezTo>
                    <a:pt x="387" y="96"/>
                    <a:pt x="384" y="96"/>
                    <a:pt x="384" y="98"/>
                  </a:cubicBezTo>
                  <a:cubicBezTo>
                    <a:pt x="384" y="101"/>
                    <a:pt x="386" y="102"/>
                    <a:pt x="388" y="102"/>
                  </a:cubicBezTo>
                  <a:cubicBezTo>
                    <a:pt x="389" y="103"/>
                    <a:pt x="387" y="103"/>
                    <a:pt x="386" y="103"/>
                  </a:cubicBezTo>
                  <a:cubicBezTo>
                    <a:pt x="385" y="103"/>
                    <a:pt x="384" y="104"/>
                    <a:pt x="384" y="105"/>
                  </a:cubicBezTo>
                  <a:cubicBezTo>
                    <a:pt x="383" y="105"/>
                    <a:pt x="382" y="104"/>
                    <a:pt x="382" y="103"/>
                  </a:cubicBezTo>
                  <a:cubicBezTo>
                    <a:pt x="381" y="103"/>
                    <a:pt x="381" y="97"/>
                    <a:pt x="380" y="95"/>
                  </a:cubicBezTo>
                  <a:cubicBezTo>
                    <a:pt x="380" y="93"/>
                    <a:pt x="379" y="91"/>
                    <a:pt x="378" y="90"/>
                  </a:cubicBezTo>
                  <a:cubicBezTo>
                    <a:pt x="376" y="89"/>
                    <a:pt x="371" y="93"/>
                    <a:pt x="370" y="94"/>
                  </a:cubicBezTo>
                  <a:cubicBezTo>
                    <a:pt x="370" y="95"/>
                    <a:pt x="371" y="95"/>
                    <a:pt x="372" y="97"/>
                  </a:cubicBezTo>
                  <a:cubicBezTo>
                    <a:pt x="372" y="98"/>
                    <a:pt x="371" y="101"/>
                    <a:pt x="370" y="103"/>
                  </a:cubicBezTo>
                  <a:cubicBezTo>
                    <a:pt x="369" y="106"/>
                    <a:pt x="366" y="110"/>
                    <a:pt x="365" y="110"/>
                  </a:cubicBezTo>
                  <a:cubicBezTo>
                    <a:pt x="364" y="111"/>
                    <a:pt x="367" y="112"/>
                    <a:pt x="368" y="114"/>
                  </a:cubicBezTo>
                  <a:cubicBezTo>
                    <a:pt x="369" y="115"/>
                    <a:pt x="369" y="116"/>
                    <a:pt x="368" y="118"/>
                  </a:cubicBezTo>
                  <a:cubicBezTo>
                    <a:pt x="368" y="119"/>
                    <a:pt x="365" y="113"/>
                    <a:pt x="364" y="112"/>
                  </a:cubicBezTo>
                  <a:cubicBezTo>
                    <a:pt x="363" y="111"/>
                    <a:pt x="360" y="111"/>
                    <a:pt x="358" y="111"/>
                  </a:cubicBezTo>
                  <a:cubicBezTo>
                    <a:pt x="356" y="111"/>
                    <a:pt x="353" y="110"/>
                    <a:pt x="352" y="108"/>
                  </a:cubicBezTo>
                  <a:cubicBezTo>
                    <a:pt x="351" y="107"/>
                    <a:pt x="350" y="108"/>
                    <a:pt x="350" y="108"/>
                  </a:cubicBezTo>
                  <a:cubicBezTo>
                    <a:pt x="349" y="109"/>
                    <a:pt x="349" y="108"/>
                    <a:pt x="349" y="107"/>
                  </a:cubicBezTo>
                  <a:cubicBezTo>
                    <a:pt x="350" y="106"/>
                    <a:pt x="355" y="107"/>
                    <a:pt x="357" y="107"/>
                  </a:cubicBezTo>
                  <a:cubicBezTo>
                    <a:pt x="359" y="107"/>
                    <a:pt x="360" y="106"/>
                    <a:pt x="362" y="105"/>
                  </a:cubicBezTo>
                  <a:cubicBezTo>
                    <a:pt x="364" y="104"/>
                    <a:pt x="366" y="95"/>
                    <a:pt x="366" y="94"/>
                  </a:cubicBezTo>
                  <a:cubicBezTo>
                    <a:pt x="367" y="93"/>
                    <a:pt x="366" y="92"/>
                    <a:pt x="365" y="91"/>
                  </a:cubicBezTo>
                  <a:cubicBezTo>
                    <a:pt x="364" y="90"/>
                    <a:pt x="362" y="85"/>
                    <a:pt x="362" y="82"/>
                  </a:cubicBezTo>
                  <a:cubicBezTo>
                    <a:pt x="362" y="79"/>
                    <a:pt x="362" y="76"/>
                    <a:pt x="362" y="74"/>
                  </a:cubicBezTo>
                  <a:cubicBezTo>
                    <a:pt x="362" y="72"/>
                    <a:pt x="359" y="70"/>
                    <a:pt x="359" y="68"/>
                  </a:cubicBezTo>
                  <a:cubicBezTo>
                    <a:pt x="358" y="67"/>
                    <a:pt x="359" y="66"/>
                    <a:pt x="359" y="65"/>
                  </a:cubicBezTo>
                  <a:cubicBezTo>
                    <a:pt x="360" y="64"/>
                    <a:pt x="360" y="58"/>
                    <a:pt x="361" y="57"/>
                  </a:cubicBezTo>
                  <a:cubicBezTo>
                    <a:pt x="361" y="56"/>
                    <a:pt x="362" y="56"/>
                    <a:pt x="362" y="55"/>
                  </a:cubicBezTo>
                  <a:cubicBezTo>
                    <a:pt x="362" y="54"/>
                    <a:pt x="360" y="53"/>
                    <a:pt x="359" y="53"/>
                  </a:cubicBezTo>
                  <a:cubicBezTo>
                    <a:pt x="358" y="53"/>
                    <a:pt x="356" y="54"/>
                    <a:pt x="354" y="54"/>
                  </a:cubicBezTo>
                  <a:cubicBezTo>
                    <a:pt x="352" y="54"/>
                    <a:pt x="351" y="53"/>
                    <a:pt x="351" y="53"/>
                  </a:cubicBezTo>
                  <a:cubicBezTo>
                    <a:pt x="350" y="53"/>
                    <a:pt x="349" y="53"/>
                    <a:pt x="348" y="54"/>
                  </a:cubicBezTo>
                  <a:cubicBezTo>
                    <a:pt x="347" y="55"/>
                    <a:pt x="348" y="56"/>
                    <a:pt x="346" y="62"/>
                  </a:cubicBezTo>
                  <a:cubicBezTo>
                    <a:pt x="345" y="67"/>
                    <a:pt x="340" y="68"/>
                    <a:pt x="340" y="69"/>
                  </a:cubicBezTo>
                  <a:cubicBezTo>
                    <a:pt x="340" y="70"/>
                    <a:pt x="339" y="71"/>
                    <a:pt x="339" y="72"/>
                  </a:cubicBezTo>
                  <a:cubicBezTo>
                    <a:pt x="339" y="73"/>
                    <a:pt x="339" y="72"/>
                    <a:pt x="340" y="73"/>
                  </a:cubicBezTo>
                  <a:cubicBezTo>
                    <a:pt x="341" y="73"/>
                    <a:pt x="341" y="79"/>
                    <a:pt x="342" y="79"/>
                  </a:cubicBezTo>
                  <a:cubicBezTo>
                    <a:pt x="342" y="80"/>
                    <a:pt x="341" y="80"/>
                    <a:pt x="340" y="80"/>
                  </a:cubicBezTo>
                  <a:cubicBezTo>
                    <a:pt x="340" y="80"/>
                    <a:pt x="340" y="83"/>
                    <a:pt x="341" y="84"/>
                  </a:cubicBezTo>
                  <a:cubicBezTo>
                    <a:pt x="342" y="85"/>
                    <a:pt x="342" y="84"/>
                    <a:pt x="343" y="83"/>
                  </a:cubicBezTo>
                  <a:cubicBezTo>
                    <a:pt x="343" y="83"/>
                    <a:pt x="344" y="86"/>
                    <a:pt x="345" y="88"/>
                  </a:cubicBezTo>
                  <a:cubicBezTo>
                    <a:pt x="346" y="89"/>
                    <a:pt x="347" y="90"/>
                    <a:pt x="349" y="89"/>
                  </a:cubicBezTo>
                  <a:cubicBezTo>
                    <a:pt x="350" y="89"/>
                    <a:pt x="349" y="94"/>
                    <a:pt x="348" y="95"/>
                  </a:cubicBezTo>
                  <a:cubicBezTo>
                    <a:pt x="347" y="96"/>
                    <a:pt x="347" y="92"/>
                    <a:pt x="344" y="91"/>
                  </a:cubicBezTo>
                  <a:cubicBezTo>
                    <a:pt x="342" y="89"/>
                    <a:pt x="339" y="88"/>
                    <a:pt x="339" y="87"/>
                  </a:cubicBezTo>
                  <a:cubicBezTo>
                    <a:pt x="338" y="87"/>
                    <a:pt x="334" y="83"/>
                    <a:pt x="331" y="83"/>
                  </a:cubicBezTo>
                  <a:cubicBezTo>
                    <a:pt x="329" y="83"/>
                    <a:pt x="327" y="82"/>
                    <a:pt x="324" y="82"/>
                  </a:cubicBezTo>
                  <a:cubicBezTo>
                    <a:pt x="322" y="82"/>
                    <a:pt x="321" y="81"/>
                    <a:pt x="320" y="81"/>
                  </a:cubicBezTo>
                  <a:cubicBezTo>
                    <a:pt x="319" y="80"/>
                    <a:pt x="318" y="81"/>
                    <a:pt x="319" y="82"/>
                  </a:cubicBezTo>
                  <a:cubicBezTo>
                    <a:pt x="319" y="82"/>
                    <a:pt x="317" y="83"/>
                    <a:pt x="318" y="85"/>
                  </a:cubicBezTo>
                  <a:cubicBezTo>
                    <a:pt x="319" y="87"/>
                    <a:pt x="320" y="88"/>
                    <a:pt x="320" y="89"/>
                  </a:cubicBezTo>
                  <a:cubicBezTo>
                    <a:pt x="321" y="91"/>
                    <a:pt x="319" y="91"/>
                    <a:pt x="318" y="91"/>
                  </a:cubicBezTo>
                  <a:cubicBezTo>
                    <a:pt x="316" y="91"/>
                    <a:pt x="317" y="92"/>
                    <a:pt x="317" y="94"/>
                  </a:cubicBezTo>
                  <a:cubicBezTo>
                    <a:pt x="317" y="96"/>
                    <a:pt x="316" y="94"/>
                    <a:pt x="315" y="93"/>
                  </a:cubicBezTo>
                  <a:cubicBezTo>
                    <a:pt x="314" y="93"/>
                    <a:pt x="314" y="93"/>
                    <a:pt x="315" y="93"/>
                  </a:cubicBezTo>
                  <a:cubicBezTo>
                    <a:pt x="315" y="93"/>
                    <a:pt x="315" y="92"/>
                    <a:pt x="315" y="91"/>
                  </a:cubicBezTo>
                  <a:cubicBezTo>
                    <a:pt x="316" y="91"/>
                    <a:pt x="314" y="90"/>
                    <a:pt x="314" y="89"/>
                  </a:cubicBezTo>
                  <a:cubicBezTo>
                    <a:pt x="313" y="89"/>
                    <a:pt x="312" y="89"/>
                    <a:pt x="311" y="91"/>
                  </a:cubicBezTo>
                  <a:cubicBezTo>
                    <a:pt x="309" y="92"/>
                    <a:pt x="309" y="92"/>
                    <a:pt x="306" y="92"/>
                  </a:cubicBezTo>
                  <a:cubicBezTo>
                    <a:pt x="304" y="93"/>
                    <a:pt x="304" y="91"/>
                    <a:pt x="302" y="92"/>
                  </a:cubicBezTo>
                  <a:cubicBezTo>
                    <a:pt x="300" y="93"/>
                    <a:pt x="300" y="93"/>
                    <a:pt x="299" y="94"/>
                  </a:cubicBezTo>
                  <a:cubicBezTo>
                    <a:pt x="299" y="94"/>
                    <a:pt x="300" y="95"/>
                    <a:pt x="299" y="95"/>
                  </a:cubicBezTo>
                  <a:cubicBezTo>
                    <a:pt x="297" y="96"/>
                    <a:pt x="297" y="95"/>
                    <a:pt x="297" y="96"/>
                  </a:cubicBezTo>
                  <a:cubicBezTo>
                    <a:pt x="296" y="97"/>
                    <a:pt x="295" y="97"/>
                    <a:pt x="295" y="98"/>
                  </a:cubicBezTo>
                  <a:cubicBezTo>
                    <a:pt x="294" y="98"/>
                    <a:pt x="294" y="97"/>
                    <a:pt x="293" y="98"/>
                  </a:cubicBezTo>
                  <a:cubicBezTo>
                    <a:pt x="292" y="98"/>
                    <a:pt x="293" y="97"/>
                    <a:pt x="291" y="97"/>
                  </a:cubicBezTo>
                  <a:cubicBezTo>
                    <a:pt x="290" y="98"/>
                    <a:pt x="291" y="96"/>
                    <a:pt x="291" y="96"/>
                  </a:cubicBezTo>
                  <a:cubicBezTo>
                    <a:pt x="292" y="95"/>
                    <a:pt x="294" y="94"/>
                    <a:pt x="295" y="94"/>
                  </a:cubicBezTo>
                  <a:cubicBezTo>
                    <a:pt x="295" y="93"/>
                    <a:pt x="295" y="91"/>
                    <a:pt x="295" y="90"/>
                  </a:cubicBezTo>
                  <a:cubicBezTo>
                    <a:pt x="295" y="89"/>
                    <a:pt x="296" y="89"/>
                    <a:pt x="297" y="88"/>
                  </a:cubicBezTo>
                  <a:cubicBezTo>
                    <a:pt x="297" y="88"/>
                    <a:pt x="295" y="89"/>
                    <a:pt x="294" y="90"/>
                  </a:cubicBezTo>
                  <a:cubicBezTo>
                    <a:pt x="292" y="90"/>
                    <a:pt x="290" y="92"/>
                    <a:pt x="289" y="92"/>
                  </a:cubicBezTo>
                  <a:cubicBezTo>
                    <a:pt x="288" y="93"/>
                    <a:pt x="287" y="93"/>
                    <a:pt x="284" y="94"/>
                  </a:cubicBezTo>
                  <a:cubicBezTo>
                    <a:pt x="282" y="94"/>
                    <a:pt x="281" y="97"/>
                    <a:pt x="280" y="97"/>
                  </a:cubicBezTo>
                  <a:cubicBezTo>
                    <a:pt x="279" y="98"/>
                    <a:pt x="278" y="97"/>
                    <a:pt x="277" y="97"/>
                  </a:cubicBezTo>
                  <a:cubicBezTo>
                    <a:pt x="276" y="97"/>
                    <a:pt x="278" y="98"/>
                    <a:pt x="278" y="99"/>
                  </a:cubicBezTo>
                  <a:cubicBezTo>
                    <a:pt x="278" y="99"/>
                    <a:pt x="275" y="99"/>
                    <a:pt x="275" y="100"/>
                  </a:cubicBezTo>
                  <a:cubicBezTo>
                    <a:pt x="274" y="100"/>
                    <a:pt x="275" y="102"/>
                    <a:pt x="274" y="104"/>
                  </a:cubicBezTo>
                  <a:cubicBezTo>
                    <a:pt x="274" y="106"/>
                    <a:pt x="270" y="105"/>
                    <a:pt x="268" y="106"/>
                  </a:cubicBezTo>
                  <a:cubicBezTo>
                    <a:pt x="266" y="106"/>
                    <a:pt x="266" y="104"/>
                    <a:pt x="266" y="103"/>
                  </a:cubicBezTo>
                  <a:cubicBezTo>
                    <a:pt x="265" y="102"/>
                    <a:pt x="264" y="102"/>
                    <a:pt x="263" y="102"/>
                  </a:cubicBezTo>
                  <a:cubicBezTo>
                    <a:pt x="262" y="101"/>
                    <a:pt x="263" y="100"/>
                    <a:pt x="264" y="99"/>
                  </a:cubicBezTo>
                  <a:cubicBezTo>
                    <a:pt x="265" y="98"/>
                    <a:pt x="268" y="97"/>
                    <a:pt x="268" y="97"/>
                  </a:cubicBezTo>
                  <a:cubicBezTo>
                    <a:pt x="269" y="97"/>
                    <a:pt x="267" y="95"/>
                    <a:pt x="266" y="94"/>
                  </a:cubicBezTo>
                  <a:cubicBezTo>
                    <a:pt x="266" y="93"/>
                    <a:pt x="264" y="92"/>
                    <a:pt x="262" y="92"/>
                  </a:cubicBezTo>
                  <a:cubicBezTo>
                    <a:pt x="260" y="92"/>
                    <a:pt x="259" y="92"/>
                    <a:pt x="257" y="91"/>
                  </a:cubicBezTo>
                  <a:cubicBezTo>
                    <a:pt x="255" y="91"/>
                    <a:pt x="256" y="92"/>
                    <a:pt x="257" y="93"/>
                  </a:cubicBezTo>
                  <a:cubicBezTo>
                    <a:pt x="258" y="93"/>
                    <a:pt x="259" y="95"/>
                    <a:pt x="259" y="96"/>
                  </a:cubicBezTo>
                  <a:cubicBezTo>
                    <a:pt x="260" y="97"/>
                    <a:pt x="257" y="102"/>
                    <a:pt x="257" y="103"/>
                  </a:cubicBezTo>
                  <a:cubicBezTo>
                    <a:pt x="257" y="104"/>
                    <a:pt x="260" y="104"/>
                    <a:pt x="261" y="106"/>
                  </a:cubicBezTo>
                  <a:cubicBezTo>
                    <a:pt x="262" y="108"/>
                    <a:pt x="259" y="111"/>
                    <a:pt x="259" y="112"/>
                  </a:cubicBezTo>
                  <a:cubicBezTo>
                    <a:pt x="258" y="112"/>
                    <a:pt x="257" y="112"/>
                    <a:pt x="257" y="111"/>
                  </a:cubicBezTo>
                  <a:cubicBezTo>
                    <a:pt x="256" y="111"/>
                    <a:pt x="255" y="110"/>
                    <a:pt x="254" y="110"/>
                  </a:cubicBezTo>
                  <a:cubicBezTo>
                    <a:pt x="253" y="110"/>
                    <a:pt x="253" y="109"/>
                    <a:pt x="253" y="109"/>
                  </a:cubicBezTo>
                  <a:cubicBezTo>
                    <a:pt x="252" y="109"/>
                    <a:pt x="251" y="111"/>
                    <a:pt x="250" y="112"/>
                  </a:cubicBezTo>
                  <a:cubicBezTo>
                    <a:pt x="249" y="112"/>
                    <a:pt x="247" y="113"/>
                    <a:pt x="246" y="114"/>
                  </a:cubicBezTo>
                  <a:cubicBezTo>
                    <a:pt x="245" y="115"/>
                    <a:pt x="243" y="116"/>
                    <a:pt x="243" y="117"/>
                  </a:cubicBezTo>
                  <a:cubicBezTo>
                    <a:pt x="242" y="118"/>
                    <a:pt x="245" y="121"/>
                    <a:pt x="246" y="121"/>
                  </a:cubicBezTo>
                  <a:cubicBezTo>
                    <a:pt x="246" y="122"/>
                    <a:pt x="246" y="122"/>
                    <a:pt x="245" y="123"/>
                  </a:cubicBezTo>
                  <a:cubicBezTo>
                    <a:pt x="245" y="124"/>
                    <a:pt x="241" y="122"/>
                    <a:pt x="240" y="122"/>
                  </a:cubicBezTo>
                  <a:cubicBezTo>
                    <a:pt x="239" y="121"/>
                    <a:pt x="238" y="122"/>
                    <a:pt x="237" y="122"/>
                  </a:cubicBezTo>
                  <a:cubicBezTo>
                    <a:pt x="237" y="123"/>
                    <a:pt x="235" y="121"/>
                    <a:pt x="234" y="120"/>
                  </a:cubicBezTo>
                  <a:cubicBezTo>
                    <a:pt x="234" y="119"/>
                    <a:pt x="233" y="119"/>
                    <a:pt x="232" y="119"/>
                  </a:cubicBezTo>
                  <a:cubicBezTo>
                    <a:pt x="231" y="119"/>
                    <a:pt x="232" y="119"/>
                    <a:pt x="232" y="120"/>
                  </a:cubicBezTo>
                  <a:cubicBezTo>
                    <a:pt x="231" y="121"/>
                    <a:pt x="231" y="121"/>
                    <a:pt x="230" y="121"/>
                  </a:cubicBezTo>
                  <a:cubicBezTo>
                    <a:pt x="230" y="121"/>
                    <a:pt x="230" y="123"/>
                    <a:pt x="232" y="125"/>
                  </a:cubicBezTo>
                  <a:cubicBezTo>
                    <a:pt x="234" y="127"/>
                    <a:pt x="233" y="125"/>
                    <a:pt x="235" y="125"/>
                  </a:cubicBezTo>
                  <a:cubicBezTo>
                    <a:pt x="236" y="124"/>
                    <a:pt x="236" y="127"/>
                    <a:pt x="236" y="128"/>
                  </a:cubicBezTo>
                  <a:cubicBezTo>
                    <a:pt x="237" y="129"/>
                    <a:pt x="235" y="129"/>
                    <a:pt x="234" y="129"/>
                  </a:cubicBezTo>
                  <a:cubicBezTo>
                    <a:pt x="233" y="130"/>
                    <a:pt x="231" y="129"/>
                    <a:pt x="230" y="128"/>
                  </a:cubicBezTo>
                  <a:cubicBezTo>
                    <a:pt x="228" y="127"/>
                    <a:pt x="229" y="126"/>
                    <a:pt x="228" y="126"/>
                  </a:cubicBezTo>
                  <a:cubicBezTo>
                    <a:pt x="227" y="126"/>
                    <a:pt x="226" y="125"/>
                    <a:pt x="225" y="125"/>
                  </a:cubicBezTo>
                  <a:cubicBezTo>
                    <a:pt x="224" y="124"/>
                    <a:pt x="223" y="123"/>
                    <a:pt x="224" y="123"/>
                  </a:cubicBezTo>
                  <a:cubicBezTo>
                    <a:pt x="224" y="122"/>
                    <a:pt x="224" y="120"/>
                    <a:pt x="223" y="119"/>
                  </a:cubicBezTo>
                  <a:cubicBezTo>
                    <a:pt x="223" y="117"/>
                    <a:pt x="222" y="117"/>
                    <a:pt x="223" y="117"/>
                  </a:cubicBezTo>
                  <a:cubicBezTo>
                    <a:pt x="224" y="117"/>
                    <a:pt x="224" y="115"/>
                    <a:pt x="223" y="114"/>
                  </a:cubicBezTo>
                  <a:cubicBezTo>
                    <a:pt x="223" y="114"/>
                    <a:pt x="220" y="111"/>
                    <a:pt x="219" y="111"/>
                  </a:cubicBezTo>
                  <a:cubicBezTo>
                    <a:pt x="219" y="111"/>
                    <a:pt x="218" y="110"/>
                    <a:pt x="218" y="109"/>
                  </a:cubicBezTo>
                  <a:cubicBezTo>
                    <a:pt x="218" y="109"/>
                    <a:pt x="217" y="108"/>
                    <a:pt x="216" y="108"/>
                  </a:cubicBezTo>
                  <a:cubicBezTo>
                    <a:pt x="215" y="108"/>
                    <a:pt x="214" y="108"/>
                    <a:pt x="213" y="107"/>
                  </a:cubicBezTo>
                  <a:cubicBezTo>
                    <a:pt x="212" y="107"/>
                    <a:pt x="213" y="106"/>
                    <a:pt x="214" y="106"/>
                  </a:cubicBezTo>
                  <a:cubicBezTo>
                    <a:pt x="214" y="106"/>
                    <a:pt x="214" y="105"/>
                    <a:pt x="215" y="104"/>
                  </a:cubicBezTo>
                  <a:cubicBezTo>
                    <a:pt x="215" y="104"/>
                    <a:pt x="216" y="106"/>
                    <a:pt x="218" y="107"/>
                  </a:cubicBezTo>
                  <a:cubicBezTo>
                    <a:pt x="219" y="108"/>
                    <a:pt x="223" y="109"/>
                    <a:pt x="224" y="110"/>
                  </a:cubicBezTo>
                  <a:cubicBezTo>
                    <a:pt x="226" y="110"/>
                    <a:pt x="230" y="111"/>
                    <a:pt x="232" y="111"/>
                  </a:cubicBezTo>
                  <a:cubicBezTo>
                    <a:pt x="234" y="112"/>
                    <a:pt x="237" y="112"/>
                    <a:pt x="238" y="112"/>
                  </a:cubicBezTo>
                  <a:cubicBezTo>
                    <a:pt x="239" y="112"/>
                    <a:pt x="241" y="111"/>
                    <a:pt x="243" y="111"/>
                  </a:cubicBezTo>
                  <a:cubicBezTo>
                    <a:pt x="244" y="111"/>
                    <a:pt x="245" y="110"/>
                    <a:pt x="247" y="109"/>
                  </a:cubicBezTo>
                  <a:cubicBezTo>
                    <a:pt x="248" y="107"/>
                    <a:pt x="248" y="104"/>
                    <a:pt x="248" y="103"/>
                  </a:cubicBezTo>
                  <a:cubicBezTo>
                    <a:pt x="247" y="103"/>
                    <a:pt x="248" y="99"/>
                    <a:pt x="247" y="98"/>
                  </a:cubicBezTo>
                  <a:cubicBezTo>
                    <a:pt x="246" y="98"/>
                    <a:pt x="246" y="97"/>
                    <a:pt x="244" y="97"/>
                  </a:cubicBezTo>
                  <a:cubicBezTo>
                    <a:pt x="243" y="96"/>
                    <a:pt x="243" y="95"/>
                    <a:pt x="242" y="96"/>
                  </a:cubicBezTo>
                  <a:cubicBezTo>
                    <a:pt x="241" y="96"/>
                    <a:pt x="241" y="95"/>
                    <a:pt x="240" y="94"/>
                  </a:cubicBezTo>
                  <a:cubicBezTo>
                    <a:pt x="239" y="94"/>
                    <a:pt x="239" y="94"/>
                    <a:pt x="237" y="93"/>
                  </a:cubicBezTo>
                  <a:cubicBezTo>
                    <a:pt x="235" y="93"/>
                    <a:pt x="235" y="93"/>
                    <a:pt x="234" y="92"/>
                  </a:cubicBezTo>
                  <a:cubicBezTo>
                    <a:pt x="233" y="91"/>
                    <a:pt x="229" y="88"/>
                    <a:pt x="228" y="87"/>
                  </a:cubicBezTo>
                  <a:cubicBezTo>
                    <a:pt x="226" y="87"/>
                    <a:pt x="225" y="86"/>
                    <a:pt x="223" y="86"/>
                  </a:cubicBezTo>
                  <a:cubicBezTo>
                    <a:pt x="222" y="87"/>
                    <a:pt x="221" y="86"/>
                    <a:pt x="220" y="86"/>
                  </a:cubicBezTo>
                  <a:cubicBezTo>
                    <a:pt x="219" y="86"/>
                    <a:pt x="218" y="86"/>
                    <a:pt x="218" y="85"/>
                  </a:cubicBezTo>
                  <a:cubicBezTo>
                    <a:pt x="218" y="85"/>
                    <a:pt x="217" y="85"/>
                    <a:pt x="216" y="86"/>
                  </a:cubicBezTo>
                  <a:cubicBezTo>
                    <a:pt x="215" y="87"/>
                    <a:pt x="216" y="84"/>
                    <a:pt x="215" y="84"/>
                  </a:cubicBezTo>
                  <a:cubicBezTo>
                    <a:pt x="214" y="84"/>
                    <a:pt x="213" y="83"/>
                    <a:pt x="214" y="84"/>
                  </a:cubicBezTo>
                  <a:cubicBezTo>
                    <a:pt x="215" y="84"/>
                    <a:pt x="218" y="82"/>
                    <a:pt x="216" y="82"/>
                  </a:cubicBezTo>
                  <a:cubicBezTo>
                    <a:pt x="214" y="81"/>
                    <a:pt x="212" y="80"/>
                    <a:pt x="212" y="81"/>
                  </a:cubicBezTo>
                  <a:cubicBezTo>
                    <a:pt x="212" y="81"/>
                    <a:pt x="211" y="82"/>
                    <a:pt x="211" y="82"/>
                  </a:cubicBezTo>
                  <a:cubicBezTo>
                    <a:pt x="211" y="82"/>
                    <a:pt x="211" y="82"/>
                    <a:pt x="211" y="82"/>
                  </a:cubicBezTo>
                  <a:cubicBezTo>
                    <a:pt x="211" y="82"/>
                    <a:pt x="211" y="82"/>
                    <a:pt x="210" y="82"/>
                  </a:cubicBezTo>
                  <a:cubicBezTo>
                    <a:pt x="210" y="82"/>
                    <a:pt x="210" y="82"/>
                    <a:pt x="210" y="82"/>
                  </a:cubicBezTo>
                  <a:cubicBezTo>
                    <a:pt x="210" y="82"/>
                    <a:pt x="210" y="82"/>
                    <a:pt x="209" y="82"/>
                  </a:cubicBezTo>
                  <a:cubicBezTo>
                    <a:pt x="209" y="82"/>
                    <a:pt x="209" y="82"/>
                    <a:pt x="209" y="82"/>
                  </a:cubicBezTo>
                  <a:cubicBezTo>
                    <a:pt x="208" y="82"/>
                    <a:pt x="208" y="82"/>
                    <a:pt x="208" y="82"/>
                  </a:cubicBezTo>
                  <a:cubicBezTo>
                    <a:pt x="206" y="82"/>
                    <a:pt x="204" y="81"/>
                    <a:pt x="204" y="81"/>
                  </a:cubicBezTo>
                  <a:cubicBezTo>
                    <a:pt x="204" y="80"/>
                    <a:pt x="201" y="80"/>
                    <a:pt x="200" y="79"/>
                  </a:cubicBezTo>
                  <a:cubicBezTo>
                    <a:pt x="200" y="78"/>
                    <a:pt x="202" y="79"/>
                    <a:pt x="204" y="79"/>
                  </a:cubicBezTo>
                  <a:cubicBezTo>
                    <a:pt x="205" y="79"/>
                    <a:pt x="206" y="79"/>
                    <a:pt x="206" y="79"/>
                  </a:cubicBezTo>
                  <a:cubicBezTo>
                    <a:pt x="207" y="78"/>
                    <a:pt x="208" y="77"/>
                    <a:pt x="209" y="77"/>
                  </a:cubicBezTo>
                  <a:cubicBezTo>
                    <a:pt x="209" y="76"/>
                    <a:pt x="209" y="75"/>
                    <a:pt x="208" y="75"/>
                  </a:cubicBezTo>
                  <a:cubicBezTo>
                    <a:pt x="207" y="75"/>
                    <a:pt x="207" y="74"/>
                    <a:pt x="205" y="74"/>
                  </a:cubicBezTo>
                  <a:cubicBezTo>
                    <a:pt x="204" y="74"/>
                    <a:pt x="204" y="73"/>
                    <a:pt x="203" y="74"/>
                  </a:cubicBezTo>
                  <a:cubicBezTo>
                    <a:pt x="202" y="74"/>
                    <a:pt x="203" y="73"/>
                    <a:pt x="202" y="72"/>
                  </a:cubicBezTo>
                  <a:cubicBezTo>
                    <a:pt x="201" y="71"/>
                    <a:pt x="200" y="72"/>
                    <a:pt x="200" y="73"/>
                  </a:cubicBezTo>
                  <a:cubicBezTo>
                    <a:pt x="199" y="73"/>
                    <a:pt x="199" y="74"/>
                    <a:pt x="199" y="75"/>
                  </a:cubicBezTo>
                  <a:cubicBezTo>
                    <a:pt x="198" y="75"/>
                    <a:pt x="198" y="74"/>
                    <a:pt x="199" y="74"/>
                  </a:cubicBezTo>
                  <a:cubicBezTo>
                    <a:pt x="199" y="74"/>
                    <a:pt x="198" y="74"/>
                    <a:pt x="198" y="74"/>
                  </a:cubicBezTo>
                  <a:cubicBezTo>
                    <a:pt x="197" y="74"/>
                    <a:pt x="197" y="73"/>
                    <a:pt x="198" y="73"/>
                  </a:cubicBezTo>
                  <a:cubicBezTo>
                    <a:pt x="198" y="72"/>
                    <a:pt x="199" y="71"/>
                    <a:pt x="199" y="71"/>
                  </a:cubicBezTo>
                  <a:cubicBezTo>
                    <a:pt x="199" y="71"/>
                    <a:pt x="199" y="69"/>
                    <a:pt x="198" y="70"/>
                  </a:cubicBezTo>
                  <a:cubicBezTo>
                    <a:pt x="197" y="70"/>
                    <a:pt x="196" y="70"/>
                    <a:pt x="196" y="70"/>
                  </a:cubicBezTo>
                  <a:cubicBezTo>
                    <a:pt x="195" y="71"/>
                    <a:pt x="194" y="73"/>
                    <a:pt x="194" y="74"/>
                  </a:cubicBezTo>
                  <a:cubicBezTo>
                    <a:pt x="194" y="75"/>
                    <a:pt x="193" y="75"/>
                    <a:pt x="193" y="75"/>
                  </a:cubicBezTo>
                  <a:cubicBezTo>
                    <a:pt x="192" y="75"/>
                    <a:pt x="193" y="70"/>
                    <a:pt x="193" y="70"/>
                  </a:cubicBezTo>
                  <a:cubicBezTo>
                    <a:pt x="194" y="69"/>
                    <a:pt x="192" y="70"/>
                    <a:pt x="191" y="71"/>
                  </a:cubicBezTo>
                  <a:cubicBezTo>
                    <a:pt x="190" y="72"/>
                    <a:pt x="190" y="74"/>
                    <a:pt x="189" y="74"/>
                  </a:cubicBezTo>
                  <a:cubicBezTo>
                    <a:pt x="188" y="75"/>
                    <a:pt x="188" y="78"/>
                    <a:pt x="187" y="79"/>
                  </a:cubicBezTo>
                  <a:cubicBezTo>
                    <a:pt x="186" y="80"/>
                    <a:pt x="187" y="77"/>
                    <a:pt x="187" y="76"/>
                  </a:cubicBezTo>
                  <a:cubicBezTo>
                    <a:pt x="188" y="76"/>
                    <a:pt x="188" y="74"/>
                    <a:pt x="188" y="73"/>
                  </a:cubicBezTo>
                  <a:cubicBezTo>
                    <a:pt x="189" y="73"/>
                    <a:pt x="190" y="71"/>
                    <a:pt x="189" y="71"/>
                  </a:cubicBezTo>
                  <a:cubicBezTo>
                    <a:pt x="188" y="71"/>
                    <a:pt x="188" y="70"/>
                    <a:pt x="187" y="71"/>
                  </a:cubicBezTo>
                  <a:cubicBezTo>
                    <a:pt x="186" y="71"/>
                    <a:pt x="186" y="70"/>
                    <a:pt x="185" y="70"/>
                  </a:cubicBezTo>
                  <a:cubicBezTo>
                    <a:pt x="184" y="70"/>
                    <a:pt x="185" y="71"/>
                    <a:pt x="185" y="72"/>
                  </a:cubicBezTo>
                  <a:cubicBezTo>
                    <a:pt x="185" y="72"/>
                    <a:pt x="184" y="73"/>
                    <a:pt x="184" y="73"/>
                  </a:cubicBezTo>
                  <a:cubicBezTo>
                    <a:pt x="184" y="74"/>
                    <a:pt x="184" y="73"/>
                    <a:pt x="183" y="73"/>
                  </a:cubicBezTo>
                  <a:cubicBezTo>
                    <a:pt x="183" y="73"/>
                    <a:pt x="183" y="74"/>
                    <a:pt x="183" y="75"/>
                  </a:cubicBezTo>
                  <a:cubicBezTo>
                    <a:pt x="184" y="75"/>
                    <a:pt x="182" y="75"/>
                    <a:pt x="182" y="74"/>
                  </a:cubicBezTo>
                  <a:cubicBezTo>
                    <a:pt x="182" y="74"/>
                    <a:pt x="181" y="74"/>
                    <a:pt x="180" y="74"/>
                  </a:cubicBezTo>
                  <a:cubicBezTo>
                    <a:pt x="179" y="75"/>
                    <a:pt x="179" y="75"/>
                    <a:pt x="179" y="76"/>
                  </a:cubicBezTo>
                  <a:cubicBezTo>
                    <a:pt x="179" y="76"/>
                    <a:pt x="181" y="77"/>
                    <a:pt x="181" y="78"/>
                  </a:cubicBezTo>
                  <a:cubicBezTo>
                    <a:pt x="180" y="78"/>
                    <a:pt x="180" y="79"/>
                    <a:pt x="180" y="80"/>
                  </a:cubicBezTo>
                  <a:cubicBezTo>
                    <a:pt x="181" y="81"/>
                    <a:pt x="179" y="79"/>
                    <a:pt x="179" y="80"/>
                  </a:cubicBezTo>
                  <a:cubicBezTo>
                    <a:pt x="178" y="80"/>
                    <a:pt x="178" y="78"/>
                    <a:pt x="179" y="78"/>
                  </a:cubicBezTo>
                  <a:cubicBezTo>
                    <a:pt x="179" y="77"/>
                    <a:pt x="179" y="76"/>
                    <a:pt x="178" y="77"/>
                  </a:cubicBezTo>
                  <a:cubicBezTo>
                    <a:pt x="176" y="78"/>
                    <a:pt x="177" y="76"/>
                    <a:pt x="175" y="76"/>
                  </a:cubicBezTo>
                  <a:cubicBezTo>
                    <a:pt x="174" y="77"/>
                    <a:pt x="172" y="77"/>
                    <a:pt x="172" y="78"/>
                  </a:cubicBezTo>
                  <a:cubicBezTo>
                    <a:pt x="172" y="79"/>
                    <a:pt x="174" y="79"/>
                    <a:pt x="175" y="80"/>
                  </a:cubicBezTo>
                  <a:cubicBezTo>
                    <a:pt x="176" y="80"/>
                    <a:pt x="175" y="81"/>
                    <a:pt x="176" y="82"/>
                  </a:cubicBezTo>
                  <a:cubicBezTo>
                    <a:pt x="176" y="82"/>
                    <a:pt x="174" y="80"/>
                    <a:pt x="173" y="80"/>
                  </a:cubicBezTo>
                  <a:cubicBezTo>
                    <a:pt x="172" y="80"/>
                    <a:pt x="173" y="81"/>
                    <a:pt x="173" y="82"/>
                  </a:cubicBezTo>
                  <a:cubicBezTo>
                    <a:pt x="173" y="82"/>
                    <a:pt x="172" y="81"/>
                    <a:pt x="172" y="81"/>
                  </a:cubicBezTo>
                  <a:cubicBezTo>
                    <a:pt x="171" y="80"/>
                    <a:pt x="171" y="82"/>
                    <a:pt x="170" y="83"/>
                  </a:cubicBezTo>
                  <a:cubicBezTo>
                    <a:pt x="169" y="83"/>
                    <a:pt x="170" y="81"/>
                    <a:pt x="170" y="81"/>
                  </a:cubicBezTo>
                  <a:cubicBezTo>
                    <a:pt x="170" y="80"/>
                    <a:pt x="170" y="81"/>
                    <a:pt x="169" y="82"/>
                  </a:cubicBezTo>
                  <a:cubicBezTo>
                    <a:pt x="168" y="83"/>
                    <a:pt x="168" y="82"/>
                    <a:pt x="168" y="81"/>
                  </a:cubicBezTo>
                  <a:cubicBezTo>
                    <a:pt x="169" y="81"/>
                    <a:pt x="168" y="80"/>
                    <a:pt x="166" y="80"/>
                  </a:cubicBezTo>
                  <a:cubicBezTo>
                    <a:pt x="165" y="80"/>
                    <a:pt x="166" y="79"/>
                    <a:pt x="166" y="78"/>
                  </a:cubicBezTo>
                  <a:cubicBezTo>
                    <a:pt x="166" y="77"/>
                    <a:pt x="165" y="78"/>
                    <a:pt x="164" y="79"/>
                  </a:cubicBezTo>
                  <a:cubicBezTo>
                    <a:pt x="163" y="80"/>
                    <a:pt x="163" y="80"/>
                    <a:pt x="164" y="82"/>
                  </a:cubicBezTo>
                  <a:cubicBezTo>
                    <a:pt x="164" y="83"/>
                    <a:pt x="162" y="82"/>
                    <a:pt x="162" y="83"/>
                  </a:cubicBezTo>
                  <a:cubicBezTo>
                    <a:pt x="161" y="84"/>
                    <a:pt x="162" y="84"/>
                    <a:pt x="163" y="84"/>
                  </a:cubicBezTo>
                  <a:cubicBezTo>
                    <a:pt x="164" y="85"/>
                    <a:pt x="164" y="86"/>
                    <a:pt x="164" y="86"/>
                  </a:cubicBezTo>
                  <a:cubicBezTo>
                    <a:pt x="164" y="87"/>
                    <a:pt x="162" y="86"/>
                    <a:pt x="161" y="87"/>
                  </a:cubicBezTo>
                  <a:cubicBezTo>
                    <a:pt x="161" y="87"/>
                    <a:pt x="161" y="88"/>
                    <a:pt x="160" y="88"/>
                  </a:cubicBezTo>
                  <a:cubicBezTo>
                    <a:pt x="159" y="88"/>
                    <a:pt x="159" y="89"/>
                    <a:pt x="160" y="89"/>
                  </a:cubicBezTo>
                  <a:cubicBezTo>
                    <a:pt x="161" y="90"/>
                    <a:pt x="160" y="90"/>
                    <a:pt x="159" y="90"/>
                  </a:cubicBezTo>
                  <a:cubicBezTo>
                    <a:pt x="158" y="90"/>
                    <a:pt x="157" y="90"/>
                    <a:pt x="157" y="91"/>
                  </a:cubicBezTo>
                  <a:cubicBezTo>
                    <a:pt x="156" y="91"/>
                    <a:pt x="155" y="91"/>
                    <a:pt x="154" y="91"/>
                  </a:cubicBezTo>
                  <a:cubicBezTo>
                    <a:pt x="154" y="90"/>
                    <a:pt x="153" y="90"/>
                    <a:pt x="152" y="91"/>
                  </a:cubicBezTo>
                  <a:cubicBezTo>
                    <a:pt x="152" y="92"/>
                    <a:pt x="151" y="93"/>
                    <a:pt x="151" y="94"/>
                  </a:cubicBezTo>
                  <a:cubicBezTo>
                    <a:pt x="151" y="94"/>
                    <a:pt x="153" y="94"/>
                    <a:pt x="154" y="94"/>
                  </a:cubicBezTo>
                  <a:cubicBezTo>
                    <a:pt x="155" y="93"/>
                    <a:pt x="153" y="95"/>
                    <a:pt x="152" y="96"/>
                  </a:cubicBezTo>
                  <a:cubicBezTo>
                    <a:pt x="151" y="96"/>
                    <a:pt x="153" y="96"/>
                    <a:pt x="154" y="96"/>
                  </a:cubicBezTo>
                  <a:cubicBezTo>
                    <a:pt x="155" y="95"/>
                    <a:pt x="154" y="97"/>
                    <a:pt x="153" y="97"/>
                  </a:cubicBezTo>
                  <a:cubicBezTo>
                    <a:pt x="152" y="97"/>
                    <a:pt x="151" y="97"/>
                    <a:pt x="150" y="98"/>
                  </a:cubicBezTo>
                  <a:cubicBezTo>
                    <a:pt x="150" y="99"/>
                    <a:pt x="152" y="99"/>
                    <a:pt x="153" y="100"/>
                  </a:cubicBezTo>
                  <a:cubicBezTo>
                    <a:pt x="155" y="100"/>
                    <a:pt x="149" y="99"/>
                    <a:pt x="149" y="100"/>
                  </a:cubicBezTo>
                  <a:cubicBezTo>
                    <a:pt x="149" y="101"/>
                    <a:pt x="148" y="102"/>
                    <a:pt x="148" y="102"/>
                  </a:cubicBezTo>
                  <a:cubicBezTo>
                    <a:pt x="148" y="103"/>
                    <a:pt x="149" y="103"/>
                    <a:pt x="150" y="103"/>
                  </a:cubicBezTo>
                  <a:cubicBezTo>
                    <a:pt x="151" y="103"/>
                    <a:pt x="148" y="104"/>
                    <a:pt x="147" y="104"/>
                  </a:cubicBezTo>
                  <a:cubicBezTo>
                    <a:pt x="147" y="104"/>
                    <a:pt x="145" y="105"/>
                    <a:pt x="145" y="106"/>
                  </a:cubicBezTo>
                  <a:cubicBezTo>
                    <a:pt x="145" y="107"/>
                    <a:pt x="144" y="107"/>
                    <a:pt x="143" y="108"/>
                  </a:cubicBezTo>
                  <a:cubicBezTo>
                    <a:pt x="142" y="109"/>
                    <a:pt x="142" y="110"/>
                    <a:pt x="142" y="111"/>
                  </a:cubicBezTo>
                  <a:cubicBezTo>
                    <a:pt x="142" y="111"/>
                    <a:pt x="142" y="111"/>
                    <a:pt x="144" y="112"/>
                  </a:cubicBezTo>
                  <a:cubicBezTo>
                    <a:pt x="146" y="113"/>
                    <a:pt x="143" y="112"/>
                    <a:pt x="142" y="112"/>
                  </a:cubicBezTo>
                  <a:cubicBezTo>
                    <a:pt x="141" y="112"/>
                    <a:pt x="140" y="114"/>
                    <a:pt x="141" y="114"/>
                  </a:cubicBezTo>
                  <a:cubicBezTo>
                    <a:pt x="142" y="114"/>
                    <a:pt x="141" y="115"/>
                    <a:pt x="141" y="116"/>
                  </a:cubicBezTo>
                  <a:cubicBezTo>
                    <a:pt x="141" y="117"/>
                    <a:pt x="140" y="118"/>
                    <a:pt x="139" y="119"/>
                  </a:cubicBezTo>
                  <a:cubicBezTo>
                    <a:pt x="138" y="120"/>
                    <a:pt x="140" y="119"/>
                    <a:pt x="140" y="119"/>
                  </a:cubicBezTo>
                  <a:cubicBezTo>
                    <a:pt x="141" y="119"/>
                    <a:pt x="139" y="121"/>
                    <a:pt x="138" y="121"/>
                  </a:cubicBezTo>
                  <a:cubicBezTo>
                    <a:pt x="137" y="122"/>
                    <a:pt x="136" y="122"/>
                    <a:pt x="136" y="123"/>
                  </a:cubicBezTo>
                  <a:cubicBezTo>
                    <a:pt x="136" y="124"/>
                    <a:pt x="135" y="123"/>
                    <a:pt x="134" y="123"/>
                  </a:cubicBezTo>
                  <a:cubicBezTo>
                    <a:pt x="133" y="123"/>
                    <a:pt x="131" y="126"/>
                    <a:pt x="131" y="127"/>
                  </a:cubicBezTo>
                  <a:cubicBezTo>
                    <a:pt x="130" y="128"/>
                    <a:pt x="129" y="129"/>
                    <a:pt x="128" y="130"/>
                  </a:cubicBezTo>
                  <a:cubicBezTo>
                    <a:pt x="128" y="130"/>
                    <a:pt x="130" y="131"/>
                    <a:pt x="131" y="131"/>
                  </a:cubicBezTo>
                  <a:cubicBezTo>
                    <a:pt x="132" y="131"/>
                    <a:pt x="134" y="130"/>
                    <a:pt x="134" y="130"/>
                  </a:cubicBezTo>
                  <a:cubicBezTo>
                    <a:pt x="135" y="129"/>
                    <a:pt x="132" y="132"/>
                    <a:pt x="131" y="132"/>
                  </a:cubicBezTo>
                  <a:cubicBezTo>
                    <a:pt x="130" y="132"/>
                    <a:pt x="130" y="131"/>
                    <a:pt x="129" y="131"/>
                  </a:cubicBezTo>
                  <a:cubicBezTo>
                    <a:pt x="129" y="131"/>
                    <a:pt x="128" y="132"/>
                    <a:pt x="128" y="132"/>
                  </a:cubicBezTo>
                  <a:cubicBezTo>
                    <a:pt x="128" y="133"/>
                    <a:pt x="126" y="133"/>
                    <a:pt x="125" y="133"/>
                  </a:cubicBezTo>
                  <a:cubicBezTo>
                    <a:pt x="124" y="133"/>
                    <a:pt x="124" y="134"/>
                    <a:pt x="124" y="135"/>
                  </a:cubicBezTo>
                  <a:cubicBezTo>
                    <a:pt x="124" y="136"/>
                    <a:pt x="124" y="136"/>
                    <a:pt x="124" y="137"/>
                  </a:cubicBezTo>
                  <a:cubicBezTo>
                    <a:pt x="125" y="138"/>
                    <a:pt x="124" y="137"/>
                    <a:pt x="122" y="136"/>
                  </a:cubicBezTo>
                  <a:cubicBezTo>
                    <a:pt x="121" y="136"/>
                    <a:pt x="121" y="137"/>
                    <a:pt x="120" y="138"/>
                  </a:cubicBezTo>
                  <a:cubicBezTo>
                    <a:pt x="119" y="138"/>
                    <a:pt x="117" y="138"/>
                    <a:pt x="116" y="138"/>
                  </a:cubicBezTo>
                  <a:cubicBezTo>
                    <a:pt x="115" y="139"/>
                    <a:pt x="116" y="139"/>
                    <a:pt x="117" y="139"/>
                  </a:cubicBezTo>
                  <a:cubicBezTo>
                    <a:pt x="118" y="140"/>
                    <a:pt x="117" y="140"/>
                    <a:pt x="115" y="140"/>
                  </a:cubicBezTo>
                  <a:cubicBezTo>
                    <a:pt x="114" y="140"/>
                    <a:pt x="114" y="140"/>
                    <a:pt x="114" y="141"/>
                  </a:cubicBezTo>
                  <a:cubicBezTo>
                    <a:pt x="114" y="142"/>
                    <a:pt x="112" y="141"/>
                    <a:pt x="111" y="142"/>
                  </a:cubicBezTo>
                  <a:cubicBezTo>
                    <a:pt x="111" y="143"/>
                    <a:pt x="113" y="143"/>
                    <a:pt x="112" y="143"/>
                  </a:cubicBezTo>
                  <a:cubicBezTo>
                    <a:pt x="111" y="143"/>
                    <a:pt x="109" y="143"/>
                    <a:pt x="110" y="144"/>
                  </a:cubicBezTo>
                  <a:cubicBezTo>
                    <a:pt x="111" y="145"/>
                    <a:pt x="111" y="146"/>
                    <a:pt x="112" y="147"/>
                  </a:cubicBezTo>
                  <a:cubicBezTo>
                    <a:pt x="112" y="149"/>
                    <a:pt x="114" y="149"/>
                    <a:pt x="112" y="148"/>
                  </a:cubicBezTo>
                  <a:cubicBezTo>
                    <a:pt x="110" y="148"/>
                    <a:pt x="110" y="149"/>
                    <a:pt x="111" y="150"/>
                  </a:cubicBezTo>
                  <a:cubicBezTo>
                    <a:pt x="112" y="151"/>
                    <a:pt x="112" y="151"/>
                    <a:pt x="110" y="151"/>
                  </a:cubicBezTo>
                  <a:cubicBezTo>
                    <a:pt x="108" y="152"/>
                    <a:pt x="110" y="152"/>
                    <a:pt x="111" y="153"/>
                  </a:cubicBezTo>
                  <a:cubicBezTo>
                    <a:pt x="111" y="153"/>
                    <a:pt x="110" y="154"/>
                    <a:pt x="111" y="154"/>
                  </a:cubicBezTo>
                  <a:cubicBezTo>
                    <a:pt x="112" y="154"/>
                    <a:pt x="109" y="155"/>
                    <a:pt x="111" y="156"/>
                  </a:cubicBezTo>
                  <a:cubicBezTo>
                    <a:pt x="112" y="157"/>
                    <a:pt x="112" y="156"/>
                    <a:pt x="113" y="155"/>
                  </a:cubicBezTo>
                  <a:cubicBezTo>
                    <a:pt x="114" y="154"/>
                    <a:pt x="113" y="156"/>
                    <a:pt x="112" y="157"/>
                  </a:cubicBezTo>
                  <a:cubicBezTo>
                    <a:pt x="111" y="159"/>
                    <a:pt x="111" y="157"/>
                    <a:pt x="110" y="158"/>
                  </a:cubicBezTo>
                  <a:cubicBezTo>
                    <a:pt x="108" y="158"/>
                    <a:pt x="110" y="159"/>
                    <a:pt x="111" y="160"/>
                  </a:cubicBezTo>
                  <a:cubicBezTo>
                    <a:pt x="111" y="162"/>
                    <a:pt x="111" y="161"/>
                    <a:pt x="112" y="161"/>
                  </a:cubicBezTo>
                  <a:cubicBezTo>
                    <a:pt x="113" y="161"/>
                    <a:pt x="113" y="161"/>
                    <a:pt x="114" y="160"/>
                  </a:cubicBezTo>
                  <a:cubicBezTo>
                    <a:pt x="115" y="160"/>
                    <a:pt x="113" y="162"/>
                    <a:pt x="114" y="163"/>
                  </a:cubicBezTo>
                  <a:cubicBezTo>
                    <a:pt x="114" y="164"/>
                    <a:pt x="113" y="163"/>
                    <a:pt x="112" y="163"/>
                  </a:cubicBezTo>
                  <a:cubicBezTo>
                    <a:pt x="111" y="164"/>
                    <a:pt x="111" y="165"/>
                    <a:pt x="112" y="166"/>
                  </a:cubicBezTo>
                  <a:cubicBezTo>
                    <a:pt x="113" y="166"/>
                    <a:pt x="114" y="168"/>
                    <a:pt x="115" y="168"/>
                  </a:cubicBezTo>
                  <a:cubicBezTo>
                    <a:pt x="116" y="169"/>
                    <a:pt x="118" y="169"/>
                    <a:pt x="120" y="169"/>
                  </a:cubicBezTo>
                  <a:cubicBezTo>
                    <a:pt x="121" y="168"/>
                    <a:pt x="121" y="169"/>
                    <a:pt x="122" y="168"/>
                  </a:cubicBezTo>
                  <a:cubicBezTo>
                    <a:pt x="123" y="168"/>
                    <a:pt x="125" y="166"/>
                    <a:pt x="126" y="164"/>
                  </a:cubicBezTo>
                  <a:cubicBezTo>
                    <a:pt x="128" y="162"/>
                    <a:pt x="129" y="162"/>
                    <a:pt x="130" y="162"/>
                  </a:cubicBezTo>
                  <a:cubicBezTo>
                    <a:pt x="131" y="161"/>
                    <a:pt x="131" y="161"/>
                    <a:pt x="131" y="159"/>
                  </a:cubicBezTo>
                  <a:cubicBezTo>
                    <a:pt x="131" y="159"/>
                    <a:pt x="131" y="159"/>
                    <a:pt x="131" y="159"/>
                  </a:cubicBezTo>
                  <a:cubicBezTo>
                    <a:pt x="131" y="159"/>
                    <a:pt x="131" y="159"/>
                    <a:pt x="131" y="159"/>
                  </a:cubicBezTo>
                  <a:cubicBezTo>
                    <a:pt x="131" y="159"/>
                    <a:pt x="131" y="159"/>
                    <a:pt x="131" y="159"/>
                  </a:cubicBezTo>
                  <a:cubicBezTo>
                    <a:pt x="131" y="159"/>
                    <a:pt x="131" y="159"/>
                    <a:pt x="131" y="159"/>
                  </a:cubicBezTo>
                  <a:cubicBezTo>
                    <a:pt x="131" y="159"/>
                    <a:pt x="131" y="160"/>
                    <a:pt x="131" y="160"/>
                  </a:cubicBezTo>
                  <a:cubicBezTo>
                    <a:pt x="131" y="160"/>
                    <a:pt x="131" y="160"/>
                    <a:pt x="131" y="160"/>
                  </a:cubicBezTo>
                  <a:cubicBezTo>
                    <a:pt x="131" y="160"/>
                    <a:pt x="132" y="160"/>
                    <a:pt x="132" y="160"/>
                  </a:cubicBezTo>
                  <a:cubicBezTo>
                    <a:pt x="132" y="160"/>
                    <a:pt x="132" y="161"/>
                    <a:pt x="132" y="161"/>
                  </a:cubicBezTo>
                  <a:cubicBezTo>
                    <a:pt x="132" y="161"/>
                    <a:pt x="132" y="161"/>
                    <a:pt x="132" y="161"/>
                  </a:cubicBezTo>
                  <a:cubicBezTo>
                    <a:pt x="132" y="161"/>
                    <a:pt x="132" y="161"/>
                    <a:pt x="132" y="162"/>
                  </a:cubicBezTo>
                  <a:cubicBezTo>
                    <a:pt x="132" y="162"/>
                    <a:pt x="132" y="162"/>
                    <a:pt x="132" y="162"/>
                  </a:cubicBezTo>
                  <a:cubicBezTo>
                    <a:pt x="132" y="162"/>
                    <a:pt x="132" y="162"/>
                    <a:pt x="132" y="162"/>
                  </a:cubicBezTo>
                  <a:cubicBezTo>
                    <a:pt x="132" y="163"/>
                    <a:pt x="133" y="163"/>
                    <a:pt x="133" y="163"/>
                  </a:cubicBezTo>
                  <a:cubicBezTo>
                    <a:pt x="133" y="164"/>
                    <a:pt x="133" y="167"/>
                    <a:pt x="134" y="168"/>
                  </a:cubicBezTo>
                  <a:cubicBezTo>
                    <a:pt x="134" y="169"/>
                    <a:pt x="135" y="169"/>
                    <a:pt x="136" y="168"/>
                  </a:cubicBezTo>
                  <a:cubicBezTo>
                    <a:pt x="137" y="167"/>
                    <a:pt x="135" y="171"/>
                    <a:pt x="135" y="172"/>
                  </a:cubicBezTo>
                  <a:cubicBezTo>
                    <a:pt x="135" y="173"/>
                    <a:pt x="137" y="176"/>
                    <a:pt x="138" y="177"/>
                  </a:cubicBezTo>
                  <a:cubicBezTo>
                    <a:pt x="138" y="178"/>
                    <a:pt x="139" y="180"/>
                    <a:pt x="139" y="181"/>
                  </a:cubicBezTo>
                  <a:cubicBezTo>
                    <a:pt x="139" y="182"/>
                    <a:pt x="138" y="185"/>
                    <a:pt x="139" y="185"/>
                  </a:cubicBezTo>
                  <a:cubicBezTo>
                    <a:pt x="139" y="185"/>
                    <a:pt x="141" y="185"/>
                    <a:pt x="142" y="185"/>
                  </a:cubicBezTo>
                  <a:cubicBezTo>
                    <a:pt x="144" y="185"/>
                    <a:pt x="144" y="185"/>
                    <a:pt x="145" y="184"/>
                  </a:cubicBezTo>
                  <a:cubicBezTo>
                    <a:pt x="145" y="183"/>
                    <a:pt x="145" y="182"/>
                    <a:pt x="147" y="181"/>
                  </a:cubicBezTo>
                  <a:cubicBezTo>
                    <a:pt x="149" y="180"/>
                    <a:pt x="150" y="181"/>
                    <a:pt x="151" y="180"/>
                  </a:cubicBezTo>
                  <a:cubicBezTo>
                    <a:pt x="152" y="180"/>
                    <a:pt x="154" y="174"/>
                    <a:pt x="155" y="173"/>
                  </a:cubicBezTo>
                  <a:cubicBezTo>
                    <a:pt x="155" y="171"/>
                    <a:pt x="155" y="169"/>
                    <a:pt x="155" y="168"/>
                  </a:cubicBezTo>
                  <a:cubicBezTo>
                    <a:pt x="155" y="167"/>
                    <a:pt x="158" y="164"/>
                    <a:pt x="158" y="163"/>
                  </a:cubicBezTo>
                  <a:cubicBezTo>
                    <a:pt x="159" y="163"/>
                    <a:pt x="159" y="163"/>
                    <a:pt x="160" y="163"/>
                  </a:cubicBezTo>
                  <a:cubicBezTo>
                    <a:pt x="160" y="163"/>
                    <a:pt x="161" y="160"/>
                    <a:pt x="162" y="160"/>
                  </a:cubicBezTo>
                  <a:cubicBezTo>
                    <a:pt x="163" y="159"/>
                    <a:pt x="163" y="158"/>
                    <a:pt x="164" y="158"/>
                  </a:cubicBezTo>
                  <a:cubicBezTo>
                    <a:pt x="164" y="157"/>
                    <a:pt x="163" y="155"/>
                    <a:pt x="162" y="154"/>
                  </a:cubicBezTo>
                  <a:cubicBezTo>
                    <a:pt x="162" y="153"/>
                    <a:pt x="161" y="152"/>
                    <a:pt x="159" y="152"/>
                  </a:cubicBezTo>
                  <a:cubicBezTo>
                    <a:pt x="157" y="152"/>
                    <a:pt x="157" y="151"/>
                    <a:pt x="157" y="150"/>
                  </a:cubicBezTo>
                  <a:cubicBezTo>
                    <a:pt x="156" y="149"/>
                    <a:pt x="157" y="146"/>
                    <a:pt x="157" y="146"/>
                  </a:cubicBezTo>
                  <a:cubicBezTo>
                    <a:pt x="158" y="145"/>
                    <a:pt x="158" y="142"/>
                    <a:pt x="158" y="141"/>
                  </a:cubicBezTo>
                  <a:cubicBezTo>
                    <a:pt x="159" y="140"/>
                    <a:pt x="157" y="139"/>
                    <a:pt x="157" y="139"/>
                  </a:cubicBezTo>
                  <a:cubicBezTo>
                    <a:pt x="157" y="138"/>
                    <a:pt x="158" y="139"/>
                    <a:pt x="159" y="139"/>
                  </a:cubicBezTo>
                  <a:cubicBezTo>
                    <a:pt x="160" y="139"/>
                    <a:pt x="162" y="136"/>
                    <a:pt x="163" y="135"/>
                  </a:cubicBezTo>
                  <a:cubicBezTo>
                    <a:pt x="164" y="134"/>
                    <a:pt x="164" y="132"/>
                    <a:pt x="165" y="132"/>
                  </a:cubicBezTo>
                  <a:cubicBezTo>
                    <a:pt x="165" y="131"/>
                    <a:pt x="168" y="130"/>
                    <a:pt x="168" y="130"/>
                  </a:cubicBezTo>
                  <a:cubicBezTo>
                    <a:pt x="169" y="130"/>
                    <a:pt x="171" y="129"/>
                    <a:pt x="171" y="128"/>
                  </a:cubicBezTo>
                  <a:cubicBezTo>
                    <a:pt x="171" y="126"/>
                    <a:pt x="174" y="125"/>
                    <a:pt x="174" y="124"/>
                  </a:cubicBezTo>
                  <a:cubicBezTo>
                    <a:pt x="175" y="123"/>
                    <a:pt x="173" y="123"/>
                    <a:pt x="173" y="122"/>
                  </a:cubicBezTo>
                  <a:cubicBezTo>
                    <a:pt x="172" y="121"/>
                    <a:pt x="173" y="121"/>
                    <a:pt x="174" y="120"/>
                  </a:cubicBezTo>
                  <a:cubicBezTo>
                    <a:pt x="174" y="120"/>
                    <a:pt x="174" y="119"/>
                    <a:pt x="174" y="119"/>
                  </a:cubicBezTo>
                  <a:cubicBezTo>
                    <a:pt x="175" y="118"/>
                    <a:pt x="175" y="118"/>
                    <a:pt x="176" y="117"/>
                  </a:cubicBezTo>
                  <a:cubicBezTo>
                    <a:pt x="178" y="116"/>
                    <a:pt x="177" y="116"/>
                    <a:pt x="177" y="116"/>
                  </a:cubicBezTo>
                  <a:cubicBezTo>
                    <a:pt x="177" y="115"/>
                    <a:pt x="179" y="115"/>
                    <a:pt x="180" y="115"/>
                  </a:cubicBezTo>
                  <a:cubicBezTo>
                    <a:pt x="181" y="116"/>
                    <a:pt x="181" y="116"/>
                    <a:pt x="181" y="116"/>
                  </a:cubicBezTo>
                  <a:cubicBezTo>
                    <a:pt x="181" y="116"/>
                    <a:pt x="181" y="116"/>
                    <a:pt x="182" y="116"/>
                  </a:cubicBezTo>
                  <a:cubicBezTo>
                    <a:pt x="182" y="116"/>
                    <a:pt x="182" y="115"/>
                    <a:pt x="182" y="115"/>
                  </a:cubicBezTo>
                  <a:cubicBezTo>
                    <a:pt x="182" y="115"/>
                    <a:pt x="182" y="115"/>
                    <a:pt x="183" y="115"/>
                  </a:cubicBezTo>
                  <a:cubicBezTo>
                    <a:pt x="183" y="115"/>
                    <a:pt x="183" y="115"/>
                    <a:pt x="183" y="115"/>
                  </a:cubicBezTo>
                  <a:cubicBezTo>
                    <a:pt x="184" y="115"/>
                    <a:pt x="184" y="115"/>
                    <a:pt x="184" y="115"/>
                  </a:cubicBezTo>
                  <a:cubicBezTo>
                    <a:pt x="186" y="115"/>
                    <a:pt x="186" y="116"/>
                    <a:pt x="187" y="117"/>
                  </a:cubicBezTo>
                  <a:cubicBezTo>
                    <a:pt x="188" y="118"/>
                    <a:pt x="187" y="121"/>
                    <a:pt x="186" y="121"/>
                  </a:cubicBezTo>
                  <a:cubicBezTo>
                    <a:pt x="185" y="121"/>
                    <a:pt x="183" y="125"/>
                    <a:pt x="182" y="126"/>
                  </a:cubicBezTo>
                  <a:cubicBezTo>
                    <a:pt x="182" y="127"/>
                    <a:pt x="178" y="130"/>
                    <a:pt x="177" y="131"/>
                  </a:cubicBezTo>
                  <a:cubicBezTo>
                    <a:pt x="177" y="133"/>
                    <a:pt x="173" y="136"/>
                    <a:pt x="172" y="137"/>
                  </a:cubicBezTo>
                  <a:cubicBezTo>
                    <a:pt x="171" y="138"/>
                    <a:pt x="172" y="138"/>
                    <a:pt x="173" y="139"/>
                  </a:cubicBezTo>
                  <a:cubicBezTo>
                    <a:pt x="173" y="141"/>
                    <a:pt x="174" y="146"/>
                    <a:pt x="174" y="147"/>
                  </a:cubicBezTo>
                  <a:cubicBezTo>
                    <a:pt x="173" y="148"/>
                    <a:pt x="173" y="149"/>
                    <a:pt x="173" y="150"/>
                  </a:cubicBezTo>
                  <a:cubicBezTo>
                    <a:pt x="173" y="151"/>
                    <a:pt x="173" y="152"/>
                    <a:pt x="174" y="152"/>
                  </a:cubicBezTo>
                  <a:cubicBezTo>
                    <a:pt x="176" y="152"/>
                    <a:pt x="177" y="153"/>
                    <a:pt x="177" y="154"/>
                  </a:cubicBezTo>
                  <a:cubicBezTo>
                    <a:pt x="177" y="155"/>
                    <a:pt x="177" y="155"/>
                    <a:pt x="179" y="156"/>
                  </a:cubicBezTo>
                  <a:cubicBezTo>
                    <a:pt x="180" y="156"/>
                    <a:pt x="182" y="156"/>
                    <a:pt x="183" y="156"/>
                  </a:cubicBezTo>
                  <a:cubicBezTo>
                    <a:pt x="184" y="156"/>
                    <a:pt x="185" y="155"/>
                    <a:pt x="187" y="155"/>
                  </a:cubicBezTo>
                  <a:cubicBezTo>
                    <a:pt x="189" y="154"/>
                    <a:pt x="191" y="154"/>
                    <a:pt x="193" y="153"/>
                  </a:cubicBezTo>
                  <a:cubicBezTo>
                    <a:pt x="194" y="153"/>
                    <a:pt x="195" y="153"/>
                    <a:pt x="195" y="153"/>
                  </a:cubicBezTo>
                  <a:cubicBezTo>
                    <a:pt x="196" y="153"/>
                    <a:pt x="196" y="153"/>
                    <a:pt x="196" y="153"/>
                  </a:cubicBezTo>
                  <a:cubicBezTo>
                    <a:pt x="196" y="153"/>
                    <a:pt x="196" y="153"/>
                    <a:pt x="196" y="153"/>
                  </a:cubicBezTo>
                  <a:cubicBezTo>
                    <a:pt x="197" y="153"/>
                    <a:pt x="198" y="153"/>
                    <a:pt x="199" y="153"/>
                  </a:cubicBezTo>
                  <a:cubicBezTo>
                    <a:pt x="200" y="152"/>
                    <a:pt x="200" y="152"/>
                    <a:pt x="200" y="153"/>
                  </a:cubicBezTo>
                  <a:cubicBezTo>
                    <a:pt x="200" y="155"/>
                    <a:pt x="202" y="154"/>
                    <a:pt x="203" y="155"/>
                  </a:cubicBezTo>
                  <a:cubicBezTo>
                    <a:pt x="204" y="155"/>
                    <a:pt x="204" y="157"/>
                    <a:pt x="203" y="157"/>
                  </a:cubicBezTo>
                  <a:cubicBezTo>
                    <a:pt x="201" y="157"/>
                    <a:pt x="198" y="157"/>
                    <a:pt x="199" y="158"/>
                  </a:cubicBezTo>
                  <a:cubicBezTo>
                    <a:pt x="199" y="158"/>
                    <a:pt x="199" y="158"/>
                    <a:pt x="199" y="158"/>
                  </a:cubicBezTo>
                  <a:cubicBezTo>
                    <a:pt x="199" y="158"/>
                    <a:pt x="199" y="158"/>
                    <a:pt x="199" y="158"/>
                  </a:cubicBezTo>
                  <a:cubicBezTo>
                    <a:pt x="199" y="159"/>
                    <a:pt x="199" y="159"/>
                    <a:pt x="198" y="159"/>
                  </a:cubicBezTo>
                  <a:cubicBezTo>
                    <a:pt x="198" y="159"/>
                    <a:pt x="198" y="159"/>
                    <a:pt x="197" y="159"/>
                  </a:cubicBezTo>
                  <a:cubicBezTo>
                    <a:pt x="197" y="159"/>
                    <a:pt x="197" y="159"/>
                    <a:pt x="197" y="159"/>
                  </a:cubicBezTo>
                  <a:cubicBezTo>
                    <a:pt x="194" y="159"/>
                    <a:pt x="189" y="159"/>
                    <a:pt x="187" y="159"/>
                  </a:cubicBezTo>
                  <a:cubicBezTo>
                    <a:pt x="186" y="159"/>
                    <a:pt x="181" y="161"/>
                    <a:pt x="181" y="162"/>
                  </a:cubicBezTo>
                  <a:cubicBezTo>
                    <a:pt x="181" y="164"/>
                    <a:pt x="182" y="166"/>
                    <a:pt x="183" y="167"/>
                  </a:cubicBezTo>
                  <a:cubicBezTo>
                    <a:pt x="183" y="167"/>
                    <a:pt x="184" y="167"/>
                    <a:pt x="184" y="167"/>
                  </a:cubicBezTo>
                  <a:cubicBezTo>
                    <a:pt x="184" y="167"/>
                    <a:pt x="184" y="167"/>
                    <a:pt x="184" y="167"/>
                  </a:cubicBezTo>
                  <a:cubicBezTo>
                    <a:pt x="184" y="167"/>
                    <a:pt x="184" y="168"/>
                    <a:pt x="184" y="168"/>
                  </a:cubicBezTo>
                  <a:cubicBezTo>
                    <a:pt x="184" y="168"/>
                    <a:pt x="184" y="168"/>
                    <a:pt x="184" y="168"/>
                  </a:cubicBezTo>
                  <a:cubicBezTo>
                    <a:pt x="184" y="169"/>
                    <a:pt x="185" y="169"/>
                    <a:pt x="185" y="170"/>
                  </a:cubicBezTo>
                  <a:cubicBezTo>
                    <a:pt x="185" y="171"/>
                    <a:pt x="185" y="171"/>
                    <a:pt x="185" y="172"/>
                  </a:cubicBezTo>
                  <a:cubicBezTo>
                    <a:pt x="185" y="174"/>
                    <a:pt x="183" y="176"/>
                    <a:pt x="182" y="176"/>
                  </a:cubicBezTo>
                  <a:cubicBezTo>
                    <a:pt x="180" y="175"/>
                    <a:pt x="178" y="171"/>
                    <a:pt x="177" y="171"/>
                  </a:cubicBezTo>
                  <a:cubicBezTo>
                    <a:pt x="176" y="171"/>
                    <a:pt x="173" y="172"/>
                    <a:pt x="173" y="173"/>
                  </a:cubicBezTo>
                  <a:cubicBezTo>
                    <a:pt x="173" y="174"/>
                    <a:pt x="172" y="175"/>
                    <a:pt x="172" y="176"/>
                  </a:cubicBezTo>
                  <a:cubicBezTo>
                    <a:pt x="171" y="177"/>
                    <a:pt x="171" y="178"/>
                    <a:pt x="171" y="179"/>
                  </a:cubicBezTo>
                  <a:cubicBezTo>
                    <a:pt x="171" y="180"/>
                    <a:pt x="171" y="181"/>
                    <a:pt x="171" y="181"/>
                  </a:cubicBezTo>
                  <a:cubicBezTo>
                    <a:pt x="171" y="181"/>
                    <a:pt x="171" y="181"/>
                    <a:pt x="171" y="181"/>
                  </a:cubicBezTo>
                  <a:cubicBezTo>
                    <a:pt x="171" y="182"/>
                    <a:pt x="171" y="183"/>
                    <a:pt x="171" y="183"/>
                  </a:cubicBezTo>
                  <a:cubicBezTo>
                    <a:pt x="171" y="184"/>
                    <a:pt x="170" y="184"/>
                    <a:pt x="170" y="185"/>
                  </a:cubicBezTo>
                  <a:cubicBezTo>
                    <a:pt x="170" y="185"/>
                    <a:pt x="170" y="185"/>
                    <a:pt x="170" y="185"/>
                  </a:cubicBezTo>
                  <a:cubicBezTo>
                    <a:pt x="170" y="185"/>
                    <a:pt x="170" y="186"/>
                    <a:pt x="169" y="186"/>
                  </a:cubicBezTo>
                  <a:cubicBezTo>
                    <a:pt x="169" y="186"/>
                    <a:pt x="169" y="186"/>
                    <a:pt x="169" y="186"/>
                  </a:cubicBezTo>
                  <a:cubicBezTo>
                    <a:pt x="169" y="187"/>
                    <a:pt x="168" y="187"/>
                    <a:pt x="168" y="187"/>
                  </a:cubicBezTo>
                  <a:cubicBezTo>
                    <a:pt x="168" y="188"/>
                    <a:pt x="167" y="188"/>
                    <a:pt x="167" y="188"/>
                  </a:cubicBezTo>
                  <a:cubicBezTo>
                    <a:pt x="167" y="188"/>
                    <a:pt x="167" y="188"/>
                    <a:pt x="167" y="188"/>
                  </a:cubicBezTo>
                  <a:cubicBezTo>
                    <a:pt x="167" y="188"/>
                    <a:pt x="167" y="188"/>
                    <a:pt x="167" y="188"/>
                  </a:cubicBezTo>
                  <a:cubicBezTo>
                    <a:pt x="167" y="189"/>
                    <a:pt x="167" y="189"/>
                    <a:pt x="167" y="189"/>
                  </a:cubicBezTo>
                  <a:cubicBezTo>
                    <a:pt x="167" y="189"/>
                    <a:pt x="166" y="189"/>
                    <a:pt x="166" y="189"/>
                  </a:cubicBezTo>
                  <a:cubicBezTo>
                    <a:pt x="166" y="190"/>
                    <a:pt x="166" y="190"/>
                    <a:pt x="166" y="190"/>
                  </a:cubicBezTo>
                  <a:cubicBezTo>
                    <a:pt x="166" y="190"/>
                    <a:pt x="166" y="190"/>
                    <a:pt x="166" y="190"/>
                  </a:cubicBezTo>
                  <a:cubicBezTo>
                    <a:pt x="165" y="190"/>
                    <a:pt x="165" y="191"/>
                    <a:pt x="165" y="191"/>
                  </a:cubicBezTo>
                  <a:cubicBezTo>
                    <a:pt x="165" y="191"/>
                    <a:pt x="165" y="191"/>
                    <a:pt x="165" y="191"/>
                  </a:cubicBezTo>
                  <a:cubicBezTo>
                    <a:pt x="164" y="191"/>
                    <a:pt x="164" y="191"/>
                    <a:pt x="164" y="191"/>
                  </a:cubicBezTo>
                  <a:cubicBezTo>
                    <a:pt x="162" y="191"/>
                    <a:pt x="163" y="189"/>
                    <a:pt x="160" y="189"/>
                  </a:cubicBezTo>
                  <a:cubicBezTo>
                    <a:pt x="158" y="189"/>
                    <a:pt x="152" y="190"/>
                    <a:pt x="150" y="191"/>
                  </a:cubicBezTo>
                  <a:cubicBezTo>
                    <a:pt x="150" y="192"/>
                    <a:pt x="149" y="192"/>
                    <a:pt x="149" y="192"/>
                  </a:cubicBezTo>
                  <a:cubicBezTo>
                    <a:pt x="149" y="192"/>
                    <a:pt x="148" y="192"/>
                    <a:pt x="148" y="192"/>
                  </a:cubicBezTo>
                  <a:cubicBezTo>
                    <a:pt x="148" y="192"/>
                    <a:pt x="148" y="192"/>
                    <a:pt x="147" y="192"/>
                  </a:cubicBezTo>
                  <a:cubicBezTo>
                    <a:pt x="147" y="192"/>
                    <a:pt x="147" y="193"/>
                    <a:pt x="147" y="193"/>
                  </a:cubicBezTo>
                  <a:cubicBezTo>
                    <a:pt x="146" y="193"/>
                    <a:pt x="146" y="193"/>
                    <a:pt x="146" y="193"/>
                  </a:cubicBezTo>
                  <a:cubicBezTo>
                    <a:pt x="146" y="193"/>
                    <a:pt x="145" y="193"/>
                    <a:pt x="145" y="193"/>
                  </a:cubicBezTo>
                  <a:cubicBezTo>
                    <a:pt x="145" y="193"/>
                    <a:pt x="145" y="193"/>
                    <a:pt x="144" y="193"/>
                  </a:cubicBezTo>
                  <a:cubicBezTo>
                    <a:pt x="143" y="193"/>
                    <a:pt x="143" y="191"/>
                    <a:pt x="143" y="190"/>
                  </a:cubicBezTo>
                  <a:cubicBezTo>
                    <a:pt x="142" y="190"/>
                    <a:pt x="142" y="191"/>
                    <a:pt x="141" y="192"/>
                  </a:cubicBezTo>
                  <a:cubicBezTo>
                    <a:pt x="140" y="193"/>
                    <a:pt x="140" y="191"/>
                    <a:pt x="138" y="191"/>
                  </a:cubicBezTo>
                  <a:cubicBezTo>
                    <a:pt x="137" y="191"/>
                    <a:pt x="134" y="193"/>
                    <a:pt x="133" y="193"/>
                  </a:cubicBezTo>
                  <a:cubicBezTo>
                    <a:pt x="132" y="193"/>
                    <a:pt x="133" y="191"/>
                    <a:pt x="133" y="191"/>
                  </a:cubicBezTo>
                  <a:cubicBezTo>
                    <a:pt x="132" y="190"/>
                    <a:pt x="129" y="192"/>
                    <a:pt x="129" y="192"/>
                  </a:cubicBezTo>
                  <a:cubicBezTo>
                    <a:pt x="128" y="191"/>
                    <a:pt x="127" y="190"/>
                    <a:pt x="128" y="190"/>
                  </a:cubicBezTo>
                  <a:cubicBezTo>
                    <a:pt x="128" y="190"/>
                    <a:pt x="128" y="190"/>
                    <a:pt x="128" y="190"/>
                  </a:cubicBezTo>
                  <a:cubicBezTo>
                    <a:pt x="128" y="190"/>
                    <a:pt x="128" y="189"/>
                    <a:pt x="128" y="189"/>
                  </a:cubicBezTo>
                  <a:cubicBezTo>
                    <a:pt x="128" y="189"/>
                    <a:pt x="128" y="189"/>
                    <a:pt x="128" y="189"/>
                  </a:cubicBezTo>
                  <a:cubicBezTo>
                    <a:pt x="128" y="189"/>
                    <a:pt x="128" y="189"/>
                    <a:pt x="128" y="189"/>
                  </a:cubicBezTo>
                  <a:cubicBezTo>
                    <a:pt x="128" y="189"/>
                    <a:pt x="128" y="189"/>
                    <a:pt x="128" y="189"/>
                  </a:cubicBezTo>
                  <a:cubicBezTo>
                    <a:pt x="128" y="189"/>
                    <a:pt x="128" y="188"/>
                    <a:pt x="128" y="188"/>
                  </a:cubicBezTo>
                  <a:cubicBezTo>
                    <a:pt x="128" y="188"/>
                    <a:pt x="128" y="188"/>
                    <a:pt x="128" y="188"/>
                  </a:cubicBezTo>
                  <a:cubicBezTo>
                    <a:pt x="128" y="188"/>
                    <a:pt x="128" y="188"/>
                    <a:pt x="128" y="188"/>
                  </a:cubicBezTo>
                  <a:cubicBezTo>
                    <a:pt x="127" y="188"/>
                    <a:pt x="127" y="188"/>
                    <a:pt x="127" y="188"/>
                  </a:cubicBezTo>
                  <a:cubicBezTo>
                    <a:pt x="127" y="187"/>
                    <a:pt x="127" y="187"/>
                    <a:pt x="127" y="187"/>
                  </a:cubicBezTo>
                  <a:cubicBezTo>
                    <a:pt x="127" y="187"/>
                    <a:pt x="127" y="187"/>
                    <a:pt x="127" y="187"/>
                  </a:cubicBezTo>
                  <a:cubicBezTo>
                    <a:pt x="127" y="187"/>
                    <a:pt x="127" y="187"/>
                    <a:pt x="127" y="187"/>
                  </a:cubicBezTo>
                  <a:cubicBezTo>
                    <a:pt x="127" y="187"/>
                    <a:pt x="127" y="187"/>
                    <a:pt x="127" y="187"/>
                  </a:cubicBezTo>
                  <a:cubicBezTo>
                    <a:pt x="127" y="186"/>
                    <a:pt x="127" y="186"/>
                    <a:pt x="127" y="186"/>
                  </a:cubicBezTo>
                  <a:cubicBezTo>
                    <a:pt x="127" y="186"/>
                    <a:pt x="129" y="186"/>
                    <a:pt x="130" y="186"/>
                  </a:cubicBezTo>
                  <a:cubicBezTo>
                    <a:pt x="131" y="185"/>
                    <a:pt x="128" y="184"/>
                    <a:pt x="127" y="184"/>
                  </a:cubicBezTo>
                  <a:cubicBezTo>
                    <a:pt x="126" y="184"/>
                    <a:pt x="128" y="182"/>
                    <a:pt x="129" y="181"/>
                  </a:cubicBezTo>
                  <a:cubicBezTo>
                    <a:pt x="131" y="180"/>
                    <a:pt x="131" y="180"/>
                    <a:pt x="132" y="179"/>
                  </a:cubicBezTo>
                  <a:cubicBezTo>
                    <a:pt x="132" y="178"/>
                    <a:pt x="131" y="178"/>
                    <a:pt x="130" y="179"/>
                  </a:cubicBezTo>
                  <a:cubicBezTo>
                    <a:pt x="129" y="179"/>
                    <a:pt x="128" y="176"/>
                    <a:pt x="129" y="175"/>
                  </a:cubicBezTo>
                  <a:cubicBezTo>
                    <a:pt x="130" y="175"/>
                    <a:pt x="130" y="173"/>
                    <a:pt x="130" y="172"/>
                  </a:cubicBezTo>
                  <a:cubicBezTo>
                    <a:pt x="130" y="171"/>
                    <a:pt x="128" y="172"/>
                    <a:pt x="127" y="173"/>
                  </a:cubicBezTo>
                  <a:cubicBezTo>
                    <a:pt x="127" y="173"/>
                    <a:pt x="126" y="175"/>
                    <a:pt x="126" y="175"/>
                  </a:cubicBezTo>
                  <a:cubicBezTo>
                    <a:pt x="127" y="176"/>
                    <a:pt x="126" y="177"/>
                    <a:pt x="125" y="177"/>
                  </a:cubicBezTo>
                  <a:cubicBezTo>
                    <a:pt x="124" y="178"/>
                    <a:pt x="124" y="176"/>
                    <a:pt x="123" y="175"/>
                  </a:cubicBezTo>
                  <a:cubicBezTo>
                    <a:pt x="123" y="175"/>
                    <a:pt x="122" y="176"/>
                    <a:pt x="122" y="177"/>
                  </a:cubicBezTo>
                  <a:cubicBezTo>
                    <a:pt x="121" y="177"/>
                    <a:pt x="121" y="181"/>
                    <a:pt x="121" y="182"/>
                  </a:cubicBezTo>
                  <a:cubicBezTo>
                    <a:pt x="120" y="182"/>
                    <a:pt x="121" y="184"/>
                    <a:pt x="122" y="185"/>
                  </a:cubicBezTo>
                  <a:cubicBezTo>
                    <a:pt x="122" y="185"/>
                    <a:pt x="122" y="186"/>
                    <a:pt x="122" y="186"/>
                  </a:cubicBezTo>
                  <a:cubicBezTo>
                    <a:pt x="122" y="186"/>
                    <a:pt x="122" y="186"/>
                    <a:pt x="122" y="186"/>
                  </a:cubicBezTo>
                  <a:cubicBezTo>
                    <a:pt x="122" y="186"/>
                    <a:pt x="122" y="187"/>
                    <a:pt x="122" y="187"/>
                  </a:cubicBezTo>
                  <a:cubicBezTo>
                    <a:pt x="122" y="187"/>
                    <a:pt x="122" y="188"/>
                    <a:pt x="122" y="188"/>
                  </a:cubicBezTo>
                  <a:cubicBezTo>
                    <a:pt x="122" y="188"/>
                    <a:pt x="122" y="188"/>
                    <a:pt x="122" y="188"/>
                  </a:cubicBezTo>
                  <a:cubicBezTo>
                    <a:pt x="122" y="188"/>
                    <a:pt x="122" y="189"/>
                    <a:pt x="122" y="189"/>
                  </a:cubicBezTo>
                  <a:cubicBezTo>
                    <a:pt x="122" y="190"/>
                    <a:pt x="122" y="190"/>
                    <a:pt x="122" y="190"/>
                  </a:cubicBezTo>
                  <a:cubicBezTo>
                    <a:pt x="123" y="190"/>
                    <a:pt x="123" y="190"/>
                    <a:pt x="123" y="191"/>
                  </a:cubicBezTo>
                  <a:cubicBezTo>
                    <a:pt x="123" y="191"/>
                    <a:pt x="123" y="191"/>
                    <a:pt x="123" y="191"/>
                  </a:cubicBezTo>
                  <a:cubicBezTo>
                    <a:pt x="123" y="191"/>
                    <a:pt x="123" y="192"/>
                    <a:pt x="123" y="192"/>
                  </a:cubicBezTo>
                  <a:cubicBezTo>
                    <a:pt x="123" y="192"/>
                    <a:pt x="123" y="192"/>
                    <a:pt x="123" y="192"/>
                  </a:cubicBezTo>
                  <a:cubicBezTo>
                    <a:pt x="123" y="192"/>
                    <a:pt x="123" y="193"/>
                    <a:pt x="123" y="193"/>
                  </a:cubicBezTo>
                  <a:cubicBezTo>
                    <a:pt x="123" y="194"/>
                    <a:pt x="123" y="195"/>
                    <a:pt x="122" y="196"/>
                  </a:cubicBezTo>
                  <a:cubicBezTo>
                    <a:pt x="121" y="196"/>
                    <a:pt x="118" y="193"/>
                    <a:pt x="117" y="195"/>
                  </a:cubicBezTo>
                  <a:cubicBezTo>
                    <a:pt x="116" y="195"/>
                    <a:pt x="116" y="195"/>
                    <a:pt x="116" y="196"/>
                  </a:cubicBezTo>
                  <a:cubicBezTo>
                    <a:pt x="115" y="196"/>
                    <a:pt x="115" y="196"/>
                    <a:pt x="115" y="196"/>
                  </a:cubicBezTo>
                  <a:cubicBezTo>
                    <a:pt x="115" y="196"/>
                    <a:pt x="115" y="196"/>
                    <a:pt x="114" y="196"/>
                  </a:cubicBezTo>
                  <a:cubicBezTo>
                    <a:pt x="114" y="196"/>
                    <a:pt x="114" y="196"/>
                    <a:pt x="114" y="196"/>
                  </a:cubicBezTo>
                  <a:cubicBezTo>
                    <a:pt x="114" y="196"/>
                    <a:pt x="113" y="197"/>
                    <a:pt x="113" y="197"/>
                  </a:cubicBezTo>
                  <a:cubicBezTo>
                    <a:pt x="112" y="197"/>
                    <a:pt x="111" y="197"/>
                    <a:pt x="110" y="198"/>
                  </a:cubicBezTo>
                  <a:cubicBezTo>
                    <a:pt x="108" y="199"/>
                    <a:pt x="108" y="199"/>
                    <a:pt x="107" y="199"/>
                  </a:cubicBezTo>
                  <a:cubicBezTo>
                    <a:pt x="106" y="199"/>
                    <a:pt x="104" y="204"/>
                    <a:pt x="103" y="206"/>
                  </a:cubicBezTo>
                  <a:cubicBezTo>
                    <a:pt x="103" y="206"/>
                    <a:pt x="103" y="206"/>
                    <a:pt x="103" y="207"/>
                  </a:cubicBezTo>
                  <a:cubicBezTo>
                    <a:pt x="103" y="207"/>
                    <a:pt x="103" y="207"/>
                    <a:pt x="103" y="207"/>
                  </a:cubicBezTo>
                  <a:cubicBezTo>
                    <a:pt x="102" y="207"/>
                    <a:pt x="102" y="207"/>
                    <a:pt x="102" y="207"/>
                  </a:cubicBezTo>
                  <a:cubicBezTo>
                    <a:pt x="102" y="207"/>
                    <a:pt x="102" y="207"/>
                    <a:pt x="102" y="207"/>
                  </a:cubicBezTo>
                  <a:cubicBezTo>
                    <a:pt x="102" y="208"/>
                    <a:pt x="101" y="208"/>
                    <a:pt x="101" y="208"/>
                  </a:cubicBezTo>
                  <a:cubicBezTo>
                    <a:pt x="101" y="208"/>
                    <a:pt x="101" y="208"/>
                    <a:pt x="101" y="208"/>
                  </a:cubicBezTo>
                  <a:cubicBezTo>
                    <a:pt x="101" y="208"/>
                    <a:pt x="101" y="208"/>
                    <a:pt x="101" y="208"/>
                  </a:cubicBezTo>
                  <a:cubicBezTo>
                    <a:pt x="100" y="208"/>
                    <a:pt x="100" y="208"/>
                    <a:pt x="100" y="208"/>
                  </a:cubicBezTo>
                  <a:cubicBezTo>
                    <a:pt x="100" y="208"/>
                    <a:pt x="100" y="208"/>
                    <a:pt x="100" y="208"/>
                  </a:cubicBezTo>
                  <a:cubicBezTo>
                    <a:pt x="100" y="208"/>
                    <a:pt x="100" y="208"/>
                    <a:pt x="100" y="208"/>
                  </a:cubicBezTo>
                  <a:cubicBezTo>
                    <a:pt x="100" y="208"/>
                    <a:pt x="100" y="208"/>
                    <a:pt x="99" y="208"/>
                  </a:cubicBezTo>
                  <a:cubicBezTo>
                    <a:pt x="99" y="208"/>
                    <a:pt x="98" y="208"/>
                    <a:pt x="97" y="208"/>
                  </a:cubicBezTo>
                  <a:cubicBezTo>
                    <a:pt x="96" y="208"/>
                    <a:pt x="96" y="208"/>
                    <a:pt x="95" y="209"/>
                  </a:cubicBezTo>
                  <a:cubicBezTo>
                    <a:pt x="95" y="209"/>
                    <a:pt x="95" y="209"/>
                    <a:pt x="95" y="209"/>
                  </a:cubicBezTo>
                  <a:cubicBezTo>
                    <a:pt x="95" y="209"/>
                    <a:pt x="94" y="209"/>
                    <a:pt x="94" y="210"/>
                  </a:cubicBezTo>
                  <a:cubicBezTo>
                    <a:pt x="93" y="211"/>
                    <a:pt x="94" y="213"/>
                    <a:pt x="94" y="214"/>
                  </a:cubicBezTo>
                  <a:cubicBezTo>
                    <a:pt x="94" y="214"/>
                    <a:pt x="92" y="216"/>
                    <a:pt x="91" y="216"/>
                  </a:cubicBezTo>
                  <a:cubicBezTo>
                    <a:pt x="91" y="217"/>
                    <a:pt x="90" y="216"/>
                    <a:pt x="88" y="217"/>
                  </a:cubicBezTo>
                  <a:cubicBezTo>
                    <a:pt x="87" y="218"/>
                    <a:pt x="87" y="219"/>
                    <a:pt x="86" y="220"/>
                  </a:cubicBezTo>
                  <a:cubicBezTo>
                    <a:pt x="84" y="221"/>
                    <a:pt x="83" y="220"/>
                    <a:pt x="82" y="219"/>
                  </a:cubicBezTo>
                  <a:cubicBezTo>
                    <a:pt x="80" y="218"/>
                    <a:pt x="79" y="218"/>
                    <a:pt x="80" y="219"/>
                  </a:cubicBezTo>
                  <a:cubicBezTo>
                    <a:pt x="80" y="220"/>
                    <a:pt x="81" y="222"/>
                    <a:pt x="81" y="223"/>
                  </a:cubicBezTo>
                  <a:cubicBezTo>
                    <a:pt x="81" y="223"/>
                    <a:pt x="80" y="224"/>
                    <a:pt x="78" y="224"/>
                  </a:cubicBezTo>
                  <a:cubicBezTo>
                    <a:pt x="76" y="224"/>
                    <a:pt x="74" y="222"/>
                    <a:pt x="71" y="223"/>
                  </a:cubicBezTo>
                  <a:cubicBezTo>
                    <a:pt x="68" y="223"/>
                    <a:pt x="67" y="224"/>
                    <a:pt x="68" y="224"/>
                  </a:cubicBezTo>
                  <a:cubicBezTo>
                    <a:pt x="68" y="224"/>
                    <a:pt x="68" y="226"/>
                    <a:pt x="68" y="227"/>
                  </a:cubicBezTo>
                  <a:cubicBezTo>
                    <a:pt x="69" y="228"/>
                    <a:pt x="76" y="230"/>
                    <a:pt x="77" y="231"/>
                  </a:cubicBezTo>
                  <a:cubicBezTo>
                    <a:pt x="78" y="231"/>
                    <a:pt x="77" y="232"/>
                    <a:pt x="77" y="233"/>
                  </a:cubicBezTo>
                  <a:cubicBezTo>
                    <a:pt x="78" y="234"/>
                    <a:pt x="80" y="235"/>
                    <a:pt x="81" y="240"/>
                  </a:cubicBezTo>
                  <a:cubicBezTo>
                    <a:pt x="82" y="244"/>
                    <a:pt x="80" y="245"/>
                    <a:pt x="80" y="247"/>
                  </a:cubicBezTo>
                  <a:cubicBezTo>
                    <a:pt x="80" y="247"/>
                    <a:pt x="80" y="248"/>
                    <a:pt x="80" y="248"/>
                  </a:cubicBezTo>
                  <a:cubicBezTo>
                    <a:pt x="80" y="248"/>
                    <a:pt x="80" y="248"/>
                    <a:pt x="80" y="249"/>
                  </a:cubicBezTo>
                  <a:cubicBezTo>
                    <a:pt x="79" y="249"/>
                    <a:pt x="79" y="249"/>
                    <a:pt x="79" y="249"/>
                  </a:cubicBezTo>
                  <a:cubicBezTo>
                    <a:pt x="79" y="249"/>
                    <a:pt x="79" y="250"/>
                    <a:pt x="79" y="250"/>
                  </a:cubicBezTo>
                  <a:cubicBezTo>
                    <a:pt x="79" y="250"/>
                    <a:pt x="79" y="250"/>
                    <a:pt x="79" y="250"/>
                  </a:cubicBezTo>
                  <a:cubicBezTo>
                    <a:pt x="79" y="250"/>
                    <a:pt x="78" y="250"/>
                    <a:pt x="78" y="251"/>
                  </a:cubicBezTo>
                  <a:cubicBezTo>
                    <a:pt x="78" y="251"/>
                    <a:pt x="78" y="251"/>
                    <a:pt x="77" y="251"/>
                  </a:cubicBezTo>
                  <a:cubicBezTo>
                    <a:pt x="75" y="252"/>
                    <a:pt x="70" y="250"/>
                    <a:pt x="68" y="250"/>
                  </a:cubicBezTo>
                  <a:cubicBezTo>
                    <a:pt x="65" y="250"/>
                    <a:pt x="59" y="250"/>
                    <a:pt x="57" y="250"/>
                  </a:cubicBezTo>
                  <a:cubicBezTo>
                    <a:pt x="55" y="250"/>
                    <a:pt x="53" y="250"/>
                    <a:pt x="52" y="251"/>
                  </a:cubicBezTo>
                  <a:cubicBezTo>
                    <a:pt x="51" y="252"/>
                    <a:pt x="49" y="251"/>
                    <a:pt x="47" y="252"/>
                  </a:cubicBezTo>
                  <a:cubicBezTo>
                    <a:pt x="46" y="254"/>
                    <a:pt x="47" y="254"/>
                    <a:pt x="48" y="256"/>
                  </a:cubicBezTo>
                  <a:cubicBezTo>
                    <a:pt x="48" y="256"/>
                    <a:pt x="48" y="257"/>
                    <a:pt x="48" y="257"/>
                  </a:cubicBezTo>
                  <a:cubicBezTo>
                    <a:pt x="48" y="257"/>
                    <a:pt x="48" y="258"/>
                    <a:pt x="48" y="258"/>
                  </a:cubicBezTo>
                  <a:cubicBezTo>
                    <a:pt x="48" y="258"/>
                    <a:pt x="48" y="258"/>
                    <a:pt x="48" y="259"/>
                  </a:cubicBezTo>
                  <a:cubicBezTo>
                    <a:pt x="48" y="259"/>
                    <a:pt x="48" y="259"/>
                    <a:pt x="48" y="259"/>
                  </a:cubicBezTo>
                  <a:cubicBezTo>
                    <a:pt x="48" y="259"/>
                    <a:pt x="48" y="259"/>
                    <a:pt x="48" y="260"/>
                  </a:cubicBezTo>
                  <a:cubicBezTo>
                    <a:pt x="48" y="260"/>
                    <a:pt x="48" y="260"/>
                    <a:pt x="48" y="260"/>
                  </a:cubicBezTo>
                  <a:cubicBezTo>
                    <a:pt x="48" y="261"/>
                    <a:pt x="48" y="261"/>
                    <a:pt x="48" y="261"/>
                  </a:cubicBezTo>
                  <a:cubicBezTo>
                    <a:pt x="48" y="261"/>
                    <a:pt x="48" y="262"/>
                    <a:pt x="49" y="263"/>
                  </a:cubicBezTo>
                  <a:cubicBezTo>
                    <a:pt x="49" y="263"/>
                    <a:pt x="49" y="263"/>
                    <a:pt x="49" y="263"/>
                  </a:cubicBezTo>
                  <a:cubicBezTo>
                    <a:pt x="49" y="263"/>
                    <a:pt x="49" y="263"/>
                    <a:pt x="49" y="263"/>
                  </a:cubicBezTo>
                  <a:cubicBezTo>
                    <a:pt x="49" y="264"/>
                    <a:pt x="49" y="264"/>
                    <a:pt x="49" y="264"/>
                  </a:cubicBezTo>
                  <a:cubicBezTo>
                    <a:pt x="49" y="264"/>
                    <a:pt x="49" y="264"/>
                    <a:pt x="49" y="264"/>
                  </a:cubicBezTo>
                  <a:cubicBezTo>
                    <a:pt x="49" y="265"/>
                    <a:pt x="49" y="265"/>
                    <a:pt x="49" y="265"/>
                  </a:cubicBezTo>
                  <a:cubicBezTo>
                    <a:pt x="49" y="267"/>
                    <a:pt x="46" y="271"/>
                    <a:pt x="45" y="273"/>
                  </a:cubicBezTo>
                  <a:cubicBezTo>
                    <a:pt x="44" y="275"/>
                    <a:pt x="45" y="274"/>
                    <a:pt x="46" y="275"/>
                  </a:cubicBezTo>
                  <a:cubicBezTo>
                    <a:pt x="47" y="275"/>
                    <a:pt x="47" y="278"/>
                    <a:pt x="47" y="279"/>
                  </a:cubicBezTo>
                  <a:cubicBezTo>
                    <a:pt x="46" y="281"/>
                    <a:pt x="46" y="282"/>
                    <a:pt x="48" y="282"/>
                  </a:cubicBezTo>
                  <a:cubicBezTo>
                    <a:pt x="49" y="282"/>
                    <a:pt x="49" y="282"/>
                    <a:pt x="50" y="282"/>
                  </a:cubicBezTo>
                  <a:cubicBezTo>
                    <a:pt x="50" y="282"/>
                    <a:pt x="50" y="282"/>
                    <a:pt x="50" y="282"/>
                  </a:cubicBezTo>
                  <a:cubicBezTo>
                    <a:pt x="50" y="282"/>
                    <a:pt x="50" y="282"/>
                    <a:pt x="51" y="282"/>
                  </a:cubicBezTo>
                  <a:cubicBezTo>
                    <a:pt x="51" y="282"/>
                    <a:pt x="51" y="282"/>
                    <a:pt x="51" y="282"/>
                  </a:cubicBezTo>
                  <a:cubicBezTo>
                    <a:pt x="51" y="282"/>
                    <a:pt x="51" y="282"/>
                    <a:pt x="52" y="281"/>
                  </a:cubicBezTo>
                  <a:cubicBezTo>
                    <a:pt x="52" y="281"/>
                    <a:pt x="52" y="281"/>
                    <a:pt x="52" y="281"/>
                  </a:cubicBezTo>
                  <a:cubicBezTo>
                    <a:pt x="54" y="281"/>
                    <a:pt x="57" y="286"/>
                    <a:pt x="58" y="286"/>
                  </a:cubicBezTo>
                  <a:cubicBezTo>
                    <a:pt x="58" y="287"/>
                    <a:pt x="59" y="287"/>
                    <a:pt x="60" y="287"/>
                  </a:cubicBezTo>
                  <a:cubicBezTo>
                    <a:pt x="61" y="286"/>
                    <a:pt x="62" y="285"/>
                    <a:pt x="64" y="285"/>
                  </a:cubicBezTo>
                  <a:cubicBezTo>
                    <a:pt x="67" y="284"/>
                    <a:pt x="65" y="284"/>
                    <a:pt x="67" y="284"/>
                  </a:cubicBezTo>
                  <a:cubicBezTo>
                    <a:pt x="69" y="284"/>
                    <a:pt x="77" y="281"/>
                    <a:pt x="79" y="280"/>
                  </a:cubicBezTo>
                  <a:cubicBezTo>
                    <a:pt x="80" y="279"/>
                    <a:pt x="81" y="279"/>
                    <a:pt x="81" y="278"/>
                  </a:cubicBezTo>
                  <a:cubicBezTo>
                    <a:pt x="81" y="277"/>
                    <a:pt x="83" y="275"/>
                    <a:pt x="84" y="274"/>
                  </a:cubicBezTo>
                  <a:cubicBezTo>
                    <a:pt x="84" y="273"/>
                    <a:pt x="83" y="272"/>
                    <a:pt x="83" y="270"/>
                  </a:cubicBezTo>
                  <a:cubicBezTo>
                    <a:pt x="83" y="268"/>
                    <a:pt x="86" y="265"/>
                    <a:pt x="86" y="264"/>
                  </a:cubicBezTo>
                  <a:cubicBezTo>
                    <a:pt x="86" y="264"/>
                    <a:pt x="88" y="263"/>
                    <a:pt x="90" y="262"/>
                  </a:cubicBezTo>
                  <a:cubicBezTo>
                    <a:pt x="92" y="261"/>
                    <a:pt x="91" y="262"/>
                    <a:pt x="92" y="262"/>
                  </a:cubicBezTo>
                  <a:cubicBezTo>
                    <a:pt x="92" y="262"/>
                    <a:pt x="96" y="260"/>
                    <a:pt x="97" y="258"/>
                  </a:cubicBezTo>
                  <a:cubicBezTo>
                    <a:pt x="97" y="258"/>
                    <a:pt x="97" y="258"/>
                    <a:pt x="97" y="258"/>
                  </a:cubicBezTo>
                  <a:cubicBezTo>
                    <a:pt x="97" y="258"/>
                    <a:pt x="97" y="258"/>
                    <a:pt x="97" y="258"/>
                  </a:cubicBezTo>
                  <a:cubicBezTo>
                    <a:pt x="97" y="258"/>
                    <a:pt x="97" y="258"/>
                    <a:pt x="97" y="258"/>
                  </a:cubicBezTo>
                  <a:cubicBezTo>
                    <a:pt x="97" y="257"/>
                    <a:pt x="97" y="257"/>
                    <a:pt x="97" y="257"/>
                  </a:cubicBezTo>
                  <a:cubicBezTo>
                    <a:pt x="97" y="257"/>
                    <a:pt x="97" y="257"/>
                    <a:pt x="97" y="257"/>
                  </a:cubicBezTo>
                  <a:cubicBezTo>
                    <a:pt x="97" y="257"/>
                    <a:pt x="97" y="257"/>
                    <a:pt x="97" y="257"/>
                  </a:cubicBezTo>
                  <a:cubicBezTo>
                    <a:pt x="97" y="256"/>
                    <a:pt x="97" y="256"/>
                    <a:pt x="97" y="255"/>
                  </a:cubicBezTo>
                  <a:cubicBezTo>
                    <a:pt x="97" y="255"/>
                    <a:pt x="97" y="255"/>
                    <a:pt x="97" y="255"/>
                  </a:cubicBezTo>
                  <a:cubicBezTo>
                    <a:pt x="97" y="254"/>
                    <a:pt x="101" y="250"/>
                    <a:pt x="102" y="250"/>
                  </a:cubicBezTo>
                  <a:cubicBezTo>
                    <a:pt x="103" y="250"/>
                    <a:pt x="107" y="252"/>
                    <a:pt x="110" y="252"/>
                  </a:cubicBezTo>
                  <a:cubicBezTo>
                    <a:pt x="110" y="252"/>
                    <a:pt x="111" y="252"/>
                    <a:pt x="111" y="252"/>
                  </a:cubicBezTo>
                  <a:cubicBezTo>
                    <a:pt x="112" y="251"/>
                    <a:pt x="112" y="251"/>
                    <a:pt x="112" y="251"/>
                  </a:cubicBezTo>
                  <a:cubicBezTo>
                    <a:pt x="112" y="251"/>
                    <a:pt x="113" y="251"/>
                    <a:pt x="113" y="251"/>
                  </a:cubicBezTo>
                  <a:cubicBezTo>
                    <a:pt x="113" y="251"/>
                    <a:pt x="113" y="251"/>
                    <a:pt x="113" y="251"/>
                  </a:cubicBezTo>
                  <a:cubicBezTo>
                    <a:pt x="113" y="251"/>
                    <a:pt x="114" y="250"/>
                    <a:pt x="114" y="250"/>
                  </a:cubicBezTo>
                  <a:cubicBezTo>
                    <a:pt x="114" y="250"/>
                    <a:pt x="114" y="250"/>
                    <a:pt x="114" y="250"/>
                  </a:cubicBezTo>
                  <a:cubicBezTo>
                    <a:pt x="115" y="250"/>
                    <a:pt x="115" y="250"/>
                    <a:pt x="115" y="250"/>
                  </a:cubicBezTo>
                  <a:cubicBezTo>
                    <a:pt x="115" y="250"/>
                    <a:pt x="115" y="250"/>
                    <a:pt x="115" y="249"/>
                  </a:cubicBezTo>
                  <a:cubicBezTo>
                    <a:pt x="115" y="249"/>
                    <a:pt x="116" y="249"/>
                    <a:pt x="116" y="249"/>
                  </a:cubicBezTo>
                  <a:cubicBezTo>
                    <a:pt x="117" y="248"/>
                    <a:pt x="117" y="248"/>
                    <a:pt x="117" y="248"/>
                  </a:cubicBezTo>
                  <a:cubicBezTo>
                    <a:pt x="117" y="248"/>
                    <a:pt x="118" y="248"/>
                    <a:pt x="118" y="247"/>
                  </a:cubicBezTo>
                  <a:cubicBezTo>
                    <a:pt x="118" y="247"/>
                    <a:pt x="118" y="247"/>
                    <a:pt x="118" y="247"/>
                  </a:cubicBezTo>
                  <a:cubicBezTo>
                    <a:pt x="119" y="247"/>
                    <a:pt x="119" y="246"/>
                    <a:pt x="120" y="246"/>
                  </a:cubicBezTo>
                  <a:cubicBezTo>
                    <a:pt x="120" y="246"/>
                    <a:pt x="120" y="245"/>
                    <a:pt x="120" y="245"/>
                  </a:cubicBezTo>
                  <a:cubicBezTo>
                    <a:pt x="121" y="245"/>
                    <a:pt x="124" y="246"/>
                    <a:pt x="126" y="247"/>
                  </a:cubicBezTo>
                  <a:cubicBezTo>
                    <a:pt x="127" y="248"/>
                    <a:pt x="127" y="249"/>
                    <a:pt x="129" y="252"/>
                  </a:cubicBezTo>
                  <a:cubicBezTo>
                    <a:pt x="130" y="254"/>
                    <a:pt x="134" y="257"/>
                    <a:pt x="135" y="258"/>
                  </a:cubicBezTo>
                  <a:cubicBezTo>
                    <a:pt x="135" y="259"/>
                    <a:pt x="143" y="263"/>
                    <a:pt x="144" y="264"/>
                  </a:cubicBezTo>
                  <a:cubicBezTo>
                    <a:pt x="145" y="265"/>
                    <a:pt x="146" y="267"/>
                    <a:pt x="147" y="268"/>
                  </a:cubicBezTo>
                  <a:cubicBezTo>
                    <a:pt x="148" y="268"/>
                    <a:pt x="149" y="269"/>
                    <a:pt x="149" y="270"/>
                  </a:cubicBezTo>
                  <a:cubicBezTo>
                    <a:pt x="150" y="271"/>
                    <a:pt x="151" y="272"/>
                    <a:pt x="151" y="274"/>
                  </a:cubicBezTo>
                  <a:cubicBezTo>
                    <a:pt x="150" y="275"/>
                    <a:pt x="148" y="278"/>
                    <a:pt x="149" y="278"/>
                  </a:cubicBezTo>
                  <a:cubicBezTo>
                    <a:pt x="150" y="279"/>
                    <a:pt x="151" y="276"/>
                    <a:pt x="152" y="275"/>
                  </a:cubicBezTo>
                  <a:cubicBezTo>
                    <a:pt x="152" y="275"/>
                    <a:pt x="153" y="272"/>
                    <a:pt x="154" y="271"/>
                  </a:cubicBezTo>
                  <a:cubicBezTo>
                    <a:pt x="154" y="270"/>
                    <a:pt x="152" y="269"/>
                    <a:pt x="152" y="269"/>
                  </a:cubicBezTo>
                  <a:cubicBezTo>
                    <a:pt x="151" y="268"/>
                    <a:pt x="153" y="266"/>
                    <a:pt x="154" y="266"/>
                  </a:cubicBezTo>
                  <a:cubicBezTo>
                    <a:pt x="154" y="266"/>
                    <a:pt x="156" y="266"/>
                    <a:pt x="157" y="267"/>
                  </a:cubicBezTo>
                  <a:cubicBezTo>
                    <a:pt x="158" y="268"/>
                    <a:pt x="159" y="268"/>
                    <a:pt x="160" y="267"/>
                  </a:cubicBezTo>
                  <a:cubicBezTo>
                    <a:pt x="160" y="266"/>
                    <a:pt x="158" y="264"/>
                    <a:pt x="157" y="263"/>
                  </a:cubicBezTo>
                  <a:cubicBezTo>
                    <a:pt x="155" y="262"/>
                    <a:pt x="152" y="261"/>
                    <a:pt x="150" y="261"/>
                  </a:cubicBezTo>
                  <a:cubicBezTo>
                    <a:pt x="149" y="260"/>
                    <a:pt x="150" y="259"/>
                    <a:pt x="150" y="258"/>
                  </a:cubicBezTo>
                  <a:cubicBezTo>
                    <a:pt x="150" y="257"/>
                    <a:pt x="148" y="258"/>
                    <a:pt x="147" y="258"/>
                  </a:cubicBezTo>
                  <a:cubicBezTo>
                    <a:pt x="146" y="258"/>
                    <a:pt x="145" y="257"/>
                    <a:pt x="144" y="256"/>
                  </a:cubicBezTo>
                  <a:cubicBezTo>
                    <a:pt x="143" y="255"/>
                    <a:pt x="141" y="251"/>
                    <a:pt x="141" y="250"/>
                  </a:cubicBezTo>
                  <a:cubicBezTo>
                    <a:pt x="140" y="249"/>
                    <a:pt x="139" y="248"/>
                    <a:pt x="138" y="248"/>
                  </a:cubicBezTo>
                  <a:cubicBezTo>
                    <a:pt x="137" y="248"/>
                    <a:pt x="136" y="246"/>
                    <a:pt x="135" y="245"/>
                  </a:cubicBezTo>
                  <a:cubicBezTo>
                    <a:pt x="134" y="245"/>
                    <a:pt x="136" y="244"/>
                    <a:pt x="136" y="243"/>
                  </a:cubicBezTo>
                  <a:cubicBezTo>
                    <a:pt x="137" y="242"/>
                    <a:pt x="136" y="242"/>
                    <a:pt x="135" y="242"/>
                  </a:cubicBezTo>
                  <a:cubicBezTo>
                    <a:pt x="135" y="241"/>
                    <a:pt x="135" y="241"/>
                    <a:pt x="136" y="240"/>
                  </a:cubicBezTo>
                  <a:cubicBezTo>
                    <a:pt x="137" y="240"/>
                    <a:pt x="139" y="239"/>
                    <a:pt x="140" y="239"/>
                  </a:cubicBezTo>
                  <a:cubicBezTo>
                    <a:pt x="140" y="239"/>
                    <a:pt x="140" y="239"/>
                    <a:pt x="140" y="239"/>
                  </a:cubicBezTo>
                  <a:cubicBezTo>
                    <a:pt x="140" y="239"/>
                    <a:pt x="140" y="239"/>
                    <a:pt x="140" y="239"/>
                  </a:cubicBezTo>
                  <a:cubicBezTo>
                    <a:pt x="140" y="239"/>
                    <a:pt x="140" y="239"/>
                    <a:pt x="140" y="239"/>
                  </a:cubicBezTo>
                  <a:cubicBezTo>
                    <a:pt x="140" y="239"/>
                    <a:pt x="140" y="239"/>
                    <a:pt x="140" y="239"/>
                  </a:cubicBezTo>
                  <a:cubicBezTo>
                    <a:pt x="140" y="239"/>
                    <a:pt x="140" y="239"/>
                    <a:pt x="140" y="239"/>
                  </a:cubicBezTo>
                  <a:cubicBezTo>
                    <a:pt x="141" y="240"/>
                    <a:pt x="141" y="240"/>
                    <a:pt x="141" y="241"/>
                  </a:cubicBezTo>
                  <a:cubicBezTo>
                    <a:pt x="141" y="241"/>
                    <a:pt x="141" y="241"/>
                    <a:pt x="141" y="241"/>
                  </a:cubicBezTo>
                  <a:cubicBezTo>
                    <a:pt x="141" y="241"/>
                    <a:pt x="141" y="241"/>
                    <a:pt x="141" y="242"/>
                  </a:cubicBezTo>
                  <a:cubicBezTo>
                    <a:pt x="141" y="242"/>
                    <a:pt x="141" y="242"/>
                    <a:pt x="141" y="242"/>
                  </a:cubicBezTo>
                  <a:cubicBezTo>
                    <a:pt x="141" y="242"/>
                    <a:pt x="142" y="242"/>
                    <a:pt x="142" y="243"/>
                  </a:cubicBezTo>
                  <a:cubicBezTo>
                    <a:pt x="143" y="244"/>
                    <a:pt x="143" y="242"/>
                    <a:pt x="144" y="242"/>
                  </a:cubicBezTo>
                  <a:cubicBezTo>
                    <a:pt x="145" y="241"/>
                    <a:pt x="144" y="243"/>
                    <a:pt x="144" y="244"/>
                  </a:cubicBezTo>
                  <a:cubicBezTo>
                    <a:pt x="144" y="246"/>
                    <a:pt x="145" y="245"/>
                    <a:pt x="146" y="246"/>
                  </a:cubicBezTo>
                  <a:cubicBezTo>
                    <a:pt x="148" y="247"/>
                    <a:pt x="147" y="247"/>
                    <a:pt x="147" y="248"/>
                  </a:cubicBezTo>
                  <a:cubicBezTo>
                    <a:pt x="148" y="250"/>
                    <a:pt x="151" y="250"/>
                    <a:pt x="152" y="251"/>
                  </a:cubicBezTo>
                  <a:cubicBezTo>
                    <a:pt x="153" y="251"/>
                    <a:pt x="154" y="252"/>
                    <a:pt x="155" y="253"/>
                  </a:cubicBezTo>
                  <a:cubicBezTo>
                    <a:pt x="155" y="253"/>
                    <a:pt x="155" y="253"/>
                    <a:pt x="155" y="253"/>
                  </a:cubicBezTo>
                  <a:cubicBezTo>
                    <a:pt x="155" y="253"/>
                    <a:pt x="155" y="253"/>
                    <a:pt x="155" y="253"/>
                  </a:cubicBezTo>
                  <a:cubicBezTo>
                    <a:pt x="155" y="253"/>
                    <a:pt x="155" y="253"/>
                    <a:pt x="155" y="253"/>
                  </a:cubicBezTo>
                  <a:cubicBezTo>
                    <a:pt x="156" y="253"/>
                    <a:pt x="156" y="253"/>
                    <a:pt x="156" y="253"/>
                  </a:cubicBezTo>
                  <a:cubicBezTo>
                    <a:pt x="157" y="253"/>
                    <a:pt x="157" y="253"/>
                    <a:pt x="157" y="254"/>
                  </a:cubicBezTo>
                  <a:cubicBezTo>
                    <a:pt x="158" y="254"/>
                    <a:pt x="158" y="254"/>
                    <a:pt x="159" y="254"/>
                  </a:cubicBezTo>
                  <a:cubicBezTo>
                    <a:pt x="159" y="255"/>
                    <a:pt x="159" y="255"/>
                    <a:pt x="160" y="255"/>
                  </a:cubicBezTo>
                  <a:cubicBezTo>
                    <a:pt x="160" y="255"/>
                    <a:pt x="160" y="255"/>
                    <a:pt x="160" y="256"/>
                  </a:cubicBezTo>
                  <a:cubicBezTo>
                    <a:pt x="160" y="256"/>
                    <a:pt x="161" y="256"/>
                    <a:pt x="161" y="257"/>
                  </a:cubicBezTo>
                  <a:cubicBezTo>
                    <a:pt x="161" y="257"/>
                    <a:pt x="161" y="257"/>
                    <a:pt x="162" y="257"/>
                  </a:cubicBezTo>
                  <a:cubicBezTo>
                    <a:pt x="162" y="257"/>
                    <a:pt x="162" y="257"/>
                    <a:pt x="162" y="257"/>
                  </a:cubicBezTo>
                  <a:cubicBezTo>
                    <a:pt x="162" y="258"/>
                    <a:pt x="162" y="258"/>
                    <a:pt x="163" y="258"/>
                  </a:cubicBezTo>
                  <a:cubicBezTo>
                    <a:pt x="163" y="258"/>
                    <a:pt x="163" y="258"/>
                    <a:pt x="163" y="258"/>
                  </a:cubicBezTo>
                  <a:cubicBezTo>
                    <a:pt x="163" y="258"/>
                    <a:pt x="163" y="258"/>
                    <a:pt x="163" y="258"/>
                  </a:cubicBezTo>
                  <a:cubicBezTo>
                    <a:pt x="164" y="259"/>
                    <a:pt x="164" y="259"/>
                    <a:pt x="164" y="259"/>
                  </a:cubicBezTo>
                  <a:cubicBezTo>
                    <a:pt x="164" y="260"/>
                    <a:pt x="163" y="264"/>
                    <a:pt x="164" y="267"/>
                  </a:cubicBezTo>
                  <a:cubicBezTo>
                    <a:pt x="164" y="267"/>
                    <a:pt x="164" y="268"/>
                    <a:pt x="164" y="268"/>
                  </a:cubicBezTo>
                  <a:cubicBezTo>
                    <a:pt x="164" y="268"/>
                    <a:pt x="164" y="268"/>
                    <a:pt x="164" y="268"/>
                  </a:cubicBezTo>
                  <a:cubicBezTo>
                    <a:pt x="165" y="268"/>
                    <a:pt x="165" y="269"/>
                    <a:pt x="165" y="269"/>
                  </a:cubicBezTo>
                  <a:cubicBezTo>
                    <a:pt x="165" y="269"/>
                    <a:pt x="165" y="269"/>
                    <a:pt x="165" y="269"/>
                  </a:cubicBezTo>
                  <a:cubicBezTo>
                    <a:pt x="165" y="269"/>
                    <a:pt x="165" y="269"/>
                    <a:pt x="165" y="269"/>
                  </a:cubicBezTo>
                  <a:cubicBezTo>
                    <a:pt x="165" y="269"/>
                    <a:pt x="165" y="270"/>
                    <a:pt x="165" y="270"/>
                  </a:cubicBezTo>
                  <a:cubicBezTo>
                    <a:pt x="165" y="270"/>
                    <a:pt x="165" y="270"/>
                    <a:pt x="165" y="270"/>
                  </a:cubicBezTo>
                  <a:cubicBezTo>
                    <a:pt x="165" y="270"/>
                    <a:pt x="165" y="270"/>
                    <a:pt x="165" y="270"/>
                  </a:cubicBezTo>
                  <a:cubicBezTo>
                    <a:pt x="165" y="270"/>
                    <a:pt x="165" y="270"/>
                    <a:pt x="165" y="270"/>
                  </a:cubicBezTo>
                  <a:cubicBezTo>
                    <a:pt x="166" y="270"/>
                    <a:pt x="166" y="271"/>
                    <a:pt x="166" y="271"/>
                  </a:cubicBezTo>
                  <a:cubicBezTo>
                    <a:pt x="166" y="273"/>
                    <a:pt x="167" y="271"/>
                    <a:pt x="168" y="271"/>
                  </a:cubicBezTo>
                  <a:cubicBezTo>
                    <a:pt x="168" y="272"/>
                    <a:pt x="169" y="271"/>
                    <a:pt x="170" y="273"/>
                  </a:cubicBezTo>
                  <a:cubicBezTo>
                    <a:pt x="171" y="274"/>
                    <a:pt x="169" y="274"/>
                    <a:pt x="170" y="275"/>
                  </a:cubicBezTo>
                  <a:cubicBezTo>
                    <a:pt x="172" y="275"/>
                    <a:pt x="177" y="275"/>
                    <a:pt x="178" y="275"/>
                  </a:cubicBezTo>
                  <a:cubicBezTo>
                    <a:pt x="179" y="275"/>
                    <a:pt x="179" y="276"/>
                    <a:pt x="178" y="277"/>
                  </a:cubicBezTo>
                  <a:cubicBezTo>
                    <a:pt x="177" y="278"/>
                    <a:pt x="174" y="276"/>
                    <a:pt x="173" y="276"/>
                  </a:cubicBezTo>
                  <a:cubicBezTo>
                    <a:pt x="172" y="276"/>
                    <a:pt x="172" y="276"/>
                    <a:pt x="171" y="277"/>
                  </a:cubicBezTo>
                  <a:cubicBezTo>
                    <a:pt x="170" y="278"/>
                    <a:pt x="173" y="279"/>
                    <a:pt x="173" y="281"/>
                  </a:cubicBezTo>
                  <a:cubicBezTo>
                    <a:pt x="173" y="282"/>
                    <a:pt x="173" y="282"/>
                    <a:pt x="174" y="282"/>
                  </a:cubicBezTo>
                  <a:cubicBezTo>
                    <a:pt x="175" y="282"/>
                    <a:pt x="175" y="283"/>
                    <a:pt x="176" y="284"/>
                  </a:cubicBezTo>
                  <a:cubicBezTo>
                    <a:pt x="176" y="285"/>
                    <a:pt x="177" y="283"/>
                    <a:pt x="178" y="283"/>
                  </a:cubicBezTo>
                  <a:cubicBezTo>
                    <a:pt x="178" y="283"/>
                    <a:pt x="179" y="282"/>
                    <a:pt x="179" y="280"/>
                  </a:cubicBezTo>
                  <a:cubicBezTo>
                    <a:pt x="179" y="279"/>
                    <a:pt x="179" y="279"/>
                    <a:pt x="180" y="279"/>
                  </a:cubicBezTo>
                  <a:cubicBezTo>
                    <a:pt x="180" y="279"/>
                    <a:pt x="180" y="278"/>
                    <a:pt x="180" y="277"/>
                  </a:cubicBezTo>
                  <a:cubicBezTo>
                    <a:pt x="180" y="276"/>
                    <a:pt x="181" y="277"/>
                    <a:pt x="181" y="277"/>
                  </a:cubicBezTo>
                  <a:cubicBezTo>
                    <a:pt x="182" y="278"/>
                    <a:pt x="182" y="277"/>
                    <a:pt x="182" y="276"/>
                  </a:cubicBezTo>
                  <a:cubicBezTo>
                    <a:pt x="182" y="276"/>
                    <a:pt x="184" y="277"/>
                    <a:pt x="185" y="277"/>
                  </a:cubicBezTo>
                  <a:cubicBezTo>
                    <a:pt x="185" y="277"/>
                    <a:pt x="185" y="277"/>
                    <a:pt x="185" y="276"/>
                  </a:cubicBezTo>
                  <a:cubicBezTo>
                    <a:pt x="184" y="275"/>
                    <a:pt x="184" y="274"/>
                    <a:pt x="183" y="274"/>
                  </a:cubicBezTo>
                  <a:cubicBezTo>
                    <a:pt x="181" y="274"/>
                    <a:pt x="180" y="271"/>
                    <a:pt x="179" y="270"/>
                  </a:cubicBezTo>
                  <a:cubicBezTo>
                    <a:pt x="178" y="268"/>
                    <a:pt x="177" y="266"/>
                    <a:pt x="178" y="265"/>
                  </a:cubicBezTo>
                  <a:cubicBezTo>
                    <a:pt x="178" y="265"/>
                    <a:pt x="179" y="266"/>
                    <a:pt x="181" y="266"/>
                  </a:cubicBezTo>
                  <a:cubicBezTo>
                    <a:pt x="182" y="267"/>
                    <a:pt x="182" y="265"/>
                    <a:pt x="182" y="264"/>
                  </a:cubicBezTo>
                  <a:cubicBezTo>
                    <a:pt x="181" y="263"/>
                    <a:pt x="184" y="264"/>
                    <a:pt x="185" y="264"/>
                  </a:cubicBezTo>
                  <a:cubicBezTo>
                    <a:pt x="187" y="264"/>
                    <a:pt x="187" y="263"/>
                    <a:pt x="189" y="263"/>
                  </a:cubicBezTo>
                  <a:cubicBezTo>
                    <a:pt x="189" y="263"/>
                    <a:pt x="189" y="263"/>
                    <a:pt x="189" y="263"/>
                  </a:cubicBezTo>
                  <a:cubicBezTo>
                    <a:pt x="189" y="263"/>
                    <a:pt x="189" y="263"/>
                    <a:pt x="190" y="263"/>
                  </a:cubicBezTo>
                  <a:cubicBezTo>
                    <a:pt x="190" y="263"/>
                    <a:pt x="190" y="263"/>
                    <a:pt x="190" y="263"/>
                  </a:cubicBezTo>
                  <a:cubicBezTo>
                    <a:pt x="190" y="263"/>
                    <a:pt x="191" y="263"/>
                    <a:pt x="191" y="263"/>
                  </a:cubicBezTo>
                  <a:cubicBezTo>
                    <a:pt x="191" y="263"/>
                    <a:pt x="191" y="263"/>
                    <a:pt x="191" y="263"/>
                  </a:cubicBezTo>
                  <a:cubicBezTo>
                    <a:pt x="191" y="264"/>
                    <a:pt x="192" y="264"/>
                    <a:pt x="192" y="264"/>
                  </a:cubicBezTo>
                  <a:cubicBezTo>
                    <a:pt x="192" y="264"/>
                    <a:pt x="192" y="264"/>
                    <a:pt x="192" y="264"/>
                  </a:cubicBezTo>
                  <a:cubicBezTo>
                    <a:pt x="192" y="264"/>
                    <a:pt x="192" y="264"/>
                    <a:pt x="192" y="264"/>
                  </a:cubicBezTo>
                  <a:cubicBezTo>
                    <a:pt x="193" y="264"/>
                    <a:pt x="193" y="264"/>
                    <a:pt x="193" y="264"/>
                  </a:cubicBezTo>
                  <a:cubicBezTo>
                    <a:pt x="195" y="264"/>
                    <a:pt x="195" y="264"/>
                    <a:pt x="196" y="263"/>
                  </a:cubicBezTo>
                  <a:cubicBezTo>
                    <a:pt x="198" y="263"/>
                    <a:pt x="197" y="264"/>
                    <a:pt x="200" y="262"/>
                  </a:cubicBezTo>
                  <a:cubicBezTo>
                    <a:pt x="202" y="261"/>
                    <a:pt x="201" y="261"/>
                    <a:pt x="200" y="261"/>
                  </a:cubicBezTo>
                  <a:cubicBezTo>
                    <a:pt x="200" y="260"/>
                    <a:pt x="200" y="260"/>
                    <a:pt x="200" y="260"/>
                  </a:cubicBezTo>
                  <a:cubicBezTo>
                    <a:pt x="200" y="260"/>
                    <a:pt x="200" y="260"/>
                    <a:pt x="200" y="260"/>
                  </a:cubicBezTo>
                  <a:cubicBezTo>
                    <a:pt x="200" y="260"/>
                    <a:pt x="200" y="260"/>
                    <a:pt x="200" y="260"/>
                  </a:cubicBezTo>
                  <a:cubicBezTo>
                    <a:pt x="200" y="260"/>
                    <a:pt x="200" y="260"/>
                    <a:pt x="200" y="260"/>
                  </a:cubicBezTo>
                  <a:cubicBezTo>
                    <a:pt x="200" y="260"/>
                    <a:pt x="200" y="260"/>
                    <a:pt x="200" y="259"/>
                  </a:cubicBezTo>
                  <a:cubicBezTo>
                    <a:pt x="200" y="259"/>
                    <a:pt x="200" y="259"/>
                    <a:pt x="200" y="259"/>
                  </a:cubicBezTo>
                  <a:cubicBezTo>
                    <a:pt x="200" y="259"/>
                    <a:pt x="200" y="258"/>
                    <a:pt x="200" y="257"/>
                  </a:cubicBezTo>
                  <a:cubicBezTo>
                    <a:pt x="199" y="255"/>
                    <a:pt x="197" y="255"/>
                    <a:pt x="198" y="254"/>
                  </a:cubicBezTo>
                  <a:cubicBezTo>
                    <a:pt x="198" y="253"/>
                    <a:pt x="199" y="252"/>
                    <a:pt x="199" y="252"/>
                  </a:cubicBezTo>
                  <a:cubicBezTo>
                    <a:pt x="199" y="251"/>
                    <a:pt x="199" y="251"/>
                    <a:pt x="199" y="251"/>
                  </a:cubicBezTo>
                  <a:cubicBezTo>
                    <a:pt x="199" y="251"/>
                    <a:pt x="199" y="251"/>
                    <a:pt x="199" y="251"/>
                  </a:cubicBezTo>
                  <a:cubicBezTo>
                    <a:pt x="199" y="251"/>
                    <a:pt x="199" y="251"/>
                    <a:pt x="200" y="250"/>
                  </a:cubicBezTo>
                  <a:cubicBezTo>
                    <a:pt x="200" y="250"/>
                    <a:pt x="200" y="250"/>
                    <a:pt x="200" y="250"/>
                  </a:cubicBezTo>
                  <a:cubicBezTo>
                    <a:pt x="200" y="250"/>
                    <a:pt x="200" y="250"/>
                    <a:pt x="200" y="250"/>
                  </a:cubicBezTo>
                  <a:cubicBezTo>
                    <a:pt x="201" y="249"/>
                    <a:pt x="202" y="247"/>
                    <a:pt x="202" y="246"/>
                  </a:cubicBezTo>
                  <a:cubicBezTo>
                    <a:pt x="202" y="244"/>
                    <a:pt x="203" y="243"/>
                    <a:pt x="205" y="242"/>
                  </a:cubicBezTo>
                  <a:cubicBezTo>
                    <a:pt x="207" y="242"/>
                    <a:pt x="206" y="240"/>
                    <a:pt x="206" y="239"/>
                  </a:cubicBezTo>
                  <a:cubicBezTo>
                    <a:pt x="206" y="239"/>
                    <a:pt x="206" y="239"/>
                    <a:pt x="206" y="239"/>
                  </a:cubicBezTo>
                  <a:cubicBezTo>
                    <a:pt x="206" y="239"/>
                    <a:pt x="206" y="239"/>
                    <a:pt x="206" y="239"/>
                  </a:cubicBezTo>
                  <a:cubicBezTo>
                    <a:pt x="206" y="239"/>
                    <a:pt x="207" y="239"/>
                    <a:pt x="207" y="239"/>
                  </a:cubicBezTo>
                  <a:cubicBezTo>
                    <a:pt x="207" y="238"/>
                    <a:pt x="208" y="237"/>
                    <a:pt x="208" y="237"/>
                  </a:cubicBezTo>
                  <a:cubicBezTo>
                    <a:pt x="209" y="236"/>
                    <a:pt x="210" y="235"/>
                    <a:pt x="210" y="233"/>
                  </a:cubicBezTo>
                  <a:cubicBezTo>
                    <a:pt x="211" y="232"/>
                    <a:pt x="214" y="233"/>
                    <a:pt x="215" y="233"/>
                  </a:cubicBezTo>
                  <a:cubicBezTo>
                    <a:pt x="216" y="233"/>
                    <a:pt x="216" y="234"/>
                    <a:pt x="216" y="235"/>
                  </a:cubicBezTo>
                  <a:cubicBezTo>
                    <a:pt x="217" y="236"/>
                    <a:pt x="221" y="235"/>
                    <a:pt x="222" y="235"/>
                  </a:cubicBezTo>
                  <a:cubicBezTo>
                    <a:pt x="223" y="235"/>
                    <a:pt x="221" y="237"/>
                    <a:pt x="219" y="237"/>
                  </a:cubicBezTo>
                  <a:cubicBezTo>
                    <a:pt x="217" y="238"/>
                    <a:pt x="217" y="239"/>
                    <a:pt x="218" y="239"/>
                  </a:cubicBezTo>
                  <a:cubicBezTo>
                    <a:pt x="218" y="240"/>
                    <a:pt x="220" y="242"/>
                    <a:pt x="221" y="243"/>
                  </a:cubicBezTo>
                  <a:cubicBezTo>
                    <a:pt x="222" y="244"/>
                    <a:pt x="222" y="245"/>
                    <a:pt x="224" y="245"/>
                  </a:cubicBezTo>
                  <a:cubicBezTo>
                    <a:pt x="225" y="245"/>
                    <a:pt x="225" y="243"/>
                    <a:pt x="226" y="243"/>
                  </a:cubicBezTo>
                  <a:cubicBezTo>
                    <a:pt x="227" y="242"/>
                    <a:pt x="228" y="242"/>
                    <a:pt x="229" y="242"/>
                  </a:cubicBezTo>
                  <a:cubicBezTo>
                    <a:pt x="229" y="241"/>
                    <a:pt x="230" y="243"/>
                    <a:pt x="231" y="243"/>
                  </a:cubicBezTo>
                  <a:cubicBezTo>
                    <a:pt x="232" y="243"/>
                    <a:pt x="232" y="242"/>
                    <a:pt x="233" y="243"/>
                  </a:cubicBezTo>
                  <a:cubicBezTo>
                    <a:pt x="234" y="243"/>
                    <a:pt x="233" y="242"/>
                    <a:pt x="233" y="241"/>
                  </a:cubicBezTo>
                  <a:cubicBezTo>
                    <a:pt x="233" y="240"/>
                    <a:pt x="233" y="240"/>
                    <a:pt x="232" y="239"/>
                  </a:cubicBezTo>
                  <a:cubicBezTo>
                    <a:pt x="231" y="238"/>
                    <a:pt x="230" y="239"/>
                    <a:pt x="229" y="239"/>
                  </a:cubicBezTo>
                  <a:cubicBezTo>
                    <a:pt x="227" y="239"/>
                    <a:pt x="227" y="237"/>
                    <a:pt x="227" y="236"/>
                  </a:cubicBezTo>
                  <a:cubicBezTo>
                    <a:pt x="226" y="236"/>
                    <a:pt x="227" y="235"/>
                    <a:pt x="228" y="235"/>
                  </a:cubicBezTo>
                  <a:cubicBezTo>
                    <a:pt x="229" y="234"/>
                    <a:pt x="230" y="233"/>
                    <a:pt x="231" y="233"/>
                  </a:cubicBezTo>
                  <a:cubicBezTo>
                    <a:pt x="232" y="232"/>
                    <a:pt x="233" y="233"/>
                    <a:pt x="234" y="233"/>
                  </a:cubicBezTo>
                  <a:cubicBezTo>
                    <a:pt x="235" y="232"/>
                    <a:pt x="237" y="231"/>
                    <a:pt x="238" y="231"/>
                  </a:cubicBezTo>
                  <a:cubicBezTo>
                    <a:pt x="238" y="231"/>
                    <a:pt x="239" y="231"/>
                    <a:pt x="239" y="231"/>
                  </a:cubicBezTo>
                  <a:cubicBezTo>
                    <a:pt x="239" y="231"/>
                    <a:pt x="239" y="231"/>
                    <a:pt x="239" y="231"/>
                  </a:cubicBezTo>
                  <a:cubicBezTo>
                    <a:pt x="240" y="231"/>
                    <a:pt x="240" y="231"/>
                    <a:pt x="240" y="231"/>
                  </a:cubicBezTo>
                  <a:cubicBezTo>
                    <a:pt x="240" y="231"/>
                    <a:pt x="240" y="231"/>
                    <a:pt x="241" y="231"/>
                  </a:cubicBezTo>
                  <a:cubicBezTo>
                    <a:pt x="241" y="230"/>
                    <a:pt x="241" y="230"/>
                    <a:pt x="241" y="230"/>
                  </a:cubicBezTo>
                  <a:cubicBezTo>
                    <a:pt x="241" y="230"/>
                    <a:pt x="242" y="230"/>
                    <a:pt x="242" y="230"/>
                  </a:cubicBezTo>
                  <a:cubicBezTo>
                    <a:pt x="242" y="230"/>
                    <a:pt x="242" y="230"/>
                    <a:pt x="242" y="230"/>
                  </a:cubicBezTo>
                  <a:cubicBezTo>
                    <a:pt x="242" y="230"/>
                    <a:pt x="242" y="230"/>
                    <a:pt x="243" y="230"/>
                  </a:cubicBezTo>
                  <a:cubicBezTo>
                    <a:pt x="243" y="230"/>
                    <a:pt x="245" y="230"/>
                    <a:pt x="244" y="230"/>
                  </a:cubicBezTo>
                  <a:cubicBezTo>
                    <a:pt x="244" y="231"/>
                    <a:pt x="242" y="232"/>
                    <a:pt x="241" y="233"/>
                  </a:cubicBezTo>
                  <a:cubicBezTo>
                    <a:pt x="240" y="234"/>
                    <a:pt x="238" y="233"/>
                    <a:pt x="239" y="235"/>
                  </a:cubicBezTo>
                  <a:cubicBezTo>
                    <a:pt x="239" y="236"/>
                    <a:pt x="239" y="239"/>
                    <a:pt x="237" y="240"/>
                  </a:cubicBezTo>
                  <a:cubicBezTo>
                    <a:pt x="236" y="241"/>
                    <a:pt x="236" y="240"/>
                    <a:pt x="235" y="241"/>
                  </a:cubicBezTo>
                  <a:cubicBezTo>
                    <a:pt x="234" y="241"/>
                    <a:pt x="236" y="242"/>
                    <a:pt x="238" y="243"/>
                  </a:cubicBezTo>
                  <a:cubicBezTo>
                    <a:pt x="239" y="244"/>
                    <a:pt x="240" y="244"/>
                    <a:pt x="242" y="244"/>
                  </a:cubicBezTo>
                  <a:cubicBezTo>
                    <a:pt x="243" y="245"/>
                    <a:pt x="246" y="249"/>
                    <a:pt x="247" y="250"/>
                  </a:cubicBezTo>
                  <a:cubicBezTo>
                    <a:pt x="248" y="250"/>
                    <a:pt x="248" y="250"/>
                    <a:pt x="248" y="250"/>
                  </a:cubicBezTo>
                  <a:cubicBezTo>
                    <a:pt x="248" y="251"/>
                    <a:pt x="248" y="251"/>
                    <a:pt x="248" y="251"/>
                  </a:cubicBezTo>
                  <a:cubicBezTo>
                    <a:pt x="248" y="251"/>
                    <a:pt x="248" y="251"/>
                    <a:pt x="248" y="251"/>
                  </a:cubicBezTo>
                  <a:cubicBezTo>
                    <a:pt x="249" y="251"/>
                    <a:pt x="249" y="251"/>
                    <a:pt x="250" y="251"/>
                  </a:cubicBezTo>
                  <a:cubicBezTo>
                    <a:pt x="250" y="251"/>
                    <a:pt x="251" y="251"/>
                    <a:pt x="251" y="251"/>
                  </a:cubicBezTo>
                  <a:cubicBezTo>
                    <a:pt x="253" y="252"/>
                    <a:pt x="253" y="252"/>
                    <a:pt x="254" y="254"/>
                  </a:cubicBezTo>
                  <a:cubicBezTo>
                    <a:pt x="254" y="256"/>
                    <a:pt x="255" y="257"/>
                    <a:pt x="255" y="258"/>
                  </a:cubicBezTo>
                  <a:cubicBezTo>
                    <a:pt x="255" y="259"/>
                    <a:pt x="255" y="259"/>
                    <a:pt x="255" y="259"/>
                  </a:cubicBezTo>
                  <a:cubicBezTo>
                    <a:pt x="255" y="259"/>
                    <a:pt x="255" y="259"/>
                    <a:pt x="255" y="259"/>
                  </a:cubicBezTo>
                  <a:cubicBezTo>
                    <a:pt x="255" y="259"/>
                    <a:pt x="255" y="259"/>
                    <a:pt x="255" y="259"/>
                  </a:cubicBezTo>
                  <a:cubicBezTo>
                    <a:pt x="255" y="260"/>
                    <a:pt x="254" y="260"/>
                    <a:pt x="254" y="260"/>
                  </a:cubicBezTo>
                  <a:cubicBezTo>
                    <a:pt x="254" y="260"/>
                    <a:pt x="254" y="260"/>
                    <a:pt x="254" y="260"/>
                  </a:cubicBezTo>
                  <a:cubicBezTo>
                    <a:pt x="253" y="261"/>
                    <a:pt x="252" y="261"/>
                    <a:pt x="251" y="262"/>
                  </a:cubicBezTo>
                  <a:cubicBezTo>
                    <a:pt x="251" y="262"/>
                    <a:pt x="251" y="262"/>
                    <a:pt x="251" y="262"/>
                  </a:cubicBezTo>
                  <a:cubicBezTo>
                    <a:pt x="251" y="262"/>
                    <a:pt x="250" y="262"/>
                    <a:pt x="250" y="262"/>
                  </a:cubicBezTo>
                  <a:cubicBezTo>
                    <a:pt x="247" y="263"/>
                    <a:pt x="247" y="262"/>
                    <a:pt x="246" y="262"/>
                  </a:cubicBezTo>
                  <a:cubicBezTo>
                    <a:pt x="245" y="262"/>
                    <a:pt x="244" y="263"/>
                    <a:pt x="241" y="263"/>
                  </a:cubicBezTo>
                  <a:cubicBezTo>
                    <a:pt x="239" y="263"/>
                    <a:pt x="235" y="261"/>
                    <a:pt x="234" y="260"/>
                  </a:cubicBezTo>
                  <a:cubicBezTo>
                    <a:pt x="232" y="260"/>
                    <a:pt x="232" y="259"/>
                    <a:pt x="230" y="258"/>
                  </a:cubicBezTo>
                  <a:cubicBezTo>
                    <a:pt x="227" y="258"/>
                    <a:pt x="226" y="257"/>
                    <a:pt x="222" y="257"/>
                  </a:cubicBezTo>
                  <a:cubicBezTo>
                    <a:pt x="217" y="257"/>
                    <a:pt x="217" y="258"/>
                    <a:pt x="214" y="260"/>
                  </a:cubicBezTo>
                  <a:cubicBezTo>
                    <a:pt x="211" y="262"/>
                    <a:pt x="207" y="261"/>
                    <a:pt x="205" y="261"/>
                  </a:cubicBezTo>
                  <a:cubicBezTo>
                    <a:pt x="203" y="261"/>
                    <a:pt x="204" y="262"/>
                    <a:pt x="205" y="263"/>
                  </a:cubicBezTo>
                  <a:cubicBezTo>
                    <a:pt x="206" y="264"/>
                    <a:pt x="205" y="263"/>
                    <a:pt x="203" y="264"/>
                  </a:cubicBezTo>
                  <a:cubicBezTo>
                    <a:pt x="202" y="264"/>
                    <a:pt x="203" y="264"/>
                    <a:pt x="202" y="265"/>
                  </a:cubicBezTo>
                  <a:cubicBezTo>
                    <a:pt x="202" y="265"/>
                    <a:pt x="197" y="265"/>
                    <a:pt x="196" y="265"/>
                  </a:cubicBezTo>
                  <a:cubicBezTo>
                    <a:pt x="194" y="265"/>
                    <a:pt x="194" y="267"/>
                    <a:pt x="193" y="268"/>
                  </a:cubicBezTo>
                  <a:cubicBezTo>
                    <a:pt x="192" y="269"/>
                    <a:pt x="193" y="270"/>
                    <a:pt x="194" y="271"/>
                  </a:cubicBezTo>
                  <a:cubicBezTo>
                    <a:pt x="195" y="272"/>
                    <a:pt x="195" y="273"/>
                    <a:pt x="194" y="274"/>
                  </a:cubicBezTo>
                  <a:cubicBezTo>
                    <a:pt x="193" y="274"/>
                    <a:pt x="191" y="274"/>
                    <a:pt x="190" y="274"/>
                  </a:cubicBezTo>
                  <a:cubicBezTo>
                    <a:pt x="189" y="274"/>
                    <a:pt x="190" y="275"/>
                    <a:pt x="192" y="276"/>
                  </a:cubicBezTo>
                  <a:cubicBezTo>
                    <a:pt x="193" y="277"/>
                    <a:pt x="194" y="276"/>
                    <a:pt x="195" y="276"/>
                  </a:cubicBezTo>
                  <a:cubicBezTo>
                    <a:pt x="196" y="276"/>
                    <a:pt x="196" y="277"/>
                    <a:pt x="195" y="277"/>
                  </a:cubicBezTo>
                  <a:cubicBezTo>
                    <a:pt x="195" y="278"/>
                    <a:pt x="195" y="279"/>
                    <a:pt x="196" y="280"/>
                  </a:cubicBezTo>
                  <a:cubicBezTo>
                    <a:pt x="197" y="280"/>
                    <a:pt x="196" y="281"/>
                    <a:pt x="198" y="281"/>
                  </a:cubicBezTo>
                  <a:cubicBezTo>
                    <a:pt x="199" y="282"/>
                    <a:pt x="200" y="282"/>
                    <a:pt x="201" y="283"/>
                  </a:cubicBezTo>
                  <a:cubicBezTo>
                    <a:pt x="202" y="283"/>
                    <a:pt x="203" y="283"/>
                    <a:pt x="204" y="284"/>
                  </a:cubicBezTo>
                  <a:cubicBezTo>
                    <a:pt x="205" y="285"/>
                    <a:pt x="207" y="286"/>
                    <a:pt x="209" y="286"/>
                  </a:cubicBezTo>
                  <a:cubicBezTo>
                    <a:pt x="210" y="286"/>
                    <a:pt x="210" y="284"/>
                    <a:pt x="210" y="283"/>
                  </a:cubicBezTo>
                  <a:cubicBezTo>
                    <a:pt x="210" y="283"/>
                    <a:pt x="215" y="284"/>
                    <a:pt x="216" y="285"/>
                  </a:cubicBezTo>
                  <a:cubicBezTo>
                    <a:pt x="218" y="286"/>
                    <a:pt x="221" y="286"/>
                    <a:pt x="223" y="285"/>
                  </a:cubicBezTo>
                  <a:cubicBezTo>
                    <a:pt x="225" y="285"/>
                    <a:pt x="226" y="283"/>
                    <a:pt x="227" y="282"/>
                  </a:cubicBezTo>
                  <a:cubicBezTo>
                    <a:pt x="227" y="282"/>
                    <a:pt x="228" y="283"/>
                    <a:pt x="229" y="282"/>
                  </a:cubicBezTo>
                  <a:cubicBezTo>
                    <a:pt x="230" y="282"/>
                    <a:pt x="230" y="283"/>
                    <a:pt x="231" y="283"/>
                  </a:cubicBezTo>
                  <a:cubicBezTo>
                    <a:pt x="232" y="284"/>
                    <a:pt x="232" y="283"/>
                    <a:pt x="232" y="283"/>
                  </a:cubicBezTo>
                  <a:cubicBezTo>
                    <a:pt x="232" y="283"/>
                    <a:pt x="232" y="283"/>
                    <a:pt x="232" y="283"/>
                  </a:cubicBezTo>
                  <a:cubicBezTo>
                    <a:pt x="232" y="283"/>
                    <a:pt x="232" y="283"/>
                    <a:pt x="232" y="283"/>
                  </a:cubicBezTo>
                  <a:cubicBezTo>
                    <a:pt x="232" y="283"/>
                    <a:pt x="232" y="283"/>
                    <a:pt x="232" y="284"/>
                  </a:cubicBezTo>
                  <a:cubicBezTo>
                    <a:pt x="232" y="284"/>
                    <a:pt x="232" y="284"/>
                    <a:pt x="232" y="284"/>
                  </a:cubicBezTo>
                  <a:cubicBezTo>
                    <a:pt x="232" y="284"/>
                    <a:pt x="232" y="284"/>
                    <a:pt x="232" y="284"/>
                  </a:cubicBezTo>
                  <a:cubicBezTo>
                    <a:pt x="232" y="284"/>
                    <a:pt x="232" y="285"/>
                    <a:pt x="232" y="285"/>
                  </a:cubicBezTo>
                  <a:cubicBezTo>
                    <a:pt x="232" y="286"/>
                    <a:pt x="232" y="286"/>
                    <a:pt x="232" y="286"/>
                  </a:cubicBezTo>
                  <a:cubicBezTo>
                    <a:pt x="232" y="286"/>
                    <a:pt x="232" y="286"/>
                    <a:pt x="232" y="286"/>
                  </a:cubicBezTo>
                  <a:cubicBezTo>
                    <a:pt x="232" y="287"/>
                    <a:pt x="232" y="291"/>
                    <a:pt x="232" y="292"/>
                  </a:cubicBezTo>
                  <a:cubicBezTo>
                    <a:pt x="232" y="292"/>
                    <a:pt x="232" y="293"/>
                    <a:pt x="232" y="293"/>
                  </a:cubicBezTo>
                  <a:cubicBezTo>
                    <a:pt x="232" y="293"/>
                    <a:pt x="232" y="293"/>
                    <a:pt x="232" y="293"/>
                  </a:cubicBezTo>
                  <a:cubicBezTo>
                    <a:pt x="231" y="293"/>
                    <a:pt x="231" y="293"/>
                    <a:pt x="231" y="294"/>
                  </a:cubicBezTo>
                  <a:cubicBezTo>
                    <a:pt x="231" y="294"/>
                    <a:pt x="231" y="294"/>
                    <a:pt x="230" y="294"/>
                  </a:cubicBezTo>
                  <a:cubicBezTo>
                    <a:pt x="230" y="294"/>
                    <a:pt x="230" y="294"/>
                    <a:pt x="230" y="294"/>
                  </a:cubicBezTo>
                  <a:cubicBezTo>
                    <a:pt x="230" y="295"/>
                    <a:pt x="230" y="295"/>
                    <a:pt x="230" y="295"/>
                  </a:cubicBezTo>
                  <a:cubicBezTo>
                    <a:pt x="230" y="295"/>
                    <a:pt x="230" y="296"/>
                    <a:pt x="230" y="296"/>
                  </a:cubicBezTo>
                  <a:cubicBezTo>
                    <a:pt x="230" y="296"/>
                    <a:pt x="230" y="296"/>
                    <a:pt x="230" y="296"/>
                  </a:cubicBezTo>
                  <a:cubicBezTo>
                    <a:pt x="230" y="297"/>
                    <a:pt x="230" y="298"/>
                    <a:pt x="229" y="299"/>
                  </a:cubicBezTo>
                  <a:cubicBezTo>
                    <a:pt x="229" y="299"/>
                    <a:pt x="229" y="299"/>
                    <a:pt x="229" y="299"/>
                  </a:cubicBezTo>
                  <a:cubicBezTo>
                    <a:pt x="229" y="299"/>
                    <a:pt x="229" y="300"/>
                    <a:pt x="229" y="300"/>
                  </a:cubicBezTo>
                  <a:cubicBezTo>
                    <a:pt x="228" y="301"/>
                    <a:pt x="228" y="302"/>
                    <a:pt x="227" y="303"/>
                  </a:cubicBezTo>
                  <a:cubicBezTo>
                    <a:pt x="227" y="304"/>
                    <a:pt x="227" y="304"/>
                    <a:pt x="226" y="305"/>
                  </a:cubicBezTo>
                  <a:cubicBezTo>
                    <a:pt x="226" y="305"/>
                    <a:pt x="226" y="305"/>
                    <a:pt x="226" y="305"/>
                  </a:cubicBezTo>
                  <a:cubicBezTo>
                    <a:pt x="226" y="306"/>
                    <a:pt x="226" y="306"/>
                    <a:pt x="226" y="307"/>
                  </a:cubicBezTo>
                  <a:cubicBezTo>
                    <a:pt x="226" y="307"/>
                    <a:pt x="226" y="307"/>
                    <a:pt x="225" y="307"/>
                  </a:cubicBezTo>
                  <a:cubicBezTo>
                    <a:pt x="225" y="307"/>
                    <a:pt x="225" y="308"/>
                    <a:pt x="225" y="308"/>
                  </a:cubicBezTo>
                  <a:cubicBezTo>
                    <a:pt x="225" y="308"/>
                    <a:pt x="225" y="308"/>
                    <a:pt x="225" y="309"/>
                  </a:cubicBezTo>
                  <a:cubicBezTo>
                    <a:pt x="223" y="310"/>
                    <a:pt x="218" y="309"/>
                    <a:pt x="217" y="309"/>
                  </a:cubicBezTo>
                  <a:cubicBezTo>
                    <a:pt x="215" y="309"/>
                    <a:pt x="215" y="308"/>
                    <a:pt x="214" y="307"/>
                  </a:cubicBezTo>
                  <a:cubicBezTo>
                    <a:pt x="213" y="306"/>
                    <a:pt x="212" y="308"/>
                    <a:pt x="211" y="307"/>
                  </a:cubicBezTo>
                  <a:cubicBezTo>
                    <a:pt x="210" y="306"/>
                    <a:pt x="211" y="307"/>
                    <a:pt x="209" y="307"/>
                  </a:cubicBezTo>
                  <a:cubicBezTo>
                    <a:pt x="208" y="308"/>
                    <a:pt x="206" y="310"/>
                    <a:pt x="205" y="311"/>
                  </a:cubicBezTo>
                  <a:cubicBezTo>
                    <a:pt x="203" y="311"/>
                    <a:pt x="198" y="310"/>
                    <a:pt x="196" y="309"/>
                  </a:cubicBezTo>
                  <a:cubicBezTo>
                    <a:pt x="195" y="309"/>
                    <a:pt x="190" y="307"/>
                    <a:pt x="189" y="307"/>
                  </a:cubicBezTo>
                  <a:cubicBezTo>
                    <a:pt x="189" y="307"/>
                    <a:pt x="188" y="307"/>
                    <a:pt x="188" y="307"/>
                  </a:cubicBezTo>
                  <a:cubicBezTo>
                    <a:pt x="187" y="307"/>
                    <a:pt x="186" y="307"/>
                    <a:pt x="184" y="306"/>
                  </a:cubicBezTo>
                  <a:cubicBezTo>
                    <a:pt x="184" y="306"/>
                    <a:pt x="184" y="306"/>
                    <a:pt x="184" y="306"/>
                  </a:cubicBezTo>
                  <a:cubicBezTo>
                    <a:pt x="183" y="306"/>
                    <a:pt x="182" y="306"/>
                    <a:pt x="182" y="306"/>
                  </a:cubicBezTo>
                  <a:cubicBezTo>
                    <a:pt x="178" y="305"/>
                    <a:pt x="179" y="305"/>
                    <a:pt x="178" y="304"/>
                  </a:cubicBezTo>
                  <a:cubicBezTo>
                    <a:pt x="178" y="303"/>
                    <a:pt x="177" y="302"/>
                    <a:pt x="175" y="302"/>
                  </a:cubicBezTo>
                  <a:cubicBezTo>
                    <a:pt x="173" y="301"/>
                    <a:pt x="168" y="303"/>
                    <a:pt x="167" y="304"/>
                  </a:cubicBezTo>
                  <a:cubicBezTo>
                    <a:pt x="166" y="305"/>
                    <a:pt x="165" y="305"/>
                    <a:pt x="165" y="307"/>
                  </a:cubicBezTo>
                  <a:cubicBezTo>
                    <a:pt x="166" y="310"/>
                    <a:pt x="166" y="312"/>
                    <a:pt x="163" y="313"/>
                  </a:cubicBezTo>
                  <a:cubicBezTo>
                    <a:pt x="161" y="314"/>
                    <a:pt x="160" y="314"/>
                    <a:pt x="157" y="312"/>
                  </a:cubicBezTo>
                  <a:cubicBezTo>
                    <a:pt x="154" y="310"/>
                    <a:pt x="153" y="310"/>
                    <a:pt x="151" y="310"/>
                  </a:cubicBezTo>
                  <a:cubicBezTo>
                    <a:pt x="148" y="310"/>
                    <a:pt x="146" y="307"/>
                    <a:pt x="146" y="306"/>
                  </a:cubicBezTo>
                  <a:cubicBezTo>
                    <a:pt x="146" y="305"/>
                    <a:pt x="146" y="303"/>
                    <a:pt x="144" y="303"/>
                  </a:cubicBezTo>
                  <a:cubicBezTo>
                    <a:pt x="142" y="303"/>
                    <a:pt x="141" y="302"/>
                    <a:pt x="139" y="302"/>
                  </a:cubicBezTo>
                  <a:cubicBezTo>
                    <a:pt x="136" y="302"/>
                    <a:pt x="134" y="302"/>
                    <a:pt x="133" y="301"/>
                  </a:cubicBezTo>
                  <a:cubicBezTo>
                    <a:pt x="132" y="301"/>
                    <a:pt x="132" y="301"/>
                    <a:pt x="132" y="301"/>
                  </a:cubicBezTo>
                  <a:cubicBezTo>
                    <a:pt x="132" y="301"/>
                    <a:pt x="131" y="301"/>
                    <a:pt x="131" y="300"/>
                  </a:cubicBezTo>
                  <a:cubicBezTo>
                    <a:pt x="131" y="300"/>
                    <a:pt x="131" y="300"/>
                    <a:pt x="131" y="300"/>
                  </a:cubicBezTo>
                  <a:cubicBezTo>
                    <a:pt x="131" y="300"/>
                    <a:pt x="131" y="300"/>
                    <a:pt x="131" y="300"/>
                  </a:cubicBezTo>
                  <a:cubicBezTo>
                    <a:pt x="131" y="300"/>
                    <a:pt x="130" y="300"/>
                    <a:pt x="130" y="300"/>
                  </a:cubicBezTo>
                  <a:cubicBezTo>
                    <a:pt x="130" y="300"/>
                    <a:pt x="130" y="300"/>
                    <a:pt x="129" y="301"/>
                  </a:cubicBezTo>
                  <a:cubicBezTo>
                    <a:pt x="128" y="301"/>
                    <a:pt x="129" y="300"/>
                    <a:pt x="129" y="299"/>
                  </a:cubicBezTo>
                  <a:cubicBezTo>
                    <a:pt x="129" y="298"/>
                    <a:pt x="127" y="299"/>
                    <a:pt x="126" y="298"/>
                  </a:cubicBezTo>
                  <a:cubicBezTo>
                    <a:pt x="124" y="297"/>
                    <a:pt x="126" y="295"/>
                    <a:pt x="127" y="294"/>
                  </a:cubicBezTo>
                  <a:cubicBezTo>
                    <a:pt x="128" y="293"/>
                    <a:pt x="129" y="290"/>
                    <a:pt x="128" y="289"/>
                  </a:cubicBezTo>
                  <a:cubicBezTo>
                    <a:pt x="127" y="288"/>
                    <a:pt x="128" y="286"/>
                    <a:pt x="128" y="285"/>
                  </a:cubicBezTo>
                  <a:cubicBezTo>
                    <a:pt x="128" y="284"/>
                    <a:pt x="129" y="283"/>
                    <a:pt x="128" y="283"/>
                  </a:cubicBezTo>
                  <a:cubicBezTo>
                    <a:pt x="127" y="283"/>
                    <a:pt x="127" y="282"/>
                    <a:pt x="125" y="281"/>
                  </a:cubicBezTo>
                  <a:cubicBezTo>
                    <a:pt x="124" y="280"/>
                    <a:pt x="121" y="282"/>
                    <a:pt x="120" y="282"/>
                  </a:cubicBezTo>
                  <a:cubicBezTo>
                    <a:pt x="119" y="282"/>
                    <a:pt x="119" y="282"/>
                    <a:pt x="119" y="282"/>
                  </a:cubicBezTo>
                  <a:cubicBezTo>
                    <a:pt x="118" y="282"/>
                    <a:pt x="118" y="282"/>
                    <a:pt x="117" y="282"/>
                  </a:cubicBezTo>
                  <a:cubicBezTo>
                    <a:pt x="116" y="282"/>
                    <a:pt x="115" y="282"/>
                    <a:pt x="115" y="282"/>
                  </a:cubicBezTo>
                  <a:cubicBezTo>
                    <a:pt x="112" y="282"/>
                    <a:pt x="108" y="283"/>
                    <a:pt x="107" y="284"/>
                  </a:cubicBezTo>
                  <a:cubicBezTo>
                    <a:pt x="105" y="284"/>
                    <a:pt x="104" y="283"/>
                    <a:pt x="103" y="283"/>
                  </a:cubicBezTo>
                  <a:cubicBezTo>
                    <a:pt x="102" y="282"/>
                    <a:pt x="99" y="283"/>
                    <a:pt x="97" y="283"/>
                  </a:cubicBezTo>
                  <a:cubicBezTo>
                    <a:pt x="95" y="283"/>
                    <a:pt x="95" y="282"/>
                    <a:pt x="94" y="282"/>
                  </a:cubicBezTo>
                  <a:cubicBezTo>
                    <a:pt x="93" y="281"/>
                    <a:pt x="92" y="283"/>
                    <a:pt x="92" y="284"/>
                  </a:cubicBezTo>
                  <a:cubicBezTo>
                    <a:pt x="91" y="285"/>
                    <a:pt x="88" y="285"/>
                    <a:pt x="86" y="285"/>
                  </a:cubicBezTo>
                  <a:cubicBezTo>
                    <a:pt x="85" y="286"/>
                    <a:pt x="83" y="287"/>
                    <a:pt x="83" y="288"/>
                  </a:cubicBezTo>
                  <a:cubicBezTo>
                    <a:pt x="82" y="288"/>
                    <a:pt x="80" y="288"/>
                    <a:pt x="78" y="289"/>
                  </a:cubicBezTo>
                  <a:cubicBezTo>
                    <a:pt x="78" y="289"/>
                    <a:pt x="77" y="289"/>
                    <a:pt x="77" y="289"/>
                  </a:cubicBezTo>
                  <a:cubicBezTo>
                    <a:pt x="77" y="289"/>
                    <a:pt x="77" y="290"/>
                    <a:pt x="77" y="290"/>
                  </a:cubicBezTo>
                  <a:cubicBezTo>
                    <a:pt x="77" y="290"/>
                    <a:pt x="76" y="290"/>
                    <a:pt x="76" y="290"/>
                  </a:cubicBezTo>
                  <a:cubicBezTo>
                    <a:pt x="76" y="290"/>
                    <a:pt x="76" y="290"/>
                    <a:pt x="76" y="290"/>
                  </a:cubicBezTo>
                  <a:cubicBezTo>
                    <a:pt x="76" y="291"/>
                    <a:pt x="75" y="291"/>
                    <a:pt x="75" y="291"/>
                  </a:cubicBezTo>
                  <a:cubicBezTo>
                    <a:pt x="75" y="291"/>
                    <a:pt x="75" y="291"/>
                    <a:pt x="74" y="291"/>
                  </a:cubicBezTo>
                  <a:cubicBezTo>
                    <a:pt x="73" y="292"/>
                    <a:pt x="73" y="291"/>
                    <a:pt x="72" y="291"/>
                  </a:cubicBezTo>
                  <a:cubicBezTo>
                    <a:pt x="70" y="290"/>
                    <a:pt x="66" y="291"/>
                    <a:pt x="64" y="291"/>
                  </a:cubicBezTo>
                  <a:cubicBezTo>
                    <a:pt x="62" y="291"/>
                    <a:pt x="61" y="288"/>
                    <a:pt x="60" y="288"/>
                  </a:cubicBezTo>
                  <a:cubicBezTo>
                    <a:pt x="59" y="288"/>
                    <a:pt x="57" y="290"/>
                    <a:pt x="56" y="292"/>
                  </a:cubicBezTo>
                  <a:cubicBezTo>
                    <a:pt x="56" y="293"/>
                    <a:pt x="54" y="297"/>
                    <a:pt x="52" y="298"/>
                  </a:cubicBezTo>
                  <a:cubicBezTo>
                    <a:pt x="49" y="300"/>
                    <a:pt x="47" y="299"/>
                    <a:pt x="46" y="300"/>
                  </a:cubicBezTo>
                  <a:cubicBezTo>
                    <a:pt x="45" y="301"/>
                    <a:pt x="43" y="303"/>
                    <a:pt x="43" y="304"/>
                  </a:cubicBezTo>
                  <a:cubicBezTo>
                    <a:pt x="42" y="306"/>
                    <a:pt x="41" y="306"/>
                    <a:pt x="40" y="307"/>
                  </a:cubicBezTo>
                  <a:cubicBezTo>
                    <a:pt x="39" y="309"/>
                    <a:pt x="40" y="311"/>
                    <a:pt x="39" y="315"/>
                  </a:cubicBezTo>
                  <a:cubicBezTo>
                    <a:pt x="39" y="319"/>
                    <a:pt x="33" y="322"/>
                    <a:pt x="30" y="323"/>
                  </a:cubicBezTo>
                  <a:cubicBezTo>
                    <a:pt x="30" y="323"/>
                    <a:pt x="29" y="323"/>
                    <a:pt x="28" y="323"/>
                  </a:cubicBezTo>
                  <a:cubicBezTo>
                    <a:pt x="28" y="323"/>
                    <a:pt x="28" y="324"/>
                    <a:pt x="28" y="324"/>
                  </a:cubicBezTo>
                  <a:cubicBezTo>
                    <a:pt x="27" y="324"/>
                    <a:pt x="27" y="324"/>
                    <a:pt x="27" y="324"/>
                  </a:cubicBezTo>
                  <a:cubicBezTo>
                    <a:pt x="26" y="324"/>
                    <a:pt x="26" y="325"/>
                    <a:pt x="26" y="325"/>
                  </a:cubicBezTo>
                  <a:cubicBezTo>
                    <a:pt x="26" y="325"/>
                    <a:pt x="25" y="325"/>
                    <a:pt x="25" y="325"/>
                  </a:cubicBezTo>
                  <a:cubicBezTo>
                    <a:pt x="25" y="325"/>
                    <a:pt x="25" y="326"/>
                    <a:pt x="25" y="326"/>
                  </a:cubicBezTo>
                  <a:cubicBezTo>
                    <a:pt x="24" y="326"/>
                    <a:pt x="24" y="326"/>
                    <a:pt x="24" y="326"/>
                  </a:cubicBezTo>
                  <a:cubicBezTo>
                    <a:pt x="24" y="326"/>
                    <a:pt x="24" y="326"/>
                    <a:pt x="24" y="327"/>
                  </a:cubicBezTo>
                  <a:cubicBezTo>
                    <a:pt x="22" y="328"/>
                    <a:pt x="22" y="330"/>
                    <a:pt x="20" y="331"/>
                  </a:cubicBezTo>
                  <a:cubicBezTo>
                    <a:pt x="18" y="332"/>
                    <a:pt x="16" y="337"/>
                    <a:pt x="16" y="338"/>
                  </a:cubicBezTo>
                  <a:cubicBezTo>
                    <a:pt x="16" y="339"/>
                    <a:pt x="10" y="343"/>
                    <a:pt x="10" y="345"/>
                  </a:cubicBezTo>
                  <a:cubicBezTo>
                    <a:pt x="9" y="347"/>
                    <a:pt x="7" y="350"/>
                    <a:pt x="6" y="350"/>
                  </a:cubicBezTo>
                  <a:cubicBezTo>
                    <a:pt x="6" y="350"/>
                    <a:pt x="6" y="351"/>
                    <a:pt x="6" y="351"/>
                  </a:cubicBezTo>
                  <a:cubicBezTo>
                    <a:pt x="5" y="351"/>
                    <a:pt x="5" y="351"/>
                    <a:pt x="5" y="351"/>
                  </a:cubicBezTo>
                  <a:cubicBezTo>
                    <a:pt x="5" y="351"/>
                    <a:pt x="5" y="352"/>
                    <a:pt x="5" y="352"/>
                  </a:cubicBezTo>
                  <a:cubicBezTo>
                    <a:pt x="5" y="352"/>
                    <a:pt x="5" y="352"/>
                    <a:pt x="5" y="352"/>
                  </a:cubicBezTo>
                  <a:cubicBezTo>
                    <a:pt x="5" y="352"/>
                    <a:pt x="5" y="353"/>
                    <a:pt x="5" y="353"/>
                  </a:cubicBezTo>
                  <a:cubicBezTo>
                    <a:pt x="5" y="353"/>
                    <a:pt x="5" y="353"/>
                    <a:pt x="5" y="353"/>
                  </a:cubicBezTo>
                  <a:cubicBezTo>
                    <a:pt x="5" y="354"/>
                    <a:pt x="4" y="354"/>
                    <a:pt x="4" y="355"/>
                  </a:cubicBezTo>
                  <a:cubicBezTo>
                    <a:pt x="4" y="355"/>
                    <a:pt x="4" y="355"/>
                    <a:pt x="4" y="355"/>
                  </a:cubicBezTo>
                  <a:cubicBezTo>
                    <a:pt x="5" y="357"/>
                    <a:pt x="7" y="358"/>
                    <a:pt x="8" y="359"/>
                  </a:cubicBezTo>
                  <a:cubicBezTo>
                    <a:pt x="8" y="360"/>
                    <a:pt x="7" y="361"/>
                    <a:pt x="7" y="362"/>
                  </a:cubicBezTo>
                  <a:cubicBezTo>
                    <a:pt x="6" y="364"/>
                    <a:pt x="8" y="365"/>
                    <a:pt x="8" y="367"/>
                  </a:cubicBezTo>
                  <a:cubicBezTo>
                    <a:pt x="9" y="369"/>
                    <a:pt x="6" y="372"/>
                    <a:pt x="6" y="374"/>
                  </a:cubicBezTo>
                  <a:cubicBezTo>
                    <a:pt x="6" y="374"/>
                    <a:pt x="6" y="375"/>
                    <a:pt x="6" y="376"/>
                  </a:cubicBezTo>
                  <a:cubicBezTo>
                    <a:pt x="6" y="376"/>
                    <a:pt x="5" y="377"/>
                    <a:pt x="5" y="377"/>
                  </a:cubicBezTo>
                  <a:cubicBezTo>
                    <a:pt x="5" y="377"/>
                    <a:pt x="5" y="377"/>
                    <a:pt x="5" y="378"/>
                  </a:cubicBezTo>
                  <a:cubicBezTo>
                    <a:pt x="5" y="378"/>
                    <a:pt x="5" y="378"/>
                    <a:pt x="5" y="378"/>
                  </a:cubicBezTo>
                  <a:cubicBezTo>
                    <a:pt x="4" y="379"/>
                    <a:pt x="4" y="379"/>
                    <a:pt x="4" y="379"/>
                  </a:cubicBezTo>
                  <a:cubicBezTo>
                    <a:pt x="4" y="379"/>
                    <a:pt x="4" y="379"/>
                    <a:pt x="4" y="380"/>
                  </a:cubicBezTo>
                  <a:cubicBezTo>
                    <a:pt x="2" y="381"/>
                    <a:pt x="0" y="383"/>
                    <a:pt x="1" y="384"/>
                  </a:cubicBezTo>
                  <a:cubicBezTo>
                    <a:pt x="3" y="385"/>
                    <a:pt x="2" y="385"/>
                    <a:pt x="3" y="388"/>
                  </a:cubicBezTo>
                  <a:cubicBezTo>
                    <a:pt x="3" y="388"/>
                    <a:pt x="3" y="388"/>
                    <a:pt x="3" y="388"/>
                  </a:cubicBezTo>
                  <a:cubicBezTo>
                    <a:pt x="3" y="389"/>
                    <a:pt x="3" y="390"/>
                    <a:pt x="3" y="390"/>
                  </a:cubicBezTo>
                  <a:cubicBezTo>
                    <a:pt x="3" y="390"/>
                    <a:pt x="3" y="390"/>
                    <a:pt x="3" y="390"/>
                  </a:cubicBezTo>
                  <a:cubicBezTo>
                    <a:pt x="3" y="390"/>
                    <a:pt x="3" y="391"/>
                    <a:pt x="2" y="391"/>
                  </a:cubicBezTo>
                  <a:cubicBezTo>
                    <a:pt x="2" y="391"/>
                    <a:pt x="2" y="392"/>
                    <a:pt x="2" y="392"/>
                  </a:cubicBezTo>
                  <a:cubicBezTo>
                    <a:pt x="2" y="392"/>
                    <a:pt x="2" y="393"/>
                    <a:pt x="2" y="393"/>
                  </a:cubicBezTo>
                  <a:cubicBezTo>
                    <a:pt x="2" y="393"/>
                    <a:pt x="2" y="393"/>
                    <a:pt x="2" y="393"/>
                  </a:cubicBezTo>
                  <a:cubicBezTo>
                    <a:pt x="2" y="393"/>
                    <a:pt x="3" y="393"/>
                    <a:pt x="3" y="394"/>
                  </a:cubicBezTo>
                  <a:cubicBezTo>
                    <a:pt x="3" y="394"/>
                    <a:pt x="3" y="394"/>
                    <a:pt x="3" y="394"/>
                  </a:cubicBezTo>
                  <a:cubicBezTo>
                    <a:pt x="3" y="394"/>
                    <a:pt x="3" y="394"/>
                    <a:pt x="3" y="394"/>
                  </a:cubicBezTo>
                  <a:cubicBezTo>
                    <a:pt x="3" y="394"/>
                    <a:pt x="4" y="394"/>
                    <a:pt x="4" y="395"/>
                  </a:cubicBezTo>
                  <a:cubicBezTo>
                    <a:pt x="5" y="395"/>
                    <a:pt x="5" y="395"/>
                    <a:pt x="6" y="396"/>
                  </a:cubicBezTo>
                  <a:cubicBezTo>
                    <a:pt x="8" y="397"/>
                    <a:pt x="7" y="398"/>
                    <a:pt x="7" y="398"/>
                  </a:cubicBezTo>
                  <a:cubicBezTo>
                    <a:pt x="8" y="399"/>
                    <a:pt x="8" y="399"/>
                    <a:pt x="8" y="399"/>
                  </a:cubicBezTo>
                  <a:cubicBezTo>
                    <a:pt x="8" y="399"/>
                    <a:pt x="8" y="399"/>
                    <a:pt x="8" y="400"/>
                  </a:cubicBezTo>
                  <a:cubicBezTo>
                    <a:pt x="8" y="400"/>
                    <a:pt x="8" y="400"/>
                    <a:pt x="8" y="400"/>
                  </a:cubicBezTo>
                  <a:cubicBezTo>
                    <a:pt x="9" y="400"/>
                    <a:pt x="9" y="400"/>
                    <a:pt x="9" y="400"/>
                  </a:cubicBezTo>
                  <a:cubicBezTo>
                    <a:pt x="9" y="400"/>
                    <a:pt x="9" y="400"/>
                    <a:pt x="9" y="400"/>
                  </a:cubicBezTo>
                  <a:cubicBezTo>
                    <a:pt x="10" y="401"/>
                    <a:pt x="10" y="401"/>
                    <a:pt x="11" y="401"/>
                  </a:cubicBezTo>
                  <a:cubicBezTo>
                    <a:pt x="13" y="403"/>
                    <a:pt x="12" y="403"/>
                    <a:pt x="13" y="404"/>
                  </a:cubicBezTo>
                  <a:cubicBezTo>
                    <a:pt x="14" y="405"/>
                    <a:pt x="15" y="407"/>
                    <a:pt x="15" y="407"/>
                  </a:cubicBezTo>
                  <a:cubicBezTo>
                    <a:pt x="15" y="407"/>
                    <a:pt x="15" y="407"/>
                    <a:pt x="16" y="407"/>
                  </a:cubicBezTo>
                  <a:cubicBezTo>
                    <a:pt x="16" y="407"/>
                    <a:pt x="16" y="407"/>
                    <a:pt x="16" y="407"/>
                  </a:cubicBezTo>
                  <a:cubicBezTo>
                    <a:pt x="16" y="408"/>
                    <a:pt x="16" y="408"/>
                    <a:pt x="16" y="408"/>
                  </a:cubicBezTo>
                  <a:cubicBezTo>
                    <a:pt x="16" y="408"/>
                    <a:pt x="16" y="408"/>
                    <a:pt x="16" y="408"/>
                  </a:cubicBezTo>
                  <a:cubicBezTo>
                    <a:pt x="16" y="408"/>
                    <a:pt x="16" y="409"/>
                    <a:pt x="16" y="409"/>
                  </a:cubicBezTo>
                  <a:cubicBezTo>
                    <a:pt x="16" y="409"/>
                    <a:pt x="16" y="410"/>
                    <a:pt x="17" y="411"/>
                  </a:cubicBezTo>
                  <a:cubicBezTo>
                    <a:pt x="17" y="411"/>
                    <a:pt x="17" y="411"/>
                    <a:pt x="17" y="411"/>
                  </a:cubicBezTo>
                  <a:cubicBezTo>
                    <a:pt x="17" y="411"/>
                    <a:pt x="17" y="411"/>
                    <a:pt x="17" y="411"/>
                  </a:cubicBezTo>
                  <a:cubicBezTo>
                    <a:pt x="17" y="412"/>
                    <a:pt x="18" y="413"/>
                    <a:pt x="19" y="415"/>
                  </a:cubicBezTo>
                  <a:cubicBezTo>
                    <a:pt x="19" y="415"/>
                    <a:pt x="19" y="415"/>
                    <a:pt x="19" y="415"/>
                  </a:cubicBezTo>
                  <a:cubicBezTo>
                    <a:pt x="20" y="416"/>
                    <a:pt x="20" y="416"/>
                    <a:pt x="20" y="416"/>
                  </a:cubicBezTo>
                  <a:cubicBezTo>
                    <a:pt x="20" y="416"/>
                    <a:pt x="21" y="416"/>
                    <a:pt x="21" y="416"/>
                  </a:cubicBezTo>
                  <a:cubicBezTo>
                    <a:pt x="21" y="416"/>
                    <a:pt x="21" y="416"/>
                    <a:pt x="21" y="417"/>
                  </a:cubicBezTo>
                  <a:cubicBezTo>
                    <a:pt x="22" y="417"/>
                    <a:pt x="22" y="417"/>
                    <a:pt x="23" y="418"/>
                  </a:cubicBezTo>
                  <a:cubicBezTo>
                    <a:pt x="23" y="418"/>
                    <a:pt x="24" y="418"/>
                    <a:pt x="24" y="418"/>
                  </a:cubicBezTo>
                  <a:cubicBezTo>
                    <a:pt x="26" y="420"/>
                    <a:pt x="31" y="424"/>
                    <a:pt x="33" y="425"/>
                  </a:cubicBezTo>
                  <a:cubicBezTo>
                    <a:pt x="33" y="425"/>
                    <a:pt x="34" y="425"/>
                    <a:pt x="34" y="426"/>
                  </a:cubicBezTo>
                  <a:cubicBezTo>
                    <a:pt x="34" y="426"/>
                    <a:pt x="35" y="426"/>
                    <a:pt x="35" y="426"/>
                  </a:cubicBezTo>
                  <a:cubicBezTo>
                    <a:pt x="35" y="426"/>
                    <a:pt x="36" y="426"/>
                    <a:pt x="36" y="427"/>
                  </a:cubicBezTo>
                  <a:cubicBezTo>
                    <a:pt x="37" y="427"/>
                    <a:pt x="37" y="427"/>
                    <a:pt x="37" y="427"/>
                  </a:cubicBezTo>
                  <a:cubicBezTo>
                    <a:pt x="38" y="427"/>
                    <a:pt x="38" y="427"/>
                    <a:pt x="38" y="427"/>
                  </a:cubicBezTo>
                  <a:cubicBezTo>
                    <a:pt x="39" y="427"/>
                    <a:pt x="39" y="428"/>
                    <a:pt x="39" y="428"/>
                  </a:cubicBezTo>
                  <a:cubicBezTo>
                    <a:pt x="40" y="428"/>
                    <a:pt x="40" y="428"/>
                    <a:pt x="40" y="428"/>
                  </a:cubicBezTo>
                  <a:cubicBezTo>
                    <a:pt x="40" y="428"/>
                    <a:pt x="40" y="428"/>
                    <a:pt x="40" y="428"/>
                  </a:cubicBezTo>
                  <a:cubicBezTo>
                    <a:pt x="42" y="428"/>
                    <a:pt x="51" y="424"/>
                    <a:pt x="54" y="424"/>
                  </a:cubicBezTo>
                  <a:cubicBezTo>
                    <a:pt x="54" y="424"/>
                    <a:pt x="55" y="424"/>
                    <a:pt x="55" y="424"/>
                  </a:cubicBezTo>
                  <a:cubicBezTo>
                    <a:pt x="55" y="424"/>
                    <a:pt x="56" y="424"/>
                    <a:pt x="56" y="424"/>
                  </a:cubicBezTo>
                  <a:cubicBezTo>
                    <a:pt x="56" y="424"/>
                    <a:pt x="56" y="424"/>
                    <a:pt x="57" y="424"/>
                  </a:cubicBezTo>
                  <a:cubicBezTo>
                    <a:pt x="57" y="424"/>
                    <a:pt x="57" y="424"/>
                    <a:pt x="57" y="424"/>
                  </a:cubicBezTo>
                  <a:cubicBezTo>
                    <a:pt x="58" y="425"/>
                    <a:pt x="58" y="425"/>
                    <a:pt x="58" y="425"/>
                  </a:cubicBezTo>
                  <a:cubicBezTo>
                    <a:pt x="59" y="425"/>
                    <a:pt x="59" y="425"/>
                    <a:pt x="59" y="425"/>
                  </a:cubicBezTo>
                  <a:cubicBezTo>
                    <a:pt x="59" y="425"/>
                    <a:pt x="60" y="425"/>
                    <a:pt x="60" y="425"/>
                  </a:cubicBezTo>
                  <a:cubicBezTo>
                    <a:pt x="60" y="425"/>
                    <a:pt x="60" y="425"/>
                    <a:pt x="61" y="425"/>
                  </a:cubicBezTo>
                  <a:cubicBezTo>
                    <a:pt x="62" y="426"/>
                    <a:pt x="63" y="426"/>
                    <a:pt x="64" y="426"/>
                  </a:cubicBezTo>
                  <a:cubicBezTo>
                    <a:pt x="64" y="426"/>
                    <a:pt x="64" y="426"/>
                    <a:pt x="64" y="426"/>
                  </a:cubicBezTo>
                  <a:cubicBezTo>
                    <a:pt x="64" y="426"/>
                    <a:pt x="65" y="426"/>
                    <a:pt x="65" y="426"/>
                  </a:cubicBezTo>
                  <a:cubicBezTo>
                    <a:pt x="65" y="427"/>
                    <a:pt x="66" y="426"/>
                    <a:pt x="66" y="426"/>
                  </a:cubicBezTo>
                  <a:cubicBezTo>
                    <a:pt x="66" y="426"/>
                    <a:pt x="66" y="426"/>
                    <a:pt x="66" y="426"/>
                  </a:cubicBezTo>
                  <a:cubicBezTo>
                    <a:pt x="67" y="426"/>
                    <a:pt x="67" y="426"/>
                    <a:pt x="67" y="426"/>
                  </a:cubicBezTo>
                  <a:cubicBezTo>
                    <a:pt x="67" y="426"/>
                    <a:pt x="67" y="426"/>
                    <a:pt x="67" y="426"/>
                  </a:cubicBezTo>
                  <a:cubicBezTo>
                    <a:pt x="68" y="426"/>
                    <a:pt x="68" y="426"/>
                    <a:pt x="69" y="426"/>
                  </a:cubicBezTo>
                  <a:cubicBezTo>
                    <a:pt x="69" y="426"/>
                    <a:pt x="69" y="426"/>
                    <a:pt x="69" y="426"/>
                  </a:cubicBezTo>
                  <a:cubicBezTo>
                    <a:pt x="69" y="426"/>
                    <a:pt x="70" y="425"/>
                    <a:pt x="70" y="425"/>
                  </a:cubicBezTo>
                  <a:cubicBezTo>
                    <a:pt x="70" y="425"/>
                    <a:pt x="71" y="425"/>
                    <a:pt x="71" y="425"/>
                  </a:cubicBezTo>
                  <a:cubicBezTo>
                    <a:pt x="71" y="425"/>
                    <a:pt x="71" y="425"/>
                    <a:pt x="72" y="425"/>
                  </a:cubicBezTo>
                  <a:cubicBezTo>
                    <a:pt x="72" y="425"/>
                    <a:pt x="72" y="424"/>
                    <a:pt x="72" y="424"/>
                  </a:cubicBezTo>
                  <a:cubicBezTo>
                    <a:pt x="74" y="424"/>
                    <a:pt x="75" y="423"/>
                    <a:pt x="76" y="423"/>
                  </a:cubicBezTo>
                  <a:cubicBezTo>
                    <a:pt x="76" y="423"/>
                    <a:pt x="76" y="423"/>
                    <a:pt x="76" y="423"/>
                  </a:cubicBezTo>
                  <a:cubicBezTo>
                    <a:pt x="77" y="422"/>
                    <a:pt x="78" y="422"/>
                    <a:pt x="79" y="422"/>
                  </a:cubicBezTo>
                  <a:cubicBezTo>
                    <a:pt x="79" y="422"/>
                    <a:pt x="79" y="422"/>
                    <a:pt x="79" y="422"/>
                  </a:cubicBezTo>
                  <a:cubicBezTo>
                    <a:pt x="79" y="421"/>
                    <a:pt x="79" y="421"/>
                    <a:pt x="80" y="421"/>
                  </a:cubicBezTo>
                  <a:cubicBezTo>
                    <a:pt x="80" y="421"/>
                    <a:pt x="80" y="421"/>
                    <a:pt x="80" y="421"/>
                  </a:cubicBezTo>
                  <a:cubicBezTo>
                    <a:pt x="80" y="421"/>
                    <a:pt x="80" y="421"/>
                    <a:pt x="81" y="421"/>
                  </a:cubicBezTo>
                  <a:cubicBezTo>
                    <a:pt x="81" y="421"/>
                    <a:pt x="81" y="421"/>
                    <a:pt x="81" y="421"/>
                  </a:cubicBezTo>
                  <a:cubicBezTo>
                    <a:pt x="81" y="421"/>
                    <a:pt x="81" y="420"/>
                    <a:pt x="81" y="420"/>
                  </a:cubicBezTo>
                  <a:cubicBezTo>
                    <a:pt x="81" y="420"/>
                    <a:pt x="81" y="420"/>
                    <a:pt x="81" y="420"/>
                  </a:cubicBezTo>
                  <a:cubicBezTo>
                    <a:pt x="81" y="420"/>
                    <a:pt x="81" y="420"/>
                    <a:pt x="81" y="420"/>
                  </a:cubicBezTo>
                  <a:cubicBezTo>
                    <a:pt x="82" y="420"/>
                    <a:pt x="82" y="420"/>
                    <a:pt x="82" y="420"/>
                  </a:cubicBezTo>
                  <a:cubicBezTo>
                    <a:pt x="82" y="420"/>
                    <a:pt x="82" y="420"/>
                    <a:pt x="82" y="420"/>
                  </a:cubicBezTo>
                  <a:cubicBezTo>
                    <a:pt x="82" y="420"/>
                    <a:pt x="83" y="420"/>
                    <a:pt x="83" y="420"/>
                  </a:cubicBezTo>
                  <a:cubicBezTo>
                    <a:pt x="83" y="420"/>
                    <a:pt x="83" y="420"/>
                    <a:pt x="83" y="420"/>
                  </a:cubicBezTo>
                  <a:cubicBezTo>
                    <a:pt x="84" y="420"/>
                    <a:pt x="85" y="420"/>
                    <a:pt x="86" y="420"/>
                  </a:cubicBezTo>
                  <a:cubicBezTo>
                    <a:pt x="87" y="420"/>
                    <a:pt x="88" y="420"/>
                    <a:pt x="88" y="420"/>
                  </a:cubicBezTo>
                  <a:cubicBezTo>
                    <a:pt x="88" y="420"/>
                    <a:pt x="88" y="420"/>
                    <a:pt x="88" y="420"/>
                  </a:cubicBezTo>
                  <a:cubicBezTo>
                    <a:pt x="89" y="420"/>
                    <a:pt x="89" y="420"/>
                    <a:pt x="89" y="420"/>
                  </a:cubicBezTo>
                  <a:cubicBezTo>
                    <a:pt x="90" y="420"/>
                    <a:pt x="90" y="420"/>
                    <a:pt x="90" y="420"/>
                  </a:cubicBezTo>
                  <a:cubicBezTo>
                    <a:pt x="90" y="420"/>
                    <a:pt x="90" y="419"/>
                    <a:pt x="90" y="419"/>
                  </a:cubicBezTo>
                  <a:cubicBezTo>
                    <a:pt x="91" y="419"/>
                    <a:pt x="91" y="419"/>
                    <a:pt x="91" y="419"/>
                  </a:cubicBezTo>
                  <a:cubicBezTo>
                    <a:pt x="91" y="419"/>
                    <a:pt x="91" y="419"/>
                    <a:pt x="91" y="419"/>
                  </a:cubicBezTo>
                  <a:cubicBezTo>
                    <a:pt x="91" y="419"/>
                    <a:pt x="92" y="419"/>
                    <a:pt x="92" y="419"/>
                  </a:cubicBezTo>
                  <a:cubicBezTo>
                    <a:pt x="92" y="419"/>
                    <a:pt x="92" y="419"/>
                    <a:pt x="92" y="419"/>
                  </a:cubicBezTo>
                  <a:cubicBezTo>
                    <a:pt x="92" y="419"/>
                    <a:pt x="92" y="419"/>
                    <a:pt x="92" y="419"/>
                  </a:cubicBezTo>
                  <a:cubicBezTo>
                    <a:pt x="92" y="419"/>
                    <a:pt x="93" y="419"/>
                    <a:pt x="93" y="419"/>
                  </a:cubicBezTo>
                  <a:cubicBezTo>
                    <a:pt x="93" y="419"/>
                    <a:pt x="93" y="419"/>
                    <a:pt x="93" y="419"/>
                  </a:cubicBezTo>
                  <a:cubicBezTo>
                    <a:pt x="94" y="419"/>
                    <a:pt x="96" y="423"/>
                    <a:pt x="97" y="423"/>
                  </a:cubicBezTo>
                  <a:cubicBezTo>
                    <a:pt x="98" y="424"/>
                    <a:pt x="98" y="428"/>
                    <a:pt x="100" y="429"/>
                  </a:cubicBezTo>
                  <a:cubicBezTo>
                    <a:pt x="100" y="429"/>
                    <a:pt x="100" y="429"/>
                    <a:pt x="101" y="429"/>
                  </a:cubicBezTo>
                  <a:cubicBezTo>
                    <a:pt x="101" y="429"/>
                    <a:pt x="101" y="429"/>
                    <a:pt x="101" y="429"/>
                  </a:cubicBezTo>
                  <a:cubicBezTo>
                    <a:pt x="101" y="429"/>
                    <a:pt x="102" y="429"/>
                    <a:pt x="102" y="429"/>
                  </a:cubicBezTo>
                  <a:cubicBezTo>
                    <a:pt x="102" y="429"/>
                    <a:pt x="102" y="429"/>
                    <a:pt x="102" y="429"/>
                  </a:cubicBezTo>
                  <a:cubicBezTo>
                    <a:pt x="103" y="429"/>
                    <a:pt x="103" y="429"/>
                    <a:pt x="104" y="429"/>
                  </a:cubicBezTo>
                  <a:cubicBezTo>
                    <a:pt x="104" y="429"/>
                    <a:pt x="104" y="429"/>
                    <a:pt x="104" y="429"/>
                  </a:cubicBezTo>
                  <a:cubicBezTo>
                    <a:pt x="106" y="429"/>
                    <a:pt x="108" y="429"/>
                    <a:pt x="110" y="429"/>
                  </a:cubicBezTo>
                  <a:cubicBezTo>
                    <a:pt x="110" y="429"/>
                    <a:pt x="111" y="429"/>
                    <a:pt x="111" y="429"/>
                  </a:cubicBezTo>
                  <a:cubicBezTo>
                    <a:pt x="111" y="429"/>
                    <a:pt x="111" y="429"/>
                    <a:pt x="111" y="429"/>
                  </a:cubicBezTo>
                  <a:cubicBezTo>
                    <a:pt x="112" y="429"/>
                    <a:pt x="112" y="429"/>
                    <a:pt x="112" y="429"/>
                  </a:cubicBezTo>
                  <a:cubicBezTo>
                    <a:pt x="115" y="429"/>
                    <a:pt x="115" y="430"/>
                    <a:pt x="116" y="431"/>
                  </a:cubicBezTo>
                  <a:cubicBezTo>
                    <a:pt x="116" y="431"/>
                    <a:pt x="118" y="434"/>
                    <a:pt x="117" y="436"/>
                  </a:cubicBezTo>
                  <a:cubicBezTo>
                    <a:pt x="117" y="437"/>
                    <a:pt x="117" y="437"/>
                    <a:pt x="117" y="438"/>
                  </a:cubicBezTo>
                  <a:cubicBezTo>
                    <a:pt x="117" y="438"/>
                    <a:pt x="117" y="438"/>
                    <a:pt x="117" y="438"/>
                  </a:cubicBezTo>
                  <a:cubicBezTo>
                    <a:pt x="117" y="439"/>
                    <a:pt x="116" y="439"/>
                    <a:pt x="116" y="439"/>
                  </a:cubicBezTo>
                  <a:cubicBezTo>
                    <a:pt x="116" y="440"/>
                    <a:pt x="116" y="440"/>
                    <a:pt x="116" y="441"/>
                  </a:cubicBezTo>
                  <a:cubicBezTo>
                    <a:pt x="116" y="441"/>
                    <a:pt x="116" y="441"/>
                    <a:pt x="116" y="441"/>
                  </a:cubicBezTo>
                  <a:cubicBezTo>
                    <a:pt x="115" y="442"/>
                    <a:pt x="115" y="442"/>
                    <a:pt x="115" y="442"/>
                  </a:cubicBezTo>
                  <a:cubicBezTo>
                    <a:pt x="115" y="442"/>
                    <a:pt x="115" y="443"/>
                    <a:pt x="115" y="443"/>
                  </a:cubicBezTo>
                  <a:cubicBezTo>
                    <a:pt x="115" y="443"/>
                    <a:pt x="115" y="443"/>
                    <a:pt x="115" y="443"/>
                  </a:cubicBezTo>
                  <a:cubicBezTo>
                    <a:pt x="115" y="444"/>
                    <a:pt x="115" y="444"/>
                    <a:pt x="115" y="444"/>
                  </a:cubicBezTo>
                  <a:cubicBezTo>
                    <a:pt x="115" y="444"/>
                    <a:pt x="115" y="444"/>
                    <a:pt x="115" y="444"/>
                  </a:cubicBezTo>
                  <a:cubicBezTo>
                    <a:pt x="115" y="445"/>
                    <a:pt x="115" y="446"/>
                    <a:pt x="115" y="447"/>
                  </a:cubicBezTo>
                  <a:cubicBezTo>
                    <a:pt x="115" y="447"/>
                    <a:pt x="115" y="447"/>
                    <a:pt x="115" y="447"/>
                  </a:cubicBezTo>
                  <a:cubicBezTo>
                    <a:pt x="115" y="448"/>
                    <a:pt x="114" y="448"/>
                    <a:pt x="114" y="448"/>
                  </a:cubicBezTo>
                  <a:cubicBezTo>
                    <a:pt x="114" y="448"/>
                    <a:pt x="114" y="448"/>
                    <a:pt x="114" y="449"/>
                  </a:cubicBezTo>
                  <a:cubicBezTo>
                    <a:pt x="114" y="449"/>
                    <a:pt x="114" y="449"/>
                    <a:pt x="114" y="449"/>
                  </a:cubicBezTo>
                  <a:cubicBezTo>
                    <a:pt x="114" y="451"/>
                    <a:pt x="114" y="451"/>
                    <a:pt x="112" y="452"/>
                  </a:cubicBezTo>
                  <a:cubicBezTo>
                    <a:pt x="111" y="453"/>
                    <a:pt x="112" y="453"/>
                    <a:pt x="114" y="455"/>
                  </a:cubicBezTo>
                  <a:cubicBezTo>
                    <a:pt x="115" y="457"/>
                    <a:pt x="114" y="456"/>
                    <a:pt x="115" y="458"/>
                  </a:cubicBezTo>
                  <a:cubicBezTo>
                    <a:pt x="115" y="458"/>
                    <a:pt x="115" y="458"/>
                    <a:pt x="115" y="459"/>
                  </a:cubicBezTo>
                  <a:cubicBezTo>
                    <a:pt x="115" y="459"/>
                    <a:pt x="115" y="459"/>
                    <a:pt x="115" y="459"/>
                  </a:cubicBezTo>
                  <a:cubicBezTo>
                    <a:pt x="115" y="459"/>
                    <a:pt x="115" y="459"/>
                    <a:pt x="116" y="460"/>
                  </a:cubicBezTo>
                  <a:cubicBezTo>
                    <a:pt x="116" y="460"/>
                    <a:pt x="116" y="460"/>
                    <a:pt x="116" y="460"/>
                  </a:cubicBezTo>
                  <a:cubicBezTo>
                    <a:pt x="116" y="460"/>
                    <a:pt x="117" y="461"/>
                    <a:pt x="117" y="461"/>
                  </a:cubicBezTo>
                  <a:cubicBezTo>
                    <a:pt x="117" y="461"/>
                    <a:pt x="117" y="461"/>
                    <a:pt x="117" y="462"/>
                  </a:cubicBezTo>
                  <a:cubicBezTo>
                    <a:pt x="119" y="463"/>
                    <a:pt x="121" y="466"/>
                    <a:pt x="123" y="468"/>
                  </a:cubicBezTo>
                  <a:cubicBezTo>
                    <a:pt x="123" y="468"/>
                    <a:pt x="123" y="468"/>
                    <a:pt x="123" y="468"/>
                  </a:cubicBezTo>
                  <a:cubicBezTo>
                    <a:pt x="123" y="468"/>
                    <a:pt x="123" y="468"/>
                    <a:pt x="123" y="468"/>
                  </a:cubicBezTo>
                  <a:cubicBezTo>
                    <a:pt x="123" y="468"/>
                    <a:pt x="124" y="469"/>
                    <a:pt x="124" y="469"/>
                  </a:cubicBezTo>
                  <a:cubicBezTo>
                    <a:pt x="124" y="469"/>
                    <a:pt x="124" y="469"/>
                    <a:pt x="124" y="469"/>
                  </a:cubicBezTo>
                  <a:cubicBezTo>
                    <a:pt x="124" y="469"/>
                    <a:pt x="124" y="469"/>
                    <a:pt x="124" y="469"/>
                  </a:cubicBezTo>
                  <a:cubicBezTo>
                    <a:pt x="124" y="469"/>
                    <a:pt x="124" y="469"/>
                    <a:pt x="124" y="470"/>
                  </a:cubicBezTo>
                  <a:cubicBezTo>
                    <a:pt x="124" y="470"/>
                    <a:pt x="124" y="470"/>
                    <a:pt x="125" y="470"/>
                  </a:cubicBezTo>
                  <a:cubicBezTo>
                    <a:pt x="125" y="470"/>
                    <a:pt x="125" y="470"/>
                    <a:pt x="125" y="471"/>
                  </a:cubicBezTo>
                  <a:cubicBezTo>
                    <a:pt x="125" y="472"/>
                    <a:pt x="125" y="473"/>
                    <a:pt x="125" y="474"/>
                  </a:cubicBezTo>
                  <a:cubicBezTo>
                    <a:pt x="125" y="474"/>
                    <a:pt x="126" y="474"/>
                    <a:pt x="126" y="475"/>
                  </a:cubicBezTo>
                  <a:cubicBezTo>
                    <a:pt x="125" y="475"/>
                    <a:pt x="126" y="475"/>
                    <a:pt x="126" y="476"/>
                  </a:cubicBezTo>
                  <a:cubicBezTo>
                    <a:pt x="126" y="476"/>
                    <a:pt x="126" y="476"/>
                    <a:pt x="126" y="476"/>
                  </a:cubicBezTo>
                  <a:cubicBezTo>
                    <a:pt x="126" y="477"/>
                    <a:pt x="127" y="478"/>
                    <a:pt x="128" y="479"/>
                  </a:cubicBezTo>
                  <a:cubicBezTo>
                    <a:pt x="128" y="479"/>
                    <a:pt x="128" y="479"/>
                    <a:pt x="128" y="479"/>
                  </a:cubicBezTo>
                  <a:cubicBezTo>
                    <a:pt x="128" y="479"/>
                    <a:pt x="129" y="483"/>
                    <a:pt x="130" y="485"/>
                  </a:cubicBezTo>
                  <a:cubicBezTo>
                    <a:pt x="131" y="487"/>
                    <a:pt x="130" y="493"/>
                    <a:pt x="131" y="495"/>
                  </a:cubicBezTo>
                  <a:cubicBezTo>
                    <a:pt x="132" y="496"/>
                    <a:pt x="132" y="501"/>
                    <a:pt x="132" y="503"/>
                  </a:cubicBezTo>
                  <a:cubicBezTo>
                    <a:pt x="132" y="505"/>
                    <a:pt x="132" y="505"/>
                    <a:pt x="131" y="506"/>
                  </a:cubicBezTo>
                  <a:cubicBezTo>
                    <a:pt x="130" y="508"/>
                    <a:pt x="128" y="508"/>
                    <a:pt x="127" y="509"/>
                  </a:cubicBezTo>
                  <a:cubicBezTo>
                    <a:pt x="127" y="511"/>
                    <a:pt x="124" y="522"/>
                    <a:pt x="124" y="523"/>
                  </a:cubicBezTo>
                  <a:cubicBezTo>
                    <a:pt x="124" y="523"/>
                    <a:pt x="124" y="524"/>
                    <a:pt x="124" y="524"/>
                  </a:cubicBezTo>
                  <a:cubicBezTo>
                    <a:pt x="124" y="524"/>
                    <a:pt x="124" y="524"/>
                    <a:pt x="124" y="524"/>
                  </a:cubicBezTo>
                  <a:cubicBezTo>
                    <a:pt x="124" y="525"/>
                    <a:pt x="124" y="525"/>
                    <a:pt x="123" y="526"/>
                  </a:cubicBezTo>
                  <a:cubicBezTo>
                    <a:pt x="123" y="526"/>
                    <a:pt x="123" y="526"/>
                    <a:pt x="123" y="526"/>
                  </a:cubicBezTo>
                  <a:cubicBezTo>
                    <a:pt x="123" y="527"/>
                    <a:pt x="123" y="527"/>
                    <a:pt x="123" y="527"/>
                  </a:cubicBezTo>
                  <a:cubicBezTo>
                    <a:pt x="123" y="528"/>
                    <a:pt x="123" y="528"/>
                    <a:pt x="123" y="528"/>
                  </a:cubicBezTo>
                  <a:cubicBezTo>
                    <a:pt x="123" y="529"/>
                    <a:pt x="123" y="529"/>
                    <a:pt x="123" y="530"/>
                  </a:cubicBezTo>
                  <a:cubicBezTo>
                    <a:pt x="123" y="530"/>
                    <a:pt x="123" y="530"/>
                    <a:pt x="123" y="530"/>
                  </a:cubicBezTo>
                  <a:cubicBezTo>
                    <a:pt x="123" y="530"/>
                    <a:pt x="123" y="530"/>
                    <a:pt x="123" y="530"/>
                  </a:cubicBezTo>
                  <a:cubicBezTo>
                    <a:pt x="123" y="531"/>
                    <a:pt x="123" y="531"/>
                    <a:pt x="123" y="531"/>
                  </a:cubicBezTo>
                  <a:cubicBezTo>
                    <a:pt x="123" y="531"/>
                    <a:pt x="123" y="532"/>
                    <a:pt x="123" y="532"/>
                  </a:cubicBezTo>
                  <a:cubicBezTo>
                    <a:pt x="123" y="532"/>
                    <a:pt x="123" y="532"/>
                    <a:pt x="123" y="533"/>
                  </a:cubicBezTo>
                  <a:cubicBezTo>
                    <a:pt x="124" y="533"/>
                    <a:pt x="124" y="533"/>
                    <a:pt x="124" y="534"/>
                  </a:cubicBezTo>
                  <a:cubicBezTo>
                    <a:pt x="124" y="534"/>
                    <a:pt x="124" y="534"/>
                    <a:pt x="124" y="534"/>
                  </a:cubicBezTo>
                  <a:cubicBezTo>
                    <a:pt x="124" y="535"/>
                    <a:pt x="124" y="535"/>
                    <a:pt x="124" y="535"/>
                  </a:cubicBezTo>
                  <a:cubicBezTo>
                    <a:pt x="126" y="538"/>
                    <a:pt x="129" y="543"/>
                    <a:pt x="129" y="546"/>
                  </a:cubicBezTo>
                  <a:cubicBezTo>
                    <a:pt x="130" y="550"/>
                    <a:pt x="132" y="552"/>
                    <a:pt x="134" y="556"/>
                  </a:cubicBezTo>
                  <a:cubicBezTo>
                    <a:pt x="136" y="559"/>
                    <a:pt x="134" y="566"/>
                    <a:pt x="135" y="569"/>
                  </a:cubicBezTo>
                  <a:cubicBezTo>
                    <a:pt x="136" y="573"/>
                    <a:pt x="137" y="576"/>
                    <a:pt x="137" y="580"/>
                  </a:cubicBezTo>
                  <a:cubicBezTo>
                    <a:pt x="137" y="581"/>
                    <a:pt x="137" y="582"/>
                    <a:pt x="137" y="582"/>
                  </a:cubicBezTo>
                  <a:cubicBezTo>
                    <a:pt x="137" y="582"/>
                    <a:pt x="137" y="582"/>
                    <a:pt x="137" y="583"/>
                  </a:cubicBezTo>
                  <a:cubicBezTo>
                    <a:pt x="137" y="583"/>
                    <a:pt x="137" y="583"/>
                    <a:pt x="137" y="584"/>
                  </a:cubicBezTo>
                  <a:cubicBezTo>
                    <a:pt x="137" y="584"/>
                    <a:pt x="137" y="584"/>
                    <a:pt x="137" y="584"/>
                  </a:cubicBezTo>
                  <a:cubicBezTo>
                    <a:pt x="138" y="585"/>
                    <a:pt x="138" y="585"/>
                    <a:pt x="138" y="585"/>
                  </a:cubicBezTo>
                  <a:cubicBezTo>
                    <a:pt x="138" y="585"/>
                    <a:pt x="138" y="586"/>
                    <a:pt x="138" y="586"/>
                  </a:cubicBezTo>
                  <a:cubicBezTo>
                    <a:pt x="139" y="586"/>
                    <a:pt x="139" y="587"/>
                    <a:pt x="139" y="587"/>
                  </a:cubicBezTo>
                  <a:cubicBezTo>
                    <a:pt x="139" y="587"/>
                    <a:pt x="139" y="587"/>
                    <a:pt x="139" y="588"/>
                  </a:cubicBezTo>
                  <a:cubicBezTo>
                    <a:pt x="140" y="588"/>
                    <a:pt x="140" y="588"/>
                    <a:pt x="140" y="588"/>
                  </a:cubicBezTo>
                  <a:cubicBezTo>
                    <a:pt x="140" y="589"/>
                    <a:pt x="140" y="589"/>
                    <a:pt x="140" y="589"/>
                  </a:cubicBezTo>
                  <a:cubicBezTo>
                    <a:pt x="141" y="589"/>
                    <a:pt x="141" y="590"/>
                    <a:pt x="141" y="590"/>
                  </a:cubicBezTo>
                  <a:cubicBezTo>
                    <a:pt x="141" y="590"/>
                    <a:pt x="141" y="590"/>
                    <a:pt x="142" y="590"/>
                  </a:cubicBezTo>
                  <a:cubicBezTo>
                    <a:pt x="142" y="591"/>
                    <a:pt x="142" y="591"/>
                    <a:pt x="142" y="591"/>
                  </a:cubicBezTo>
                  <a:cubicBezTo>
                    <a:pt x="143" y="591"/>
                    <a:pt x="143" y="592"/>
                    <a:pt x="143" y="592"/>
                  </a:cubicBezTo>
                  <a:cubicBezTo>
                    <a:pt x="145" y="595"/>
                    <a:pt x="146" y="596"/>
                    <a:pt x="147" y="599"/>
                  </a:cubicBezTo>
                  <a:cubicBezTo>
                    <a:pt x="148" y="602"/>
                    <a:pt x="146" y="600"/>
                    <a:pt x="145" y="602"/>
                  </a:cubicBezTo>
                  <a:cubicBezTo>
                    <a:pt x="144" y="603"/>
                    <a:pt x="146" y="606"/>
                    <a:pt x="147" y="609"/>
                  </a:cubicBezTo>
                  <a:cubicBezTo>
                    <a:pt x="148" y="612"/>
                    <a:pt x="148" y="615"/>
                    <a:pt x="147" y="617"/>
                  </a:cubicBezTo>
                  <a:cubicBezTo>
                    <a:pt x="146" y="619"/>
                    <a:pt x="147" y="619"/>
                    <a:pt x="147" y="621"/>
                  </a:cubicBezTo>
                  <a:cubicBezTo>
                    <a:pt x="148" y="624"/>
                    <a:pt x="148" y="624"/>
                    <a:pt x="149" y="626"/>
                  </a:cubicBezTo>
                  <a:cubicBezTo>
                    <a:pt x="149" y="628"/>
                    <a:pt x="150" y="627"/>
                    <a:pt x="152" y="628"/>
                  </a:cubicBezTo>
                  <a:cubicBezTo>
                    <a:pt x="153" y="628"/>
                    <a:pt x="153" y="630"/>
                    <a:pt x="155" y="630"/>
                  </a:cubicBezTo>
                  <a:cubicBezTo>
                    <a:pt x="158" y="631"/>
                    <a:pt x="158" y="630"/>
                    <a:pt x="158" y="628"/>
                  </a:cubicBezTo>
                  <a:cubicBezTo>
                    <a:pt x="159" y="627"/>
                    <a:pt x="161" y="628"/>
                    <a:pt x="163" y="628"/>
                  </a:cubicBezTo>
                  <a:cubicBezTo>
                    <a:pt x="164" y="628"/>
                    <a:pt x="164" y="627"/>
                    <a:pt x="165" y="626"/>
                  </a:cubicBezTo>
                  <a:cubicBezTo>
                    <a:pt x="167" y="625"/>
                    <a:pt x="168" y="625"/>
                    <a:pt x="170" y="625"/>
                  </a:cubicBezTo>
                  <a:cubicBezTo>
                    <a:pt x="173" y="625"/>
                    <a:pt x="175" y="625"/>
                    <a:pt x="176" y="625"/>
                  </a:cubicBezTo>
                  <a:cubicBezTo>
                    <a:pt x="178" y="625"/>
                    <a:pt x="180" y="626"/>
                    <a:pt x="181" y="625"/>
                  </a:cubicBezTo>
                  <a:cubicBezTo>
                    <a:pt x="182" y="625"/>
                    <a:pt x="185" y="625"/>
                    <a:pt x="186" y="624"/>
                  </a:cubicBezTo>
                  <a:cubicBezTo>
                    <a:pt x="188" y="624"/>
                    <a:pt x="190" y="623"/>
                    <a:pt x="191" y="622"/>
                  </a:cubicBezTo>
                  <a:cubicBezTo>
                    <a:pt x="193" y="620"/>
                    <a:pt x="199" y="614"/>
                    <a:pt x="200" y="614"/>
                  </a:cubicBezTo>
                  <a:cubicBezTo>
                    <a:pt x="201" y="613"/>
                    <a:pt x="206" y="606"/>
                    <a:pt x="207" y="605"/>
                  </a:cubicBezTo>
                  <a:cubicBezTo>
                    <a:pt x="208" y="603"/>
                    <a:pt x="209" y="603"/>
                    <a:pt x="210" y="603"/>
                  </a:cubicBezTo>
                  <a:cubicBezTo>
                    <a:pt x="211" y="603"/>
                    <a:pt x="214" y="598"/>
                    <a:pt x="215" y="597"/>
                  </a:cubicBezTo>
                  <a:cubicBezTo>
                    <a:pt x="216" y="595"/>
                    <a:pt x="218" y="593"/>
                    <a:pt x="219" y="592"/>
                  </a:cubicBezTo>
                  <a:cubicBezTo>
                    <a:pt x="220" y="590"/>
                    <a:pt x="221" y="587"/>
                    <a:pt x="222" y="585"/>
                  </a:cubicBezTo>
                  <a:cubicBezTo>
                    <a:pt x="222" y="585"/>
                    <a:pt x="222" y="584"/>
                    <a:pt x="222" y="584"/>
                  </a:cubicBezTo>
                  <a:cubicBezTo>
                    <a:pt x="222" y="584"/>
                    <a:pt x="222" y="584"/>
                    <a:pt x="222" y="584"/>
                  </a:cubicBezTo>
                  <a:cubicBezTo>
                    <a:pt x="222" y="583"/>
                    <a:pt x="222" y="582"/>
                    <a:pt x="222" y="582"/>
                  </a:cubicBezTo>
                  <a:cubicBezTo>
                    <a:pt x="222" y="582"/>
                    <a:pt x="222" y="582"/>
                    <a:pt x="222" y="582"/>
                  </a:cubicBezTo>
                  <a:cubicBezTo>
                    <a:pt x="222" y="582"/>
                    <a:pt x="222" y="582"/>
                    <a:pt x="222" y="582"/>
                  </a:cubicBezTo>
                  <a:cubicBezTo>
                    <a:pt x="222" y="581"/>
                    <a:pt x="222" y="581"/>
                    <a:pt x="222" y="580"/>
                  </a:cubicBezTo>
                  <a:cubicBezTo>
                    <a:pt x="222" y="580"/>
                    <a:pt x="222" y="580"/>
                    <a:pt x="222" y="580"/>
                  </a:cubicBezTo>
                  <a:cubicBezTo>
                    <a:pt x="223" y="580"/>
                    <a:pt x="223" y="579"/>
                    <a:pt x="223" y="578"/>
                  </a:cubicBezTo>
                  <a:cubicBezTo>
                    <a:pt x="223" y="578"/>
                    <a:pt x="223" y="578"/>
                    <a:pt x="223" y="578"/>
                  </a:cubicBezTo>
                  <a:cubicBezTo>
                    <a:pt x="223" y="578"/>
                    <a:pt x="223" y="578"/>
                    <a:pt x="223" y="578"/>
                  </a:cubicBezTo>
                  <a:cubicBezTo>
                    <a:pt x="222" y="577"/>
                    <a:pt x="223" y="574"/>
                    <a:pt x="226" y="572"/>
                  </a:cubicBezTo>
                  <a:cubicBezTo>
                    <a:pt x="228" y="571"/>
                    <a:pt x="234" y="568"/>
                    <a:pt x="235" y="565"/>
                  </a:cubicBezTo>
                  <a:cubicBezTo>
                    <a:pt x="236" y="562"/>
                    <a:pt x="234" y="554"/>
                    <a:pt x="234" y="553"/>
                  </a:cubicBezTo>
                  <a:cubicBezTo>
                    <a:pt x="234" y="552"/>
                    <a:pt x="233" y="546"/>
                    <a:pt x="232" y="546"/>
                  </a:cubicBezTo>
                  <a:cubicBezTo>
                    <a:pt x="231" y="546"/>
                    <a:pt x="231" y="545"/>
                    <a:pt x="232" y="542"/>
                  </a:cubicBezTo>
                  <a:cubicBezTo>
                    <a:pt x="233" y="540"/>
                    <a:pt x="243" y="532"/>
                    <a:pt x="246" y="530"/>
                  </a:cubicBezTo>
                  <a:cubicBezTo>
                    <a:pt x="248" y="528"/>
                    <a:pt x="252" y="527"/>
                    <a:pt x="253" y="526"/>
                  </a:cubicBezTo>
                  <a:cubicBezTo>
                    <a:pt x="254" y="525"/>
                    <a:pt x="259" y="519"/>
                    <a:pt x="260" y="519"/>
                  </a:cubicBezTo>
                  <a:cubicBezTo>
                    <a:pt x="260" y="518"/>
                    <a:pt x="259" y="515"/>
                    <a:pt x="258" y="513"/>
                  </a:cubicBezTo>
                  <a:cubicBezTo>
                    <a:pt x="257" y="511"/>
                    <a:pt x="257" y="503"/>
                    <a:pt x="257" y="501"/>
                  </a:cubicBezTo>
                  <a:cubicBezTo>
                    <a:pt x="257" y="501"/>
                    <a:pt x="257" y="500"/>
                    <a:pt x="257" y="500"/>
                  </a:cubicBezTo>
                  <a:cubicBezTo>
                    <a:pt x="257" y="500"/>
                    <a:pt x="257" y="500"/>
                    <a:pt x="257" y="499"/>
                  </a:cubicBezTo>
                  <a:cubicBezTo>
                    <a:pt x="257" y="499"/>
                    <a:pt x="257" y="499"/>
                    <a:pt x="257" y="498"/>
                  </a:cubicBezTo>
                  <a:cubicBezTo>
                    <a:pt x="257" y="498"/>
                    <a:pt x="257" y="498"/>
                    <a:pt x="257" y="498"/>
                  </a:cubicBezTo>
                  <a:cubicBezTo>
                    <a:pt x="257" y="497"/>
                    <a:pt x="257" y="497"/>
                    <a:pt x="257" y="497"/>
                  </a:cubicBezTo>
                  <a:cubicBezTo>
                    <a:pt x="257" y="496"/>
                    <a:pt x="257" y="496"/>
                    <a:pt x="257" y="496"/>
                  </a:cubicBezTo>
                  <a:cubicBezTo>
                    <a:pt x="257" y="496"/>
                    <a:pt x="257" y="496"/>
                    <a:pt x="257" y="496"/>
                  </a:cubicBezTo>
                  <a:cubicBezTo>
                    <a:pt x="257" y="495"/>
                    <a:pt x="257" y="495"/>
                    <a:pt x="257" y="495"/>
                  </a:cubicBezTo>
                  <a:cubicBezTo>
                    <a:pt x="256" y="493"/>
                    <a:pt x="253" y="491"/>
                    <a:pt x="252" y="489"/>
                  </a:cubicBezTo>
                  <a:cubicBezTo>
                    <a:pt x="251" y="488"/>
                    <a:pt x="252" y="480"/>
                    <a:pt x="252" y="479"/>
                  </a:cubicBezTo>
                  <a:cubicBezTo>
                    <a:pt x="252" y="478"/>
                    <a:pt x="250" y="474"/>
                    <a:pt x="250" y="473"/>
                  </a:cubicBezTo>
                  <a:cubicBezTo>
                    <a:pt x="250" y="472"/>
                    <a:pt x="250" y="470"/>
                    <a:pt x="250" y="469"/>
                  </a:cubicBezTo>
                  <a:cubicBezTo>
                    <a:pt x="250" y="469"/>
                    <a:pt x="250" y="469"/>
                    <a:pt x="250" y="469"/>
                  </a:cubicBezTo>
                  <a:cubicBezTo>
                    <a:pt x="250" y="469"/>
                    <a:pt x="250" y="469"/>
                    <a:pt x="250" y="469"/>
                  </a:cubicBezTo>
                  <a:cubicBezTo>
                    <a:pt x="251" y="469"/>
                    <a:pt x="251" y="469"/>
                    <a:pt x="251" y="469"/>
                  </a:cubicBezTo>
                  <a:cubicBezTo>
                    <a:pt x="251" y="469"/>
                    <a:pt x="251" y="469"/>
                    <a:pt x="251" y="469"/>
                  </a:cubicBezTo>
                  <a:cubicBezTo>
                    <a:pt x="251" y="468"/>
                    <a:pt x="252" y="467"/>
                    <a:pt x="252" y="466"/>
                  </a:cubicBezTo>
                  <a:cubicBezTo>
                    <a:pt x="252" y="466"/>
                    <a:pt x="252" y="466"/>
                    <a:pt x="252" y="466"/>
                  </a:cubicBezTo>
                  <a:cubicBezTo>
                    <a:pt x="253" y="465"/>
                    <a:pt x="253" y="465"/>
                    <a:pt x="253" y="464"/>
                  </a:cubicBezTo>
                  <a:cubicBezTo>
                    <a:pt x="254" y="462"/>
                    <a:pt x="257" y="457"/>
                    <a:pt x="258" y="456"/>
                  </a:cubicBezTo>
                  <a:cubicBezTo>
                    <a:pt x="258" y="456"/>
                    <a:pt x="258" y="456"/>
                    <a:pt x="258" y="456"/>
                  </a:cubicBezTo>
                  <a:cubicBezTo>
                    <a:pt x="258" y="456"/>
                    <a:pt x="258" y="456"/>
                    <a:pt x="259" y="456"/>
                  </a:cubicBezTo>
                  <a:cubicBezTo>
                    <a:pt x="259" y="456"/>
                    <a:pt x="259" y="456"/>
                    <a:pt x="259" y="455"/>
                  </a:cubicBezTo>
                  <a:cubicBezTo>
                    <a:pt x="259" y="455"/>
                    <a:pt x="259" y="455"/>
                    <a:pt x="259" y="455"/>
                  </a:cubicBezTo>
                  <a:cubicBezTo>
                    <a:pt x="260" y="455"/>
                    <a:pt x="261" y="455"/>
                    <a:pt x="261" y="455"/>
                  </a:cubicBezTo>
                  <a:cubicBezTo>
                    <a:pt x="262" y="455"/>
                    <a:pt x="268" y="447"/>
                    <a:pt x="270" y="443"/>
                  </a:cubicBezTo>
                  <a:cubicBezTo>
                    <a:pt x="272" y="440"/>
                    <a:pt x="278" y="437"/>
                    <a:pt x="280" y="436"/>
                  </a:cubicBezTo>
                  <a:cubicBezTo>
                    <a:pt x="282" y="435"/>
                    <a:pt x="281" y="435"/>
                    <a:pt x="281" y="434"/>
                  </a:cubicBezTo>
                  <a:cubicBezTo>
                    <a:pt x="282" y="433"/>
                    <a:pt x="283" y="432"/>
                    <a:pt x="285" y="431"/>
                  </a:cubicBezTo>
                  <a:cubicBezTo>
                    <a:pt x="287" y="430"/>
                    <a:pt x="292" y="420"/>
                    <a:pt x="293" y="417"/>
                  </a:cubicBezTo>
                  <a:cubicBezTo>
                    <a:pt x="294" y="415"/>
                    <a:pt x="298" y="408"/>
                    <a:pt x="299" y="406"/>
                  </a:cubicBezTo>
                  <a:cubicBezTo>
                    <a:pt x="300" y="405"/>
                    <a:pt x="300" y="398"/>
                    <a:pt x="300" y="396"/>
                  </a:cubicBezTo>
                  <a:cubicBezTo>
                    <a:pt x="300" y="394"/>
                    <a:pt x="300" y="393"/>
                    <a:pt x="299" y="394"/>
                  </a:cubicBezTo>
                  <a:cubicBezTo>
                    <a:pt x="298" y="394"/>
                    <a:pt x="294" y="396"/>
                    <a:pt x="293" y="397"/>
                  </a:cubicBezTo>
                  <a:cubicBezTo>
                    <a:pt x="291" y="398"/>
                    <a:pt x="287" y="397"/>
                    <a:pt x="285" y="397"/>
                  </a:cubicBezTo>
                  <a:cubicBezTo>
                    <a:pt x="283" y="398"/>
                    <a:pt x="283" y="399"/>
                    <a:pt x="282" y="399"/>
                  </a:cubicBezTo>
                  <a:cubicBezTo>
                    <a:pt x="280" y="400"/>
                    <a:pt x="281" y="399"/>
                    <a:pt x="279" y="398"/>
                  </a:cubicBezTo>
                  <a:cubicBezTo>
                    <a:pt x="277" y="398"/>
                    <a:pt x="273" y="400"/>
                    <a:pt x="272" y="401"/>
                  </a:cubicBezTo>
                  <a:cubicBezTo>
                    <a:pt x="271" y="401"/>
                    <a:pt x="268" y="397"/>
                    <a:pt x="268" y="396"/>
                  </a:cubicBezTo>
                  <a:cubicBezTo>
                    <a:pt x="268" y="396"/>
                    <a:pt x="267" y="395"/>
                    <a:pt x="267" y="395"/>
                  </a:cubicBezTo>
                  <a:cubicBezTo>
                    <a:pt x="267" y="395"/>
                    <a:pt x="267" y="395"/>
                    <a:pt x="267" y="395"/>
                  </a:cubicBezTo>
                  <a:cubicBezTo>
                    <a:pt x="267" y="395"/>
                    <a:pt x="267" y="395"/>
                    <a:pt x="267" y="395"/>
                  </a:cubicBezTo>
                  <a:cubicBezTo>
                    <a:pt x="267" y="395"/>
                    <a:pt x="266" y="394"/>
                    <a:pt x="266" y="394"/>
                  </a:cubicBezTo>
                  <a:cubicBezTo>
                    <a:pt x="266" y="394"/>
                    <a:pt x="266" y="394"/>
                    <a:pt x="266" y="394"/>
                  </a:cubicBezTo>
                  <a:cubicBezTo>
                    <a:pt x="266" y="394"/>
                    <a:pt x="266" y="394"/>
                    <a:pt x="266" y="394"/>
                  </a:cubicBezTo>
                  <a:cubicBezTo>
                    <a:pt x="266" y="394"/>
                    <a:pt x="266" y="393"/>
                    <a:pt x="266" y="393"/>
                  </a:cubicBezTo>
                  <a:cubicBezTo>
                    <a:pt x="266" y="392"/>
                    <a:pt x="266" y="392"/>
                    <a:pt x="266" y="391"/>
                  </a:cubicBezTo>
                  <a:cubicBezTo>
                    <a:pt x="265" y="391"/>
                    <a:pt x="265" y="390"/>
                    <a:pt x="265" y="389"/>
                  </a:cubicBezTo>
                  <a:cubicBezTo>
                    <a:pt x="265" y="389"/>
                    <a:pt x="265" y="389"/>
                    <a:pt x="265" y="389"/>
                  </a:cubicBezTo>
                  <a:cubicBezTo>
                    <a:pt x="264" y="389"/>
                    <a:pt x="264" y="389"/>
                    <a:pt x="264" y="389"/>
                  </a:cubicBezTo>
                  <a:cubicBezTo>
                    <a:pt x="264" y="388"/>
                    <a:pt x="264" y="388"/>
                    <a:pt x="264" y="388"/>
                  </a:cubicBezTo>
                  <a:cubicBezTo>
                    <a:pt x="262" y="387"/>
                    <a:pt x="261" y="386"/>
                    <a:pt x="259" y="385"/>
                  </a:cubicBezTo>
                  <a:cubicBezTo>
                    <a:pt x="258" y="384"/>
                    <a:pt x="257" y="382"/>
                    <a:pt x="256" y="382"/>
                  </a:cubicBezTo>
                  <a:cubicBezTo>
                    <a:pt x="255" y="382"/>
                    <a:pt x="252" y="378"/>
                    <a:pt x="250" y="378"/>
                  </a:cubicBezTo>
                  <a:cubicBezTo>
                    <a:pt x="249" y="378"/>
                    <a:pt x="248" y="373"/>
                    <a:pt x="247" y="371"/>
                  </a:cubicBezTo>
                  <a:cubicBezTo>
                    <a:pt x="247" y="370"/>
                    <a:pt x="247" y="370"/>
                    <a:pt x="246" y="369"/>
                  </a:cubicBezTo>
                  <a:cubicBezTo>
                    <a:pt x="246" y="369"/>
                    <a:pt x="246" y="369"/>
                    <a:pt x="246" y="369"/>
                  </a:cubicBezTo>
                  <a:cubicBezTo>
                    <a:pt x="246" y="368"/>
                    <a:pt x="245" y="368"/>
                    <a:pt x="244" y="367"/>
                  </a:cubicBezTo>
                  <a:cubicBezTo>
                    <a:pt x="244" y="367"/>
                    <a:pt x="244" y="367"/>
                    <a:pt x="244" y="367"/>
                  </a:cubicBezTo>
                  <a:cubicBezTo>
                    <a:pt x="244" y="366"/>
                    <a:pt x="244" y="366"/>
                    <a:pt x="244" y="366"/>
                  </a:cubicBezTo>
                  <a:cubicBezTo>
                    <a:pt x="244" y="366"/>
                    <a:pt x="243" y="366"/>
                    <a:pt x="243" y="366"/>
                  </a:cubicBezTo>
                  <a:cubicBezTo>
                    <a:pt x="243" y="366"/>
                    <a:pt x="243" y="365"/>
                    <a:pt x="243" y="365"/>
                  </a:cubicBezTo>
                  <a:cubicBezTo>
                    <a:pt x="243" y="365"/>
                    <a:pt x="243" y="365"/>
                    <a:pt x="243" y="365"/>
                  </a:cubicBezTo>
                  <a:cubicBezTo>
                    <a:pt x="243" y="365"/>
                    <a:pt x="242" y="365"/>
                    <a:pt x="242" y="365"/>
                  </a:cubicBezTo>
                  <a:cubicBezTo>
                    <a:pt x="241" y="364"/>
                    <a:pt x="238" y="360"/>
                    <a:pt x="238" y="357"/>
                  </a:cubicBezTo>
                  <a:cubicBezTo>
                    <a:pt x="238" y="355"/>
                    <a:pt x="237" y="352"/>
                    <a:pt x="237" y="351"/>
                  </a:cubicBezTo>
                  <a:cubicBezTo>
                    <a:pt x="237" y="349"/>
                    <a:pt x="237" y="348"/>
                    <a:pt x="235" y="348"/>
                  </a:cubicBezTo>
                  <a:cubicBezTo>
                    <a:pt x="233" y="347"/>
                    <a:pt x="231" y="344"/>
                    <a:pt x="231" y="344"/>
                  </a:cubicBezTo>
                  <a:cubicBezTo>
                    <a:pt x="230" y="343"/>
                    <a:pt x="232" y="342"/>
                    <a:pt x="231" y="341"/>
                  </a:cubicBezTo>
                  <a:cubicBezTo>
                    <a:pt x="231" y="340"/>
                    <a:pt x="225" y="329"/>
                    <a:pt x="224" y="327"/>
                  </a:cubicBezTo>
                  <a:cubicBezTo>
                    <a:pt x="222" y="324"/>
                    <a:pt x="223" y="324"/>
                    <a:pt x="223" y="323"/>
                  </a:cubicBezTo>
                  <a:cubicBezTo>
                    <a:pt x="223" y="323"/>
                    <a:pt x="221" y="321"/>
                    <a:pt x="220" y="320"/>
                  </a:cubicBezTo>
                  <a:cubicBezTo>
                    <a:pt x="219" y="319"/>
                    <a:pt x="224" y="323"/>
                    <a:pt x="225" y="324"/>
                  </a:cubicBezTo>
                  <a:cubicBezTo>
                    <a:pt x="225" y="324"/>
                    <a:pt x="225" y="324"/>
                    <a:pt x="226" y="324"/>
                  </a:cubicBezTo>
                  <a:cubicBezTo>
                    <a:pt x="226" y="324"/>
                    <a:pt x="226" y="324"/>
                    <a:pt x="226" y="324"/>
                  </a:cubicBezTo>
                  <a:cubicBezTo>
                    <a:pt x="226" y="324"/>
                    <a:pt x="226" y="323"/>
                    <a:pt x="226" y="323"/>
                  </a:cubicBezTo>
                  <a:cubicBezTo>
                    <a:pt x="227" y="323"/>
                    <a:pt x="227" y="323"/>
                    <a:pt x="228" y="323"/>
                  </a:cubicBezTo>
                  <a:cubicBezTo>
                    <a:pt x="228" y="323"/>
                    <a:pt x="228" y="323"/>
                    <a:pt x="228" y="323"/>
                  </a:cubicBezTo>
                  <a:cubicBezTo>
                    <a:pt x="230" y="323"/>
                    <a:pt x="232" y="328"/>
                    <a:pt x="233" y="330"/>
                  </a:cubicBezTo>
                  <a:cubicBezTo>
                    <a:pt x="235" y="332"/>
                    <a:pt x="237" y="334"/>
                    <a:pt x="238" y="335"/>
                  </a:cubicBezTo>
                  <a:cubicBezTo>
                    <a:pt x="239" y="335"/>
                    <a:pt x="237" y="336"/>
                    <a:pt x="238" y="337"/>
                  </a:cubicBezTo>
                  <a:cubicBezTo>
                    <a:pt x="238" y="338"/>
                    <a:pt x="240" y="339"/>
                    <a:pt x="241" y="340"/>
                  </a:cubicBezTo>
                  <a:cubicBezTo>
                    <a:pt x="242" y="340"/>
                    <a:pt x="247" y="347"/>
                    <a:pt x="247" y="348"/>
                  </a:cubicBezTo>
                  <a:cubicBezTo>
                    <a:pt x="248" y="349"/>
                    <a:pt x="247" y="349"/>
                    <a:pt x="246" y="350"/>
                  </a:cubicBezTo>
                  <a:cubicBezTo>
                    <a:pt x="246" y="351"/>
                    <a:pt x="248" y="355"/>
                    <a:pt x="249" y="357"/>
                  </a:cubicBezTo>
                  <a:cubicBezTo>
                    <a:pt x="250" y="358"/>
                    <a:pt x="252" y="359"/>
                    <a:pt x="253" y="360"/>
                  </a:cubicBezTo>
                  <a:cubicBezTo>
                    <a:pt x="254" y="361"/>
                    <a:pt x="256" y="363"/>
                    <a:pt x="257" y="365"/>
                  </a:cubicBezTo>
                  <a:cubicBezTo>
                    <a:pt x="258" y="367"/>
                    <a:pt x="261" y="370"/>
                    <a:pt x="262" y="372"/>
                  </a:cubicBezTo>
                  <a:cubicBezTo>
                    <a:pt x="262" y="373"/>
                    <a:pt x="262" y="373"/>
                    <a:pt x="262" y="373"/>
                  </a:cubicBezTo>
                  <a:cubicBezTo>
                    <a:pt x="262" y="373"/>
                    <a:pt x="262" y="374"/>
                    <a:pt x="262" y="374"/>
                  </a:cubicBezTo>
                  <a:cubicBezTo>
                    <a:pt x="262" y="374"/>
                    <a:pt x="262" y="374"/>
                    <a:pt x="262" y="374"/>
                  </a:cubicBezTo>
                  <a:cubicBezTo>
                    <a:pt x="262" y="374"/>
                    <a:pt x="262" y="374"/>
                    <a:pt x="262" y="374"/>
                  </a:cubicBezTo>
                  <a:cubicBezTo>
                    <a:pt x="262" y="374"/>
                    <a:pt x="262" y="374"/>
                    <a:pt x="262" y="375"/>
                  </a:cubicBezTo>
                  <a:cubicBezTo>
                    <a:pt x="262" y="375"/>
                    <a:pt x="262" y="375"/>
                    <a:pt x="262" y="375"/>
                  </a:cubicBezTo>
                  <a:cubicBezTo>
                    <a:pt x="262" y="376"/>
                    <a:pt x="262" y="376"/>
                    <a:pt x="262" y="376"/>
                  </a:cubicBezTo>
                  <a:cubicBezTo>
                    <a:pt x="262" y="376"/>
                    <a:pt x="262" y="376"/>
                    <a:pt x="262" y="376"/>
                  </a:cubicBezTo>
                  <a:cubicBezTo>
                    <a:pt x="262" y="378"/>
                    <a:pt x="266" y="385"/>
                    <a:pt x="266" y="387"/>
                  </a:cubicBezTo>
                  <a:cubicBezTo>
                    <a:pt x="266" y="388"/>
                    <a:pt x="267" y="390"/>
                    <a:pt x="268" y="390"/>
                  </a:cubicBezTo>
                  <a:cubicBezTo>
                    <a:pt x="270" y="390"/>
                    <a:pt x="273" y="389"/>
                    <a:pt x="274" y="388"/>
                  </a:cubicBezTo>
                  <a:cubicBezTo>
                    <a:pt x="275" y="387"/>
                    <a:pt x="279" y="387"/>
                    <a:pt x="282" y="387"/>
                  </a:cubicBezTo>
                  <a:cubicBezTo>
                    <a:pt x="285" y="387"/>
                    <a:pt x="292" y="383"/>
                    <a:pt x="294" y="382"/>
                  </a:cubicBezTo>
                  <a:cubicBezTo>
                    <a:pt x="296" y="380"/>
                    <a:pt x="303" y="379"/>
                    <a:pt x="304" y="378"/>
                  </a:cubicBezTo>
                  <a:cubicBezTo>
                    <a:pt x="304" y="378"/>
                    <a:pt x="305" y="375"/>
                    <a:pt x="305" y="374"/>
                  </a:cubicBezTo>
                  <a:cubicBezTo>
                    <a:pt x="305" y="374"/>
                    <a:pt x="306" y="374"/>
                    <a:pt x="306" y="374"/>
                  </a:cubicBezTo>
                  <a:cubicBezTo>
                    <a:pt x="306" y="374"/>
                    <a:pt x="306" y="374"/>
                    <a:pt x="306" y="374"/>
                  </a:cubicBezTo>
                  <a:cubicBezTo>
                    <a:pt x="306" y="374"/>
                    <a:pt x="306" y="374"/>
                    <a:pt x="307" y="374"/>
                  </a:cubicBezTo>
                  <a:cubicBezTo>
                    <a:pt x="307" y="374"/>
                    <a:pt x="307" y="373"/>
                    <a:pt x="307" y="373"/>
                  </a:cubicBezTo>
                  <a:cubicBezTo>
                    <a:pt x="307" y="373"/>
                    <a:pt x="307" y="373"/>
                    <a:pt x="308" y="373"/>
                  </a:cubicBezTo>
                  <a:cubicBezTo>
                    <a:pt x="308" y="373"/>
                    <a:pt x="308" y="373"/>
                    <a:pt x="308" y="373"/>
                  </a:cubicBezTo>
                  <a:cubicBezTo>
                    <a:pt x="308" y="373"/>
                    <a:pt x="309" y="373"/>
                    <a:pt x="309" y="373"/>
                  </a:cubicBezTo>
                  <a:cubicBezTo>
                    <a:pt x="309" y="373"/>
                    <a:pt x="309" y="373"/>
                    <a:pt x="309" y="372"/>
                  </a:cubicBezTo>
                  <a:cubicBezTo>
                    <a:pt x="310" y="372"/>
                    <a:pt x="310" y="372"/>
                    <a:pt x="310" y="372"/>
                  </a:cubicBezTo>
                  <a:cubicBezTo>
                    <a:pt x="310" y="372"/>
                    <a:pt x="311" y="372"/>
                    <a:pt x="311" y="372"/>
                  </a:cubicBezTo>
                  <a:cubicBezTo>
                    <a:pt x="311" y="372"/>
                    <a:pt x="311" y="372"/>
                    <a:pt x="311" y="372"/>
                  </a:cubicBezTo>
                  <a:cubicBezTo>
                    <a:pt x="312" y="372"/>
                    <a:pt x="312" y="372"/>
                    <a:pt x="312" y="372"/>
                  </a:cubicBezTo>
                  <a:cubicBezTo>
                    <a:pt x="312" y="372"/>
                    <a:pt x="312" y="372"/>
                    <a:pt x="312" y="372"/>
                  </a:cubicBezTo>
                  <a:cubicBezTo>
                    <a:pt x="313" y="372"/>
                    <a:pt x="313" y="371"/>
                    <a:pt x="313" y="371"/>
                  </a:cubicBezTo>
                  <a:cubicBezTo>
                    <a:pt x="313" y="371"/>
                    <a:pt x="313" y="371"/>
                    <a:pt x="313" y="371"/>
                  </a:cubicBezTo>
                  <a:cubicBezTo>
                    <a:pt x="315" y="371"/>
                    <a:pt x="318" y="371"/>
                    <a:pt x="318" y="370"/>
                  </a:cubicBezTo>
                  <a:cubicBezTo>
                    <a:pt x="318" y="368"/>
                    <a:pt x="319" y="368"/>
                    <a:pt x="320" y="367"/>
                  </a:cubicBezTo>
                  <a:cubicBezTo>
                    <a:pt x="322" y="367"/>
                    <a:pt x="322" y="366"/>
                    <a:pt x="322" y="365"/>
                  </a:cubicBezTo>
                  <a:cubicBezTo>
                    <a:pt x="323" y="364"/>
                    <a:pt x="325" y="363"/>
                    <a:pt x="327" y="363"/>
                  </a:cubicBezTo>
                  <a:cubicBezTo>
                    <a:pt x="328" y="363"/>
                    <a:pt x="327" y="362"/>
                    <a:pt x="327" y="360"/>
                  </a:cubicBezTo>
                  <a:cubicBezTo>
                    <a:pt x="327" y="359"/>
                    <a:pt x="327" y="358"/>
                    <a:pt x="328" y="356"/>
                  </a:cubicBezTo>
                  <a:cubicBezTo>
                    <a:pt x="328" y="354"/>
                    <a:pt x="328" y="356"/>
                    <a:pt x="329" y="357"/>
                  </a:cubicBezTo>
                  <a:cubicBezTo>
                    <a:pt x="330" y="357"/>
                    <a:pt x="331" y="354"/>
                    <a:pt x="332" y="353"/>
                  </a:cubicBezTo>
                  <a:cubicBezTo>
                    <a:pt x="333" y="353"/>
                    <a:pt x="334" y="351"/>
                    <a:pt x="334" y="349"/>
                  </a:cubicBezTo>
                  <a:cubicBezTo>
                    <a:pt x="335" y="348"/>
                    <a:pt x="335" y="347"/>
                    <a:pt x="334" y="347"/>
                  </a:cubicBezTo>
                  <a:cubicBezTo>
                    <a:pt x="332" y="346"/>
                    <a:pt x="332" y="345"/>
                    <a:pt x="330" y="343"/>
                  </a:cubicBezTo>
                  <a:cubicBezTo>
                    <a:pt x="329" y="342"/>
                    <a:pt x="326" y="342"/>
                    <a:pt x="324" y="342"/>
                  </a:cubicBezTo>
                  <a:cubicBezTo>
                    <a:pt x="324" y="342"/>
                    <a:pt x="324" y="342"/>
                    <a:pt x="324" y="342"/>
                  </a:cubicBezTo>
                  <a:cubicBezTo>
                    <a:pt x="323" y="342"/>
                    <a:pt x="323" y="342"/>
                    <a:pt x="323" y="341"/>
                  </a:cubicBezTo>
                  <a:cubicBezTo>
                    <a:pt x="323" y="341"/>
                    <a:pt x="323" y="341"/>
                    <a:pt x="323" y="341"/>
                  </a:cubicBezTo>
                  <a:cubicBezTo>
                    <a:pt x="323" y="341"/>
                    <a:pt x="323" y="341"/>
                    <a:pt x="323" y="341"/>
                  </a:cubicBezTo>
                  <a:cubicBezTo>
                    <a:pt x="322" y="341"/>
                    <a:pt x="322" y="341"/>
                    <a:pt x="322" y="340"/>
                  </a:cubicBezTo>
                  <a:cubicBezTo>
                    <a:pt x="322" y="340"/>
                    <a:pt x="322" y="340"/>
                    <a:pt x="322" y="340"/>
                  </a:cubicBezTo>
                  <a:cubicBezTo>
                    <a:pt x="322" y="340"/>
                    <a:pt x="322" y="340"/>
                    <a:pt x="321" y="339"/>
                  </a:cubicBezTo>
                  <a:cubicBezTo>
                    <a:pt x="321" y="339"/>
                    <a:pt x="321" y="339"/>
                    <a:pt x="321" y="339"/>
                  </a:cubicBezTo>
                  <a:cubicBezTo>
                    <a:pt x="321" y="339"/>
                    <a:pt x="321" y="339"/>
                    <a:pt x="321" y="338"/>
                  </a:cubicBezTo>
                  <a:cubicBezTo>
                    <a:pt x="321" y="338"/>
                    <a:pt x="321" y="338"/>
                    <a:pt x="321" y="338"/>
                  </a:cubicBezTo>
                  <a:cubicBezTo>
                    <a:pt x="320" y="337"/>
                    <a:pt x="320" y="336"/>
                    <a:pt x="320" y="335"/>
                  </a:cubicBezTo>
                  <a:cubicBezTo>
                    <a:pt x="319" y="333"/>
                    <a:pt x="321" y="332"/>
                    <a:pt x="320" y="332"/>
                  </a:cubicBezTo>
                  <a:cubicBezTo>
                    <a:pt x="319" y="332"/>
                    <a:pt x="313" y="338"/>
                    <a:pt x="312" y="340"/>
                  </a:cubicBezTo>
                  <a:cubicBezTo>
                    <a:pt x="311" y="341"/>
                    <a:pt x="307" y="340"/>
                    <a:pt x="305" y="340"/>
                  </a:cubicBezTo>
                  <a:cubicBezTo>
                    <a:pt x="303" y="340"/>
                    <a:pt x="303" y="341"/>
                    <a:pt x="301" y="340"/>
                  </a:cubicBezTo>
                  <a:cubicBezTo>
                    <a:pt x="301" y="340"/>
                    <a:pt x="301" y="340"/>
                    <a:pt x="300" y="340"/>
                  </a:cubicBezTo>
                  <a:cubicBezTo>
                    <a:pt x="300" y="340"/>
                    <a:pt x="300" y="340"/>
                    <a:pt x="300" y="340"/>
                  </a:cubicBezTo>
                  <a:cubicBezTo>
                    <a:pt x="300" y="340"/>
                    <a:pt x="300" y="339"/>
                    <a:pt x="300" y="339"/>
                  </a:cubicBezTo>
                  <a:cubicBezTo>
                    <a:pt x="299" y="339"/>
                    <a:pt x="299" y="339"/>
                    <a:pt x="299" y="339"/>
                  </a:cubicBezTo>
                  <a:cubicBezTo>
                    <a:pt x="299" y="339"/>
                    <a:pt x="299" y="339"/>
                    <a:pt x="299" y="339"/>
                  </a:cubicBezTo>
                  <a:cubicBezTo>
                    <a:pt x="299" y="339"/>
                    <a:pt x="299" y="338"/>
                    <a:pt x="299" y="338"/>
                  </a:cubicBezTo>
                  <a:cubicBezTo>
                    <a:pt x="299" y="338"/>
                    <a:pt x="299" y="338"/>
                    <a:pt x="298" y="338"/>
                  </a:cubicBezTo>
                  <a:cubicBezTo>
                    <a:pt x="298" y="337"/>
                    <a:pt x="301" y="336"/>
                    <a:pt x="301" y="335"/>
                  </a:cubicBezTo>
                  <a:cubicBezTo>
                    <a:pt x="301" y="334"/>
                    <a:pt x="299" y="332"/>
                    <a:pt x="298" y="331"/>
                  </a:cubicBezTo>
                  <a:cubicBezTo>
                    <a:pt x="298" y="331"/>
                    <a:pt x="297" y="333"/>
                    <a:pt x="297" y="334"/>
                  </a:cubicBezTo>
                  <a:cubicBezTo>
                    <a:pt x="296" y="334"/>
                    <a:pt x="296" y="334"/>
                    <a:pt x="296" y="334"/>
                  </a:cubicBezTo>
                  <a:cubicBezTo>
                    <a:pt x="296" y="334"/>
                    <a:pt x="296" y="334"/>
                    <a:pt x="296" y="334"/>
                  </a:cubicBezTo>
                  <a:cubicBezTo>
                    <a:pt x="296" y="334"/>
                    <a:pt x="296" y="334"/>
                    <a:pt x="295" y="334"/>
                  </a:cubicBezTo>
                  <a:cubicBezTo>
                    <a:pt x="295" y="334"/>
                    <a:pt x="295" y="334"/>
                    <a:pt x="295" y="334"/>
                  </a:cubicBezTo>
                  <a:cubicBezTo>
                    <a:pt x="295" y="333"/>
                    <a:pt x="295" y="333"/>
                    <a:pt x="295" y="333"/>
                  </a:cubicBezTo>
                  <a:cubicBezTo>
                    <a:pt x="295" y="333"/>
                    <a:pt x="294" y="333"/>
                    <a:pt x="294" y="333"/>
                  </a:cubicBezTo>
                  <a:cubicBezTo>
                    <a:pt x="294" y="332"/>
                    <a:pt x="293" y="330"/>
                    <a:pt x="293" y="329"/>
                  </a:cubicBezTo>
                  <a:cubicBezTo>
                    <a:pt x="293" y="328"/>
                    <a:pt x="291" y="326"/>
                    <a:pt x="290" y="325"/>
                  </a:cubicBezTo>
                  <a:cubicBezTo>
                    <a:pt x="289" y="325"/>
                    <a:pt x="287" y="323"/>
                    <a:pt x="287" y="322"/>
                  </a:cubicBezTo>
                  <a:cubicBezTo>
                    <a:pt x="287" y="322"/>
                    <a:pt x="287" y="321"/>
                    <a:pt x="286" y="321"/>
                  </a:cubicBezTo>
                  <a:cubicBezTo>
                    <a:pt x="286" y="321"/>
                    <a:pt x="286" y="321"/>
                    <a:pt x="286" y="321"/>
                  </a:cubicBezTo>
                  <a:cubicBezTo>
                    <a:pt x="286" y="320"/>
                    <a:pt x="286" y="320"/>
                    <a:pt x="285" y="319"/>
                  </a:cubicBezTo>
                  <a:cubicBezTo>
                    <a:pt x="285" y="319"/>
                    <a:pt x="284" y="318"/>
                    <a:pt x="284" y="318"/>
                  </a:cubicBezTo>
                  <a:cubicBezTo>
                    <a:pt x="284" y="318"/>
                    <a:pt x="283" y="317"/>
                    <a:pt x="283" y="317"/>
                  </a:cubicBezTo>
                  <a:cubicBezTo>
                    <a:pt x="283" y="317"/>
                    <a:pt x="283" y="317"/>
                    <a:pt x="283" y="317"/>
                  </a:cubicBezTo>
                  <a:cubicBezTo>
                    <a:pt x="283" y="317"/>
                    <a:pt x="283" y="317"/>
                    <a:pt x="283" y="317"/>
                  </a:cubicBezTo>
                  <a:cubicBezTo>
                    <a:pt x="283" y="317"/>
                    <a:pt x="283" y="317"/>
                    <a:pt x="283" y="317"/>
                  </a:cubicBezTo>
                  <a:cubicBezTo>
                    <a:pt x="283" y="316"/>
                    <a:pt x="284" y="316"/>
                    <a:pt x="284" y="316"/>
                  </a:cubicBezTo>
                  <a:cubicBezTo>
                    <a:pt x="284" y="316"/>
                    <a:pt x="284" y="316"/>
                    <a:pt x="284" y="316"/>
                  </a:cubicBezTo>
                  <a:cubicBezTo>
                    <a:pt x="284" y="316"/>
                    <a:pt x="284" y="316"/>
                    <a:pt x="284" y="316"/>
                  </a:cubicBezTo>
                  <a:cubicBezTo>
                    <a:pt x="284" y="316"/>
                    <a:pt x="284" y="316"/>
                    <a:pt x="284" y="316"/>
                  </a:cubicBezTo>
                  <a:cubicBezTo>
                    <a:pt x="284" y="316"/>
                    <a:pt x="284" y="316"/>
                    <a:pt x="284" y="315"/>
                  </a:cubicBezTo>
                  <a:cubicBezTo>
                    <a:pt x="284" y="315"/>
                    <a:pt x="286" y="315"/>
                    <a:pt x="287" y="315"/>
                  </a:cubicBezTo>
                  <a:cubicBezTo>
                    <a:pt x="287" y="315"/>
                    <a:pt x="287" y="315"/>
                    <a:pt x="287" y="315"/>
                  </a:cubicBezTo>
                  <a:cubicBezTo>
                    <a:pt x="287" y="315"/>
                    <a:pt x="287" y="315"/>
                    <a:pt x="288" y="315"/>
                  </a:cubicBezTo>
                  <a:cubicBezTo>
                    <a:pt x="288" y="315"/>
                    <a:pt x="288" y="314"/>
                    <a:pt x="288" y="314"/>
                  </a:cubicBezTo>
                  <a:cubicBezTo>
                    <a:pt x="288" y="314"/>
                    <a:pt x="288" y="314"/>
                    <a:pt x="288" y="314"/>
                  </a:cubicBezTo>
                  <a:cubicBezTo>
                    <a:pt x="288" y="314"/>
                    <a:pt x="288" y="314"/>
                    <a:pt x="288" y="314"/>
                  </a:cubicBezTo>
                  <a:cubicBezTo>
                    <a:pt x="288" y="314"/>
                    <a:pt x="288" y="314"/>
                    <a:pt x="288" y="314"/>
                  </a:cubicBezTo>
                  <a:cubicBezTo>
                    <a:pt x="288" y="314"/>
                    <a:pt x="288" y="314"/>
                    <a:pt x="288" y="314"/>
                  </a:cubicBezTo>
                  <a:cubicBezTo>
                    <a:pt x="288" y="313"/>
                    <a:pt x="289" y="314"/>
                    <a:pt x="290" y="315"/>
                  </a:cubicBezTo>
                  <a:cubicBezTo>
                    <a:pt x="290" y="315"/>
                    <a:pt x="292" y="316"/>
                    <a:pt x="293" y="316"/>
                  </a:cubicBezTo>
                  <a:cubicBezTo>
                    <a:pt x="293" y="316"/>
                    <a:pt x="295" y="319"/>
                    <a:pt x="296" y="321"/>
                  </a:cubicBezTo>
                  <a:cubicBezTo>
                    <a:pt x="297" y="323"/>
                    <a:pt x="298" y="323"/>
                    <a:pt x="300" y="323"/>
                  </a:cubicBezTo>
                  <a:cubicBezTo>
                    <a:pt x="303" y="324"/>
                    <a:pt x="303" y="325"/>
                    <a:pt x="304" y="326"/>
                  </a:cubicBezTo>
                  <a:cubicBezTo>
                    <a:pt x="305" y="327"/>
                    <a:pt x="308" y="328"/>
                    <a:pt x="309" y="329"/>
                  </a:cubicBezTo>
                  <a:cubicBezTo>
                    <a:pt x="311" y="329"/>
                    <a:pt x="313" y="330"/>
                    <a:pt x="314" y="330"/>
                  </a:cubicBezTo>
                  <a:cubicBezTo>
                    <a:pt x="315" y="330"/>
                    <a:pt x="318" y="327"/>
                    <a:pt x="319" y="327"/>
                  </a:cubicBezTo>
                  <a:cubicBezTo>
                    <a:pt x="319" y="326"/>
                    <a:pt x="321" y="328"/>
                    <a:pt x="321" y="330"/>
                  </a:cubicBezTo>
                  <a:cubicBezTo>
                    <a:pt x="322" y="332"/>
                    <a:pt x="322" y="333"/>
                    <a:pt x="325" y="334"/>
                  </a:cubicBezTo>
                  <a:cubicBezTo>
                    <a:pt x="328" y="334"/>
                    <a:pt x="337" y="335"/>
                    <a:pt x="338" y="335"/>
                  </a:cubicBezTo>
                  <a:cubicBezTo>
                    <a:pt x="338" y="335"/>
                    <a:pt x="338" y="335"/>
                    <a:pt x="339" y="335"/>
                  </a:cubicBezTo>
                  <a:cubicBezTo>
                    <a:pt x="339" y="335"/>
                    <a:pt x="339" y="335"/>
                    <a:pt x="339" y="335"/>
                  </a:cubicBezTo>
                  <a:cubicBezTo>
                    <a:pt x="340" y="336"/>
                    <a:pt x="342" y="336"/>
                    <a:pt x="344" y="336"/>
                  </a:cubicBezTo>
                  <a:cubicBezTo>
                    <a:pt x="344" y="336"/>
                    <a:pt x="344" y="336"/>
                    <a:pt x="344" y="336"/>
                  </a:cubicBezTo>
                  <a:cubicBezTo>
                    <a:pt x="345" y="336"/>
                    <a:pt x="345" y="336"/>
                    <a:pt x="346" y="336"/>
                  </a:cubicBezTo>
                  <a:cubicBezTo>
                    <a:pt x="349" y="335"/>
                    <a:pt x="349" y="335"/>
                    <a:pt x="351" y="335"/>
                  </a:cubicBezTo>
                  <a:cubicBezTo>
                    <a:pt x="352" y="335"/>
                    <a:pt x="352" y="336"/>
                    <a:pt x="354" y="336"/>
                  </a:cubicBezTo>
                  <a:cubicBezTo>
                    <a:pt x="356" y="336"/>
                    <a:pt x="362" y="335"/>
                    <a:pt x="363" y="335"/>
                  </a:cubicBezTo>
                  <a:cubicBezTo>
                    <a:pt x="364" y="335"/>
                    <a:pt x="365" y="338"/>
                    <a:pt x="366" y="339"/>
                  </a:cubicBezTo>
                  <a:cubicBezTo>
                    <a:pt x="367" y="339"/>
                    <a:pt x="366" y="341"/>
                    <a:pt x="368" y="342"/>
                  </a:cubicBezTo>
                  <a:cubicBezTo>
                    <a:pt x="368" y="342"/>
                    <a:pt x="369" y="342"/>
                    <a:pt x="369" y="342"/>
                  </a:cubicBezTo>
                  <a:cubicBezTo>
                    <a:pt x="369" y="342"/>
                    <a:pt x="369" y="342"/>
                    <a:pt x="369" y="342"/>
                  </a:cubicBezTo>
                  <a:cubicBezTo>
                    <a:pt x="370" y="342"/>
                    <a:pt x="370" y="342"/>
                    <a:pt x="370" y="342"/>
                  </a:cubicBezTo>
                  <a:cubicBezTo>
                    <a:pt x="370" y="342"/>
                    <a:pt x="370" y="342"/>
                    <a:pt x="370" y="342"/>
                  </a:cubicBezTo>
                  <a:cubicBezTo>
                    <a:pt x="371" y="342"/>
                    <a:pt x="371" y="342"/>
                    <a:pt x="371" y="342"/>
                  </a:cubicBezTo>
                  <a:cubicBezTo>
                    <a:pt x="371" y="342"/>
                    <a:pt x="372" y="342"/>
                    <a:pt x="372" y="342"/>
                  </a:cubicBezTo>
                  <a:cubicBezTo>
                    <a:pt x="373" y="342"/>
                    <a:pt x="372" y="342"/>
                    <a:pt x="373" y="344"/>
                  </a:cubicBezTo>
                  <a:cubicBezTo>
                    <a:pt x="373" y="347"/>
                    <a:pt x="379" y="346"/>
                    <a:pt x="380" y="347"/>
                  </a:cubicBezTo>
                  <a:cubicBezTo>
                    <a:pt x="381" y="347"/>
                    <a:pt x="379" y="348"/>
                    <a:pt x="378" y="348"/>
                  </a:cubicBezTo>
                  <a:cubicBezTo>
                    <a:pt x="376" y="349"/>
                    <a:pt x="374" y="347"/>
                    <a:pt x="374" y="348"/>
                  </a:cubicBezTo>
                  <a:cubicBezTo>
                    <a:pt x="374" y="348"/>
                    <a:pt x="381" y="356"/>
                    <a:pt x="382" y="357"/>
                  </a:cubicBezTo>
                  <a:cubicBezTo>
                    <a:pt x="384" y="357"/>
                    <a:pt x="387" y="356"/>
                    <a:pt x="388" y="355"/>
                  </a:cubicBezTo>
                  <a:cubicBezTo>
                    <a:pt x="389" y="354"/>
                    <a:pt x="388" y="349"/>
                    <a:pt x="389" y="350"/>
                  </a:cubicBezTo>
                  <a:cubicBezTo>
                    <a:pt x="389" y="350"/>
                    <a:pt x="390" y="353"/>
                    <a:pt x="390" y="354"/>
                  </a:cubicBezTo>
                  <a:cubicBezTo>
                    <a:pt x="391" y="354"/>
                    <a:pt x="392" y="360"/>
                    <a:pt x="392" y="361"/>
                  </a:cubicBezTo>
                  <a:cubicBezTo>
                    <a:pt x="392" y="362"/>
                    <a:pt x="393" y="366"/>
                    <a:pt x="394" y="369"/>
                  </a:cubicBezTo>
                  <a:cubicBezTo>
                    <a:pt x="395" y="372"/>
                    <a:pt x="399" y="380"/>
                    <a:pt x="400" y="382"/>
                  </a:cubicBezTo>
                  <a:cubicBezTo>
                    <a:pt x="401" y="384"/>
                    <a:pt x="403" y="386"/>
                    <a:pt x="403" y="388"/>
                  </a:cubicBezTo>
                  <a:cubicBezTo>
                    <a:pt x="403" y="390"/>
                    <a:pt x="407" y="395"/>
                    <a:pt x="407" y="396"/>
                  </a:cubicBezTo>
                  <a:cubicBezTo>
                    <a:pt x="408" y="397"/>
                    <a:pt x="413" y="406"/>
                    <a:pt x="414" y="408"/>
                  </a:cubicBezTo>
                  <a:cubicBezTo>
                    <a:pt x="415" y="409"/>
                    <a:pt x="417" y="411"/>
                    <a:pt x="418" y="411"/>
                  </a:cubicBezTo>
                  <a:cubicBezTo>
                    <a:pt x="419" y="412"/>
                    <a:pt x="421" y="409"/>
                    <a:pt x="421" y="408"/>
                  </a:cubicBezTo>
                  <a:cubicBezTo>
                    <a:pt x="421" y="407"/>
                    <a:pt x="423" y="407"/>
                    <a:pt x="423" y="407"/>
                  </a:cubicBezTo>
                  <a:cubicBezTo>
                    <a:pt x="424" y="407"/>
                    <a:pt x="425" y="404"/>
                    <a:pt x="425" y="404"/>
                  </a:cubicBezTo>
                  <a:cubicBezTo>
                    <a:pt x="426" y="403"/>
                    <a:pt x="427" y="402"/>
                    <a:pt x="428" y="400"/>
                  </a:cubicBezTo>
                  <a:cubicBezTo>
                    <a:pt x="428" y="399"/>
                    <a:pt x="427" y="397"/>
                    <a:pt x="426" y="396"/>
                  </a:cubicBezTo>
                  <a:cubicBezTo>
                    <a:pt x="426" y="395"/>
                    <a:pt x="427" y="393"/>
                    <a:pt x="428" y="392"/>
                  </a:cubicBezTo>
                  <a:cubicBezTo>
                    <a:pt x="428" y="391"/>
                    <a:pt x="429" y="387"/>
                    <a:pt x="428" y="385"/>
                  </a:cubicBezTo>
                  <a:cubicBezTo>
                    <a:pt x="428" y="382"/>
                    <a:pt x="428" y="380"/>
                    <a:pt x="428" y="378"/>
                  </a:cubicBezTo>
                  <a:cubicBezTo>
                    <a:pt x="429" y="377"/>
                    <a:pt x="430" y="377"/>
                    <a:pt x="431" y="377"/>
                  </a:cubicBezTo>
                  <a:cubicBezTo>
                    <a:pt x="432" y="376"/>
                    <a:pt x="432" y="375"/>
                    <a:pt x="433" y="375"/>
                  </a:cubicBezTo>
                  <a:cubicBezTo>
                    <a:pt x="434" y="374"/>
                    <a:pt x="434" y="371"/>
                    <a:pt x="436" y="370"/>
                  </a:cubicBezTo>
                  <a:cubicBezTo>
                    <a:pt x="438" y="369"/>
                    <a:pt x="444" y="364"/>
                    <a:pt x="447" y="362"/>
                  </a:cubicBezTo>
                  <a:cubicBezTo>
                    <a:pt x="449" y="359"/>
                    <a:pt x="451" y="359"/>
                    <a:pt x="452" y="359"/>
                  </a:cubicBezTo>
                  <a:cubicBezTo>
                    <a:pt x="453" y="359"/>
                    <a:pt x="453" y="358"/>
                    <a:pt x="453" y="356"/>
                  </a:cubicBezTo>
                  <a:cubicBezTo>
                    <a:pt x="453" y="355"/>
                    <a:pt x="452" y="353"/>
                    <a:pt x="453" y="353"/>
                  </a:cubicBezTo>
                  <a:cubicBezTo>
                    <a:pt x="454" y="353"/>
                    <a:pt x="456" y="352"/>
                    <a:pt x="457" y="351"/>
                  </a:cubicBezTo>
                  <a:cubicBezTo>
                    <a:pt x="458" y="351"/>
                    <a:pt x="460" y="352"/>
                    <a:pt x="460" y="352"/>
                  </a:cubicBezTo>
                  <a:cubicBezTo>
                    <a:pt x="460" y="352"/>
                    <a:pt x="460" y="352"/>
                    <a:pt x="461" y="352"/>
                  </a:cubicBezTo>
                  <a:cubicBezTo>
                    <a:pt x="461" y="352"/>
                    <a:pt x="461" y="352"/>
                    <a:pt x="461" y="352"/>
                  </a:cubicBezTo>
                  <a:cubicBezTo>
                    <a:pt x="461" y="352"/>
                    <a:pt x="461" y="352"/>
                    <a:pt x="461" y="352"/>
                  </a:cubicBezTo>
                  <a:cubicBezTo>
                    <a:pt x="461" y="352"/>
                    <a:pt x="462" y="352"/>
                    <a:pt x="462" y="352"/>
                  </a:cubicBezTo>
                  <a:cubicBezTo>
                    <a:pt x="462" y="352"/>
                    <a:pt x="462" y="352"/>
                    <a:pt x="462" y="352"/>
                  </a:cubicBezTo>
                  <a:cubicBezTo>
                    <a:pt x="462" y="351"/>
                    <a:pt x="462" y="351"/>
                    <a:pt x="462" y="351"/>
                  </a:cubicBezTo>
                  <a:cubicBezTo>
                    <a:pt x="463" y="351"/>
                    <a:pt x="463" y="351"/>
                    <a:pt x="463" y="351"/>
                  </a:cubicBezTo>
                  <a:cubicBezTo>
                    <a:pt x="463" y="351"/>
                    <a:pt x="463" y="351"/>
                    <a:pt x="463" y="351"/>
                  </a:cubicBezTo>
                  <a:cubicBezTo>
                    <a:pt x="463" y="351"/>
                    <a:pt x="463" y="351"/>
                    <a:pt x="464" y="351"/>
                  </a:cubicBezTo>
                  <a:cubicBezTo>
                    <a:pt x="464" y="351"/>
                    <a:pt x="464" y="351"/>
                    <a:pt x="464" y="351"/>
                  </a:cubicBezTo>
                  <a:cubicBezTo>
                    <a:pt x="464" y="351"/>
                    <a:pt x="464" y="351"/>
                    <a:pt x="464" y="351"/>
                  </a:cubicBezTo>
                  <a:cubicBezTo>
                    <a:pt x="464" y="351"/>
                    <a:pt x="464" y="351"/>
                    <a:pt x="464" y="351"/>
                  </a:cubicBezTo>
                  <a:cubicBezTo>
                    <a:pt x="464" y="350"/>
                    <a:pt x="465" y="350"/>
                    <a:pt x="465" y="350"/>
                  </a:cubicBezTo>
                  <a:cubicBezTo>
                    <a:pt x="465" y="350"/>
                    <a:pt x="466" y="350"/>
                    <a:pt x="467" y="351"/>
                  </a:cubicBezTo>
                  <a:cubicBezTo>
                    <a:pt x="469" y="351"/>
                    <a:pt x="468" y="350"/>
                    <a:pt x="468" y="349"/>
                  </a:cubicBezTo>
                  <a:cubicBezTo>
                    <a:pt x="468" y="348"/>
                    <a:pt x="469" y="348"/>
                    <a:pt x="469" y="348"/>
                  </a:cubicBezTo>
                  <a:cubicBezTo>
                    <a:pt x="470" y="349"/>
                    <a:pt x="471" y="348"/>
                    <a:pt x="471" y="347"/>
                  </a:cubicBezTo>
                  <a:cubicBezTo>
                    <a:pt x="471" y="346"/>
                    <a:pt x="472" y="349"/>
                    <a:pt x="473" y="350"/>
                  </a:cubicBezTo>
                  <a:cubicBezTo>
                    <a:pt x="473" y="351"/>
                    <a:pt x="474" y="353"/>
                    <a:pt x="475" y="354"/>
                  </a:cubicBezTo>
                  <a:cubicBezTo>
                    <a:pt x="475" y="354"/>
                    <a:pt x="475" y="354"/>
                    <a:pt x="475" y="354"/>
                  </a:cubicBezTo>
                  <a:cubicBezTo>
                    <a:pt x="475" y="354"/>
                    <a:pt x="475" y="354"/>
                    <a:pt x="475" y="354"/>
                  </a:cubicBezTo>
                  <a:cubicBezTo>
                    <a:pt x="475" y="355"/>
                    <a:pt x="475" y="355"/>
                    <a:pt x="476" y="355"/>
                  </a:cubicBezTo>
                  <a:cubicBezTo>
                    <a:pt x="476" y="355"/>
                    <a:pt x="476" y="355"/>
                    <a:pt x="476" y="355"/>
                  </a:cubicBezTo>
                  <a:cubicBezTo>
                    <a:pt x="476" y="356"/>
                    <a:pt x="476" y="356"/>
                    <a:pt x="476" y="356"/>
                  </a:cubicBezTo>
                  <a:cubicBezTo>
                    <a:pt x="476" y="356"/>
                    <a:pt x="476" y="357"/>
                    <a:pt x="476" y="357"/>
                  </a:cubicBezTo>
                  <a:cubicBezTo>
                    <a:pt x="477" y="357"/>
                    <a:pt x="477" y="357"/>
                    <a:pt x="477" y="357"/>
                  </a:cubicBezTo>
                  <a:cubicBezTo>
                    <a:pt x="477" y="358"/>
                    <a:pt x="477" y="358"/>
                    <a:pt x="478" y="358"/>
                  </a:cubicBezTo>
                  <a:cubicBezTo>
                    <a:pt x="480" y="360"/>
                    <a:pt x="482" y="361"/>
                    <a:pt x="484" y="363"/>
                  </a:cubicBezTo>
                  <a:cubicBezTo>
                    <a:pt x="486" y="365"/>
                    <a:pt x="487" y="368"/>
                    <a:pt x="488" y="369"/>
                  </a:cubicBezTo>
                  <a:cubicBezTo>
                    <a:pt x="488" y="370"/>
                    <a:pt x="487" y="374"/>
                    <a:pt x="487" y="375"/>
                  </a:cubicBezTo>
                  <a:cubicBezTo>
                    <a:pt x="486" y="376"/>
                    <a:pt x="488" y="377"/>
                    <a:pt x="490" y="378"/>
                  </a:cubicBezTo>
                  <a:cubicBezTo>
                    <a:pt x="491" y="378"/>
                    <a:pt x="493" y="377"/>
                    <a:pt x="495" y="376"/>
                  </a:cubicBezTo>
                  <a:cubicBezTo>
                    <a:pt x="497" y="375"/>
                    <a:pt x="498" y="372"/>
                    <a:pt x="499" y="373"/>
                  </a:cubicBezTo>
                  <a:cubicBezTo>
                    <a:pt x="499" y="374"/>
                    <a:pt x="499" y="373"/>
                    <a:pt x="500" y="374"/>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7" name="Freeform 17"/>
            <p:cNvSpPr/>
            <p:nvPr/>
          </p:nvSpPr>
          <p:spPr bwMode="auto">
            <a:xfrm>
              <a:off x="4199408" y="5710287"/>
              <a:ext cx="184384" cy="387207"/>
            </a:xfrm>
            <a:custGeom>
              <a:avLst/>
              <a:gdLst>
                <a:gd name="T0" fmla="*/ 26 w 34"/>
                <a:gd name="T1" fmla="*/ 0 h 71"/>
                <a:gd name="T2" fmla="*/ 25 w 34"/>
                <a:gd name="T3" fmla="*/ 4 h 71"/>
                <a:gd name="T4" fmla="*/ 24 w 34"/>
                <a:gd name="T5" fmla="*/ 7 h 71"/>
                <a:gd name="T6" fmla="*/ 22 w 34"/>
                <a:gd name="T7" fmla="*/ 9 h 71"/>
                <a:gd name="T8" fmla="*/ 19 w 34"/>
                <a:gd name="T9" fmla="*/ 10 h 71"/>
                <a:gd name="T10" fmla="*/ 20 w 34"/>
                <a:gd name="T11" fmla="*/ 13 h 71"/>
                <a:gd name="T12" fmla="*/ 17 w 34"/>
                <a:gd name="T13" fmla="*/ 15 h 71"/>
                <a:gd name="T14" fmla="*/ 14 w 34"/>
                <a:gd name="T15" fmla="*/ 18 h 71"/>
                <a:gd name="T16" fmla="*/ 12 w 34"/>
                <a:gd name="T17" fmla="*/ 17 h 71"/>
                <a:gd name="T18" fmla="*/ 8 w 34"/>
                <a:gd name="T19" fmla="*/ 19 h 71"/>
                <a:gd name="T20" fmla="*/ 6 w 34"/>
                <a:gd name="T21" fmla="*/ 20 h 71"/>
                <a:gd name="T22" fmla="*/ 3 w 34"/>
                <a:gd name="T23" fmla="*/ 26 h 71"/>
                <a:gd name="T24" fmla="*/ 7 w 34"/>
                <a:gd name="T25" fmla="*/ 39 h 71"/>
                <a:gd name="T26" fmla="*/ 3 w 34"/>
                <a:gd name="T27" fmla="*/ 45 h 71"/>
                <a:gd name="T28" fmla="*/ 0 w 34"/>
                <a:gd name="T29" fmla="*/ 51 h 71"/>
                <a:gd name="T30" fmla="*/ 2 w 34"/>
                <a:gd name="T31" fmla="*/ 54 h 71"/>
                <a:gd name="T32" fmla="*/ 2 w 34"/>
                <a:gd name="T33" fmla="*/ 56 h 71"/>
                <a:gd name="T34" fmla="*/ 3 w 34"/>
                <a:gd name="T35" fmla="*/ 65 h 71"/>
                <a:gd name="T36" fmla="*/ 7 w 34"/>
                <a:gd name="T37" fmla="*/ 68 h 71"/>
                <a:gd name="T38" fmla="*/ 10 w 34"/>
                <a:gd name="T39" fmla="*/ 71 h 71"/>
                <a:gd name="T40" fmla="*/ 17 w 34"/>
                <a:gd name="T41" fmla="*/ 67 h 71"/>
                <a:gd name="T42" fmla="*/ 20 w 34"/>
                <a:gd name="T43" fmla="*/ 65 h 71"/>
                <a:gd name="T44" fmla="*/ 23 w 34"/>
                <a:gd name="T45" fmla="*/ 53 h 71"/>
                <a:gd name="T46" fmla="*/ 27 w 34"/>
                <a:gd name="T47" fmla="*/ 34 h 71"/>
                <a:gd name="T48" fmla="*/ 30 w 34"/>
                <a:gd name="T49" fmla="*/ 22 h 71"/>
                <a:gd name="T50" fmla="*/ 31 w 34"/>
                <a:gd name="T51" fmla="*/ 17 h 71"/>
                <a:gd name="T52" fmla="*/ 33 w 34"/>
                <a:gd name="T53" fmla="*/ 18 h 71"/>
                <a:gd name="T54" fmla="*/ 31 w 34"/>
                <a:gd name="T55" fmla="*/ 5 h 71"/>
                <a:gd name="T56" fmla="*/ 26 w 34"/>
                <a:gd name="T5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71">
                  <a:moveTo>
                    <a:pt x="26" y="0"/>
                  </a:moveTo>
                  <a:cubicBezTo>
                    <a:pt x="24" y="0"/>
                    <a:pt x="25" y="3"/>
                    <a:pt x="25" y="4"/>
                  </a:cubicBezTo>
                  <a:cubicBezTo>
                    <a:pt x="25" y="4"/>
                    <a:pt x="24" y="6"/>
                    <a:pt x="24" y="7"/>
                  </a:cubicBezTo>
                  <a:cubicBezTo>
                    <a:pt x="23" y="7"/>
                    <a:pt x="22" y="8"/>
                    <a:pt x="22" y="9"/>
                  </a:cubicBezTo>
                  <a:cubicBezTo>
                    <a:pt x="22" y="10"/>
                    <a:pt x="21" y="9"/>
                    <a:pt x="19" y="10"/>
                  </a:cubicBezTo>
                  <a:cubicBezTo>
                    <a:pt x="18" y="12"/>
                    <a:pt x="19" y="12"/>
                    <a:pt x="20" y="13"/>
                  </a:cubicBezTo>
                  <a:cubicBezTo>
                    <a:pt x="21" y="14"/>
                    <a:pt x="19" y="14"/>
                    <a:pt x="17" y="15"/>
                  </a:cubicBezTo>
                  <a:cubicBezTo>
                    <a:pt x="16" y="16"/>
                    <a:pt x="16" y="16"/>
                    <a:pt x="14" y="18"/>
                  </a:cubicBezTo>
                  <a:cubicBezTo>
                    <a:pt x="13" y="19"/>
                    <a:pt x="13" y="18"/>
                    <a:pt x="12" y="17"/>
                  </a:cubicBezTo>
                  <a:cubicBezTo>
                    <a:pt x="10" y="17"/>
                    <a:pt x="10" y="18"/>
                    <a:pt x="8" y="19"/>
                  </a:cubicBezTo>
                  <a:cubicBezTo>
                    <a:pt x="7" y="20"/>
                    <a:pt x="6" y="19"/>
                    <a:pt x="6" y="20"/>
                  </a:cubicBezTo>
                  <a:cubicBezTo>
                    <a:pt x="7" y="21"/>
                    <a:pt x="4" y="24"/>
                    <a:pt x="3" y="26"/>
                  </a:cubicBezTo>
                  <a:cubicBezTo>
                    <a:pt x="3" y="28"/>
                    <a:pt x="6" y="37"/>
                    <a:pt x="7" y="39"/>
                  </a:cubicBezTo>
                  <a:cubicBezTo>
                    <a:pt x="7" y="41"/>
                    <a:pt x="5" y="42"/>
                    <a:pt x="3" y="45"/>
                  </a:cubicBezTo>
                  <a:cubicBezTo>
                    <a:pt x="1" y="47"/>
                    <a:pt x="0" y="50"/>
                    <a:pt x="0" y="51"/>
                  </a:cubicBezTo>
                  <a:cubicBezTo>
                    <a:pt x="0" y="53"/>
                    <a:pt x="0" y="53"/>
                    <a:pt x="2" y="54"/>
                  </a:cubicBezTo>
                  <a:cubicBezTo>
                    <a:pt x="3" y="56"/>
                    <a:pt x="1" y="55"/>
                    <a:pt x="2" y="56"/>
                  </a:cubicBezTo>
                  <a:cubicBezTo>
                    <a:pt x="3" y="57"/>
                    <a:pt x="3" y="62"/>
                    <a:pt x="3" y="65"/>
                  </a:cubicBezTo>
                  <a:cubicBezTo>
                    <a:pt x="4" y="67"/>
                    <a:pt x="5" y="68"/>
                    <a:pt x="7" y="68"/>
                  </a:cubicBezTo>
                  <a:cubicBezTo>
                    <a:pt x="8" y="68"/>
                    <a:pt x="8" y="70"/>
                    <a:pt x="10" y="71"/>
                  </a:cubicBezTo>
                  <a:cubicBezTo>
                    <a:pt x="11" y="71"/>
                    <a:pt x="16" y="68"/>
                    <a:pt x="17" y="67"/>
                  </a:cubicBezTo>
                  <a:cubicBezTo>
                    <a:pt x="18" y="67"/>
                    <a:pt x="19" y="66"/>
                    <a:pt x="20" y="65"/>
                  </a:cubicBezTo>
                  <a:cubicBezTo>
                    <a:pt x="21" y="64"/>
                    <a:pt x="22" y="56"/>
                    <a:pt x="23" y="53"/>
                  </a:cubicBezTo>
                  <a:cubicBezTo>
                    <a:pt x="25" y="49"/>
                    <a:pt x="27" y="37"/>
                    <a:pt x="27" y="34"/>
                  </a:cubicBezTo>
                  <a:cubicBezTo>
                    <a:pt x="28" y="31"/>
                    <a:pt x="30" y="23"/>
                    <a:pt x="30" y="22"/>
                  </a:cubicBezTo>
                  <a:cubicBezTo>
                    <a:pt x="31" y="21"/>
                    <a:pt x="30" y="18"/>
                    <a:pt x="31" y="17"/>
                  </a:cubicBezTo>
                  <a:cubicBezTo>
                    <a:pt x="31" y="16"/>
                    <a:pt x="31" y="18"/>
                    <a:pt x="33" y="18"/>
                  </a:cubicBezTo>
                  <a:cubicBezTo>
                    <a:pt x="34" y="18"/>
                    <a:pt x="32" y="7"/>
                    <a:pt x="31" y="5"/>
                  </a:cubicBezTo>
                  <a:cubicBezTo>
                    <a:pt x="31" y="4"/>
                    <a:pt x="27" y="0"/>
                    <a:pt x="26" y="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8" name="Freeform 18"/>
            <p:cNvSpPr/>
            <p:nvPr/>
          </p:nvSpPr>
          <p:spPr bwMode="auto">
            <a:xfrm>
              <a:off x="5049881" y="5168657"/>
              <a:ext cx="59926" cy="94498"/>
            </a:xfrm>
            <a:custGeom>
              <a:avLst/>
              <a:gdLst>
                <a:gd name="T0" fmla="*/ 5 w 11"/>
                <a:gd name="T1" fmla="*/ 1 h 17"/>
                <a:gd name="T2" fmla="*/ 2 w 11"/>
                <a:gd name="T3" fmla="*/ 2 h 17"/>
                <a:gd name="T4" fmla="*/ 1 w 11"/>
                <a:gd name="T5" fmla="*/ 4 h 17"/>
                <a:gd name="T6" fmla="*/ 1 w 11"/>
                <a:gd name="T7" fmla="*/ 7 h 17"/>
                <a:gd name="T8" fmla="*/ 5 w 11"/>
                <a:gd name="T9" fmla="*/ 16 h 17"/>
                <a:gd name="T10" fmla="*/ 9 w 11"/>
                <a:gd name="T11" fmla="*/ 14 h 17"/>
                <a:gd name="T12" fmla="*/ 10 w 11"/>
                <a:gd name="T13" fmla="*/ 9 h 17"/>
                <a:gd name="T14" fmla="*/ 5 w 11"/>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5" y="1"/>
                  </a:moveTo>
                  <a:cubicBezTo>
                    <a:pt x="2" y="0"/>
                    <a:pt x="4" y="1"/>
                    <a:pt x="2" y="2"/>
                  </a:cubicBezTo>
                  <a:cubicBezTo>
                    <a:pt x="1" y="3"/>
                    <a:pt x="0" y="2"/>
                    <a:pt x="1" y="4"/>
                  </a:cubicBezTo>
                  <a:cubicBezTo>
                    <a:pt x="2" y="5"/>
                    <a:pt x="2" y="4"/>
                    <a:pt x="1" y="7"/>
                  </a:cubicBezTo>
                  <a:cubicBezTo>
                    <a:pt x="0" y="9"/>
                    <a:pt x="2" y="17"/>
                    <a:pt x="5" y="16"/>
                  </a:cubicBezTo>
                  <a:cubicBezTo>
                    <a:pt x="7" y="16"/>
                    <a:pt x="8" y="14"/>
                    <a:pt x="9" y="14"/>
                  </a:cubicBezTo>
                  <a:cubicBezTo>
                    <a:pt x="10" y="14"/>
                    <a:pt x="11" y="11"/>
                    <a:pt x="10" y="9"/>
                  </a:cubicBezTo>
                  <a:cubicBezTo>
                    <a:pt x="10" y="7"/>
                    <a:pt x="7" y="3"/>
                    <a:pt x="5"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9" name="Freeform 19"/>
            <p:cNvSpPr/>
            <p:nvPr/>
          </p:nvSpPr>
          <p:spPr bwMode="auto">
            <a:xfrm>
              <a:off x="5432479" y="5251631"/>
              <a:ext cx="304235" cy="311148"/>
            </a:xfrm>
            <a:custGeom>
              <a:avLst/>
              <a:gdLst>
                <a:gd name="T0" fmla="*/ 54 w 56"/>
                <a:gd name="T1" fmla="*/ 55 h 57"/>
                <a:gd name="T2" fmla="*/ 56 w 56"/>
                <a:gd name="T3" fmla="*/ 52 h 57"/>
                <a:gd name="T4" fmla="*/ 54 w 56"/>
                <a:gd name="T5" fmla="*/ 46 h 57"/>
                <a:gd name="T6" fmla="*/ 54 w 56"/>
                <a:gd name="T7" fmla="*/ 45 h 57"/>
                <a:gd name="T8" fmla="*/ 54 w 56"/>
                <a:gd name="T9" fmla="*/ 42 h 57"/>
                <a:gd name="T10" fmla="*/ 54 w 56"/>
                <a:gd name="T11" fmla="*/ 39 h 57"/>
                <a:gd name="T12" fmla="*/ 49 w 56"/>
                <a:gd name="T13" fmla="*/ 38 h 57"/>
                <a:gd name="T14" fmla="*/ 46 w 56"/>
                <a:gd name="T15" fmla="*/ 34 h 57"/>
                <a:gd name="T16" fmla="*/ 43 w 56"/>
                <a:gd name="T17" fmla="*/ 30 h 57"/>
                <a:gd name="T18" fmla="*/ 43 w 56"/>
                <a:gd name="T19" fmla="*/ 28 h 57"/>
                <a:gd name="T20" fmla="*/ 39 w 56"/>
                <a:gd name="T21" fmla="*/ 25 h 57"/>
                <a:gd name="T22" fmla="*/ 39 w 56"/>
                <a:gd name="T23" fmla="*/ 23 h 57"/>
                <a:gd name="T24" fmla="*/ 36 w 56"/>
                <a:gd name="T25" fmla="*/ 22 h 57"/>
                <a:gd name="T26" fmla="*/ 35 w 56"/>
                <a:gd name="T27" fmla="*/ 20 h 57"/>
                <a:gd name="T28" fmla="*/ 33 w 56"/>
                <a:gd name="T29" fmla="*/ 20 h 57"/>
                <a:gd name="T30" fmla="*/ 31 w 56"/>
                <a:gd name="T31" fmla="*/ 18 h 57"/>
                <a:gd name="T32" fmla="*/ 26 w 56"/>
                <a:gd name="T33" fmla="*/ 18 h 57"/>
                <a:gd name="T34" fmla="*/ 23 w 56"/>
                <a:gd name="T35" fmla="*/ 14 h 57"/>
                <a:gd name="T36" fmla="*/ 21 w 56"/>
                <a:gd name="T37" fmla="*/ 13 h 57"/>
                <a:gd name="T38" fmla="*/ 14 w 56"/>
                <a:gd name="T39" fmla="*/ 8 h 57"/>
                <a:gd name="T40" fmla="*/ 10 w 56"/>
                <a:gd name="T41" fmla="*/ 4 h 57"/>
                <a:gd name="T42" fmla="*/ 5 w 56"/>
                <a:gd name="T43" fmla="*/ 3 h 57"/>
                <a:gd name="T44" fmla="*/ 1 w 56"/>
                <a:gd name="T45" fmla="*/ 1 h 57"/>
                <a:gd name="T46" fmla="*/ 3 w 56"/>
                <a:gd name="T47" fmla="*/ 7 h 57"/>
                <a:gd name="T48" fmla="*/ 7 w 56"/>
                <a:gd name="T49" fmla="*/ 10 h 57"/>
                <a:gd name="T50" fmla="*/ 8 w 56"/>
                <a:gd name="T51" fmla="*/ 12 h 57"/>
                <a:gd name="T52" fmla="*/ 13 w 56"/>
                <a:gd name="T53" fmla="*/ 16 h 57"/>
                <a:gd name="T54" fmla="*/ 15 w 56"/>
                <a:gd name="T55" fmla="*/ 18 h 57"/>
                <a:gd name="T56" fmla="*/ 19 w 56"/>
                <a:gd name="T57" fmla="*/ 20 h 57"/>
                <a:gd name="T58" fmla="*/ 22 w 56"/>
                <a:gd name="T59" fmla="*/ 26 h 57"/>
                <a:gd name="T60" fmla="*/ 25 w 56"/>
                <a:gd name="T61" fmla="*/ 29 h 57"/>
                <a:gd name="T62" fmla="*/ 28 w 56"/>
                <a:gd name="T63" fmla="*/ 32 h 57"/>
                <a:gd name="T64" fmla="*/ 32 w 56"/>
                <a:gd name="T65" fmla="*/ 39 h 57"/>
                <a:gd name="T66" fmla="*/ 40 w 56"/>
                <a:gd name="T67" fmla="*/ 46 h 57"/>
                <a:gd name="T68" fmla="*/ 47 w 56"/>
                <a:gd name="T69" fmla="*/ 52 h 57"/>
                <a:gd name="T70" fmla="*/ 52 w 56"/>
                <a:gd name="T71" fmla="*/ 56 h 57"/>
                <a:gd name="T72" fmla="*/ 51 w 56"/>
                <a:gd name="T73" fmla="*/ 53 h 57"/>
                <a:gd name="T74" fmla="*/ 54 w 56"/>
                <a:gd name="T75"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 h="57">
                  <a:moveTo>
                    <a:pt x="54" y="55"/>
                  </a:moveTo>
                  <a:cubicBezTo>
                    <a:pt x="55" y="55"/>
                    <a:pt x="56" y="54"/>
                    <a:pt x="56" y="52"/>
                  </a:cubicBezTo>
                  <a:cubicBezTo>
                    <a:pt x="55" y="51"/>
                    <a:pt x="55" y="47"/>
                    <a:pt x="54" y="46"/>
                  </a:cubicBezTo>
                  <a:cubicBezTo>
                    <a:pt x="53" y="45"/>
                    <a:pt x="52" y="45"/>
                    <a:pt x="54" y="45"/>
                  </a:cubicBezTo>
                  <a:cubicBezTo>
                    <a:pt x="55" y="44"/>
                    <a:pt x="54" y="43"/>
                    <a:pt x="54" y="42"/>
                  </a:cubicBezTo>
                  <a:cubicBezTo>
                    <a:pt x="54" y="41"/>
                    <a:pt x="55" y="40"/>
                    <a:pt x="54" y="39"/>
                  </a:cubicBezTo>
                  <a:cubicBezTo>
                    <a:pt x="52" y="39"/>
                    <a:pt x="49" y="39"/>
                    <a:pt x="49" y="38"/>
                  </a:cubicBezTo>
                  <a:cubicBezTo>
                    <a:pt x="49" y="38"/>
                    <a:pt x="47" y="35"/>
                    <a:pt x="46" y="34"/>
                  </a:cubicBezTo>
                  <a:cubicBezTo>
                    <a:pt x="44" y="32"/>
                    <a:pt x="42" y="31"/>
                    <a:pt x="43" y="30"/>
                  </a:cubicBezTo>
                  <a:cubicBezTo>
                    <a:pt x="43" y="30"/>
                    <a:pt x="43" y="29"/>
                    <a:pt x="43" y="28"/>
                  </a:cubicBezTo>
                  <a:cubicBezTo>
                    <a:pt x="43" y="28"/>
                    <a:pt x="40" y="26"/>
                    <a:pt x="39" y="25"/>
                  </a:cubicBezTo>
                  <a:cubicBezTo>
                    <a:pt x="39" y="24"/>
                    <a:pt x="40" y="23"/>
                    <a:pt x="39" y="23"/>
                  </a:cubicBezTo>
                  <a:cubicBezTo>
                    <a:pt x="38" y="23"/>
                    <a:pt x="38" y="23"/>
                    <a:pt x="36" y="22"/>
                  </a:cubicBezTo>
                  <a:cubicBezTo>
                    <a:pt x="35" y="21"/>
                    <a:pt x="36" y="20"/>
                    <a:pt x="35" y="20"/>
                  </a:cubicBezTo>
                  <a:cubicBezTo>
                    <a:pt x="34" y="20"/>
                    <a:pt x="34" y="20"/>
                    <a:pt x="33" y="20"/>
                  </a:cubicBezTo>
                  <a:cubicBezTo>
                    <a:pt x="32" y="19"/>
                    <a:pt x="32" y="18"/>
                    <a:pt x="31" y="18"/>
                  </a:cubicBezTo>
                  <a:cubicBezTo>
                    <a:pt x="31" y="18"/>
                    <a:pt x="27" y="18"/>
                    <a:pt x="26" y="18"/>
                  </a:cubicBezTo>
                  <a:cubicBezTo>
                    <a:pt x="25" y="16"/>
                    <a:pt x="24" y="15"/>
                    <a:pt x="23" y="14"/>
                  </a:cubicBezTo>
                  <a:cubicBezTo>
                    <a:pt x="23" y="14"/>
                    <a:pt x="22" y="14"/>
                    <a:pt x="21" y="13"/>
                  </a:cubicBezTo>
                  <a:cubicBezTo>
                    <a:pt x="20" y="12"/>
                    <a:pt x="16" y="10"/>
                    <a:pt x="14" y="8"/>
                  </a:cubicBezTo>
                  <a:cubicBezTo>
                    <a:pt x="13" y="6"/>
                    <a:pt x="11" y="4"/>
                    <a:pt x="10" y="4"/>
                  </a:cubicBezTo>
                  <a:cubicBezTo>
                    <a:pt x="9" y="4"/>
                    <a:pt x="6" y="4"/>
                    <a:pt x="5" y="3"/>
                  </a:cubicBezTo>
                  <a:cubicBezTo>
                    <a:pt x="3" y="2"/>
                    <a:pt x="1" y="0"/>
                    <a:pt x="1" y="1"/>
                  </a:cubicBezTo>
                  <a:cubicBezTo>
                    <a:pt x="0" y="2"/>
                    <a:pt x="2" y="6"/>
                    <a:pt x="3" y="7"/>
                  </a:cubicBezTo>
                  <a:cubicBezTo>
                    <a:pt x="4" y="9"/>
                    <a:pt x="7" y="10"/>
                    <a:pt x="7" y="10"/>
                  </a:cubicBezTo>
                  <a:cubicBezTo>
                    <a:pt x="7" y="11"/>
                    <a:pt x="6" y="11"/>
                    <a:pt x="8" y="12"/>
                  </a:cubicBezTo>
                  <a:cubicBezTo>
                    <a:pt x="11" y="14"/>
                    <a:pt x="12" y="15"/>
                    <a:pt x="13" y="16"/>
                  </a:cubicBezTo>
                  <a:cubicBezTo>
                    <a:pt x="14" y="17"/>
                    <a:pt x="13" y="18"/>
                    <a:pt x="15" y="18"/>
                  </a:cubicBezTo>
                  <a:cubicBezTo>
                    <a:pt x="17" y="18"/>
                    <a:pt x="18" y="19"/>
                    <a:pt x="19" y="20"/>
                  </a:cubicBezTo>
                  <a:cubicBezTo>
                    <a:pt x="19" y="21"/>
                    <a:pt x="19" y="25"/>
                    <a:pt x="22" y="26"/>
                  </a:cubicBezTo>
                  <a:cubicBezTo>
                    <a:pt x="24" y="28"/>
                    <a:pt x="24" y="28"/>
                    <a:pt x="25" y="29"/>
                  </a:cubicBezTo>
                  <a:cubicBezTo>
                    <a:pt x="26" y="31"/>
                    <a:pt x="26" y="31"/>
                    <a:pt x="28" y="32"/>
                  </a:cubicBezTo>
                  <a:cubicBezTo>
                    <a:pt x="30" y="33"/>
                    <a:pt x="30" y="37"/>
                    <a:pt x="32" y="39"/>
                  </a:cubicBezTo>
                  <a:cubicBezTo>
                    <a:pt x="34" y="42"/>
                    <a:pt x="39" y="46"/>
                    <a:pt x="40" y="46"/>
                  </a:cubicBezTo>
                  <a:cubicBezTo>
                    <a:pt x="42" y="47"/>
                    <a:pt x="46" y="51"/>
                    <a:pt x="47" y="52"/>
                  </a:cubicBezTo>
                  <a:cubicBezTo>
                    <a:pt x="47" y="52"/>
                    <a:pt x="53" y="57"/>
                    <a:pt x="52" y="56"/>
                  </a:cubicBezTo>
                  <a:cubicBezTo>
                    <a:pt x="51" y="55"/>
                    <a:pt x="50" y="53"/>
                    <a:pt x="51" y="53"/>
                  </a:cubicBezTo>
                  <a:cubicBezTo>
                    <a:pt x="51" y="54"/>
                    <a:pt x="53" y="55"/>
                    <a:pt x="54" y="55"/>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20" name="Freeform 20"/>
            <p:cNvSpPr/>
            <p:nvPr/>
          </p:nvSpPr>
          <p:spPr bwMode="auto">
            <a:xfrm>
              <a:off x="5725189" y="5546645"/>
              <a:ext cx="239701" cy="76060"/>
            </a:xfrm>
            <a:custGeom>
              <a:avLst/>
              <a:gdLst>
                <a:gd name="T0" fmla="*/ 40 w 44"/>
                <a:gd name="T1" fmla="*/ 8 h 14"/>
                <a:gd name="T2" fmla="*/ 39 w 44"/>
                <a:gd name="T3" fmla="*/ 7 h 14"/>
                <a:gd name="T4" fmla="*/ 39 w 44"/>
                <a:gd name="T5" fmla="*/ 6 h 14"/>
                <a:gd name="T6" fmla="*/ 39 w 44"/>
                <a:gd name="T7" fmla="*/ 5 h 14"/>
                <a:gd name="T8" fmla="*/ 30 w 44"/>
                <a:gd name="T9" fmla="*/ 4 h 14"/>
                <a:gd name="T10" fmla="*/ 25 w 44"/>
                <a:gd name="T11" fmla="*/ 3 h 14"/>
                <a:gd name="T12" fmla="*/ 21 w 44"/>
                <a:gd name="T13" fmla="*/ 4 h 14"/>
                <a:gd name="T14" fmla="*/ 16 w 44"/>
                <a:gd name="T15" fmla="*/ 4 h 14"/>
                <a:gd name="T16" fmla="*/ 10 w 44"/>
                <a:gd name="T17" fmla="*/ 1 h 14"/>
                <a:gd name="T18" fmla="*/ 7 w 44"/>
                <a:gd name="T19" fmla="*/ 1 h 14"/>
                <a:gd name="T20" fmla="*/ 3 w 44"/>
                <a:gd name="T21" fmla="*/ 2 h 14"/>
                <a:gd name="T22" fmla="*/ 1 w 44"/>
                <a:gd name="T23" fmla="*/ 4 h 14"/>
                <a:gd name="T24" fmla="*/ 6 w 44"/>
                <a:gd name="T25" fmla="*/ 6 h 14"/>
                <a:gd name="T26" fmla="*/ 5 w 44"/>
                <a:gd name="T27" fmla="*/ 7 h 14"/>
                <a:gd name="T28" fmla="*/ 11 w 44"/>
                <a:gd name="T29" fmla="*/ 8 h 14"/>
                <a:gd name="T30" fmla="*/ 20 w 44"/>
                <a:gd name="T31" fmla="*/ 9 h 14"/>
                <a:gd name="T32" fmla="*/ 26 w 44"/>
                <a:gd name="T33" fmla="*/ 11 h 14"/>
                <a:gd name="T34" fmla="*/ 37 w 44"/>
                <a:gd name="T35" fmla="*/ 12 h 14"/>
                <a:gd name="T36" fmla="*/ 43 w 44"/>
                <a:gd name="T37" fmla="*/ 14 h 14"/>
                <a:gd name="T38" fmla="*/ 43 w 44"/>
                <a:gd name="T39" fmla="*/ 9 h 14"/>
                <a:gd name="T40" fmla="*/ 40 w 44"/>
                <a:gd name="T41"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 h="14">
                  <a:moveTo>
                    <a:pt x="40" y="8"/>
                  </a:moveTo>
                  <a:cubicBezTo>
                    <a:pt x="40" y="8"/>
                    <a:pt x="39" y="7"/>
                    <a:pt x="39" y="7"/>
                  </a:cubicBezTo>
                  <a:cubicBezTo>
                    <a:pt x="38" y="6"/>
                    <a:pt x="38" y="6"/>
                    <a:pt x="39" y="6"/>
                  </a:cubicBezTo>
                  <a:cubicBezTo>
                    <a:pt x="39" y="6"/>
                    <a:pt x="40" y="5"/>
                    <a:pt x="39" y="5"/>
                  </a:cubicBezTo>
                  <a:cubicBezTo>
                    <a:pt x="37" y="4"/>
                    <a:pt x="32" y="5"/>
                    <a:pt x="30" y="4"/>
                  </a:cubicBezTo>
                  <a:cubicBezTo>
                    <a:pt x="28" y="3"/>
                    <a:pt x="27" y="3"/>
                    <a:pt x="25" y="3"/>
                  </a:cubicBezTo>
                  <a:cubicBezTo>
                    <a:pt x="23" y="3"/>
                    <a:pt x="23" y="4"/>
                    <a:pt x="21" y="4"/>
                  </a:cubicBezTo>
                  <a:cubicBezTo>
                    <a:pt x="19" y="4"/>
                    <a:pt x="17" y="4"/>
                    <a:pt x="16" y="4"/>
                  </a:cubicBezTo>
                  <a:cubicBezTo>
                    <a:pt x="15" y="4"/>
                    <a:pt x="12" y="1"/>
                    <a:pt x="10" y="1"/>
                  </a:cubicBezTo>
                  <a:cubicBezTo>
                    <a:pt x="9" y="0"/>
                    <a:pt x="9" y="1"/>
                    <a:pt x="7" y="1"/>
                  </a:cubicBezTo>
                  <a:cubicBezTo>
                    <a:pt x="6" y="1"/>
                    <a:pt x="4" y="2"/>
                    <a:pt x="3" y="2"/>
                  </a:cubicBezTo>
                  <a:cubicBezTo>
                    <a:pt x="3" y="3"/>
                    <a:pt x="2" y="4"/>
                    <a:pt x="1" y="4"/>
                  </a:cubicBezTo>
                  <a:cubicBezTo>
                    <a:pt x="0" y="5"/>
                    <a:pt x="4" y="5"/>
                    <a:pt x="6" y="6"/>
                  </a:cubicBezTo>
                  <a:cubicBezTo>
                    <a:pt x="7" y="6"/>
                    <a:pt x="6" y="6"/>
                    <a:pt x="5" y="7"/>
                  </a:cubicBezTo>
                  <a:cubicBezTo>
                    <a:pt x="4" y="8"/>
                    <a:pt x="10" y="8"/>
                    <a:pt x="11" y="8"/>
                  </a:cubicBezTo>
                  <a:cubicBezTo>
                    <a:pt x="13" y="8"/>
                    <a:pt x="18" y="8"/>
                    <a:pt x="20" y="9"/>
                  </a:cubicBezTo>
                  <a:cubicBezTo>
                    <a:pt x="23" y="10"/>
                    <a:pt x="23" y="10"/>
                    <a:pt x="26" y="11"/>
                  </a:cubicBezTo>
                  <a:cubicBezTo>
                    <a:pt x="30" y="13"/>
                    <a:pt x="34" y="12"/>
                    <a:pt x="37" y="12"/>
                  </a:cubicBezTo>
                  <a:cubicBezTo>
                    <a:pt x="40" y="12"/>
                    <a:pt x="39" y="12"/>
                    <a:pt x="43" y="14"/>
                  </a:cubicBezTo>
                  <a:cubicBezTo>
                    <a:pt x="44" y="14"/>
                    <a:pt x="43" y="10"/>
                    <a:pt x="43" y="9"/>
                  </a:cubicBezTo>
                  <a:cubicBezTo>
                    <a:pt x="43" y="8"/>
                    <a:pt x="41" y="8"/>
                    <a:pt x="40" y="8"/>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21" name="Freeform 21"/>
            <p:cNvSpPr/>
            <p:nvPr/>
          </p:nvSpPr>
          <p:spPr bwMode="auto">
            <a:xfrm>
              <a:off x="5964889" y="5601961"/>
              <a:ext cx="23049" cy="9219"/>
            </a:xfrm>
            <a:custGeom>
              <a:avLst/>
              <a:gdLst>
                <a:gd name="T0" fmla="*/ 1 w 4"/>
                <a:gd name="T1" fmla="*/ 1 h 2"/>
                <a:gd name="T2" fmla="*/ 3 w 4"/>
                <a:gd name="T3" fmla="*/ 2 h 2"/>
                <a:gd name="T4" fmla="*/ 4 w 4"/>
                <a:gd name="T5" fmla="*/ 1 h 2"/>
                <a:gd name="T6" fmla="*/ 1 w 4"/>
                <a:gd name="T7" fmla="*/ 1 h 2"/>
              </a:gdLst>
              <a:ahLst/>
              <a:cxnLst>
                <a:cxn ang="0">
                  <a:pos x="T0" y="T1"/>
                </a:cxn>
                <a:cxn ang="0">
                  <a:pos x="T2" y="T3"/>
                </a:cxn>
                <a:cxn ang="0">
                  <a:pos x="T4" y="T5"/>
                </a:cxn>
                <a:cxn ang="0">
                  <a:pos x="T6" y="T7"/>
                </a:cxn>
              </a:cxnLst>
              <a:rect l="0" t="0" r="r" b="b"/>
              <a:pathLst>
                <a:path w="4" h="2">
                  <a:moveTo>
                    <a:pt x="1" y="1"/>
                  </a:moveTo>
                  <a:cubicBezTo>
                    <a:pt x="0" y="1"/>
                    <a:pt x="1" y="2"/>
                    <a:pt x="3" y="2"/>
                  </a:cubicBezTo>
                  <a:cubicBezTo>
                    <a:pt x="4" y="2"/>
                    <a:pt x="4" y="1"/>
                    <a:pt x="4" y="1"/>
                  </a:cubicBezTo>
                  <a:cubicBezTo>
                    <a:pt x="4" y="0"/>
                    <a:pt x="2" y="0"/>
                    <a:pt x="1"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22" name="Freeform 22"/>
            <p:cNvSpPr/>
            <p:nvPr/>
          </p:nvSpPr>
          <p:spPr bwMode="auto">
            <a:xfrm>
              <a:off x="5999462" y="5611179"/>
              <a:ext cx="20743" cy="11524"/>
            </a:xfrm>
            <a:custGeom>
              <a:avLst/>
              <a:gdLst>
                <a:gd name="T0" fmla="*/ 2 w 4"/>
                <a:gd name="T1" fmla="*/ 0 h 2"/>
                <a:gd name="T2" fmla="*/ 2 w 4"/>
                <a:gd name="T3" fmla="*/ 2 h 2"/>
                <a:gd name="T4" fmla="*/ 2 w 4"/>
                <a:gd name="T5" fmla="*/ 0 h 2"/>
              </a:gdLst>
              <a:ahLst/>
              <a:cxnLst>
                <a:cxn ang="0">
                  <a:pos x="T0" y="T1"/>
                </a:cxn>
                <a:cxn ang="0">
                  <a:pos x="T2" y="T3"/>
                </a:cxn>
                <a:cxn ang="0">
                  <a:pos x="T4" y="T5"/>
                </a:cxn>
              </a:cxnLst>
              <a:rect l="0" t="0" r="r" b="b"/>
              <a:pathLst>
                <a:path w="4" h="2">
                  <a:moveTo>
                    <a:pt x="2" y="0"/>
                  </a:moveTo>
                  <a:cubicBezTo>
                    <a:pt x="1" y="0"/>
                    <a:pt x="0" y="2"/>
                    <a:pt x="2" y="2"/>
                  </a:cubicBezTo>
                  <a:cubicBezTo>
                    <a:pt x="3" y="2"/>
                    <a:pt x="4" y="0"/>
                    <a:pt x="2" y="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23" name="Freeform 23"/>
            <p:cNvSpPr/>
            <p:nvPr/>
          </p:nvSpPr>
          <p:spPr bwMode="auto">
            <a:xfrm>
              <a:off x="6024814" y="5611179"/>
              <a:ext cx="27657" cy="11524"/>
            </a:xfrm>
            <a:custGeom>
              <a:avLst/>
              <a:gdLst>
                <a:gd name="T0" fmla="*/ 4 w 5"/>
                <a:gd name="T1" fmla="*/ 2 h 2"/>
                <a:gd name="T2" fmla="*/ 3 w 5"/>
                <a:gd name="T3" fmla="*/ 0 h 2"/>
                <a:gd name="T4" fmla="*/ 0 w 5"/>
                <a:gd name="T5" fmla="*/ 1 h 2"/>
                <a:gd name="T6" fmla="*/ 4 w 5"/>
                <a:gd name="T7" fmla="*/ 2 h 2"/>
              </a:gdLst>
              <a:ahLst/>
              <a:cxnLst>
                <a:cxn ang="0">
                  <a:pos x="T0" y="T1"/>
                </a:cxn>
                <a:cxn ang="0">
                  <a:pos x="T2" y="T3"/>
                </a:cxn>
                <a:cxn ang="0">
                  <a:pos x="T4" y="T5"/>
                </a:cxn>
                <a:cxn ang="0">
                  <a:pos x="T6" y="T7"/>
                </a:cxn>
              </a:cxnLst>
              <a:rect l="0" t="0" r="r" b="b"/>
              <a:pathLst>
                <a:path w="5" h="2">
                  <a:moveTo>
                    <a:pt x="4" y="2"/>
                  </a:moveTo>
                  <a:cubicBezTo>
                    <a:pt x="5" y="2"/>
                    <a:pt x="4" y="1"/>
                    <a:pt x="3" y="0"/>
                  </a:cubicBezTo>
                  <a:cubicBezTo>
                    <a:pt x="1" y="0"/>
                    <a:pt x="1" y="0"/>
                    <a:pt x="0" y="1"/>
                  </a:cubicBezTo>
                  <a:cubicBezTo>
                    <a:pt x="0" y="2"/>
                    <a:pt x="3" y="2"/>
                    <a:pt x="4" y="2"/>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24" name="Freeform 24"/>
            <p:cNvSpPr/>
            <p:nvPr/>
          </p:nvSpPr>
          <p:spPr bwMode="auto">
            <a:xfrm>
              <a:off x="6036339" y="5606571"/>
              <a:ext cx="43791" cy="16134"/>
            </a:xfrm>
            <a:custGeom>
              <a:avLst/>
              <a:gdLst>
                <a:gd name="T0" fmla="*/ 8 w 8"/>
                <a:gd name="T1" fmla="*/ 1 h 3"/>
                <a:gd name="T2" fmla="*/ 3 w 8"/>
                <a:gd name="T3" fmla="*/ 0 h 3"/>
                <a:gd name="T4" fmla="*/ 6 w 8"/>
                <a:gd name="T5" fmla="*/ 3 h 3"/>
                <a:gd name="T6" fmla="*/ 8 w 8"/>
                <a:gd name="T7" fmla="*/ 1 h 3"/>
              </a:gdLst>
              <a:ahLst/>
              <a:cxnLst>
                <a:cxn ang="0">
                  <a:pos x="T0" y="T1"/>
                </a:cxn>
                <a:cxn ang="0">
                  <a:pos x="T2" y="T3"/>
                </a:cxn>
                <a:cxn ang="0">
                  <a:pos x="T4" y="T5"/>
                </a:cxn>
                <a:cxn ang="0">
                  <a:pos x="T6" y="T7"/>
                </a:cxn>
              </a:cxnLst>
              <a:rect l="0" t="0" r="r" b="b"/>
              <a:pathLst>
                <a:path w="8" h="3">
                  <a:moveTo>
                    <a:pt x="8" y="1"/>
                  </a:moveTo>
                  <a:cubicBezTo>
                    <a:pt x="8" y="1"/>
                    <a:pt x="6" y="0"/>
                    <a:pt x="3" y="0"/>
                  </a:cubicBezTo>
                  <a:cubicBezTo>
                    <a:pt x="0" y="0"/>
                    <a:pt x="5" y="3"/>
                    <a:pt x="6" y="3"/>
                  </a:cubicBezTo>
                  <a:cubicBezTo>
                    <a:pt x="7" y="3"/>
                    <a:pt x="8" y="2"/>
                    <a:pt x="8"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25" name="Freeform 25"/>
            <p:cNvSpPr/>
            <p:nvPr/>
          </p:nvSpPr>
          <p:spPr bwMode="auto">
            <a:xfrm>
              <a:off x="6080130" y="5627315"/>
              <a:ext cx="59926" cy="39181"/>
            </a:xfrm>
            <a:custGeom>
              <a:avLst/>
              <a:gdLst>
                <a:gd name="T0" fmla="*/ 4 w 11"/>
                <a:gd name="T1" fmla="*/ 1 h 7"/>
                <a:gd name="T2" fmla="*/ 3 w 11"/>
                <a:gd name="T3" fmla="*/ 2 h 7"/>
                <a:gd name="T4" fmla="*/ 9 w 11"/>
                <a:gd name="T5" fmla="*/ 6 h 7"/>
                <a:gd name="T6" fmla="*/ 10 w 11"/>
                <a:gd name="T7" fmla="*/ 5 h 7"/>
                <a:gd name="T8" fmla="*/ 4 w 11"/>
                <a:gd name="T9" fmla="*/ 1 h 7"/>
              </a:gdLst>
              <a:ahLst/>
              <a:cxnLst>
                <a:cxn ang="0">
                  <a:pos x="T0" y="T1"/>
                </a:cxn>
                <a:cxn ang="0">
                  <a:pos x="T2" y="T3"/>
                </a:cxn>
                <a:cxn ang="0">
                  <a:pos x="T4" y="T5"/>
                </a:cxn>
                <a:cxn ang="0">
                  <a:pos x="T6" y="T7"/>
                </a:cxn>
                <a:cxn ang="0">
                  <a:pos x="T8" y="T9"/>
                </a:cxn>
              </a:cxnLst>
              <a:rect l="0" t="0" r="r" b="b"/>
              <a:pathLst>
                <a:path w="11" h="7">
                  <a:moveTo>
                    <a:pt x="4" y="1"/>
                  </a:moveTo>
                  <a:cubicBezTo>
                    <a:pt x="2" y="0"/>
                    <a:pt x="0" y="1"/>
                    <a:pt x="3" y="2"/>
                  </a:cubicBezTo>
                  <a:cubicBezTo>
                    <a:pt x="5" y="3"/>
                    <a:pt x="6" y="5"/>
                    <a:pt x="9" y="6"/>
                  </a:cubicBezTo>
                  <a:cubicBezTo>
                    <a:pt x="11" y="7"/>
                    <a:pt x="10" y="5"/>
                    <a:pt x="10" y="5"/>
                  </a:cubicBezTo>
                  <a:cubicBezTo>
                    <a:pt x="10" y="4"/>
                    <a:pt x="6" y="1"/>
                    <a:pt x="4"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26" name="Freeform 26"/>
            <p:cNvSpPr/>
            <p:nvPr/>
          </p:nvSpPr>
          <p:spPr bwMode="auto">
            <a:xfrm>
              <a:off x="6096266" y="5606571"/>
              <a:ext cx="87583" cy="16134"/>
            </a:xfrm>
            <a:custGeom>
              <a:avLst/>
              <a:gdLst>
                <a:gd name="T0" fmla="*/ 12 w 16"/>
                <a:gd name="T1" fmla="*/ 3 h 3"/>
                <a:gd name="T2" fmla="*/ 15 w 16"/>
                <a:gd name="T3" fmla="*/ 1 h 3"/>
                <a:gd name="T4" fmla="*/ 11 w 16"/>
                <a:gd name="T5" fmla="*/ 1 h 3"/>
                <a:gd name="T6" fmla="*/ 4 w 16"/>
                <a:gd name="T7" fmla="*/ 1 h 3"/>
                <a:gd name="T8" fmla="*/ 1 w 16"/>
                <a:gd name="T9" fmla="*/ 2 h 3"/>
                <a:gd name="T10" fmla="*/ 7 w 16"/>
                <a:gd name="T11" fmla="*/ 3 h 3"/>
                <a:gd name="T12" fmla="*/ 12 w 1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6" h="3">
                  <a:moveTo>
                    <a:pt x="12" y="3"/>
                  </a:moveTo>
                  <a:cubicBezTo>
                    <a:pt x="13" y="3"/>
                    <a:pt x="14" y="2"/>
                    <a:pt x="15" y="1"/>
                  </a:cubicBezTo>
                  <a:cubicBezTo>
                    <a:pt x="16" y="0"/>
                    <a:pt x="13" y="1"/>
                    <a:pt x="11" y="1"/>
                  </a:cubicBezTo>
                  <a:cubicBezTo>
                    <a:pt x="9" y="2"/>
                    <a:pt x="7" y="1"/>
                    <a:pt x="4" y="1"/>
                  </a:cubicBezTo>
                  <a:cubicBezTo>
                    <a:pt x="2" y="0"/>
                    <a:pt x="2" y="1"/>
                    <a:pt x="1" y="2"/>
                  </a:cubicBezTo>
                  <a:cubicBezTo>
                    <a:pt x="0" y="3"/>
                    <a:pt x="5" y="3"/>
                    <a:pt x="7" y="3"/>
                  </a:cubicBezTo>
                  <a:cubicBezTo>
                    <a:pt x="8" y="3"/>
                    <a:pt x="11" y="3"/>
                    <a:pt x="12" y="3"/>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27" name="Freeform 27"/>
            <p:cNvSpPr/>
            <p:nvPr/>
          </p:nvSpPr>
          <p:spPr bwMode="auto">
            <a:xfrm>
              <a:off x="6199981" y="5611181"/>
              <a:ext cx="82973" cy="39181"/>
            </a:xfrm>
            <a:custGeom>
              <a:avLst/>
              <a:gdLst>
                <a:gd name="T0" fmla="*/ 3 w 15"/>
                <a:gd name="T1" fmla="*/ 7 h 7"/>
                <a:gd name="T2" fmla="*/ 4 w 15"/>
                <a:gd name="T3" fmla="*/ 7 h 7"/>
                <a:gd name="T4" fmla="*/ 5 w 15"/>
                <a:gd name="T5" fmla="*/ 7 h 7"/>
                <a:gd name="T6" fmla="*/ 5 w 15"/>
                <a:gd name="T7" fmla="*/ 7 h 7"/>
                <a:gd name="T8" fmla="*/ 6 w 15"/>
                <a:gd name="T9" fmla="*/ 7 h 7"/>
                <a:gd name="T10" fmla="*/ 6 w 15"/>
                <a:gd name="T11" fmla="*/ 6 h 7"/>
                <a:gd name="T12" fmla="*/ 7 w 15"/>
                <a:gd name="T13" fmla="*/ 6 h 7"/>
                <a:gd name="T14" fmla="*/ 8 w 15"/>
                <a:gd name="T15" fmla="*/ 5 h 7"/>
                <a:gd name="T16" fmla="*/ 8 w 15"/>
                <a:gd name="T17" fmla="*/ 5 h 7"/>
                <a:gd name="T18" fmla="*/ 8 w 15"/>
                <a:gd name="T19" fmla="*/ 5 h 7"/>
                <a:gd name="T20" fmla="*/ 8 w 15"/>
                <a:gd name="T21" fmla="*/ 4 h 7"/>
                <a:gd name="T22" fmla="*/ 9 w 15"/>
                <a:gd name="T23" fmla="*/ 4 h 7"/>
                <a:gd name="T24" fmla="*/ 9 w 15"/>
                <a:gd name="T25" fmla="*/ 3 h 7"/>
                <a:gd name="T26" fmla="*/ 10 w 15"/>
                <a:gd name="T27" fmla="*/ 3 h 7"/>
                <a:gd name="T28" fmla="*/ 10 w 15"/>
                <a:gd name="T29" fmla="*/ 3 h 7"/>
                <a:gd name="T30" fmla="*/ 13 w 15"/>
                <a:gd name="T31" fmla="*/ 1 h 7"/>
                <a:gd name="T32" fmla="*/ 6 w 15"/>
                <a:gd name="T33" fmla="*/ 2 h 7"/>
                <a:gd name="T34" fmla="*/ 5 w 15"/>
                <a:gd name="T35" fmla="*/ 2 h 7"/>
                <a:gd name="T36" fmla="*/ 5 w 15"/>
                <a:gd name="T37" fmla="*/ 3 h 7"/>
                <a:gd name="T38" fmla="*/ 4 w 15"/>
                <a:gd name="T39" fmla="*/ 3 h 7"/>
                <a:gd name="T40" fmla="*/ 3 w 15"/>
                <a:gd name="T41" fmla="*/ 4 h 7"/>
                <a:gd name="T42" fmla="*/ 3 w 15"/>
                <a:gd name="T43" fmla="*/ 4 h 7"/>
                <a:gd name="T44" fmla="*/ 1 w 15"/>
                <a:gd name="T45" fmla="*/ 5 h 7"/>
                <a:gd name="T46" fmla="*/ 3 w 15"/>
                <a:gd name="T4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7">
                  <a:moveTo>
                    <a:pt x="3" y="7"/>
                  </a:moveTo>
                  <a:cubicBezTo>
                    <a:pt x="4" y="7"/>
                    <a:pt x="4" y="7"/>
                    <a:pt x="4" y="7"/>
                  </a:cubicBezTo>
                  <a:cubicBezTo>
                    <a:pt x="4" y="7"/>
                    <a:pt x="5" y="7"/>
                    <a:pt x="5" y="7"/>
                  </a:cubicBezTo>
                  <a:cubicBezTo>
                    <a:pt x="5" y="7"/>
                    <a:pt x="5" y="7"/>
                    <a:pt x="5" y="7"/>
                  </a:cubicBezTo>
                  <a:cubicBezTo>
                    <a:pt x="6" y="7"/>
                    <a:pt x="6" y="7"/>
                    <a:pt x="6" y="7"/>
                  </a:cubicBezTo>
                  <a:cubicBezTo>
                    <a:pt x="6" y="6"/>
                    <a:pt x="6" y="6"/>
                    <a:pt x="6" y="6"/>
                  </a:cubicBezTo>
                  <a:cubicBezTo>
                    <a:pt x="7" y="6"/>
                    <a:pt x="7" y="6"/>
                    <a:pt x="7" y="6"/>
                  </a:cubicBezTo>
                  <a:cubicBezTo>
                    <a:pt x="7" y="6"/>
                    <a:pt x="7" y="5"/>
                    <a:pt x="8" y="5"/>
                  </a:cubicBezTo>
                  <a:cubicBezTo>
                    <a:pt x="8" y="5"/>
                    <a:pt x="8" y="5"/>
                    <a:pt x="8" y="5"/>
                  </a:cubicBezTo>
                  <a:cubicBezTo>
                    <a:pt x="8" y="5"/>
                    <a:pt x="8" y="5"/>
                    <a:pt x="8" y="5"/>
                  </a:cubicBezTo>
                  <a:cubicBezTo>
                    <a:pt x="8" y="4"/>
                    <a:pt x="8" y="4"/>
                    <a:pt x="8" y="4"/>
                  </a:cubicBezTo>
                  <a:cubicBezTo>
                    <a:pt x="9" y="4"/>
                    <a:pt x="9" y="4"/>
                    <a:pt x="9" y="4"/>
                  </a:cubicBezTo>
                  <a:cubicBezTo>
                    <a:pt x="9" y="3"/>
                    <a:pt x="9" y="3"/>
                    <a:pt x="9" y="3"/>
                  </a:cubicBezTo>
                  <a:cubicBezTo>
                    <a:pt x="9" y="3"/>
                    <a:pt x="10" y="3"/>
                    <a:pt x="10" y="3"/>
                  </a:cubicBezTo>
                  <a:cubicBezTo>
                    <a:pt x="10" y="3"/>
                    <a:pt x="10" y="3"/>
                    <a:pt x="10" y="3"/>
                  </a:cubicBezTo>
                  <a:cubicBezTo>
                    <a:pt x="11" y="3"/>
                    <a:pt x="15" y="2"/>
                    <a:pt x="13" y="1"/>
                  </a:cubicBezTo>
                  <a:cubicBezTo>
                    <a:pt x="11" y="0"/>
                    <a:pt x="6" y="1"/>
                    <a:pt x="6" y="2"/>
                  </a:cubicBezTo>
                  <a:cubicBezTo>
                    <a:pt x="6" y="2"/>
                    <a:pt x="6" y="2"/>
                    <a:pt x="5" y="2"/>
                  </a:cubicBezTo>
                  <a:cubicBezTo>
                    <a:pt x="5" y="3"/>
                    <a:pt x="5" y="3"/>
                    <a:pt x="5" y="3"/>
                  </a:cubicBezTo>
                  <a:cubicBezTo>
                    <a:pt x="5" y="3"/>
                    <a:pt x="5" y="3"/>
                    <a:pt x="4" y="3"/>
                  </a:cubicBezTo>
                  <a:cubicBezTo>
                    <a:pt x="4" y="3"/>
                    <a:pt x="4" y="4"/>
                    <a:pt x="3" y="4"/>
                  </a:cubicBezTo>
                  <a:cubicBezTo>
                    <a:pt x="3" y="4"/>
                    <a:pt x="3" y="4"/>
                    <a:pt x="3" y="4"/>
                  </a:cubicBezTo>
                  <a:cubicBezTo>
                    <a:pt x="2" y="4"/>
                    <a:pt x="2" y="5"/>
                    <a:pt x="1" y="5"/>
                  </a:cubicBezTo>
                  <a:cubicBezTo>
                    <a:pt x="0" y="7"/>
                    <a:pt x="1" y="7"/>
                    <a:pt x="3" y="7"/>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28" name="Freeform 28"/>
            <p:cNvSpPr/>
            <p:nvPr/>
          </p:nvSpPr>
          <p:spPr bwMode="auto">
            <a:xfrm>
              <a:off x="6047863" y="5366870"/>
              <a:ext cx="135984" cy="168252"/>
            </a:xfrm>
            <a:custGeom>
              <a:avLst/>
              <a:gdLst>
                <a:gd name="T0" fmla="*/ 24 w 25"/>
                <a:gd name="T1" fmla="*/ 0 h 31"/>
                <a:gd name="T2" fmla="*/ 21 w 25"/>
                <a:gd name="T3" fmla="*/ 3 h 31"/>
                <a:gd name="T4" fmla="*/ 16 w 25"/>
                <a:gd name="T5" fmla="*/ 3 h 31"/>
                <a:gd name="T6" fmla="*/ 9 w 25"/>
                <a:gd name="T7" fmla="*/ 2 h 31"/>
                <a:gd name="T8" fmla="*/ 6 w 25"/>
                <a:gd name="T9" fmla="*/ 2 h 31"/>
                <a:gd name="T10" fmla="*/ 4 w 25"/>
                <a:gd name="T11" fmla="*/ 4 h 31"/>
                <a:gd name="T12" fmla="*/ 2 w 25"/>
                <a:gd name="T13" fmla="*/ 9 h 31"/>
                <a:gd name="T14" fmla="*/ 1 w 25"/>
                <a:gd name="T15" fmla="*/ 12 h 31"/>
                <a:gd name="T16" fmla="*/ 1 w 25"/>
                <a:gd name="T17" fmla="*/ 17 h 31"/>
                <a:gd name="T18" fmla="*/ 0 w 25"/>
                <a:gd name="T19" fmla="*/ 21 h 31"/>
                <a:gd name="T20" fmla="*/ 4 w 25"/>
                <a:gd name="T21" fmla="*/ 23 h 31"/>
                <a:gd name="T22" fmla="*/ 5 w 25"/>
                <a:gd name="T23" fmla="*/ 28 h 31"/>
                <a:gd name="T24" fmla="*/ 5 w 25"/>
                <a:gd name="T25" fmla="*/ 30 h 31"/>
                <a:gd name="T26" fmla="*/ 9 w 25"/>
                <a:gd name="T27" fmla="*/ 30 h 31"/>
                <a:gd name="T28" fmla="*/ 8 w 25"/>
                <a:gd name="T29" fmla="*/ 23 h 31"/>
                <a:gd name="T30" fmla="*/ 8 w 25"/>
                <a:gd name="T31" fmla="*/ 19 h 31"/>
                <a:gd name="T32" fmla="*/ 11 w 25"/>
                <a:gd name="T33" fmla="*/ 19 h 31"/>
                <a:gd name="T34" fmla="*/ 11 w 25"/>
                <a:gd name="T35" fmla="*/ 22 h 31"/>
                <a:gd name="T36" fmla="*/ 13 w 25"/>
                <a:gd name="T37" fmla="*/ 26 h 31"/>
                <a:gd name="T38" fmla="*/ 15 w 25"/>
                <a:gd name="T39" fmla="*/ 28 h 31"/>
                <a:gd name="T40" fmla="*/ 16 w 25"/>
                <a:gd name="T41" fmla="*/ 27 h 31"/>
                <a:gd name="T42" fmla="*/ 18 w 25"/>
                <a:gd name="T43" fmla="*/ 26 h 31"/>
                <a:gd name="T44" fmla="*/ 16 w 25"/>
                <a:gd name="T45" fmla="*/ 23 h 31"/>
                <a:gd name="T46" fmla="*/ 16 w 25"/>
                <a:gd name="T47" fmla="*/ 20 h 31"/>
                <a:gd name="T48" fmla="*/ 15 w 25"/>
                <a:gd name="T49" fmla="*/ 17 h 31"/>
                <a:gd name="T50" fmla="*/ 12 w 25"/>
                <a:gd name="T51" fmla="*/ 15 h 31"/>
                <a:gd name="T52" fmla="*/ 14 w 25"/>
                <a:gd name="T53" fmla="*/ 12 h 31"/>
                <a:gd name="T54" fmla="*/ 17 w 25"/>
                <a:gd name="T55" fmla="*/ 10 h 31"/>
                <a:gd name="T56" fmla="*/ 16 w 25"/>
                <a:gd name="T57" fmla="*/ 9 h 31"/>
                <a:gd name="T58" fmla="*/ 10 w 25"/>
                <a:gd name="T59" fmla="*/ 11 h 31"/>
                <a:gd name="T60" fmla="*/ 7 w 25"/>
                <a:gd name="T61" fmla="*/ 12 h 31"/>
                <a:gd name="T62" fmla="*/ 4 w 25"/>
                <a:gd name="T63" fmla="*/ 9 h 31"/>
                <a:gd name="T64" fmla="*/ 5 w 25"/>
                <a:gd name="T65" fmla="*/ 6 h 31"/>
                <a:gd name="T66" fmla="*/ 8 w 25"/>
                <a:gd name="T67" fmla="*/ 6 h 31"/>
                <a:gd name="T68" fmla="*/ 13 w 25"/>
                <a:gd name="T69" fmla="*/ 5 h 31"/>
                <a:gd name="T70" fmla="*/ 17 w 25"/>
                <a:gd name="T71" fmla="*/ 6 h 31"/>
                <a:gd name="T72" fmla="*/ 21 w 25"/>
                <a:gd name="T73" fmla="*/ 5 h 31"/>
                <a:gd name="T74" fmla="*/ 24 w 25"/>
                <a:gd name="T75" fmla="*/ 3 h 31"/>
                <a:gd name="T76" fmla="*/ 24 w 25"/>
                <a:gd name="T7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 h="31">
                  <a:moveTo>
                    <a:pt x="24" y="0"/>
                  </a:moveTo>
                  <a:cubicBezTo>
                    <a:pt x="23" y="0"/>
                    <a:pt x="22" y="2"/>
                    <a:pt x="21" y="3"/>
                  </a:cubicBezTo>
                  <a:cubicBezTo>
                    <a:pt x="20" y="4"/>
                    <a:pt x="17" y="3"/>
                    <a:pt x="16" y="3"/>
                  </a:cubicBezTo>
                  <a:cubicBezTo>
                    <a:pt x="14" y="3"/>
                    <a:pt x="12" y="3"/>
                    <a:pt x="9" y="2"/>
                  </a:cubicBezTo>
                  <a:cubicBezTo>
                    <a:pt x="7" y="1"/>
                    <a:pt x="7" y="1"/>
                    <a:pt x="6" y="2"/>
                  </a:cubicBezTo>
                  <a:cubicBezTo>
                    <a:pt x="6" y="3"/>
                    <a:pt x="5" y="3"/>
                    <a:pt x="4" y="4"/>
                  </a:cubicBezTo>
                  <a:cubicBezTo>
                    <a:pt x="3" y="5"/>
                    <a:pt x="3" y="8"/>
                    <a:pt x="2" y="9"/>
                  </a:cubicBezTo>
                  <a:cubicBezTo>
                    <a:pt x="1" y="10"/>
                    <a:pt x="1" y="11"/>
                    <a:pt x="1" y="12"/>
                  </a:cubicBezTo>
                  <a:cubicBezTo>
                    <a:pt x="0" y="13"/>
                    <a:pt x="1" y="15"/>
                    <a:pt x="1" y="17"/>
                  </a:cubicBezTo>
                  <a:cubicBezTo>
                    <a:pt x="0" y="19"/>
                    <a:pt x="0" y="18"/>
                    <a:pt x="0" y="21"/>
                  </a:cubicBezTo>
                  <a:cubicBezTo>
                    <a:pt x="1" y="23"/>
                    <a:pt x="2" y="22"/>
                    <a:pt x="4" y="23"/>
                  </a:cubicBezTo>
                  <a:cubicBezTo>
                    <a:pt x="5" y="24"/>
                    <a:pt x="6" y="26"/>
                    <a:pt x="5" y="28"/>
                  </a:cubicBezTo>
                  <a:cubicBezTo>
                    <a:pt x="4" y="30"/>
                    <a:pt x="4" y="30"/>
                    <a:pt x="5" y="30"/>
                  </a:cubicBezTo>
                  <a:cubicBezTo>
                    <a:pt x="6" y="31"/>
                    <a:pt x="8" y="30"/>
                    <a:pt x="9" y="30"/>
                  </a:cubicBezTo>
                  <a:cubicBezTo>
                    <a:pt x="9" y="30"/>
                    <a:pt x="8" y="24"/>
                    <a:pt x="8" y="23"/>
                  </a:cubicBezTo>
                  <a:cubicBezTo>
                    <a:pt x="7" y="22"/>
                    <a:pt x="8" y="19"/>
                    <a:pt x="8" y="19"/>
                  </a:cubicBezTo>
                  <a:cubicBezTo>
                    <a:pt x="8" y="19"/>
                    <a:pt x="12" y="18"/>
                    <a:pt x="11" y="19"/>
                  </a:cubicBezTo>
                  <a:cubicBezTo>
                    <a:pt x="10" y="20"/>
                    <a:pt x="10" y="21"/>
                    <a:pt x="11" y="22"/>
                  </a:cubicBezTo>
                  <a:cubicBezTo>
                    <a:pt x="13" y="24"/>
                    <a:pt x="12" y="25"/>
                    <a:pt x="13" y="26"/>
                  </a:cubicBezTo>
                  <a:cubicBezTo>
                    <a:pt x="13" y="26"/>
                    <a:pt x="14" y="27"/>
                    <a:pt x="15" y="28"/>
                  </a:cubicBezTo>
                  <a:cubicBezTo>
                    <a:pt x="16" y="28"/>
                    <a:pt x="16" y="27"/>
                    <a:pt x="16" y="27"/>
                  </a:cubicBezTo>
                  <a:cubicBezTo>
                    <a:pt x="16" y="26"/>
                    <a:pt x="17" y="26"/>
                    <a:pt x="18" y="26"/>
                  </a:cubicBezTo>
                  <a:cubicBezTo>
                    <a:pt x="19" y="25"/>
                    <a:pt x="17" y="24"/>
                    <a:pt x="16" y="23"/>
                  </a:cubicBezTo>
                  <a:cubicBezTo>
                    <a:pt x="15" y="21"/>
                    <a:pt x="16" y="21"/>
                    <a:pt x="16" y="20"/>
                  </a:cubicBezTo>
                  <a:cubicBezTo>
                    <a:pt x="17" y="20"/>
                    <a:pt x="17" y="18"/>
                    <a:pt x="15" y="17"/>
                  </a:cubicBezTo>
                  <a:cubicBezTo>
                    <a:pt x="12" y="17"/>
                    <a:pt x="13" y="16"/>
                    <a:pt x="12" y="15"/>
                  </a:cubicBezTo>
                  <a:cubicBezTo>
                    <a:pt x="12" y="15"/>
                    <a:pt x="13" y="12"/>
                    <a:pt x="14" y="12"/>
                  </a:cubicBezTo>
                  <a:cubicBezTo>
                    <a:pt x="14" y="11"/>
                    <a:pt x="16" y="11"/>
                    <a:pt x="17" y="10"/>
                  </a:cubicBezTo>
                  <a:cubicBezTo>
                    <a:pt x="18" y="9"/>
                    <a:pt x="18" y="9"/>
                    <a:pt x="16" y="9"/>
                  </a:cubicBezTo>
                  <a:cubicBezTo>
                    <a:pt x="13" y="9"/>
                    <a:pt x="10" y="10"/>
                    <a:pt x="10" y="11"/>
                  </a:cubicBezTo>
                  <a:cubicBezTo>
                    <a:pt x="10" y="12"/>
                    <a:pt x="8" y="12"/>
                    <a:pt x="7" y="12"/>
                  </a:cubicBezTo>
                  <a:cubicBezTo>
                    <a:pt x="5" y="12"/>
                    <a:pt x="4" y="10"/>
                    <a:pt x="4" y="9"/>
                  </a:cubicBezTo>
                  <a:cubicBezTo>
                    <a:pt x="5" y="8"/>
                    <a:pt x="6" y="7"/>
                    <a:pt x="5" y="6"/>
                  </a:cubicBezTo>
                  <a:cubicBezTo>
                    <a:pt x="5" y="5"/>
                    <a:pt x="7" y="5"/>
                    <a:pt x="8" y="6"/>
                  </a:cubicBezTo>
                  <a:cubicBezTo>
                    <a:pt x="9" y="6"/>
                    <a:pt x="12" y="6"/>
                    <a:pt x="13" y="5"/>
                  </a:cubicBezTo>
                  <a:cubicBezTo>
                    <a:pt x="13" y="5"/>
                    <a:pt x="15" y="5"/>
                    <a:pt x="17" y="6"/>
                  </a:cubicBezTo>
                  <a:cubicBezTo>
                    <a:pt x="19" y="6"/>
                    <a:pt x="20" y="6"/>
                    <a:pt x="21" y="5"/>
                  </a:cubicBezTo>
                  <a:cubicBezTo>
                    <a:pt x="22" y="5"/>
                    <a:pt x="24" y="3"/>
                    <a:pt x="24" y="3"/>
                  </a:cubicBezTo>
                  <a:cubicBezTo>
                    <a:pt x="25" y="2"/>
                    <a:pt x="25" y="0"/>
                    <a:pt x="24" y="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29" name="Freeform 29"/>
            <p:cNvSpPr/>
            <p:nvPr/>
          </p:nvSpPr>
          <p:spPr bwMode="auto">
            <a:xfrm>
              <a:off x="5796637" y="5228584"/>
              <a:ext cx="239701" cy="274272"/>
            </a:xfrm>
            <a:custGeom>
              <a:avLst/>
              <a:gdLst>
                <a:gd name="T0" fmla="*/ 41 w 44"/>
                <a:gd name="T1" fmla="*/ 28 h 50"/>
                <a:gd name="T2" fmla="*/ 38 w 44"/>
                <a:gd name="T3" fmla="*/ 23 h 50"/>
                <a:gd name="T4" fmla="*/ 34 w 44"/>
                <a:gd name="T5" fmla="*/ 16 h 50"/>
                <a:gd name="T6" fmla="*/ 36 w 44"/>
                <a:gd name="T7" fmla="*/ 15 h 50"/>
                <a:gd name="T8" fmla="*/ 35 w 44"/>
                <a:gd name="T9" fmla="*/ 14 h 50"/>
                <a:gd name="T10" fmla="*/ 35 w 44"/>
                <a:gd name="T11" fmla="*/ 14 h 50"/>
                <a:gd name="T12" fmla="*/ 39 w 44"/>
                <a:gd name="T13" fmla="*/ 12 h 50"/>
                <a:gd name="T14" fmla="*/ 35 w 44"/>
                <a:gd name="T15" fmla="*/ 6 h 50"/>
                <a:gd name="T16" fmla="*/ 31 w 44"/>
                <a:gd name="T17" fmla="*/ 2 h 50"/>
                <a:gd name="T18" fmla="*/ 25 w 44"/>
                <a:gd name="T19" fmla="*/ 6 h 50"/>
                <a:gd name="T20" fmla="*/ 23 w 44"/>
                <a:gd name="T21" fmla="*/ 10 h 50"/>
                <a:gd name="T22" fmla="*/ 22 w 44"/>
                <a:gd name="T23" fmla="*/ 10 h 50"/>
                <a:gd name="T24" fmla="*/ 22 w 44"/>
                <a:gd name="T25" fmla="*/ 10 h 50"/>
                <a:gd name="T26" fmla="*/ 21 w 44"/>
                <a:gd name="T27" fmla="*/ 10 h 50"/>
                <a:gd name="T28" fmla="*/ 19 w 44"/>
                <a:gd name="T29" fmla="*/ 14 h 50"/>
                <a:gd name="T30" fmla="*/ 19 w 44"/>
                <a:gd name="T31" fmla="*/ 14 h 50"/>
                <a:gd name="T32" fmla="*/ 17 w 44"/>
                <a:gd name="T33" fmla="*/ 15 h 50"/>
                <a:gd name="T34" fmla="*/ 16 w 44"/>
                <a:gd name="T35" fmla="*/ 16 h 50"/>
                <a:gd name="T36" fmla="*/ 16 w 44"/>
                <a:gd name="T37" fmla="*/ 16 h 50"/>
                <a:gd name="T38" fmla="*/ 15 w 44"/>
                <a:gd name="T39" fmla="*/ 17 h 50"/>
                <a:gd name="T40" fmla="*/ 15 w 44"/>
                <a:gd name="T41" fmla="*/ 19 h 50"/>
                <a:gd name="T42" fmla="*/ 7 w 44"/>
                <a:gd name="T43" fmla="*/ 25 h 50"/>
                <a:gd name="T44" fmla="*/ 4 w 44"/>
                <a:gd name="T45" fmla="*/ 25 h 50"/>
                <a:gd name="T46" fmla="*/ 2 w 44"/>
                <a:gd name="T47" fmla="*/ 24 h 50"/>
                <a:gd name="T48" fmla="*/ 1 w 44"/>
                <a:gd name="T49" fmla="*/ 23 h 50"/>
                <a:gd name="T50" fmla="*/ 0 w 44"/>
                <a:gd name="T51" fmla="*/ 29 h 50"/>
                <a:gd name="T52" fmla="*/ 4 w 44"/>
                <a:gd name="T53" fmla="*/ 37 h 50"/>
                <a:gd name="T54" fmla="*/ 13 w 44"/>
                <a:gd name="T55" fmla="*/ 45 h 50"/>
                <a:gd name="T56" fmla="*/ 19 w 44"/>
                <a:gd name="T57" fmla="*/ 46 h 50"/>
                <a:gd name="T58" fmla="*/ 27 w 44"/>
                <a:gd name="T59" fmla="*/ 48 h 50"/>
                <a:gd name="T60" fmla="*/ 34 w 44"/>
                <a:gd name="T61" fmla="*/ 44 h 50"/>
                <a:gd name="T62" fmla="*/ 39 w 44"/>
                <a:gd name="T63"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 h="50">
                  <a:moveTo>
                    <a:pt x="39" y="32"/>
                  </a:moveTo>
                  <a:cubicBezTo>
                    <a:pt x="40" y="29"/>
                    <a:pt x="39" y="28"/>
                    <a:pt x="41" y="28"/>
                  </a:cubicBezTo>
                  <a:cubicBezTo>
                    <a:pt x="43" y="28"/>
                    <a:pt x="44" y="27"/>
                    <a:pt x="43" y="26"/>
                  </a:cubicBezTo>
                  <a:cubicBezTo>
                    <a:pt x="41" y="25"/>
                    <a:pt x="37" y="24"/>
                    <a:pt x="38" y="23"/>
                  </a:cubicBezTo>
                  <a:cubicBezTo>
                    <a:pt x="39" y="22"/>
                    <a:pt x="39" y="21"/>
                    <a:pt x="38" y="21"/>
                  </a:cubicBezTo>
                  <a:cubicBezTo>
                    <a:pt x="38" y="20"/>
                    <a:pt x="33" y="16"/>
                    <a:pt x="34" y="16"/>
                  </a:cubicBezTo>
                  <a:cubicBezTo>
                    <a:pt x="34" y="16"/>
                    <a:pt x="37" y="16"/>
                    <a:pt x="36" y="15"/>
                  </a:cubicBezTo>
                  <a:cubicBezTo>
                    <a:pt x="36" y="15"/>
                    <a:pt x="36" y="15"/>
                    <a:pt x="36" y="15"/>
                  </a:cubicBezTo>
                  <a:cubicBezTo>
                    <a:pt x="36" y="15"/>
                    <a:pt x="36" y="15"/>
                    <a:pt x="35" y="15"/>
                  </a:cubicBezTo>
                  <a:cubicBezTo>
                    <a:pt x="35" y="15"/>
                    <a:pt x="35" y="15"/>
                    <a:pt x="35" y="14"/>
                  </a:cubicBezTo>
                  <a:cubicBezTo>
                    <a:pt x="35" y="14"/>
                    <a:pt x="35" y="14"/>
                    <a:pt x="35" y="14"/>
                  </a:cubicBezTo>
                  <a:cubicBezTo>
                    <a:pt x="35" y="14"/>
                    <a:pt x="35" y="14"/>
                    <a:pt x="35" y="14"/>
                  </a:cubicBezTo>
                  <a:cubicBezTo>
                    <a:pt x="35" y="14"/>
                    <a:pt x="35" y="14"/>
                    <a:pt x="35" y="14"/>
                  </a:cubicBezTo>
                  <a:cubicBezTo>
                    <a:pt x="36" y="14"/>
                    <a:pt x="40" y="13"/>
                    <a:pt x="39" y="12"/>
                  </a:cubicBezTo>
                  <a:cubicBezTo>
                    <a:pt x="37" y="11"/>
                    <a:pt x="42" y="9"/>
                    <a:pt x="41" y="8"/>
                  </a:cubicBezTo>
                  <a:cubicBezTo>
                    <a:pt x="39" y="8"/>
                    <a:pt x="37" y="6"/>
                    <a:pt x="35" y="6"/>
                  </a:cubicBezTo>
                  <a:cubicBezTo>
                    <a:pt x="33" y="5"/>
                    <a:pt x="32" y="5"/>
                    <a:pt x="32" y="4"/>
                  </a:cubicBezTo>
                  <a:cubicBezTo>
                    <a:pt x="32" y="4"/>
                    <a:pt x="32" y="3"/>
                    <a:pt x="31" y="2"/>
                  </a:cubicBezTo>
                  <a:cubicBezTo>
                    <a:pt x="30" y="1"/>
                    <a:pt x="29" y="0"/>
                    <a:pt x="28" y="1"/>
                  </a:cubicBezTo>
                  <a:cubicBezTo>
                    <a:pt x="27" y="1"/>
                    <a:pt x="25" y="6"/>
                    <a:pt x="25" y="6"/>
                  </a:cubicBezTo>
                  <a:cubicBezTo>
                    <a:pt x="25" y="6"/>
                    <a:pt x="24" y="8"/>
                    <a:pt x="24" y="8"/>
                  </a:cubicBezTo>
                  <a:cubicBezTo>
                    <a:pt x="24" y="9"/>
                    <a:pt x="23" y="10"/>
                    <a:pt x="23" y="10"/>
                  </a:cubicBezTo>
                  <a:cubicBezTo>
                    <a:pt x="23" y="10"/>
                    <a:pt x="23" y="10"/>
                    <a:pt x="23" y="10"/>
                  </a:cubicBezTo>
                  <a:cubicBezTo>
                    <a:pt x="23" y="10"/>
                    <a:pt x="22" y="10"/>
                    <a:pt x="22" y="10"/>
                  </a:cubicBezTo>
                  <a:cubicBezTo>
                    <a:pt x="22" y="10"/>
                    <a:pt x="22" y="10"/>
                    <a:pt x="22" y="10"/>
                  </a:cubicBezTo>
                  <a:cubicBezTo>
                    <a:pt x="22" y="10"/>
                    <a:pt x="22" y="10"/>
                    <a:pt x="22" y="10"/>
                  </a:cubicBezTo>
                  <a:cubicBezTo>
                    <a:pt x="22" y="10"/>
                    <a:pt x="22" y="10"/>
                    <a:pt x="22" y="10"/>
                  </a:cubicBezTo>
                  <a:cubicBezTo>
                    <a:pt x="21" y="10"/>
                    <a:pt x="21" y="10"/>
                    <a:pt x="21" y="10"/>
                  </a:cubicBezTo>
                  <a:cubicBezTo>
                    <a:pt x="21" y="10"/>
                    <a:pt x="20" y="12"/>
                    <a:pt x="19" y="12"/>
                  </a:cubicBezTo>
                  <a:cubicBezTo>
                    <a:pt x="18" y="12"/>
                    <a:pt x="19" y="13"/>
                    <a:pt x="19" y="14"/>
                  </a:cubicBezTo>
                  <a:cubicBezTo>
                    <a:pt x="19" y="14"/>
                    <a:pt x="19" y="14"/>
                    <a:pt x="19" y="14"/>
                  </a:cubicBezTo>
                  <a:cubicBezTo>
                    <a:pt x="19" y="14"/>
                    <a:pt x="19" y="14"/>
                    <a:pt x="19" y="14"/>
                  </a:cubicBezTo>
                  <a:cubicBezTo>
                    <a:pt x="18" y="14"/>
                    <a:pt x="18" y="15"/>
                    <a:pt x="17" y="15"/>
                  </a:cubicBezTo>
                  <a:cubicBezTo>
                    <a:pt x="17" y="15"/>
                    <a:pt x="17" y="15"/>
                    <a:pt x="17" y="15"/>
                  </a:cubicBezTo>
                  <a:cubicBezTo>
                    <a:pt x="17" y="15"/>
                    <a:pt x="17" y="16"/>
                    <a:pt x="17" y="16"/>
                  </a:cubicBezTo>
                  <a:cubicBezTo>
                    <a:pt x="17" y="16"/>
                    <a:pt x="17" y="16"/>
                    <a:pt x="16" y="16"/>
                  </a:cubicBezTo>
                  <a:cubicBezTo>
                    <a:pt x="16" y="16"/>
                    <a:pt x="16" y="16"/>
                    <a:pt x="16" y="16"/>
                  </a:cubicBezTo>
                  <a:cubicBezTo>
                    <a:pt x="16" y="16"/>
                    <a:pt x="16" y="16"/>
                    <a:pt x="16" y="16"/>
                  </a:cubicBezTo>
                  <a:cubicBezTo>
                    <a:pt x="16" y="16"/>
                    <a:pt x="16" y="17"/>
                    <a:pt x="16" y="17"/>
                  </a:cubicBezTo>
                  <a:cubicBezTo>
                    <a:pt x="16" y="17"/>
                    <a:pt x="16" y="17"/>
                    <a:pt x="15" y="17"/>
                  </a:cubicBezTo>
                  <a:cubicBezTo>
                    <a:pt x="15" y="17"/>
                    <a:pt x="15" y="17"/>
                    <a:pt x="15" y="17"/>
                  </a:cubicBezTo>
                  <a:cubicBezTo>
                    <a:pt x="14" y="17"/>
                    <a:pt x="15" y="18"/>
                    <a:pt x="15" y="19"/>
                  </a:cubicBezTo>
                  <a:cubicBezTo>
                    <a:pt x="14" y="19"/>
                    <a:pt x="10" y="19"/>
                    <a:pt x="9" y="19"/>
                  </a:cubicBezTo>
                  <a:cubicBezTo>
                    <a:pt x="8" y="19"/>
                    <a:pt x="8" y="25"/>
                    <a:pt x="7" y="25"/>
                  </a:cubicBezTo>
                  <a:cubicBezTo>
                    <a:pt x="7" y="25"/>
                    <a:pt x="5" y="25"/>
                    <a:pt x="4" y="25"/>
                  </a:cubicBezTo>
                  <a:cubicBezTo>
                    <a:pt x="4" y="25"/>
                    <a:pt x="4" y="25"/>
                    <a:pt x="4" y="25"/>
                  </a:cubicBezTo>
                  <a:cubicBezTo>
                    <a:pt x="3" y="25"/>
                    <a:pt x="3" y="24"/>
                    <a:pt x="2" y="24"/>
                  </a:cubicBezTo>
                  <a:cubicBezTo>
                    <a:pt x="2" y="24"/>
                    <a:pt x="2" y="24"/>
                    <a:pt x="2" y="24"/>
                  </a:cubicBezTo>
                  <a:cubicBezTo>
                    <a:pt x="2" y="24"/>
                    <a:pt x="2" y="24"/>
                    <a:pt x="2" y="24"/>
                  </a:cubicBezTo>
                  <a:cubicBezTo>
                    <a:pt x="2" y="23"/>
                    <a:pt x="1" y="23"/>
                    <a:pt x="1" y="23"/>
                  </a:cubicBezTo>
                  <a:cubicBezTo>
                    <a:pt x="1" y="23"/>
                    <a:pt x="1" y="23"/>
                    <a:pt x="1" y="23"/>
                  </a:cubicBezTo>
                  <a:cubicBezTo>
                    <a:pt x="0" y="23"/>
                    <a:pt x="0" y="28"/>
                    <a:pt x="0" y="29"/>
                  </a:cubicBezTo>
                  <a:cubicBezTo>
                    <a:pt x="0" y="30"/>
                    <a:pt x="2" y="36"/>
                    <a:pt x="3" y="36"/>
                  </a:cubicBezTo>
                  <a:cubicBezTo>
                    <a:pt x="4" y="36"/>
                    <a:pt x="4" y="35"/>
                    <a:pt x="4" y="37"/>
                  </a:cubicBezTo>
                  <a:cubicBezTo>
                    <a:pt x="4" y="38"/>
                    <a:pt x="7" y="44"/>
                    <a:pt x="7" y="44"/>
                  </a:cubicBezTo>
                  <a:cubicBezTo>
                    <a:pt x="8" y="44"/>
                    <a:pt x="13" y="45"/>
                    <a:pt x="13" y="45"/>
                  </a:cubicBezTo>
                  <a:cubicBezTo>
                    <a:pt x="14" y="45"/>
                    <a:pt x="13" y="46"/>
                    <a:pt x="14" y="46"/>
                  </a:cubicBezTo>
                  <a:cubicBezTo>
                    <a:pt x="16" y="46"/>
                    <a:pt x="19" y="46"/>
                    <a:pt x="19" y="46"/>
                  </a:cubicBezTo>
                  <a:cubicBezTo>
                    <a:pt x="20" y="45"/>
                    <a:pt x="19" y="45"/>
                    <a:pt x="21" y="46"/>
                  </a:cubicBezTo>
                  <a:cubicBezTo>
                    <a:pt x="24" y="47"/>
                    <a:pt x="27" y="48"/>
                    <a:pt x="27" y="48"/>
                  </a:cubicBezTo>
                  <a:cubicBezTo>
                    <a:pt x="28" y="49"/>
                    <a:pt x="28" y="50"/>
                    <a:pt x="30" y="49"/>
                  </a:cubicBezTo>
                  <a:cubicBezTo>
                    <a:pt x="32" y="48"/>
                    <a:pt x="34" y="46"/>
                    <a:pt x="34" y="44"/>
                  </a:cubicBezTo>
                  <a:cubicBezTo>
                    <a:pt x="34" y="42"/>
                    <a:pt x="34" y="40"/>
                    <a:pt x="35" y="39"/>
                  </a:cubicBezTo>
                  <a:cubicBezTo>
                    <a:pt x="36" y="37"/>
                    <a:pt x="38" y="34"/>
                    <a:pt x="39" y="32"/>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30" name="Freeform 30"/>
            <p:cNvSpPr/>
            <p:nvPr/>
          </p:nvSpPr>
          <p:spPr bwMode="auto">
            <a:xfrm>
              <a:off x="5704447" y="4912824"/>
              <a:ext cx="53010" cy="48401"/>
            </a:xfrm>
            <a:custGeom>
              <a:avLst/>
              <a:gdLst>
                <a:gd name="T0" fmla="*/ 5 w 10"/>
                <a:gd name="T1" fmla="*/ 1 h 9"/>
                <a:gd name="T2" fmla="*/ 1 w 10"/>
                <a:gd name="T3" fmla="*/ 3 h 9"/>
                <a:gd name="T4" fmla="*/ 1 w 10"/>
                <a:gd name="T5" fmla="*/ 8 h 9"/>
                <a:gd name="T6" fmla="*/ 8 w 10"/>
                <a:gd name="T7" fmla="*/ 7 h 9"/>
                <a:gd name="T8" fmla="*/ 9 w 10"/>
                <a:gd name="T9" fmla="*/ 4 h 9"/>
                <a:gd name="T10" fmla="*/ 8 w 10"/>
                <a:gd name="T11" fmla="*/ 1 h 9"/>
                <a:gd name="T12" fmla="*/ 5 w 10"/>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5" y="1"/>
                  </a:moveTo>
                  <a:cubicBezTo>
                    <a:pt x="3" y="1"/>
                    <a:pt x="2" y="3"/>
                    <a:pt x="1" y="3"/>
                  </a:cubicBezTo>
                  <a:cubicBezTo>
                    <a:pt x="0" y="4"/>
                    <a:pt x="0" y="8"/>
                    <a:pt x="1" y="8"/>
                  </a:cubicBezTo>
                  <a:cubicBezTo>
                    <a:pt x="5" y="9"/>
                    <a:pt x="8" y="7"/>
                    <a:pt x="8" y="7"/>
                  </a:cubicBezTo>
                  <a:cubicBezTo>
                    <a:pt x="8" y="6"/>
                    <a:pt x="8" y="4"/>
                    <a:pt x="9" y="4"/>
                  </a:cubicBezTo>
                  <a:cubicBezTo>
                    <a:pt x="9" y="4"/>
                    <a:pt x="10" y="2"/>
                    <a:pt x="8" y="1"/>
                  </a:cubicBezTo>
                  <a:cubicBezTo>
                    <a:pt x="7" y="0"/>
                    <a:pt x="7" y="0"/>
                    <a:pt x="5"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31" name="Freeform 31"/>
            <p:cNvSpPr/>
            <p:nvPr/>
          </p:nvSpPr>
          <p:spPr bwMode="auto">
            <a:xfrm>
              <a:off x="5948757" y="4781452"/>
              <a:ext cx="43791" cy="92193"/>
            </a:xfrm>
            <a:custGeom>
              <a:avLst/>
              <a:gdLst>
                <a:gd name="T0" fmla="*/ 5 w 8"/>
                <a:gd name="T1" fmla="*/ 1 h 17"/>
                <a:gd name="T2" fmla="*/ 1 w 8"/>
                <a:gd name="T3" fmla="*/ 5 h 17"/>
                <a:gd name="T4" fmla="*/ 1 w 8"/>
                <a:gd name="T5" fmla="*/ 10 h 17"/>
                <a:gd name="T6" fmla="*/ 4 w 8"/>
                <a:gd name="T7" fmla="*/ 16 h 17"/>
                <a:gd name="T8" fmla="*/ 5 w 8"/>
                <a:gd name="T9" fmla="*/ 15 h 17"/>
                <a:gd name="T10" fmla="*/ 7 w 8"/>
                <a:gd name="T11" fmla="*/ 9 h 17"/>
                <a:gd name="T12" fmla="*/ 7 w 8"/>
                <a:gd name="T13" fmla="*/ 4 h 17"/>
                <a:gd name="T14" fmla="*/ 5 w 8"/>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7">
                  <a:moveTo>
                    <a:pt x="5" y="1"/>
                  </a:moveTo>
                  <a:cubicBezTo>
                    <a:pt x="5" y="0"/>
                    <a:pt x="1" y="4"/>
                    <a:pt x="1" y="5"/>
                  </a:cubicBezTo>
                  <a:cubicBezTo>
                    <a:pt x="1" y="5"/>
                    <a:pt x="0" y="9"/>
                    <a:pt x="1" y="10"/>
                  </a:cubicBezTo>
                  <a:cubicBezTo>
                    <a:pt x="1" y="12"/>
                    <a:pt x="3" y="15"/>
                    <a:pt x="4" y="16"/>
                  </a:cubicBezTo>
                  <a:cubicBezTo>
                    <a:pt x="5" y="17"/>
                    <a:pt x="5" y="17"/>
                    <a:pt x="5" y="15"/>
                  </a:cubicBezTo>
                  <a:cubicBezTo>
                    <a:pt x="6" y="13"/>
                    <a:pt x="6" y="10"/>
                    <a:pt x="7" y="9"/>
                  </a:cubicBezTo>
                  <a:cubicBezTo>
                    <a:pt x="7" y="9"/>
                    <a:pt x="8" y="5"/>
                    <a:pt x="7" y="4"/>
                  </a:cubicBezTo>
                  <a:cubicBezTo>
                    <a:pt x="6" y="3"/>
                    <a:pt x="6" y="2"/>
                    <a:pt x="5"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32" name="Freeform 32"/>
            <p:cNvSpPr/>
            <p:nvPr/>
          </p:nvSpPr>
          <p:spPr bwMode="auto">
            <a:xfrm>
              <a:off x="6119311" y="4574015"/>
              <a:ext cx="59926" cy="76060"/>
            </a:xfrm>
            <a:custGeom>
              <a:avLst/>
              <a:gdLst>
                <a:gd name="T0" fmla="*/ 8 w 11"/>
                <a:gd name="T1" fmla="*/ 3 h 14"/>
                <a:gd name="T2" fmla="*/ 7 w 11"/>
                <a:gd name="T3" fmla="*/ 1 h 14"/>
                <a:gd name="T4" fmla="*/ 5 w 11"/>
                <a:gd name="T5" fmla="*/ 1 h 14"/>
                <a:gd name="T6" fmla="*/ 2 w 11"/>
                <a:gd name="T7" fmla="*/ 1 h 14"/>
                <a:gd name="T8" fmla="*/ 0 w 11"/>
                <a:gd name="T9" fmla="*/ 3 h 14"/>
                <a:gd name="T10" fmla="*/ 0 w 11"/>
                <a:gd name="T11" fmla="*/ 5 h 14"/>
                <a:gd name="T12" fmla="*/ 3 w 11"/>
                <a:gd name="T13" fmla="*/ 7 h 14"/>
                <a:gd name="T14" fmla="*/ 2 w 11"/>
                <a:gd name="T15" fmla="*/ 5 h 14"/>
                <a:gd name="T16" fmla="*/ 4 w 11"/>
                <a:gd name="T17" fmla="*/ 6 h 14"/>
                <a:gd name="T18" fmla="*/ 4 w 11"/>
                <a:gd name="T19" fmla="*/ 9 h 14"/>
                <a:gd name="T20" fmla="*/ 4 w 11"/>
                <a:gd name="T21" fmla="*/ 11 h 14"/>
                <a:gd name="T22" fmla="*/ 6 w 11"/>
                <a:gd name="T23" fmla="*/ 14 h 14"/>
                <a:gd name="T24" fmla="*/ 6 w 11"/>
                <a:gd name="T25" fmla="*/ 12 h 14"/>
                <a:gd name="T26" fmla="*/ 8 w 11"/>
                <a:gd name="T27" fmla="*/ 14 h 14"/>
                <a:gd name="T28" fmla="*/ 9 w 11"/>
                <a:gd name="T29" fmla="*/ 13 h 14"/>
                <a:gd name="T30" fmla="*/ 9 w 11"/>
                <a:gd name="T31" fmla="*/ 9 h 14"/>
                <a:gd name="T32" fmla="*/ 10 w 11"/>
                <a:gd name="T33" fmla="*/ 5 h 14"/>
                <a:gd name="T34" fmla="*/ 8 w 11"/>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4">
                  <a:moveTo>
                    <a:pt x="8" y="3"/>
                  </a:moveTo>
                  <a:cubicBezTo>
                    <a:pt x="8" y="2"/>
                    <a:pt x="8" y="1"/>
                    <a:pt x="7" y="1"/>
                  </a:cubicBezTo>
                  <a:cubicBezTo>
                    <a:pt x="6" y="2"/>
                    <a:pt x="6" y="2"/>
                    <a:pt x="5" y="1"/>
                  </a:cubicBezTo>
                  <a:cubicBezTo>
                    <a:pt x="4" y="0"/>
                    <a:pt x="3" y="0"/>
                    <a:pt x="2" y="1"/>
                  </a:cubicBezTo>
                  <a:cubicBezTo>
                    <a:pt x="2" y="2"/>
                    <a:pt x="1" y="3"/>
                    <a:pt x="0" y="3"/>
                  </a:cubicBezTo>
                  <a:cubicBezTo>
                    <a:pt x="0" y="3"/>
                    <a:pt x="0" y="5"/>
                    <a:pt x="0" y="5"/>
                  </a:cubicBezTo>
                  <a:cubicBezTo>
                    <a:pt x="0" y="5"/>
                    <a:pt x="2" y="7"/>
                    <a:pt x="3" y="7"/>
                  </a:cubicBezTo>
                  <a:cubicBezTo>
                    <a:pt x="3" y="7"/>
                    <a:pt x="2" y="5"/>
                    <a:pt x="2" y="5"/>
                  </a:cubicBezTo>
                  <a:cubicBezTo>
                    <a:pt x="3" y="4"/>
                    <a:pt x="4" y="5"/>
                    <a:pt x="4" y="6"/>
                  </a:cubicBezTo>
                  <a:cubicBezTo>
                    <a:pt x="5" y="7"/>
                    <a:pt x="4" y="9"/>
                    <a:pt x="4" y="9"/>
                  </a:cubicBezTo>
                  <a:cubicBezTo>
                    <a:pt x="3" y="9"/>
                    <a:pt x="4" y="11"/>
                    <a:pt x="4" y="11"/>
                  </a:cubicBezTo>
                  <a:cubicBezTo>
                    <a:pt x="4" y="12"/>
                    <a:pt x="5" y="14"/>
                    <a:pt x="6" y="14"/>
                  </a:cubicBezTo>
                  <a:cubicBezTo>
                    <a:pt x="6" y="14"/>
                    <a:pt x="6" y="12"/>
                    <a:pt x="6" y="12"/>
                  </a:cubicBezTo>
                  <a:cubicBezTo>
                    <a:pt x="6" y="12"/>
                    <a:pt x="7" y="14"/>
                    <a:pt x="8" y="14"/>
                  </a:cubicBezTo>
                  <a:cubicBezTo>
                    <a:pt x="8" y="14"/>
                    <a:pt x="9" y="13"/>
                    <a:pt x="9" y="13"/>
                  </a:cubicBezTo>
                  <a:cubicBezTo>
                    <a:pt x="10" y="12"/>
                    <a:pt x="9" y="11"/>
                    <a:pt x="9" y="9"/>
                  </a:cubicBezTo>
                  <a:cubicBezTo>
                    <a:pt x="9" y="8"/>
                    <a:pt x="10" y="6"/>
                    <a:pt x="10" y="5"/>
                  </a:cubicBezTo>
                  <a:cubicBezTo>
                    <a:pt x="11" y="5"/>
                    <a:pt x="9" y="4"/>
                    <a:pt x="8" y="3"/>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33" name="Freeform 33"/>
            <p:cNvSpPr/>
            <p:nvPr/>
          </p:nvSpPr>
          <p:spPr bwMode="auto">
            <a:xfrm>
              <a:off x="6179238" y="4562494"/>
              <a:ext cx="53010" cy="48401"/>
            </a:xfrm>
            <a:custGeom>
              <a:avLst/>
              <a:gdLst>
                <a:gd name="T0" fmla="*/ 3 w 10"/>
                <a:gd name="T1" fmla="*/ 9 h 9"/>
                <a:gd name="T2" fmla="*/ 5 w 10"/>
                <a:gd name="T3" fmla="*/ 5 h 9"/>
                <a:gd name="T4" fmla="*/ 8 w 10"/>
                <a:gd name="T5" fmla="*/ 5 h 9"/>
                <a:gd name="T6" fmla="*/ 9 w 10"/>
                <a:gd name="T7" fmla="*/ 2 h 9"/>
                <a:gd name="T8" fmla="*/ 6 w 10"/>
                <a:gd name="T9" fmla="*/ 1 h 9"/>
                <a:gd name="T10" fmla="*/ 4 w 10"/>
                <a:gd name="T11" fmla="*/ 3 h 9"/>
                <a:gd name="T12" fmla="*/ 2 w 10"/>
                <a:gd name="T13" fmla="*/ 3 h 9"/>
                <a:gd name="T14" fmla="*/ 0 w 10"/>
                <a:gd name="T15" fmla="*/ 5 h 9"/>
                <a:gd name="T16" fmla="*/ 1 w 10"/>
                <a:gd name="T17" fmla="*/ 6 h 9"/>
                <a:gd name="T18" fmla="*/ 3 w 10"/>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3" y="9"/>
                  </a:moveTo>
                  <a:cubicBezTo>
                    <a:pt x="4" y="9"/>
                    <a:pt x="5" y="6"/>
                    <a:pt x="5" y="5"/>
                  </a:cubicBezTo>
                  <a:cubicBezTo>
                    <a:pt x="6" y="4"/>
                    <a:pt x="8" y="5"/>
                    <a:pt x="8" y="5"/>
                  </a:cubicBezTo>
                  <a:cubicBezTo>
                    <a:pt x="9" y="5"/>
                    <a:pt x="10" y="2"/>
                    <a:pt x="9" y="2"/>
                  </a:cubicBezTo>
                  <a:cubicBezTo>
                    <a:pt x="9" y="1"/>
                    <a:pt x="7" y="0"/>
                    <a:pt x="6" y="1"/>
                  </a:cubicBezTo>
                  <a:cubicBezTo>
                    <a:pt x="5" y="1"/>
                    <a:pt x="6" y="3"/>
                    <a:pt x="4" y="3"/>
                  </a:cubicBezTo>
                  <a:cubicBezTo>
                    <a:pt x="3" y="3"/>
                    <a:pt x="2" y="2"/>
                    <a:pt x="2" y="3"/>
                  </a:cubicBezTo>
                  <a:cubicBezTo>
                    <a:pt x="1" y="3"/>
                    <a:pt x="0" y="5"/>
                    <a:pt x="0" y="5"/>
                  </a:cubicBezTo>
                  <a:cubicBezTo>
                    <a:pt x="0" y="6"/>
                    <a:pt x="0" y="6"/>
                    <a:pt x="1" y="6"/>
                  </a:cubicBezTo>
                  <a:cubicBezTo>
                    <a:pt x="2" y="6"/>
                    <a:pt x="2" y="8"/>
                    <a:pt x="3" y="9"/>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34" name="Freeform 34"/>
            <p:cNvSpPr/>
            <p:nvPr/>
          </p:nvSpPr>
          <p:spPr bwMode="auto">
            <a:xfrm>
              <a:off x="6140055" y="4382719"/>
              <a:ext cx="223567" cy="207433"/>
            </a:xfrm>
            <a:custGeom>
              <a:avLst/>
              <a:gdLst>
                <a:gd name="T0" fmla="*/ 37 w 41"/>
                <a:gd name="T1" fmla="*/ 27 h 38"/>
                <a:gd name="T2" fmla="*/ 36 w 41"/>
                <a:gd name="T3" fmla="*/ 30 h 38"/>
                <a:gd name="T4" fmla="*/ 39 w 41"/>
                <a:gd name="T5" fmla="*/ 28 h 38"/>
                <a:gd name="T6" fmla="*/ 39 w 41"/>
                <a:gd name="T7" fmla="*/ 24 h 38"/>
                <a:gd name="T8" fmla="*/ 38 w 41"/>
                <a:gd name="T9" fmla="*/ 16 h 38"/>
                <a:gd name="T10" fmla="*/ 39 w 41"/>
                <a:gd name="T11" fmla="*/ 14 h 38"/>
                <a:gd name="T12" fmla="*/ 40 w 41"/>
                <a:gd name="T13" fmla="*/ 9 h 38"/>
                <a:gd name="T14" fmla="*/ 35 w 41"/>
                <a:gd name="T15" fmla="*/ 1 h 38"/>
                <a:gd name="T16" fmla="*/ 33 w 41"/>
                <a:gd name="T17" fmla="*/ 1 h 38"/>
                <a:gd name="T18" fmla="*/ 35 w 41"/>
                <a:gd name="T19" fmla="*/ 2 h 38"/>
                <a:gd name="T20" fmla="*/ 32 w 41"/>
                <a:gd name="T21" fmla="*/ 1 h 38"/>
                <a:gd name="T22" fmla="*/ 31 w 41"/>
                <a:gd name="T23" fmla="*/ 2 h 38"/>
                <a:gd name="T24" fmla="*/ 31 w 41"/>
                <a:gd name="T25" fmla="*/ 5 h 38"/>
                <a:gd name="T26" fmla="*/ 32 w 41"/>
                <a:gd name="T27" fmla="*/ 8 h 38"/>
                <a:gd name="T28" fmla="*/ 31 w 41"/>
                <a:gd name="T29" fmla="*/ 16 h 38"/>
                <a:gd name="T30" fmla="*/ 25 w 41"/>
                <a:gd name="T31" fmla="*/ 21 h 38"/>
                <a:gd name="T32" fmla="*/ 22 w 41"/>
                <a:gd name="T33" fmla="*/ 20 h 38"/>
                <a:gd name="T34" fmla="*/ 21 w 41"/>
                <a:gd name="T35" fmla="*/ 20 h 38"/>
                <a:gd name="T36" fmla="*/ 20 w 41"/>
                <a:gd name="T37" fmla="*/ 25 h 38"/>
                <a:gd name="T38" fmla="*/ 19 w 41"/>
                <a:gd name="T39" fmla="*/ 28 h 38"/>
                <a:gd name="T40" fmla="*/ 15 w 41"/>
                <a:gd name="T41" fmla="*/ 27 h 38"/>
                <a:gd name="T42" fmla="*/ 7 w 41"/>
                <a:gd name="T43" fmla="*/ 28 h 38"/>
                <a:gd name="T44" fmla="*/ 2 w 41"/>
                <a:gd name="T45" fmla="*/ 33 h 38"/>
                <a:gd name="T46" fmla="*/ 3 w 41"/>
                <a:gd name="T47" fmla="*/ 35 h 38"/>
                <a:gd name="T48" fmla="*/ 7 w 41"/>
                <a:gd name="T49" fmla="*/ 34 h 38"/>
                <a:gd name="T50" fmla="*/ 11 w 41"/>
                <a:gd name="T51" fmla="*/ 33 h 38"/>
                <a:gd name="T52" fmla="*/ 15 w 41"/>
                <a:gd name="T53" fmla="*/ 32 h 38"/>
                <a:gd name="T54" fmla="*/ 18 w 41"/>
                <a:gd name="T55" fmla="*/ 34 h 38"/>
                <a:gd name="T56" fmla="*/ 21 w 41"/>
                <a:gd name="T57" fmla="*/ 38 h 38"/>
                <a:gd name="T58" fmla="*/ 25 w 41"/>
                <a:gd name="T59" fmla="*/ 34 h 38"/>
                <a:gd name="T60" fmla="*/ 27 w 41"/>
                <a:gd name="T61" fmla="*/ 33 h 38"/>
                <a:gd name="T62" fmla="*/ 32 w 41"/>
                <a:gd name="T63" fmla="*/ 32 h 38"/>
                <a:gd name="T64" fmla="*/ 34 w 41"/>
                <a:gd name="T65" fmla="*/ 32 h 38"/>
                <a:gd name="T66" fmla="*/ 35 w 41"/>
                <a:gd name="T67"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38">
                  <a:moveTo>
                    <a:pt x="35" y="28"/>
                  </a:moveTo>
                  <a:cubicBezTo>
                    <a:pt x="36" y="28"/>
                    <a:pt x="36" y="27"/>
                    <a:pt x="37" y="27"/>
                  </a:cubicBezTo>
                  <a:cubicBezTo>
                    <a:pt x="37" y="27"/>
                    <a:pt x="37" y="28"/>
                    <a:pt x="37" y="28"/>
                  </a:cubicBezTo>
                  <a:cubicBezTo>
                    <a:pt x="37" y="28"/>
                    <a:pt x="36" y="29"/>
                    <a:pt x="36" y="30"/>
                  </a:cubicBezTo>
                  <a:cubicBezTo>
                    <a:pt x="37" y="31"/>
                    <a:pt x="38" y="31"/>
                    <a:pt x="39" y="31"/>
                  </a:cubicBezTo>
                  <a:cubicBezTo>
                    <a:pt x="39" y="31"/>
                    <a:pt x="39" y="30"/>
                    <a:pt x="39" y="28"/>
                  </a:cubicBezTo>
                  <a:cubicBezTo>
                    <a:pt x="39" y="27"/>
                    <a:pt x="41" y="28"/>
                    <a:pt x="40" y="27"/>
                  </a:cubicBezTo>
                  <a:cubicBezTo>
                    <a:pt x="39" y="26"/>
                    <a:pt x="39" y="24"/>
                    <a:pt x="39" y="24"/>
                  </a:cubicBezTo>
                  <a:cubicBezTo>
                    <a:pt x="39" y="23"/>
                    <a:pt x="39" y="21"/>
                    <a:pt x="39" y="20"/>
                  </a:cubicBezTo>
                  <a:cubicBezTo>
                    <a:pt x="39" y="19"/>
                    <a:pt x="38" y="16"/>
                    <a:pt x="38" y="16"/>
                  </a:cubicBezTo>
                  <a:cubicBezTo>
                    <a:pt x="38" y="15"/>
                    <a:pt x="38" y="14"/>
                    <a:pt x="38" y="14"/>
                  </a:cubicBezTo>
                  <a:cubicBezTo>
                    <a:pt x="39" y="14"/>
                    <a:pt x="39" y="14"/>
                    <a:pt x="39" y="14"/>
                  </a:cubicBezTo>
                  <a:cubicBezTo>
                    <a:pt x="40" y="14"/>
                    <a:pt x="39" y="13"/>
                    <a:pt x="39" y="12"/>
                  </a:cubicBezTo>
                  <a:cubicBezTo>
                    <a:pt x="39" y="11"/>
                    <a:pt x="40" y="10"/>
                    <a:pt x="40" y="9"/>
                  </a:cubicBezTo>
                  <a:cubicBezTo>
                    <a:pt x="40" y="9"/>
                    <a:pt x="38" y="4"/>
                    <a:pt x="37" y="4"/>
                  </a:cubicBezTo>
                  <a:cubicBezTo>
                    <a:pt x="37" y="4"/>
                    <a:pt x="36" y="1"/>
                    <a:pt x="35" y="1"/>
                  </a:cubicBezTo>
                  <a:cubicBezTo>
                    <a:pt x="35" y="0"/>
                    <a:pt x="34" y="0"/>
                    <a:pt x="34" y="0"/>
                  </a:cubicBezTo>
                  <a:cubicBezTo>
                    <a:pt x="33" y="0"/>
                    <a:pt x="33" y="1"/>
                    <a:pt x="33" y="1"/>
                  </a:cubicBezTo>
                  <a:cubicBezTo>
                    <a:pt x="33" y="1"/>
                    <a:pt x="34" y="1"/>
                    <a:pt x="34" y="1"/>
                  </a:cubicBezTo>
                  <a:cubicBezTo>
                    <a:pt x="35" y="1"/>
                    <a:pt x="35" y="2"/>
                    <a:pt x="35" y="2"/>
                  </a:cubicBezTo>
                  <a:cubicBezTo>
                    <a:pt x="35" y="3"/>
                    <a:pt x="34" y="2"/>
                    <a:pt x="33" y="2"/>
                  </a:cubicBezTo>
                  <a:cubicBezTo>
                    <a:pt x="33" y="2"/>
                    <a:pt x="33" y="2"/>
                    <a:pt x="32" y="1"/>
                  </a:cubicBezTo>
                  <a:cubicBezTo>
                    <a:pt x="32" y="1"/>
                    <a:pt x="32" y="0"/>
                    <a:pt x="31" y="0"/>
                  </a:cubicBezTo>
                  <a:cubicBezTo>
                    <a:pt x="31" y="1"/>
                    <a:pt x="31" y="1"/>
                    <a:pt x="31" y="2"/>
                  </a:cubicBezTo>
                  <a:cubicBezTo>
                    <a:pt x="31" y="2"/>
                    <a:pt x="31" y="3"/>
                    <a:pt x="30" y="3"/>
                  </a:cubicBezTo>
                  <a:cubicBezTo>
                    <a:pt x="30" y="4"/>
                    <a:pt x="31" y="4"/>
                    <a:pt x="31" y="5"/>
                  </a:cubicBezTo>
                  <a:cubicBezTo>
                    <a:pt x="32" y="6"/>
                    <a:pt x="32" y="6"/>
                    <a:pt x="31" y="7"/>
                  </a:cubicBezTo>
                  <a:cubicBezTo>
                    <a:pt x="31" y="7"/>
                    <a:pt x="32" y="7"/>
                    <a:pt x="32" y="8"/>
                  </a:cubicBezTo>
                  <a:cubicBezTo>
                    <a:pt x="33" y="8"/>
                    <a:pt x="32" y="11"/>
                    <a:pt x="32" y="12"/>
                  </a:cubicBezTo>
                  <a:cubicBezTo>
                    <a:pt x="32" y="13"/>
                    <a:pt x="32" y="15"/>
                    <a:pt x="31" y="16"/>
                  </a:cubicBezTo>
                  <a:cubicBezTo>
                    <a:pt x="30" y="17"/>
                    <a:pt x="29" y="19"/>
                    <a:pt x="28" y="19"/>
                  </a:cubicBezTo>
                  <a:cubicBezTo>
                    <a:pt x="27" y="19"/>
                    <a:pt x="25" y="21"/>
                    <a:pt x="25" y="21"/>
                  </a:cubicBezTo>
                  <a:cubicBezTo>
                    <a:pt x="25" y="22"/>
                    <a:pt x="24" y="22"/>
                    <a:pt x="23" y="22"/>
                  </a:cubicBezTo>
                  <a:cubicBezTo>
                    <a:pt x="23" y="22"/>
                    <a:pt x="22" y="21"/>
                    <a:pt x="22" y="20"/>
                  </a:cubicBezTo>
                  <a:cubicBezTo>
                    <a:pt x="23" y="20"/>
                    <a:pt x="23" y="19"/>
                    <a:pt x="23" y="19"/>
                  </a:cubicBezTo>
                  <a:cubicBezTo>
                    <a:pt x="22" y="19"/>
                    <a:pt x="21" y="19"/>
                    <a:pt x="21" y="20"/>
                  </a:cubicBezTo>
                  <a:cubicBezTo>
                    <a:pt x="21" y="20"/>
                    <a:pt x="21" y="21"/>
                    <a:pt x="21" y="22"/>
                  </a:cubicBezTo>
                  <a:cubicBezTo>
                    <a:pt x="21" y="23"/>
                    <a:pt x="20" y="24"/>
                    <a:pt x="20" y="25"/>
                  </a:cubicBezTo>
                  <a:cubicBezTo>
                    <a:pt x="19" y="26"/>
                    <a:pt x="20" y="26"/>
                    <a:pt x="20" y="27"/>
                  </a:cubicBezTo>
                  <a:cubicBezTo>
                    <a:pt x="20" y="28"/>
                    <a:pt x="19" y="28"/>
                    <a:pt x="19" y="28"/>
                  </a:cubicBezTo>
                  <a:cubicBezTo>
                    <a:pt x="18" y="28"/>
                    <a:pt x="18" y="27"/>
                    <a:pt x="17" y="27"/>
                  </a:cubicBezTo>
                  <a:cubicBezTo>
                    <a:pt x="17" y="27"/>
                    <a:pt x="17" y="27"/>
                    <a:pt x="15" y="27"/>
                  </a:cubicBezTo>
                  <a:cubicBezTo>
                    <a:pt x="13" y="27"/>
                    <a:pt x="13" y="27"/>
                    <a:pt x="12" y="28"/>
                  </a:cubicBezTo>
                  <a:cubicBezTo>
                    <a:pt x="11" y="28"/>
                    <a:pt x="8" y="28"/>
                    <a:pt x="7" y="28"/>
                  </a:cubicBezTo>
                  <a:cubicBezTo>
                    <a:pt x="6" y="28"/>
                    <a:pt x="5" y="30"/>
                    <a:pt x="4" y="31"/>
                  </a:cubicBezTo>
                  <a:cubicBezTo>
                    <a:pt x="3" y="31"/>
                    <a:pt x="3" y="32"/>
                    <a:pt x="2" y="33"/>
                  </a:cubicBezTo>
                  <a:cubicBezTo>
                    <a:pt x="2" y="33"/>
                    <a:pt x="0" y="33"/>
                    <a:pt x="0" y="34"/>
                  </a:cubicBezTo>
                  <a:cubicBezTo>
                    <a:pt x="0" y="35"/>
                    <a:pt x="2" y="35"/>
                    <a:pt x="3" y="35"/>
                  </a:cubicBezTo>
                  <a:cubicBezTo>
                    <a:pt x="4" y="35"/>
                    <a:pt x="5" y="35"/>
                    <a:pt x="5" y="34"/>
                  </a:cubicBezTo>
                  <a:cubicBezTo>
                    <a:pt x="5" y="34"/>
                    <a:pt x="6" y="34"/>
                    <a:pt x="7" y="34"/>
                  </a:cubicBezTo>
                  <a:cubicBezTo>
                    <a:pt x="7" y="35"/>
                    <a:pt x="9" y="34"/>
                    <a:pt x="9" y="34"/>
                  </a:cubicBezTo>
                  <a:cubicBezTo>
                    <a:pt x="10" y="34"/>
                    <a:pt x="10" y="33"/>
                    <a:pt x="11" y="33"/>
                  </a:cubicBezTo>
                  <a:cubicBezTo>
                    <a:pt x="11" y="33"/>
                    <a:pt x="12" y="33"/>
                    <a:pt x="13" y="32"/>
                  </a:cubicBezTo>
                  <a:cubicBezTo>
                    <a:pt x="13" y="32"/>
                    <a:pt x="15" y="32"/>
                    <a:pt x="15" y="32"/>
                  </a:cubicBezTo>
                  <a:cubicBezTo>
                    <a:pt x="16" y="32"/>
                    <a:pt x="17" y="32"/>
                    <a:pt x="18" y="32"/>
                  </a:cubicBezTo>
                  <a:cubicBezTo>
                    <a:pt x="19" y="33"/>
                    <a:pt x="18" y="34"/>
                    <a:pt x="18" y="34"/>
                  </a:cubicBezTo>
                  <a:cubicBezTo>
                    <a:pt x="17" y="34"/>
                    <a:pt x="18" y="36"/>
                    <a:pt x="19" y="36"/>
                  </a:cubicBezTo>
                  <a:cubicBezTo>
                    <a:pt x="20" y="37"/>
                    <a:pt x="20" y="38"/>
                    <a:pt x="21" y="38"/>
                  </a:cubicBezTo>
                  <a:cubicBezTo>
                    <a:pt x="23" y="38"/>
                    <a:pt x="23" y="35"/>
                    <a:pt x="24" y="35"/>
                  </a:cubicBezTo>
                  <a:cubicBezTo>
                    <a:pt x="24" y="34"/>
                    <a:pt x="25" y="34"/>
                    <a:pt x="25" y="34"/>
                  </a:cubicBezTo>
                  <a:cubicBezTo>
                    <a:pt x="25" y="34"/>
                    <a:pt x="25" y="32"/>
                    <a:pt x="25" y="32"/>
                  </a:cubicBezTo>
                  <a:cubicBezTo>
                    <a:pt x="26" y="32"/>
                    <a:pt x="26" y="33"/>
                    <a:pt x="27" y="33"/>
                  </a:cubicBezTo>
                  <a:cubicBezTo>
                    <a:pt x="27" y="33"/>
                    <a:pt x="28" y="33"/>
                    <a:pt x="29" y="33"/>
                  </a:cubicBezTo>
                  <a:cubicBezTo>
                    <a:pt x="30" y="33"/>
                    <a:pt x="31" y="32"/>
                    <a:pt x="32" y="32"/>
                  </a:cubicBezTo>
                  <a:cubicBezTo>
                    <a:pt x="32" y="31"/>
                    <a:pt x="32" y="30"/>
                    <a:pt x="33" y="30"/>
                  </a:cubicBezTo>
                  <a:cubicBezTo>
                    <a:pt x="33" y="30"/>
                    <a:pt x="33" y="32"/>
                    <a:pt x="34" y="32"/>
                  </a:cubicBezTo>
                  <a:cubicBezTo>
                    <a:pt x="34" y="32"/>
                    <a:pt x="34" y="29"/>
                    <a:pt x="34" y="29"/>
                  </a:cubicBezTo>
                  <a:cubicBezTo>
                    <a:pt x="34" y="28"/>
                    <a:pt x="35" y="28"/>
                    <a:pt x="35" y="28"/>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35" name="Freeform 35"/>
            <p:cNvSpPr/>
            <p:nvPr/>
          </p:nvSpPr>
          <p:spPr bwMode="auto">
            <a:xfrm>
              <a:off x="6287564" y="4267479"/>
              <a:ext cx="124460" cy="115240"/>
            </a:xfrm>
            <a:custGeom>
              <a:avLst/>
              <a:gdLst>
                <a:gd name="T0" fmla="*/ 20 w 23"/>
                <a:gd name="T1" fmla="*/ 9 h 21"/>
                <a:gd name="T2" fmla="*/ 20 w 23"/>
                <a:gd name="T3" fmla="*/ 7 h 21"/>
                <a:gd name="T4" fmla="*/ 17 w 23"/>
                <a:gd name="T5" fmla="*/ 8 h 21"/>
                <a:gd name="T6" fmla="*/ 16 w 23"/>
                <a:gd name="T7" fmla="*/ 6 h 21"/>
                <a:gd name="T8" fmla="*/ 14 w 23"/>
                <a:gd name="T9" fmla="*/ 7 h 21"/>
                <a:gd name="T10" fmla="*/ 10 w 23"/>
                <a:gd name="T11" fmla="*/ 4 h 21"/>
                <a:gd name="T12" fmla="*/ 6 w 23"/>
                <a:gd name="T13" fmla="*/ 1 h 21"/>
                <a:gd name="T14" fmla="*/ 5 w 23"/>
                <a:gd name="T15" fmla="*/ 1 h 21"/>
                <a:gd name="T16" fmla="*/ 5 w 23"/>
                <a:gd name="T17" fmla="*/ 3 h 21"/>
                <a:gd name="T18" fmla="*/ 6 w 23"/>
                <a:gd name="T19" fmla="*/ 8 h 21"/>
                <a:gd name="T20" fmla="*/ 6 w 23"/>
                <a:gd name="T21" fmla="*/ 10 h 21"/>
                <a:gd name="T22" fmla="*/ 5 w 23"/>
                <a:gd name="T23" fmla="*/ 13 h 21"/>
                <a:gd name="T24" fmla="*/ 3 w 23"/>
                <a:gd name="T25" fmla="*/ 12 h 21"/>
                <a:gd name="T26" fmla="*/ 2 w 23"/>
                <a:gd name="T27" fmla="*/ 14 h 21"/>
                <a:gd name="T28" fmla="*/ 1 w 23"/>
                <a:gd name="T29" fmla="*/ 15 h 21"/>
                <a:gd name="T30" fmla="*/ 2 w 23"/>
                <a:gd name="T31" fmla="*/ 18 h 21"/>
                <a:gd name="T32" fmla="*/ 2 w 23"/>
                <a:gd name="T33" fmla="*/ 19 h 21"/>
                <a:gd name="T34" fmla="*/ 3 w 23"/>
                <a:gd name="T35" fmla="*/ 20 h 21"/>
                <a:gd name="T36" fmla="*/ 5 w 23"/>
                <a:gd name="T37" fmla="*/ 19 h 21"/>
                <a:gd name="T38" fmla="*/ 6 w 23"/>
                <a:gd name="T39" fmla="*/ 19 h 21"/>
                <a:gd name="T40" fmla="*/ 5 w 23"/>
                <a:gd name="T41" fmla="*/ 17 h 21"/>
                <a:gd name="T42" fmla="*/ 3 w 23"/>
                <a:gd name="T43" fmla="*/ 17 h 21"/>
                <a:gd name="T44" fmla="*/ 3 w 23"/>
                <a:gd name="T45" fmla="*/ 15 h 21"/>
                <a:gd name="T46" fmla="*/ 5 w 23"/>
                <a:gd name="T47" fmla="*/ 16 h 21"/>
                <a:gd name="T48" fmla="*/ 7 w 23"/>
                <a:gd name="T49" fmla="*/ 15 h 21"/>
                <a:gd name="T50" fmla="*/ 10 w 23"/>
                <a:gd name="T51" fmla="*/ 16 h 21"/>
                <a:gd name="T52" fmla="*/ 14 w 23"/>
                <a:gd name="T53" fmla="*/ 18 h 21"/>
                <a:gd name="T54" fmla="*/ 15 w 23"/>
                <a:gd name="T55" fmla="*/ 16 h 21"/>
                <a:gd name="T56" fmla="*/ 18 w 23"/>
                <a:gd name="T57" fmla="*/ 12 h 21"/>
                <a:gd name="T58" fmla="*/ 23 w 23"/>
                <a:gd name="T59" fmla="*/ 11 h 21"/>
                <a:gd name="T60" fmla="*/ 21 w 23"/>
                <a:gd name="T61" fmla="*/ 11 h 21"/>
                <a:gd name="T62" fmla="*/ 20 w 23"/>
                <a:gd name="T63"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 h="21">
                  <a:moveTo>
                    <a:pt x="20" y="9"/>
                  </a:moveTo>
                  <a:cubicBezTo>
                    <a:pt x="20" y="8"/>
                    <a:pt x="20" y="7"/>
                    <a:pt x="20" y="7"/>
                  </a:cubicBezTo>
                  <a:cubicBezTo>
                    <a:pt x="19" y="6"/>
                    <a:pt x="18" y="8"/>
                    <a:pt x="17" y="8"/>
                  </a:cubicBezTo>
                  <a:cubicBezTo>
                    <a:pt x="16" y="8"/>
                    <a:pt x="16" y="7"/>
                    <a:pt x="16" y="6"/>
                  </a:cubicBezTo>
                  <a:cubicBezTo>
                    <a:pt x="16" y="6"/>
                    <a:pt x="15" y="6"/>
                    <a:pt x="14" y="7"/>
                  </a:cubicBezTo>
                  <a:cubicBezTo>
                    <a:pt x="13" y="7"/>
                    <a:pt x="11" y="5"/>
                    <a:pt x="10" y="4"/>
                  </a:cubicBezTo>
                  <a:cubicBezTo>
                    <a:pt x="8" y="3"/>
                    <a:pt x="6" y="1"/>
                    <a:pt x="6" y="1"/>
                  </a:cubicBezTo>
                  <a:cubicBezTo>
                    <a:pt x="6" y="0"/>
                    <a:pt x="5" y="1"/>
                    <a:pt x="5" y="1"/>
                  </a:cubicBezTo>
                  <a:cubicBezTo>
                    <a:pt x="4" y="2"/>
                    <a:pt x="5" y="2"/>
                    <a:pt x="5" y="3"/>
                  </a:cubicBezTo>
                  <a:cubicBezTo>
                    <a:pt x="6" y="3"/>
                    <a:pt x="6" y="7"/>
                    <a:pt x="6" y="8"/>
                  </a:cubicBezTo>
                  <a:cubicBezTo>
                    <a:pt x="6" y="8"/>
                    <a:pt x="6" y="10"/>
                    <a:pt x="6" y="10"/>
                  </a:cubicBezTo>
                  <a:cubicBezTo>
                    <a:pt x="7" y="11"/>
                    <a:pt x="6" y="12"/>
                    <a:pt x="5" y="13"/>
                  </a:cubicBezTo>
                  <a:cubicBezTo>
                    <a:pt x="5" y="13"/>
                    <a:pt x="4" y="12"/>
                    <a:pt x="3" y="12"/>
                  </a:cubicBezTo>
                  <a:cubicBezTo>
                    <a:pt x="2" y="12"/>
                    <a:pt x="3" y="13"/>
                    <a:pt x="2" y="14"/>
                  </a:cubicBezTo>
                  <a:cubicBezTo>
                    <a:pt x="2" y="14"/>
                    <a:pt x="1" y="15"/>
                    <a:pt x="1" y="15"/>
                  </a:cubicBezTo>
                  <a:cubicBezTo>
                    <a:pt x="0" y="16"/>
                    <a:pt x="1" y="17"/>
                    <a:pt x="2" y="18"/>
                  </a:cubicBezTo>
                  <a:cubicBezTo>
                    <a:pt x="3" y="19"/>
                    <a:pt x="2" y="19"/>
                    <a:pt x="2" y="19"/>
                  </a:cubicBezTo>
                  <a:cubicBezTo>
                    <a:pt x="2" y="20"/>
                    <a:pt x="2" y="20"/>
                    <a:pt x="3" y="20"/>
                  </a:cubicBezTo>
                  <a:cubicBezTo>
                    <a:pt x="4" y="21"/>
                    <a:pt x="4" y="20"/>
                    <a:pt x="5" y="19"/>
                  </a:cubicBezTo>
                  <a:cubicBezTo>
                    <a:pt x="5" y="19"/>
                    <a:pt x="6" y="19"/>
                    <a:pt x="6" y="19"/>
                  </a:cubicBezTo>
                  <a:cubicBezTo>
                    <a:pt x="7" y="19"/>
                    <a:pt x="6" y="17"/>
                    <a:pt x="5" y="17"/>
                  </a:cubicBezTo>
                  <a:cubicBezTo>
                    <a:pt x="4" y="17"/>
                    <a:pt x="4" y="17"/>
                    <a:pt x="3" y="17"/>
                  </a:cubicBezTo>
                  <a:cubicBezTo>
                    <a:pt x="2" y="16"/>
                    <a:pt x="3" y="15"/>
                    <a:pt x="3" y="15"/>
                  </a:cubicBezTo>
                  <a:cubicBezTo>
                    <a:pt x="4" y="15"/>
                    <a:pt x="5" y="16"/>
                    <a:pt x="5" y="16"/>
                  </a:cubicBezTo>
                  <a:cubicBezTo>
                    <a:pt x="5" y="17"/>
                    <a:pt x="7" y="15"/>
                    <a:pt x="7" y="15"/>
                  </a:cubicBezTo>
                  <a:cubicBezTo>
                    <a:pt x="8" y="15"/>
                    <a:pt x="9" y="16"/>
                    <a:pt x="10" y="16"/>
                  </a:cubicBezTo>
                  <a:cubicBezTo>
                    <a:pt x="11" y="16"/>
                    <a:pt x="14" y="17"/>
                    <a:pt x="14" y="18"/>
                  </a:cubicBezTo>
                  <a:cubicBezTo>
                    <a:pt x="15" y="19"/>
                    <a:pt x="15" y="17"/>
                    <a:pt x="15" y="16"/>
                  </a:cubicBezTo>
                  <a:cubicBezTo>
                    <a:pt x="16" y="14"/>
                    <a:pt x="17" y="13"/>
                    <a:pt x="18" y="12"/>
                  </a:cubicBezTo>
                  <a:cubicBezTo>
                    <a:pt x="19" y="12"/>
                    <a:pt x="23" y="11"/>
                    <a:pt x="23" y="11"/>
                  </a:cubicBezTo>
                  <a:cubicBezTo>
                    <a:pt x="23" y="11"/>
                    <a:pt x="22" y="11"/>
                    <a:pt x="21" y="11"/>
                  </a:cubicBezTo>
                  <a:cubicBezTo>
                    <a:pt x="21" y="11"/>
                    <a:pt x="20" y="9"/>
                    <a:pt x="20" y="9"/>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36" name="Freeform 36"/>
            <p:cNvSpPr/>
            <p:nvPr/>
          </p:nvSpPr>
          <p:spPr bwMode="auto">
            <a:xfrm>
              <a:off x="6232248" y="3993205"/>
              <a:ext cx="119850" cy="258139"/>
            </a:xfrm>
            <a:custGeom>
              <a:avLst/>
              <a:gdLst>
                <a:gd name="T0" fmla="*/ 2 w 22"/>
                <a:gd name="T1" fmla="*/ 9 h 47"/>
                <a:gd name="T2" fmla="*/ 5 w 22"/>
                <a:gd name="T3" fmla="*/ 13 h 47"/>
                <a:gd name="T4" fmla="*/ 7 w 22"/>
                <a:gd name="T5" fmla="*/ 18 h 47"/>
                <a:gd name="T6" fmla="*/ 8 w 22"/>
                <a:gd name="T7" fmla="*/ 22 h 47"/>
                <a:gd name="T8" fmla="*/ 9 w 22"/>
                <a:gd name="T9" fmla="*/ 25 h 47"/>
                <a:gd name="T10" fmla="*/ 9 w 22"/>
                <a:gd name="T11" fmla="*/ 26 h 47"/>
                <a:gd name="T12" fmla="*/ 9 w 22"/>
                <a:gd name="T13" fmla="*/ 30 h 47"/>
                <a:gd name="T14" fmla="*/ 12 w 22"/>
                <a:gd name="T15" fmla="*/ 37 h 47"/>
                <a:gd name="T16" fmla="*/ 14 w 22"/>
                <a:gd name="T17" fmla="*/ 47 h 47"/>
                <a:gd name="T18" fmla="*/ 16 w 22"/>
                <a:gd name="T19" fmla="*/ 44 h 47"/>
                <a:gd name="T20" fmla="*/ 20 w 22"/>
                <a:gd name="T21" fmla="*/ 46 h 47"/>
                <a:gd name="T22" fmla="*/ 18 w 22"/>
                <a:gd name="T23" fmla="*/ 42 h 47"/>
                <a:gd name="T24" fmla="*/ 15 w 22"/>
                <a:gd name="T25" fmla="*/ 38 h 47"/>
                <a:gd name="T26" fmla="*/ 15 w 22"/>
                <a:gd name="T27" fmla="*/ 34 h 47"/>
                <a:gd name="T28" fmla="*/ 15 w 22"/>
                <a:gd name="T29" fmla="*/ 30 h 47"/>
                <a:gd name="T30" fmla="*/ 21 w 22"/>
                <a:gd name="T31" fmla="*/ 33 h 47"/>
                <a:gd name="T32" fmla="*/ 19 w 22"/>
                <a:gd name="T33" fmla="*/ 30 h 47"/>
                <a:gd name="T34" fmla="*/ 19 w 22"/>
                <a:gd name="T35" fmla="*/ 29 h 47"/>
                <a:gd name="T36" fmla="*/ 19 w 22"/>
                <a:gd name="T37" fmla="*/ 29 h 47"/>
                <a:gd name="T38" fmla="*/ 18 w 22"/>
                <a:gd name="T39" fmla="*/ 28 h 47"/>
                <a:gd name="T40" fmla="*/ 18 w 22"/>
                <a:gd name="T41" fmla="*/ 28 h 47"/>
                <a:gd name="T42" fmla="*/ 18 w 22"/>
                <a:gd name="T43" fmla="*/ 27 h 47"/>
                <a:gd name="T44" fmla="*/ 18 w 22"/>
                <a:gd name="T45" fmla="*/ 27 h 47"/>
                <a:gd name="T46" fmla="*/ 17 w 22"/>
                <a:gd name="T47" fmla="*/ 26 h 47"/>
                <a:gd name="T48" fmla="*/ 17 w 22"/>
                <a:gd name="T49" fmla="*/ 24 h 47"/>
                <a:gd name="T50" fmla="*/ 14 w 22"/>
                <a:gd name="T51" fmla="*/ 21 h 47"/>
                <a:gd name="T52" fmla="*/ 10 w 22"/>
                <a:gd name="T53" fmla="*/ 13 h 47"/>
                <a:gd name="T54" fmla="*/ 8 w 22"/>
                <a:gd name="T55" fmla="*/ 10 h 47"/>
                <a:gd name="T56" fmla="*/ 6 w 22"/>
                <a:gd name="T57" fmla="*/ 4 h 47"/>
                <a:gd name="T58" fmla="*/ 5 w 22"/>
                <a:gd name="T59" fmla="*/ 2 h 47"/>
                <a:gd name="T60" fmla="*/ 1 w 22"/>
                <a:gd name="T61" fmla="*/ 1 h 47"/>
                <a:gd name="T62" fmla="*/ 4 w 22"/>
                <a:gd name="T63" fmla="*/ 4 h 47"/>
                <a:gd name="T64" fmla="*/ 2 w 22"/>
                <a:gd name="T65" fmla="*/ 5 h 47"/>
                <a:gd name="T66" fmla="*/ 2 w 22"/>
                <a:gd name="T67" fmla="*/ 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 h="47">
                  <a:moveTo>
                    <a:pt x="2" y="9"/>
                  </a:moveTo>
                  <a:cubicBezTo>
                    <a:pt x="3" y="10"/>
                    <a:pt x="4" y="11"/>
                    <a:pt x="5" y="13"/>
                  </a:cubicBezTo>
                  <a:cubicBezTo>
                    <a:pt x="6" y="14"/>
                    <a:pt x="6" y="18"/>
                    <a:pt x="7" y="18"/>
                  </a:cubicBezTo>
                  <a:cubicBezTo>
                    <a:pt x="8" y="19"/>
                    <a:pt x="8" y="21"/>
                    <a:pt x="8" y="22"/>
                  </a:cubicBezTo>
                  <a:cubicBezTo>
                    <a:pt x="8" y="22"/>
                    <a:pt x="9" y="24"/>
                    <a:pt x="9" y="25"/>
                  </a:cubicBezTo>
                  <a:cubicBezTo>
                    <a:pt x="9" y="25"/>
                    <a:pt x="9" y="26"/>
                    <a:pt x="9" y="26"/>
                  </a:cubicBezTo>
                  <a:cubicBezTo>
                    <a:pt x="9" y="27"/>
                    <a:pt x="9" y="29"/>
                    <a:pt x="9" y="30"/>
                  </a:cubicBezTo>
                  <a:cubicBezTo>
                    <a:pt x="9" y="31"/>
                    <a:pt x="12" y="36"/>
                    <a:pt x="12" y="37"/>
                  </a:cubicBezTo>
                  <a:cubicBezTo>
                    <a:pt x="12" y="38"/>
                    <a:pt x="13" y="46"/>
                    <a:pt x="14" y="47"/>
                  </a:cubicBezTo>
                  <a:cubicBezTo>
                    <a:pt x="16" y="47"/>
                    <a:pt x="15" y="45"/>
                    <a:pt x="16" y="44"/>
                  </a:cubicBezTo>
                  <a:cubicBezTo>
                    <a:pt x="16" y="44"/>
                    <a:pt x="18" y="46"/>
                    <a:pt x="20" y="46"/>
                  </a:cubicBezTo>
                  <a:cubicBezTo>
                    <a:pt x="22" y="47"/>
                    <a:pt x="18" y="42"/>
                    <a:pt x="18" y="42"/>
                  </a:cubicBezTo>
                  <a:cubicBezTo>
                    <a:pt x="18" y="41"/>
                    <a:pt x="16" y="39"/>
                    <a:pt x="15" y="38"/>
                  </a:cubicBezTo>
                  <a:cubicBezTo>
                    <a:pt x="14" y="37"/>
                    <a:pt x="14" y="35"/>
                    <a:pt x="15" y="34"/>
                  </a:cubicBezTo>
                  <a:cubicBezTo>
                    <a:pt x="15" y="33"/>
                    <a:pt x="15" y="31"/>
                    <a:pt x="15" y="30"/>
                  </a:cubicBezTo>
                  <a:cubicBezTo>
                    <a:pt x="16" y="30"/>
                    <a:pt x="20" y="32"/>
                    <a:pt x="21" y="33"/>
                  </a:cubicBezTo>
                  <a:cubicBezTo>
                    <a:pt x="22" y="33"/>
                    <a:pt x="20" y="31"/>
                    <a:pt x="19" y="30"/>
                  </a:cubicBezTo>
                  <a:cubicBezTo>
                    <a:pt x="19" y="30"/>
                    <a:pt x="19" y="30"/>
                    <a:pt x="19" y="29"/>
                  </a:cubicBezTo>
                  <a:cubicBezTo>
                    <a:pt x="19" y="29"/>
                    <a:pt x="19" y="29"/>
                    <a:pt x="19" y="29"/>
                  </a:cubicBezTo>
                  <a:cubicBezTo>
                    <a:pt x="19" y="29"/>
                    <a:pt x="18" y="28"/>
                    <a:pt x="18" y="28"/>
                  </a:cubicBezTo>
                  <a:cubicBezTo>
                    <a:pt x="18" y="28"/>
                    <a:pt x="18" y="28"/>
                    <a:pt x="18" y="28"/>
                  </a:cubicBezTo>
                  <a:cubicBezTo>
                    <a:pt x="18" y="28"/>
                    <a:pt x="18" y="27"/>
                    <a:pt x="18" y="27"/>
                  </a:cubicBezTo>
                  <a:cubicBezTo>
                    <a:pt x="18" y="27"/>
                    <a:pt x="18" y="27"/>
                    <a:pt x="18" y="27"/>
                  </a:cubicBezTo>
                  <a:cubicBezTo>
                    <a:pt x="18" y="26"/>
                    <a:pt x="18" y="26"/>
                    <a:pt x="17" y="26"/>
                  </a:cubicBezTo>
                  <a:cubicBezTo>
                    <a:pt x="17" y="25"/>
                    <a:pt x="17" y="25"/>
                    <a:pt x="17" y="24"/>
                  </a:cubicBezTo>
                  <a:cubicBezTo>
                    <a:pt x="17" y="23"/>
                    <a:pt x="15" y="22"/>
                    <a:pt x="14" y="21"/>
                  </a:cubicBezTo>
                  <a:cubicBezTo>
                    <a:pt x="13" y="19"/>
                    <a:pt x="11" y="14"/>
                    <a:pt x="10" y="13"/>
                  </a:cubicBezTo>
                  <a:cubicBezTo>
                    <a:pt x="9" y="12"/>
                    <a:pt x="9" y="12"/>
                    <a:pt x="8" y="10"/>
                  </a:cubicBezTo>
                  <a:cubicBezTo>
                    <a:pt x="8" y="9"/>
                    <a:pt x="6" y="5"/>
                    <a:pt x="6" y="4"/>
                  </a:cubicBezTo>
                  <a:cubicBezTo>
                    <a:pt x="5" y="3"/>
                    <a:pt x="5" y="3"/>
                    <a:pt x="5" y="2"/>
                  </a:cubicBezTo>
                  <a:cubicBezTo>
                    <a:pt x="5" y="1"/>
                    <a:pt x="2" y="0"/>
                    <a:pt x="1" y="1"/>
                  </a:cubicBezTo>
                  <a:cubicBezTo>
                    <a:pt x="0" y="1"/>
                    <a:pt x="3" y="3"/>
                    <a:pt x="4" y="4"/>
                  </a:cubicBezTo>
                  <a:cubicBezTo>
                    <a:pt x="4" y="5"/>
                    <a:pt x="3" y="4"/>
                    <a:pt x="2" y="5"/>
                  </a:cubicBezTo>
                  <a:cubicBezTo>
                    <a:pt x="1" y="6"/>
                    <a:pt x="2" y="8"/>
                    <a:pt x="2" y="9"/>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37" name="Freeform 37"/>
            <p:cNvSpPr/>
            <p:nvPr/>
          </p:nvSpPr>
          <p:spPr bwMode="auto">
            <a:xfrm>
              <a:off x="5971804" y="4945093"/>
              <a:ext cx="131375" cy="147507"/>
            </a:xfrm>
            <a:custGeom>
              <a:avLst/>
              <a:gdLst>
                <a:gd name="T0" fmla="*/ 5 w 24"/>
                <a:gd name="T1" fmla="*/ 1 h 27"/>
                <a:gd name="T2" fmla="*/ 3 w 24"/>
                <a:gd name="T3" fmla="*/ 4 h 27"/>
                <a:gd name="T4" fmla="*/ 4 w 24"/>
                <a:gd name="T5" fmla="*/ 12 h 27"/>
                <a:gd name="T6" fmla="*/ 1 w 24"/>
                <a:gd name="T7" fmla="*/ 11 h 27"/>
                <a:gd name="T8" fmla="*/ 1 w 24"/>
                <a:gd name="T9" fmla="*/ 14 h 27"/>
                <a:gd name="T10" fmla="*/ 3 w 24"/>
                <a:gd name="T11" fmla="*/ 17 h 27"/>
                <a:gd name="T12" fmla="*/ 6 w 24"/>
                <a:gd name="T13" fmla="*/ 19 h 27"/>
                <a:gd name="T14" fmla="*/ 6 w 24"/>
                <a:gd name="T15" fmla="*/ 21 h 27"/>
                <a:gd name="T16" fmla="*/ 9 w 24"/>
                <a:gd name="T17" fmla="*/ 22 h 27"/>
                <a:gd name="T18" fmla="*/ 12 w 24"/>
                <a:gd name="T19" fmla="*/ 21 h 27"/>
                <a:gd name="T20" fmla="*/ 12 w 24"/>
                <a:gd name="T21" fmla="*/ 22 h 27"/>
                <a:gd name="T22" fmla="*/ 14 w 24"/>
                <a:gd name="T23" fmla="*/ 23 h 27"/>
                <a:gd name="T24" fmla="*/ 17 w 24"/>
                <a:gd name="T25" fmla="*/ 24 h 27"/>
                <a:gd name="T26" fmla="*/ 17 w 24"/>
                <a:gd name="T27" fmla="*/ 22 h 27"/>
                <a:gd name="T28" fmla="*/ 19 w 24"/>
                <a:gd name="T29" fmla="*/ 24 h 27"/>
                <a:gd name="T30" fmla="*/ 18 w 24"/>
                <a:gd name="T31" fmla="*/ 26 h 27"/>
                <a:gd name="T32" fmla="*/ 23 w 24"/>
                <a:gd name="T33" fmla="*/ 27 h 27"/>
                <a:gd name="T34" fmla="*/ 23 w 24"/>
                <a:gd name="T35" fmla="*/ 26 h 27"/>
                <a:gd name="T36" fmla="*/ 21 w 24"/>
                <a:gd name="T37" fmla="*/ 24 h 27"/>
                <a:gd name="T38" fmla="*/ 21 w 24"/>
                <a:gd name="T39" fmla="*/ 22 h 27"/>
                <a:gd name="T40" fmla="*/ 19 w 24"/>
                <a:gd name="T41" fmla="*/ 21 h 27"/>
                <a:gd name="T42" fmla="*/ 17 w 24"/>
                <a:gd name="T43" fmla="*/ 20 h 27"/>
                <a:gd name="T44" fmla="*/ 12 w 24"/>
                <a:gd name="T45" fmla="*/ 20 h 27"/>
                <a:gd name="T46" fmla="*/ 11 w 24"/>
                <a:gd name="T47" fmla="*/ 17 h 27"/>
                <a:gd name="T48" fmla="*/ 13 w 24"/>
                <a:gd name="T49" fmla="*/ 18 h 27"/>
                <a:gd name="T50" fmla="*/ 12 w 24"/>
                <a:gd name="T51" fmla="*/ 16 h 27"/>
                <a:gd name="T52" fmla="*/ 10 w 24"/>
                <a:gd name="T53" fmla="*/ 14 h 27"/>
                <a:gd name="T54" fmla="*/ 12 w 24"/>
                <a:gd name="T55" fmla="*/ 12 h 27"/>
                <a:gd name="T56" fmla="*/ 11 w 24"/>
                <a:gd name="T57" fmla="*/ 7 h 27"/>
                <a:gd name="T58" fmla="*/ 10 w 24"/>
                <a:gd name="T59" fmla="*/ 4 h 27"/>
                <a:gd name="T60" fmla="*/ 8 w 24"/>
                <a:gd name="T61" fmla="*/ 2 h 27"/>
                <a:gd name="T62" fmla="*/ 5 w 24"/>
                <a:gd name="T63"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27">
                  <a:moveTo>
                    <a:pt x="5" y="1"/>
                  </a:moveTo>
                  <a:cubicBezTo>
                    <a:pt x="3" y="1"/>
                    <a:pt x="2" y="2"/>
                    <a:pt x="3" y="4"/>
                  </a:cubicBezTo>
                  <a:cubicBezTo>
                    <a:pt x="3" y="5"/>
                    <a:pt x="4" y="11"/>
                    <a:pt x="4" y="12"/>
                  </a:cubicBezTo>
                  <a:cubicBezTo>
                    <a:pt x="3" y="13"/>
                    <a:pt x="2" y="11"/>
                    <a:pt x="1" y="11"/>
                  </a:cubicBezTo>
                  <a:cubicBezTo>
                    <a:pt x="0" y="11"/>
                    <a:pt x="2" y="14"/>
                    <a:pt x="1" y="14"/>
                  </a:cubicBezTo>
                  <a:cubicBezTo>
                    <a:pt x="1" y="15"/>
                    <a:pt x="2" y="16"/>
                    <a:pt x="3" y="17"/>
                  </a:cubicBezTo>
                  <a:cubicBezTo>
                    <a:pt x="4" y="18"/>
                    <a:pt x="7" y="18"/>
                    <a:pt x="6" y="19"/>
                  </a:cubicBezTo>
                  <a:cubicBezTo>
                    <a:pt x="4" y="20"/>
                    <a:pt x="5" y="20"/>
                    <a:pt x="6" y="21"/>
                  </a:cubicBezTo>
                  <a:cubicBezTo>
                    <a:pt x="7" y="21"/>
                    <a:pt x="8" y="22"/>
                    <a:pt x="9" y="22"/>
                  </a:cubicBezTo>
                  <a:cubicBezTo>
                    <a:pt x="11" y="23"/>
                    <a:pt x="11" y="22"/>
                    <a:pt x="12" y="21"/>
                  </a:cubicBezTo>
                  <a:cubicBezTo>
                    <a:pt x="13" y="21"/>
                    <a:pt x="12" y="22"/>
                    <a:pt x="12" y="22"/>
                  </a:cubicBezTo>
                  <a:cubicBezTo>
                    <a:pt x="12" y="23"/>
                    <a:pt x="13" y="23"/>
                    <a:pt x="14" y="23"/>
                  </a:cubicBezTo>
                  <a:cubicBezTo>
                    <a:pt x="16" y="23"/>
                    <a:pt x="16" y="24"/>
                    <a:pt x="17" y="24"/>
                  </a:cubicBezTo>
                  <a:cubicBezTo>
                    <a:pt x="17" y="25"/>
                    <a:pt x="17" y="23"/>
                    <a:pt x="17" y="22"/>
                  </a:cubicBezTo>
                  <a:cubicBezTo>
                    <a:pt x="17" y="22"/>
                    <a:pt x="18" y="23"/>
                    <a:pt x="19" y="24"/>
                  </a:cubicBezTo>
                  <a:cubicBezTo>
                    <a:pt x="19" y="25"/>
                    <a:pt x="18" y="25"/>
                    <a:pt x="18" y="26"/>
                  </a:cubicBezTo>
                  <a:cubicBezTo>
                    <a:pt x="19" y="26"/>
                    <a:pt x="22" y="27"/>
                    <a:pt x="23" y="27"/>
                  </a:cubicBezTo>
                  <a:cubicBezTo>
                    <a:pt x="24" y="27"/>
                    <a:pt x="23" y="26"/>
                    <a:pt x="23" y="26"/>
                  </a:cubicBezTo>
                  <a:cubicBezTo>
                    <a:pt x="23" y="25"/>
                    <a:pt x="22" y="24"/>
                    <a:pt x="21" y="24"/>
                  </a:cubicBezTo>
                  <a:cubicBezTo>
                    <a:pt x="21" y="23"/>
                    <a:pt x="22" y="23"/>
                    <a:pt x="21" y="22"/>
                  </a:cubicBezTo>
                  <a:cubicBezTo>
                    <a:pt x="21" y="21"/>
                    <a:pt x="20" y="21"/>
                    <a:pt x="19" y="21"/>
                  </a:cubicBezTo>
                  <a:cubicBezTo>
                    <a:pt x="18" y="21"/>
                    <a:pt x="18" y="21"/>
                    <a:pt x="17" y="20"/>
                  </a:cubicBezTo>
                  <a:cubicBezTo>
                    <a:pt x="16" y="20"/>
                    <a:pt x="14" y="20"/>
                    <a:pt x="12" y="20"/>
                  </a:cubicBezTo>
                  <a:cubicBezTo>
                    <a:pt x="11" y="20"/>
                    <a:pt x="11" y="18"/>
                    <a:pt x="11" y="17"/>
                  </a:cubicBezTo>
                  <a:cubicBezTo>
                    <a:pt x="11" y="16"/>
                    <a:pt x="12" y="18"/>
                    <a:pt x="13" y="18"/>
                  </a:cubicBezTo>
                  <a:cubicBezTo>
                    <a:pt x="15" y="19"/>
                    <a:pt x="13" y="16"/>
                    <a:pt x="12" y="16"/>
                  </a:cubicBezTo>
                  <a:cubicBezTo>
                    <a:pt x="11" y="15"/>
                    <a:pt x="10" y="14"/>
                    <a:pt x="10" y="14"/>
                  </a:cubicBezTo>
                  <a:cubicBezTo>
                    <a:pt x="10" y="13"/>
                    <a:pt x="12" y="12"/>
                    <a:pt x="12" y="12"/>
                  </a:cubicBezTo>
                  <a:cubicBezTo>
                    <a:pt x="12" y="11"/>
                    <a:pt x="13" y="8"/>
                    <a:pt x="11" y="7"/>
                  </a:cubicBezTo>
                  <a:cubicBezTo>
                    <a:pt x="9" y="5"/>
                    <a:pt x="9" y="4"/>
                    <a:pt x="10" y="4"/>
                  </a:cubicBezTo>
                  <a:cubicBezTo>
                    <a:pt x="10" y="3"/>
                    <a:pt x="10" y="2"/>
                    <a:pt x="8" y="2"/>
                  </a:cubicBezTo>
                  <a:cubicBezTo>
                    <a:pt x="6" y="2"/>
                    <a:pt x="7" y="0"/>
                    <a:pt x="5"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38" name="Freeform 38"/>
            <p:cNvSpPr/>
            <p:nvPr/>
          </p:nvSpPr>
          <p:spPr bwMode="auto">
            <a:xfrm>
              <a:off x="6103177" y="5092598"/>
              <a:ext cx="41487" cy="59926"/>
            </a:xfrm>
            <a:custGeom>
              <a:avLst/>
              <a:gdLst>
                <a:gd name="T0" fmla="*/ 1 w 8"/>
                <a:gd name="T1" fmla="*/ 1 h 11"/>
                <a:gd name="T2" fmla="*/ 2 w 8"/>
                <a:gd name="T3" fmla="*/ 2 h 11"/>
                <a:gd name="T4" fmla="*/ 4 w 8"/>
                <a:gd name="T5" fmla="*/ 5 h 11"/>
                <a:gd name="T6" fmla="*/ 4 w 8"/>
                <a:gd name="T7" fmla="*/ 7 h 11"/>
                <a:gd name="T8" fmla="*/ 3 w 8"/>
                <a:gd name="T9" fmla="*/ 8 h 11"/>
                <a:gd name="T10" fmla="*/ 5 w 8"/>
                <a:gd name="T11" fmla="*/ 11 h 11"/>
                <a:gd name="T12" fmla="*/ 6 w 8"/>
                <a:gd name="T13" fmla="*/ 8 h 11"/>
                <a:gd name="T14" fmla="*/ 7 w 8"/>
                <a:gd name="T15" fmla="*/ 6 h 11"/>
                <a:gd name="T16" fmla="*/ 6 w 8"/>
                <a:gd name="T17" fmla="*/ 3 h 11"/>
                <a:gd name="T18" fmla="*/ 4 w 8"/>
                <a:gd name="T19" fmla="*/ 1 h 11"/>
                <a:gd name="T20" fmla="*/ 1 w 8"/>
                <a:gd name="T21"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1">
                  <a:moveTo>
                    <a:pt x="1" y="1"/>
                  </a:moveTo>
                  <a:cubicBezTo>
                    <a:pt x="1" y="2"/>
                    <a:pt x="0" y="1"/>
                    <a:pt x="2" y="2"/>
                  </a:cubicBezTo>
                  <a:cubicBezTo>
                    <a:pt x="3" y="3"/>
                    <a:pt x="4" y="4"/>
                    <a:pt x="4" y="5"/>
                  </a:cubicBezTo>
                  <a:cubicBezTo>
                    <a:pt x="4" y="6"/>
                    <a:pt x="5" y="7"/>
                    <a:pt x="4" y="7"/>
                  </a:cubicBezTo>
                  <a:cubicBezTo>
                    <a:pt x="4" y="7"/>
                    <a:pt x="3" y="7"/>
                    <a:pt x="3" y="8"/>
                  </a:cubicBezTo>
                  <a:cubicBezTo>
                    <a:pt x="4" y="9"/>
                    <a:pt x="5" y="11"/>
                    <a:pt x="5" y="11"/>
                  </a:cubicBezTo>
                  <a:cubicBezTo>
                    <a:pt x="6" y="10"/>
                    <a:pt x="5" y="8"/>
                    <a:pt x="6" y="8"/>
                  </a:cubicBezTo>
                  <a:cubicBezTo>
                    <a:pt x="7" y="7"/>
                    <a:pt x="8" y="8"/>
                    <a:pt x="7" y="6"/>
                  </a:cubicBezTo>
                  <a:cubicBezTo>
                    <a:pt x="7" y="5"/>
                    <a:pt x="7" y="3"/>
                    <a:pt x="6" y="3"/>
                  </a:cubicBezTo>
                  <a:cubicBezTo>
                    <a:pt x="5" y="2"/>
                    <a:pt x="5" y="1"/>
                    <a:pt x="4" y="1"/>
                  </a:cubicBezTo>
                  <a:cubicBezTo>
                    <a:pt x="2" y="0"/>
                    <a:pt x="2" y="1"/>
                    <a:pt x="1"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39" name="Freeform 39"/>
            <p:cNvSpPr/>
            <p:nvPr/>
          </p:nvSpPr>
          <p:spPr bwMode="auto">
            <a:xfrm>
              <a:off x="6075521" y="5157134"/>
              <a:ext cx="119850" cy="99107"/>
            </a:xfrm>
            <a:custGeom>
              <a:avLst/>
              <a:gdLst>
                <a:gd name="T0" fmla="*/ 20 w 22"/>
                <a:gd name="T1" fmla="*/ 9 h 18"/>
                <a:gd name="T2" fmla="*/ 14 w 22"/>
                <a:gd name="T3" fmla="*/ 1 h 18"/>
                <a:gd name="T4" fmla="*/ 14 w 22"/>
                <a:gd name="T5" fmla="*/ 5 h 18"/>
                <a:gd name="T6" fmla="*/ 11 w 22"/>
                <a:gd name="T7" fmla="*/ 6 h 18"/>
                <a:gd name="T8" fmla="*/ 8 w 22"/>
                <a:gd name="T9" fmla="*/ 8 h 18"/>
                <a:gd name="T10" fmla="*/ 6 w 22"/>
                <a:gd name="T11" fmla="*/ 7 h 18"/>
                <a:gd name="T12" fmla="*/ 4 w 22"/>
                <a:gd name="T13" fmla="*/ 8 h 18"/>
                <a:gd name="T14" fmla="*/ 3 w 22"/>
                <a:gd name="T15" fmla="*/ 8 h 18"/>
                <a:gd name="T16" fmla="*/ 0 w 22"/>
                <a:gd name="T17" fmla="*/ 10 h 18"/>
                <a:gd name="T18" fmla="*/ 1 w 22"/>
                <a:gd name="T19" fmla="*/ 12 h 18"/>
                <a:gd name="T20" fmla="*/ 3 w 22"/>
                <a:gd name="T21" fmla="*/ 10 h 18"/>
                <a:gd name="T22" fmla="*/ 5 w 22"/>
                <a:gd name="T23" fmla="*/ 12 h 18"/>
                <a:gd name="T24" fmla="*/ 8 w 22"/>
                <a:gd name="T25" fmla="*/ 10 h 18"/>
                <a:gd name="T26" fmla="*/ 10 w 22"/>
                <a:gd name="T27" fmla="*/ 12 h 18"/>
                <a:gd name="T28" fmla="*/ 11 w 22"/>
                <a:gd name="T29" fmla="*/ 16 h 18"/>
                <a:gd name="T30" fmla="*/ 15 w 22"/>
                <a:gd name="T31" fmla="*/ 18 h 18"/>
                <a:gd name="T32" fmla="*/ 17 w 22"/>
                <a:gd name="T33" fmla="*/ 16 h 18"/>
                <a:gd name="T34" fmla="*/ 16 w 22"/>
                <a:gd name="T35" fmla="*/ 14 h 18"/>
                <a:gd name="T36" fmla="*/ 18 w 22"/>
                <a:gd name="T37" fmla="*/ 13 h 18"/>
                <a:gd name="T38" fmla="*/ 21 w 22"/>
                <a:gd name="T39" fmla="*/ 14 h 18"/>
                <a:gd name="T40" fmla="*/ 20 w 22"/>
                <a:gd name="T4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18">
                  <a:moveTo>
                    <a:pt x="20" y="9"/>
                  </a:moveTo>
                  <a:cubicBezTo>
                    <a:pt x="19" y="7"/>
                    <a:pt x="16" y="1"/>
                    <a:pt x="14" y="1"/>
                  </a:cubicBezTo>
                  <a:cubicBezTo>
                    <a:pt x="14" y="0"/>
                    <a:pt x="14" y="5"/>
                    <a:pt x="14" y="5"/>
                  </a:cubicBezTo>
                  <a:cubicBezTo>
                    <a:pt x="13" y="5"/>
                    <a:pt x="11" y="5"/>
                    <a:pt x="11" y="6"/>
                  </a:cubicBezTo>
                  <a:cubicBezTo>
                    <a:pt x="11" y="7"/>
                    <a:pt x="9" y="9"/>
                    <a:pt x="8" y="8"/>
                  </a:cubicBezTo>
                  <a:cubicBezTo>
                    <a:pt x="8" y="8"/>
                    <a:pt x="7" y="7"/>
                    <a:pt x="6" y="7"/>
                  </a:cubicBezTo>
                  <a:cubicBezTo>
                    <a:pt x="6" y="7"/>
                    <a:pt x="4" y="7"/>
                    <a:pt x="4" y="8"/>
                  </a:cubicBezTo>
                  <a:cubicBezTo>
                    <a:pt x="5" y="8"/>
                    <a:pt x="4" y="8"/>
                    <a:pt x="3" y="8"/>
                  </a:cubicBezTo>
                  <a:cubicBezTo>
                    <a:pt x="2" y="9"/>
                    <a:pt x="0" y="9"/>
                    <a:pt x="0" y="10"/>
                  </a:cubicBezTo>
                  <a:cubicBezTo>
                    <a:pt x="1" y="11"/>
                    <a:pt x="0" y="13"/>
                    <a:pt x="1" y="12"/>
                  </a:cubicBezTo>
                  <a:cubicBezTo>
                    <a:pt x="2" y="11"/>
                    <a:pt x="2" y="10"/>
                    <a:pt x="3" y="10"/>
                  </a:cubicBezTo>
                  <a:cubicBezTo>
                    <a:pt x="3" y="11"/>
                    <a:pt x="3" y="12"/>
                    <a:pt x="5" y="12"/>
                  </a:cubicBezTo>
                  <a:cubicBezTo>
                    <a:pt x="6" y="11"/>
                    <a:pt x="8" y="10"/>
                    <a:pt x="8" y="10"/>
                  </a:cubicBezTo>
                  <a:cubicBezTo>
                    <a:pt x="9" y="11"/>
                    <a:pt x="11" y="12"/>
                    <a:pt x="10" y="12"/>
                  </a:cubicBezTo>
                  <a:cubicBezTo>
                    <a:pt x="10" y="13"/>
                    <a:pt x="9" y="15"/>
                    <a:pt x="11" y="16"/>
                  </a:cubicBezTo>
                  <a:cubicBezTo>
                    <a:pt x="13" y="18"/>
                    <a:pt x="14" y="18"/>
                    <a:pt x="15" y="18"/>
                  </a:cubicBezTo>
                  <a:cubicBezTo>
                    <a:pt x="16" y="18"/>
                    <a:pt x="18" y="17"/>
                    <a:pt x="17" y="16"/>
                  </a:cubicBezTo>
                  <a:cubicBezTo>
                    <a:pt x="16" y="15"/>
                    <a:pt x="16" y="14"/>
                    <a:pt x="16" y="14"/>
                  </a:cubicBezTo>
                  <a:cubicBezTo>
                    <a:pt x="16" y="13"/>
                    <a:pt x="17" y="13"/>
                    <a:pt x="18" y="13"/>
                  </a:cubicBezTo>
                  <a:cubicBezTo>
                    <a:pt x="19" y="14"/>
                    <a:pt x="20" y="15"/>
                    <a:pt x="21" y="14"/>
                  </a:cubicBezTo>
                  <a:cubicBezTo>
                    <a:pt x="22" y="13"/>
                    <a:pt x="20" y="11"/>
                    <a:pt x="20" y="9"/>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40" name="Freeform 40"/>
            <p:cNvSpPr/>
            <p:nvPr/>
          </p:nvSpPr>
          <p:spPr bwMode="auto">
            <a:xfrm>
              <a:off x="6047862" y="5115646"/>
              <a:ext cx="43791" cy="36877"/>
            </a:xfrm>
            <a:custGeom>
              <a:avLst/>
              <a:gdLst>
                <a:gd name="T0" fmla="*/ 5 w 8"/>
                <a:gd name="T1" fmla="*/ 5 h 7"/>
                <a:gd name="T2" fmla="*/ 7 w 8"/>
                <a:gd name="T3" fmla="*/ 3 h 7"/>
                <a:gd name="T4" fmla="*/ 5 w 8"/>
                <a:gd name="T5" fmla="*/ 1 h 7"/>
                <a:gd name="T6" fmla="*/ 2 w 8"/>
                <a:gd name="T7" fmla="*/ 0 h 7"/>
                <a:gd name="T8" fmla="*/ 3 w 8"/>
                <a:gd name="T9" fmla="*/ 3 h 7"/>
                <a:gd name="T10" fmla="*/ 2 w 8"/>
                <a:gd name="T11" fmla="*/ 6 h 7"/>
                <a:gd name="T12" fmla="*/ 5 w 8"/>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5" y="5"/>
                  </a:moveTo>
                  <a:cubicBezTo>
                    <a:pt x="6" y="4"/>
                    <a:pt x="6" y="4"/>
                    <a:pt x="7" y="3"/>
                  </a:cubicBezTo>
                  <a:cubicBezTo>
                    <a:pt x="8" y="3"/>
                    <a:pt x="7" y="1"/>
                    <a:pt x="5" y="1"/>
                  </a:cubicBezTo>
                  <a:cubicBezTo>
                    <a:pt x="4" y="1"/>
                    <a:pt x="3" y="0"/>
                    <a:pt x="2" y="0"/>
                  </a:cubicBezTo>
                  <a:cubicBezTo>
                    <a:pt x="0" y="0"/>
                    <a:pt x="2" y="2"/>
                    <a:pt x="3" y="3"/>
                  </a:cubicBezTo>
                  <a:cubicBezTo>
                    <a:pt x="4" y="4"/>
                    <a:pt x="2" y="4"/>
                    <a:pt x="2" y="6"/>
                  </a:cubicBezTo>
                  <a:cubicBezTo>
                    <a:pt x="2" y="7"/>
                    <a:pt x="4" y="6"/>
                    <a:pt x="5" y="5"/>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41" name="Freeform 41"/>
            <p:cNvSpPr/>
            <p:nvPr/>
          </p:nvSpPr>
          <p:spPr bwMode="auto">
            <a:xfrm>
              <a:off x="6075521" y="5136390"/>
              <a:ext cx="27657" cy="55315"/>
            </a:xfrm>
            <a:custGeom>
              <a:avLst/>
              <a:gdLst>
                <a:gd name="T0" fmla="*/ 4 w 5"/>
                <a:gd name="T1" fmla="*/ 0 h 10"/>
                <a:gd name="T2" fmla="*/ 1 w 5"/>
                <a:gd name="T3" fmla="*/ 3 h 10"/>
                <a:gd name="T4" fmla="*/ 1 w 5"/>
                <a:gd name="T5" fmla="*/ 6 h 10"/>
                <a:gd name="T6" fmla="*/ 4 w 5"/>
                <a:gd name="T7" fmla="*/ 9 h 10"/>
                <a:gd name="T8" fmla="*/ 4 w 5"/>
                <a:gd name="T9" fmla="*/ 4 h 10"/>
                <a:gd name="T10" fmla="*/ 4 w 5"/>
                <a:gd name="T11" fmla="*/ 0 h 10"/>
              </a:gdLst>
              <a:ahLst/>
              <a:cxnLst>
                <a:cxn ang="0">
                  <a:pos x="T0" y="T1"/>
                </a:cxn>
                <a:cxn ang="0">
                  <a:pos x="T2" y="T3"/>
                </a:cxn>
                <a:cxn ang="0">
                  <a:pos x="T4" y="T5"/>
                </a:cxn>
                <a:cxn ang="0">
                  <a:pos x="T6" y="T7"/>
                </a:cxn>
                <a:cxn ang="0">
                  <a:pos x="T8" y="T9"/>
                </a:cxn>
                <a:cxn ang="0">
                  <a:pos x="T10" y="T11"/>
                </a:cxn>
              </a:cxnLst>
              <a:rect l="0" t="0" r="r" b="b"/>
              <a:pathLst>
                <a:path w="5" h="10">
                  <a:moveTo>
                    <a:pt x="4" y="0"/>
                  </a:moveTo>
                  <a:cubicBezTo>
                    <a:pt x="3" y="0"/>
                    <a:pt x="2" y="2"/>
                    <a:pt x="1" y="3"/>
                  </a:cubicBezTo>
                  <a:cubicBezTo>
                    <a:pt x="1" y="4"/>
                    <a:pt x="0" y="5"/>
                    <a:pt x="1" y="6"/>
                  </a:cubicBezTo>
                  <a:cubicBezTo>
                    <a:pt x="2" y="7"/>
                    <a:pt x="4" y="10"/>
                    <a:pt x="4" y="9"/>
                  </a:cubicBezTo>
                  <a:cubicBezTo>
                    <a:pt x="4" y="8"/>
                    <a:pt x="4" y="6"/>
                    <a:pt x="4" y="4"/>
                  </a:cubicBezTo>
                  <a:cubicBezTo>
                    <a:pt x="4" y="3"/>
                    <a:pt x="5" y="1"/>
                    <a:pt x="4" y="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42" name="Freeform 42"/>
            <p:cNvSpPr/>
            <p:nvPr/>
          </p:nvSpPr>
          <p:spPr bwMode="auto">
            <a:xfrm>
              <a:off x="6103179" y="5152525"/>
              <a:ext cx="36877" cy="16134"/>
            </a:xfrm>
            <a:custGeom>
              <a:avLst/>
              <a:gdLst>
                <a:gd name="T0" fmla="*/ 1 w 7"/>
                <a:gd name="T1" fmla="*/ 3 h 3"/>
                <a:gd name="T2" fmla="*/ 3 w 7"/>
                <a:gd name="T3" fmla="*/ 1 h 3"/>
                <a:gd name="T4" fmla="*/ 1 w 7"/>
                <a:gd name="T5" fmla="*/ 3 h 3"/>
              </a:gdLst>
              <a:ahLst/>
              <a:cxnLst>
                <a:cxn ang="0">
                  <a:pos x="T0" y="T1"/>
                </a:cxn>
                <a:cxn ang="0">
                  <a:pos x="T2" y="T3"/>
                </a:cxn>
                <a:cxn ang="0">
                  <a:pos x="T4" y="T5"/>
                </a:cxn>
              </a:cxnLst>
              <a:rect l="0" t="0" r="r" b="b"/>
              <a:pathLst>
                <a:path w="7" h="3">
                  <a:moveTo>
                    <a:pt x="1" y="3"/>
                  </a:moveTo>
                  <a:cubicBezTo>
                    <a:pt x="2" y="3"/>
                    <a:pt x="7" y="2"/>
                    <a:pt x="3" y="1"/>
                  </a:cubicBezTo>
                  <a:cubicBezTo>
                    <a:pt x="1" y="0"/>
                    <a:pt x="0" y="3"/>
                    <a:pt x="1" y="3"/>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43" name="Freeform 43"/>
            <p:cNvSpPr/>
            <p:nvPr/>
          </p:nvSpPr>
          <p:spPr bwMode="auto">
            <a:xfrm>
              <a:off x="6004071" y="5076466"/>
              <a:ext cx="32268" cy="27657"/>
            </a:xfrm>
            <a:custGeom>
              <a:avLst/>
              <a:gdLst>
                <a:gd name="T0" fmla="*/ 4 w 6"/>
                <a:gd name="T1" fmla="*/ 0 h 5"/>
                <a:gd name="T2" fmla="*/ 0 w 6"/>
                <a:gd name="T3" fmla="*/ 0 h 5"/>
                <a:gd name="T4" fmla="*/ 2 w 6"/>
                <a:gd name="T5" fmla="*/ 2 h 5"/>
                <a:gd name="T6" fmla="*/ 5 w 6"/>
                <a:gd name="T7" fmla="*/ 5 h 5"/>
                <a:gd name="T8" fmla="*/ 6 w 6"/>
                <a:gd name="T9" fmla="*/ 3 h 5"/>
                <a:gd name="T10" fmla="*/ 4 w 6"/>
                <a:gd name="T11" fmla="*/ 0 h 5"/>
              </a:gdLst>
              <a:ahLst/>
              <a:cxnLst>
                <a:cxn ang="0">
                  <a:pos x="T0" y="T1"/>
                </a:cxn>
                <a:cxn ang="0">
                  <a:pos x="T2" y="T3"/>
                </a:cxn>
                <a:cxn ang="0">
                  <a:pos x="T4" y="T5"/>
                </a:cxn>
                <a:cxn ang="0">
                  <a:pos x="T6" y="T7"/>
                </a:cxn>
                <a:cxn ang="0">
                  <a:pos x="T8" y="T9"/>
                </a:cxn>
                <a:cxn ang="0">
                  <a:pos x="T10" y="T11"/>
                </a:cxn>
              </a:cxnLst>
              <a:rect l="0" t="0" r="r" b="b"/>
              <a:pathLst>
                <a:path w="6" h="5">
                  <a:moveTo>
                    <a:pt x="4" y="0"/>
                  </a:moveTo>
                  <a:cubicBezTo>
                    <a:pt x="3" y="0"/>
                    <a:pt x="0" y="0"/>
                    <a:pt x="0" y="0"/>
                  </a:cubicBezTo>
                  <a:cubicBezTo>
                    <a:pt x="1" y="1"/>
                    <a:pt x="1" y="2"/>
                    <a:pt x="2" y="2"/>
                  </a:cubicBezTo>
                  <a:cubicBezTo>
                    <a:pt x="3" y="2"/>
                    <a:pt x="3" y="5"/>
                    <a:pt x="5" y="5"/>
                  </a:cubicBezTo>
                  <a:cubicBezTo>
                    <a:pt x="6" y="5"/>
                    <a:pt x="6" y="4"/>
                    <a:pt x="6" y="3"/>
                  </a:cubicBezTo>
                  <a:cubicBezTo>
                    <a:pt x="6" y="2"/>
                    <a:pt x="6" y="1"/>
                    <a:pt x="4" y="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44" name="Freeform 44"/>
            <p:cNvSpPr/>
            <p:nvPr/>
          </p:nvSpPr>
          <p:spPr bwMode="auto">
            <a:xfrm>
              <a:off x="5948757" y="5131780"/>
              <a:ext cx="55315" cy="64534"/>
            </a:xfrm>
            <a:custGeom>
              <a:avLst/>
              <a:gdLst>
                <a:gd name="T0" fmla="*/ 4 w 10"/>
                <a:gd name="T1" fmla="*/ 7 h 12"/>
                <a:gd name="T2" fmla="*/ 1 w 10"/>
                <a:gd name="T3" fmla="*/ 12 h 12"/>
                <a:gd name="T4" fmla="*/ 6 w 10"/>
                <a:gd name="T5" fmla="*/ 8 h 12"/>
                <a:gd name="T6" fmla="*/ 10 w 10"/>
                <a:gd name="T7" fmla="*/ 4 h 12"/>
                <a:gd name="T8" fmla="*/ 8 w 10"/>
                <a:gd name="T9" fmla="*/ 1 h 12"/>
                <a:gd name="T10" fmla="*/ 8 w 10"/>
                <a:gd name="T11" fmla="*/ 3 h 12"/>
                <a:gd name="T12" fmla="*/ 4 w 10"/>
                <a:gd name="T13" fmla="*/ 7 h 12"/>
              </a:gdLst>
              <a:ahLst/>
              <a:cxnLst>
                <a:cxn ang="0">
                  <a:pos x="T0" y="T1"/>
                </a:cxn>
                <a:cxn ang="0">
                  <a:pos x="T2" y="T3"/>
                </a:cxn>
                <a:cxn ang="0">
                  <a:pos x="T4" y="T5"/>
                </a:cxn>
                <a:cxn ang="0">
                  <a:pos x="T6" y="T7"/>
                </a:cxn>
                <a:cxn ang="0">
                  <a:pos x="T8" y="T9"/>
                </a:cxn>
                <a:cxn ang="0">
                  <a:pos x="T10" y="T11"/>
                </a:cxn>
                <a:cxn ang="0">
                  <a:pos x="T12" y="T13"/>
                </a:cxn>
              </a:cxnLst>
              <a:rect l="0" t="0" r="r" b="b"/>
              <a:pathLst>
                <a:path w="10" h="12">
                  <a:moveTo>
                    <a:pt x="4" y="7"/>
                  </a:moveTo>
                  <a:cubicBezTo>
                    <a:pt x="4" y="7"/>
                    <a:pt x="0" y="12"/>
                    <a:pt x="1" y="12"/>
                  </a:cubicBezTo>
                  <a:cubicBezTo>
                    <a:pt x="2" y="12"/>
                    <a:pt x="5" y="8"/>
                    <a:pt x="6" y="8"/>
                  </a:cubicBezTo>
                  <a:cubicBezTo>
                    <a:pt x="7" y="7"/>
                    <a:pt x="10" y="5"/>
                    <a:pt x="10" y="4"/>
                  </a:cubicBezTo>
                  <a:cubicBezTo>
                    <a:pt x="10" y="3"/>
                    <a:pt x="9" y="0"/>
                    <a:pt x="8" y="1"/>
                  </a:cubicBezTo>
                  <a:cubicBezTo>
                    <a:pt x="8" y="1"/>
                    <a:pt x="9" y="3"/>
                    <a:pt x="8" y="3"/>
                  </a:cubicBezTo>
                  <a:cubicBezTo>
                    <a:pt x="7" y="4"/>
                    <a:pt x="5" y="6"/>
                    <a:pt x="4" y="7"/>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45" name="Freeform 45"/>
            <p:cNvSpPr/>
            <p:nvPr/>
          </p:nvSpPr>
          <p:spPr bwMode="auto">
            <a:xfrm>
              <a:off x="6326745" y="5403748"/>
              <a:ext cx="583116" cy="267359"/>
            </a:xfrm>
            <a:custGeom>
              <a:avLst/>
              <a:gdLst>
                <a:gd name="T0" fmla="*/ 80 w 107"/>
                <a:gd name="T1" fmla="*/ 36 h 49"/>
                <a:gd name="T2" fmla="*/ 87 w 107"/>
                <a:gd name="T3" fmla="*/ 44 h 49"/>
                <a:gd name="T4" fmla="*/ 100 w 107"/>
                <a:gd name="T5" fmla="*/ 47 h 49"/>
                <a:gd name="T6" fmla="*/ 105 w 107"/>
                <a:gd name="T7" fmla="*/ 48 h 49"/>
                <a:gd name="T8" fmla="*/ 93 w 107"/>
                <a:gd name="T9" fmla="*/ 40 h 49"/>
                <a:gd name="T10" fmla="*/ 83 w 107"/>
                <a:gd name="T11" fmla="*/ 29 h 49"/>
                <a:gd name="T12" fmla="*/ 82 w 107"/>
                <a:gd name="T13" fmla="*/ 25 h 49"/>
                <a:gd name="T14" fmla="*/ 73 w 107"/>
                <a:gd name="T15" fmla="*/ 20 h 49"/>
                <a:gd name="T16" fmla="*/ 65 w 107"/>
                <a:gd name="T17" fmla="*/ 15 h 49"/>
                <a:gd name="T18" fmla="*/ 51 w 107"/>
                <a:gd name="T19" fmla="*/ 11 h 49"/>
                <a:gd name="T20" fmla="*/ 50 w 107"/>
                <a:gd name="T21" fmla="*/ 10 h 49"/>
                <a:gd name="T22" fmla="*/ 48 w 107"/>
                <a:gd name="T23" fmla="*/ 9 h 49"/>
                <a:gd name="T24" fmla="*/ 48 w 107"/>
                <a:gd name="T25" fmla="*/ 9 h 49"/>
                <a:gd name="T26" fmla="*/ 47 w 107"/>
                <a:gd name="T27" fmla="*/ 9 h 49"/>
                <a:gd name="T28" fmla="*/ 45 w 107"/>
                <a:gd name="T29" fmla="*/ 9 h 49"/>
                <a:gd name="T30" fmla="*/ 33 w 107"/>
                <a:gd name="T31" fmla="*/ 5 h 49"/>
                <a:gd name="T32" fmla="*/ 28 w 107"/>
                <a:gd name="T33" fmla="*/ 7 h 49"/>
                <a:gd name="T34" fmla="*/ 28 w 107"/>
                <a:gd name="T35" fmla="*/ 10 h 49"/>
                <a:gd name="T36" fmla="*/ 25 w 107"/>
                <a:gd name="T37" fmla="*/ 14 h 49"/>
                <a:gd name="T38" fmla="*/ 19 w 107"/>
                <a:gd name="T39" fmla="*/ 9 h 49"/>
                <a:gd name="T40" fmla="*/ 14 w 107"/>
                <a:gd name="T41" fmla="*/ 3 h 49"/>
                <a:gd name="T42" fmla="*/ 5 w 107"/>
                <a:gd name="T43" fmla="*/ 2 h 49"/>
                <a:gd name="T44" fmla="*/ 2 w 107"/>
                <a:gd name="T45" fmla="*/ 3 h 49"/>
                <a:gd name="T46" fmla="*/ 9 w 107"/>
                <a:gd name="T47" fmla="*/ 7 h 49"/>
                <a:gd name="T48" fmla="*/ 13 w 107"/>
                <a:gd name="T49" fmla="*/ 11 h 49"/>
                <a:gd name="T50" fmla="*/ 15 w 107"/>
                <a:gd name="T51" fmla="*/ 15 h 49"/>
                <a:gd name="T52" fmla="*/ 18 w 107"/>
                <a:gd name="T53" fmla="*/ 16 h 49"/>
                <a:gd name="T54" fmla="*/ 21 w 107"/>
                <a:gd name="T55" fmla="*/ 17 h 49"/>
                <a:gd name="T56" fmla="*/ 36 w 107"/>
                <a:gd name="T57" fmla="*/ 23 h 49"/>
                <a:gd name="T58" fmla="*/ 48 w 107"/>
                <a:gd name="T59" fmla="*/ 34 h 49"/>
                <a:gd name="T60" fmla="*/ 42 w 107"/>
                <a:gd name="T61" fmla="*/ 38 h 49"/>
                <a:gd name="T62" fmla="*/ 49 w 107"/>
                <a:gd name="T63" fmla="*/ 37 h 49"/>
                <a:gd name="T64" fmla="*/ 54 w 107"/>
                <a:gd name="T65" fmla="*/ 37 h 49"/>
                <a:gd name="T66" fmla="*/ 54 w 107"/>
                <a:gd name="T67" fmla="*/ 38 h 49"/>
                <a:gd name="T68" fmla="*/ 55 w 107"/>
                <a:gd name="T69" fmla="*/ 39 h 49"/>
                <a:gd name="T70" fmla="*/ 56 w 107"/>
                <a:gd name="T71" fmla="*/ 40 h 49"/>
                <a:gd name="T72" fmla="*/ 57 w 107"/>
                <a:gd name="T73" fmla="*/ 41 h 49"/>
                <a:gd name="T74" fmla="*/ 58 w 107"/>
                <a:gd name="T75" fmla="*/ 41 h 49"/>
                <a:gd name="T76" fmla="*/ 59 w 107"/>
                <a:gd name="T77" fmla="*/ 42 h 49"/>
                <a:gd name="T78" fmla="*/ 59 w 107"/>
                <a:gd name="T79" fmla="*/ 42 h 49"/>
                <a:gd name="T80" fmla="*/ 66 w 107"/>
                <a:gd name="T81" fmla="*/ 42 h 49"/>
                <a:gd name="T82" fmla="*/ 66 w 107"/>
                <a:gd name="T83" fmla="*/ 37 h 49"/>
                <a:gd name="T84" fmla="*/ 70 w 107"/>
                <a:gd name="T85" fmla="*/ 35 h 49"/>
                <a:gd name="T86" fmla="*/ 76 w 107"/>
                <a:gd name="T87" fmla="*/ 3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 h="49">
                  <a:moveTo>
                    <a:pt x="76" y="35"/>
                  </a:moveTo>
                  <a:cubicBezTo>
                    <a:pt x="78" y="36"/>
                    <a:pt x="79" y="36"/>
                    <a:pt x="80" y="36"/>
                  </a:cubicBezTo>
                  <a:cubicBezTo>
                    <a:pt x="80" y="36"/>
                    <a:pt x="83" y="39"/>
                    <a:pt x="83" y="39"/>
                  </a:cubicBezTo>
                  <a:cubicBezTo>
                    <a:pt x="83" y="39"/>
                    <a:pt x="86" y="43"/>
                    <a:pt x="87" y="44"/>
                  </a:cubicBezTo>
                  <a:cubicBezTo>
                    <a:pt x="88" y="45"/>
                    <a:pt x="91" y="45"/>
                    <a:pt x="92" y="45"/>
                  </a:cubicBezTo>
                  <a:cubicBezTo>
                    <a:pt x="94" y="45"/>
                    <a:pt x="98" y="47"/>
                    <a:pt x="100" y="47"/>
                  </a:cubicBezTo>
                  <a:cubicBezTo>
                    <a:pt x="101" y="48"/>
                    <a:pt x="101" y="49"/>
                    <a:pt x="103" y="49"/>
                  </a:cubicBezTo>
                  <a:cubicBezTo>
                    <a:pt x="105" y="49"/>
                    <a:pt x="107" y="49"/>
                    <a:pt x="105" y="48"/>
                  </a:cubicBezTo>
                  <a:cubicBezTo>
                    <a:pt x="103" y="47"/>
                    <a:pt x="103" y="46"/>
                    <a:pt x="100" y="44"/>
                  </a:cubicBezTo>
                  <a:cubicBezTo>
                    <a:pt x="98" y="43"/>
                    <a:pt x="95" y="41"/>
                    <a:pt x="93" y="40"/>
                  </a:cubicBezTo>
                  <a:cubicBezTo>
                    <a:pt x="92" y="40"/>
                    <a:pt x="91" y="38"/>
                    <a:pt x="89" y="36"/>
                  </a:cubicBezTo>
                  <a:cubicBezTo>
                    <a:pt x="87" y="34"/>
                    <a:pt x="81" y="29"/>
                    <a:pt x="83" y="29"/>
                  </a:cubicBezTo>
                  <a:cubicBezTo>
                    <a:pt x="84" y="29"/>
                    <a:pt x="88" y="30"/>
                    <a:pt x="87" y="29"/>
                  </a:cubicBezTo>
                  <a:cubicBezTo>
                    <a:pt x="86" y="28"/>
                    <a:pt x="84" y="26"/>
                    <a:pt x="82" y="25"/>
                  </a:cubicBezTo>
                  <a:cubicBezTo>
                    <a:pt x="80" y="25"/>
                    <a:pt x="76" y="24"/>
                    <a:pt x="75" y="23"/>
                  </a:cubicBezTo>
                  <a:cubicBezTo>
                    <a:pt x="75" y="22"/>
                    <a:pt x="76" y="22"/>
                    <a:pt x="73" y="20"/>
                  </a:cubicBezTo>
                  <a:cubicBezTo>
                    <a:pt x="70" y="19"/>
                    <a:pt x="69" y="18"/>
                    <a:pt x="68" y="17"/>
                  </a:cubicBezTo>
                  <a:cubicBezTo>
                    <a:pt x="67" y="16"/>
                    <a:pt x="68" y="16"/>
                    <a:pt x="65" y="15"/>
                  </a:cubicBezTo>
                  <a:cubicBezTo>
                    <a:pt x="63" y="15"/>
                    <a:pt x="62" y="14"/>
                    <a:pt x="59" y="13"/>
                  </a:cubicBezTo>
                  <a:cubicBezTo>
                    <a:pt x="57" y="12"/>
                    <a:pt x="53" y="12"/>
                    <a:pt x="51" y="11"/>
                  </a:cubicBezTo>
                  <a:cubicBezTo>
                    <a:pt x="51" y="11"/>
                    <a:pt x="51" y="10"/>
                    <a:pt x="50" y="10"/>
                  </a:cubicBezTo>
                  <a:cubicBezTo>
                    <a:pt x="50" y="10"/>
                    <a:pt x="50" y="10"/>
                    <a:pt x="50" y="10"/>
                  </a:cubicBezTo>
                  <a:cubicBezTo>
                    <a:pt x="49" y="10"/>
                    <a:pt x="49" y="10"/>
                    <a:pt x="48" y="10"/>
                  </a:cubicBezTo>
                  <a:cubicBezTo>
                    <a:pt x="48" y="10"/>
                    <a:pt x="48" y="10"/>
                    <a:pt x="48" y="9"/>
                  </a:cubicBezTo>
                  <a:cubicBezTo>
                    <a:pt x="48" y="9"/>
                    <a:pt x="48" y="9"/>
                    <a:pt x="48" y="9"/>
                  </a:cubicBezTo>
                  <a:cubicBezTo>
                    <a:pt x="48" y="9"/>
                    <a:pt x="48" y="9"/>
                    <a:pt x="48" y="9"/>
                  </a:cubicBezTo>
                  <a:cubicBezTo>
                    <a:pt x="48" y="9"/>
                    <a:pt x="47" y="9"/>
                    <a:pt x="47" y="9"/>
                  </a:cubicBezTo>
                  <a:cubicBezTo>
                    <a:pt x="47" y="9"/>
                    <a:pt x="47" y="9"/>
                    <a:pt x="47" y="9"/>
                  </a:cubicBezTo>
                  <a:cubicBezTo>
                    <a:pt x="48" y="8"/>
                    <a:pt x="46" y="7"/>
                    <a:pt x="46" y="7"/>
                  </a:cubicBezTo>
                  <a:cubicBezTo>
                    <a:pt x="46" y="8"/>
                    <a:pt x="46" y="9"/>
                    <a:pt x="45" y="9"/>
                  </a:cubicBezTo>
                  <a:cubicBezTo>
                    <a:pt x="44" y="9"/>
                    <a:pt x="42" y="8"/>
                    <a:pt x="40" y="8"/>
                  </a:cubicBezTo>
                  <a:cubicBezTo>
                    <a:pt x="38" y="8"/>
                    <a:pt x="34" y="5"/>
                    <a:pt x="33" y="5"/>
                  </a:cubicBezTo>
                  <a:cubicBezTo>
                    <a:pt x="33" y="5"/>
                    <a:pt x="32" y="8"/>
                    <a:pt x="31" y="8"/>
                  </a:cubicBezTo>
                  <a:cubicBezTo>
                    <a:pt x="31" y="8"/>
                    <a:pt x="30" y="7"/>
                    <a:pt x="28" y="7"/>
                  </a:cubicBezTo>
                  <a:cubicBezTo>
                    <a:pt x="27" y="7"/>
                    <a:pt x="25" y="8"/>
                    <a:pt x="25" y="8"/>
                  </a:cubicBezTo>
                  <a:cubicBezTo>
                    <a:pt x="26" y="8"/>
                    <a:pt x="28" y="9"/>
                    <a:pt x="28" y="10"/>
                  </a:cubicBezTo>
                  <a:cubicBezTo>
                    <a:pt x="27" y="10"/>
                    <a:pt x="28" y="12"/>
                    <a:pt x="27" y="12"/>
                  </a:cubicBezTo>
                  <a:cubicBezTo>
                    <a:pt x="27" y="12"/>
                    <a:pt x="26" y="14"/>
                    <a:pt x="25" y="14"/>
                  </a:cubicBezTo>
                  <a:cubicBezTo>
                    <a:pt x="23" y="13"/>
                    <a:pt x="24" y="12"/>
                    <a:pt x="24" y="11"/>
                  </a:cubicBezTo>
                  <a:cubicBezTo>
                    <a:pt x="23" y="11"/>
                    <a:pt x="20" y="9"/>
                    <a:pt x="19" y="9"/>
                  </a:cubicBezTo>
                  <a:cubicBezTo>
                    <a:pt x="17" y="9"/>
                    <a:pt x="20" y="8"/>
                    <a:pt x="18" y="6"/>
                  </a:cubicBezTo>
                  <a:cubicBezTo>
                    <a:pt x="17" y="4"/>
                    <a:pt x="15" y="3"/>
                    <a:pt x="14" y="3"/>
                  </a:cubicBezTo>
                  <a:cubicBezTo>
                    <a:pt x="14" y="3"/>
                    <a:pt x="9" y="2"/>
                    <a:pt x="8" y="1"/>
                  </a:cubicBezTo>
                  <a:cubicBezTo>
                    <a:pt x="7" y="1"/>
                    <a:pt x="5" y="2"/>
                    <a:pt x="5" y="2"/>
                  </a:cubicBezTo>
                  <a:cubicBezTo>
                    <a:pt x="4" y="2"/>
                    <a:pt x="0" y="0"/>
                    <a:pt x="1" y="1"/>
                  </a:cubicBezTo>
                  <a:cubicBezTo>
                    <a:pt x="1" y="2"/>
                    <a:pt x="1" y="3"/>
                    <a:pt x="2" y="3"/>
                  </a:cubicBezTo>
                  <a:cubicBezTo>
                    <a:pt x="3" y="3"/>
                    <a:pt x="3" y="2"/>
                    <a:pt x="4" y="3"/>
                  </a:cubicBezTo>
                  <a:cubicBezTo>
                    <a:pt x="5" y="5"/>
                    <a:pt x="5" y="6"/>
                    <a:pt x="9" y="7"/>
                  </a:cubicBezTo>
                  <a:cubicBezTo>
                    <a:pt x="12" y="9"/>
                    <a:pt x="16" y="8"/>
                    <a:pt x="15" y="9"/>
                  </a:cubicBezTo>
                  <a:cubicBezTo>
                    <a:pt x="15" y="9"/>
                    <a:pt x="14" y="11"/>
                    <a:pt x="13" y="11"/>
                  </a:cubicBezTo>
                  <a:cubicBezTo>
                    <a:pt x="12" y="11"/>
                    <a:pt x="9" y="11"/>
                    <a:pt x="11" y="12"/>
                  </a:cubicBezTo>
                  <a:cubicBezTo>
                    <a:pt x="13" y="13"/>
                    <a:pt x="16" y="15"/>
                    <a:pt x="15" y="15"/>
                  </a:cubicBezTo>
                  <a:cubicBezTo>
                    <a:pt x="14" y="15"/>
                    <a:pt x="13" y="16"/>
                    <a:pt x="15" y="17"/>
                  </a:cubicBezTo>
                  <a:cubicBezTo>
                    <a:pt x="17" y="18"/>
                    <a:pt x="18" y="17"/>
                    <a:pt x="18" y="16"/>
                  </a:cubicBezTo>
                  <a:cubicBezTo>
                    <a:pt x="17" y="15"/>
                    <a:pt x="16" y="13"/>
                    <a:pt x="18" y="14"/>
                  </a:cubicBezTo>
                  <a:cubicBezTo>
                    <a:pt x="19" y="15"/>
                    <a:pt x="19" y="16"/>
                    <a:pt x="21" y="17"/>
                  </a:cubicBezTo>
                  <a:cubicBezTo>
                    <a:pt x="24" y="18"/>
                    <a:pt x="29" y="19"/>
                    <a:pt x="31" y="20"/>
                  </a:cubicBezTo>
                  <a:cubicBezTo>
                    <a:pt x="32" y="21"/>
                    <a:pt x="35" y="23"/>
                    <a:pt x="36" y="23"/>
                  </a:cubicBezTo>
                  <a:cubicBezTo>
                    <a:pt x="37" y="23"/>
                    <a:pt x="40" y="24"/>
                    <a:pt x="42" y="26"/>
                  </a:cubicBezTo>
                  <a:cubicBezTo>
                    <a:pt x="44" y="29"/>
                    <a:pt x="49" y="34"/>
                    <a:pt x="48" y="34"/>
                  </a:cubicBezTo>
                  <a:cubicBezTo>
                    <a:pt x="47" y="34"/>
                    <a:pt x="45" y="33"/>
                    <a:pt x="44" y="34"/>
                  </a:cubicBezTo>
                  <a:cubicBezTo>
                    <a:pt x="44" y="35"/>
                    <a:pt x="41" y="38"/>
                    <a:pt x="42" y="38"/>
                  </a:cubicBezTo>
                  <a:cubicBezTo>
                    <a:pt x="43" y="38"/>
                    <a:pt x="47" y="35"/>
                    <a:pt x="47" y="36"/>
                  </a:cubicBezTo>
                  <a:cubicBezTo>
                    <a:pt x="47" y="36"/>
                    <a:pt x="48" y="38"/>
                    <a:pt x="49" y="37"/>
                  </a:cubicBezTo>
                  <a:cubicBezTo>
                    <a:pt x="50" y="36"/>
                    <a:pt x="51" y="35"/>
                    <a:pt x="51" y="36"/>
                  </a:cubicBezTo>
                  <a:cubicBezTo>
                    <a:pt x="52" y="36"/>
                    <a:pt x="53" y="36"/>
                    <a:pt x="54" y="37"/>
                  </a:cubicBezTo>
                  <a:cubicBezTo>
                    <a:pt x="54" y="38"/>
                    <a:pt x="54" y="38"/>
                    <a:pt x="54" y="38"/>
                  </a:cubicBezTo>
                  <a:cubicBezTo>
                    <a:pt x="54" y="38"/>
                    <a:pt x="54" y="38"/>
                    <a:pt x="54" y="38"/>
                  </a:cubicBezTo>
                  <a:cubicBezTo>
                    <a:pt x="55" y="38"/>
                    <a:pt x="55" y="39"/>
                    <a:pt x="55" y="39"/>
                  </a:cubicBezTo>
                  <a:cubicBezTo>
                    <a:pt x="55" y="39"/>
                    <a:pt x="55" y="39"/>
                    <a:pt x="55" y="39"/>
                  </a:cubicBezTo>
                  <a:cubicBezTo>
                    <a:pt x="55" y="39"/>
                    <a:pt x="56" y="40"/>
                    <a:pt x="56" y="40"/>
                  </a:cubicBezTo>
                  <a:cubicBezTo>
                    <a:pt x="56" y="40"/>
                    <a:pt x="56" y="40"/>
                    <a:pt x="56" y="40"/>
                  </a:cubicBezTo>
                  <a:cubicBezTo>
                    <a:pt x="56" y="40"/>
                    <a:pt x="57" y="41"/>
                    <a:pt x="57" y="41"/>
                  </a:cubicBezTo>
                  <a:cubicBezTo>
                    <a:pt x="57" y="41"/>
                    <a:pt x="57" y="41"/>
                    <a:pt x="57" y="41"/>
                  </a:cubicBezTo>
                  <a:cubicBezTo>
                    <a:pt x="57" y="41"/>
                    <a:pt x="57" y="41"/>
                    <a:pt x="57" y="41"/>
                  </a:cubicBezTo>
                  <a:cubicBezTo>
                    <a:pt x="57" y="41"/>
                    <a:pt x="58" y="41"/>
                    <a:pt x="58" y="41"/>
                  </a:cubicBezTo>
                  <a:cubicBezTo>
                    <a:pt x="58" y="41"/>
                    <a:pt x="58" y="41"/>
                    <a:pt x="58" y="41"/>
                  </a:cubicBezTo>
                  <a:cubicBezTo>
                    <a:pt x="58" y="42"/>
                    <a:pt x="58" y="42"/>
                    <a:pt x="59" y="42"/>
                  </a:cubicBezTo>
                  <a:cubicBezTo>
                    <a:pt x="59" y="42"/>
                    <a:pt x="59" y="42"/>
                    <a:pt x="59" y="42"/>
                  </a:cubicBezTo>
                  <a:cubicBezTo>
                    <a:pt x="59" y="42"/>
                    <a:pt x="59" y="42"/>
                    <a:pt x="59" y="42"/>
                  </a:cubicBezTo>
                  <a:cubicBezTo>
                    <a:pt x="60" y="42"/>
                    <a:pt x="60" y="42"/>
                    <a:pt x="60" y="42"/>
                  </a:cubicBezTo>
                  <a:cubicBezTo>
                    <a:pt x="61" y="42"/>
                    <a:pt x="64" y="42"/>
                    <a:pt x="66" y="42"/>
                  </a:cubicBezTo>
                  <a:cubicBezTo>
                    <a:pt x="67" y="42"/>
                    <a:pt x="69" y="41"/>
                    <a:pt x="68" y="40"/>
                  </a:cubicBezTo>
                  <a:cubicBezTo>
                    <a:pt x="67" y="39"/>
                    <a:pt x="65" y="37"/>
                    <a:pt x="66" y="37"/>
                  </a:cubicBezTo>
                  <a:cubicBezTo>
                    <a:pt x="67" y="36"/>
                    <a:pt x="69" y="37"/>
                    <a:pt x="69" y="36"/>
                  </a:cubicBezTo>
                  <a:cubicBezTo>
                    <a:pt x="69" y="36"/>
                    <a:pt x="69" y="35"/>
                    <a:pt x="70" y="35"/>
                  </a:cubicBezTo>
                  <a:cubicBezTo>
                    <a:pt x="71" y="34"/>
                    <a:pt x="74" y="36"/>
                    <a:pt x="74" y="35"/>
                  </a:cubicBezTo>
                  <a:cubicBezTo>
                    <a:pt x="75" y="35"/>
                    <a:pt x="73" y="34"/>
                    <a:pt x="76" y="35"/>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46" name="Freeform 46"/>
            <p:cNvSpPr/>
            <p:nvPr/>
          </p:nvSpPr>
          <p:spPr bwMode="auto">
            <a:xfrm>
              <a:off x="6810754" y="5518987"/>
              <a:ext cx="87583" cy="32268"/>
            </a:xfrm>
            <a:custGeom>
              <a:avLst/>
              <a:gdLst>
                <a:gd name="T0" fmla="*/ 12 w 16"/>
                <a:gd name="T1" fmla="*/ 1 h 6"/>
                <a:gd name="T2" fmla="*/ 8 w 16"/>
                <a:gd name="T3" fmla="*/ 4 h 6"/>
                <a:gd name="T4" fmla="*/ 6 w 16"/>
                <a:gd name="T5" fmla="*/ 3 h 6"/>
                <a:gd name="T6" fmla="*/ 1 w 16"/>
                <a:gd name="T7" fmla="*/ 5 h 6"/>
                <a:gd name="T8" fmla="*/ 11 w 16"/>
                <a:gd name="T9" fmla="*/ 6 h 6"/>
                <a:gd name="T10" fmla="*/ 15 w 16"/>
                <a:gd name="T11" fmla="*/ 2 h 6"/>
                <a:gd name="T12" fmla="*/ 12 w 16"/>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16" h="6">
                  <a:moveTo>
                    <a:pt x="12" y="1"/>
                  </a:moveTo>
                  <a:cubicBezTo>
                    <a:pt x="11" y="1"/>
                    <a:pt x="9" y="4"/>
                    <a:pt x="8" y="4"/>
                  </a:cubicBezTo>
                  <a:cubicBezTo>
                    <a:pt x="7" y="4"/>
                    <a:pt x="7" y="2"/>
                    <a:pt x="6" y="3"/>
                  </a:cubicBezTo>
                  <a:cubicBezTo>
                    <a:pt x="6" y="3"/>
                    <a:pt x="0" y="4"/>
                    <a:pt x="1" y="5"/>
                  </a:cubicBezTo>
                  <a:cubicBezTo>
                    <a:pt x="2" y="5"/>
                    <a:pt x="10" y="6"/>
                    <a:pt x="11" y="6"/>
                  </a:cubicBezTo>
                  <a:cubicBezTo>
                    <a:pt x="12" y="5"/>
                    <a:pt x="16" y="3"/>
                    <a:pt x="15" y="2"/>
                  </a:cubicBezTo>
                  <a:cubicBezTo>
                    <a:pt x="15" y="1"/>
                    <a:pt x="12" y="0"/>
                    <a:pt x="12"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47" name="Freeform 47"/>
            <p:cNvSpPr/>
            <p:nvPr/>
          </p:nvSpPr>
          <p:spPr bwMode="auto">
            <a:xfrm>
              <a:off x="6962870" y="5542036"/>
              <a:ext cx="59926" cy="32268"/>
            </a:xfrm>
            <a:custGeom>
              <a:avLst/>
              <a:gdLst>
                <a:gd name="T0" fmla="*/ 5 w 11"/>
                <a:gd name="T1" fmla="*/ 5 h 6"/>
                <a:gd name="T2" fmla="*/ 2 w 11"/>
                <a:gd name="T3" fmla="*/ 0 h 6"/>
                <a:gd name="T4" fmla="*/ 5 w 11"/>
                <a:gd name="T5" fmla="*/ 5 h 6"/>
              </a:gdLst>
              <a:ahLst/>
              <a:cxnLst>
                <a:cxn ang="0">
                  <a:pos x="T0" y="T1"/>
                </a:cxn>
                <a:cxn ang="0">
                  <a:pos x="T2" y="T3"/>
                </a:cxn>
                <a:cxn ang="0">
                  <a:pos x="T4" y="T5"/>
                </a:cxn>
              </a:cxnLst>
              <a:rect l="0" t="0" r="r" b="b"/>
              <a:pathLst>
                <a:path w="11" h="6">
                  <a:moveTo>
                    <a:pt x="5" y="5"/>
                  </a:moveTo>
                  <a:cubicBezTo>
                    <a:pt x="11" y="6"/>
                    <a:pt x="4" y="1"/>
                    <a:pt x="2" y="0"/>
                  </a:cubicBezTo>
                  <a:cubicBezTo>
                    <a:pt x="0" y="0"/>
                    <a:pt x="4" y="5"/>
                    <a:pt x="5" y="5"/>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48" name="Freeform 48"/>
            <p:cNvSpPr/>
            <p:nvPr/>
          </p:nvSpPr>
          <p:spPr bwMode="auto">
            <a:xfrm>
              <a:off x="7313202" y="5929242"/>
              <a:ext cx="96802" cy="59926"/>
            </a:xfrm>
            <a:custGeom>
              <a:avLst/>
              <a:gdLst>
                <a:gd name="T0" fmla="*/ 11 w 18"/>
                <a:gd name="T1" fmla="*/ 7 h 11"/>
                <a:gd name="T2" fmla="*/ 1 w 18"/>
                <a:gd name="T3" fmla="*/ 1 h 11"/>
                <a:gd name="T4" fmla="*/ 8 w 18"/>
                <a:gd name="T5" fmla="*/ 7 h 11"/>
                <a:gd name="T6" fmla="*/ 17 w 18"/>
                <a:gd name="T7" fmla="*/ 11 h 11"/>
                <a:gd name="T8" fmla="*/ 11 w 18"/>
                <a:gd name="T9" fmla="*/ 7 h 11"/>
              </a:gdLst>
              <a:ahLst/>
              <a:cxnLst>
                <a:cxn ang="0">
                  <a:pos x="T0" y="T1"/>
                </a:cxn>
                <a:cxn ang="0">
                  <a:pos x="T2" y="T3"/>
                </a:cxn>
                <a:cxn ang="0">
                  <a:pos x="T4" y="T5"/>
                </a:cxn>
                <a:cxn ang="0">
                  <a:pos x="T6" y="T7"/>
                </a:cxn>
                <a:cxn ang="0">
                  <a:pos x="T8" y="T9"/>
                </a:cxn>
              </a:cxnLst>
              <a:rect l="0" t="0" r="r" b="b"/>
              <a:pathLst>
                <a:path w="18" h="11">
                  <a:moveTo>
                    <a:pt x="11" y="7"/>
                  </a:moveTo>
                  <a:cubicBezTo>
                    <a:pt x="10" y="6"/>
                    <a:pt x="2" y="1"/>
                    <a:pt x="1" y="1"/>
                  </a:cubicBezTo>
                  <a:cubicBezTo>
                    <a:pt x="0" y="0"/>
                    <a:pt x="6" y="6"/>
                    <a:pt x="8" y="7"/>
                  </a:cubicBezTo>
                  <a:cubicBezTo>
                    <a:pt x="11" y="9"/>
                    <a:pt x="16" y="11"/>
                    <a:pt x="17" y="11"/>
                  </a:cubicBezTo>
                  <a:cubicBezTo>
                    <a:pt x="18" y="11"/>
                    <a:pt x="13" y="8"/>
                    <a:pt x="11" y="7"/>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49" name="Freeform 49"/>
            <p:cNvSpPr/>
            <p:nvPr/>
          </p:nvSpPr>
          <p:spPr bwMode="auto">
            <a:xfrm>
              <a:off x="7608217" y="5841660"/>
              <a:ext cx="36877" cy="32268"/>
            </a:xfrm>
            <a:custGeom>
              <a:avLst/>
              <a:gdLst>
                <a:gd name="T0" fmla="*/ 5 w 7"/>
                <a:gd name="T1" fmla="*/ 3 h 6"/>
                <a:gd name="T2" fmla="*/ 2 w 7"/>
                <a:gd name="T3" fmla="*/ 1 h 6"/>
                <a:gd name="T4" fmla="*/ 0 w 7"/>
                <a:gd name="T5" fmla="*/ 4 h 6"/>
                <a:gd name="T6" fmla="*/ 6 w 7"/>
                <a:gd name="T7" fmla="*/ 6 h 6"/>
                <a:gd name="T8" fmla="*/ 5 w 7"/>
                <a:gd name="T9" fmla="*/ 3 h 6"/>
              </a:gdLst>
              <a:ahLst/>
              <a:cxnLst>
                <a:cxn ang="0">
                  <a:pos x="T0" y="T1"/>
                </a:cxn>
                <a:cxn ang="0">
                  <a:pos x="T2" y="T3"/>
                </a:cxn>
                <a:cxn ang="0">
                  <a:pos x="T4" y="T5"/>
                </a:cxn>
                <a:cxn ang="0">
                  <a:pos x="T6" y="T7"/>
                </a:cxn>
                <a:cxn ang="0">
                  <a:pos x="T8" y="T9"/>
                </a:cxn>
              </a:cxnLst>
              <a:rect l="0" t="0" r="r" b="b"/>
              <a:pathLst>
                <a:path w="7" h="6">
                  <a:moveTo>
                    <a:pt x="5" y="3"/>
                  </a:moveTo>
                  <a:cubicBezTo>
                    <a:pt x="4" y="2"/>
                    <a:pt x="2" y="0"/>
                    <a:pt x="2" y="1"/>
                  </a:cubicBezTo>
                  <a:cubicBezTo>
                    <a:pt x="3" y="2"/>
                    <a:pt x="1" y="2"/>
                    <a:pt x="0" y="4"/>
                  </a:cubicBezTo>
                  <a:cubicBezTo>
                    <a:pt x="0" y="6"/>
                    <a:pt x="4" y="6"/>
                    <a:pt x="6" y="6"/>
                  </a:cubicBezTo>
                  <a:cubicBezTo>
                    <a:pt x="7" y="6"/>
                    <a:pt x="7" y="4"/>
                    <a:pt x="5" y="3"/>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50" name="Freeform 50"/>
            <p:cNvSpPr/>
            <p:nvPr/>
          </p:nvSpPr>
          <p:spPr bwMode="auto">
            <a:xfrm>
              <a:off x="7617436" y="5809392"/>
              <a:ext cx="34572" cy="32268"/>
            </a:xfrm>
            <a:custGeom>
              <a:avLst/>
              <a:gdLst>
                <a:gd name="T0" fmla="*/ 2 w 6"/>
                <a:gd name="T1" fmla="*/ 4 h 6"/>
                <a:gd name="T2" fmla="*/ 5 w 6"/>
                <a:gd name="T3" fmla="*/ 1 h 6"/>
                <a:gd name="T4" fmla="*/ 2 w 6"/>
                <a:gd name="T5" fmla="*/ 3 h 6"/>
                <a:gd name="T6" fmla="*/ 2 w 6"/>
                <a:gd name="T7" fmla="*/ 4 h 6"/>
              </a:gdLst>
              <a:ahLst/>
              <a:cxnLst>
                <a:cxn ang="0">
                  <a:pos x="T0" y="T1"/>
                </a:cxn>
                <a:cxn ang="0">
                  <a:pos x="T2" y="T3"/>
                </a:cxn>
                <a:cxn ang="0">
                  <a:pos x="T4" y="T5"/>
                </a:cxn>
                <a:cxn ang="0">
                  <a:pos x="T6" y="T7"/>
                </a:cxn>
              </a:cxnLst>
              <a:rect l="0" t="0" r="r" b="b"/>
              <a:pathLst>
                <a:path w="6" h="6">
                  <a:moveTo>
                    <a:pt x="2" y="4"/>
                  </a:moveTo>
                  <a:cubicBezTo>
                    <a:pt x="4" y="6"/>
                    <a:pt x="6" y="2"/>
                    <a:pt x="5" y="1"/>
                  </a:cubicBezTo>
                  <a:cubicBezTo>
                    <a:pt x="5" y="0"/>
                    <a:pt x="4" y="2"/>
                    <a:pt x="2" y="3"/>
                  </a:cubicBezTo>
                  <a:cubicBezTo>
                    <a:pt x="0" y="3"/>
                    <a:pt x="1" y="4"/>
                    <a:pt x="2" y="4"/>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51" name="Freeform 51"/>
            <p:cNvSpPr/>
            <p:nvPr/>
          </p:nvSpPr>
          <p:spPr bwMode="auto">
            <a:xfrm>
              <a:off x="7324725" y="5777126"/>
              <a:ext cx="36877" cy="32268"/>
            </a:xfrm>
            <a:custGeom>
              <a:avLst/>
              <a:gdLst>
                <a:gd name="T0" fmla="*/ 6 w 7"/>
                <a:gd name="T1" fmla="*/ 3 h 6"/>
                <a:gd name="T2" fmla="*/ 2 w 7"/>
                <a:gd name="T3" fmla="*/ 0 h 6"/>
                <a:gd name="T4" fmla="*/ 5 w 7"/>
                <a:gd name="T5" fmla="*/ 5 h 6"/>
                <a:gd name="T6" fmla="*/ 6 w 7"/>
                <a:gd name="T7" fmla="*/ 3 h 6"/>
              </a:gdLst>
              <a:ahLst/>
              <a:cxnLst>
                <a:cxn ang="0">
                  <a:pos x="T0" y="T1"/>
                </a:cxn>
                <a:cxn ang="0">
                  <a:pos x="T2" y="T3"/>
                </a:cxn>
                <a:cxn ang="0">
                  <a:pos x="T4" y="T5"/>
                </a:cxn>
                <a:cxn ang="0">
                  <a:pos x="T6" y="T7"/>
                </a:cxn>
              </a:cxnLst>
              <a:rect l="0" t="0" r="r" b="b"/>
              <a:pathLst>
                <a:path w="7" h="6">
                  <a:moveTo>
                    <a:pt x="6" y="3"/>
                  </a:moveTo>
                  <a:cubicBezTo>
                    <a:pt x="6" y="2"/>
                    <a:pt x="5" y="1"/>
                    <a:pt x="2" y="0"/>
                  </a:cubicBezTo>
                  <a:cubicBezTo>
                    <a:pt x="0" y="0"/>
                    <a:pt x="4" y="4"/>
                    <a:pt x="5" y="5"/>
                  </a:cubicBezTo>
                  <a:cubicBezTo>
                    <a:pt x="6" y="6"/>
                    <a:pt x="7" y="4"/>
                    <a:pt x="6" y="3"/>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52" name="Freeform 52"/>
            <p:cNvSpPr/>
            <p:nvPr/>
          </p:nvSpPr>
          <p:spPr bwMode="auto">
            <a:xfrm>
              <a:off x="6882204" y="5502854"/>
              <a:ext cx="20743" cy="20743"/>
            </a:xfrm>
            <a:custGeom>
              <a:avLst/>
              <a:gdLst>
                <a:gd name="T0" fmla="*/ 3 w 4"/>
                <a:gd name="T1" fmla="*/ 1 h 4"/>
                <a:gd name="T2" fmla="*/ 0 w 4"/>
                <a:gd name="T3" fmla="*/ 0 h 4"/>
                <a:gd name="T4" fmla="*/ 2 w 4"/>
                <a:gd name="T5" fmla="*/ 3 h 4"/>
                <a:gd name="T6" fmla="*/ 3 w 4"/>
                <a:gd name="T7" fmla="*/ 1 h 4"/>
              </a:gdLst>
              <a:ahLst/>
              <a:cxnLst>
                <a:cxn ang="0">
                  <a:pos x="T0" y="T1"/>
                </a:cxn>
                <a:cxn ang="0">
                  <a:pos x="T2" y="T3"/>
                </a:cxn>
                <a:cxn ang="0">
                  <a:pos x="T4" y="T5"/>
                </a:cxn>
                <a:cxn ang="0">
                  <a:pos x="T6" y="T7"/>
                </a:cxn>
              </a:cxnLst>
              <a:rect l="0" t="0" r="r" b="b"/>
              <a:pathLst>
                <a:path w="4" h="4">
                  <a:moveTo>
                    <a:pt x="3" y="1"/>
                  </a:moveTo>
                  <a:cubicBezTo>
                    <a:pt x="3" y="0"/>
                    <a:pt x="1" y="0"/>
                    <a:pt x="0" y="0"/>
                  </a:cubicBezTo>
                  <a:cubicBezTo>
                    <a:pt x="0" y="1"/>
                    <a:pt x="1" y="2"/>
                    <a:pt x="2" y="3"/>
                  </a:cubicBezTo>
                  <a:cubicBezTo>
                    <a:pt x="4" y="4"/>
                    <a:pt x="4" y="1"/>
                    <a:pt x="3"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53" name="Freeform 53"/>
            <p:cNvSpPr/>
            <p:nvPr/>
          </p:nvSpPr>
          <p:spPr bwMode="auto">
            <a:xfrm>
              <a:off x="6015595" y="5671106"/>
              <a:ext cx="1110917" cy="871217"/>
            </a:xfrm>
            <a:custGeom>
              <a:avLst/>
              <a:gdLst>
                <a:gd name="T0" fmla="*/ 195 w 204"/>
                <a:gd name="T1" fmla="*/ 79 h 159"/>
                <a:gd name="T2" fmla="*/ 180 w 204"/>
                <a:gd name="T3" fmla="*/ 62 h 159"/>
                <a:gd name="T4" fmla="*/ 173 w 204"/>
                <a:gd name="T5" fmla="*/ 57 h 159"/>
                <a:gd name="T6" fmla="*/ 159 w 204"/>
                <a:gd name="T7" fmla="*/ 44 h 159"/>
                <a:gd name="T8" fmla="*/ 148 w 204"/>
                <a:gd name="T9" fmla="*/ 31 h 159"/>
                <a:gd name="T10" fmla="*/ 137 w 204"/>
                <a:gd name="T11" fmla="*/ 17 h 159"/>
                <a:gd name="T12" fmla="*/ 129 w 204"/>
                <a:gd name="T13" fmla="*/ 6 h 159"/>
                <a:gd name="T14" fmla="*/ 123 w 204"/>
                <a:gd name="T15" fmla="*/ 6 h 159"/>
                <a:gd name="T16" fmla="*/ 126 w 204"/>
                <a:gd name="T17" fmla="*/ 23 h 159"/>
                <a:gd name="T18" fmla="*/ 119 w 204"/>
                <a:gd name="T19" fmla="*/ 33 h 159"/>
                <a:gd name="T20" fmla="*/ 108 w 204"/>
                <a:gd name="T21" fmla="*/ 26 h 159"/>
                <a:gd name="T22" fmla="*/ 96 w 204"/>
                <a:gd name="T23" fmla="*/ 20 h 159"/>
                <a:gd name="T24" fmla="*/ 97 w 204"/>
                <a:gd name="T25" fmla="*/ 12 h 159"/>
                <a:gd name="T26" fmla="*/ 96 w 204"/>
                <a:gd name="T27" fmla="*/ 6 h 159"/>
                <a:gd name="T28" fmla="*/ 91 w 204"/>
                <a:gd name="T29" fmla="*/ 7 h 159"/>
                <a:gd name="T30" fmla="*/ 79 w 204"/>
                <a:gd name="T31" fmla="*/ 3 h 159"/>
                <a:gd name="T32" fmla="*/ 71 w 204"/>
                <a:gd name="T33" fmla="*/ 7 h 159"/>
                <a:gd name="T34" fmla="*/ 67 w 204"/>
                <a:gd name="T35" fmla="*/ 14 h 159"/>
                <a:gd name="T36" fmla="*/ 69 w 204"/>
                <a:gd name="T37" fmla="*/ 22 h 159"/>
                <a:gd name="T38" fmla="*/ 61 w 204"/>
                <a:gd name="T39" fmla="*/ 21 h 159"/>
                <a:gd name="T40" fmla="*/ 52 w 204"/>
                <a:gd name="T41" fmla="*/ 17 h 159"/>
                <a:gd name="T42" fmla="*/ 48 w 204"/>
                <a:gd name="T43" fmla="*/ 21 h 159"/>
                <a:gd name="T44" fmla="*/ 45 w 204"/>
                <a:gd name="T45" fmla="*/ 26 h 159"/>
                <a:gd name="T46" fmla="*/ 42 w 204"/>
                <a:gd name="T47" fmla="*/ 30 h 159"/>
                <a:gd name="T48" fmla="*/ 35 w 204"/>
                <a:gd name="T49" fmla="*/ 33 h 159"/>
                <a:gd name="T50" fmla="*/ 32 w 204"/>
                <a:gd name="T51" fmla="*/ 44 h 159"/>
                <a:gd name="T52" fmla="*/ 9 w 204"/>
                <a:gd name="T53" fmla="*/ 52 h 159"/>
                <a:gd name="T54" fmla="*/ 3 w 204"/>
                <a:gd name="T55" fmla="*/ 58 h 159"/>
                <a:gd name="T56" fmla="*/ 2 w 204"/>
                <a:gd name="T57" fmla="*/ 70 h 159"/>
                <a:gd name="T58" fmla="*/ 4 w 204"/>
                <a:gd name="T59" fmla="*/ 76 h 159"/>
                <a:gd name="T60" fmla="*/ 4 w 204"/>
                <a:gd name="T61" fmla="*/ 81 h 159"/>
                <a:gd name="T62" fmla="*/ 9 w 204"/>
                <a:gd name="T63" fmla="*/ 90 h 159"/>
                <a:gd name="T64" fmla="*/ 20 w 204"/>
                <a:gd name="T65" fmla="*/ 112 h 159"/>
                <a:gd name="T66" fmla="*/ 19 w 204"/>
                <a:gd name="T67" fmla="*/ 123 h 159"/>
                <a:gd name="T68" fmla="*/ 25 w 204"/>
                <a:gd name="T69" fmla="*/ 132 h 159"/>
                <a:gd name="T70" fmla="*/ 43 w 204"/>
                <a:gd name="T71" fmla="*/ 126 h 159"/>
                <a:gd name="T72" fmla="*/ 57 w 204"/>
                <a:gd name="T73" fmla="*/ 125 h 159"/>
                <a:gd name="T74" fmla="*/ 74 w 204"/>
                <a:gd name="T75" fmla="*/ 119 h 159"/>
                <a:gd name="T76" fmla="*/ 98 w 204"/>
                <a:gd name="T77" fmla="*/ 114 h 159"/>
                <a:gd name="T78" fmla="*/ 112 w 204"/>
                <a:gd name="T79" fmla="*/ 121 h 159"/>
                <a:gd name="T80" fmla="*/ 120 w 204"/>
                <a:gd name="T81" fmla="*/ 132 h 159"/>
                <a:gd name="T82" fmla="*/ 125 w 204"/>
                <a:gd name="T83" fmla="*/ 125 h 159"/>
                <a:gd name="T84" fmla="*/ 129 w 204"/>
                <a:gd name="T85" fmla="*/ 125 h 159"/>
                <a:gd name="T86" fmla="*/ 129 w 204"/>
                <a:gd name="T87" fmla="*/ 134 h 159"/>
                <a:gd name="T88" fmla="*/ 136 w 204"/>
                <a:gd name="T89" fmla="*/ 134 h 159"/>
                <a:gd name="T90" fmla="*/ 139 w 204"/>
                <a:gd name="T91" fmla="*/ 138 h 159"/>
                <a:gd name="T92" fmla="*/ 153 w 204"/>
                <a:gd name="T93" fmla="*/ 154 h 159"/>
                <a:gd name="T94" fmla="*/ 166 w 204"/>
                <a:gd name="T95" fmla="*/ 158 h 159"/>
                <a:gd name="T96" fmla="*/ 175 w 204"/>
                <a:gd name="T97" fmla="*/ 156 h 159"/>
                <a:gd name="T98" fmla="*/ 187 w 204"/>
                <a:gd name="T99" fmla="*/ 154 h 159"/>
                <a:gd name="T100" fmla="*/ 196 w 204"/>
                <a:gd name="T101" fmla="*/ 141 h 159"/>
                <a:gd name="T102" fmla="*/ 199 w 204"/>
                <a:gd name="T103" fmla="*/ 122 h 159"/>
                <a:gd name="T104" fmla="*/ 201 w 204"/>
                <a:gd name="T105" fmla="*/ 92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 h="159">
                  <a:moveTo>
                    <a:pt x="201" y="92"/>
                  </a:moveTo>
                  <a:cubicBezTo>
                    <a:pt x="200" y="90"/>
                    <a:pt x="199" y="89"/>
                    <a:pt x="199" y="87"/>
                  </a:cubicBezTo>
                  <a:cubicBezTo>
                    <a:pt x="198" y="84"/>
                    <a:pt x="195" y="80"/>
                    <a:pt x="195" y="79"/>
                  </a:cubicBezTo>
                  <a:cubicBezTo>
                    <a:pt x="194" y="78"/>
                    <a:pt x="190" y="72"/>
                    <a:pt x="189" y="71"/>
                  </a:cubicBezTo>
                  <a:cubicBezTo>
                    <a:pt x="188" y="70"/>
                    <a:pt x="185" y="67"/>
                    <a:pt x="183" y="66"/>
                  </a:cubicBezTo>
                  <a:cubicBezTo>
                    <a:pt x="182" y="65"/>
                    <a:pt x="181" y="65"/>
                    <a:pt x="180" y="62"/>
                  </a:cubicBezTo>
                  <a:cubicBezTo>
                    <a:pt x="178" y="59"/>
                    <a:pt x="177" y="59"/>
                    <a:pt x="177" y="59"/>
                  </a:cubicBezTo>
                  <a:cubicBezTo>
                    <a:pt x="176" y="59"/>
                    <a:pt x="175" y="58"/>
                    <a:pt x="175" y="59"/>
                  </a:cubicBezTo>
                  <a:cubicBezTo>
                    <a:pt x="175" y="59"/>
                    <a:pt x="174" y="59"/>
                    <a:pt x="173" y="57"/>
                  </a:cubicBezTo>
                  <a:cubicBezTo>
                    <a:pt x="171" y="55"/>
                    <a:pt x="170" y="53"/>
                    <a:pt x="169" y="52"/>
                  </a:cubicBezTo>
                  <a:cubicBezTo>
                    <a:pt x="168" y="51"/>
                    <a:pt x="166" y="48"/>
                    <a:pt x="165" y="47"/>
                  </a:cubicBezTo>
                  <a:cubicBezTo>
                    <a:pt x="163" y="47"/>
                    <a:pt x="160" y="46"/>
                    <a:pt x="159" y="44"/>
                  </a:cubicBezTo>
                  <a:cubicBezTo>
                    <a:pt x="158" y="43"/>
                    <a:pt x="156" y="42"/>
                    <a:pt x="155" y="41"/>
                  </a:cubicBezTo>
                  <a:cubicBezTo>
                    <a:pt x="154" y="40"/>
                    <a:pt x="151" y="39"/>
                    <a:pt x="151" y="37"/>
                  </a:cubicBezTo>
                  <a:cubicBezTo>
                    <a:pt x="151" y="36"/>
                    <a:pt x="150" y="34"/>
                    <a:pt x="148" y="31"/>
                  </a:cubicBezTo>
                  <a:cubicBezTo>
                    <a:pt x="147" y="29"/>
                    <a:pt x="144" y="25"/>
                    <a:pt x="143" y="23"/>
                  </a:cubicBezTo>
                  <a:cubicBezTo>
                    <a:pt x="143" y="22"/>
                    <a:pt x="141" y="19"/>
                    <a:pt x="140" y="18"/>
                  </a:cubicBezTo>
                  <a:cubicBezTo>
                    <a:pt x="139" y="17"/>
                    <a:pt x="138" y="17"/>
                    <a:pt x="137" y="17"/>
                  </a:cubicBezTo>
                  <a:cubicBezTo>
                    <a:pt x="136" y="17"/>
                    <a:pt x="135" y="18"/>
                    <a:pt x="135" y="17"/>
                  </a:cubicBezTo>
                  <a:cubicBezTo>
                    <a:pt x="134" y="16"/>
                    <a:pt x="133" y="11"/>
                    <a:pt x="131" y="9"/>
                  </a:cubicBezTo>
                  <a:cubicBezTo>
                    <a:pt x="129" y="6"/>
                    <a:pt x="128" y="6"/>
                    <a:pt x="129" y="6"/>
                  </a:cubicBezTo>
                  <a:cubicBezTo>
                    <a:pt x="130" y="5"/>
                    <a:pt x="127" y="4"/>
                    <a:pt x="127" y="4"/>
                  </a:cubicBezTo>
                  <a:cubicBezTo>
                    <a:pt x="126" y="3"/>
                    <a:pt x="125" y="0"/>
                    <a:pt x="124" y="0"/>
                  </a:cubicBezTo>
                  <a:cubicBezTo>
                    <a:pt x="123" y="0"/>
                    <a:pt x="123" y="5"/>
                    <a:pt x="123" y="6"/>
                  </a:cubicBezTo>
                  <a:cubicBezTo>
                    <a:pt x="122" y="7"/>
                    <a:pt x="123" y="10"/>
                    <a:pt x="123" y="10"/>
                  </a:cubicBezTo>
                  <a:cubicBezTo>
                    <a:pt x="123" y="11"/>
                    <a:pt x="123" y="12"/>
                    <a:pt x="124" y="14"/>
                  </a:cubicBezTo>
                  <a:cubicBezTo>
                    <a:pt x="124" y="15"/>
                    <a:pt x="126" y="22"/>
                    <a:pt x="126" y="23"/>
                  </a:cubicBezTo>
                  <a:cubicBezTo>
                    <a:pt x="126" y="25"/>
                    <a:pt x="125" y="34"/>
                    <a:pt x="124" y="34"/>
                  </a:cubicBezTo>
                  <a:cubicBezTo>
                    <a:pt x="123" y="34"/>
                    <a:pt x="122" y="33"/>
                    <a:pt x="121" y="33"/>
                  </a:cubicBezTo>
                  <a:cubicBezTo>
                    <a:pt x="120" y="33"/>
                    <a:pt x="121" y="34"/>
                    <a:pt x="119" y="33"/>
                  </a:cubicBezTo>
                  <a:cubicBezTo>
                    <a:pt x="118" y="33"/>
                    <a:pt x="118" y="32"/>
                    <a:pt x="116" y="31"/>
                  </a:cubicBezTo>
                  <a:cubicBezTo>
                    <a:pt x="115" y="30"/>
                    <a:pt x="112" y="30"/>
                    <a:pt x="111" y="29"/>
                  </a:cubicBezTo>
                  <a:cubicBezTo>
                    <a:pt x="110" y="28"/>
                    <a:pt x="110" y="27"/>
                    <a:pt x="108" y="26"/>
                  </a:cubicBezTo>
                  <a:cubicBezTo>
                    <a:pt x="106" y="25"/>
                    <a:pt x="105" y="24"/>
                    <a:pt x="104" y="24"/>
                  </a:cubicBezTo>
                  <a:cubicBezTo>
                    <a:pt x="102" y="23"/>
                    <a:pt x="102" y="24"/>
                    <a:pt x="101" y="23"/>
                  </a:cubicBezTo>
                  <a:cubicBezTo>
                    <a:pt x="100" y="22"/>
                    <a:pt x="97" y="21"/>
                    <a:pt x="96" y="20"/>
                  </a:cubicBezTo>
                  <a:cubicBezTo>
                    <a:pt x="96" y="18"/>
                    <a:pt x="97" y="16"/>
                    <a:pt x="97" y="16"/>
                  </a:cubicBezTo>
                  <a:cubicBezTo>
                    <a:pt x="98" y="16"/>
                    <a:pt x="98" y="14"/>
                    <a:pt x="98" y="14"/>
                  </a:cubicBezTo>
                  <a:cubicBezTo>
                    <a:pt x="97" y="13"/>
                    <a:pt x="96" y="12"/>
                    <a:pt x="97" y="12"/>
                  </a:cubicBezTo>
                  <a:cubicBezTo>
                    <a:pt x="99" y="11"/>
                    <a:pt x="100" y="12"/>
                    <a:pt x="99" y="11"/>
                  </a:cubicBezTo>
                  <a:cubicBezTo>
                    <a:pt x="99" y="10"/>
                    <a:pt x="101" y="7"/>
                    <a:pt x="99" y="6"/>
                  </a:cubicBezTo>
                  <a:cubicBezTo>
                    <a:pt x="97" y="5"/>
                    <a:pt x="96" y="5"/>
                    <a:pt x="96" y="6"/>
                  </a:cubicBezTo>
                  <a:cubicBezTo>
                    <a:pt x="96" y="6"/>
                    <a:pt x="97" y="8"/>
                    <a:pt x="96" y="7"/>
                  </a:cubicBezTo>
                  <a:cubicBezTo>
                    <a:pt x="95" y="6"/>
                    <a:pt x="94" y="5"/>
                    <a:pt x="93" y="6"/>
                  </a:cubicBezTo>
                  <a:cubicBezTo>
                    <a:pt x="93" y="6"/>
                    <a:pt x="93" y="7"/>
                    <a:pt x="91" y="7"/>
                  </a:cubicBezTo>
                  <a:cubicBezTo>
                    <a:pt x="90" y="6"/>
                    <a:pt x="87" y="5"/>
                    <a:pt x="86" y="5"/>
                  </a:cubicBezTo>
                  <a:cubicBezTo>
                    <a:pt x="84" y="5"/>
                    <a:pt x="83" y="4"/>
                    <a:pt x="82" y="4"/>
                  </a:cubicBezTo>
                  <a:cubicBezTo>
                    <a:pt x="81" y="3"/>
                    <a:pt x="79" y="3"/>
                    <a:pt x="79" y="3"/>
                  </a:cubicBezTo>
                  <a:cubicBezTo>
                    <a:pt x="79" y="3"/>
                    <a:pt x="80" y="5"/>
                    <a:pt x="79" y="6"/>
                  </a:cubicBezTo>
                  <a:cubicBezTo>
                    <a:pt x="78" y="7"/>
                    <a:pt x="74" y="8"/>
                    <a:pt x="74" y="7"/>
                  </a:cubicBezTo>
                  <a:cubicBezTo>
                    <a:pt x="73" y="7"/>
                    <a:pt x="72" y="6"/>
                    <a:pt x="71" y="7"/>
                  </a:cubicBezTo>
                  <a:cubicBezTo>
                    <a:pt x="70" y="8"/>
                    <a:pt x="69" y="10"/>
                    <a:pt x="69" y="10"/>
                  </a:cubicBezTo>
                  <a:cubicBezTo>
                    <a:pt x="68" y="10"/>
                    <a:pt x="70" y="12"/>
                    <a:pt x="69" y="12"/>
                  </a:cubicBezTo>
                  <a:cubicBezTo>
                    <a:pt x="68" y="13"/>
                    <a:pt x="68" y="13"/>
                    <a:pt x="67" y="14"/>
                  </a:cubicBezTo>
                  <a:cubicBezTo>
                    <a:pt x="67" y="15"/>
                    <a:pt x="66" y="18"/>
                    <a:pt x="67" y="18"/>
                  </a:cubicBezTo>
                  <a:cubicBezTo>
                    <a:pt x="68" y="18"/>
                    <a:pt x="70" y="19"/>
                    <a:pt x="69" y="19"/>
                  </a:cubicBezTo>
                  <a:cubicBezTo>
                    <a:pt x="69" y="20"/>
                    <a:pt x="71" y="22"/>
                    <a:pt x="69" y="22"/>
                  </a:cubicBezTo>
                  <a:cubicBezTo>
                    <a:pt x="68" y="21"/>
                    <a:pt x="67" y="20"/>
                    <a:pt x="66" y="20"/>
                  </a:cubicBezTo>
                  <a:cubicBezTo>
                    <a:pt x="66" y="20"/>
                    <a:pt x="63" y="20"/>
                    <a:pt x="63" y="20"/>
                  </a:cubicBezTo>
                  <a:cubicBezTo>
                    <a:pt x="62" y="20"/>
                    <a:pt x="62" y="22"/>
                    <a:pt x="61" y="21"/>
                  </a:cubicBezTo>
                  <a:cubicBezTo>
                    <a:pt x="60" y="19"/>
                    <a:pt x="61" y="19"/>
                    <a:pt x="59" y="18"/>
                  </a:cubicBezTo>
                  <a:cubicBezTo>
                    <a:pt x="58" y="18"/>
                    <a:pt x="57" y="16"/>
                    <a:pt x="56" y="16"/>
                  </a:cubicBezTo>
                  <a:cubicBezTo>
                    <a:pt x="55" y="15"/>
                    <a:pt x="53" y="17"/>
                    <a:pt x="52" y="17"/>
                  </a:cubicBezTo>
                  <a:cubicBezTo>
                    <a:pt x="51" y="16"/>
                    <a:pt x="51" y="15"/>
                    <a:pt x="50" y="16"/>
                  </a:cubicBezTo>
                  <a:cubicBezTo>
                    <a:pt x="50" y="17"/>
                    <a:pt x="50" y="19"/>
                    <a:pt x="49" y="18"/>
                  </a:cubicBezTo>
                  <a:cubicBezTo>
                    <a:pt x="48" y="18"/>
                    <a:pt x="48" y="20"/>
                    <a:pt x="48" y="21"/>
                  </a:cubicBezTo>
                  <a:cubicBezTo>
                    <a:pt x="48" y="21"/>
                    <a:pt x="49" y="24"/>
                    <a:pt x="48" y="23"/>
                  </a:cubicBezTo>
                  <a:cubicBezTo>
                    <a:pt x="46" y="23"/>
                    <a:pt x="45" y="22"/>
                    <a:pt x="45" y="22"/>
                  </a:cubicBezTo>
                  <a:cubicBezTo>
                    <a:pt x="45" y="23"/>
                    <a:pt x="44" y="25"/>
                    <a:pt x="45" y="26"/>
                  </a:cubicBezTo>
                  <a:cubicBezTo>
                    <a:pt x="45" y="26"/>
                    <a:pt x="45" y="28"/>
                    <a:pt x="44" y="28"/>
                  </a:cubicBezTo>
                  <a:cubicBezTo>
                    <a:pt x="44" y="28"/>
                    <a:pt x="42" y="27"/>
                    <a:pt x="42" y="27"/>
                  </a:cubicBezTo>
                  <a:cubicBezTo>
                    <a:pt x="42" y="28"/>
                    <a:pt x="42" y="29"/>
                    <a:pt x="42" y="30"/>
                  </a:cubicBezTo>
                  <a:cubicBezTo>
                    <a:pt x="43" y="31"/>
                    <a:pt x="43" y="34"/>
                    <a:pt x="42" y="33"/>
                  </a:cubicBezTo>
                  <a:cubicBezTo>
                    <a:pt x="41" y="32"/>
                    <a:pt x="39" y="29"/>
                    <a:pt x="38" y="29"/>
                  </a:cubicBezTo>
                  <a:cubicBezTo>
                    <a:pt x="38" y="29"/>
                    <a:pt x="35" y="32"/>
                    <a:pt x="35" y="33"/>
                  </a:cubicBezTo>
                  <a:cubicBezTo>
                    <a:pt x="35" y="35"/>
                    <a:pt x="37" y="37"/>
                    <a:pt x="36" y="38"/>
                  </a:cubicBezTo>
                  <a:cubicBezTo>
                    <a:pt x="35" y="39"/>
                    <a:pt x="35" y="41"/>
                    <a:pt x="35" y="42"/>
                  </a:cubicBezTo>
                  <a:cubicBezTo>
                    <a:pt x="34" y="43"/>
                    <a:pt x="33" y="43"/>
                    <a:pt x="32" y="44"/>
                  </a:cubicBezTo>
                  <a:cubicBezTo>
                    <a:pt x="30" y="45"/>
                    <a:pt x="24" y="47"/>
                    <a:pt x="23" y="48"/>
                  </a:cubicBezTo>
                  <a:cubicBezTo>
                    <a:pt x="21" y="49"/>
                    <a:pt x="19" y="50"/>
                    <a:pt x="17" y="50"/>
                  </a:cubicBezTo>
                  <a:cubicBezTo>
                    <a:pt x="15" y="50"/>
                    <a:pt x="10" y="51"/>
                    <a:pt x="9" y="52"/>
                  </a:cubicBezTo>
                  <a:cubicBezTo>
                    <a:pt x="8" y="53"/>
                    <a:pt x="7" y="55"/>
                    <a:pt x="6" y="55"/>
                  </a:cubicBezTo>
                  <a:cubicBezTo>
                    <a:pt x="5" y="55"/>
                    <a:pt x="4" y="60"/>
                    <a:pt x="4" y="59"/>
                  </a:cubicBezTo>
                  <a:cubicBezTo>
                    <a:pt x="3" y="59"/>
                    <a:pt x="4" y="57"/>
                    <a:pt x="3" y="58"/>
                  </a:cubicBezTo>
                  <a:cubicBezTo>
                    <a:pt x="2" y="59"/>
                    <a:pt x="0" y="60"/>
                    <a:pt x="1" y="62"/>
                  </a:cubicBezTo>
                  <a:cubicBezTo>
                    <a:pt x="2" y="64"/>
                    <a:pt x="2" y="65"/>
                    <a:pt x="2" y="66"/>
                  </a:cubicBezTo>
                  <a:cubicBezTo>
                    <a:pt x="1" y="67"/>
                    <a:pt x="1" y="71"/>
                    <a:pt x="2" y="70"/>
                  </a:cubicBezTo>
                  <a:cubicBezTo>
                    <a:pt x="2" y="70"/>
                    <a:pt x="3" y="68"/>
                    <a:pt x="3" y="68"/>
                  </a:cubicBezTo>
                  <a:cubicBezTo>
                    <a:pt x="3" y="69"/>
                    <a:pt x="2" y="70"/>
                    <a:pt x="3" y="72"/>
                  </a:cubicBezTo>
                  <a:cubicBezTo>
                    <a:pt x="3" y="74"/>
                    <a:pt x="3" y="74"/>
                    <a:pt x="4" y="76"/>
                  </a:cubicBezTo>
                  <a:cubicBezTo>
                    <a:pt x="6" y="77"/>
                    <a:pt x="8" y="80"/>
                    <a:pt x="6" y="80"/>
                  </a:cubicBezTo>
                  <a:cubicBezTo>
                    <a:pt x="5" y="79"/>
                    <a:pt x="3" y="77"/>
                    <a:pt x="4" y="78"/>
                  </a:cubicBezTo>
                  <a:cubicBezTo>
                    <a:pt x="4" y="79"/>
                    <a:pt x="4" y="81"/>
                    <a:pt x="4" y="81"/>
                  </a:cubicBezTo>
                  <a:cubicBezTo>
                    <a:pt x="3" y="80"/>
                    <a:pt x="2" y="78"/>
                    <a:pt x="2" y="80"/>
                  </a:cubicBezTo>
                  <a:cubicBezTo>
                    <a:pt x="3" y="82"/>
                    <a:pt x="3" y="84"/>
                    <a:pt x="5" y="85"/>
                  </a:cubicBezTo>
                  <a:cubicBezTo>
                    <a:pt x="6" y="86"/>
                    <a:pt x="8" y="89"/>
                    <a:pt x="9" y="90"/>
                  </a:cubicBezTo>
                  <a:cubicBezTo>
                    <a:pt x="9" y="92"/>
                    <a:pt x="12" y="96"/>
                    <a:pt x="12" y="97"/>
                  </a:cubicBezTo>
                  <a:cubicBezTo>
                    <a:pt x="13" y="97"/>
                    <a:pt x="15" y="101"/>
                    <a:pt x="15" y="103"/>
                  </a:cubicBezTo>
                  <a:cubicBezTo>
                    <a:pt x="16" y="104"/>
                    <a:pt x="18" y="110"/>
                    <a:pt x="20" y="112"/>
                  </a:cubicBezTo>
                  <a:cubicBezTo>
                    <a:pt x="21" y="115"/>
                    <a:pt x="23" y="119"/>
                    <a:pt x="22" y="119"/>
                  </a:cubicBezTo>
                  <a:cubicBezTo>
                    <a:pt x="21" y="118"/>
                    <a:pt x="20" y="116"/>
                    <a:pt x="20" y="118"/>
                  </a:cubicBezTo>
                  <a:cubicBezTo>
                    <a:pt x="20" y="120"/>
                    <a:pt x="20" y="122"/>
                    <a:pt x="19" y="123"/>
                  </a:cubicBezTo>
                  <a:cubicBezTo>
                    <a:pt x="18" y="124"/>
                    <a:pt x="17" y="124"/>
                    <a:pt x="18" y="125"/>
                  </a:cubicBezTo>
                  <a:cubicBezTo>
                    <a:pt x="18" y="126"/>
                    <a:pt x="19" y="128"/>
                    <a:pt x="20" y="128"/>
                  </a:cubicBezTo>
                  <a:cubicBezTo>
                    <a:pt x="22" y="129"/>
                    <a:pt x="23" y="131"/>
                    <a:pt x="25" y="132"/>
                  </a:cubicBezTo>
                  <a:cubicBezTo>
                    <a:pt x="27" y="133"/>
                    <a:pt x="31" y="134"/>
                    <a:pt x="32" y="133"/>
                  </a:cubicBezTo>
                  <a:cubicBezTo>
                    <a:pt x="34" y="133"/>
                    <a:pt x="37" y="130"/>
                    <a:pt x="38" y="129"/>
                  </a:cubicBezTo>
                  <a:cubicBezTo>
                    <a:pt x="40" y="129"/>
                    <a:pt x="41" y="126"/>
                    <a:pt x="43" y="126"/>
                  </a:cubicBezTo>
                  <a:cubicBezTo>
                    <a:pt x="44" y="126"/>
                    <a:pt x="49" y="125"/>
                    <a:pt x="51" y="126"/>
                  </a:cubicBezTo>
                  <a:cubicBezTo>
                    <a:pt x="52" y="126"/>
                    <a:pt x="54" y="127"/>
                    <a:pt x="55" y="126"/>
                  </a:cubicBezTo>
                  <a:cubicBezTo>
                    <a:pt x="56" y="125"/>
                    <a:pt x="56" y="124"/>
                    <a:pt x="57" y="125"/>
                  </a:cubicBezTo>
                  <a:cubicBezTo>
                    <a:pt x="58" y="126"/>
                    <a:pt x="59" y="127"/>
                    <a:pt x="60" y="126"/>
                  </a:cubicBezTo>
                  <a:cubicBezTo>
                    <a:pt x="61" y="124"/>
                    <a:pt x="61" y="120"/>
                    <a:pt x="63" y="120"/>
                  </a:cubicBezTo>
                  <a:cubicBezTo>
                    <a:pt x="65" y="119"/>
                    <a:pt x="70" y="119"/>
                    <a:pt x="74" y="119"/>
                  </a:cubicBezTo>
                  <a:cubicBezTo>
                    <a:pt x="79" y="119"/>
                    <a:pt x="79" y="120"/>
                    <a:pt x="82" y="118"/>
                  </a:cubicBezTo>
                  <a:cubicBezTo>
                    <a:pt x="85" y="116"/>
                    <a:pt x="90" y="115"/>
                    <a:pt x="92" y="114"/>
                  </a:cubicBezTo>
                  <a:cubicBezTo>
                    <a:pt x="94" y="114"/>
                    <a:pt x="96" y="113"/>
                    <a:pt x="98" y="114"/>
                  </a:cubicBezTo>
                  <a:cubicBezTo>
                    <a:pt x="100" y="115"/>
                    <a:pt x="101" y="117"/>
                    <a:pt x="105" y="117"/>
                  </a:cubicBezTo>
                  <a:cubicBezTo>
                    <a:pt x="108" y="117"/>
                    <a:pt x="111" y="118"/>
                    <a:pt x="111" y="118"/>
                  </a:cubicBezTo>
                  <a:cubicBezTo>
                    <a:pt x="112" y="119"/>
                    <a:pt x="111" y="119"/>
                    <a:pt x="112" y="121"/>
                  </a:cubicBezTo>
                  <a:cubicBezTo>
                    <a:pt x="112" y="122"/>
                    <a:pt x="113" y="121"/>
                    <a:pt x="114" y="123"/>
                  </a:cubicBezTo>
                  <a:cubicBezTo>
                    <a:pt x="115" y="125"/>
                    <a:pt x="117" y="127"/>
                    <a:pt x="118" y="128"/>
                  </a:cubicBezTo>
                  <a:cubicBezTo>
                    <a:pt x="118" y="129"/>
                    <a:pt x="119" y="131"/>
                    <a:pt x="120" y="132"/>
                  </a:cubicBezTo>
                  <a:cubicBezTo>
                    <a:pt x="121" y="132"/>
                    <a:pt x="123" y="134"/>
                    <a:pt x="123" y="133"/>
                  </a:cubicBezTo>
                  <a:cubicBezTo>
                    <a:pt x="123" y="131"/>
                    <a:pt x="122" y="131"/>
                    <a:pt x="123" y="130"/>
                  </a:cubicBezTo>
                  <a:cubicBezTo>
                    <a:pt x="124" y="129"/>
                    <a:pt x="123" y="125"/>
                    <a:pt x="125" y="125"/>
                  </a:cubicBezTo>
                  <a:cubicBezTo>
                    <a:pt x="127" y="124"/>
                    <a:pt x="127" y="124"/>
                    <a:pt x="127" y="123"/>
                  </a:cubicBezTo>
                  <a:cubicBezTo>
                    <a:pt x="127" y="122"/>
                    <a:pt x="129" y="120"/>
                    <a:pt x="129" y="121"/>
                  </a:cubicBezTo>
                  <a:cubicBezTo>
                    <a:pt x="129" y="121"/>
                    <a:pt x="130" y="123"/>
                    <a:pt x="129" y="125"/>
                  </a:cubicBezTo>
                  <a:cubicBezTo>
                    <a:pt x="129" y="126"/>
                    <a:pt x="130" y="131"/>
                    <a:pt x="129" y="132"/>
                  </a:cubicBezTo>
                  <a:cubicBezTo>
                    <a:pt x="129" y="132"/>
                    <a:pt x="128" y="133"/>
                    <a:pt x="128" y="134"/>
                  </a:cubicBezTo>
                  <a:cubicBezTo>
                    <a:pt x="128" y="135"/>
                    <a:pt x="129" y="135"/>
                    <a:pt x="129" y="134"/>
                  </a:cubicBezTo>
                  <a:cubicBezTo>
                    <a:pt x="130" y="134"/>
                    <a:pt x="132" y="133"/>
                    <a:pt x="132" y="132"/>
                  </a:cubicBezTo>
                  <a:cubicBezTo>
                    <a:pt x="132" y="131"/>
                    <a:pt x="132" y="128"/>
                    <a:pt x="133" y="129"/>
                  </a:cubicBezTo>
                  <a:cubicBezTo>
                    <a:pt x="133" y="130"/>
                    <a:pt x="135" y="133"/>
                    <a:pt x="136" y="134"/>
                  </a:cubicBezTo>
                  <a:cubicBezTo>
                    <a:pt x="137" y="136"/>
                    <a:pt x="134" y="137"/>
                    <a:pt x="134" y="137"/>
                  </a:cubicBezTo>
                  <a:cubicBezTo>
                    <a:pt x="135" y="138"/>
                    <a:pt x="136" y="138"/>
                    <a:pt x="137" y="138"/>
                  </a:cubicBezTo>
                  <a:cubicBezTo>
                    <a:pt x="138" y="137"/>
                    <a:pt x="137" y="135"/>
                    <a:pt x="139" y="138"/>
                  </a:cubicBezTo>
                  <a:cubicBezTo>
                    <a:pt x="141" y="140"/>
                    <a:pt x="144" y="143"/>
                    <a:pt x="145" y="145"/>
                  </a:cubicBezTo>
                  <a:cubicBezTo>
                    <a:pt x="145" y="147"/>
                    <a:pt x="146" y="149"/>
                    <a:pt x="148" y="151"/>
                  </a:cubicBezTo>
                  <a:cubicBezTo>
                    <a:pt x="150" y="153"/>
                    <a:pt x="149" y="153"/>
                    <a:pt x="153" y="154"/>
                  </a:cubicBezTo>
                  <a:cubicBezTo>
                    <a:pt x="156" y="155"/>
                    <a:pt x="155" y="158"/>
                    <a:pt x="157" y="157"/>
                  </a:cubicBezTo>
                  <a:cubicBezTo>
                    <a:pt x="158" y="156"/>
                    <a:pt x="157" y="154"/>
                    <a:pt x="159" y="155"/>
                  </a:cubicBezTo>
                  <a:cubicBezTo>
                    <a:pt x="161" y="156"/>
                    <a:pt x="165" y="159"/>
                    <a:pt x="166" y="158"/>
                  </a:cubicBezTo>
                  <a:cubicBezTo>
                    <a:pt x="167" y="158"/>
                    <a:pt x="169" y="156"/>
                    <a:pt x="171" y="156"/>
                  </a:cubicBezTo>
                  <a:cubicBezTo>
                    <a:pt x="172" y="156"/>
                    <a:pt x="172" y="153"/>
                    <a:pt x="172" y="153"/>
                  </a:cubicBezTo>
                  <a:cubicBezTo>
                    <a:pt x="172" y="153"/>
                    <a:pt x="173" y="153"/>
                    <a:pt x="175" y="156"/>
                  </a:cubicBezTo>
                  <a:cubicBezTo>
                    <a:pt x="178" y="158"/>
                    <a:pt x="178" y="159"/>
                    <a:pt x="180" y="159"/>
                  </a:cubicBezTo>
                  <a:cubicBezTo>
                    <a:pt x="182" y="158"/>
                    <a:pt x="184" y="159"/>
                    <a:pt x="185" y="158"/>
                  </a:cubicBezTo>
                  <a:cubicBezTo>
                    <a:pt x="186" y="156"/>
                    <a:pt x="185" y="154"/>
                    <a:pt x="187" y="154"/>
                  </a:cubicBezTo>
                  <a:cubicBezTo>
                    <a:pt x="190" y="153"/>
                    <a:pt x="191" y="153"/>
                    <a:pt x="193" y="152"/>
                  </a:cubicBezTo>
                  <a:cubicBezTo>
                    <a:pt x="195" y="151"/>
                    <a:pt x="197" y="152"/>
                    <a:pt x="197" y="150"/>
                  </a:cubicBezTo>
                  <a:cubicBezTo>
                    <a:pt x="197" y="148"/>
                    <a:pt x="195" y="142"/>
                    <a:pt x="196" y="141"/>
                  </a:cubicBezTo>
                  <a:cubicBezTo>
                    <a:pt x="196" y="141"/>
                    <a:pt x="195" y="137"/>
                    <a:pt x="196" y="135"/>
                  </a:cubicBezTo>
                  <a:cubicBezTo>
                    <a:pt x="196" y="133"/>
                    <a:pt x="195" y="130"/>
                    <a:pt x="196" y="129"/>
                  </a:cubicBezTo>
                  <a:cubicBezTo>
                    <a:pt x="197" y="128"/>
                    <a:pt x="198" y="123"/>
                    <a:pt x="199" y="122"/>
                  </a:cubicBezTo>
                  <a:cubicBezTo>
                    <a:pt x="200" y="121"/>
                    <a:pt x="201" y="121"/>
                    <a:pt x="203" y="119"/>
                  </a:cubicBezTo>
                  <a:cubicBezTo>
                    <a:pt x="204" y="118"/>
                    <a:pt x="204" y="105"/>
                    <a:pt x="203" y="102"/>
                  </a:cubicBezTo>
                  <a:cubicBezTo>
                    <a:pt x="203" y="99"/>
                    <a:pt x="203" y="94"/>
                    <a:pt x="201" y="92"/>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54" name="Freeform 54"/>
            <p:cNvSpPr/>
            <p:nvPr/>
          </p:nvSpPr>
          <p:spPr bwMode="auto">
            <a:xfrm>
              <a:off x="6981309" y="6611467"/>
              <a:ext cx="119850" cy="126764"/>
            </a:xfrm>
            <a:custGeom>
              <a:avLst/>
              <a:gdLst>
                <a:gd name="T0" fmla="*/ 18 w 22"/>
                <a:gd name="T1" fmla="*/ 2 h 23"/>
                <a:gd name="T2" fmla="*/ 12 w 22"/>
                <a:gd name="T3" fmla="*/ 3 h 23"/>
                <a:gd name="T4" fmla="*/ 4 w 22"/>
                <a:gd name="T5" fmla="*/ 1 h 23"/>
                <a:gd name="T6" fmla="*/ 0 w 22"/>
                <a:gd name="T7" fmla="*/ 2 h 23"/>
                <a:gd name="T8" fmla="*/ 6 w 22"/>
                <a:gd name="T9" fmla="*/ 11 h 23"/>
                <a:gd name="T10" fmla="*/ 8 w 22"/>
                <a:gd name="T11" fmla="*/ 16 h 23"/>
                <a:gd name="T12" fmla="*/ 16 w 22"/>
                <a:gd name="T13" fmla="*/ 23 h 23"/>
                <a:gd name="T14" fmla="*/ 18 w 22"/>
                <a:gd name="T15" fmla="*/ 18 h 23"/>
                <a:gd name="T16" fmla="*/ 21 w 22"/>
                <a:gd name="T17" fmla="*/ 20 h 23"/>
                <a:gd name="T18" fmla="*/ 21 w 22"/>
                <a:gd name="T19" fmla="*/ 18 h 23"/>
                <a:gd name="T20" fmla="*/ 22 w 22"/>
                <a:gd name="T21" fmla="*/ 13 h 23"/>
                <a:gd name="T22" fmla="*/ 20 w 22"/>
                <a:gd name="T23" fmla="*/ 5 h 23"/>
                <a:gd name="T24" fmla="*/ 18 w 22"/>
                <a:gd name="T25"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8" y="2"/>
                  </a:moveTo>
                  <a:cubicBezTo>
                    <a:pt x="17" y="1"/>
                    <a:pt x="13" y="3"/>
                    <a:pt x="12" y="3"/>
                  </a:cubicBezTo>
                  <a:cubicBezTo>
                    <a:pt x="10" y="4"/>
                    <a:pt x="7" y="3"/>
                    <a:pt x="4" y="1"/>
                  </a:cubicBezTo>
                  <a:cubicBezTo>
                    <a:pt x="1" y="0"/>
                    <a:pt x="0" y="1"/>
                    <a:pt x="0" y="2"/>
                  </a:cubicBezTo>
                  <a:cubicBezTo>
                    <a:pt x="1" y="2"/>
                    <a:pt x="5" y="9"/>
                    <a:pt x="6" y="11"/>
                  </a:cubicBezTo>
                  <a:cubicBezTo>
                    <a:pt x="7" y="13"/>
                    <a:pt x="8" y="13"/>
                    <a:pt x="8" y="16"/>
                  </a:cubicBezTo>
                  <a:cubicBezTo>
                    <a:pt x="9" y="19"/>
                    <a:pt x="14" y="23"/>
                    <a:pt x="16" y="23"/>
                  </a:cubicBezTo>
                  <a:cubicBezTo>
                    <a:pt x="18" y="23"/>
                    <a:pt x="18" y="19"/>
                    <a:pt x="18" y="18"/>
                  </a:cubicBezTo>
                  <a:cubicBezTo>
                    <a:pt x="19" y="17"/>
                    <a:pt x="20" y="19"/>
                    <a:pt x="21" y="20"/>
                  </a:cubicBezTo>
                  <a:cubicBezTo>
                    <a:pt x="22" y="21"/>
                    <a:pt x="21" y="18"/>
                    <a:pt x="21" y="18"/>
                  </a:cubicBezTo>
                  <a:cubicBezTo>
                    <a:pt x="20" y="17"/>
                    <a:pt x="21" y="14"/>
                    <a:pt x="22" y="13"/>
                  </a:cubicBezTo>
                  <a:cubicBezTo>
                    <a:pt x="22" y="12"/>
                    <a:pt x="21" y="7"/>
                    <a:pt x="20" y="5"/>
                  </a:cubicBezTo>
                  <a:cubicBezTo>
                    <a:pt x="18" y="4"/>
                    <a:pt x="20" y="4"/>
                    <a:pt x="18" y="2"/>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55" name="Freeform 55"/>
            <p:cNvSpPr/>
            <p:nvPr/>
          </p:nvSpPr>
          <p:spPr bwMode="auto">
            <a:xfrm>
              <a:off x="7624349" y="6606855"/>
              <a:ext cx="152117" cy="267359"/>
            </a:xfrm>
            <a:custGeom>
              <a:avLst/>
              <a:gdLst>
                <a:gd name="T0" fmla="*/ 27 w 28"/>
                <a:gd name="T1" fmla="*/ 14 h 49"/>
                <a:gd name="T2" fmla="*/ 25 w 28"/>
                <a:gd name="T3" fmla="*/ 6 h 49"/>
                <a:gd name="T4" fmla="*/ 23 w 28"/>
                <a:gd name="T5" fmla="*/ 3 h 49"/>
                <a:gd name="T6" fmla="*/ 21 w 28"/>
                <a:gd name="T7" fmla="*/ 5 h 49"/>
                <a:gd name="T8" fmla="*/ 19 w 28"/>
                <a:gd name="T9" fmla="*/ 3 h 49"/>
                <a:gd name="T10" fmla="*/ 17 w 28"/>
                <a:gd name="T11" fmla="*/ 1 h 49"/>
                <a:gd name="T12" fmla="*/ 14 w 28"/>
                <a:gd name="T13" fmla="*/ 2 h 49"/>
                <a:gd name="T14" fmla="*/ 13 w 28"/>
                <a:gd name="T15" fmla="*/ 9 h 49"/>
                <a:gd name="T16" fmla="*/ 13 w 28"/>
                <a:gd name="T17" fmla="*/ 14 h 49"/>
                <a:gd name="T18" fmla="*/ 9 w 28"/>
                <a:gd name="T19" fmla="*/ 23 h 49"/>
                <a:gd name="T20" fmla="*/ 4 w 28"/>
                <a:gd name="T21" fmla="*/ 28 h 49"/>
                <a:gd name="T22" fmla="*/ 4 w 28"/>
                <a:gd name="T23" fmla="*/ 34 h 49"/>
                <a:gd name="T24" fmla="*/ 2 w 28"/>
                <a:gd name="T25" fmla="*/ 38 h 49"/>
                <a:gd name="T26" fmla="*/ 0 w 28"/>
                <a:gd name="T27" fmla="*/ 42 h 49"/>
                <a:gd name="T28" fmla="*/ 7 w 28"/>
                <a:gd name="T29" fmla="*/ 45 h 49"/>
                <a:gd name="T30" fmla="*/ 10 w 28"/>
                <a:gd name="T31" fmla="*/ 48 h 49"/>
                <a:gd name="T32" fmla="*/ 15 w 28"/>
                <a:gd name="T33" fmla="*/ 48 h 49"/>
                <a:gd name="T34" fmla="*/ 19 w 28"/>
                <a:gd name="T35" fmla="*/ 44 h 49"/>
                <a:gd name="T36" fmla="*/ 20 w 28"/>
                <a:gd name="T37" fmla="*/ 38 h 49"/>
                <a:gd name="T38" fmla="*/ 18 w 28"/>
                <a:gd name="T39" fmla="*/ 31 h 49"/>
                <a:gd name="T40" fmla="*/ 24 w 28"/>
                <a:gd name="T41" fmla="*/ 26 h 49"/>
                <a:gd name="T42" fmla="*/ 27 w 28"/>
                <a:gd name="T43" fmla="*/ 26 h 49"/>
                <a:gd name="T44" fmla="*/ 25 w 28"/>
                <a:gd name="T45" fmla="*/ 21 h 49"/>
                <a:gd name="T46" fmla="*/ 27 w 28"/>
                <a:gd name="T47"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 h="49">
                  <a:moveTo>
                    <a:pt x="27" y="14"/>
                  </a:moveTo>
                  <a:cubicBezTo>
                    <a:pt x="27" y="12"/>
                    <a:pt x="26" y="9"/>
                    <a:pt x="25" y="6"/>
                  </a:cubicBezTo>
                  <a:cubicBezTo>
                    <a:pt x="24" y="3"/>
                    <a:pt x="24" y="4"/>
                    <a:pt x="23" y="3"/>
                  </a:cubicBezTo>
                  <a:cubicBezTo>
                    <a:pt x="22" y="3"/>
                    <a:pt x="21" y="4"/>
                    <a:pt x="21" y="5"/>
                  </a:cubicBezTo>
                  <a:cubicBezTo>
                    <a:pt x="21" y="6"/>
                    <a:pt x="20" y="4"/>
                    <a:pt x="19" y="3"/>
                  </a:cubicBezTo>
                  <a:cubicBezTo>
                    <a:pt x="19" y="2"/>
                    <a:pt x="18" y="2"/>
                    <a:pt x="17" y="1"/>
                  </a:cubicBezTo>
                  <a:cubicBezTo>
                    <a:pt x="16" y="0"/>
                    <a:pt x="14" y="0"/>
                    <a:pt x="14" y="2"/>
                  </a:cubicBezTo>
                  <a:cubicBezTo>
                    <a:pt x="14" y="4"/>
                    <a:pt x="14" y="8"/>
                    <a:pt x="13" y="9"/>
                  </a:cubicBezTo>
                  <a:cubicBezTo>
                    <a:pt x="12" y="10"/>
                    <a:pt x="12" y="12"/>
                    <a:pt x="13" y="14"/>
                  </a:cubicBezTo>
                  <a:cubicBezTo>
                    <a:pt x="14" y="17"/>
                    <a:pt x="10" y="21"/>
                    <a:pt x="9" y="23"/>
                  </a:cubicBezTo>
                  <a:cubicBezTo>
                    <a:pt x="8" y="25"/>
                    <a:pt x="6" y="27"/>
                    <a:pt x="4" y="28"/>
                  </a:cubicBezTo>
                  <a:cubicBezTo>
                    <a:pt x="3" y="28"/>
                    <a:pt x="5" y="33"/>
                    <a:pt x="4" y="34"/>
                  </a:cubicBezTo>
                  <a:cubicBezTo>
                    <a:pt x="2" y="35"/>
                    <a:pt x="2" y="36"/>
                    <a:pt x="2" y="38"/>
                  </a:cubicBezTo>
                  <a:cubicBezTo>
                    <a:pt x="1" y="39"/>
                    <a:pt x="0" y="40"/>
                    <a:pt x="0" y="42"/>
                  </a:cubicBezTo>
                  <a:cubicBezTo>
                    <a:pt x="1" y="44"/>
                    <a:pt x="6" y="45"/>
                    <a:pt x="7" y="45"/>
                  </a:cubicBezTo>
                  <a:cubicBezTo>
                    <a:pt x="8" y="45"/>
                    <a:pt x="8" y="46"/>
                    <a:pt x="10" y="48"/>
                  </a:cubicBezTo>
                  <a:cubicBezTo>
                    <a:pt x="11" y="49"/>
                    <a:pt x="14" y="49"/>
                    <a:pt x="15" y="48"/>
                  </a:cubicBezTo>
                  <a:cubicBezTo>
                    <a:pt x="16" y="48"/>
                    <a:pt x="18" y="45"/>
                    <a:pt x="19" y="44"/>
                  </a:cubicBezTo>
                  <a:cubicBezTo>
                    <a:pt x="20" y="42"/>
                    <a:pt x="20" y="40"/>
                    <a:pt x="20" y="38"/>
                  </a:cubicBezTo>
                  <a:cubicBezTo>
                    <a:pt x="20" y="37"/>
                    <a:pt x="19" y="32"/>
                    <a:pt x="18" y="31"/>
                  </a:cubicBezTo>
                  <a:cubicBezTo>
                    <a:pt x="18" y="30"/>
                    <a:pt x="23" y="27"/>
                    <a:pt x="24" y="26"/>
                  </a:cubicBezTo>
                  <a:cubicBezTo>
                    <a:pt x="25" y="25"/>
                    <a:pt x="26" y="26"/>
                    <a:pt x="27" y="26"/>
                  </a:cubicBezTo>
                  <a:cubicBezTo>
                    <a:pt x="28" y="25"/>
                    <a:pt x="25" y="23"/>
                    <a:pt x="25" y="21"/>
                  </a:cubicBezTo>
                  <a:cubicBezTo>
                    <a:pt x="25" y="19"/>
                    <a:pt x="26" y="15"/>
                    <a:pt x="27" y="14"/>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56" name="Freeform 56"/>
            <p:cNvSpPr/>
            <p:nvPr/>
          </p:nvSpPr>
          <p:spPr bwMode="auto">
            <a:xfrm>
              <a:off x="7624350" y="6367157"/>
              <a:ext cx="212044" cy="278881"/>
            </a:xfrm>
            <a:custGeom>
              <a:avLst/>
              <a:gdLst>
                <a:gd name="T0" fmla="*/ 38 w 39"/>
                <a:gd name="T1" fmla="*/ 32 h 51"/>
                <a:gd name="T2" fmla="*/ 39 w 39"/>
                <a:gd name="T3" fmla="*/ 25 h 51"/>
                <a:gd name="T4" fmla="*/ 35 w 39"/>
                <a:gd name="T5" fmla="*/ 24 h 51"/>
                <a:gd name="T6" fmla="*/ 31 w 39"/>
                <a:gd name="T7" fmla="*/ 25 h 51"/>
                <a:gd name="T8" fmla="*/ 25 w 39"/>
                <a:gd name="T9" fmla="*/ 20 h 51"/>
                <a:gd name="T10" fmla="*/ 20 w 39"/>
                <a:gd name="T11" fmla="*/ 13 h 51"/>
                <a:gd name="T12" fmla="*/ 21 w 39"/>
                <a:gd name="T13" fmla="*/ 17 h 51"/>
                <a:gd name="T14" fmla="*/ 21 w 39"/>
                <a:gd name="T15" fmla="*/ 20 h 51"/>
                <a:gd name="T16" fmla="*/ 17 w 39"/>
                <a:gd name="T17" fmla="*/ 17 h 51"/>
                <a:gd name="T18" fmla="*/ 15 w 39"/>
                <a:gd name="T19" fmla="*/ 11 h 51"/>
                <a:gd name="T20" fmla="*/ 9 w 39"/>
                <a:gd name="T21" fmla="*/ 6 h 51"/>
                <a:gd name="T22" fmla="*/ 2 w 39"/>
                <a:gd name="T23" fmla="*/ 1 h 51"/>
                <a:gd name="T24" fmla="*/ 8 w 39"/>
                <a:gd name="T25" fmla="*/ 9 h 51"/>
                <a:gd name="T26" fmla="*/ 15 w 39"/>
                <a:gd name="T27" fmla="*/ 17 h 51"/>
                <a:gd name="T28" fmla="*/ 18 w 39"/>
                <a:gd name="T29" fmla="*/ 20 h 51"/>
                <a:gd name="T30" fmla="*/ 20 w 39"/>
                <a:gd name="T31" fmla="*/ 23 h 51"/>
                <a:gd name="T32" fmla="*/ 20 w 39"/>
                <a:gd name="T33" fmla="*/ 29 h 51"/>
                <a:gd name="T34" fmla="*/ 18 w 39"/>
                <a:gd name="T35" fmla="*/ 35 h 51"/>
                <a:gd name="T36" fmla="*/ 27 w 39"/>
                <a:gd name="T37" fmla="*/ 41 h 51"/>
                <a:gd name="T38" fmla="*/ 28 w 39"/>
                <a:gd name="T39" fmla="*/ 49 h 51"/>
                <a:gd name="T40" fmla="*/ 33 w 39"/>
                <a:gd name="T41" fmla="*/ 51 h 51"/>
                <a:gd name="T42" fmla="*/ 34 w 39"/>
                <a:gd name="T43" fmla="*/ 46 h 51"/>
                <a:gd name="T44" fmla="*/ 37 w 39"/>
                <a:gd name="T45" fmla="*/ 39 h 51"/>
                <a:gd name="T46" fmla="*/ 36 w 39"/>
                <a:gd name="T47" fmla="*/ 35 h 51"/>
                <a:gd name="T48" fmla="*/ 38 w 39"/>
                <a:gd name="T49"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 h="51">
                  <a:moveTo>
                    <a:pt x="38" y="32"/>
                  </a:moveTo>
                  <a:cubicBezTo>
                    <a:pt x="38" y="31"/>
                    <a:pt x="39" y="27"/>
                    <a:pt x="39" y="25"/>
                  </a:cubicBezTo>
                  <a:cubicBezTo>
                    <a:pt x="38" y="24"/>
                    <a:pt x="36" y="23"/>
                    <a:pt x="35" y="24"/>
                  </a:cubicBezTo>
                  <a:cubicBezTo>
                    <a:pt x="33" y="25"/>
                    <a:pt x="34" y="26"/>
                    <a:pt x="31" y="25"/>
                  </a:cubicBezTo>
                  <a:cubicBezTo>
                    <a:pt x="28" y="24"/>
                    <a:pt x="25" y="21"/>
                    <a:pt x="25" y="20"/>
                  </a:cubicBezTo>
                  <a:cubicBezTo>
                    <a:pt x="24" y="19"/>
                    <a:pt x="21" y="14"/>
                    <a:pt x="20" y="13"/>
                  </a:cubicBezTo>
                  <a:cubicBezTo>
                    <a:pt x="19" y="12"/>
                    <a:pt x="20" y="15"/>
                    <a:pt x="21" y="17"/>
                  </a:cubicBezTo>
                  <a:cubicBezTo>
                    <a:pt x="23" y="19"/>
                    <a:pt x="22" y="20"/>
                    <a:pt x="21" y="20"/>
                  </a:cubicBezTo>
                  <a:cubicBezTo>
                    <a:pt x="21" y="21"/>
                    <a:pt x="19" y="19"/>
                    <a:pt x="17" y="17"/>
                  </a:cubicBezTo>
                  <a:cubicBezTo>
                    <a:pt x="16" y="14"/>
                    <a:pt x="15" y="13"/>
                    <a:pt x="15" y="11"/>
                  </a:cubicBezTo>
                  <a:cubicBezTo>
                    <a:pt x="15" y="10"/>
                    <a:pt x="11" y="7"/>
                    <a:pt x="9" y="6"/>
                  </a:cubicBezTo>
                  <a:cubicBezTo>
                    <a:pt x="7" y="5"/>
                    <a:pt x="4" y="2"/>
                    <a:pt x="2" y="1"/>
                  </a:cubicBezTo>
                  <a:cubicBezTo>
                    <a:pt x="0" y="0"/>
                    <a:pt x="6" y="7"/>
                    <a:pt x="8" y="9"/>
                  </a:cubicBezTo>
                  <a:cubicBezTo>
                    <a:pt x="10" y="11"/>
                    <a:pt x="14" y="16"/>
                    <a:pt x="15" y="17"/>
                  </a:cubicBezTo>
                  <a:cubicBezTo>
                    <a:pt x="17" y="18"/>
                    <a:pt x="18" y="19"/>
                    <a:pt x="18" y="20"/>
                  </a:cubicBezTo>
                  <a:cubicBezTo>
                    <a:pt x="17" y="21"/>
                    <a:pt x="17" y="21"/>
                    <a:pt x="20" y="23"/>
                  </a:cubicBezTo>
                  <a:cubicBezTo>
                    <a:pt x="22" y="25"/>
                    <a:pt x="19" y="26"/>
                    <a:pt x="20" y="29"/>
                  </a:cubicBezTo>
                  <a:cubicBezTo>
                    <a:pt x="21" y="31"/>
                    <a:pt x="19" y="34"/>
                    <a:pt x="18" y="35"/>
                  </a:cubicBezTo>
                  <a:cubicBezTo>
                    <a:pt x="18" y="37"/>
                    <a:pt x="25" y="39"/>
                    <a:pt x="27" y="41"/>
                  </a:cubicBezTo>
                  <a:cubicBezTo>
                    <a:pt x="30" y="43"/>
                    <a:pt x="27" y="49"/>
                    <a:pt x="28" y="49"/>
                  </a:cubicBezTo>
                  <a:cubicBezTo>
                    <a:pt x="29" y="51"/>
                    <a:pt x="32" y="51"/>
                    <a:pt x="33" y="51"/>
                  </a:cubicBezTo>
                  <a:cubicBezTo>
                    <a:pt x="34" y="51"/>
                    <a:pt x="34" y="48"/>
                    <a:pt x="34" y="46"/>
                  </a:cubicBezTo>
                  <a:cubicBezTo>
                    <a:pt x="34" y="45"/>
                    <a:pt x="36" y="40"/>
                    <a:pt x="37" y="39"/>
                  </a:cubicBezTo>
                  <a:cubicBezTo>
                    <a:pt x="37" y="37"/>
                    <a:pt x="35" y="36"/>
                    <a:pt x="36" y="35"/>
                  </a:cubicBezTo>
                  <a:cubicBezTo>
                    <a:pt x="37" y="34"/>
                    <a:pt x="38" y="33"/>
                    <a:pt x="38" y="32"/>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57" name="Freeform 57"/>
            <p:cNvSpPr/>
            <p:nvPr/>
          </p:nvSpPr>
          <p:spPr bwMode="auto">
            <a:xfrm>
              <a:off x="-290355" y="3294851"/>
              <a:ext cx="2509934" cy="3913560"/>
            </a:xfrm>
            <a:custGeom>
              <a:avLst/>
              <a:gdLst>
                <a:gd name="T0" fmla="*/ 393 w 460"/>
                <a:gd name="T1" fmla="*/ 367 h 716"/>
                <a:gd name="T2" fmla="*/ 379 w 460"/>
                <a:gd name="T3" fmla="*/ 358 h 716"/>
                <a:gd name="T4" fmla="*/ 355 w 460"/>
                <a:gd name="T5" fmla="*/ 339 h 716"/>
                <a:gd name="T6" fmla="*/ 294 w 460"/>
                <a:gd name="T7" fmla="*/ 337 h 716"/>
                <a:gd name="T8" fmla="*/ 256 w 460"/>
                <a:gd name="T9" fmla="*/ 338 h 716"/>
                <a:gd name="T10" fmla="*/ 261 w 460"/>
                <a:gd name="T11" fmla="*/ 317 h 716"/>
                <a:gd name="T12" fmla="*/ 238 w 460"/>
                <a:gd name="T13" fmla="*/ 314 h 716"/>
                <a:gd name="T14" fmla="*/ 250 w 460"/>
                <a:gd name="T15" fmla="*/ 290 h 716"/>
                <a:gd name="T16" fmla="*/ 209 w 460"/>
                <a:gd name="T17" fmla="*/ 279 h 716"/>
                <a:gd name="T18" fmla="*/ 229 w 460"/>
                <a:gd name="T19" fmla="*/ 255 h 716"/>
                <a:gd name="T20" fmla="*/ 282 w 460"/>
                <a:gd name="T21" fmla="*/ 270 h 716"/>
                <a:gd name="T22" fmla="*/ 319 w 460"/>
                <a:gd name="T23" fmla="*/ 218 h 716"/>
                <a:gd name="T24" fmla="*/ 363 w 460"/>
                <a:gd name="T25" fmla="*/ 180 h 716"/>
                <a:gd name="T26" fmla="*/ 372 w 460"/>
                <a:gd name="T27" fmla="*/ 184 h 716"/>
                <a:gd name="T28" fmla="*/ 364 w 460"/>
                <a:gd name="T29" fmla="*/ 160 h 716"/>
                <a:gd name="T30" fmla="*/ 412 w 460"/>
                <a:gd name="T31" fmla="*/ 132 h 716"/>
                <a:gd name="T32" fmla="*/ 393 w 460"/>
                <a:gd name="T33" fmla="*/ 104 h 716"/>
                <a:gd name="T34" fmla="*/ 371 w 460"/>
                <a:gd name="T35" fmla="*/ 95 h 716"/>
                <a:gd name="T36" fmla="*/ 339 w 460"/>
                <a:gd name="T37" fmla="*/ 88 h 716"/>
                <a:gd name="T38" fmla="*/ 325 w 460"/>
                <a:gd name="T39" fmla="*/ 142 h 716"/>
                <a:gd name="T40" fmla="*/ 277 w 460"/>
                <a:gd name="T41" fmla="*/ 113 h 716"/>
                <a:gd name="T42" fmla="*/ 296 w 460"/>
                <a:gd name="T43" fmla="*/ 72 h 716"/>
                <a:gd name="T44" fmla="*/ 317 w 460"/>
                <a:gd name="T45" fmla="*/ 47 h 716"/>
                <a:gd name="T46" fmla="*/ 340 w 460"/>
                <a:gd name="T47" fmla="*/ 30 h 716"/>
                <a:gd name="T48" fmla="*/ 328 w 460"/>
                <a:gd name="T49" fmla="*/ 28 h 716"/>
                <a:gd name="T50" fmla="*/ 309 w 460"/>
                <a:gd name="T51" fmla="*/ 24 h 716"/>
                <a:gd name="T52" fmla="*/ 291 w 460"/>
                <a:gd name="T53" fmla="*/ 18 h 716"/>
                <a:gd name="T54" fmla="*/ 284 w 460"/>
                <a:gd name="T55" fmla="*/ 33 h 716"/>
                <a:gd name="T56" fmla="*/ 242 w 460"/>
                <a:gd name="T57" fmla="*/ 32 h 716"/>
                <a:gd name="T58" fmla="*/ 226 w 460"/>
                <a:gd name="T59" fmla="*/ 37 h 716"/>
                <a:gd name="T60" fmla="*/ 189 w 460"/>
                <a:gd name="T61" fmla="*/ 20 h 716"/>
                <a:gd name="T62" fmla="*/ 163 w 460"/>
                <a:gd name="T63" fmla="*/ 19 h 716"/>
                <a:gd name="T64" fmla="*/ 128 w 460"/>
                <a:gd name="T65" fmla="*/ 21 h 716"/>
                <a:gd name="T66" fmla="*/ 78 w 460"/>
                <a:gd name="T67" fmla="*/ 8 h 716"/>
                <a:gd name="T68" fmla="*/ 32 w 460"/>
                <a:gd name="T69" fmla="*/ 42 h 716"/>
                <a:gd name="T70" fmla="*/ 22 w 460"/>
                <a:gd name="T71" fmla="*/ 48 h 716"/>
                <a:gd name="T72" fmla="*/ 26 w 460"/>
                <a:gd name="T73" fmla="*/ 70 h 716"/>
                <a:gd name="T74" fmla="*/ 15 w 460"/>
                <a:gd name="T75" fmla="*/ 95 h 716"/>
                <a:gd name="T76" fmla="*/ 15 w 460"/>
                <a:gd name="T77" fmla="*/ 115 h 716"/>
                <a:gd name="T78" fmla="*/ 49 w 460"/>
                <a:gd name="T79" fmla="*/ 95 h 716"/>
                <a:gd name="T80" fmla="*/ 73 w 460"/>
                <a:gd name="T81" fmla="*/ 91 h 716"/>
                <a:gd name="T82" fmla="*/ 111 w 460"/>
                <a:gd name="T83" fmla="*/ 102 h 716"/>
                <a:gd name="T84" fmla="*/ 129 w 460"/>
                <a:gd name="T85" fmla="*/ 124 h 716"/>
                <a:gd name="T86" fmla="*/ 138 w 460"/>
                <a:gd name="T87" fmla="*/ 149 h 716"/>
                <a:gd name="T88" fmla="*/ 135 w 460"/>
                <a:gd name="T89" fmla="*/ 163 h 716"/>
                <a:gd name="T90" fmla="*/ 139 w 460"/>
                <a:gd name="T91" fmla="*/ 237 h 716"/>
                <a:gd name="T92" fmla="*/ 155 w 460"/>
                <a:gd name="T93" fmla="*/ 281 h 716"/>
                <a:gd name="T94" fmla="*/ 160 w 460"/>
                <a:gd name="T95" fmla="*/ 262 h 716"/>
                <a:gd name="T96" fmla="*/ 222 w 460"/>
                <a:gd name="T97" fmla="*/ 321 h 716"/>
                <a:gd name="T98" fmla="*/ 240 w 460"/>
                <a:gd name="T99" fmla="*/ 326 h 716"/>
                <a:gd name="T100" fmla="*/ 246 w 460"/>
                <a:gd name="T101" fmla="*/ 340 h 716"/>
                <a:gd name="T102" fmla="*/ 279 w 460"/>
                <a:gd name="T103" fmla="*/ 354 h 716"/>
                <a:gd name="T104" fmla="*/ 253 w 460"/>
                <a:gd name="T105" fmla="*/ 396 h 716"/>
                <a:gd name="T106" fmla="*/ 265 w 460"/>
                <a:gd name="T107" fmla="*/ 458 h 716"/>
                <a:gd name="T108" fmla="*/ 259 w 460"/>
                <a:gd name="T109" fmla="*/ 546 h 716"/>
                <a:gd name="T110" fmla="*/ 232 w 460"/>
                <a:gd name="T111" fmla="*/ 635 h 716"/>
                <a:gd name="T112" fmla="*/ 213 w 460"/>
                <a:gd name="T113" fmla="*/ 687 h 716"/>
                <a:gd name="T114" fmla="*/ 236 w 460"/>
                <a:gd name="T115" fmla="*/ 704 h 716"/>
                <a:gd name="T116" fmla="*/ 250 w 460"/>
                <a:gd name="T117" fmla="*/ 677 h 716"/>
                <a:gd name="T118" fmla="*/ 301 w 460"/>
                <a:gd name="T119" fmla="*/ 594 h 716"/>
                <a:gd name="T120" fmla="*/ 349 w 460"/>
                <a:gd name="T121" fmla="*/ 556 h 716"/>
                <a:gd name="T122" fmla="*/ 395 w 460"/>
                <a:gd name="T123" fmla="*/ 498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0" h="716">
                  <a:moveTo>
                    <a:pt x="458" y="407"/>
                  </a:moveTo>
                  <a:cubicBezTo>
                    <a:pt x="457" y="406"/>
                    <a:pt x="455" y="405"/>
                    <a:pt x="452" y="404"/>
                  </a:cubicBezTo>
                  <a:cubicBezTo>
                    <a:pt x="449" y="404"/>
                    <a:pt x="446" y="404"/>
                    <a:pt x="445" y="402"/>
                  </a:cubicBezTo>
                  <a:cubicBezTo>
                    <a:pt x="443" y="401"/>
                    <a:pt x="442" y="398"/>
                    <a:pt x="438" y="397"/>
                  </a:cubicBezTo>
                  <a:cubicBezTo>
                    <a:pt x="434" y="397"/>
                    <a:pt x="430" y="397"/>
                    <a:pt x="428" y="397"/>
                  </a:cubicBezTo>
                  <a:cubicBezTo>
                    <a:pt x="426" y="396"/>
                    <a:pt x="426" y="395"/>
                    <a:pt x="423" y="395"/>
                  </a:cubicBezTo>
                  <a:cubicBezTo>
                    <a:pt x="421" y="395"/>
                    <a:pt x="419" y="395"/>
                    <a:pt x="418" y="395"/>
                  </a:cubicBezTo>
                  <a:cubicBezTo>
                    <a:pt x="418" y="394"/>
                    <a:pt x="417" y="392"/>
                    <a:pt x="416" y="392"/>
                  </a:cubicBezTo>
                  <a:cubicBezTo>
                    <a:pt x="414" y="391"/>
                    <a:pt x="410" y="389"/>
                    <a:pt x="409" y="388"/>
                  </a:cubicBezTo>
                  <a:cubicBezTo>
                    <a:pt x="408" y="388"/>
                    <a:pt x="406" y="386"/>
                    <a:pt x="405" y="387"/>
                  </a:cubicBezTo>
                  <a:cubicBezTo>
                    <a:pt x="403" y="388"/>
                    <a:pt x="400" y="393"/>
                    <a:pt x="399" y="393"/>
                  </a:cubicBezTo>
                  <a:cubicBezTo>
                    <a:pt x="398" y="393"/>
                    <a:pt x="402" y="388"/>
                    <a:pt x="403" y="388"/>
                  </a:cubicBezTo>
                  <a:cubicBezTo>
                    <a:pt x="403" y="387"/>
                    <a:pt x="403" y="385"/>
                    <a:pt x="401" y="385"/>
                  </a:cubicBezTo>
                  <a:cubicBezTo>
                    <a:pt x="399" y="385"/>
                    <a:pt x="397" y="386"/>
                    <a:pt x="396" y="385"/>
                  </a:cubicBezTo>
                  <a:cubicBezTo>
                    <a:pt x="396" y="385"/>
                    <a:pt x="396" y="382"/>
                    <a:pt x="394" y="383"/>
                  </a:cubicBezTo>
                  <a:cubicBezTo>
                    <a:pt x="393" y="384"/>
                    <a:pt x="391" y="387"/>
                    <a:pt x="391" y="386"/>
                  </a:cubicBezTo>
                  <a:cubicBezTo>
                    <a:pt x="391" y="384"/>
                    <a:pt x="394" y="383"/>
                    <a:pt x="395" y="382"/>
                  </a:cubicBezTo>
                  <a:cubicBezTo>
                    <a:pt x="396" y="382"/>
                    <a:pt x="397" y="379"/>
                    <a:pt x="397" y="378"/>
                  </a:cubicBezTo>
                  <a:cubicBezTo>
                    <a:pt x="397" y="377"/>
                    <a:pt x="396" y="377"/>
                    <a:pt x="395" y="375"/>
                  </a:cubicBezTo>
                  <a:cubicBezTo>
                    <a:pt x="394" y="374"/>
                    <a:pt x="393" y="368"/>
                    <a:pt x="393" y="367"/>
                  </a:cubicBezTo>
                  <a:cubicBezTo>
                    <a:pt x="393" y="367"/>
                    <a:pt x="393" y="366"/>
                    <a:pt x="392" y="366"/>
                  </a:cubicBezTo>
                  <a:cubicBezTo>
                    <a:pt x="392" y="366"/>
                    <a:pt x="392" y="366"/>
                    <a:pt x="392" y="366"/>
                  </a:cubicBezTo>
                  <a:cubicBezTo>
                    <a:pt x="392" y="366"/>
                    <a:pt x="392" y="366"/>
                    <a:pt x="392" y="366"/>
                  </a:cubicBezTo>
                  <a:cubicBezTo>
                    <a:pt x="392" y="365"/>
                    <a:pt x="392" y="365"/>
                    <a:pt x="391" y="365"/>
                  </a:cubicBezTo>
                  <a:cubicBezTo>
                    <a:pt x="391" y="365"/>
                    <a:pt x="391" y="364"/>
                    <a:pt x="391" y="364"/>
                  </a:cubicBezTo>
                  <a:cubicBezTo>
                    <a:pt x="391" y="364"/>
                    <a:pt x="390" y="364"/>
                    <a:pt x="390" y="364"/>
                  </a:cubicBezTo>
                  <a:cubicBezTo>
                    <a:pt x="390" y="364"/>
                    <a:pt x="389" y="363"/>
                    <a:pt x="389" y="363"/>
                  </a:cubicBezTo>
                  <a:cubicBezTo>
                    <a:pt x="389" y="363"/>
                    <a:pt x="389" y="363"/>
                    <a:pt x="389" y="363"/>
                  </a:cubicBezTo>
                  <a:cubicBezTo>
                    <a:pt x="389" y="363"/>
                    <a:pt x="388" y="363"/>
                    <a:pt x="388" y="362"/>
                  </a:cubicBezTo>
                  <a:cubicBezTo>
                    <a:pt x="388" y="362"/>
                    <a:pt x="388" y="362"/>
                    <a:pt x="388" y="362"/>
                  </a:cubicBezTo>
                  <a:cubicBezTo>
                    <a:pt x="388" y="362"/>
                    <a:pt x="387" y="362"/>
                    <a:pt x="387" y="362"/>
                  </a:cubicBezTo>
                  <a:cubicBezTo>
                    <a:pt x="387" y="362"/>
                    <a:pt x="387" y="361"/>
                    <a:pt x="386" y="361"/>
                  </a:cubicBezTo>
                  <a:cubicBezTo>
                    <a:pt x="386" y="361"/>
                    <a:pt x="386" y="361"/>
                    <a:pt x="386" y="361"/>
                  </a:cubicBezTo>
                  <a:cubicBezTo>
                    <a:pt x="386" y="361"/>
                    <a:pt x="385" y="360"/>
                    <a:pt x="385" y="360"/>
                  </a:cubicBezTo>
                  <a:cubicBezTo>
                    <a:pt x="385" y="360"/>
                    <a:pt x="384" y="360"/>
                    <a:pt x="384" y="360"/>
                  </a:cubicBezTo>
                  <a:cubicBezTo>
                    <a:pt x="384" y="360"/>
                    <a:pt x="383" y="360"/>
                    <a:pt x="383" y="359"/>
                  </a:cubicBezTo>
                  <a:cubicBezTo>
                    <a:pt x="383" y="359"/>
                    <a:pt x="383" y="359"/>
                    <a:pt x="383" y="359"/>
                  </a:cubicBezTo>
                  <a:cubicBezTo>
                    <a:pt x="382" y="359"/>
                    <a:pt x="382" y="359"/>
                    <a:pt x="382" y="359"/>
                  </a:cubicBezTo>
                  <a:cubicBezTo>
                    <a:pt x="381" y="358"/>
                    <a:pt x="380" y="358"/>
                    <a:pt x="380" y="358"/>
                  </a:cubicBezTo>
                  <a:cubicBezTo>
                    <a:pt x="379" y="358"/>
                    <a:pt x="379" y="358"/>
                    <a:pt x="379" y="358"/>
                  </a:cubicBezTo>
                  <a:cubicBezTo>
                    <a:pt x="376" y="358"/>
                    <a:pt x="373" y="359"/>
                    <a:pt x="371" y="358"/>
                  </a:cubicBezTo>
                  <a:cubicBezTo>
                    <a:pt x="371" y="358"/>
                    <a:pt x="370" y="358"/>
                    <a:pt x="370" y="358"/>
                  </a:cubicBezTo>
                  <a:cubicBezTo>
                    <a:pt x="370" y="358"/>
                    <a:pt x="370" y="357"/>
                    <a:pt x="369" y="357"/>
                  </a:cubicBezTo>
                  <a:cubicBezTo>
                    <a:pt x="369" y="357"/>
                    <a:pt x="369" y="357"/>
                    <a:pt x="369" y="357"/>
                  </a:cubicBezTo>
                  <a:cubicBezTo>
                    <a:pt x="369" y="357"/>
                    <a:pt x="368" y="356"/>
                    <a:pt x="368" y="356"/>
                  </a:cubicBezTo>
                  <a:cubicBezTo>
                    <a:pt x="368" y="356"/>
                    <a:pt x="368" y="356"/>
                    <a:pt x="367" y="356"/>
                  </a:cubicBezTo>
                  <a:cubicBezTo>
                    <a:pt x="367" y="355"/>
                    <a:pt x="367" y="355"/>
                    <a:pt x="366" y="355"/>
                  </a:cubicBezTo>
                  <a:cubicBezTo>
                    <a:pt x="366" y="355"/>
                    <a:pt x="366" y="354"/>
                    <a:pt x="365" y="354"/>
                  </a:cubicBezTo>
                  <a:cubicBezTo>
                    <a:pt x="365" y="354"/>
                    <a:pt x="365" y="354"/>
                    <a:pt x="365" y="354"/>
                  </a:cubicBezTo>
                  <a:cubicBezTo>
                    <a:pt x="365" y="354"/>
                    <a:pt x="364" y="354"/>
                    <a:pt x="364" y="354"/>
                  </a:cubicBezTo>
                  <a:cubicBezTo>
                    <a:pt x="363" y="353"/>
                    <a:pt x="364" y="353"/>
                    <a:pt x="362" y="351"/>
                  </a:cubicBezTo>
                  <a:cubicBezTo>
                    <a:pt x="361" y="349"/>
                    <a:pt x="361" y="348"/>
                    <a:pt x="358" y="347"/>
                  </a:cubicBezTo>
                  <a:cubicBezTo>
                    <a:pt x="358" y="347"/>
                    <a:pt x="358" y="347"/>
                    <a:pt x="358" y="347"/>
                  </a:cubicBezTo>
                  <a:cubicBezTo>
                    <a:pt x="357" y="347"/>
                    <a:pt x="357" y="347"/>
                    <a:pt x="357" y="347"/>
                  </a:cubicBezTo>
                  <a:cubicBezTo>
                    <a:pt x="357" y="347"/>
                    <a:pt x="357" y="347"/>
                    <a:pt x="357" y="347"/>
                  </a:cubicBezTo>
                  <a:cubicBezTo>
                    <a:pt x="356" y="347"/>
                    <a:pt x="356" y="347"/>
                    <a:pt x="356" y="346"/>
                  </a:cubicBezTo>
                  <a:cubicBezTo>
                    <a:pt x="356" y="346"/>
                    <a:pt x="356" y="346"/>
                    <a:pt x="356" y="346"/>
                  </a:cubicBezTo>
                  <a:cubicBezTo>
                    <a:pt x="355" y="346"/>
                    <a:pt x="355" y="346"/>
                    <a:pt x="355" y="346"/>
                  </a:cubicBezTo>
                  <a:cubicBezTo>
                    <a:pt x="353" y="346"/>
                    <a:pt x="354" y="346"/>
                    <a:pt x="354" y="344"/>
                  </a:cubicBezTo>
                  <a:cubicBezTo>
                    <a:pt x="354" y="343"/>
                    <a:pt x="353" y="340"/>
                    <a:pt x="355" y="339"/>
                  </a:cubicBezTo>
                  <a:cubicBezTo>
                    <a:pt x="356" y="339"/>
                    <a:pt x="356" y="337"/>
                    <a:pt x="355" y="338"/>
                  </a:cubicBezTo>
                  <a:cubicBezTo>
                    <a:pt x="353" y="339"/>
                    <a:pt x="352" y="341"/>
                    <a:pt x="350" y="340"/>
                  </a:cubicBezTo>
                  <a:cubicBezTo>
                    <a:pt x="347" y="339"/>
                    <a:pt x="348" y="338"/>
                    <a:pt x="345" y="338"/>
                  </a:cubicBezTo>
                  <a:cubicBezTo>
                    <a:pt x="343" y="338"/>
                    <a:pt x="340" y="340"/>
                    <a:pt x="337" y="339"/>
                  </a:cubicBezTo>
                  <a:cubicBezTo>
                    <a:pt x="334" y="339"/>
                    <a:pt x="332" y="337"/>
                    <a:pt x="330" y="337"/>
                  </a:cubicBezTo>
                  <a:cubicBezTo>
                    <a:pt x="328" y="337"/>
                    <a:pt x="325" y="339"/>
                    <a:pt x="324" y="338"/>
                  </a:cubicBezTo>
                  <a:cubicBezTo>
                    <a:pt x="323" y="337"/>
                    <a:pt x="325" y="336"/>
                    <a:pt x="324" y="335"/>
                  </a:cubicBezTo>
                  <a:cubicBezTo>
                    <a:pt x="323" y="334"/>
                    <a:pt x="319" y="333"/>
                    <a:pt x="318" y="334"/>
                  </a:cubicBezTo>
                  <a:cubicBezTo>
                    <a:pt x="316" y="335"/>
                    <a:pt x="313" y="336"/>
                    <a:pt x="311" y="336"/>
                  </a:cubicBezTo>
                  <a:cubicBezTo>
                    <a:pt x="310" y="336"/>
                    <a:pt x="307" y="338"/>
                    <a:pt x="308" y="336"/>
                  </a:cubicBezTo>
                  <a:cubicBezTo>
                    <a:pt x="308" y="336"/>
                    <a:pt x="308" y="336"/>
                    <a:pt x="308" y="335"/>
                  </a:cubicBezTo>
                  <a:cubicBezTo>
                    <a:pt x="308" y="335"/>
                    <a:pt x="308" y="335"/>
                    <a:pt x="308" y="335"/>
                  </a:cubicBezTo>
                  <a:cubicBezTo>
                    <a:pt x="308" y="335"/>
                    <a:pt x="308" y="335"/>
                    <a:pt x="309" y="334"/>
                  </a:cubicBezTo>
                  <a:cubicBezTo>
                    <a:pt x="309" y="334"/>
                    <a:pt x="309" y="334"/>
                    <a:pt x="309" y="334"/>
                  </a:cubicBezTo>
                  <a:cubicBezTo>
                    <a:pt x="309" y="334"/>
                    <a:pt x="310" y="334"/>
                    <a:pt x="310" y="333"/>
                  </a:cubicBezTo>
                  <a:cubicBezTo>
                    <a:pt x="312" y="333"/>
                    <a:pt x="313" y="332"/>
                    <a:pt x="312" y="330"/>
                  </a:cubicBezTo>
                  <a:cubicBezTo>
                    <a:pt x="310" y="329"/>
                    <a:pt x="309" y="329"/>
                    <a:pt x="308" y="331"/>
                  </a:cubicBezTo>
                  <a:cubicBezTo>
                    <a:pt x="306" y="332"/>
                    <a:pt x="302" y="335"/>
                    <a:pt x="301" y="334"/>
                  </a:cubicBezTo>
                  <a:cubicBezTo>
                    <a:pt x="300" y="334"/>
                    <a:pt x="299" y="333"/>
                    <a:pt x="298" y="334"/>
                  </a:cubicBezTo>
                  <a:cubicBezTo>
                    <a:pt x="297" y="335"/>
                    <a:pt x="295" y="336"/>
                    <a:pt x="294" y="337"/>
                  </a:cubicBezTo>
                  <a:cubicBezTo>
                    <a:pt x="293" y="337"/>
                    <a:pt x="291" y="337"/>
                    <a:pt x="292" y="338"/>
                  </a:cubicBezTo>
                  <a:cubicBezTo>
                    <a:pt x="292" y="339"/>
                    <a:pt x="290" y="339"/>
                    <a:pt x="290" y="340"/>
                  </a:cubicBezTo>
                  <a:cubicBezTo>
                    <a:pt x="290" y="341"/>
                    <a:pt x="290" y="342"/>
                    <a:pt x="289" y="342"/>
                  </a:cubicBezTo>
                  <a:cubicBezTo>
                    <a:pt x="288" y="342"/>
                    <a:pt x="286" y="345"/>
                    <a:pt x="285" y="346"/>
                  </a:cubicBezTo>
                  <a:cubicBezTo>
                    <a:pt x="285" y="346"/>
                    <a:pt x="283" y="346"/>
                    <a:pt x="282" y="346"/>
                  </a:cubicBezTo>
                  <a:cubicBezTo>
                    <a:pt x="282" y="346"/>
                    <a:pt x="282" y="346"/>
                    <a:pt x="282" y="346"/>
                  </a:cubicBezTo>
                  <a:cubicBezTo>
                    <a:pt x="282" y="345"/>
                    <a:pt x="282" y="345"/>
                    <a:pt x="281" y="345"/>
                  </a:cubicBezTo>
                  <a:cubicBezTo>
                    <a:pt x="281" y="345"/>
                    <a:pt x="281" y="345"/>
                    <a:pt x="281" y="345"/>
                  </a:cubicBezTo>
                  <a:cubicBezTo>
                    <a:pt x="281" y="345"/>
                    <a:pt x="281" y="344"/>
                    <a:pt x="281" y="344"/>
                  </a:cubicBezTo>
                  <a:cubicBezTo>
                    <a:pt x="281" y="344"/>
                    <a:pt x="280" y="344"/>
                    <a:pt x="280" y="344"/>
                  </a:cubicBezTo>
                  <a:cubicBezTo>
                    <a:pt x="280" y="344"/>
                    <a:pt x="280" y="344"/>
                    <a:pt x="279" y="343"/>
                  </a:cubicBezTo>
                  <a:cubicBezTo>
                    <a:pt x="277" y="343"/>
                    <a:pt x="274" y="342"/>
                    <a:pt x="273" y="342"/>
                  </a:cubicBezTo>
                  <a:cubicBezTo>
                    <a:pt x="271" y="343"/>
                    <a:pt x="270" y="344"/>
                    <a:pt x="269" y="344"/>
                  </a:cubicBezTo>
                  <a:cubicBezTo>
                    <a:pt x="267" y="344"/>
                    <a:pt x="264" y="345"/>
                    <a:pt x="263" y="344"/>
                  </a:cubicBezTo>
                  <a:cubicBezTo>
                    <a:pt x="262" y="343"/>
                    <a:pt x="261" y="345"/>
                    <a:pt x="260" y="344"/>
                  </a:cubicBezTo>
                  <a:cubicBezTo>
                    <a:pt x="259" y="342"/>
                    <a:pt x="260" y="343"/>
                    <a:pt x="259" y="341"/>
                  </a:cubicBezTo>
                  <a:cubicBezTo>
                    <a:pt x="259" y="340"/>
                    <a:pt x="258" y="340"/>
                    <a:pt x="258" y="340"/>
                  </a:cubicBezTo>
                  <a:cubicBezTo>
                    <a:pt x="258" y="340"/>
                    <a:pt x="258" y="340"/>
                    <a:pt x="258" y="340"/>
                  </a:cubicBezTo>
                  <a:cubicBezTo>
                    <a:pt x="257" y="339"/>
                    <a:pt x="257" y="339"/>
                    <a:pt x="256" y="338"/>
                  </a:cubicBezTo>
                  <a:cubicBezTo>
                    <a:pt x="256" y="338"/>
                    <a:pt x="256" y="338"/>
                    <a:pt x="256" y="338"/>
                  </a:cubicBezTo>
                  <a:cubicBezTo>
                    <a:pt x="256" y="338"/>
                    <a:pt x="256" y="338"/>
                    <a:pt x="256" y="338"/>
                  </a:cubicBezTo>
                  <a:cubicBezTo>
                    <a:pt x="256" y="338"/>
                    <a:pt x="256" y="338"/>
                    <a:pt x="256" y="338"/>
                  </a:cubicBezTo>
                  <a:cubicBezTo>
                    <a:pt x="256" y="338"/>
                    <a:pt x="256" y="338"/>
                    <a:pt x="256" y="338"/>
                  </a:cubicBezTo>
                  <a:cubicBezTo>
                    <a:pt x="256" y="338"/>
                    <a:pt x="256" y="338"/>
                    <a:pt x="256" y="337"/>
                  </a:cubicBezTo>
                  <a:cubicBezTo>
                    <a:pt x="255" y="337"/>
                    <a:pt x="255" y="337"/>
                    <a:pt x="255" y="337"/>
                  </a:cubicBezTo>
                  <a:cubicBezTo>
                    <a:pt x="255" y="336"/>
                    <a:pt x="255" y="336"/>
                    <a:pt x="255" y="336"/>
                  </a:cubicBezTo>
                  <a:cubicBezTo>
                    <a:pt x="255" y="336"/>
                    <a:pt x="255" y="335"/>
                    <a:pt x="255" y="335"/>
                  </a:cubicBezTo>
                  <a:cubicBezTo>
                    <a:pt x="255" y="335"/>
                    <a:pt x="255" y="335"/>
                    <a:pt x="255" y="334"/>
                  </a:cubicBezTo>
                  <a:cubicBezTo>
                    <a:pt x="255" y="334"/>
                    <a:pt x="255" y="334"/>
                    <a:pt x="255" y="334"/>
                  </a:cubicBezTo>
                  <a:cubicBezTo>
                    <a:pt x="255" y="334"/>
                    <a:pt x="255" y="333"/>
                    <a:pt x="255" y="333"/>
                  </a:cubicBezTo>
                  <a:cubicBezTo>
                    <a:pt x="255" y="333"/>
                    <a:pt x="255" y="333"/>
                    <a:pt x="255" y="333"/>
                  </a:cubicBezTo>
                  <a:cubicBezTo>
                    <a:pt x="255" y="333"/>
                    <a:pt x="255" y="333"/>
                    <a:pt x="256" y="332"/>
                  </a:cubicBezTo>
                  <a:cubicBezTo>
                    <a:pt x="257" y="332"/>
                    <a:pt x="256" y="331"/>
                    <a:pt x="257" y="330"/>
                  </a:cubicBezTo>
                  <a:cubicBezTo>
                    <a:pt x="258" y="329"/>
                    <a:pt x="258" y="325"/>
                    <a:pt x="260" y="324"/>
                  </a:cubicBezTo>
                  <a:cubicBezTo>
                    <a:pt x="261" y="323"/>
                    <a:pt x="261" y="321"/>
                    <a:pt x="261" y="320"/>
                  </a:cubicBezTo>
                  <a:cubicBezTo>
                    <a:pt x="261" y="320"/>
                    <a:pt x="261" y="320"/>
                    <a:pt x="261" y="319"/>
                  </a:cubicBezTo>
                  <a:cubicBezTo>
                    <a:pt x="261" y="319"/>
                    <a:pt x="261" y="319"/>
                    <a:pt x="261" y="319"/>
                  </a:cubicBezTo>
                  <a:cubicBezTo>
                    <a:pt x="261" y="319"/>
                    <a:pt x="261" y="318"/>
                    <a:pt x="261" y="318"/>
                  </a:cubicBezTo>
                  <a:cubicBezTo>
                    <a:pt x="261" y="318"/>
                    <a:pt x="261" y="317"/>
                    <a:pt x="261" y="317"/>
                  </a:cubicBezTo>
                  <a:cubicBezTo>
                    <a:pt x="261" y="317"/>
                    <a:pt x="261" y="317"/>
                    <a:pt x="261" y="317"/>
                  </a:cubicBezTo>
                  <a:cubicBezTo>
                    <a:pt x="261" y="317"/>
                    <a:pt x="261" y="316"/>
                    <a:pt x="261" y="316"/>
                  </a:cubicBezTo>
                  <a:cubicBezTo>
                    <a:pt x="261" y="316"/>
                    <a:pt x="261" y="316"/>
                    <a:pt x="261" y="316"/>
                  </a:cubicBezTo>
                  <a:cubicBezTo>
                    <a:pt x="261" y="316"/>
                    <a:pt x="261" y="316"/>
                    <a:pt x="261" y="315"/>
                  </a:cubicBezTo>
                  <a:cubicBezTo>
                    <a:pt x="261" y="315"/>
                    <a:pt x="261" y="315"/>
                    <a:pt x="261" y="315"/>
                  </a:cubicBezTo>
                  <a:cubicBezTo>
                    <a:pt x="260" y="315"/>
                    <a:pt x="260" y="315"/>
                    <a:pt x="260" y="315"/>
                  </a:cubicBezTo>
                  <a:cubicBezTo>
                    <a:pt x="258" y="315"/>
                    <a:pt x="257" y="315"/>
                    <a:pt x="256" y="315"/>
                  </a:cubicBezTo>
                  <a:cubicBezTo>
                    <a:pt x="255" y="315"/>
                    <a:pt x="254" y="314"/>
                    <a:pt x="253" y="314"/>
                  </a:cubicBezTo>
                  <a:cubicBezTo>
                    <a:pt x="252" y="315"/>
                    <a:pt x="251" y="315"/>
                    <a:pt x="249" y="315"/>
                  </a:cubicBezTo>
                  <a:cubicBezTo>
                    <a:pt x="247" y="315"/>
                    <a:pt x="244" y="315"/>
                    <a:pt x="243" y="315"/>
                  </a:cubicBezTo>
                  <a:cubicBezTo>
                    <a:pt x="243" y="315"/>
                    <a:pt x="242" y="315"/>
                    <a:pt x="242" y="315"/>
                  </a:cubicBezTo>
                  <a:cubicBezTo>
                    <a:pt x="242" y="315"/>
                    <a:pt x="242" y="315"/>
                    <a:pt x="241" y="315"/>
                  </a:cubicBezTo>
                  <a:cubicBezTo>
                    <a:pt x="241" y="315"/>
                    <a:pt x="241" y="315"/>
                    <a:pt x="241" y="315"/>
                  </a:cubicBezTo>
                  <a:cubicBezTo>
                    <a:pt x="241" y="315"/>
                    <a:pt x="241" y="315"/>
                    <a:pt x="240" y="315"/>
                  </a:cubicBezTo>
                  <a:cubicBezTo>
                    <a:pt x="240" y="315"/>
                    <a:pt x="240" y="315"/>
                    <a:pt x="240" y="315"/>
                  </a:cubicBezTo>
                  <a:cubicBezTo>
                    <a:pt x="240" y="315"/>
                    <a:pt x="240" y="315"/>
                    <a:pt x="239" y="315"/>
                  </a:cubicBezTo>
                  <a:cubicBezTo>
                    <a:pt x="239" y="315"/>
                    <a:pt x="239" y="315"/>
                    <a:pt x="239" y="315"/>
                  </a:cubicBezTo>
                  <a:cubicBezTo>
                    <a:pt x="239" y="315"/>
                    <a:pt x="239" y="315"/>
                    <a:pt x="239" y="315"/>
                  </a:cubicBezTo>
                  <a:cubicBezTo>
                    <a:pt x="239" y="314"/>
                    <a:pt x="238" y="314"/>
                    <a:pt x="238" y="314"/>
                  </a:cubicBezTo>
                  <a:cubicBezTo>
                    <a:pt x="238" y="314"/>
                    <a:pt x="238" y="314"/>
                    <a:pt x="238" y="314"/>
                  </a:cubicBezTo>
                  <a:cubicBezTo>
                    <a:pt x="238" y="314"/>
                    <a:pt x="238" y="314"/>
                    <a:pt x="238" y="314"/>
                  </a:cubicBezTo>
                  <a:cubicBezTo>
                    <a:pt x="238" y="314"/>
                    <a:pt x="238" y="314"/>
                    <a:pt x="238" y="314"/>
                  </a:cubicBezTo>
                  <a:cubicBezTo>
                    <a:pt x="238" y="314"/>
                    <a:pt x="238" y="314"/>
                    <a:pt x="238" y="313"/>
                  </a:cubicBezTo>
                  <a:cubicBezTo>
                    <a:pt x="238" y="313"/>
                    <a:pt x="238" y="313"/>
                    <a:pt x="238" y="313"/>
                  </a:cubicBezTo>
                  <a:cubicBezTo>
                    <a:pt x="239" y="313"/>
                    <a:pt x="239" y="313"/>
                    <a:pt x="239" y="313"/>
                  </a:cubicBezTo>
                  <a:cubicBezTo>
                    <a:pt x="239" y="313"/>
                    <a:pt x="239" y="313"/>
                    <a:pt x="239" y="313"/>
                  </a:cubicBezTo>
                  <a:cubicBezTo>
                    <a:pt x="241" y="312"/>
                    <a:pt x="241" y="311"/>
                    <a:pt x="242" y="309"/>
                  </a:cubicBezTo>
                  <a:cubicBezTo>
                    <a:pt x="243" y="307"/>
                    <a:pt x="244" y="305"/>
                    <a:pt x="244" y="304"/>
                  </a:cubicBezTo>
                  <a:cubicBezTo>
                    <a:pt x="244" y="303"/>
                    <a:pt x="244" y="303"/>
                    <a:pt x="244" y="303"/>
                  </a:cubicBezTo>
                  <a:cubicBezTo>
                    <a:pt x="244" y="303"/>
                    <a:pt x="244" y="303"/>
                    <a:pt x="244" y="303"/>
                  </a:cubicBezTo>
                  <a:cubicBezTo>
                    <a:pt x="244" y="302"/>
                    <a:pt x="244" y="302"/>
                    <a:pt x="244" y="302"/>
                  </a:cubicBezTo>
                  <a:cubicBezTo>
                    <a:pt x="244" y="302"/>
                    <a:pt x="244" y="302"/>
                    <a:pt x="244" y="302"/>
                  </a:cubicBezTo>
                  <a:cubicBezTo>
                    <a:pt x="244" y="302"/>
                    <a:pt x="244" y="302"/>
                    <a:pt x="244" y="302"/>
                  </a:cubicBezTo>
                  <a:cubicBezTo>
                    <a:pt x="244" y="302"/>
                    <a:pt x="244" y="302"/>
                    <a:pt x="244" y="302"/>
                  </a:cubicBezTo>
                  <a:cubicBezTo>
                    <a:pt x="244" y="302"/>
                    <a:pt x="244" y="302"/>
                    <a:pt x="244" y="302"/>
                  </a:cubicBezTo>
                  <a:cubicBezTo>
                    <a:pt x="244" y="302"/>
                    <a:pt x="244" y="302"/>
                    <a:pt x="245" y="302"/>
                  </a:cubicBezTo>
                  <a:cubicBezTo>
                    <a:pt x="246" y="303"/>
                    <a:pt x="246" y="303"/>
                    <a:pt x="247" y="302"/>
                  </a:cubicBezTo>
                  <a:cubicBezTo>
                    <a:pt x="248" y="301"/>
                    <a:pt x="249" y="296"/>
                    <a:pt x="250" y="295"/>
                  </a:cubicBezTo>
                  <a:cubicBezTo>
                    <a:pt x="251" y="294"/>
                    <a:pt x="253" y="293"/>
                    <a:pt x="253" y="292"/>
                  </a:cubicBezTo>
                  <a:cubicBezTo>
                    <a:pt x="253" y="291"/>
                    <a:pt x="253" y="290"/>
                    <a:pt x="253" y="290"/>
                  </a:cubicBezTo>
                  <a:cubicBezTo>
                    <a:pt x="252" y="290"/>
                    <a:pt x="251" y="290"/>
                    <a:pt x="250" y="290"/>
                  </a:cubicBezTo>
                  <a:cubicBezTo>
                    <a:pt x="250" y="290"/>
                    <a:pt x="250" y="289"/>
                    <a:pt x="249" y="289"/>
                  </a:cubicBezTo>
                  <a:cubicBezTo>
                    <a:pt x="248" y="289"/>
                    <a:pt x="247" y="290"/>
                    <a:pt x="246" y="289"/>
                  </a:cubicBezTo>
                  <a:cubicBezTo>
                    <a:pt x="245" y="289"/>
                    <a:pt x="244" y="289"/>
                    <a:pt x="243" y="289"/>
                  </a:cubicBezTo>
                  <a:cubicBezTo>
                    <a:pt x="241" y="290"/>
                    <a:pt x="239" y="292"/>
                    <a:pt x="238" y="292"/>
                  </a:cubicBezTo>
                  <a:cubicBezTo>
                    <a:pt x="238" y="292"/>
                    <a:pt x="236" y="295"/>
                    <a:pt x="236" y="295"/>
                  </a:cubicBezTo>
                  <a:cubicBezTo>
                    <a:pt x="236" y="296"/>
                    <a:pt x="235" y="297"/>
                    <a:pt x="235" y="297"/>
                  </a:cubicBezTo>
                  <a:cubicBezTo>
                    <a:pt x="234" y="298"/>
                    <a:pt x="235" y="298"/>
                    <a:pt x="234" y="299"/>
                  </a:cubicBezTo>
                  <a:cubicBezTo>
                    <a:pt x="234" y="299"/>
                    <a:pt x="232" y="302"/>
                    <a:pt x="230" y="302"/>
                  </a:cubicBezTo>
                  <a:cubicBezTo>
                    <a:pt x="227" y="301"/>
                    <a:pt x="226" y="301"/>
                    <a:pt x="225" y="302"/>
                  </a:cubicBezTo>
                  <a:cubicBezTo>
                    <a:pt x="224" y="303"/>
                    <a:pt x="224" y="303"/>
                    <a:pt x="223" y="303"/>
                  </a:cubicBezTo>
                  <a:cubicBezTo>
                    <a:pt x="221" y="303"/>
                    <a:pt x="221" y="302"/>
                    <a:pt x="220" y="302"/>
                  </a:cubicBezTo>
                  <a:cubicBezTo>
                    <a:pt x="220" y="302"/>
                    <a:pt x="218" y="304"/>
                    <a:pt x="218" y="303"/>
                  </a:cubicBezTo>
                  <a:cubicBezTo>
                    <a:pt x="217" y="303"/>
                    <a:pt x="217" y="303"/>
                    <a:pt x="216" y="302"/>
                  </a:cubicBezTo>
                  <a:cubicBezTo>
                    <a:pt x="215" y="302"/>
                    <a:pt x="211" y="301"/>
                    <a:pt x="211" y="300"/>
                  </a:cubicBezTo>
                  <a:cubicBezTo>
                    <a:pt x="211" y="300"/>
                    <a:pt x="212" y="300"/>
                    <a:pt x="211" y="299"/>
                  </a:cubicBezTo>
                  <a:cubicBezTo>
                    <a:pt x="210" y="298"/>
                    <a:pt x="211" y="297"/>
                    <a:pt x="211" y="296"/>
                  </a:cubicBezTo>
                  <a:cubicBezTo>
                    <a:pt x="211" y="295"/>
                    <a:pt x="208" y="294"/>
                    <a:pt x="208" y="292"/>
                  </a:cubicBezTo>
                  <a:cubicBezTo>
                    <a:pt x="208" y="290"/>
                    <a:pt x="209" y="290"/>
                    <a:pt x="209" y="288"/>
                  </a:cubicBezTo>
                  <a:cubicBezTo>
                    <a:pt x="208" y="286"/>
                    <a:pt x="207" y="285"/>
                    <a:pt x="208" y="284"/>
                  </a:cubicBezTo>
                  <a:cubicBezTo>
                    <a:pt x="209" y="283"/>
                    <a:pt x="208" y="280"/>
                    <a:pt x="209" y="279"/>
                  </a:cubicBezTo>
                  <a:cubicBezTo>
                    <a:pt x="211" y="277"/>
                    <a:pt x="212" y="275"/>
                    <a:pt x="213" y="273"/>
                  </a:cubicBezTo>
                  <a:cubicBezTo>
                    <a:pt x="213" y="273"/>
                    <a:pt x="213" y="273"/>
                    <a:pt x="214" y="273"/>
                  </a:cubicBezTo>
                  <a:cubicBezTo>
                    <a:pt x="214" y="273"/>
                    <a:pt x="214" y="273"/>
                    <a:pt x="214" y="273"/>
                  </a:cubicBezTo>
                  <a:cubicBezTo>
                    <a:pt x="214" y="272"/>
                    <a:pt x="214" y="272"/>
                    <a:pt x="214" y="272"/>
                  </a:cubicBezTo>
                  <a:cubicBezTo>
                    <a:pt x="214" y="272"/>
                    <a:pt x="214" y="272"/>
                    <a:pt x="214" y="272"/>
                  </a:cubicBezTo>
                  <a:cubicBezTo>
                    <a:pt x="214" y="271"/>
                    <a:pt x="215" y="271"/>
                    <a:pt x="215" y="271"/>
                  </a:cubicBezTo>
                  <a:cubicBezTo>
                    <a:pt x="215" y="271"/>
                    <a:pt x="215" y="271"/>
                    <a:pt x="215" y="271"/>
                  </a:cubicBezTo>
                  <a:cubicBezTo>
                    <a:pt x="215" y="270"/>
                    <a:pt x="215" y="270"/>
                    <a:pt x="215" y="270"/>
                  </a:cubicBezTo>
                  <a:cubicBezTo>
                    <a:pt x="215" y="270"/>
                    <a:pt x="215" y="270"/>
                    <a:pt x="215" y="270"/>
                  </a:cubicBezTo>
                  <a:cubicBezTo>
                    <a:pt x="215" y="270"/>
                    <a:pt x="215" y="270"/>
                    <a:pt x="215" y="270"/>
                  </a:cubicBezTo>
                  <a:cubicBezTo>
                    <a:pt x="215" y="269"/>
                    <a:pt x="215" y="269"/>
                    <a:pt x="215" y="269"/>
                  </a:cubicBezTo>
                  <a:cubicBezTo>
                    <a:pt x="215" y="269"/>
                    <a:pt x="215" y="269"/>
                    <a:pt x="215" y="268"/>
                  </a:cubicBezTo>
                  <a:cubicBezTo>
                    <a:pt x="216" y="268"/>
                    <a:pt x="216" y="268"/>
                    <a:pt x="216" y="268"/>
                  </a:cubicBezTo>
                  <a:cubicBezTo>
                    <a:pt x="216" y="268"/>
                    <a:pt x="216" y="268"/>
                    <a:pt x="216" y="267"/>
                  </a:cubicBezTo>
                  <a:cubicBezTo>
                    <a:pt x="216" y="267"/>
                    <a:pt x="216" y="267"/>
                    <a:pt x="216" y="267"/>
                  </a:cubicBezTo>
                  <a:cubicBezTo>
                    <a:pt x="216" y="267"/>
                    <a:pt x="216" y="266"/>
                    <a:pt x="216" y="266"/>
                  </a:cubicBezTo>
                  <a:cubicBezTo>
                    <a:pt x="216" y="264"/>
                    <a:pt x="217" y="263"/>
                    <a:pt x="217" y="262"/>
                  </a:cubicBezTo>
                  <a:cubicBezTo>
                    <a:pt x="217" y="262"/>
                    <a:pt x="216" y="261"/>
                    <a:pt x="219" y="261"/>
                  </a:cubicBezTo>
                  <a:cubicBezTo>
                    <a:pt x="221" y="260"/>
                    <a:pt x="221" y="259"/>
                    <a:pt x="222" y="258"/>
                  </a:cubicBezTo>
                  <a:cubicBezTo>
                    <a:pt x="224" y="257"/>
                    <a:pt x="227" y="256"/>
                    <a:pt x="229" y="255"/>
                  </a:cubicBezTo>
                  <a:cubicBezTo>
                    <a:pt x="230" y="254"/>
                    <a:pt x="228" y="253"/>
                    <a:pt x="230" y="254"/>
                  </a:cubicBezTo>
                  <a:cubicBezTo>
                    <a:pt x="232" y="255"/>
                    <a:pt x="233" y="254"/>
                    <a:pt x="234" y="254"/>
                  </a:cubicBezTo>
                  <a:cubicBezTo>
                    <a:pt x="235" y="254"/>
                    <a:pt x="239" y="254"/>
                    <a:pt x="239" y="254"/>
                  </a:cubicBezTo>
                  <a:cubicBezTo>
                    <a:pt x="240" y="253"/>
                    <a:pt x="242" y="253"/>
                    <a:pt x="242" y="253"/>
                  </a:cubicBezTo>
                  <a:cubicBezTo>
                    <a:pt x="242" y="254"/>
                    <a:pt x="245" y="254"/>
                    <a:pt x="245" y="255"/>
                  </a:cubicBezTo>
                  <a:cubicBezTo>
                    <a:pt x="245" y="255"/>
                    <a:pt x="246" y="256"/>
                    <a:pt x="247" y="256"/>
                  </a:cubicBezTo>
                  <a:cubicBezTo>
                    <a:pt x="248" y="255"/>
                    <a:pt x="249" y="254"/>
                    <a:pt x="251" y="253"/>
                  </a:cubicBezTo>
                  <a:cubicBezTo>
                    <a:pt x="254" y="252"/>
                    <a:pt x="255" y="251"/>
                    <a:pt x="257" y="251"/>
                  </a:cubicBezTo>
                  <a:cubicBezTo>
                    <a:pt x="258" y="251"/>
                    <a:pt x="259" y="251"/>
                    <a:pt x="260" y="250"/>
                  </a:cubicBezTo>
                  <a:cubicBezTo>
                    <a:pt x="261" y="250"/>
                    <a:pt x="259" y="251"/>
                    <a:pt x="261" y="251"/>
                  </a:cubicBezTo>
                  <a:cubicBezTo>
                    <a:pt x="263" y="250"/>
                    <a:pt x="263" y="250"/>
                    <a:pt x="265" y="251"/>
                  </a:cubicBezTo>
                  <a:cubicBezTo>
                    <a:pt x="266" y="251"/>
                    <a:pt x="267" y="250"/>
                    <a:pt x="268" y="251"/>
                  </a:cubicBezTo>
                  <a:cubicBezTo>
                    <a:pt x="268" y="251"/>
                    <a:pt x="270" y="253"/>
                    <a:pt x="271" y="253"/>
                  </a:cubicBezTo>
                  <a:cubicBezTo>
                    <a:pt x="273" y="253"/>
                    <a:pt x="274" y="253"/>
                    <a:pt x="274" y="252"/>
                  </a:cubicBezTo>
                  <a:cubicBezTo>
                    <a:pt x="275" y="251"/>
                    <a:pt x="276" y="250"/>
                    <a:pt x="277" y="252"/>
                  </a:cubicBezTo>
                  <a:cubicBezTo>
                    <a:pt x="278" y="253"/>
                    <a:pt x="278" y="255"/>
                    <a:pt x="279" y="256"/>
                  </a:cubicBezTo>
                  <a:cubicBezTo>
                    <a:pt x="280" y="256"/>
                    <a:pt x="279" y="261"/>
                    <a:pt x="279" y="262"/>
                  </a:cubicBezTo>
                  <a:cubicBezTo>
                    <a:pt x="279" y="263"/>
                    <a:pt x="279" y="267"/>
                    <a:pt x="280" y="267"/>
                  </a:cubicBezTo>
                  <a:cubicBezTo>
                    <a:pt x="280" y="266"/>
                    <a:pt x="280" y="265"/>
                    <a:pt x="281" y="266"/>
                  </a:cubicBezTo>
                  <a:cubicBezTo>
                    <a:pt x="281" y="267"/>
                    <a:pt x="281" y="269"/>
                    <a:pt x="282" y="270"/>
                  </a:cubicBezTo>
                  <a:cubicBezTo>
                    <a:pt x="283" y="272"/>
                    <a:pt x="283" y="272"/>
                    <a:pt x="283" y="273"/>
                  </a:cubicBezTo>
                  <a:cubicBezTo>
                    <a:pt x="284" y="274"/>
                    <a:pt x="285" y="276"/>
                    <a:pt x="286" y="275"/>
                  </a:cubicBezTo>
                  <a:cubicBezTo>
                    <a:pt x="287" y="274"/>
                    <a:pt x="288" y="269"/>
                    <a:pt x="288" y="267"/>
                  </a:cubicBezTo>
                  <a:cubicBezTo>
                    <a:pt x="289" y="265"/>
                    <a:pt x="289" y="259"/>
                    <a:pt x="288" y="257"/>
                  </a:cubicBezTo>
                  <a:cubicBezTo>
                    <a:pt x="287" y="255"/>
                    <a:pt x="285" y="252"/>
                    <a:pt x="287" y="249"/>
                  </a:cubicBezTo>
                  <a:cubicBezTo>
                    <a:pt x="289" y="246"/>
                    <a:pt x="290" y="244"/>
                    <a:pt x="291" y="242"/>
                  </a:cubicBezTo>
                  <a:cubicBezTo>
                    <a:pt x="292" y="241"/>
                    <a:pt x="294" y="241"/>
                    <a:pt x="295" y="240"/>
                  </a:cubicBezTo>
                  <a:cubicBezTo>
                    <a:pt x="296" y="240"/>
                    <a:pt x="297" y="240"/>
                    <a:pt x="298" y="239"/>
                  </a:cubicBezTo>
                  <a:cubicBezTo>
                    <a:pt x="300" y="238"/>
                    <a:pt x="302" y="235"/>
                    <a:pt x="302" y="235"/>
                  </a:cubicBezTo>
                  <a:cubicBezTo>
                    <a:pt x="302" y="235"/>
                    <a:pt x="304" y="235"/>
                    <a:pt x="305" y="235"/>
                  </a:cubicBezTo>
                  <a:cubicBezTo>
                    <a:pt x="307" y="234"/>
                    <a:pt x="309" y="231"/>
                    <a:pt x="310" y="230"/>
                  </a:cubicBezTo>
                  <a:cubicBezTo>
                    <a:pt x="311" y="230"/>
                    <a:pt x="313" y="230"/>
                    <a:pt x="313" y="229"/>
                  </a:cubicBezTo>
                  <a:cubicBezTo>
                    <a:pt x="313" y="229"/>
                    <a:pt x="314" y="227"/>
                    <a:pt x="314" y="227"/>
                  </a:cubicBezTo>
                  <a:cubicBezTo>
                    <a:pt x="315" y="227"/>
                    <a:pt x="317" y="226"/>
                    <a:pt x="317" y="226"/>
                  </a:cubicBezTo>
                  <a:cubicBezTo>
                    <a:pt x="317" y="225"/>
                    <a:pt x="318" y="222"/>
                    <a:pt x="317" y="221"/>
                  </a:cubicBezTo>
                  <a:cubicBezTo>
                    <a:pt x="317" y="220"/>
                    <a:pt x="316" y="219"/>
                    <a:pt x="316" y="218"/>
                  </a:cubicBezTo>
                  <a:cubicBezTo>
                    <a:pt x="316" y="218"/>
                    <a:pt x="317" y="216"/>
                    <a:pt x="317" y="215"/>
                  </a:cubicBezTo>
                  <a:cubicBezTo>
                    <a:pt x="317" y="215"/>
                    <a:pt x="318" y="213"/>
                    <a:pt x="318" y="214"/>
                  </a:cubicBezTo>
                  <a:cubicBezTo>
                    <a:pt x="318" y="214"/>
                    <a:pt x="320" y="215"/>
                    <a:pt x="319" y="216"/>
                  </a:cubicBezTo>
                  <a:cubicBezTo>
                    <a:pt x="318" y="216"/>
                    <a:pt x="318" y="218"/>
                    <a:pt x="319" y="218"/>
                  </a:cubicBezTo>
                  <a:cubicBezTo>
                    <a:pt x="320" y="217"/>
                    <a:pt x="321" y="216"/>
                    <a:pt x="321" y="216"/>
                  </a:cubicBezTo>
                  <a:cubicBezTo>
                    <a:pt x="321" y="215"/>
                    <a:pt x="323" y="212"/>
                    <a:pt x="324" y="211"/>
                  </a:cubicBezTo>
                  <a:cubicBezTo>
                    <a:pt x="325" y="210"/>
                    <a:pt x="323" y="209"/>
                    <a:pt x="324" y="209"/>
                  </a:cubicBezTo>
                  <a:cubicBezTo>
                    <a:pt x="324" y="208"/>
                    <a:pt x="325" y="209"/>
                    <a:pt x="326" y="208"/>
                  </a:cubicBezTo>
                  <a:cubicBezTo>
                    <a:pt x="327" y="207"/>
                    <a:pt x="330" y="204"/>
                    <a:pt x="330" y="203"/>
                  </a:cubicBezTo>
                  <a:cubicBezTo>
                    <a:pt x="330" y="203"/>
                    <a:pt x="329" y="202"/>
                    <a:pt x="331" y="201"/>
                  </a:cubicBezTo>
                  <a:cubicBezTo>
                    <a:pt x="332" y="201"/>
                    <a:pt x="334" y="201"/>
                    <a:pt x="334" y="201"/>
                  </a:cubicBezTo>
                  <a:cubicBezTo>
                    <a:pt x="334" y="200"/>
                    <a:pt x="335" y="199"/>
                    <a:pt x="336" y="199"/>
                  </a:cubicBezTo>
                  <a:cubicBezTo>
                    <a:pt x="336" y="199"/>
                    <a:pt x="337" y="200"/>
                    <a:pt x="338" y="200"/>
                  </a:cubicBezTo>
                  <a:cubicBezTo>
                    <a:pt x="340" y="199"/>
                    <a:pt x="343" y="197"/>
                    <a:pt x="345" y="197"/>
                  </a:cubicBezTo>
                  <a:cubicBezTo>
                    <a:pt x="346" y="197"/>
                    <a:pt x="348" y="197"/>
                    <a:pt x="347" y="196"/>
                  </a:cubicBezTo>
                  <a:cubicBezTo>
                    <a:pt x="347" y="195"/>
                    <a:pt x="346" y="195"/>
                    <a:pt x="345" y="195"/>
                  </a:cubicBezTo>
                  <a:cubicBezTo>
                    <a:pt x="345" y="194"/>
                    <a:pt x="346" y="192"/>
                    <a:pt x="346" y="191"/>
                  </a:cubicBezTo>
                  <a:cubicBezTo>
                    <a:pt x="346" y="190"/>
                    <a:pt x="348" y="188"/>
                    <a:pt x="349" y="187"/>
                  </a:cubicBezTo>
                  <a:cubicBezTo>
                    <a:pt x="350" y="186"/>
                    <a:pt x="353" y="185"/>
                    <a:pt x="355" y="184"/>
                  </a:cubicBezTo>
                  <a:cubicBezTo>
                    <a:pt x="356" y="183"/>
                    <a:pt x="356" y="183"/>
                    <a:pt x="357" y="183"/>
                  </a:cubicBezTo>
                  <a:cubicBezTo>
                    <a:pt x="359" y="183"/>
                    <a:pt x="363" y="181"/>
                    <a:pt x="364" y="180"/>
                  </a:cubicBezTo>
                  <a:cubicBezTo>
                    <a:pt x="364" y="180"/>
                    <a:pt x="364" y="180"/>
                    <a:pt x="364" y="180"/>
                  </a:cubicBezTo>
                  <a:cubicBezTo>
                    <a:pt x="364" y="180"/>
                    <a:pt x="364" y="180"/>
                    <a:pt x="364" y="180"/>
                  </a:cubicBezTo>
                  <a:cubicBezTo>
                    <a:pt x="363" y="180"/>
                    <a:pt x="363" y="180"/>
                    <a:pt x="363" y="180"/>
                  </a:cubicBezTo>
                  <a:cubicBezTo>
                    <a:pt x="363" y="180"/>
                    <a:pt x="363" y="180"/>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4" y="179"/>
                  </a:cubicBezTo>
                  <a:cubicBezTo>
                    <a:pt x="364" y="179"/>
                    <a:pt x="364" y="179"/>
                    <a:pt x="364" y="179"/>
                  </a:cubicBezTo>
                  <a:cubicBezTo>
                    <a:pt x="367" y="179"/>
                    <a:pt x="368" y="178"/>
                    <a:pt x="370" y="177"/>
                  </a:cubicBezTo>
                  <a:cubicBezTo>
                    <a:pt x="371" y="177"/>
                    <a:pt x="372" y="176"/>
                    <a:pt x="372" y="177"/>
                  </a:cubicBezTo>
                  <a:cubicBezTo>
                    <a:pt x="372" y="177"/>
                    <a:pt x="371" y="178"/>
                    <a:pt x="372" y="177"/>
                  </a:cubicBezTo>
                  <a:cubicBezTo>
                    <a:pt x="374" y="177"/>
                    <a:pt x="377" y="177"/>
                    <a:pt x="377" y="177"/>
                  </a:cubicBezTo>
                  <a:cubicBezTo>
                    <a:pt x="376" y="177"/>
                    <a:pt x="375" y="179"/>
                    <a:pt x="374" y="179"/>
                  </a:cubicBezTo>
                  <a:cubicBezTo>
                    <a:pt x="374" y="179"/>
                    <a:pt x="373" y="178"/>
                    <a:pt x="372" y="179"/>
                  </a:cubicBezTo>
                  <a:cubicBezTo>
                    <a:pt x="370" y="180"/>
                    <a:pt x="367" y="182"/>
                    <a:pt x="366" y="182"/>
                  </a:cubicBezTo>
                  <a:cubicBezTo>
                    <a:pt x="366" y="183"/>
                    <a:pt x="366" y="187"/>
                    <a:pt x="367" y="187"/>
                  </a:cubicBezTo>
                  <a:cubicBezTo>
                    <a:pt x="368" y="186"/>
                    <a:pt x="371" y="185"/>
                    <a:pt x="372" y="184"/>
                  </a:cubicBezTo>
                  <a:cubicBezTo>
                    <a:pt x="372" y="183"/>
                    <a:pt x="373" y="181"/>
                    <a:pt x="375" y="181"/>
                  </a:cubicBezTo>
                  <a:cubicBezTo>
                    <a:pt x="377" y="181"/>
                    <a:pt x="377" y="182"/>
                    <a:pt x="379" y="181"/>
                  </a:cubicBezTo>
                  <a:cubicBezTo>
                    <a:pt x="381" y="181"/>
                    <a:pt x="384" y="178"/>
                    <a:pt x="386" y="178"/>
                  </a:cubicBezTo>
                  <a:cubicBezTo>
                    <a:pt x="387" y="178"/>
                    <a:pt x="388" y="178"/>
                    <a:pt x="388" y="177"/>
                  </a:cubicBezTo>
                  <a:cubicBezTo>
                    <a:pt x="387" y="177"/>
                    <a:pt x="387" y="176"/>
                    <a:pt x="386" y="176"/>
                  </a:cubicBezTo>
                  <a:cubicBezTo>
                    <a:pt x="384" y="175"/>
                    <a:pt x="385" y="174"/>
                    <a:pt x="384" y="175"/>
                  </a:cubicBezTo>
                  <a:cubicBezTo>
                    <a:pt x="383" y="175"/>
                    <a:pt x="382" y="175"/>
                    <a:pt x="381" y="175"/>
                  </a:cubicBezTo>
                  <a:cubicBezTo>
                    <a:pt x="379" y="175"/>
                    <a:pt x="378" y="174"/>
                    <a:pt x="378" y="173"/>
                  </a:cubicBezTo>
                  <a:cubicBezTo>
                    <a:pt x="378" y="173"/>
                    <a:pt x="375" y="173"/>
                    <a:pt x="374" y="173"/>
                  </a:cubicBezTo>
                  <a:cubicBezTo>
                    <a:pt x="374" y="173"/>
                    <a:pt x="374" y="172"/>
                    <a:pt x="374" y="171"/>
                  </a:cubicBezTo>
                  <a:cubicBezTo>
                    <a:pt x="373" y="170"/>
                    <a:pt x="372" y="169"/>
                    <a:pt x="373" y="169"/>
                  </a:cubicBezTo>
                  <a:cubicBezTo>
                    <a:pt x="374" y="168"/>
                    <a:pt x="375" y="165"/>
                    <a:pt x="374" y="165"/>
                  </a:cubicBezTo>
                  <a:cubicBezTo>
                    <a:pt x="373" y="165"/>
                    <a:pt x="372" y="166"/>
                    <a:pt x="372" y="165"/>
                  </a:cubicBezTo>
                  <a:cubicBezTo>
                    <a:pt x="371" y="164"/>
                    <a:pt x="369" y="164"/>
                    <a:pt x="369" y="163"/>
                  </a:cubicBezTo>
                  <a:cubicBezTo>
                    <a:pt x="370" y="163"/>
                    <a:pt x="370" y="163"/>
                    <a:pt x="372" y="163"/>
                  </a:cubicBezTo>
                  <a:cubicBezTo>
                    <a:pt x="374" y="163"/>
                    <a:pt x="377" y="163"/>
                    <a:pt x="377" y="161"/>
                  </a:cubicBezTo>
                  <a:cubicBezTo>
                    <a:pt x="378" y="160"/>
                    <a:pt x="378" y="160"/>
                    <a:pt x="378" y="159"/>
                  </a:cubicBezTo>
                  <a:cubicBezTo>
                    <a:pt x="378" y="158"/>
                    <a:pt x="379" y="158"/>
                    <a:pt x="377" y="157"/>
                  </a:cubicBezTo>
                  <a:cubicBezTo>
                    <a:pt x="376" y="156"/>
                    <a:pt x="374" y="156"/>
                    <a:pt x="372" y="157"/>
                  </a:cubicBezTo>
                  <a:cubicBezTo>
                    <a:pt x="371" y="157"/>
                    <a:pt x="366" y="159"/>
                    <a:pt x="364" y="160"/>
                  </a:cubicBezTo>
                  <a:cubicBezTo>
                    <a:pt x="362" y="161"/>
                    <a:pt x="361" y="161"/>
                    <a:pt x="359" y="162"/>
                  </a:cubicBezTo>
                  <a:cubicBezTo>
                    <a:pt x="357" y="163"/>
                    <a:pt x="352" y="169"/>
                    <a:pt x="351" y="169"/>
                  </a:cubicBezTo>
                  <a:cubicBezTo>
                    <a:pt x="350" y="169"/>
                    <a:pt x="351" y="168"/>
                    <a:pt x="353" y="166"/>
                  </a:cubicBezTo>
                  <a:cubicBezTo>
                    <a:pt x="354" y="165"/>
                    <a:pt x="357" y="161"/>
                    <a:pt x="358" y="160"/>
                  </a:cubicBezTo>
                  <a:cubicBezTo>
                    <a:pt x="360" y="159"/>
                    <a:pt x="362" y="157"/>
                    <a:pt x="364" y="157"/>
                  </a:cubicBezTo>
                  <a:cubicBezTo>
                    <a:pt x="365" y="156"/>
                    <a:pt x="367" y="156"/>
                    <a:pt x="367" y="155"/>
                  </a:cubicBezTo>
                  <a:cubicBezTo>
                    <a:pt x="367" y="155"/>
                    <a:pt x="371" y="151"/>
                    <a:pt x="373" y="150"/>
                  </a:cubicBezTo>
                  <a:cubicBezTo>
                    <a:pt x="374" y="150"/>
                    <a:pt x="381" y="151"/>
                    <a:pt x="384" y="151"/>
                  </a:cubicBezTo>
                  <a:cubicBezTo>
                    <a:pt x="386" y="151"/>
                    <a:pt x="397" y="151"/>
                    <a:pt x="399" y="150"/>
                  </a:cubicBezTo>
                  <a:cubicBezTo>
                    <a:pt x="400" y="149"/>
                    <a:pt x="402" y="148"/>
                    <a:pt x="402" y="147"/>
                  </a:cubicBezTo>
                  <a:cubicBezTo>
                    <a:pt x="403" y="146"/>
                    <a:pt x="405" y="145"/>
                    <a:pt x="406" y="145"/>
                  </a:cubicBezTo>
                  <a:cubicBezTo>
                    <a:pt x="406" y="145"/>
                    <a:pt x="409" y="144"/>
                    <a:pt x="410" y="144"/>
                  </a:cubicBezTo>
                  <a:cubicBezTo>
                    <a:pt x="411" y="144"/>
                    <a:pt x="414" y="143"/>
                    <a:pt x="415" y="142"/>
                  </a:cubicBezTo>
                  <a:cubicBezTo>
                    <a:pt x="415" y="141"/>
                    <a:pt x="416" y="140"/>
                    <a:pt x="415" y="140"/>
                  </a:cubicBezTo>
                  <a:cubicBezTo>
                    <a:pt x="415" y="139"/>
                    <a:pt x="414" y="139"/>
                    <a:pt x="414" y="139"/>
                  </a:cubicBezTo>
                  <a:cubicBezTo>
                    <a:pt x="415" y="138"/>
                    <a:pt x="416" y="137"/>
                    <a:pt x="416" y="136"/>
                  </a:cubicBezTo>
                  <a:cubicBezTo>
                    <a:pt x="416" y="136"/>
                    <a:pt x="415" y="135"/>
                    <a:pt x="416" y="135"/>
                  </a:cubicBezTo>
                  <a:cubicBezTo>
                    <a:pt x="417" y="134"/>
                    <a:pt x="418" y="134"/>
                    <a:pt x="417" y="133"/>
                  </a:cubicBezTo>
                  <a:cubicBezTo>
                    <a:pt x="417" y="133"/>
                    <a:pt x="415" y="132"/>
                    <a:pt x="414" y="132"/>
                  </a:cubicBezTo>
                  <a:cubicBezTo>
                    <a:pt x="413" y="132"/>
                    <a:pt x="412" y="133"/>
                    <a:pt x="412" y="132"/>
                  </a:cubicBezTo>
                  <a:cubicBezTo>
                    <a:pt x="412" y="131"/>
                    <a:pt x="411" y="129"/>
                    <a:pt x="411" y="129"/>
                  </a:cubicBezTo>
                  <a:cubicBezTo>
                    <a:pt x="410" y="129"/>
                    <a:pt x="406" y="130"/>
                    <a:pt x="406" y="131"/>
                  </a:cubicBezTo>
                  <a:cubicBezTo>
                    <a:pt x="406" y="132"/>
                    <a:pt x="405" y="132"/>
                    <a:pt x="404" y="132"/>
                  </a:cubicBezTo>
                  <a:cubicBezTo>
                    <a:pt x="404" y="132"/>
                    <a:pt x="398" y="135"/>
                    <a:pt x="399" y="134"/>
                  </a:cubicBezTo>
                  <a:cubicBezTo>
                    <a:pt x="399" y="133"/>
                    <a:pt x="402" y="131"/>
                    <a:pt x="403" y="131"/>
                  </a:cubicBezTo>
                  <a:cubicBezTo>
                    <a:pt x="404" y="130"/>
                    <a:pt x="411" y="128"/>
                    <a:pt x="411" y="127"/>
                  </a:cubicBezTo>
                  <a:cubicBezTo>
                    <a:pt x="411" y="127"/>
                    <a:pt x="411" y="127"/>
                    <a:pt x="411" y="126"/>
                  </a:cubicBezTo>
                  <a:cubicBezTo>
                    <a:pt x="410" y="126"/>
                    <a:pt x="407" y="126"/>
                    <a:pt x="407" y="126"/>
                  </a:cubicBezTo>
                  <a:cubicBezTo>
                    <a:pt x="407" y="125"/>
                    <a:pt x="406" y="124"/>
                    <a:pt x="406" y="124"/>
                  </a:cubicBezTo>
                  <a:cubicBezTo>
                    <a:pt x="405" y="123"/>
                    <a:pt x="404" y="124"/>
                    <a:pt x="403" y="123"/>
                  </a:cubicBezTo>
                  <a:cubicBezTo>
                    <a:pt x="403" y="123"/>
                    <a:pt x="403" y="122"/>
                    <a:pt x="402" y="121"/>
                  </a:cubicBezTo>
                  <a:cubicBezTo>
                    <a:pt x="402" y="120"/>
                    <a:pt x="400" y="119"/>
                    <a:pt x="399" y="119"/>
                  </a:cubicBezTo>
                  <a:cubicBezTo>
                    <a:pt x="399" y="119"/>
                    <a:pt x="398" y="118"/>
                    <a:pt x="397" y="118"/>
                  </a:cubicBezTo>
                  <a:cubicBezTo>
                    <a:pt x="397" y="117"/>
                    <a:pt x="396" y="116"/>
                    <a:pt x="397" y="115"/>
                  </a:cubicBezTo>
                  <a:cubicBezTo>
                    <a:pt x="397" y="115"/>
                    <a:pt x="400" y="114"/>
                    <a:pt x="399" y="114"/>
                  </a:cubicBezTo>
                  <a:cubicBezTo>
                    <a:pt x="399" y="113"/>
                    <a:pt x="398" y="112"/>
                    <a:pt x="398" y="111"/>
                  </a:cubicBezTo>
                  <a:cubicBezTo>
                    <a:pt x="399" y="111"/>
                    <a:pt x="398" y="109"/>
                    <a:pt x="397" y="108"/>
                  </a:cubicBezTo>
                  <a:cubicBezTo>
                    <a:pt x="397" y="107"/>
                    <a:pt x="396" y="105"/>
                    <a:pt x="396" y="105"/>
                  </a:cubicBezTo>
                  <a:cubicBezTo>
                    <a:pt x="396" y="105"/>
                    <a:pt x="396" y="104"/>
                    <a:pt x="395" y="104"/>
                  </a:cubicBezTo>
                  <a:cubicBezTo>
                    <a:pt x="395" y="104"/>
                    <a:pt x="392" y="104"/>
                    <a:pt x="393" y="104"/>
                  </a:cubicBezTo>
                  <a:cubicBezTo>
                    <a:pt x="394" y="103"/>
                    <a:pt x="396" y="103"/>
                    <a:pt x="396" y="102"/>
                  </a:cubicBezTo>
                  <a:cubicBezTo>
                    <a:pt x="396" y="101"/>
                    <a:pt x="395" y="101"/>
                    <a:pt x="395" y="101"/>
                  </a:cubicBezTo>
                  <a:cubicBezTo>
                    <a:pt x="394" y="101"/>
                    <a:pt x="391" y="100"/>
                    <a:pt x="392" y="100"/>
                  </a:cubicBezTo>
                  <a:cubicBezTo>
                    <a:pt x="394" y="99"/>
                    <a:pt x="395" y="98"/>
                    <a:pt x="395" y="98"/>
                  </a:cubicBezTo>
                  <a:cubicBezTo>
                    <a:pt x="394" y="98"/>
                    <a:pt x="393" y="95"/>
                    <a:pt x="392" y="95"/>
                  </a:cubicBezTo>
                  <a:cubicBezTo>
                    <a:pt x="392" y="95"/>
                    <a:pt x="392" y="94"/>
                    <a:pt x="392" y="93"/>
                  </a:cubicBezTo>
                  <a:cubicBezTo>
                    <a:pt x="392" y="93"/>
                    <a:pt x="393" y="90"/>
                    <a:pt x="393" y="90"/>
                  </a:cubicBezTo>
                  <a:cubicBezTo>
                    <a:pt x="392" y="90"/>
                    <a:pt x="390" y="90"/>
                    <a:pt x="390" y="91"/>
                  </a:cubicBezTo>
                  <a:cubicBezTo>
                    <a:pt x="390" y="92"/>
                    <a:pt x="389" y="95"/>
                    <a:pt x="388" y="95"/>
                  </a:cubicBezTo>
                  <a:cubicBezTo>
                    <a:pt x="387" y="95"/>
                    <a:pt x="386" y="96"/>
                    <a:pt x="386" y="97"/>
                  </a:cubicBezTo>
                  <a:cubicBezTo>
                    <a:pt x="385" y="99"/>
                    <a:pt x="384" y="101"/>
                    <a:pt x="384" y="101"/>
                  </a:cubicBezTo>
                  <a:cubicBezTo>
                    <a:pt x="384" y="101"/>
                    <a:pt x="382" y="101"/>
                    <a:pt x="382" y="102"/>
                  </a:cubicBezTo>
                  <a:cubicBezTo>
                    <a:pt x="381" y="102"/>
                    <a:pt x="380" y="103"/>
                    <a:pt x="379" y="103"/>
                  </a:cubicBezTo>
                  <a:cubicBezTo>
                    <a:pt x="379" y="103"/>
                    <a:pt x="378" y="105"/>
                    <a:pt x="377" y="104"/>
                  </a:cubicBezTo>
                  <a:cubicBezTo>
                    <a:pt x="377" y="104"/>
                    <a:pt x="375" y="103"/>
                    <a:pt x="375" y="102"/>
                  </a:cubicBezTo>
                  <a:cubicBezTo>
                    <a:pt x="375" y="102"/>
                    <a:pt x="374" y="101"/>
                    <a:pt x="373" y="101"/>
                  </a:cubicBezTo>
                  <a:cubicBezTo>
                    <a:pt x="373" y="102"/>
                    <a:pt x="371" y="103"/>
                    <a:pt x="371" y="102"/>
                  </a:cubicBezTo>
                  <a:cubicBezTo>
                    <a:pt x="370" y="101"/>
                    <a:pt x="371" y="101"/>
                    <a:pt x="370" y="100"/>
                  </a:cubicBezTo>
                  <a:cubicBezTo>
                    <a:pt x="370" y="99"/>
                    <a:pt x="369" y="98"/>
                    <a:pt x="370" y="98"/>
                  </a:cubicBezTo>
                  <a:cubicBezTo>
                    <a:pt x="371" y="97"/>
                    <a:pt x="371" y="95"/>
                    <a:pt x="371" y="95"/>
                  </a:cubicBezTo>
                  <a:cubicBezTo>
                    <a:pt x="370" y="94"/>
                    <a:pt x="369" y="94"/>
                    <a:pt x="370" y="93"/>
                  </a:cubicBezTo>
                  <a:cubicBezTo>
                    <a:pt x="371" y="93"/>
                    <a:pt x="371" y="93"/>
                    <a:pt x="372" y="92"/>
                  </a:cubicBezTo>
                  <a:cubicBezTo>
                    <a:pt x="372" y="91"/>
                    <a:pt x="375" y="88"/>
                    <a:pt x="373" y="87"/>
                  </a:cubicBezTo>
                  <a:cubicBezTo>
                    <a:pt x="372" y="87"/>
                    <a:pt x="370" y="87"/>
                    <a:pt x="369" y="87"/>
                  </a:cubicBezTo>
                  <a:cubicBezTo>
                    <a:pt x="368" y="87"/>
                    <a:pt x="367" y="85"/>
                    <a:pt x="367" y="85"/>
                  </a:cubicBezTo>
                  <a:cubicBezTo>
                    <a:pt x="366" y="84"/>
                    <a:pt x="365" y="84"/>
                    <a:pt x="366" y="83"/>
                  </a:cubicBezTo>
                  <a:cubicBezTo>
                    <a:pt x="367" y="83"/>
                    <a:pt x="367" y="82"/>
                    <a:pt x="366" y="82"/>
                  </a:cubicBezTo>
                  <a:cubicBezTo>
                    <a:pt x="365" y="82"/>
                    <a:pt x="364" y="82"/>
                    <a:pt x="363" y="81"/>
                  </a:cubicBezTo>
                  <a:cubicBezTo>
                    <a:pt x="363" y="81"/>
                    <a:pt x="362" y="80"/>
                    <a:pt x="362" y="80"/>
                  </a:cubicBezTo>
                  <a:cubicBezTo>
                    <a:pt x="361" y="80"/>
                    <a:pt x="361" y="79"/>
                    <a:pt x="361" y="79"/>
                  </a:cubicBezTo>
                  <a:cubicBezTo>
                    <a:pt x="360" y="78"/>
                    <a:pt x="360" y="77"/>
                    <a:pt x="359" y="77"/>
                  </a:cubicBezTo>
                  <a:cubicBezTo>
                    <a:pt x="358" y="77"/>
                    <a:pt x="354" y="77"/>
                    <a:pt x="354" y="77"/>
                  </a:cubicBezTo>
                  <a:cubicBezTo>
                    <a:pt x="353" y="77"/>
                    <a:pt x="352" y="76"/>
                    <a:pt x="351" y="76"/>
                  </a:cubicBezTo>
                  <a:cubicBezTo>
                    <a:pt x="350" y="76"/>
                    <a:pt x="347" y="76"/>
                    <a:pt x="346" y="76"/>
                  </a:cubicBezTo>
                  <a:cubicBezTo>
                    <a:pt x="344" y="76"/>
                    <a:pt x="343" y="77"/>
                    <a:pt x="343" y="77"/>
                  </a:cubicBezTo>
                  <a:cubicBezTo>
                    <a:pt x="342" y="78"/>
                    <a:pt x="341" y="78"/>
                    <a:pt x="341" y="79"/>
                  </a:cubicBezTo>
                  <a:cubicBezTo>
                    <a:pt x="342" y="81"/>
                    <a:pt x="341" y="82"/>
                    <a:pt x="342" y="82"/>
                  </a:cubicBezTo>
                  <a:cubicBezTo>
                    <a:pt x="343" y="82"/>
                    <a:pt x="343" y="82"/>
                    <a:pt x="342" y="83"/>
                  </a:cubicBezTo>
                  <a:cubicBezTo>
                    <a:pt x="341" y="84"/>
                    <a:pt x="340" y="86"/>
                    <a:pt x="339" y="86"/>
                  </a:cubicBezTo>
                  <a:cubicBezTo>
                    <a:pt x="339" y="87"/>
                    <a:pt x="337" y="88"/>
                    <a:pt x="339" y="88"/>
                  </a:cubicBezTo>
                  <a:cubicBezTo>
                    <a:pt x="340" y="88"/>
                    <a:pt x="340" y="88"/>
                    <a:pt x="340" y="89"/>
                  </a:cubicBezTo>
                  <a:cubicBezTo>
                    <a:pt x="339" y="91"/>
                    <a:pt x="338" y="93"/>
                    <a:pt x="339" y="93"/>
                  </a:cubicBezTo>
                  <a:cubicBezTo>
                    <a:pt x="340" y="93"/>
                    <a:pt x="340" y="94"/>
                    <a:pt x="339" y="95"/>
                  </a:cubicBezTo>
                  <a:cubicBezTo>
                    <a:pt x="339" y="95"/>
                    <a:pt x="338" y="97"/>
                    <a:pt x="338" y="97"/>
                  </a:cubicBezTo>
                  <a:cubicBezTo>
                    <a:pt x="339" y="97"/>
                    <a:pt x="339" y="97"/>
                    <a:pt x="338" y="98"/>
                  </a:cubicBezTo>
                  <a:cubicBezTo>
                    <a:pt x="336" y="99"/>
                    <a:pt x="334" y="100"/>
                    <a:pt x="334" y="100"/>
                  </a:cubicBezTo>
                  <a:cubicBezTo>
                    <a:pt x="333" y="101"/>
                    <a:pt x="333" y="102"/>
                    <a:pt x="334" y="103"/>
                  </a:cubicBezTo>
                  <a:cubicBezTo>
                    <a:pt x="335" y="104"/>
                    <a:pt x="335" y="106"/>
                    <a:pt x="335" y="106"/>
                  </a:cubicBezTo>
                  <a:cubicBezTo>
                    <a:pt x="335" y="107"/>
                    <a:pt x="336" y="107"/>
                    <a:pt x="336" y="109"/>
                  </a:cubicBezTo>
                  <a:cubicBezTo>
                    <a:pt x="336" y="110"/>
                    <a:pt x="336" y="112"/>
                    <a:pt x="336" y="113"/>
                  </a:cubicBezTo>
                  <a:cubicBezTo>
                    <a:pt x="337" y="115"/>
                    <a:pt x="335" y="119"/>
                    <a:pt x="334" y="120"/>
                  </a:cubicBezTo>
                  <a:cubicBezTo>
                    <a:pt x="333" y="120"/>
                    <a:pt x="332" y="123"/>
                    <a:pt x="332" y="122"/>
                  </a:cubicBezTo>
                  <a:cubicBezTo>
                    <a:pt x="332" y="122"/>
                    <a:pt x="332" y="121"/>
                    <a:pt x="331" y="122"/>
                  </a:cubicBezTo>
                  <a:cubicBezTo>
                    <a:pt x="330" y="123"/>
                    <a:pt x="329" y="125"/>
                    <a:pt x="329" y="125"/>
                  </a:cubicBezTo>
                  <a:cubicBezTo>
                    <a:pt x="328" y="126"/>
                    <a:pt x="326" y="126"/>
                    <a:pt x="326" y="127"/>
                  </a:cubicBezTo>
                  <a:cubicBezTo>
                    <a:pt x="326" y="127"/>
                    <a:pt x="328" y="128"/>
                    <a:pt x="327" y="129"/>
                  </a:cubicBezTo>
                  <a:cubicBezTo>
                    <a:pt x="327" y="130"/>
                    <a:pt x="326" y="132"/>
                    <a:pt x="326" y="133"/>
                  </a:cubicBezTo>
                  <a:cubicBezTo>
                    <a:pt x="326" y="133"/>
                    <a:pt x="325" y="136"/>
                    <a:pt x="326" y="136"/>
                  </a:cubicBezTo>
                  <a:cubicBezTo>
                    <a:pt x="327" y="137"/>
                    <a:pt x="327" y="138"/>
                    <a:pt x="327" y="139"/>
                  </a:cubicBezTo>
                  <a:cubicBezTo>
                    <a:pt x="326" y="141"/>
                    <a:pt x="326" y="142"/>
                    <a:pt x="325" y="142"/>
                  </a:cubicBezTo>
                  <a:cubicBezTo>
                    <a:pt x="323" y="143"/>
                    <a:pt x="323" y="144"/>
                    <a:pt x="323" y="145"/>
                  </a:cubicBezTo>
                  <a:cubicBezTo>
                    <a:pt x="323" y="146"/>
                    <a:pt x="323" y="147"/>
                    <a:pt x="322" y="146"/>
                  </a:cubicBezTo>
                  <a:cubicBezTo>
                    <a:pt x="322" y="146"/>
                    <a:pt x="321" y="145"/>
                    <a:pt x="320" y="145"/>
                  </a:cubicBezTo>
                  <a:cubicBezTo>
                    <a:pt x="320" y="146"/>
                    <a:pt x="320" y="148"/>
                    <a:pt x="319" y="147"/>
                  </a:cubicBezTo>
                  <a:cubicBezTo>
                    <a:pt x="318" y="147"/>
                    <a:pt x="316" y="144"/>
                    <a:pt x="316" y="144"/>
                  </a:cubicBezTo>
                  <a:cubicBezTo>
                    <a:pt x="317" y="143"/>
                    <a:pt x="318" y="143"/>
                    <a:pt x="317" y="142"/>
                  </a:cubicBezTo>
                  <a:cubicBezTo>
                    <a:pt x="316" y="142"/>
                    <a:pt x="313" y="141"/>
                    <a:pt x="312" y="140"/>
                  </a:cubicBezTo>
                  <a:cubicBezTo>
                    <a:pt x="312" y="139"/>
                    <a:pt x="313" y="139"/>
                    <a:pt x="312" y="138"/>
                  </a:cubicBezTo>
                  <a:cubicBezTo>
                    <a:pt x="310" y="136"/>
                    <a:pt x="308" y="136"/>
                    <a:pt x="308" y="134"/>
                  </a:cubicBezTo>
                  <a:cubicBezTo>
                    <a:pt x="309" y="133"/>
                    <a:pt x="310" y="131"/>
                    <a:pt x="310" y="129"/>
                  </a:cubicBezTo>
                  <a:cubicBezTo>
                    <a:pt x="310" y="128"/>
                    <a:pt x="311" y="127"/>
                    <a:pt x="312" y="126"/>
                  </a:cubicBezTo>
                  <a:cubicBezTo>
                    <a:pt x="313" y="126"/>
                    <a:pt x="315" y="125"/>
                    <a:pt x="314" y="124"/>
                  </a:cubicBezTo>
                  <a:cubicBezTo>
                    <a:pt x="313" y="124"/>
                    <a:pt x="304" y="124"/>
                    <a:pt x="303" y="124"/>
                  </a:cubicBezTo>
                  <a:cubicBezTo>
                    <a:pt x="302" y="123"/>
                    <a:pt x="302" y="123"/>
                    <a:pt x="301" y="123"/>
                  </a:cubicBezTo>
                  <a:cubicBezTo>
                    <a:pt x="300" y="122"/>
                    <a:pt x="298" y="120"/>
                    <a:pt x="297" y="120"/>
                  </a:cubicBezTo>
                  <a:cubicBezTo>
                    <a:pt x="296" y="119"/>
                    <a:pt x="295" y="118"/>
                    <a:pt x="294" y="117"/>
                  </a:cubicBezTo>
                  <a:cubicBezTo>
                    <a:pt x="294" y="116"/>
                    <a:pt x="291" y="113"/>
                    <a:pt x="290" y="113"/>
                  </a:cubicBezTo>
                  <a:cubicBezTo>
                    <a:pt x="290" y="113"/>
                    <a:pt x="287" y="114"/>
                    <a:pt x="287" y="113"/>
                  </a:cubicBezTo>
                  <a:cubicBezTo>
                    <a:pt x="286" y="113"/>
                    <a:pt x="284" y="111"/>
                    <a:pt x="283" y="111"/>
                  </a:cubicBezTo>
                  <a:cubicBezTo>
                    <a:pt x="282" y="111"/>
                    <a:pt x="278" y="113"/>
                    <a:pt x="277" y="113"/>
                  </a:cubicBezTo>
                  <a:cubicBezTo>
                    <a:pt x="277" y="113"/>
                    <a:pt x="278" y="111"/>
                    <a:pt x="279" y="111"/>
                  </a:cubicBezTo>
                  <a:cubicBezTo>
                    <a:pt x="279" y="110"/>
                    <a:pt x="279" y="103"/>
                    <a:pt x="279" y="102"/>
                  </a:cubicBezTo>
                  <a:cubicBezTo>
                    <a:pt x="278" y="102"/>
                    <a:pt x="277" y="101"/>
                    <a:pt x="276" y="101"/>
                  </a:cubicBezTo>
                  <a:cubicBezTo>
                    <a:pt x="275" y="101"/>
                    <a:pt x="274" y="103"/>
                    <a:pt x="273" y="102"/>
                  </a:cubicBezTo>
                  <a:cubicBezTo>
                    <a:pt x="273" y="101"/>
                    <a:pt x="272" y="99"/>
                    <a:pt x="272" y="99"/>
                  </a:cubicBezTo>
                  <a:cubicBezTo>
                    <a:pt x="272" y="98"/>
                    <a:pt x="273" y="97"/>
                    <a:pt x="273" y="96"/>
                  </a:cubicBezTo>
                  <a:cubicBezTo>
                    <a:pt x="273" y="96"/>
                    <a:pt x="276" y="90"/>
                    <a:pt x="277" y="88"/>
                  </a:cubicBezTo>
                  <a:cubicBezTo>
                    <a:pt x="278" y="87"/>
                    <a:pt x="280" y="87"/>
                    <a:pt x="280" y="85"/>
                  </a:cubicBezTo>
                  <a:cubicBezTo>
                    <a:pt x="280" y="84"/>
                    <a:pt x="279" y="83"/>
                    <a:pt x="279" y="82"/>
                  </a:cubicBezTo>
                  <a:cubicBezTo>
                    <a:pt x="279" y="81"/>
                    <a:pt x="279" y="79"/>
                    <a:pt x="280" y="79"/>
                  </a:cubicBezTo>
                  <a:cubicBezTo>
                    <a:pt x="281" y="79"/>
                    <a:pt x="281" y="80"/>
                    <a:pt x="281" y="79"/>
                  </a:cubicBezTo>
                  <a:cubicBezTo>
                    <a:pt x="282" y="78"/>
                    <a:pt x="282" y="76"/>
                    <a:pt x="283" y="77"/>
                  </a:cubicBezTo>
                  <a:cubicBezTo>
                    <a:pt x="284" y="77"/>
                    <a:pt x="284" y="79"/>
                    <a:pt x="284" y="79"/>
                  </a:cubicBezTo>
                  <a:cubicBezTo>
                    <a:pt x="285" y="79"/>
                    <a:pt x="288" y="80"/>
                    <a:pt x="287" y="79"/>
                  </a:cubicBezTo>
                  <a:cubicBezTo>
                    <a:pt x="287" y="79"/>
                    <a:pt x="285" y="78"/>
                    <a:pt x="286" y="77"/>
                  </a:cubicBezTo>
                  <a:cubicBezTo>
                    <a:pt x="287" y="77"/>
                    <a:pt x="289" y="75"/>
                    <a:pt x="289" y="74"/>
                  </a:cubicBezTo>
                  <a:cubicBezTo>
                    <a:pt x="288" y="74"/>
                    <a:pt x="287" y="73"/>
                    <a:pt x="288" y="73"/>
                  </a:cubicBezTo>
                  <a:cubicBezTo>
                    <a:pt x="289" y="72"/>
                    <a:pt x="290" y="73"/>
                    <a:pt x="291" y="74"/>
                  </a:cubicBezTo>
                  <a:cubicBezTo>
                    <a:pt x="291" y="74"/>
                    <a:pt x="292" y="75"/>
                    <a:pt x="294" y="75"/>
                  </a:cubicBezTo>
                  <a:cubicBezTo>
                    <a:pt x="295" y="74"/>
                    <a:pt x="296" y="73"/>
                    <a:pt x="296" y="72"/>
                  </a:cubicBezTo>
                  <a:cubicBezTo>
                    <a:pt x="296" y="71"/>
                    <a:pt x="293" y="68"/>
                    <a:pt x="291" y="67"/>
                  </a:cubicBezTo>
                  <a:cubicBezTo>
                    <a:pt x="290" y="67"/>
                    <a:pt x="296" y="69"/>
                    <a:pt x="297" y="70"/>
                  </a:cubicBezTo>
                  <a:cubicBezTo>
                    <a:pt x="297" y="70"/>
                    <a:pt x="298" y="69"/>
                    <a:pt x="298" y="67"/>
                  </a:cubicBezTo>
                  <a:cubicBezTo>
                    <a:pt x="298" y="66"/>
                    <a:pt x="298" y="66"/>
                    <a:pt x="299" y="66"/>
                  </a:cubicBezTo>
                  <a:cubicBezTo>
                    <a:pt x="300" y="66"/>
                    <a:pt x="301" y="65"/>
                    <a:pt x="302" y="65"/>
                  </a:cubicBezTo>
                  <a:cubicBezTo>
                    <a:pt x="302" y="64"/>
                    <a:pt x="304" y="67"/>
                    <a:pt x="305" y="67"/>
                  </a:cubicBezTo>
                  <a:cubicBezTo>
                    <a:pt x="306" y="66"/>
                    <a:pt x="308" y="65"/>
                    <a:pt x="308" y="64"/>
                  </a:cubicBezTo>
                  <a:cubicBezTo>
                    <a:pt x="309" y="63"/>
                    <a:pt x="309" y="61"/>
                    <a:pt x="310" y="60"/>
                  </a:cubicBezTo>
                  <a:cubicBezTo>
                    <a:pt x="311" y="59"/>
                    <a:pt x="312" y="57"/>
                    <a:pt x="312" y="57"/>
                  </a:cubicBezTo>
                  <a:cubicBezTo>
                    <a:pt x="311" y="57"/>
                    <a:pt x="308" y="57"/>
                    <a:pt x="306" y="56"/>
                  </a:cubicBezTo>
                  <a:cubicBezTo>
                    <a:pt x="304" y="55"/>
                    <a:pt x="301" y="54"/>
                    <a:pt x="301" y="54"/>
                  </a:cubicBezTo>
                  <a:cubicBezTo>
                    <a:pt x="300" y="54"/>
                    <a:pt x="292" y="55"/>
                    <a:pt x="292" y="55"/>
                  </a:cubicBezTo>
                  <a:cubicBezTo>
                    <a:pt x="292" y="54"/>
                    <a:pt x="294" y="54"/>
                    <a:pt x="295" y="54"/>
                  </a:cubicBezTo>
                  <a:cubicBezTo>
                    <a:pt x="296" y="54"/>
                    <a:pt x="299" y="53"/>
                    <a:pt x="299" y="53"/>
                  </a:cubicBezTo>
                  <a:cubicBezTo>
                    <a:pt x="299" y="53"/>
                    <a:pt x="298" y="52"/>
                    <a:pt x="299" y="51"/>
                  </a:cubicBezTo>
                  <a:cubicBezTo>
                    <a:pt x="300" y="51"/>
                    <a:pt x="301" y="51"/>
                    <a:pt x="302" y="52"/>
                  </a:cubicBezTo>
                  <a:cubicBezTo>
                    <a:pt x="304" y="52"/>
                    <a:pt x="307" y="54"/>
                    <a:pt x="308" y="54"/>
                  </a:cubicBezTo>
                  <a:cubicBezTo>
                    <a:pt x="308" y="55"/>
                    <a:pt x="312" y="56"/>
                    <a:pt x="313" y="56"/>
                  </a:cubicBezTo>
                  <a:cubicBezTo>
                    <a:pt x="314" y="55"/>
                    <a:pt x="319" y="51"/>
                    <a:pt x="319" y="51"/>
                  </a:cubicBezTo>
                  <a:cubicBezTo>
                    <a:pt x="320" y="50"/>
                    <a:pt x="317" y="47"/>
                    <a:pt x="317" y="47"/>
                  </a:cubicBezTo>
                  <a:cubicBezTo>
                    <a:pt x="318" y="46"/>
                    <a:pt x="318" y="47"/>
                    <a:pt x="320" y="47"/>
                  </a:cubicBezTo>
                  <a:cubicBezTo>
                    <a:pt x="321" y="46"/>
                    <a:pt x="322" y="46"/>
                    <a:pt x="322" y="47"/>
                  </a:cubicBezTo>
                  <a:cubicBezTo>
                    <a:pt x="322" y="47"/>
                    <a:pt x="322" y="50"/>
                    <a:pt x="323" y="50"/>
                  </a:cubicBezTo>
                  <a:cubicBezTo>
                    <a:pt x="324" y="50"/>
                    <a:pt x="326" y="51"/>
                    <a:pt x="325" y="50"/>
                  </a:cubicBezTo>
                  <a:cubicBezTo>
                    <a:pt x="325" y="49"/>
                    <a:pt x="324" y="48"/>
                    <a:pt x="325" y="48"/>
                  </a:cubicBezTo>
                  <a:cubicBezTo>
                    <a:pt x="326" y="48"/>
                    <a:pt x="326" y="47"/>
                    <a:pt x="326" y="46"/>
                  </a:cubicBezTo>
                  <a:cubicBezTo>
                    <a:pt x="326" y="46"/>
                    <a:pt x="327" y="46"/>
                    <a:pt x="326" y="45"/>
                  </a:cubicBezTo>
                  <a:cubicBezTo>
                    <a:pt x="325" y="44"/>
                    <a:pt x="323" y="43"/>
                    <a:pt x="324" y="43"/>
                  </a:cubicBezTo>
                  <a:cubicBezTo>
                    <a:pt x="324" y="43"/>
                    <a:pt x="326" y="42"/>
                    <a:pt x="326" y="43"/>
                  </a:cubicBezTo>
                  <a:cubicBezTo>
                    <a:pt x="327" y="44"/>
                    <a:pt x="328" y="44"/>
                    <a:pt x="328" y="45"/>
                  </a:cubicBezTo>
                  <a:cubicBezTo>
                    <a:pt x="328" y="46"/>
                    <a:pt x="329" y="47"/>
                    <a:pt x="329" y="48"/>
                  </a:cubicBezTo>
                  <a:cubicBezTo>
                    <a:pt x="329" y="48"/>
                    <a:pt x="329" y="49"/>
                    <a:pt x="330" y="49"/>
                  </a:cubicBezTo>
                  <a:cubicBezTo>
                    <a:pt x="330" y="49"/>
                    <a:pt x="330" y="48"/>
                    <a:pt x="331" y="47"/>
                  </a:cubicBezTo>
                  <a:cubicBezTo>
                    <a:pt x="333" y="46"/>
                    <a:pt x="334" y="46"/>
                    <a:pt x="335" y="45"/>
                  </a:cubicBezTo>
                  <a:cubicBezTo>
                    <a:pt x="337" y="45"/>
                    <a:pt x="336" y="44"/>
                    <a:pt x="338" y="44"/>
                  </a:cubicBezTo>
                  <a:cubicBezTo>
                    <a:pt x="339" y="44"/>
                    <a:pt x="340" y="43"/>
                    <a:pt x="340" y="42"/>
                  </a:cubicBezTo>
                  <a:cubicBezTo>
                    <a:pt x="340" y="42"/>
                    <a:pt x="341" y="38"/>
                    <a:pt x="340" y="38"/>
                  </a:cubicBezTo>
                  <a:cubicBezTo>
                    <a:pt x="340" y="37"/>
                    <a:pt x="339" y="36"/>
                    <a:pt x="339" y="35"/>
                  </a:cubicBezTo>
                  <a:cubicBezTo>
                    <a:pt x="339" y="34"/>
                    <a:pt x="339" y="32"/>
                    <a:pt x="339" y="32"/>
                  </a:cubicBezTo>
                  <a:cubicBezTo>
                    <a:pt x="339" y="31"/>
                    <a:pt x="338" y="30"/>
                    <a:pt x="340" y="30"/>
                  </a:cubicBezTo>
                  <a:cubicBezTo>
                    <a:pt x="341" y="30"/>
                    <a:pt x="343" y="31"/>
                    <a:pt x="344" y="30"/>
                  </a:cubicBezTo>
                  <a:cubicBezTo>
                    <a:pt x="344" y="29"/>
                    <a:pt x="344" y="28"/>
                    <a:pt x="344" y="27"/>
                  </a:cubicBezTo>
                  <a:cubicBezTo>
                    <a:pt x="343" y="27"/>
                    <a:pt x="343" y="27"/>
                    <a:pt x="344" y="26"/>
                  </a:cubicBezTo>
                  <a:cubicBezTo>
                    <a:pt x="345" y="26"/>
                    <a:pt x="345" y="25"/>
                    <a:pt x="344" y="25"/>
                  </a:cubicBezTo>
                  <a:cubicBezTo>
                    <a:pt x="343" y="25"/>
                    <a:pt x="342" y="26"/>
                    <a:pt x="341" y="25"/>
                  </a:cubicBezTo>
                  <a:cubicBezTo>
                    <a:pt x="341" y="25"/>
                    <a:pt x="341" y="24"/>
                    <a:pt x="341" y="24"/>
                  </a:cubicBezTo>
                  <a:cubicBezTo>
                    <a:pt x="342" y="23"/>
                    <a:pt x="340" y="23"/>
                    <a:pt x="341" y="22"/>
                  </a:cubicBezTo>
                  <a:cubicBezTo>
                    <a:pt x="341" y="22"/>
                    <a:pt x="342" y="21"/>
                    <a:pt x="342" y="21"/>
                  </a:cubicBezTo>
                  <a:cubicBezTo>
                    <a:pt x="341" y="21"/>
                    <a:pt x="339" y="20"/>
                    <a:pt x="339" y="20"/>
                  </a:cubicBezTo>
                  <a:cubicBezTo>
                    <a:pt x="339" y="21"/>
                    <a:pt x="337" y="21"/>
                    <a:pt x="337" y="21"/>
                  </a:cubicBezTo>
                  <a:cubicBezTo>
                    <a:pt x="336" y="20"/>
                    <a:pt x="336" y="20"/>
                    <a:pt x="335" y="20"/>
                  </a:cubicBezTo>
                  <a:cubicBezTo>
                    <a:pt x="334" y="20"/>
                    <a:pt x="331" y="20"/>
                    <a:pt x="331" y="20"/>
                  </a:cubicBezTo>
                  <a:cubicBezTo>
                    <a:pt x="331" y="20"/>
                    <a:pt x="330" y="19"/>
                    <a:pt x="330" y="20"/>
                  </a:cubicBezTo>
                  <a:cubicBezTo>
                    <a:pt x="330" y="20"/>
                    <a:pt x="331" y="21"/>
                    <a:pt x="330" y="21"/>
                  </a:cubicBezTo>
                  <a:cubicBezTo>
                    <a:pt x="329" y="21"/>
                    <a:pt x="330" y="23"/>
                    <a:pt x="330" y="23"/>
                  </a:cubicBezTo>
                  <a:cubicBezTo>
                    <a:pt x="330" y="24"/>
                    <a:pt x="329" y="25"/>
                    <a:pt x="330" y="25"/>
                  </a:cubicBezTo>
                  <a:cubicBezTo>
                    <a:pt x="330" y="25"/>
                    <a:pt x="332" y="26"/>
                    <a:pt x="331" y="27"/>
                  </a:cubicBezTo>
                  <a:cubicBezTo>
                    <a:pt x="331" y="27"/>
                    <a:pt x="333" y="27"/>
                    <a:pt x="332" y="28"/>
                  </a:cubicBezTo>
                  <a:cubicBezTo>
                    <a:pt x="331" y="28"/>
                    <a:pt x="331" y="29"/>
                    <a:pt x="330" y="28"/>
                  </a:cubicBezTo>
                  <a:cubicBezTo>
                    <a:pt x="329" y="28"/>
                    <a:pt x="328" y="28"/>
                    <a:pt x="328" y="28"/>
                  </a:cubicBezTo>
                  <a:cubicBezTo>
                    <a:pt x="327" y="29"/>
                    <a:pt x="326" y="33"/>
                    <a:pt x="325" y="34"/>
                  </a:cubicBezTo>
                  <a:cubicBezTo>
                    <a:pt x="324" y="34"/>
                    <a:pt x="323" y="37"/>
                    <a:pt x="323" y="36"/>
                  </a:cubicBezTo>
                  <a:cubicBezTo>
                    <a:pt x="322" y="36"/>
                    <a:pt x="322" y="35"/>
                    <a:pt x="322" y="36"/>
                  </a:cubicBezTo>
                  <a:cubicBezTo>
                    <a:pt x="321" y="37"/>
                    <a:pt x="323" y="39"/>
                    <a:pt x="321" y="39"/>
                  </a:cubicBezTo>
                  <a:cubicBezTo>
                    <a:pt x="320" y="40"/>
                    <a:pt x="319" y="41"/>
                    <a:pt x="319" y="41"/>
                  </a:cubicBezTo>
                  <a:cubicBezTo>
                    <a:pt x="318" y="41"/>
                    <a:pt x="317" y="41"/>
                    <a:pt x="317" y="39"/>
                  </a:cubicBezTo>
                  <a:cubicBezTo>
                    <a:pt x="316" y="38"/>
                    <a:pt x="316" y="37"/>
                    <a:pt x="315" y="37"/>
                  </a:cubicBezTo>
                  <a:cubicBezTo>
                    <a:pt x="315" y="36"/>
                    <a:pt x="316" y="33"/>
                    <a:pt x="316" y="33"/>
                  </a:cubicBezTo>
                  <a:cubicBezTo>
                    <a:pt x="316" y="32"/>
                    <a:pt x="317" y="31"/>
                    <a:pt x="317" y="32"/>
                  </a:cubicBezTo>
                  <a:cubicBezTo>
                    <a:pt x="317" y="32"/>
                    <a:pt x="318" y="32"/>
                    <a:pt x="318" y="30"/>
                  </a:cubicBezTo>
                  <a:cubicBezTo>
                    <a:pt x="319" y="29"/>
                    <a:pt x="320" y="28"/>
                    <a:pt x="319" y="27"/>
                  </a:cubicBezTo>
                  <a:cubicBezTo>
                    <a:pt x="318" y="26"/>
                    <a:pt x="318" y="26"/>
                    <a:pt x="317" y="25"/>
                  </a:cubicBezTo>
                  <a:cubicBezTo>
                    <a:pt x="317" y="24"/>
                    <a:pt x="315" y="24"/>
                    <a:pt x="314" y="25"/>
                  </a:cubicBezTo>
                  <a:cubicBezTo>
                    <a:pt x="314" y="25"/>
                    <a:pt x="312" y="25"/>
                    <a:pt x="313" y="26"/>
                  </a:cubicBezTo>
                  <a:cubicBezTo>
                    <a:pt x="313" y="27"/>
                    <a:pt x="312" y="29"/>
                    <a:pt x="312" y="29"/>
                  </a:cubicBezTo>
                  <a:cubicBezTo>
                    <a:pt x="311" y="30"/>
                    <a:pt x="309" y="32"/>
                    <a:pt x="308" y="32"/>
                  </a:cubicBezTo>
                  <a:cubicBezTo>
                    <a:pt x="308" y="32"/>
                    <a:pt x="307" y="30"/>
                    <a:pt x="307" y="30"/>
                  </a:cubicBezTo>
                  <a:cubicBezTo>
                    <a:pt x="308" y="29"/>
                    <a:pt x="309" y="26"/>
                    <a:pt x="308" y="26"/>
                  </a:cubicBezTo>
                  <a:cubicBezTo>
                    <a:pt x="308" y="25"/>
                    <a:pt x="306" y="24"/>
                    <a:pt x="307" y="24"/>
                  </a:cubicBezTo>
                  <a:cubicBezTo>
                    <a:pt x="308" y="24"/>
                    <a:pt x="309" y="24"/>
                    <a:pt x="309" y="24"/>
                  </a:cubicBezTo>
                  <a:cubicBezTo>
                    <a:pt x="308" y="23"/>
                    <a:pt x="307" y="23"/>
                    <a:pt x="306" y="23"/>
                  </a:cubicBezTo>
                  <a:cubicBezTo>
                    <a:pt x="305" y="22"/>
                    <a:pt x="306" y="21"/>
                    <a:pt x="305" y="21"/>
                  </a:cubicBezTo>
                  <a:cubicBezTo>
                    <a:pt x="304" y="20"/>
                    <a:pt x="303" y="20"/>
                    <a:pt x="303" y="19"/>
                  </a:cubicBezTo>
                  <a:cubicBezTo>
                    <a:pt x="304" y="19"/>
                    <a:pt x="305" y="19"/>
                    <a:pt x="306" y="18"/>
                  </a:cubicBezTo>
                  <a:cubicBezTo>
                    <a:pt x="308" y="18"/>
                    <a:pt x="308" y="16"/>
                    <a:pt x="307" y="17"/>
                  </a:cubicBezTo>
                  <a:cubicBezTo>
                    <a:pt x="307" y="17"/>
                    <a:pt x="306" y="17"/>
                    <a:pt x="305" y="17"/>
                  </a:cubicBezTo>
                  <a:cubicBezTo>
                    <a:pt x="305" y="17"/>
                    <a:pt x="304" y="17"/>
                    <a:pt x="305" y="16"/>
                  </a:cubicBezTo>
                  <a:cubicBezTo>
                    <a:pt x="306" y="16"/>
                    <a:pt x="308" y="17"/>
                    <a:pt x="308" y="16"/>
                  </a:cubicBezTo>
                  <a:cubicBezTo>
                    <a:pt x="308" y="15"/>
                    <a:pt x="308" y="13"/>
                    <a:pt x="306" y="11"/>
                  </a:cubicBezTo>
                  <a:cubicBezTo>
                    <a:pt x="305" y="10"/>
                    <a:pt x="304" y="9"/>
                    <a:pt x="304" y="8"/>
                  </a:cubicBezTo>
                  <a:cubicBezTo>
                    <a:pt x="304" y="7"/>
                    <a:pt x="304" y="5"/>
                    <a:pt x="304" y="5"/>
                  </a:cubicBezTo>
                  <a:cubicBezTo>
                    <a:pt x="305" y="4"/>
                    <a:pt x="304" y="1"/>
                    <a:pt x="302" y="1"/>
                  </a:cubicBezTo>
                  <a:cubicBezTo>
                    <a:pt x="301" y="1"/>
                    <a:pt x="298" y="0"/>
                    <a:pt x="298" y="2"/>
                  </a:cubicBezTo>
                  <a:cubicBezTo>
                    <a:pt x="298" y="3"/>
                    <a:pt x="299" y="4"/>
                    <a:pt x="298" y="5"/>
                  </a:cubicBezTo>
                  <a:cubicBezTo>
                    <a:pt x="298" y="5"/>
                    <a:pt x="297" y="6"/>
                    <a:pt x="297" y="6"/>
                  </a:cubicBezTo>
                  <a:cubicBezTo>
                    <a:pt x="297" y="5"/>
                    <a:pt x="296" y="5"/>
                    <a:pt x="296" y="5"/>
                  </a:cubicBezTo>
                  <a:cubicBezTo>
                    <a:pt x="295" y="5"/>
                    <a:pt x="294" y="5"/>
                    <a:pt x="294" y="6"/>
                  </a:cubicBezTo>
                  <a:cubicBezTo>
                    <a:pt x="294" y="7"/>
                    <a:pt x="292" y="9"/>
                    <a:pt x="291" y="10"/>
                  </a:cubicBezTo>
                  <a:cubicBezTo>
                    <a:pt x="290" y="12"/>
                    <a:pt x="290" y="13"/>
                    <a:pt x="290" y="15"/>
                  </a:cubicBezTo>
                  <a:cubicBezTo>
                    <a:pt x="289" y="17"/>
                    <a:pt x="290" y="18"/>
                    <a:pt x="291" y="18"/>
                  </a:cubicBezTo>
                  <a:cubicBezTo>
                    <a:pt x="292" y="18"/>
                    <a:pt x="291" y="19"/>
                    <a:pt x="293" y="19"/>
                  </a:cubicBezTo>
                  <a:cubicBezTo>
                    <a:pt x="294" y="19"/>
                    <a:pt x="294" y="21"/>
                    <a:pt x="294" y="21"/>
                  </a:cubicBezTo>
                  <a:cubicBezTo>
                    <a:pt x="295" y="21"/>
                    <a:pt x="296" y="21"/>
                    <a:pt x="297" y="21"/>
                  </a:cubicBezTo>
                  <a:cubicBezTo>
                    <a:pt x="298" y="21"/>
                    <a:pt x="301" y="21"/>
                    <a:pt x="300" y="22"/>
                  </a:cubicBezTo>
                  <a:cubicBezTo>
                    <a:pt x="299" y="22"/>
                    <a:pt x="298" y="22"/>
                    <a:pt x="297" y="23"/>
                  </a:cubicBezTo>
                  <a:cubicBezTo>
                    <a:pt x="296" y="24"/>
                    <a:pt x="295" y="26"/>
                    <a:pt x="294" y="27"/>
                  </a:cubicBezTo>
                  <a:cubicBezTo>
                    <a:pt x="293" y="27"/>
                    <a:pt x="293" y="29"/>
                    <a:pt x="293" y="28"/>
                  </a:cubicBezTo>
                  <a:cubicBezTo>
                    <a:pt x="294" y="28"/>
                    <a:pt x="297" y="27"/>
                    <a:pt x="297" y="27"/>
                  </a:cubicBezTo>
                  <a:cubicBezTo>
                    <a:pt x="297" y="27"/>
                    <a:pt x="296" y="29"/>
                    <a:pt x="296" y="29"/>
                  </a:cubicBezTo>
                  <a:cubicBezTo>
                    <a:pt x="297" y="30"/>
                    <a:pt x="297" y="30"/>
                    <a:pt x="296" y="30"/>
                  </a:cubicBezTo>
                  <a:cubicBezTo>
                    <a:pt x="295" y="31"/>
                    <a:pt x="293" y="31"/>
                    <a:pt x="293" y="32"/>
                  </a:cubicBezTo>
                  <a:cubicBezTo>
                    <a:pt x="292" y="33"/>
                    <a:pt x="290" y="34"/>
                    <a:pt x="290" y="35"/>
                  </a:cubicBezTo>
                  <a:cubicBezTo>
                    <a:pt x="289" y="35"/>
                    <a:pt x="288" y="36"/>
                    <a:pt x="287" y="36"/>
                  </a:cubicBezTo>
                  <a:cubicBezTo>
                    <a:pt x="287" y="36"/>
                    <a:pt x="286" y="37"/>
                    <a:pt x="287" y="38"/>
                  </a:cubicBezTo>
                  <a:cubicBezTo>
                    <a:pt x="287" y="39"/>
                    <a:pt x="288" y="41"/>
                    <a:pt x="287" y="41"/>
                  </a:cubicBezTo>
                  <a:cubicBezTo>
                    <a:pt x="286" y="42"/>
                    <a:pt x="286" y="44"/>
                    <a:pt x="286" y="43"/>
                  </a:cubicBezTo>
                  <a:cubicBezTo>
                    <a:pt x="286" y="41"/>
                    <a:pt x="286" y="40"/>
                    <a:pt x="285" y="39"/>
                  </a:cubicBezTo>
                  <a:cubicBezTo>
                    <a:pt x="283" y="39"/>
                    <a:pt x="283" y="37"/>
                    <a:pt x="284" y="36"/>
                  </a:cubicBezTo>
                  <a:cubicBezTo>
                    <a:pt x="284" y="36"/>
                    <a:pt x="285" y="35"/>
                    <a:pt x="284" y="35"/>
                  </a:cubicBezTo>
                  <a:cubicBezTo>
                    <a:pt x="284" y="34"/>
                    <a:pt x="284" y="34"/>
                    <a:pt x="284" y="33"/>
                  </a:cubicBezTo>
                  <a:cubicBezTo>
                    <a:pt x="284" y="33"/>
                    <a:pt x="286" y="32"/>
                    <a:pt x="284" y="32"/>
                  </a:cubicBezTo>
                  <a:cubicBezTo>
                    <a:pt x="283" y="32"/>
                    <a:pt x="282" y="30"/>
                    <a:pt x="281" y="31"/>
                  </a:cubicBezTo>
                  <a:cubicBezTo>
                    <a:pt x="281" y="31"/>
                    <a:pt x="279" y="32"/>
                    <a:pt x="279" y="33"/>
                  </a:cubicBezTo>
                  <a:cubicBezTo>
                    <a:pt x="279" y="34"/>
                    <a:pt x="280" y="37"/>
                    <a:pt x="279" y="37"/>
                  </a:cubicBezTo>
                  <a:cubicBezTo>
                    <a:pt x="279" y="36"/>
                    <a:pt x="278" y="35"/>
                    <a:pt x="277" y="35"/>
                  </a:cubicBezTo>
                  <a:cubicBezTo>
                    <a:pt x="277" y="35"/>
                    <a:pt x="275" y="37"/>
                    <a:pt x="274" y="36"/>
                  </a:cubicBezTo>
                  <a:cubicBezTo>
                    <a:pt x="273" y="36"/>
                    <a:pt x="271" y="36"/>
                    <a:pt x="270" y="36"/>
                  </a:cubicBezTo>
                  <a:cubicBezTo>
                    <a:pt x="269" y="36"/>
                    <a:pt x="266" y="37"/>
                    <a:pt x="265" y="37"/>
                  </a:cubicBezTo>
                  <a:cubicBezTo>
                    <a:pt x="265" y="37"/>
                    <a:pt x="263" y="37"/>
                    <a:pt x="262" y="37"/>
                  </a:cubicBezTo>
                  <a:cubicBezTo>
                    <a:pt x="262" y="37"/>
                    <a:pt x="262" y="36"/>
                    <a:pt x="261" y="35"/>
                  </a:cubicBezTo>
                  <a:cubicBezTo>
                    <a:pt x="260" y="35"/>
                    <a:pt x="260" y="33"/>
                    <a:pt x="259" y="34"/>
                  </a:cubicBezTo>
                  <a:cubicBezTo>
                    <a:pt x="257" y="34"/>
                    <a:pt x="256" y="34"/>
                    <a:pt x="255" y="34"/>
                  </a:cubicBezTo>
                  <a:cubicBezTo>
                    <a:pt x="255" y="33"/>
                    <a:pt x="253" y="33"/>
                    <a:pt x="252" y="31"/>
                  </a:cubicBezTo>
                  <a:cubicBezTo>
                    <a:pt x="252" y="30"/>
                    <a:pt x="254" y="28"/>
                    <a:pt x="253" y="28"/>
                  </a:cubicBezTo>
                  <a:cubicBezTo>
                    <a:pt x="252" y="27"/>
                    <a:pt x="249" y="28"/>
                    <a:pt x="248" y="28"/>
                  </a:cubicBezTo>
                  <a:cubicBezTo>
                    <a:pt x="246" y="28"/>
                    <a:pt x="244" y="28"/>
                    <a:pt x="243" y="28"/>
                  </a:cubicBezTo>
                  <a:cubicBezTo>
                    <a:pt x="243" y="29"/>
                    <a:pt x="241" y="29"/>
                    <a:pt x="241" y="30"/>
                  </a:cubicBezTo>
                  <a:cubicBezTo>
                    <a:pt x="240" y="31"/>
                    <a:pt x="239" y="32"/>
                    <a:pt x="239" y="32"/>
                  </a:cubicBezTo>
                  <a:cubicBezTo>
                    <a:pt x="240" y="33"/>
                    <a:pt x="241" y="34"/>
                    <a:pt x="241" y="33"/>
                  </a:cubicBezTo>
                  <a:cubicBezTo>
                    <a:pt x="241" y="32"/>
                    <a:pt x="241" y="32"/>
                    <a:pt x="242" y="32"/>
                  </a:cubicBezTo>
                  <a:cubicBezTo>
                    <a:pt x="243" y="32"/>
                    <a:pt x="244" y="32"/>
                    <a:pt x="245" y="32"/>
                  </a:cubicBezTo>
                  <a:cubicBezTo>
                    <a:pt x="246" y="31"/>
                    <a:pt x="247" y="30"/>
                    <a:pt x="248" y="30"/>
                  </a:cubicBezTo>
                  <a:cubicBezTo>
                    <a:pt x="249" y="30"/>
                    <a:pt x="251" y="30"/>
                    <a:pt x="251" y="30"/>
                  </a:cubicBezTo>
                  <a:cubicBezTo>
                    <a:pt x="250" y="30"/>
                    <a:pt x="249" y="32"/>
                    <a:pt x="248" y="32"/>
                  </a:cubicBezTo>
                  <a:cubicBezTo>
                    <a:pt x="247" y="32"/>
                    <a:pt x="245" y="33"/>
                    <a:pt x="245" y="33"/>
                  </a:cubicBezTo>
                  <a:cubicBezTo>
                    <a:pt x="244" y="33"/>
                    <a:pt x="243" y="34"/>
                    <a:pt x="242" y="34"/>
                  </a:cubicBezTo>
                  <a:cubicBezTo>
                    <a:pt x="242" y="34"/>
                    <a:pt x="240" y="35"/>
                    <a:pt x="240" y="35"/>
                  </a:cubicBezTo>
                  <a:cubicBezTo>
                    <a:pt x="239" y="36"/>
                    <a:pt x="239" y="37"/>
                    <a:pt x="238" y="38"/>
                  </a:cubicBezTo>
                  <a:cubicBezTo>
                    <a:pt x="237" y="38"/>
                    <a:pt x="239" y="39"/>
                    <a:pt x="239" y="39"/>
                  </a:cubicBezTo>
                  <a:cubicBezTo>
                    <a:pt x="239" y="40"/>
                    <a:pt x="239" y="40"/>
                    <a:pt x="239" y="41"/>
                  </a:cubicBezTo>
                  <a:cubicBezTo>
                    <a:pt x="240" y="42"/>
                    <a:pt x="239" y="42"/>
                    <a:pt x="238" y="43"/>
                  </a:cubicBezTo>
                  <a:cubicBezTo>
                    <a:pt x="237" y="44"/>
                    <a:pt x="239" y="46"/>
                    <a:pt x="238" y="46"/>
                  </a:cubicBezTo>
                  <a:cubicBezTo>
                    <a:pt x="236" y="45"/>
                    <a:pt x="234" y="43"/>
                    <a:pt x="235" y="43"/>
                  </a:cubicBezTo>
                  <a:cubicBezTo>
                    <a:pt x="236" y="42"/>
                    <a:pt x="237" y="41"/>
                    <a:pt x="237" y="41"/>
                  </a:cubicBezTo>
                  <a:cubicBezTo>
                    <a:pt x="237" y="40"/>
                    <a:pt x="236" y="38"/>
                    <a:pt x="235" y="39"/>
                  </a:cubicBezTo>
                  <a:cubicBezTo>
                    <a:pt x="234" y="39"/>
                    <a:pt x="233" y="40"/>
                    <a:pt x="234" y="39"/>
                  </a:cubicBezTo>
                  <a:cubicBezTo>
                    <a:pt x="234" y="38"/>
                    <a:pt x="235" y="36"/>
                    <a:pt x="234" y="37"/>
                  </a:cubicBezTo>
                  <a:cubicBezTo>
                    <a:pt x="234" y="37"/>
                    <a:pt x="233" y="37"/>
                    <a:pt x="232" y="37"/>
                  </a:cubicBezTo>
                  <a:cubicBezTo>
                    <a:pt x="232" y="36"/>
                    <a:pt x="231" y="34"/>
                    <a:pt x="231" y="34"/>
                  </a:cubicBezTo>
                  <a:cubicBezTo>
                    <a:pt x="231" y="35"/>
                    <a:pt x="228" y="36"/>
                    <a:pt x="226" y="37"/>
                  </a:cubicBezTo>
                  <a:cubicBezTo>
                    <a:pt x="225" y="37"/>
                    <a:pt x="220" y="37"/>
                    <a:pt x="219" y="37"/>
                  </a:cubicBezTo>
                  <a:cubicBezTo>
                    <a:pt x="218" y="37"/>
                    <a:pt x="218" y="37"/>
                    <a:pt x="216" y="37"/>
                  </a:cubicBezTo>
                  <a:cubicBezTo>
                    <a:pt x="215" y="36"/>
                    <a:pt x="211" y="36"/>
                    <a:pt x="212" y="35"/>
                  </a:cubicBezTo>
                  <a:cubicBezTo>
                    <a:pt x="214" y="35"/>
                    <a:pt x="215" y="35"/>
                    <a:pt x="215" y="34"/>
                  </a:cubicBezTo>
                  <a:cubicBezTo>
                    <a:pt x="215" y="34"/>
                    <a:pt x="213" y="33"/>
                    <a:pt x="215" y="33"/>
                  </a:cubicBezTo>
                  <a:cubicBezTo>
                    <a:pt x="216" y="33"/>
                    <a:pt x="217" y="33"/>
                    <a:pt x="217" y="33"/>
                  </a:cubicBezTo>
                  <a:cubicBezTo>
                    <a:pt x="217" y="32"/>
                    <a:pt x="216" y="32"/>
                    <a:pt x="217" y="31"/>
                  </a:cubicBezTo>
                  <a:cubicBezTo>
                    <a:pt x="219" y="31"/>
                    <a:pt x="220" y="32"/>
                    <a:pt x="220" y="32"/>
                  </a:cubicBezTo>
                  <a:cubicBezTo>
                    <a:pt x="221" y="31"/>
                    <a:pt x="221" y="30"/>
                    <a:pt x="220" y="29"/>
                  </a:cubicBezTo>
                  <a:cubicBezTo>
                    <a:pt x="219" y="29"/>
                    <a:pt x="219" y="27"/>
                    <a:pt x="217" y="27"/>
                  </a:cubicBezTo>
                  <a:cubicBezTo>
                    <a:pt x="215" y="27"/>
                    <a:pt x="214" y="26"/>
                    <a:pt x="214" y="27"/>
                  </a:cubicBezTo>
                  <a:cubicBezTo>
                    <a:pt x="214" y="28"/>
                    <a:pt x="215" y="29"/>
                    <a:pt x="214" y="29"/>
                  </a:cubicBezTo>
                  <a:cubicBezTo>
                    <a:pt x="212" y="28"/>
                    <a:pt x="212" y="28"/>
                    <a:pt x="210" y="27"/>
                  </a:cubicBezTo>
                  <a:cubicBezTo>
                    <a:pt x="208" y="27"/>
                    <a:pt x="208" y="26"/>
                    <a:pt x="207" y="25"/>
                  </a:cubicBezTo>
                  <a:cubicBezTo>
                    <a:pt x="206" y="25"/>
                    <a:pt x="207" y="24"/>
                    <a:pt x="206" y="24"/>
                  </a:cubicBezTo>
                  <a:cubicBezTo>
                    <a:pt x="205" y="24"/>
                    <a:pt x="200" y="21"/>
                    <a:pt x="199" y="21"/>
                  </a:cubicBezTo>
                  <a:cubicBezTo>
                    <a:pt x="198" y="21"/>
                    <a:pt x="197" y="19"/>
                    <a:pt x="195" y="19"/>
                  </a:cubicBezTo>
                  <a:cubicBezTo>
                    <a:pt x="194" y="19"/>
                    <a:pt x="192" y="19"/>
                    <a:pt x="192" y="20"/>
                  </a:cubicBezTo>
                  <a:cubicBezTo>
                    <a:pt x="192" y="20"/>
                    <a:pt x="189" y="22"/>
                    <a:pt x="188" y="22"/>
                  </a:cubicBezTo>
                  <a:cubicBezTo>
                    <a:pt x="188" y="21"/>
                    <a:pt x="189" y="20"/>
                    <a:pt x="189" y="20"/>
                  </a:cubicBezTo>
                  <a:cubicBezTo>
                    <a:pt x="189" y="20"/>
                    <a:pt x="189" y="18"/>
                    <a:pt x="189" y="18"/>
                  </a:cubicBezTo>
                  <a:cubicBezTo>
                    <a:pt x="190" y="17"/>
                    <a:pt x="189" y="17"/>
                    <a:pt x="188" y="17"/>
                  </a:cubicBezTo>
                  <a:cubicBezTo>
                    <a:pt x="188" y="18"/>
                    <a:pt x="187" y="18"/>
                    <a:pt x="187" y="19"/>
                  </a:cubicBezTo>
                  <a:cubicBezTo>
                    <a:pt x="187" y="20"/>
                    <a:pt x="186" y="20"/>
                    <a:pt x="186" y="20"/>
                  </a:cubicBezTo>
                  <a:cubicBezTo>
                    <a:pt x="186" y="21"/>
                    <a:pt x="185" y="22"/>
                    <a:pt x="184" y="22"/>
                  </a:cubicBezTo>
                  <a:cubicBezTo>
                    <a:pt x="183" y="22"/>
                    <a:pt x="182" y="22"/>
                    <a:pt x="182" y="21"/>
                  </a:cubicBezTo>
                  <a:cubicBezTo>
                    <a:pt x="181" y="19"/>
                    <a:pt x="180" y="18"/>
                    <a:pt x="180" y="17"/>
                  </a:cubicBezTo>
                  <a:cubicBezTo>
                    <a:pt x="180" y="15"/>
                    <a:pt x="180" y="13"/>
                    <a:pt x="179" y="12"/>
                  </a:cubicBezTo>
                  <a:cubicBezTo>
                    <a:pt x="179" y="12"/>
                    <a:pt x="177" y="11"/>
                    <a:pt x="177" y="11"/>
                  </a:cubicBezTo>
                  <a:cubicBezTo>
                    <a:pt x="177" y="12"/>
                    <a:pt x="176" y="12"/>
                    <a:pt x="177" y="13"/>
                  </a:cubicBezTo>
                  <a:cubicBezTo>
                    <a:pt x="177" y="13"/>
                    <a:pt x="177" y="14"/>
                    <a:pt x="177" y="15"/>
                  </a:cubicBezTo>
                  <a:cubicBezTo>
                    <a:pt x="178" y="15"/>
                    <a:pt x="178" y="16"/>
                    <a:pt x="178" y="16"/>
                  </a:cubicBezTo>
                  <a:cubicBezTo>
                    <a:pt x="177" y="16"/>
                    <a:pt x="176" y="16"/>
                    <a:pt x="176" y="16"/>
                  </a:cubicBezTo>
                  <a:cubicBezTo>
                    <a:pt x="176" y="17"/>
                    <a:pt x="176" y="18"/>
                    <a:pt x="175" y="18"/>
                  </a:cubicBezTo>
                  <a:cubicBezTo>
                    <a:pt x="174" y="18"/>
                    <a:pt x="173" y="20"/>
                    <a:pt x="173" y="20"/>
                  </a:cubicBezTo>
                  <a:cubicBezTo>
                    <a:pt x="172" y="20"/>
                    <a:pt x="172" y="19"/>
                    <a:pt x="171" y="19"/>
                  </a:cubicBezTo>
                  <a:cubicBezTo>
                    <a:pt x="170" y="19"/>
                    <a:pt x="168" y="21"/>
                    <a:pt x="169" y="19"/>
                  </a:cubicBezTo>
                  <a:cubicBezTo>
                    <a:pt x="169" y="18"/>
                    <a:pt x="170" y="18"/>
                    <a:pt x="169" y="17"/>
                  </a:cubicBezTo>
                  <a:cubicBezTo>
                    <a:pt x="169" y="16"/>
                    <a:pt x="169" y="15"/>
                    <a:pt x="168" y="16"/>
                  </a:cubicBezTo>
                  <a:cubicBezTo>
                    <a:pt x="167" y="17"/>
                    <a:pt x="164" y="18"/>
                    <a:pt x="163" y="19"/>
                  </a:cubicBezTo>
                  <a:cubicBezTo>
                    <a:pt x="163" y="19"/>
                    <a:pt x="160" y="23"/>
                    <a:pt x="159" y="23"/>
                  </a:cubicBezTo>
                  <a:cubicBezTo>
                    <a:pt x="159" y="23"/>
                    <a:pt x="156" y="24"/>
                    <a:pt x="157" y="24"/>
                  </a:cubicBezTo>
                  <a:cubicBezTo>
                    <a:pt x="158" y="23"/>
                    <a:pt x="161" y="20"/>
                    <a:pt x="160" y="20"/>
                  </a:cubicBezTo>
                  <a:cubicBezTo>
                    <a:pt x="160" y="20"/>
                    <a:pt x="160" y="19"/>
                    <a:pt x="159" y="19"/>
                  </a:cubicBezTo>
                  <a:cubicBezTo>
                    <a:pt x="159" y="20"/>
                    <a:pt x="156" y="22"/>
                    <a:pt x="155" y="23"/>
                  </a:cubicBezTo>
                  <a:cubicBezTo>
                    <a:pt x="153" y="24"/>
                    <a:pt x="150" y="25"/>
                    <a:pt x="149" y="26"/>
                  </a:cubicBezTo>
                  <a:cubicBezTo>
                    <a:pt x="149" y="26"/>
                    <a:pt x="148" y="28"/>
                    <a:pt x="148" y="27"/>
                  </a:cubicBezTo>
                  <a:cubicBezTo>
                    <a:pt x="147" y="27"/>
                    <a:pt x="148" y="26"/>
                    <a:pt x="147" y="26"/>
                  </a:cubicBezTo>
                  <a:cubicBezTo>
                    <a:pt x="146" y="27"/>
                    <a:pt x="146" y="28"/>
                    <a:pt x="145" y="28"/>
                  </a:cubicBezTo>
                  <a:cubicBezTo>
                    <a:pt x="145" y="28"/>
                    <a:pt x="144" y="27"/>
                    <a:pt x="143" y="27"/>
                  </a:cubicBezTo>
                  <a:cubicBezTo>
                    <a:pt x="143" y="28"/>
                    <a:pt x="142" y="29"/>
                    <a:pt x="142" y="28"/>
                  </a:cubicBezTo>
                  <a:cubicBezTo>
                    <a:pt x="141" y="27"/>
                    <a:pt x="140" y="27"/>
                    <a:pt x="140" y="27"/>
                  </a:cubicBezTo>
                  <a:cubicBezTo>
                    <a:pt x="140" y="28"/>
                    <a:pt x="139" y="28"/>
                    <a:pt x="138" y="28"/>
                  </a:cubicBezTo>
                  <a:cubicBezTo>
                    <a:pt x="138" y="28"/>
                    <a:pt x="136" y="26"/>
                    <a:pt x="135" y="25"/>
                  </a:cubicBezTo>
                  <a:cubicBezTo>
                    <a:pt x="135" y="25"/>
                    <a:pt x="135" y="24"/>
                    <a:pt x="135" y="24"/>
                  </a:cubicBezTo>
                  <a:cubicBezTo>
                    <a:pt x="134" y="23"/>
                    <a:pt x="134" y="21"/>
                    <a:pt x="133" y="21"/>
                  </a:cubicBezTo>
                  <a:cubicBezTo>
                    <a:pt x="132" y="21"/>
                    <a:pt x="131" y="21"/>
                    <a:pt x="130" y="21"/>
                  </a:cubicBezTo>
                  <a:cubicBezTo>
                    <a:pt x="130" y="21"/>
                    <a:pt x="129" y="21"/>
                    <a:pt x="129" y="21"/>
                  </a:cubicBezTo>
                  <a:cubicBezTo>
                    <a:pt x="129" y="21"/>
                    <a:pt x="129" y="21"/>
                    <a:pt x="129" y="21"/>
                  </a:cubicBezTo>
                  <a:cubicBezTo>
                    <a:pt x="128" y="21"/>
                    <a:pt x="128" y="21"/>
                    <a:pt x="128" y="21"/>
                  </a:cubicBezTo>
                  <a:cubicBezTo>
                    <a:pt x="127" y="21"/>
                    <a:pt x="126" y="21"/>
                    <a:pt x="126" y="21"/>
                  </a:cubicBezTo>
                  <a:cubicBezTo>
                    <a:pt x="126" y="21"/>
                    <a:pt x="126" y="21"/>
                    <a:pt x="126" y="21"/>
                  </a:cubicBezTo>
                  <a:cubicBezTo>
                    <a:pt x="125" y="20"/>
                    <a:pt x="125" y="20"/>
                    <a:pt x="125" y="20"/>
                  </a:cubicBezTo>
                  <a:cubicBezTo>
                    <a:pt x="124" y="20"/>
                    <a:pt x="120" y="18"/>
                    <a:pt x="120" y="17"/>
                  </a:cubicBezTo>
                  <a:cubicBezTo>
                    <a:pt x="119" y="17"/>
                    <a:pt x="119" y="17"/>
                    <a:pt x="116" y="17"/>
                  </a:cubicBezTo>
                  <a:cubicBezTo>
                    <a:pt x="114" y="18"/>
                    <a:pt x="111" y="18"/>
                    <a:pt x="109" y="17"/>
                  </a:cubicBezTo>
                  <a:cubicBezTo>
                    <a:pt x="107" y="17"/>
                    <a:pt x="104" y="17"/>
                    <a:pt x="103" y="16"/>
                  </a:cubicBezTo>
                  <a:cubicBezTo>
                    <a:pt x="103" y="16"/>
                    <a:pt x="103" y="15"/>
                    <a:pt x="102" y="15"/>
                  </a:cubicBezTo>
                  <a:cubicBezTo>
                    <a:pt x="101" y="15"/>
                    <a:pt x="97" y="14"/>
                    <a:pt x="96" y="14"/>
                  </a:cubicBezTo>
                  <a:cubicBezTo>
                    <a:pt x="95" y="14"/>
                    <a:pt x="92" y="13"/>
                    <a:pt x="92" y="14"/>
                  </a:cubicBezTo>
                  <a:cubicBezTo>
                    <a:pt x="91" y="14"/>
                    <a:pt x="90" y="15"/>
                    <a:pt x="89" y="14"/>
                  </a:cubicBezTo>
                  <a:cubicBezTo>
                    <a:pt x="88" y="14"/>
                    <a:pt x="89" y="14"/>
                    <a:pt x="88" y="13"/>
                  </a:cubicBezTo>
                  <a:cubicBezTo>
                    <a:pt x="87" y="13"/>
                    <a:pt x="86" y="12"/>
                    <a:pt x="87" y="12"/>
                  </a:cubicBezTo>
                  <a:cubicBezTo>
                    <a:pt x="87" y="11"/>
                    <a:pt x="89" y="10"/>
                    <a:pt x="88" y="10"/>
                  </a:cubicBezTo>
                  <a:cubicBezTo>
                    <a:pt x="87" y="10"/>
                    <a:pt x="83" y="11"/>
                    <a:pt x="83" y="11"/>
                  </a:cubicBezTo>
                  <a:cubicBezTo>
                    <a:pt x="82" y="11"/>
                    <a:pt x="80" y="11"/>
                    <a:pt x="80" y="10"/>
                  </a:cubicBezTo>
                  <a:cubicBezTo>
                    <a:pt x="81" y="9"/>
                    <a:pt x="82" y="9"/>
                    <a:pt x="82" y="8"/>
                  </a:cubicBezTo>
                  <a:cubicBezTo>
                    <a:pt x="81" y="8"/>
                    <a:pt x="80" y="8"/>
                    <a:pt x="79" y="9"/>
                  </a:cubicBezTo>
                  <a:cubicBezTo>
                    <a:pt x="78" y="10"/>
                    <a:pt x="77" y="12"/>
                    <a:pt x="77" y="11"/>
                  </a:cubicBezTo>
                  <a:cubicBezTo>
                    <a:pt x="77" y="10"/>
                    <a:pt x="78" y="8"/>
                    <a:pt x="78" y="8"/>
                  </a:cubicBezTo>
                  <a:cubicBezTo>
                    <a:pt x="77" y="8"/>
                    <a:pt x="77" y="7"/>
                    <a:pt x="76" y="7"/>
                  </a:cubicBezTo>
                  <a:cubicBezTo>
                    <a:pt x="76" y="7"/>
                    <a:pt x="75" y="6"/>
                    <a:pt x="74" y="6"/>
                  </a:cubicBezTo>
                  <a:cubicBezTo>
                    <a:pt x="73" y="6"/>
                    <a:pt x="72" y="9"/>
                    <a:pt x="70" y="10"/>
                  </a:cubicBezTo>
                  <a:cubicBezTo>
                    <a:pt x="68" y="11"/>
                    <a:pt x="64" y="12"/>
                    <a:pt x="63" y="12"/>
                  </a:cubicBezTo>
                  <a:cubicBezTo>
                    <a:pt x="62" y="11"/>
                    <a:pt x="61" y="11"/>
                    <a:pt x="60" y="11"/>
                  </a:cubicBezTo>
                  <a:cubicBezTo>
                    <a:pt x="60" y="12"/>
                    <a:pt x="58" y="14"/>
                    <a:pt x="57" y="14"/>
                  </a:cubicBezTo>
                  <a:cubicBezTo>
                    <a:pt x="56" y="14"/>
                    <a:pt x="54" y="15"/>
                    <a:pt x="52" y="15"/>
                  </a:cubicBezTo>
                  <a:cubicBezTo>
                    <a:pt x="49" y="15"/>
                    <a:pt x="50" y="16"/>
                    <a:pt x="49" y="16"/>
                  </a:cubicBezTo>
                  <a:cubicBezTo>
                    <a:pt x="48" y="17"/>
                    <a:pt x="47" y="19"/>
                    <a:pt x="47" y="19"/>
                  </a:cubicBezTo>
                  <a:cubicBezTo>
                    <a:pt x="46" y="20"/>
                    <a:pt x="43" y="23"/>
                    <a:pt x="42" y="24"/>
                  </a:cubicBezTo>
                  <a:cubicBezTo>
                    <a:pt x="41" y="25"/>
                    <a:pt x="38" y="27"/>
                    <a:pt x="37" y="28"/>
                  </a:cubicBezTo>
                  <a:cubicBezTo>
                    <a:pt x="37" y="28"/>
                    <a:pt x="36" y="27"/>
                    <a:pt x="35" y="28"/>
                  </a:cubicBezTo>
                  <a:cubicBezTo>
                    <a:pt x="34" y="28"/>
                    <a:pt x="32" y="28"/>
                    <a:pt x="30" y="28"/>
                  </a:cubicBezTo>
                  <a:cubicBezTo>
                    <a:pt x="28" y="28"/>
                    <a:pt x="28" y="31"/>
                    <a:pt x="27" y="31"/>
                  </a:cubicBezTo>
                  <a:cubicBezTo>
                    <a:pt x="27" y="31"/>
                    <a:pt x="26" y="31"/>
                    <a:pt x="26" y="32"/>
                  </a:cubicBezTo>
                  <a:cubicBezTo>
                    <a:pt x="26" y="32"/>
                    <a:pt x="27" y="33"/>
                    <a:pt x="27" y="34"/>
                  </a:cubicBezTo>
                  <a:cubicBezTo>
                    <a:pt x="28" y="35"/>
                    <a:pt x="28" y="34"/>
                    <a:pt x="29" y="35"/>
                  </a:cubicBezTo>
                  <a:cubicBezTo>
                    <a:pt x="29" y="36"/>
                    <a:pt x="30" y="37"/>
                    <a:pt x="31" y="37"/>
                  </a:cubicBezTo>
                  <a:cubicBezTo>
                    <a:pt x="31" y="38"/>
                    <a:pt x="32" y="38"/>
                    <a:pt x="32" y="39"/>
                  </a:cubicBezTo>
                  <a:cubicBezTo>
                    <a:pt x="31" y="40"/>
                    <a:pt x="32" y="41"/>
                    <a:pt x="32" y="42"/>
                  </a:cubicBezTo>
                  <a:cubicBezTo>
                    <a:pt x="32" y="43"/>
                    <a:pt x="33" y="43"/>
                    <a:pt x="34" y="43"/>
                  </a:cubicBezTo>
                  <a:cubicBezTo>
                    <a:pt x="35" y="43"/>
                    <a:pt x="38" y="43"/>
                    <a:pt x="38" y="44"/>
                  </a:cubicBezTo>
                  <a:cubicBezTo>
                    <a:pt x="38" y="45"/>
                    <a:pt x="38" y="45"/>
                    <a:pt x="39" y="46"/>
                  </a:cubicBezTo>
                  <a:cubicBezTo>
                    <a:pt x="40" y="46"/>
                    <a:pt x="43" y="46"/>
                    <a:pt x="42" y="47"/>
                  </a:cubicBezTo>
                  <a:cubicBezTo>
                    <a:pt x="42" y="47"/>
                    <a:pt x="41" y="48"/>
                    <a:pt x="40" y="47"/>
                  </a:cubicBezTo>
                  <a:cubicBezTo>
                    <a:pt x="39" y="47"/>
                    <a:pt x="37" y="47"/>
                    <a:pt x="37" y="46"/>
                  </a:cubicBezTo>
                  <a:cubicBezTo>
                    <a:pt x="36" y="45"/>
                    <a:pt x="36" y="46"/>
                    <a:pt x="36" y="47"/>
                  </a:cubicBezTo>
                  <a:cubicBezTo>
                    <a:pt x="36" y="48"/>
                    <a:pt x="35" y="49"/>
                    <a:pt x="36" y="49"/>
                  </a:cubicBezTo>
                  <a:cubicBezTo>
                    <a:pt x="36" y="48"/>
                    <a:pt x="37" y="47"/>
                    <a:pt x="38" y="48"/>
                  </a:cubicBezTo>
                  <a:cubicBezTo>
                    <a:pt x="39" y="49"/>
                    <a:pt x="39" y="50"/>
                    <a:pt x="39" y="50"/>
                  </a:cubicBezTo>
                  <a:cubicBezTo>
                    <a:pt x="38" y="50"/>
                    <a:pt x="37" y="49"/>
                    <a:pt x="37" y="50"/>
                  </a:cubicBezTo>
                  <a:cubicBezTo>
                    <a:pt x="36" y="51"/>
                    <a:pt x="36" y="52"/>
                    <a:pt x="35" y="52"/>
                  </a:cubicBezTo>
                  <a:cubicBezTo>
                    <a:pt x="34" y="52"/>
                    <a:pt x="33" y="51"/>
                    <a:pt x="33" y="51"/>
                  </a:cubicBezTo>
                  <a:cubicBezTo>
                    <a:pt x="33" y="51"/>
                    <a:pt x="31" y="52"/>
                    <a:pt x="31" y="52"/>
                  </a:cubicBezTo>
                  <a:cubicBezTo>
                    <a:pt x="31" y="52"/>
                    <a:pt x="31" y="51"/>
                    <a:pt x="30" y="51"/>
                  </a:cubicBezTo>
                  <a:cubicBezTo>
                    <a:pt x="30" y="51"/>
                    <a:pt x="29" y="51"/>
                    <a:pt x="28" y="51"/>
                  </a:cubicBezTo>
                  <a:cubicBezTo>
                    <a:pt x="28" y="50"/>
                    <a:pt x="28" y="49"/>
                    <a:pt x="29" y="48"/>
                  </a:cubicBezTo>
                  <a:cubicBezTo>
                    <a:pt x="29" y="48"/>
                    <a:pt x="30" y="46"/>
                    <a:pt x="30" y="46"/>
                  </a:cubicBezTo>
                  <a:cubicBezTo>
                    <a:pt x="29" y="46"/>
                    <a:pt x="26" y="46"/>
                    <a:pt x="25" y="47"/>
                  </a:cubicBezTo>
                  <a:cubicBezTo>
                    <a:pt x="25" y="47"/>
                    <a:pt x="23" y="48"/>
                    <a:pt x="22" y="48"/>
                  </a:cubicBezTo>
                  <a:cubicBezTo>
                    <a:pt x="21" y="49"/>
                    <a:pt x="20" y="49"/>
                    <a:pt x="20" y="50"/>
                  </a:cubicBezTo>
                  <a:cubicBezTo>
                    <a:pt x="20" y="50"/>
                    <a:pt x="19" y="51"/>
                    <a:pt x="19" y="51"/>
                  </a:cubicBezTo>
                  <a:cubicBezTo>
                    <a:pt x="18" y="50"/>
                    <a:pt x="16" y="52"/>
                    <a:pt x="15" y="52"/>
                  </a:cubicBezTo>
                  <a:cubicBezTo>
                    <a:pt x="14" y="52"/>
                    <a:pt x="13" y="52"/>
                    <a:pt x="13" y="53"/>
                  </a:cubicBezTo>
                  <a:cubicBezTo>
                    <a:pt x="12" y="53"/>
                    <a:pt x="12" y="54"/>
                    <a:pt x="11" y="54"/>
                  </a:cubicBezTo>
                  <a:cubicBezTo>
                    <a:pt x="11" y="54"/>
                    <a:pt x="11" y="55"/>
                    <a:pt x="12" y="55"/>
                  </a:cubicBezTo>
                  <a:cubicBezTo>
                    <a:pt x="13" y="56"/>
                    <a:pt x="14" y="55"/>
                    <a:pt x="13" y="57"/>
                  </a:cubicBezTo>
                  <a:cubicBezTo>
                    <a:pt x="13" y="58"/>
                    <a:pt x="13" y="59"/>
                    <a:pt x="13" y="60"/>
                  </a:cubicBezTo>
                  <a:cubicBezTo>
                    <a:pt x="14" y="60"/>
                    <a:pt x="12" y="63"/>
                    <a:pt x="14" y="63"/>
                  </a:cubicBezTo>
                  <a:cubicBezTo>
                    <a:pt x="15" y="63"/>
                    <a:pt x="15" y="64"/>
                    <a:pt x="18" y="64"/>
                  </a:cubicBezTo>
                  <a:cubicBezTo>
                    <a:pt x="20" y="63"/>
                    <a:pt x="21" y="63"/>
                    <a:pt x="22" y="63"/>
                  </a:cubicBezTo>
                  <a:cubicBezTo>
                    <a:pt x="24" y="63"/>
                    <a:pt x="24" y="63"/>
                    <a:pt x="25" y="63"/>
                  </a:cubicBezTo>
                  <a:cubicBezTo>
                    <a:pt x="25" y="62"/>
                    <a:pt x="25" y="63"/>
                    <a:pt x="26" y="63"/>
                  </a:cubicBezTo>
                  <a:cubicBezTo>
                    <a:pt x="28" y="63"/>
                    <a:pt x="30" y="60"/>
                    <a:pt x="31" y="60"/>
                  </a:cubicBezTo>
                  <a:cubicBezTo>
                    <a:pt x="32" y="60"/>
                    <a:pt x="32" y="61"/>
                    <a:pt x="33" y="61"/>
                  </a:cubicBezTo>
                  <a:cubicBezTo>
                    <a:pt x="33" y="60"/>
                    <a:pt x="34" y="60"/>
                    <a:pt x="33" y="61"/>
                  </a:cubicBezTo>
                  <a:cubicBezTo>
                    <a:pt x="33" y="62"/>
                    <a:pt x="32" y="63"/>
                    <a:pt x="32" y="63"/>
                  </a:cubicBezTo>
                  <a:cubicBezTo>
                    <a:pt x="31" y="63"/>
                    <a:pt x="33" y="64"/>
                    <a:pt x="32" y="65"/>
                  </a:cubicBezTo>
                  <a:cubicBezTo>
                    <a:pt x="32" y="66"/>
                    <a:pt x="31" y="68"/>
                    <a:pt x="30" y="69"/>
                  </a:cubicBezTo>
                  <a:cubicBezTo>
                    <a:pt x="29" y="70"/>
                    <a:pt x="27" y="70"/>
                    <a:pt x="26" y="70"/>
                  </a:cubicBezTo>
                  <a:cubicBezTo>
                    <a:pt x="25" y="70"/>
                    <a:pt x="24" y="71"/>
                    <a:pt x="23" y="72"/>
                  </a:cubicBezTo>
                  <a:cubicBezTo>
                    <a:pt x="22" y="72"/>
                    <a:pt x="19" y="73"/>
                    <a:pt x="19" y="73"/>
                  </a:cubicBezTo>
                  <a:cubicBezTo>
                    <a:pt x="19" y="72"/>
                    <a:pt x="19" y="72"/>
                    <a:pt x="18" y="72"/>
                  </a:cubicBezTo>
                  <a:cubicBezTo>
                    <a:pt x="17" y="72"/>
                    <a:pt x="16" y="71"/>
                    <a:pt x="15" y="72"/>
                  </a:cubicBezTo>
                  <a:cubicBezTo>
                    <a:pt x="14" y="73"/>
                    <a:pt x="13" y="75"/>
                    <a:pt x="12" y="76"/>
                  </a:cubicBezTo>
                  <a:cubicBezTo>
                    <a:pt x="11" y="77"/>
                    <a:pt x="7" y="79"/>
                    <a:pt x="7" y="80"/>
                  </a:cubicBezTo>
                  <a:cubicBezTo>
                    <a:pt x="6" y="81"/>
                    <a:pt x="6" y="82"/>
                    <a:pt x="5" y="82"/>
                  </a:cubicBezTo>
                  <a:cubicBezTo>
                    <a:pt x="4" y="83"/>
                    <a:pt x="3" y="84"/>
                    <a:pt x="4" y="84"/>
                  </a:cubicBezTo>
                  <a:cubicBezTo>
                    <a:pt x="4" y="84"/>
                    <a:pt x="6" y="83"/>
                    <a:pt x="6" y="84"/>
                  </a:cubicBezTo>
                  <a:cubicBezTo>
                    <a:pt x="5" y="84"/>
                    <a:pt x="4" y="85"/>
                    <a:pt x="4" y="86"/>
                  </a:cubicBezTo>
                  <a:cubicBezTo>
                    <a:pt x="3" y="86"/>
                    <a:pt x="5" y="87"/>
                    <a:pt x="6" y="87"/>
                  </a:cubicBezTo>
                  <a:cubicBezTo>
                    <a:pt x="7" y="88"/>
                    <a:pt x="7" y="88"/>
                    <a:pt x="9" y="89"/>
                  </a:cubicBezTo>
                  <a:cubicBezTo>
                    <a:pt x="10" y="89"/>
                    <a:pt x="11" y="89"/>
                    <a:pt x="10" y="89"/>
                  </a:cubicBezTo>
                  <a:cubicBezTo>
                    <a:pt x="10" y="90"/>
                    <a:pt x="8" y="90"/>
                    <a:pt x="8" y="91"/>
                  </a:cubicBezTo>
                  <a:cubicBezTo>
                    <a:pt x="7" y="93"/>
                    <a:pt x="6" y="94"/>
                    <a:pt x="7" y="94"/>
                  </a:cubicBezTo>
                  <a:cubicBezTo>
                    <a:pt x="8" y="94"/>
                    <a:pt x="7" y="94"/>
                    <a:pt x="8" y="95"/>
                  </a:cubicBezTo>
                  <a:cubicBezTo>
                    <a:pt x="8" y="96"/>
                    <a:pt x="10" y="95"/>
                    <a:pt x="11" y="95"/>
                  </a:cubicBezTo>
                  <a:cubicBezTo>
                    <a:pt x="12" y="95"/>
                    <a:pt x="14" y="95"/>
                    <a:pt x="13" y="94"/>
                  </a:cubicBezTo>
                  <a:cubicBezTo>
                    <a:pt x="13" y="93"/>
                    <a:pt x="14" y="91"/>
                    <a:pt x="15" y="91"/>
                  </a:cubicBezTo>
                  <a:cubicBezTo>
                    <a:pt x="15" y="91"/>
                    <a:pt x="15" y="94"/>
                    <a:pt x="15" y="95"/>
                  </a:cubicBezTo>
                  <a:cubicBezTo>
                    <a:pt x="15" y="95"/>
                    <a:pt x="14" y="96"/>
                    <a:pt x="13" y="97"/>
                  </a:cubicBezTo>
                  <a:cubicBezTo>
                    <a:pt x="12" y="98"/>
                    <a:pt x="12" y="98"/>
                    <a:pt x="13" y="99"/>
                  </a:cubicBezTo>
                  <a:cubicBezTo>
                    <a:pt x="13" y="100"/>
                    <a:pt x="13" y="100"/>
                    <a:pt x="13" y="101"/>
                  </a:cubicBezTo>
                  <a:cubicBezTo>
                    <a:pt x="12" y="101"/>
                    <a:pt x="12" y="102"/>
                    <a:pt x="11" y="102"/>
                  </a:cubicBezTo>
                  <a:cubicBezTo>
                    <a:pt x="10" y="102"/>
                    <a:pt x="8" y="103"/>
                    <a:pt x="10" y="103"/>
                  </a:cubicBezTo>
                  <a:cubicBezTo>
                    <a:pt x="11" y="103"/>
                    <a:pt x="12" y="104"/>
                    <a:pt x="13" y="103"/>
                  </a:cubicBezTo>
                  <a:cubicBezTo>
                    <a:pt x="14" y="103"/>
                    <a:pt x="17" y="101"/>
                    <a:pt x="18" y="101"/>
                  </a:cubicBezTo>
                  <a:cubicBezTo>
                    <a:pt x="20" y="101"/>
                    <a:pt x="20" y="102"/>
                    <a:pt x="21" y="102"/>
                  </a:cubicBezTo>
                  <a:cubicBezTo>
                    <a:pt x="22" y="102"/>
                    <a:pt x="22" y="101"/>
                    <a:pt x="22" y="102"/>
                  </a:cubicBezTo>
                  <a:cubicBezTo>
                    <a:pt x="23" y="102"/>
                    <a:pt x="23" y="104"/>
                    <a:pt x="24" y="103"/>
                  </a:cubicBezTo>
                  <a:cubicBezTo>
                    <a:pt x="25" y="103"/>
                    <a:pt x="24" y="102"/>
                    <a:pt x="24" y="102"/>
                  </a:cubicBezTo>
                  <a:cubicBezTo>
                    <a:pt x="25" y="101"/>
                    <a:pt x="26" y="99"/>
                    <a:pt x="27" y="100"/>
                  </a:cubicBezTo>
                  <a:cubicBezTo>
                    <a:pt x="27" y="100"/>
                    <a:pt x="26" y="102"/>
                    <a:pt x="27" y="102"/>
                  </a:cubicBezTo>
                  <a:cubicBezTo>
                    <a:pt x="28" y="102"/>
                    <a:pt x="31" y="101"/>
                    <a:pt x="32" y="100"/>
                  </a:cubicBezTo>
                  <a:cubicBezTo>
                    <a:pt x="32" y="100"/>
                    <a:pt x="33" y="99"/>
                    <a:pt x="33" y="100"/>
                  </a:cubicBezTo>
                  <a:cubicBezTo>
                    <a:pt x="32" y="101"/>
                    <a:pt x="31" y="102"/>
                    <a:pt x="30" y="103"/>
                  </a:cubicBezTo>
                  <a:cubicBezTo>
                    <a:pt x="29" y="104"/>
                    <a:pt x="27" y="105"/>
                    <a:pt x="27" y="106"/>
                  </a:cubicBezTo>
                  <a:cubicBezTo>
                    <a:pt x="26" y="107"/>
                    <a:pt x="25" y="108"/>
                    <a:pt x="24" y="110"/>
                  </a:cubicBezTo>
                  <a:cubicBezTo>
                    <a:pt x="22" y="112"/>
                    <a:pt x="21" y="114"/>
                    <a:pt x="20" y="114"/>
                  </a:cubicBezTo>
                  <a:cubicBezTo>
                    <a:pt x="19" y="114"/>
                    <a:pt x="16" y="114"/>
                    <a:pt x="15" y="115"/>
                  </a:cubicBezTo>
                  <a:cubicBezTo>
                    <a:pt x="14" y="116"/>
                    <a:pt x="12" y="119"/>
                    <a:pt x="11" y="119"/>
                  </a:cubicBezTo>
                  <a:cubicBezTo>
                    <a:pt x="10" y="119"/>
                    <a:pt x="11" y="118"/>
                    <a:pt x="9" y="119"/>
                  </a:cubicBezTo>
                  <a:cubicBezTo>
                    <a:pt x="8" y="119"/>
                    <a:pt x="6" y="119"/>
                    <a:pt x="4" y="120"/>
                  </a:cubicBezTo>
                  <a:cubicBezTo>
                    <a:pt x="2" y="121"/>
                    <a:pt x="2" y="122"/>
                    <a:pt x="1" y="122"/>
                  </a:cubicBezTo>
                  <a:cubicBezTo>
                    <a:pt x="1" y="123"/>
                    <a:pt x="0" y="123"/>
                    <a:pt x="1" y="124"/>
                  </a:cubicBezTo>
                  <a:cubicBezTo>
                    <a:pt x="3" y="124"/>
                    <a:pt x="3" y="124"/>
                    <a:pt x="4" y="123"/>
                  </a:cubicBezTo>
                  <a:cubicBezTo>
                    <a:pt x="4" y="122"/>
                    <a:pt x="6" y="121"/>
                    <a:pt x="6" y="121"/>
                  </a:cubicBezTo>
                  <a:cubicBezTo>
                    <a:pt x="6" y="122"/>
                    <a:pt x="5" y="123"/>
                    <a:pt x="6" y="122"/>
                  </a:cubicBezTo>
                  <a:cubicBezTo>
                    <a:pt x="8" y="122"/>
                    <a:pt x="10" y="121"/>
                    <a:pt x="12" y="120"/>
                  </a:cubicBezTo>
                  <a:cubicBezTo>
                    <a:pt x="13" y="120"/>
                    <a:pt x="13" y="119"/>
                    <a:pt x="15" y="119"/>
                  </a:cubicBezTo>
                  <a:cubicBezTo>
                    <a:pt x="17" y="119"/>
                    <a:pt x="18" y="118"/>
                    <a:pt x="19" y="117"/>
                  </a:cubicBezTo>
                  <a:cubicBezTo>
                    <a:pt x="21" y="116"/>
                    <a:pt x="29" y="113"/>
                    <a:pt x="30" y="113"/>
                  </a:cubicBezTo>
                  <a:cubicBezTo>
                    <a:pt x="31" y="112"/>
                    <a:pt x="30" y="112"/>
                    <a:pt x="32" y="111"/>
                  </a:cubicBezTo>
                  <a:cubicBezTo>
                    <a:pt x="34" y="110"/>
                    <a:pt x="35" y="108"/>
                    <a:pt x="37" y="107"/>
                  </a:cubicBezTo>
                  <a:cubicBezTo>
                    <a:pt x="39" y="106"/>
                    <a:pt x="40" y="107"/>
                    <a:pt x="41" y="106"/>
                  </a:cubicBezTo>
                  <a:cubicBezTo>
                    <a:pt x="42" y="106"/>
                    <a:pt x="41" y="105"/>
                    <a:pt x="42" y="105"/>
                  </a:cubicBezTo>
                  <a:cubicBezTo>
                    <a:pt x="43" y="104"/>
                    <a:pt x="46" y="101"/>
                    <a:pt x="46" y="101"/>
                  </a:cubicBezTo>
                  <a:cubicBezTo>
                    <a:pt x="47" y="100"/>
                    <a:pt x="47" y="100"/>
                    <a:pt x="46" y="100"/>
                  </a:cubicBezTo>
                  <a:cubicBezTo>
                    <a:pt x="45" y="99"/>
                    <a:pt x="43" y="99"/>
                    <a:pt x="45" y="98"/>
                  </a:cubicBezTo>
                  <a:cubicBezTo>
                    <a:pt x="47" y="97"/>
                    <a:pt x="48" y="95"/>
                    <a:pt x="49" y="95"/>
                  </a:cubicBezTo>
                  <a:cubicBezTo>
                    <a:pt x="51" y="95"/>
                    <a:pt x="51" y="93"/>
                    <a:pt x="52" y="92"/>
                  </a:cubicBezTo>
                  <a:cubicBezTo>
                    <a:pt x="52" y="91"/>
                    <a:pt x="54" y="89"/>
                    <a:pt x="56" y="88"/>
                  </a:cubicBezTo>
                  <a:cubicBezTo>
                    <a:pt x="57" y="88"/>
                    <a:pt x="59" y="87"/>
                    <a:pt x="60" y="87"/>
                  </a:cubicBezTo>
                  <a:cubicBezTo>
                    <a:pt x="60" y="86"/>
                    <a:pt x="62" y="84"/>
                    <a:pt x="63" y="85"/>
                  </a:cubicBezTo>
                  <a:cubicBezTo>
                    <a:pt x="63" y="85"/>
                    <a:pt x="63" y="85"/>
                    <a:pt x="64" y="85"/>
                  </a:cubicBezTo>
                  <a:cubicBezTo>
                    <a:pt x="65" y="85"/>
                    <a:pt x="67" y="83"/>
                    <a:pt x="67" y="84"/>
                  </a:cubicBezTo>
                  <a:cubicBezTo>
                    <a:pt x="66" y="85"/>
                    <a:pt x="65" y="86"/>
                    <a:pt x="65" y="86"/>
                  </a:cubicBezTo>
                  <a:cubicBezTo>
                    <a:pt x="65" y="87"/>
                    <a:pt x="67" y="88"/>
                    <a:pt x="66" y="88"/>
                  </a:cubicBezTo>
                  <a:cubicBezTo>
                    <a:pt x="65" y="88"/>
                    <a:pt x="63" y="88"/>
                    <a:pt x="63" y="88"/>
                  </a:cubicBezTo>
                  <a:cubicBezTo>
                    <a:pt x="62" y="88"/>
                    <a:pt x="63" y="87"/>
                    <a:pt x="61" y="87"/>
                  </a:cubicBezTo>
                  <a:cubicBezTo>
                    <a:pt x="60" y="88"/>
                    <a:pt x="59" y="88"/>
                    <a:pt x="59" y="89"/>
                  </a:cubicBezTo>
                  <a:cubicBezTo>
                    <a:pt x="58" y="89"/>
                    <a:pt x="56" y="93"/>
                    <a:pt x="55" y="94"/>
                  </a:cubicBezTo>
                  <a:cubicBezTo>
                    <a:pt x="54" y="95"/>
                    <a:pt x="54" y="96"/>
                    <a:pt x="55" y="95"/>
                  </a:cubicBezTo>
                  <a:cubicBezTo>
                    <a:pt x="56" y="95"/>
                    <a:pt x="57" y="95"/>
                    <a:pt x="57" y="95"/>
                  </a:cubicBezTo>
                  <a:cubicBezTo>
                    <a:pt x="56" y="95"/>
                    <a:pt x="54" y="97"/>
                    <a:pt x="54" y="97"/>
                  </a:cubicBezTo>
                  <a:cubicBezTo>
                    <a:pt x="53" y="98"/>
                    <a:pt x="56" y="98"/>
                    <a:pt x="57" y="97"/>
                  </a:cubicBezTo>
                  <a:cubicBezTo>
                    <a:pt x="58" y="96"/>
                    <a:pt x="58" y="97"/>
                    <a:pt x="60" y="96"/>
                  </a:cubicBezTo>
                  <a:cubicBezTo>
                    <a:pt x="61" y="95"/>
                    <a:pt x="63" y="94"/>
                    <a:pt x="64" y="94"/>
                  </a:cubicBezTo>
                  <a:cubicBezTo>
                    <a:pt x="66" y="94"/>
                    <a:pt x="68" y="94"/>
                    <a:pt x="69" y="93"/>
                  </a:cubicBezTo>
                  <a:cubicBezTo>
                    <a:pt x="71" y="92"/>
                    <a:pt x="73" y="92"/>
                    <a:pt x="73" y="91"/>
                  </a:cubicBezTo>
                  <a:cubicBezTo>
                    <a:pt x="73" y="91"/>
                    <a:pt x="71" y="90"/>
                    <a:pt x="70" y="89"/>
                  </a:cubicBezTo>
                  <a:cubicBezTo>
                    <a:pt x="70" y="89"/>
                    <a:pt x="71" y="87"/>
                    <a:pt x="71" y="87"/>
                  </a:cubicBezTo>
                  <a:cubicBezTo>
                    <a:pt x="72" y="87"/>
                    <a:pt x="72" y="87"/>
                    <a:pt x="73" y="87"/>
                  </a:cubicBezTo>
                  <a:cubicBezTo>
                    <a:pt x="74" y="87"/>
                    <a:pt x="74" y="88"/>
                    <a:pt x="75" y="88"/>
                  </a:cubicBezTo>
                  <a:cubicBezTo>
                    <a:pt x="76" y="87"/>
                    <a:pt x="77" y="87"/>
                    <a:pt x="77" y="88"/>
                  </a:cubicBezTo>
                  <a:cubicBezTo>
                    <a:pt x="77" y="88"/>
                    <a:pt x="76" y="89"/>
                    <a:pt x="77" y="89"/>
                  </a:cubicBezTo>
                  <a:cubicBezTo>
                    <a:pt x="78" y="89"/>
                    <a:pt x="78" y="89"/>
                    <a:pt x="79" y="89"/>
                  </a:cubicBezTo>
                  <a:cubicBezTo>
                    <a:pt x="79" y="90"/>
                    <a:pt x="80" y="91"/>
                    <a:pt x="81" y="91"/>
                  </a:cubicBezTo>
                  <a:cubicBezTo>
                    <a:pt x="82" y="91"/>
                    <a:pt x="83" y="91"/>
                    <a:pt x="84" y="91"/>
                  </a:cubicBezTo>
                  <a:cubicBezTo>
                    <a:pt x="84" y="92"/>
                    <a:pt x="84" y="93"/>
                    <a:pt x="85" y="93"/>
                  </a:cubicBezTo>
                  <a:cubicBezTo>
                    <a:pt x="86" y="93"/>
                    <a:pt x="88" y="93"/>
                    <a:pt x="91" y="93"/>
                  </a:cubicBezTo>
                  <a:cubicBezTo>
                    <a:pt x="93" y="93"/>
                    <a:pt x="96" y="95"/>
                    <a:pt x="97" y="95"/>
                  </a:cubicBezTo>
                  <a:cubicBezTo>
                    <a:pt x="98" y="95"/>
                    <a:pt x="102" y="93"/>
                    <a:pt x="102" y="93"/>
                  </a:cubicBezTo>
                  <a:cubicBezTo>
                    <a:pt x="102" y="94"/>
                    <a:pt x="100" y="95"/>
                    <a:pt x="101" y="96"/>
                  </a:cubicBezTo>
                  <a:cubicBezTo>
                    <a:pt x="101" y="97"/>
                    <a:pt x="102" y="99"/>
                    <a:pt x="104" y="99"/>
                  </a:cubicBezTo>
                  <a:cubicBezTo>
                    <a:pt x="105" y="99"/>
                    <a:pt x="106" y="99"/>
                    <a:pt x="106" y="100"/>
                  </a:cubicBezTo>
                  <a:cubicBezTo>
                    <a:pt x="106" y="101"/>
                    <a:pt x="105" y="103"/>
                    <a:pt x="106" y="103"/>
                  </a:cubicBezTo>
                  <a:cubicBezTo>
                    <a:pt x="107" y="103"/>
                    <a:pt x="108" y="103"/>
                    <a:pt x="108" y="104"/>
                  </a:cubicBezTo>
                  <a:cubicBezTo>
                    <a:pt x="109" y="104"/>
                    <a:pt x="109" y="105"/>
                    <a:pt x="110" y="104"/>
                  </a:cubicBezTo>
                  <a:cubicBezTo>
                    <a:pt x="111" y="104"/>
                    <a:pt x="112" y="103"/>
                    <a:pt x="111" y="102"/>
                  </a:cubicBezTo>
                  <a:cubicBezTo>
                    <a:pt x="111" y="102"/>
                    <a:pt x="111" y="100"/>
                    <a:pt x="111" y="100"/>
                  </a:cubicBezTo>
                  <a:cubicBezTo>
                    <a:pt x="112" y="100"/>
                    <a:pt x="113" y="101"/>
                    <a:pt x="113" y="102"/>
                  </a:cubicBezTo>
                  <a:cubicBezTo>
                    <a:pt x="113" y="104"/>
                    <a:pt x="114" y="105"/>
                    <a:pt x="114" y="105"/>
                  </a:cubicBezTo>
                  <a:cubicBezTo>
                    <a:pt x="114" y="105"/>
                    <a:pt x="115" y="101"/>
                    <a:pt x="115" y="101"/>
                  </a:cubicBezTo>
                  <a:cubicBezTo>
                    <a:pt x="115" y="100"/>
                    <a:pt x="115" y="97"/>
                    <a:pt x="116" y="97"/>
                  </a:cubicBezTo>
                  <a:cubicBezTo>
                    <a:pt x="117" y="97"/>
                    <a:pt x="117" y="99"/>
                    <a:pt x="117" y="100"/>
                  </a:cubicBezTo>
                  <a:cubicBezTo>
                    <a:pt x="117" y="101"/>
                    <a:pt x="116" y="104"/>
                    <a:pt x="116" y="104"/>
                  </a:cubicBezTo>
                  <a:cubicBezTo>
                    <a:pt x="117" y="105"/>
                    <a:pt x="118" y="105"/>
                    <a:pt x="119" y="105"/>
                  </a:cubicBezTo>
                  <a:cubicBezTo>
                    <a:pt x="120" y="105"/>
                    <a:pt x="120" y="106"/>
                    <a:pt x="121" y="107"/>
                  </a:cubicBezTo>
                  <a:cubicBezTo>
                    <a:pt x="122" y="108"/>
                    <a:pt x="122" y="109"/>
                    <a:pt x="121" y="110"/>
                  </a:cubicBezTo>
                  <a:cubicBezTo>
                    <a:pt x="121" y="111"/>
                    <a:pt x="123" y="111"/>
                    <a:pt x="123" y="112"/>
                  </a:cubicBezTo>
                  <a:cubicBezTo>
                    <a:pt x="123" y="113"/>
                    <a:pt x="122" y="114"/>
                    <a:pt x="123" y="115"/>
                  </a:cubicBezTo>
                  <a:cubicBezTo>
                    <a:pt x="123" y="116"/>
                    <a:pt x="125" y="116"/>
                    <a:pt x="125" y="117"/>
                  </a:cubicBezTo>
                  <a:cubicBezTo>
                    <a:pt x="124" y="118"/>
                    <a:pt x="123" y="119"/>
                    <a:pt x="124" y="119"/>
                  </a:cubicBezTo>
                  <a:cubicBezTo>
                    <a:pt x="126" y="118"/>
                    <a:pt x="127" y="118"/>
                    <a:pt x="127" y="118"/>
                  </a:cubicBezTo>
                  <a:cubicBezTo>
                    <a:pt x="128" y="118"/>
                    <a:pt x="128" y="120"/>
                    <a:pt x="127" y="121"/>
                  </a:cubicBezTo>
                  <a:cubicBezTo>
                    <a:pt x="127" y="122"/>
                    <a:pt x="128" y="123"/>
                    <a:pt x="127" y="123"/>
                  </a:cubicBezTo>
                  <a:cubicBezTo>
                    <a:pt x="126" y="124"/>
                    <a:pt x="126" y="125"/>
                    <a:pt x="127" y="125"/>
                  </a:cubicBezTo>
                  <a:cubicBezTo>
                    <a:pt x="127" y="125"/>
                    <a:pt x="129" y="123"/>
                    <a:pt x="129" y="124"/>
                  </a:cubicBezTo>
                  <a:cubicBezTo>
                    <a:pt x="129" y="124"/>
                    <a:pt x="129" y="124"/>
                    <a:pt x="129" y="124"/>
                  </a:cubicBezTo>
                  <a:cubicBezTo>
                    <a:pt x="128" y="125"/>
                    <a:pt x="128" y="125"/>
                    <a:pt x="127" y="126"/>
                  </a:cubicBezTo>
                  <a:cubicBezTo>
                    <a:pt x="127" y="126"/>
                    <a:pt x="127" y="126"/>
                    <a:pt x="127" y="126"/>
                  </a:cubicBezTo>
                  <a:cubicBezTo>
                    <a:pt x="127" y="126"/>
                    <a:pt x="127" y="127"/>
                    <a:pt x="126" y="127"/>
                  </a:cubicBezTo>
                  <a:cubicBezTo>
                    <a:pt x="126" y="128"/>
                    <a:pt x="127" y="129"/>
                    <a:pt x="127" y="130"/>
                  </a:cubicBezTo>
                  <a:cubicBezTo>
                    <a:pt x="127" y="130"/>
                    <a:pt x="128" y="131"/>
                    <a:pt x="126" y="131"/>
                  </a:cubicBezTo>
                  <a:cubicBezTo>
                    <a:pt x="125" y="131"/>
                    <a:pt x="125" y="132"/>
                    <a:pt x="126" y="133"/>
                  </a:cubicBezTo>
                  <a:cubicBezTo>
                    <a:pt x="127" y="133"/>
                    <a:pt x="128" y="133"/>
                    <a:pt x="129" y="133"/>
                  </a:cubicBezTo>
                  <a:cubicBezTo>
                    <a:pt x="129" y="132"/>
                    <a:pt x="130" y="130"/>
                    <a:pt x="131" y="131"/>
                  </a:cubicBezTo>
                  <a:cubicBezTo>
                    <a:pt x="132" y="131"/>
                    <a:pt x="132" y="133"/>
                    <a:pt x="131" y="133"/>
                  </a:cubicBezTo>
                  <a:cubicBezTo>
                    <a:pt x="131" y="133"/>
                    <a:pt x="130" y="133"/>
                    <a:pt x="130" y="134"/>
                  </a:cubicBezTo>
                  <a:cubicBezTo>
                    <a:pt x="129" y="134"/>
                    <a:pt x="130" y="135"/>
                    <a:pt x="131" y="136"/>
                  </a:cubicBezTo>
                  <a:cubicBezTo>
                    <a:pt x="131" y="136"/>
                    <a:pt x="131" y="139"/>
                    <a:pt x="132" y="139"/>
                  </a:cubicBezTo>
                  <a:cubicBezTo>
                    <a:pt x="133" y="138"/>
                    <a:pt x="136" y="137"/>
                    <a:pt x="136" y="137"/>
                  </a:cubicBezTo>
                  <a:cubicBezTo>
                    <a:pt x="136" y="138"/>
                    <a:pt x="134" y="140"/>
                    <a:pt x="133" y="141"/>
                  </a:cubicBezTo>
                  <a:cubicBezTo>
                    <a:pt x="132" y="141"/>
                    <a:pt x="130" y="144"/>
                    <a:pt x="130" y="144"/>
                  </a:cubicBezTo>
                  <a:cubicBezTo>
                    <a:pt x="130" y="145"/>
                    <a:pt x="129" y="145"/>
                    <a:pt x="130" y="146"/>
                  </a:cubicBezTo>
                  <a:cubicBezTo>
                    <a:pt x="130" y="147"/>
                    <a:pt x="131" y="147"/>
                    <a:pt x="132" y="147"/>
                  </a:cubicBezTo>
                  <a:cubicBezTo>
                    <a:pt x="133" y="147"/>
                    <a:pt x="133" y="147"/>
                    <a:pt x="133" y="148"/>
                  </a:cubicBezTo>
                  <a:cubicBezTo>
                    <a:pt x="132" y="148"/>
                    <a:pt x="132" y="149"/>
                    <a:pt x="134" y="149"/>
                  </a:cubicBezTo>
                  <a:cubicBezTo>
                    <a:pt x="136" y="149"/>
                    <a:pt x="138" y="149"/>
                    <a:pt x="138" y="149"/>
                  </a:cubicBezTo>
                  <a:cubicBezTo>
                    <a:pt x="138" y="149"/>
                    <a:pt x="138" y="149"/>
                    <a:pt x="138" y="150"/>
                  </a:cubicBezTo>
                  <a:cubicBezTo>
                    <a:pt x="138" y="150"/>
                    <a:pt x="138" y="150"/>
                    <a:pt x="138" y="150"/>
                  </a:cubicBezTo>
                  <a:cubicBezTo>
                    <a:pt x="138" y="150"/>
                    <a:pt x="138" y="150"/>
                    <a:pt x="138" y="150"/>
                  </a:cubicBezTo>
                  <a:cubicBezTo>
                    <a:pt x="138" y="150"/>
                    <a:pt x="138" y="150"/>
                    <a:pt x="139" y="150"/>
                  </a:cubicBezTo>
                  <a:cubicBezTo>
                    <a:pt x="140" y="150"/>
                    <a:pt x="141" y="148"/>
                    <a:pt x="140" y="149"/>
                  </a:cubicBezTo>
                  <a:cubicBezTo>
                    <a:pt x="140" y="150"/>
                    <a:pt x="138" y="151"/>
                    <a:pt x="139" y="152"/>
                  </a:cubicBezTo>
                  <a:cubicBezTo>
                    <a:pt x="140" y="153"/>
                    <a:pt x="140" y="152"/>
                    <a:pt x="140" y="153"/>
                  </a:cubicBezTo>
                  <a:cubicBezTo>
                    <a:pt x="140" y="154"/>
                    <a:pt x="140" y="155"/>
                    <a:pt x="141" y="155"/>
                  </a:cubicBezTo>
                  <a:cubicBezTo>
                    <a:pt x="143" y="154"/>
                    <a:pt x="142" y="155"/>
                    <a:pt x="143" y="156"/>
                  </a:cubicBezTo>
                  <a:cubicBezTo>
                    <a:pt x="143" y="156"/>
                    <a:pt x="144" y="156"/>
                    <a:pt x="144" y="156"/>
                  </a:cubicBezTo>
                  <a:cubicBezTo>
                    <a:pt x="144" y="157"/>
                    <a:pt x="144" y="157"/>
                    <a:pt x="144" y="157"/>
                  </a:cubicBezTo>
                  <a:cubicBezTo>
                    <a:pt x="144" y="157"/>
                    <a:pt x="144" y="157"/>
                    <a:pt x="144" y="157"/>
                  </a:cubicBezTo>
                  <a:cubicBezTo>
                    <a:pt x="144" y="157"/>
                    <a:pt x="144" y="157"/>
                    <a:pt x="144" y="157"/>
                  </a:cubicBezTo>
                  <a:cubicBezTo>
                    <a:pt x="144" y="157"/>
                    <a:pt x="144" y="157"/>
                    <a:pt x="144" y="158"/>
                  </a:cubicBezTo>
                  <a:cubicBezTo>
                    <a:pt x="144" y="158"/>
                    <a:pt x="144" y="158"/>
                    <a:pt x="144" y="158"/>
                  </a:cubicBezTo>
                  <a:cubicBezTo>
                    <a:pt x="144" y="159"/>
                    <a:pt x="144" y="161"/>
                    <a:pt x="144" y="162"/>
                  </a:cubicBezTo>
                  <a:cubicBezTo>
                    <a:pt x="144" y="162"/>
                    <a:pt x="143" y="164"/>
                    <a:pt x="143" y="164"/>
                  </a:cubicBezTo>
                  <a:cubicBezTo>
                    <a:pt x="143" y="163"/>
                    <a:pt x="142" y="162"/>
                    <a:pt x="141" y="162"/>
                  </a:cubicBezTo>
                  <a:cubicBezTo>
                    <a:pt x="140" y="162"/>
                    <a:pt x="137" y="162"/>
                    <a:pt x="136" y="162"/>
                  </a:cubicBezTo>
                  <a:cubicBezTo>
                    <a:pt x="135" y="161"/>
                    <a:pt x="135" y="162"/>
                    <a:pt x="135" y="163"/>
                  </a:cubicBezTo>
                  <a:cubicBezTo>
                    <a:pt x="135" y="164"/>
                    <a:pt x="136" y="169"/>
                    <a:pt x="134" y="171"/>
                  </a:cubicBezTo>
                  <a:cubicBezTo>
                    <a:pt x="133" y="174"/>
                    <a:pt x="132" y="179"/>
                    <a:pt x="131" y="180"/>
                  </a:cubicBezTo>
                  <a:cubicBezTo>
                    <a:pt x="130" y="181"/>
                    <a:pt x="128" y="187"/>
                    <a:pt x="127" y="188"/>
                  </a:cubicBezTo>
                  <a:cubicBezTo>
                    <a:pt x="126" y="189"/>
                    <a:pt x="126" y="191"/>
                    <a:pt x="126" y="192"/>
                  </a:cubicBezTo>
                  <a:cubicBezTo>
                    <a:pt x="126" y="193"/>
                    <a:pt x="126" y="193"/>
                    <a:pt x="125" y="195"/>
                  </a:cubicBezTo>
                  <a:cubicBezTo>
                    <a:pt x="124" y="197"/>
                    <a:pt x="123" y="201"/>
                    <a:pt x="123" y="203"/>
                  </a:cubicBezTo>
                  <a:cubicBezTo>
                    <a:pt x="123" y="204"/>
                    <a:pt x="125" y="206"/>
                    <a:pt x="124" y="207"/>
                  </a:cubicBezTo>
                  <a:cubicBezTo>
                    <a:pt x="123" y="209"/>
                    <a:pt x="123" y="210"/>
                    <a:pt x="124" y="211"/>
                  </a:cubicBezTo>
                  <a:cubicBezTo>
                    <a:pt x="124" y="212"/>
                    <a:pt x="125" y="214"/>
                    <a:pt x="125" y="216"/>
                  </a:cubicBezTo>
                  <a:cubicBezTo>
                    <a:pt x="126" y="217"/>
                    <a:pt x="125" y="219"/>
                    <a:pt x="126" y="220"/>
                  </a:cubicBezTo>
                  <a:cubicBezTo>
                    <a:pt x="127" y="221"/>
                    <a:pt x="127" y="224"/>
                    <a:pt x="127" y="226"/>
                  </a:cubicBezTo>
                  <a:cubicBezTo>
                    <a:pt x="128" y="228"/>
                    <a:pt x="129" y="228"/>
                    <a:pt x="129" y="230"/>
                  </a:cubicBezTo>
                  <a:cubicBezTo>
                    <a:pt x="129" y="231"/>
                    <a:pt x="132" y="230"/>
                    <a:pt x="133" y="231"/>
                  </a:cubicBezTo>
                  <a:cubicBezTo>
                    <a:pt x="135" y="232"/>
                    <a:pt x="136" y="232"/>
                    <a:pt x="137" y="232"/>
                  </a:cubicBezTo>
                  <a:cubicBezTo>
                    <a:pt x="139" y="233"/>
                    <a:pt x="138" y="234"/>
                    <a:pt x="139" y="235"/>
                  </a:cubicBezTo>
                  <a:cubicBezTo>
                    <a:pt x="139" y="235"/>
                    <a:pt x="139" y="235"/>
                    <a:pt x="139" y="235"/>
                  </a:cubicBezTo>
                  <a:cubicBezTo>
                    <a:pt x="139" y="235"/>
                    <a:pt x="139" y="235"/>
                    <a:pt x="139" y="235"/>
                  </a:cubicBezTo>
                  <a:cubicBezTo>
                    <a:pt x="139" y="236"/>
                    <a:pt x="139" y="236"/>
                    <a:pt x="139" y="236"/>
                  </a:cubicBezTo>
                  <a:cubicBezTo>
                    <a:pt x="139" y="236"/>
                    <a:pt x="139" y="236"/>
                    <a:pt x="139" y="236"/>
                  </a:cubicBezTo>
                  <a:cubicBezTo>
                    <a:pt x="139" y="237"/>
                    <a:pt x="139" y="237"/>
                    <a:pt x="139" y="237"/>
                  </a:cubicBezTo>
                  <a:cubicBezTo>
                    <a:pt x="139" y="238"/>
                    <a:pt x="140" y="238"/>
                    <a:pt x="140" y="238"/>
                  </a:cubicBezTo>
                  <a:cubicBezTo>
                    <a:pt x="140" y="238"/>
                    <a:pt x="140" y="238"/>
                    <a:pt x="140" y="239"/>
                  </a:cubicBezTo>
                  <a:cubicBezTo>
                    <a:pt x="140" y="239"/>
                    <a:pt x="140" y="239"/>
                    <a:pt x="140" y="239"/>
                  </a:cubicBezTo>
                  <a:cubicBezTo>
                    <a:pt x="140" y="240"/>
                    <a:pt x="140" y="240"/>
                    <a:pt x="140" y="240"/>
                  </a:cubicBezTo>
                  <a:cubicBezTo>
                    <a:pt x="140" y="240"/>
                    <a:pt x="140" y="241"/>
                    <a:pt x="140" y="241"/>
                  </a:cubicBezTo>
                  <a:cubicBezTo>
                    <a:pt x="140" y="241"/>
                    <a:pt x="140" y="241"/>
                    <a:pt x="140" y="242"/>
                  </a:cubicBezTo>
                  <a:cubicBezTo>
                    <a:pt x="140" y="242"/>
                    <a:pt x="140" y="242"/>
                    <a:pt x="140" y="242"/>
                  </a:cubicBezTo>
                  <a:cubicBezTo>
                    <a:pt x="140" y="242"/>
                    <a:pt x="140" y="243"/>
                    <a:pt x="140" y="243"/>
                  </a:cubicBezTo>
                  <a:cubicBezTo>
                    <a:pt x="140" y="243"/>
                    <a:pt x="141" y="243"/>
                    <a:pt x="141" y="243"/>
                  </a:cubicBezTo>
                  <a:cubicBezTo>
                    <a:pt x="141" y="244"/>
                    <a:pt x="141" y="244"/>
                    <a:pt x="141" y="244"/>
                  </a:cubicBezTo>
                  <a:cubicBezTo>
                    <a:pt x="141" y="246"/>
                    <a:pt x="142" y="249"/>
                    <a:pt x="142" y="251"/>
                  </a:cubicBezTo>
                  <a:cubicBezTo>
                    <a:pt x="142" y="253"/>
                    <a:pt x="143" y="254"/>
                    <a:pt x="144" y="255"/>
                  </a:cubicBezTo>
                  <a:cubicBezTo>
                    <a:pt x="145" y="256"/>
                    <a:pt x="147" y="257"/>
                    <a:pt x="146" y="259"/>
                  </a:cubicBezTo>
                  <a:cubicBezTo>
                    <a:pt x="145" y="261"/>
                    <a:pt x="144" y="262"/>
                    <a:pt x="143" y="262"/>
                  </a:cubicBezTo>
                  <a:cubicBezTo>
                    <a:pt x="143" y="262"/>
                    <a:pt x="143" y="263"/>
                    <a:pt x="144" y="264"/>
                  </a:cubicBezTo>
                  <a:cubicBezTo>
                    <a:pt x="144" y="264"/>
                    <a:pt x="146" y="266"/>
                    <a:pt x="147" y="266"/>
                  </a:cubicBezTo>
                  <a:cubicBezTo>
                    <a:pt x="148" y="266"/>
                    <a:pt x="149" y="266"/>
                    <a:pt x="150" y="267"/>
                  </a:cubicBezTo>
                  <a:cubicBezTo>
                    <a:pt x="151" y="268"/>
                    <a:pt x="151" y="270"/>
                    <a:pt x="151" y="271"/>
                  </a:cubicBezTo>
                  <a:cubicBezTo>
                    <a:pt x="150" y="273"/>
                    <a:pt x="150" y="274"/>
                    <a:pt x="151" y="275"/>
                  </a:cubicBezTo>
                  <a:cubicBezTo>
                    <a:pt x="151" y="276"/>
                    <a:pt x="155" y="279"/>
                    <a:pt x="155" y="281"/>
                  </a:cubicBezTo>
                  <a:cubicBezTo>
                    <a:pt x="155" y="282"/>
                    <a:pt x="156" y="284"/>
                    <a:pt x="157" y="283"/>
                  </a:cubicBezTo>
                  <a:cubicBezTo>
                    <a:pt x="157" y="283"/>
                    <a:pt x="159" y="283"/>
                    <a:pt x="159" y="281"/>
                  </a:cubicBezTo>
                  <a:cubicBezTo>
                    <a:pt x="159" y="280"/>
                    <a:pt x="156" y="276"/>
                    <a:pt x="155" y="276"/>
                  </a:cubicBezTo>
                  <a:cubicBezTo>
                    <a:pt x="155" y="275"/>
                    <a:pt x="157" y="275"/>
                    <a:pt x="156" y="274"/>
                  </a:cubicBezTo>
                  <a:cubicBezTo>
                    <a:pt x="156" y="272"/>
                    <a:pt x="154" y="271"/>
                    <a:pt x="155" y="270"/>
                  </a:cubicBezTo>
                  <a:cubicBezTo>
                    <a:pt x="155" y="270"/>
                    <a:pt x="157" y="270"/>
                    <a:pt x="156" y="269"/>
                  </a:cubicBezTo>
                  <a:cubicBezTo>
                    <a:pt x="154" y="267"/>
                    <a:pt x="154" y="265"/>
                    <a:pt x="153" y="264"/>
                  </a:cubicBezTo>
                  <a:cubicBezTo>
                    <a:pt x="153" y="262"/>
                    <a:pt x="152" y="262"/>
                    <a:pt x="152" y="260"/>
                  </a:cubicBezTo>
                  <a:cubicBezTo>
                    <a:pt x="152" y="258"/>
                    <a:pt x="150" y="255"/>
                    <a:pt x="149" y="255"/>
                  </a:cubicBezTo>
                  <a:cubicBezTo>
                    <a:pt x="148" y="254"/>
                    <a:pt x="146" y="252"/>
                    <a:pt x="147" y="251"/>
                  </a:cubicBezTo>
                  <a:cubicBezTo>
                    <a:pt x="147" y="250"/>
                    <a:pt x="147" y="248"/>
                    <a:pt x="147" y="247"/>
                  </a:cubicBezTo>
                  <a:cubicBezTo>
                    <a:pt x="147" y="246"/>
                    <a:pt x="148" y="245"/>
                    <a:pt x="148" y="244"/>
                  </a:cubicBezTo>
                  <a:cubicBezTo>
                    <a:pt x="148" y="244"/>
                    <a:pt x="149" y="243"/>
                    <a:pt x="149" y="243"/>
                  </a:cubicBezTo>
                  <a:cubicBezTo>
                    <a:pt x="149" y="244"/>
                    <a:pt x="151" y="245"/>
                    <a:pt x="151" y="245"/>
                  </a:cubicBezTo>
                  <a:cubicBezTo>
                    <a:pt x="151" y="245"/>
                    <a:pt x="152" y="245"/>
                    <a:pt x="153" y="246"/>
                  </a:cubicBezTo>
                  <a:cubicBezTo>
                    <a:pt x="154" y="247"/>
                    <a:pt x="155" y="246"/>
                    <a:pt x="154" y="247"/>
                  </a:cubicBezTo>
                  <a:cubicBezTo>
                    <a:pt x="154" y="249"/>
                    <a:pt x="154" y="250"/>
                    <a:pt x="154" y="251"/>
                  </a:cubicBezTo>
                  <a:cubicBezTo>
                    <a:pt x="155" y="251"/>
                    <a:pt x="154" y="254"/>
                    <a:pt x="155" y="254"/>
                  </a:cubicBezTo>
                  <a:cubicBezTo>
                    <a:pt x="155" y="255"/>
                    <a:pt x="155" y="257"/>
                    <a:pt x="156" y="258"/>
                  </a:cubicBezTo>
                  <a:cubicBezTo>
                    <a:pt x="157" y="260"/>
                    <a:pt x="158" y="260"/>
                    <a:pt x="160" y="262"/>
                  </a:cubicBezTo>
                  <a:cubicBezTo>
                    <a:pt x="161" y="263"/>
                    <a:pt x="165" y="267"/>
                    <a:pt x="164" y="267"/>
                  </a:cubicBezTo>
                  <a:cubicBezTo>
                    <a:pt x="164" y="268"/>
                    <a:pt x="163" y="269"/>
                    <a:pt x="164" y="270"/>
                  </a:cubicBezTo>
                  <a:cubicBezTo>
                    <a:pt x="164" y="271"/>
                    <a:pt x="166" y="272"/>
                    <a:pt x="167" y="273"/>
                  </a:cubicBezTo>
                  <a:cubicBezTo>
                    <a:pt x="168" y="274"/>
                    <a:pt x="170" y="276"/>
                    <a:pt x="170" y="277"/>
                  </a:cubicBezTo>
                  <a:cubicBezTo>
                    <a:pt x="169" y="278"/>
                    <a:pt x="170" y="279"/>
                    <a:pt x="171" y="281"/>
                  </a:cubicBezTo>
                  <a:cubicBezTo>
                    <a:pt x="172" y="282"/>
                    <a:pt x="173" y="284"/>
                    <a:pt x="173" y="286"/>
                  </a:cubicBezTo>
                  <a:cubicBezTo>
                    <a:pt x="174" y="287"/>
                    <a:pt x="173" y="291"/>
                    <a:pt x="173" y="292"/>
                  </a:cubicBezTo>
                  <a:cubicBezTo>
                    <a:pt x="172" y="292"/>
                    <a:pt x="170" y="294"/>
                    <a:pt x="170" y="295"/>
                  </a:cubicBezTo>
                  <a:cubicBezTo>
                    <a:pt x="171" y="295"/>
                    <a:pt x="169" y="296"/>
                    <a:pt x="171" y="298"/>
                  </a:cubicBezTo>
                  <a:cubicBezTo>
                    <a:pt x="173" y="300"/>
                    <a:pt x="177" y="303"/>
                    <a:pt x="179" y="304"/>
                  </a:cubicBezTo>
                  <a:cubicBezTo>
                    <a:pt x="181" y="305"/>
                    <a:pt x="183" y="304"/>
                    <a:pt x="184" y="305"/>
                  </a:cubicBezTo>
                  <a:cubicBezTo>
                    <a:pt x="185" y="306"/>
                    <a:pt x="186" y="307"/>
                    <a:pt x="188" y="308"/>
                  </a:cubicBezTo>
                  <a:cubicBezTo>
                    <a:pt x="189" y="308"/>
                    <a:pt x="195" y="310"/>
                    <a:pt x="196" y="311"/>
                  </a:cubicBezTo>
                  <a:cubicBezTo>
                    <a:pt x="197" y="312"/>
                    <a:pt x="198" y="313"/>
                    <a:pt x="200" y="313"/>
                  </a:cubicBezTo>
                  <a:cubicBezTo>
                    <a:pt x="202" y="314"/>
                    <a:pt x="204" y="315"/>
                    <a:pt x="206" y="315"/>
                  </a:cubicBezTo>
                  <a:cubicBezTo>
                    <a:pt x="207" y="314"/>
                    <a:pt x="212" y="311"/>
                    <a:pt x="214" y="312"/>
                  </a:cubicBezTo>
                  <a:cubicBezTo>
                    <a:pt x="216" y="312"/>
                    <a:pt x="217" y="312"/>
                    <a:pt x="217" y="313"/>
                  </a:cubicBezTo>
                  <a:cubicBezTo>
                    <a:pt x="218" y="314"/>
                    <a:pt x="219" y="317"/>
                    <a:pt x="221" y="319"/>
                  </a:cubicBezTo>
                  <a:cubicBezTo>
                    <a:pt x="221" y="319"/>
                    <a:pt x="221" y="319"/>
                    <a:pt x="221" y="320"/>
                  </a:cubicBezTo>
                  <a:cubicBezTo>
                    <a:pt x="222" y="320"/>
                    <a:pt x="222" y="320"/>
                    <a:pt x="222" y="321"/>
                  </a:cubicBezTo>
                  <a:cubicBezTo>
                    <a:pt x="222" y="321"/>
                    <a:pt x="222" y="321"/>
                    <a:pt x="222" y="321"/>
                  </a:cubicBezTo>
                  <a:cubicBezTo>
                    <a:pt x="222" y="321"/>
                    <a:pt x="223" y="321"/>
                    <a:pt x="223" y="321"/>
                  </a:cubicBezTo>
                  <a:cubicBezTo>
                    <a:pt x="223" y="321"/>
                    <a:pt x="223" y="321"/>
                    <a:pt x="223" y="321"/>
                  </a:cubicBezTo>
                  <a:cubicBezTo>
                    <a:pt x="223" y="321"/>
                    <a:pt x="223" y="321"/>
                    <a:pt x="223" y="321"/>
                  </a:cubicBezTo>
                  <a:cubicBezTo>
                    <a:pt x="223" y="321"/>
                    <a:pt x="223" y="321"/>
                    <a:pt x="223" y="321"/>
                  </a:cubicBezTo>
                  <a:cubicBezTo>
                    <a:pt x="224" y="321"/>
                    <a:pt x="224" y="321"/>
                    <a:pt x="224" y="321"/>
                  </a:cubicBezTo>
                  <a:cubicBezTo>
                    <a:pt x="224" y="322"/>
                    <a:pt x="224" y="322"/>
                    <a:pt x="224" y="322"/>
                  </a:cubicBezTo>
                  <a:cubicBezTo>
                    <a:pt x="224" y="322"/>
                    <a:pt x="225" y="322"/>
                    <a:pt x="225" y="322"/>
                  </a:cubicBezTo>
                  <a:cubicBezTo>
                    <a:pt x="226" y="322"/>
                    <a:pt x="227" y="322"/>
                    <a:pt x="227" y="322"/>
                  </a:cubicBezTo>
                  <a:cubicBezTo>
                    <a:pt x="228" y="322"/>
                    <a:pt x="228" y="322"/>
                    <a:pt x="228" y="322"/>
                  </a:cubicBezTo>
                  <a:cubicBezTo>
                    <a:pt x="229" y="322"/>
                    <a:pt x="229" y="322"/>
                    <a:pt x="229" y="322"/>
                  </a:cubicBezTo>
                  <a:cubicBezTo>
                    <a:pt x="229" y="322"/>
                    <a:pt x="230" y="322"/>
                    <a:pt x="230" y="322"/>
                  </a:cubicBezTo>
                  <a:cubicBezTo>
                    <a:pt x="230" y="322"/>
                    <a:pt x="230" y="322"/>
                    <a:pt x="230" y="322"/>
                  </a:cubicBezTo>
                  <a:cubicBezTo>
                    <a:pt x="231" y="323"/>
                    <a:pt x="231" y="323"/>
                    <a:pt x="231" y="323"/>
                  </a:cubicBezTo>
                  <a:cubicBezTo>
                    <a:pt x="232" y="323"/>
                    <a:pt x="236" y="326"/>
                    <a:pt x="237" y="326"/>
                  </a:cubicBezTo>
                  <a:cubicBezTo>
                    <a:pt x="238" y="326"/>
                    <a:pt x="238" y="326"/>
                    <a:pt x="238" y="326"/>
                  </a:cubicBezTo>
                  <a:cubicBezTo>
                    <a:pt x="238" y="326"/>
                    <a:pt x="238" y="326"/>
                    <a:pt x="238" y="326"/>
                  </a:cubicBezTo>
                  <a:cubicBezTo>
                    <a:pt x="239" y="326"/>
                    <a:pt x="239" y="326"/>
                    <a:pt x="239" y="326"/>
                  </a:cubicBezTo>
                  <a:cubicBezTo>
                    <a:pt x="239" y="326"/>
                    <a:pt x="239" y="326"/>
                    <a:pt x="240" y="326"/>
                  </a:cubicBezTo>
                  <a:cubicBezTo>
                    <a:pt x="240" y="326"/>
                    <a:pt x="240" y="326"/>
                    <a:pt x="240" y="326"/>
                  </a:cubicBezTo>
                  <a:cubicBezTo>
                    <a:pt x="240" y="326"/>
                    <a:pt x="240" y="326"/>
                    <a:pt x="240" y="326"/>
                  </a:cubicBezTo>
                  <a:cubicBezTo>
                    <a:pt x="240" y="326"/>
                    <a:pt x="240" y="326"/>
                    <a:pt x="241" y="326"/>
                  </a:cubicBezTo>
                  <a:cubicBezTo>
                    <a:pt x="241" y="326"/>
                    <a:pt x="241" y="326"/>
                    <a:pt x="241" y="326"/>
                  </a:cubicBezTo>
                  <a:cubicBezTo>
                    <a:pt x="241" y="326"/>
                    <a:pt x="241" y="326"/>
                    <a:pt x="241" y="326"/>
                  </a:cubicBezTo>
                  <a:cubicBezTo>
                    <a:pt x="241" y="326"/>
                    <a:pt x="241" y="326"/>
                    <a:pt x="241" y="326"/>
                  </a:cubicBezTo>
                  <a:cubicBezTo>
                    <a:pt x="241" y="326"/>
                    <a:pt x="241" y="326"/>
                    <a:pt x="241" y="326"/>
                  </a:cubicBezTo>
                  <a:cubicBezTo>
                    <a:pt x="241" y="326"/>
                    <a:pt x="241" y="326"/>
                    <a:pt x="240" y="327"/>
                  </a:cubicBezTo>
                  <a:cubicBezTo>
                    <a:pt x="240" y="327"/>
                    <a:pt x="240" y="327"/>
                    <a:pt x="240" y="327"/>
                  </a:cubicBezTo>
                  <a:cubicBezTo>
                    <a:pt x="240" y="327"/>
                    <a:pt x="240" y="327"/>
                    <a:pt x="240" y="327"/>
                  </a:cubicBezTo>
                  <a:cubicBezTo>
                    <a:pt x="240" y="327"/>
                    <a:pt x="240" y="327"/>
                    <a:pt x="240" y="327"/>
                  </a:cubicBezTo>
                  <a:cubicBezTo>
                    <a:pt x="240" y="327"/>
                    <a:pt x="240" y="328"/>
                    <a:pt x="240" y="328"/>
                  </a:cubicBezTo>
                  <a:cubicBezTo>
                    <a:pt x="240" y="328"/>
                    <a:pt x="240" y="328"/>
                    <a:pt x="240" y="328"/>
                  </a:cubicBezTo>
                  <a:cubicBezTo>
                    <a:pt x="240" y="329"/>
                    <a:pt x="243" y="330"/>
                    <a:pt x="243" y="331"/>
                  </a:cubicBezTo>
                  <a:cubicBezTo>
                    <a:pt x="244" y="332"/>
                    <a:pt x="244" y="333"/>
                    <a:pt x="245" y="333"/>
                  </a:cubicBezTo>
                  <a:cubicBezTo>
                    <a:pt x="245" y="334"/>
                    <a:pt x="245" y="334"/>
                    <a:pt x="246" y="334"/>
                  </a:cubicBezTo>
                  <a:cubicBezTo>
                    <a:pt x="246" y="334"/>
                    <a:pt x="246" y="334"/>
                    <a:pt x="246" y="334"/>
                  </a:cubicBezTo>
                  <a:cubicBezTo>
                    <a:pt x="246" y="335"/>
                    <a:pt x="246" y="335"/>
                    <a:pt x="246" y="335"/>
                  </a:cubicBezTo>
                  <a:cubicBezTo>
                    <a:pt x="246" y="335"/>
                    <a:pt x="246" y="335"/>
                    <a:pt x="246" y="335"/>
                  </a:cubicBezTo>
                  <a:cubicBezTo>
                    <a:pt x="246" y="336"/>
                    <a:pt x="246" y="336"/>
                    <a:pt x="246" y="337"/>
                  </a:cubicBezTo>
                  <a:cubicBezTo>
                    <a:pt x="246" y="338"/>
                    <a:pt x="245" y="339"/>
                    <a:pt x="246" y="340"/>
                  </a:cubicBezTo>
                  <a:cubicBezTo>
                    <a:pt x="247" y="341"/>
                    <a:pt x="248" y="342"/>
                    <a:pt x="249" y="341"/>
                  </a:cubicBezTo>
                  <a:cubicBezTo>
                    <a:pt x="249" y="340"/>
                    <a:pt x="249" y="340"/>
                    <a:pt x="249" y="341"/>
                  </a:cubicBezTo>
                  <a:cubicBezTo>
                    <a:pt x="250" y="342"/>
                    <a:pt x="249" y="343"/>
                    <a:pt x="251" y="343"/>
                  </a:cubicBezTo>
                  <a:cubicBezTo>
                    <a:pt x="253" y="344"/>
                    <a:pt x="252" y="345"/>
                    <a:pt x="253" y="346"/>
                  </a:cubicBezTo>
                  <a:cubicBezTo>
                    <a:pt x="253" y="346"/>
                    <a:pt x="253" y="346"/>
                    <a:pt x="253" y="346"/>
                  </a:cubicBezTo>
                  <a:cubicBezTo>
                    <a:pt x="253" y="346"/>
                    <a:pt x="253" y="346"/>
                    <a:pt x="254" y="346"/>
                  </a:cubicBezTo>
                  <a:cubicBezTo>
                    <a:pt x="254" y="346"/>
                    <a:pt x="254" y="347"/>
                    <a:pt x="255" y="347"/>
                  </a:cubicBezTo>
                  <a:cubicBezTo>
                    <a:pt x="255" y="347"/>
                    <a:pt x="255" y="347"/>
                    <a:pt x="255" y="347"/>
                  </a:cubicBezTo>
                  <a:cubicBezTo>
                    <a:pt x="255" y="347"/>
                    <a:pt x="255" y="347"/>
                    <a:pt x="255" y="347"/>
                  </a:cubicBezTo>
                  <a:cubicBezTo>
                    <a:pt x="256" y="347"/>
                    <a:pt x="256" y="347"/>
                    <a:pt x="256" y="347"/>
                  </a:cubicBezTo>
                  <a:cubicBezTo>
                    <a:pt x="257" y="348"/>
                    <a:pt x="259" y="347"/>
                    <a:pt x="260" y="348"/>
                  </a:cubicBezTo>
                  <a:cubicBezTo>
                    <a:pt x="262" y="349"/>
                    <a:pt x="261" y="351"/>
                    <a:pt x="263" y="351"/>
                  </a:cubicBezTo>
                  <a:cubicBezTo>
                    <a:pt x="265" y="351"/>
                    <a:pt x="268" y="351"/>
                    <a:pt x="268" y="351"/>
                  </a:cubicBezTo>
                  <a:cubicBezTo>
                    <a:pt x="268" y="350"/>
                    <a:pt x="267" y="348"/>
                    <a:pt x="268" y="348"/>
                  </a:cubicBezTo>
                  <a:cubicBezTo>
                    <a:pt x="269" y="347"/>
                    <a:pt x="270" y="346"/>
                    <a:pt x="271" y="345"/>
                  </a:cubicBezTo>
                  <a:cubicBezTo>
                    <a:pt x="271" y="345"/>
                    <a:pt x="274" y="344"/>
                    <a:pt x="274" y="345"/>
                  </a:cubicBezTo>
                  <a:cubicBezTo>
                    <a:pt x="275" y="345"/>
                    <a:pt x="277" y="346"/>
                    <a:pt x="277" y="348"/>
                  </a:cubicBezTo>
                  <a:cubicBezTo>
                    <a:pt x="277" y="349"/>
                    <a:pt x="277" y="352"/>
                    <a:pt x="278" y="353"/>
                  </a:cubicBezTo>
                  <a:cubicBezTo>
                    <a:pt x="278" y="353"/>
                    <a:pt x="278" y="353"/>
                    <a:pt x="278" y="353"/>
                  </a:cubicBezTo>
                  <a:cubicBezTo>
                    <a:pt x="278" y="354"/>
                    <a:pt x="279" y="354"/>
                    <a:pt x="279" y="354"/>
                  </a:cubicBezTo>
                  <a:cubicBezTo>
                    <a:pt x="279" y="354"/>
                    <a:pt x="279" y="354"/>
                    <a:pt x="279" y="354"/>
                  </a:cubicBezTo>
                  <a:cubicBezTo>
                    <a:pt x="279" y="354"/>
                    <a:pt x="279" y="354"/>
                    <a:pt x="279" y="355"/>
                  </a:cubicBezTo>
                  <a:cubicBezTo>
                    <a:pt x="279" y="355"/>
                    <a:pt x="279" y="355"/>
                    <a:pt x="279" y="355"/>
                  </a:cubicBezTo>
                  <a:cubicBezTo>
                    <a:pt x="279" y="355"/>
                    <a:pt x="279" y="355"/>
                    <a:pt x="279" y="356"/>
                  </a:cubicBezTo>
                  <a:cubicBezTo>
                    <a:pt x="279" y="356"/>
                    <a:pt x="279" y="356"/>
                    <a:pt x="278" y="357"/>
                  </a:cubicBezTo>
                  <a:cubicBezTo>
                    <a:pt x="278" y="359"/>
                    <a:pt x="279" y="360"/>
                    <a:pt x="278" y="360"/>
                  </a:cubicBezTo>
                  <a:cubicBezTo>
                    <a:pt x="277" y="361"/>
                    <a:pt x="277" y="362"/>
                    <a:pt x="277" y="363"/>
                  </a:cubicBezTo>
                  <a:cubicBezTo>
                    <a:pt x="277" y="363"/>
                    <a:pt x="276" y="364"/>
                    <a:pt x="276" y="366"/>
                  </a:cubicBezTo>
                  <a:cubicBezTo>
                    <a:pt x="276" y="367"/>
                    <a:pt x="277" y="368"/>
                    <a:pt x="276" y="369"/>
                  </a:cubicBezTo>
                  <a:cubicBezTo>
                    <a:pt x="275" y="370"/>
                    <a:pt x="274" y="372"/>
                    <a:pt x="272" y="372"/>
                  </a:cubicBezTo>
                  <a:cubicBezTo>
                    <a:pt x="271" y="372"/>
                    <a:pt x="270" y="373"/>
                    <a:pt x="269" y="373"/>
                  </a:cubicBezTo>
                  <a:cubicBezTo>
                    <a:pt x="269" y="373"/>
                    <a:pt x="269" y="376"/>
                    <a:pt x="267" y="377"/>
                  </a:cubicBezTo>
                  <a:cubicBezTo>
                    <a:pt x="267" y="378"/>
                    <a:pt x="266" y="378"/>
                    <a:pt x="266" y="378"/>
                  </a:cubicBezTo>
                  <a:cubicBezTo>
                    <a:pt x="266" y="379"/>
                    <a:pt x="265" y="379"/>
                    <a:pt x="265" y="379"/>
                  </a:cubicBezTo>
                  <a:cubicBezTo>
                    <a:pt x="265" y="380"/>
                    <a:pt x="265" y="380"/>
                    <a:pt x="265" y="380"/>
                  </a:cubicBezTo>
                  <a:cubicBezTo>
                    <a:pt x="264" y="380"/>
                    <a:pt x="264" y="380"/>
                    <a:pt x="263" y="381"/>
                  </a:cubicBezTo>
                  <a:cubicBezTo>
                    <a:pt x="262" y="381"/>
                    <a:pt x="260" y="382"/>
                    <a:pt x="259" y="384"/>
                  </a:cubicBezTo>
                  <a:cubicBezTo>
                    <a:pt x="258" y="386"/>
                    <a:pt x="259" y="386"/>
                    <a:pt x="257" y="386"/>
                  </a:cubicBezTo>
                  <a:cubicBezTo>
                    <a:pt x="256" y="387"/>
                    <a:pt x="254" y="389"/>
                    <a:pt x="254" y="390"/>
                  </a:cubicBezTo>
                  <a:cubicBezTo>
                    <a:pt x="254" y="391"/>
                    <a:pt x="252" y="395"/>
                    <a:pt x="253" y="396"/>
                  </a:cubicBezTo>
                  <a:cubicBezTo>
                    <a:pt x="254" y="397"/>
                    <a:pt x="253" y="398"/>
                    <a:pt x="253" y="398"/>
                  </a:cubicBezTo>
                  <a:cubicBezTo>
                    <a:pt x="253" y="398"/>
                    <a:pt x="253" y="398"/>
                    <a:pt x="253" y="399"/>
                  </a:cubicBezTo>
                  <a:cubicBezTo>
                    <a:pt x="253" y="399"/>
                    <a:pt x="252" y="399"/>
                    <a:pt x="252" y="399"/>
                  </a:cubicBezTo>
                  <a:cubicBezTo>
                    <a:pt x="252" y="399"/>
                    <a:pt x="252" y="399"/>
                    <a:pt x="252" y="399"/>
                  </a:cubicBezTo>
                  <a:cubicBezTo>
                    <a:pt x="252" y="399"/>
                    <a:pt x="252" y="399"/>
                    <a:pt x="252" y="399"/>
                  </a:cubicBezTo>
                  <a:cubicBezTo>
                    <a:pt x="251" y="399"/>
                    <a:pt x="251" y="399"/>
                    <a:pt x="251" y="399"/>
                  </a:cubicBezTo>
                  <a:cubicBezTo>
                    <a:pt x="251" y="400"/>
                    <a:pt x="251" y="400"/>
                    <a:pt x="251" y="400"/>
                  </a:cubicBezTo>
                  <a:cubicBezTo>
                    <a:pt x="250" y="400"/>
                    <a:pt x="250" y="400"/>
                    <a:pt x="250" y="400"/>
                  </a:cubicBezTo>
                  <a:cubicBezTo>
                    <a:pt x="250" y="400"/>
                    <a:pt x="249" y="401"/>
                    <a:pt x="249" y="401"/>
                  </a:cubicBezTo>
                  <a:cubicBezTo>
                    <a:pt x="248" y="402"/>
                    <a:pt x="246" y="403"/>
                    <a:pt x="247" y="404"/>
                  </a:cubicBezTo>
                  <a:cubicBezTo>
                    <a:pt x="248" y="405"/>
                    <a:pt x="249" y="406"/>
                    <a:pt x="248" y="406"/>
                  </a:cubicBezTo>
                  <a:cubicBezTo>
                    <a:pt x="247" y="407"/>
                    <a:pt x="246" y="408"/>
                    <a:pt x="247" y="408"/>
                  </a:cubicBezTo>
                  <a:cubicBezTo>
                    <a:pt x="249" y="409"/>
                    <a:pt x="252" y="411"/>
                    <a:pt x="253" y="413"/>
                  </a:cubicBezTo>
                  <a:cubicBezTo>
                    <a:pt x="253" y="414"/>
                    <a:pt x="252" y="414"/>
                    <a:pt x="253" y="416"/>
                  </a:cubicBezTo>
                  <a:cubicBezTo>
                    <a:pt x="254" y="417"/>
                    <a:pt x="255" y="420"/>
                    <a:pt x="255" y="421"/>
                  </a:cubicBezTo>
                  <a:cubicBezTo>
                    <a:pt x="255" y="422"/>
                    <a:pt x="258" y="431"/>
                    <a:pt x="258" y="433"/>
                  </a:cubicBezTo>
                  <a:cubicBezTo>
                    <a:pt x="259" y="435"/>
                    <a:pt x="261" y="436"/>
                    <a:pt x="261" y="439"/>
                  </a:cubicBezTo>
                  <a:cubicBezTo>
                    <a:pt x="260" y="441"/>
                    <a:pt x="259" y="443"/>
                    <a:pt x="260" y="446"/>
                  </a:cubicBezTo>
                  <a:cubicBezTo>
                    <a:pt x="260" y="449"/>
                    <a:pt x="260" y="452"/>
                    <a:pt x="261" y="453"/>
                  </a:cubicBezTo>
                  <a:cubicBezTo>
                    <a:pt x="263" y="454"/>
                    <a:pt x="264" y="457"/>
                    <a:pt x="265" y="458"/>
                  </a:cubicBezTo>
                  <a:cubicBezTo>
                    <a:pt x="266" y="459"/>
                    <a:pt x="270" y="462"/>
                    <a:pt x="271" y="462"/>
                  </a:cubicBezTo>
                  <a:cubicBezTo>
                    <a:pt x="273" y="463"/>
                    <a:pt x="277" y="466"/>
                    <a:pt x="278" y="467"/>
                  </a:cubicBezTo>
                  <a:cubicBezTo>
                    <a:pt x="278" y="468"/>
                    <a:pt x="281" y="469"/>
                    <a:pt x="281" y="471"/>
                  </a:cubicBezTo>
                  <a:cubicBezTo>
                    <a:pt x="281" y="471"/>
                    <a:pt x="281" y="472"/>
                    <a:pt x="282" y="473"/>
                  </a:cubicBezTo>
                  <a:cubicBezTo>
                    <a:pt x="282" y="473"/>
                    <a:pt x="282" y="473"/>
                    <a:pt x="282" y="474"/>
                  </a:cubicBezTo>
                  <a:cubicBezTo>
                    <a:pt x="282" y="474"/>
                    <a:pt x="282" y="474"/>
                    <a:pt x="282" y="474"/>
                  </a:cubicBezTo>
                  <a:cubicBezTo>
                    <a:pt x="282" y="474"/>
                    <a:pt x="282" y="475"/>
                    <a:pt x="282" y="475"/>
                  </a:cubicBezTo>
                  <a:cubicBezTo>
                    <a:pt x="282" y="475"/>
                    <a:pt x="282" y="475"/>
                    <a:pt x="282" y="475"/>
                  </a:cubicBezTo>
                  <a:cubicBezTo>
                    <a:pt x="282" y="476"/>
                    <a:pt x="282" y="476"/>
                    <a:pt x="281" y="477"/>
                  </a:cubicBezTo>
                  <a:cubicBezTo>
                    <a:pt x="280" y="478"/>
                    <a:pt x="279" y="480"/>
                    <a:pt x="279" y="482"/>
                  </a:cubicBezTo>
                  <a:cubicBezTo>
                    <a:pt x="279" y="483"/>
                    <a:pt x="280" y="484"/>
                    <a:pt x="279" y="487"/>
                  </a:cubicBezTo>
                  <a:cubicBezTo>
                    <a:pt x="278" y="489"/>
                    <a:pt x="277" y="495"/>
                    <a:pt x="276" y="496"/>
                  </a:cubicBezTo>
                  <a:cubicBezTo>
                    <a:pt x="275" y="496"/>
                    <a:pt x="273" y="497"/>
                    <a:pt x="273" y="498"/>
                  </a:cubicBezTo>
                  <a:cubicBezTo>
                    <a:pt x="274" y="500"/>
                    <a:pt x="274" y="502"/>
                    <a:pt x="273" y="505"/>
                  </a:cubicBezTo>
                  <a:cubicBezTo>
                    <a:pt x="272" y="507"/>
                    <a:pt x="271" y="510"/>
                    <a:pt x="270" y="512"/>
                  </a:cubicBezTo>
                  <a:cubicBezTo>
                    <a:pt x="270" y="513"/>
                    <a:pt x="268" y="519"/>
                    <a:pt x="267" y="520"/>
                  </a:cubicBezTo>
                  <a:cubicBezTo>
                    <a:pt x="267" y="521"/>
                    <a:pt x="266" y="526"/>
                    <a:pt x="265" y="527"/>
                  </a:cubicBezTo>
                  <a:cubicBezTo>
                    <a:pt x="264" y="527"/>
                    <a:pt x="261" y="531"/>
                    <a:pt x="262" y="533"/>
                  </a:cubicBezTo>
                  <a:cubicBezTo>
                    <a:pt x="262" y="534"/>
                    <a:pt x="262" y="534"/>
                    <a:pt x="261" y="536"/>
                  </a:cubicBezTo>
                  <a:cubicBezTo>
                    <a:pt x="260" y="538"/>
                    <a:pt x="259" y="544"/>
                    <a:pt x="259" y="546"/>
                  </a:cubicBezTo>
                  <a:cubicBezTo>
                    <a:pt x="259" y="549"/>
                    <a:pt x="258" y="553"/>
                    <a:pt x="257" y="555"/>
                  </a:cubicBezTo>
                  <a:cubicBezTo>
                    <a:pt x="256" y="557"/>
                    <a:pt x="254" y="559"/>
                    <a:pt x="254" y="560"/>
                  </a:cubicBezTo>
                  <a:cubicBezTo>
                    <a:pt x="253" y="562"/>
                    <a:pt x="249" y="569"/>
                    <a:pt x="247" y="572"/>
                  </a:cubicBezTo>
                  <a:cubicBezTo>
                    <a:pt x="245" y="574"/>
                    <a:pt x="244" y="578"/>
                    <a:pt x="242" y="580"/>
                  </a:cubicBezTo>
                  <a:cubicBezTo>
                    <a:pt x="241" y="582"/>
                    <a:pt x="239" y="583"/>
                    <a:pt x="240" y="585"/>
                  </a:cubicBezTo>
                  <a:cubicBezTo>
                    <a:pt x="240" y="587"/>
                    <a:pt x="241" y="588"/>
                    <a:pt x="240" y="590"/>
                  </a:cubicBezTo>
                  <a:cubicBezTo>
                    <a:pt x="239" y="592"/>
                    <a:pt x="240" y="592"/>
                    <a:pt x="239" y="595"/>
                  </a:cubicBezTo>
                  <a:cubicBezTo>
                    <a:pt x="238" y="598"/>
                    <a:pt x="238" y="598"/>
                    <a:pt x="236" y="601"/>
                  </a:cubicBezTo>
                  <a:cubicBezTo>
                    <a:pt x="235" y="604"/>
                    <a:pt x="234" y="607"/>
                    <a:pt x="233" y="610"/>
                  </a:cubicBezTo>
                  <a:cubicBezTo>
                    <a:pt x="233" y="612"/>
                    <a:pt x="233" y="615"/>
                    <a:pt x="232" y="615"/>
                  </a:cubicBezTo>
                  <a:cubicBezTo>
                    <a:pt x="232" y="615"/>
                    <a:pt x="230" y="619"/>
                    <a:pt x="229" y="620"/>
                  </a:cubicBezTo>
                  <a:cubicBezTo>
                    <a:pt x="229" y="622"/>
                    <a:pt x="229" y="625"/>
                    <a:pt x="229" y="625"/>
                  </a:cubicBezTo>
                  <a:cubicBezTo>
                    <a:pt x="230" y="625"/>
                    <a:pt x="232" y="621"/>
                    <a:pt x="233" y="620"/>
                  </a:cubicBezTo>
                  <a:cubicBezTo>
                    <a:pt x="233" y="619"/>
                    <a:pt x="235" y="618"/>
                    <a:pt x="235" y="616"/>
                  </a:cubicBezTo>
                  <a:cubicBezTo>
                    <a:pt x="235" y="615"/>
                    <a:pt x="235" y="613"/>
                    <a:pt x="236" y="614"/>
                  </a:cubicBezTo>
                  <a:cubicBezTo>
                    <a:pt x="236" y="615"/>
                    <a:pt x="238" y="613"/>
                    <a:pt x="237" y="615"/>
                  </a:cubicBezTo>
                  <a:cubicBezTo>
                    <a:pt x="237" y="618"/>
                    <a:pt x="237" y="618"/>
                    <a:pt x="235" y="621"/>
                  </a:cubicBezTo>
                  <a:cubicBezTo>
                    <a:pt x="234" y="624"/>
                    <a:pt x="234" y="628"/>
                    <a:pt x="234" y="628"/>
                  </a:cubicBezTo>
                  <a:cubicBezTo>
                    <a:pt x="233" y="629"/>
                    <a:pt x="232" y="630"/>
                    <a:pt x="232" y="631"/>
                  </a:cubicBezTo>
                  <a:cubicBezTo>
                    <a:pt x="232" y="632"/>
                    <a:pt x="233" y="634"/>
                    <a:pt x="232" y="635"/>
                  </a:cubicBezTo>
                  <a:cubicBezTo>
                    <a:pt x="232" y="635"/>
                    <a:pt x="231" y="638"/>
                    <a:pt x="230" y="638"/>
                  </a:cubicBezTo>
                  <a:cubicBezTo>
                    <a:pt x="229" y="638"/>
                    <a:pt x="228" y="639"/>
                    <a:pt x="229" y="641"/>
                  </a:cubicBezTo>
                  <a:cubicBezTo>
                    <a:pt x="230" y="642"/>
                    <a:pt x="230" y="642"/>
                    <a:pt x="229" y="643"/>
                  </a:cubicBezTo>
                  <a:cubicBezTo>
                    <a:pt x="227" y="644"/>
                    <a:pt x="226" y="647"/>
                    <a:pt x="226" y="647"/>
                  </a:cubicBezTo>
                  <a:cubicBezTo>
                    <a:pt x="226" y="647"/>
                    <a:pt x="225" y="649"/>
                    <a:pt x="224" y="648"/>
                  </a:cubicBezTo>
                  <a:cubicBezTo>
                    <a:pt x="223" y="647"/>
                    <a:pt x="222" y="648"/>
                    <a:pt x="222" y="647"/>
                  </a:cubicBezTo>
                  <a:cubicBezTo>
                    <a:pt x="221" y="646"/>
                    <a:pt x="220" y="645"/>
                    <a:pt x="219" y="646"/>
                  </a:cubicBezTo>
                  <a:cubicBezTo>
                    <a:pt x="218" y="647"/>
                    <a:pt x="219" y="649"/>
                    <a:pt x="218" y="649"/>
                  </a:cubicBezTo>
                  <a:cubicBezTo>
                    <a:pt x="217" y="650"/>
                    <a:pt x="214" y="657"/>
                    <a:pt x="215" y="656"/>
                  </a:cubicBezTo>
                  <a:cubicBezTo>
                    <a:pt x="216" y="654"/>
                    <a:pt x="218" y="653"/>
                    <a:pt x="218" y="655"/>
                  </a:cubicBezTo>
                  <a:cubicBezTo>
                    <a:pt x="218" y="656"/>
                    <a:pt x="218" y="658"/>
                    <a:pt x="218" y="660"/>
                  </a:cubicBezTo>
                  <a:cubicBezTo>
                    <a:pt x="218" y="661"/>
                    <a:pt x="218" y="663"/>
                    <a:pt x="219" y="663"/>
                  </a:cubicBezTo>
                  <a:cubicBezTo>
                    <a:pt x="220" y="664"/>
                    <a:pt x="223" y="664"/>
                    <a:pt x="222" y="665"/>
                  </a:cubicBezTo>
                  <a:cubicBezTo>
                    <a:pt x="221" y="666"/>
                    <a:pt x="220" y="664"/>
                    <a:pt x="218" y="665"/>
                  </a:cubicBezTo>
                  <a:cubicBezTo>
                    <a:pt x="216" y="666"/>
                    <a:pt x="217" y="668"/>
                    <a:pt x="217" y="669"/>
                  </a:cubicBezTo>
                  <a:cubicBezTo>
                    <a:pt x="217" y="670"/>
                    <a:pt x="216" y="672"/>
                    <a:pt x="215" y="673"/>
                  </a:cubicBezTo>
                  <a:cubicBezTo>
                    <a:pt x="215" y="673"/>
                    <a:pt x="214" y="676"/>
                    <a:pt x="215" y="677"/>
                  </a:cubicBezTo>
                  <a:cubicBezTo>
                    <a:pt x="216" y="677"/>
                    <a:pt x="217" y="678"/>
                    <a:pt x="215" y="679"/>
                  </a:cubicBezTo>
                  <a:cubicBezTo>
                    <a:pt x="213" y="680"/>
                    <a:pt x="213" y="681"/>
                    <a:pt x="214" y="683"/>
                  </a:cubicBezTo>
                  <a:cubicBezTo>
                    <a:pt x="214" y="685"/>
                    <a:pt x="214" y="686"/>
                    <a:pt x="213" y="687"/>
                  </a:cubicBezTo>
                  <a:cubicBezTo>
                    <a:pt x="211" y="687"/>
                    <a:pt x="212" y="691"/>
                    <a:pt x="212" y="691"/>
                  </a:cubicBezTo>
                  <a:cubicBezTo>
                    <a:pt x="211" y="692"/>
                    <a:pt x="211" y="693"/>
                    <a:pt x="211" y="694"/>
                  </a:cubicBezTo>
                  <a:cubicBezTo>
                    <a:pt x="212" y="696"/>
                    <a:pt x="212" y="697"/>
                    <a:pt x="211" y="698"/>
                  </a:cubicBezTo>
                  <a:cubicBezTo>
                    <a:pt x="209" y="699"/>
                    <a:pt x="210" y="702"/>
                    <a:pt x="209" y="702"/>
                  </a:cubicBezTo>
                  <a:cubicBezTo>
                    <a:pt x="208" y="703"/>
                    <a:pt x="210" y="703"/>
                    <a:pt x="209" y="705"/>
                  </a:cubicBezTo>
                  <a:cubicBezTo>
                    <a:pt x="208" y="706"/>
                    <a:pt x="208" y="710"/>
                    <a:pt x="209" y="709"/>
                  </a:cubicBezTo>
                  <a:cubicBezTo>
                    <a:pt x="210" y="708"/>
                    <a:pt x="212" y="705"/>
                    <a:pt x="213" y="704"/>
                  </a:cubicBezTo>
                  <a:cubicBezTo>
                    <a:pt x="213" y="704"/>
                    <a:pt x="211" y="707"/>
                    <a:pt x="211" y="709"/>
                  </a:cubicBezTo>
                  <a:cubicBezTo>
                    <a:pt x="210" y="710"/>
                    <a:pt x="209" y="713"/>
                    <a:pt x="210" y="713"/>
                  </a:cubicBezTo>
                  <a:cubicBezTo>
                    <a:pt x="211" y="714"/>
                    <a:pt x="214" y="713"/>
                    <a:pt x="213" y="714"/>
                  </a:cubicBezTo>
                  <a:cubicBezTo>
                    <a:pt x="211" y="716"/>
                    <a:pt x="214" y="714"/>
                    <a:pt x="216" y="713"/>
                  </a:cubicBezTo>
                  <a:cubicBezTo>
                    <a:pt x="218" y="711"/>
                    <a:pt x="221" y="708"/>
                    <a:pt x="222" y="710"/>
                  </a:cubicBezTo>
                  <a:cubicBezTo>
                    <a:pt x="222" y="711"/>
                    <a:pt x="219" y="713"/>
                    <a:pt x="221" y="713"/>
                  </a:cubicBezTo>
                  <a:cubicBezTo>
                    <a:pt x="223" y="713"/>
                    <a:pt x="224" y="713"/>
                    <a:pt x="225" y="711"/>
                  </a:cubicBezTo>
                  <a:cubicBezTo>
                    <a:pt x="226" y="709"/>
                    <a:pt x="228" y="708"/>
                    <a:pt x="230" y="708"/>
                  </a:cubicBezTo>
                  <a:cubicBezTo>
                    <a:pt x="232" y="707"/>
                    <a:pt x="233" y="706"/>
                    <a:pt x="234" y="705"/>
                  </a:cubicBezTo>
                  <a:cubicBezTo>
                    <a:pt x="234" y="705"/>
                    <a:pt x="234" y="705"/>
                    <a:pt x="235" y="705"/>
                  </a:cubicBezTo>
                  <a:cubicBezTo>
                    <a:pt x="235" y="704"/>
                    <a:pt x="235" y="704"/>
                    <a:pt x="235" y="704"/>
                  </a:cubicBezTo>
                  <a:cubicBezTo>
                    <a:pt x="235" y="704"/>
                    <a:pt x="235" y="704"/>
                    <a:pt x="235" y="704"/>
                  </a:cubicBezTo>
                  <a:cubicBezTo>
                    <a:pt x="236" y="704"/>
                    <a:pt x="236" y="704"/>
                    <a:pt x="236" y="704"/>
                  </a:cubicBezTo>
                  <a:cubicBezTo>
                    <a:pt x="236" y="704"/>
                    <a:pt x="236" y="704"/>
                    <a:pt x="236" y="705"/>
                  </a:cubicBezTo>
                  <a:cubicBezTo>
                    <a:pt x="237" y="705"/>
                    <a:pt x="237" y="705"/>
                    <a:pt x="237" y="705"/>
                  </a:cubicBezTo>
                  <a:cubicBezTo>
                    <a:pt x="237" y="705"/>
                    <a:pt x="237" y="705"/>
                    <a:pt x="237" y="705"/>
                  </a:cubicBezTo>
                  <a:cubicBezTo>
                    <a:pt x="237" y="705"/>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9" y="706"/>
                    <a:pt x="239" y="706"/>
                    <a:pt x="239" y="706"/>
                  </a:cubicBezTo>
                  <a:cubicBezTo>
                    <a:pt x="239" y="706"/>
                    <a:pt x="239" y="706"/>
                    <a:pt x="239" y="705"/>
                  </a:cubicBezTo>
                  <a:cubicBezTo>
                    <a:pt x="239" y="705"/>
                    <a:pt x="239" y="705"/>
                    <a:pt x="238" y="705"/>
                  </a:cubicBezTo>
                  <a:cubicBezTo>
                    <a:pt x="238" y="702"/>
                    <a:pt x="238" y="700"/>
                    <a:pt x="238" y="699"/>
                  </a:cubicBezTo>
                  <a:cubicBezTo>
                    <a:pt x="239" y="697"/>
                    <a:pt x="237" y="694"/>
                    <a:pt x="238" y="693"/>
                  </a:cubicBezTo>
                  <a:cubicBezTo>
                    <a:pt x="239" y="691"/>
                    <a:pt x="241" y="693"/>
                    <a:pt x="241" y="691"/>
                  </a:cubicBezTo>
                  <a:cubicBezTo>
                    <a:pt x="241" y="689"/>
                    <a:pt x="240" y="688"/>
                    <a:pt x="241" y="688"/>
                  </a:cubicBezTo>
                  <a:cubicBezTo>
                    <a:pt x="242" y="687"/>
                    <a:pt x="241" y="689"/>
                    <a:pt x="243" y="688"/>
                  </a:cubicBezTo>
                  <a:cubicBezTo>
                    <a:pt x="245" y="688"/>
                    <a:pt x="245" y="686"/>
                    <a:pt x="246" y="685"/>
                  </a:cubicBezTo>
                  <a:cubicBezTo>
                    <a:pt x="248" y="684"/>
                    <a:pt x="250" y="680"/>
                    <a:pt x="250" y="677"/>
                  </a:cubicBezTo>
                  <a:cubicBezTo>
                    <a:pt x="250" y="675"/>
                    <a:pt x="254" y="670"/>
                    <a:pt x="256" y="669"/>
                  </a:cubicBezTo>
                  <a:cubicBezTo>
                    <a:pt x="258" y="669"/>
                    <a:pt x="260" y="667"/>
                    <a:pt x="261" y="666"/>
                  </a:cubicBezTo>
                  <a:cubicBezTo>
                    <a:pt x="262" y="666"/>
                    <a:pt x="264" y="659"/>
                    <a:pt x="263" y="658"/>
                  </a:cubicBezTo>
                  <a:cubicBezTo>
                    <a:pt x="262" y="657"/>
                    <a:pt x="261" y="656"/>
                    <a:pt x="259" y="655"/>
                  </a:cubicBezTo>
                  <a:cubicBezTo>
                    <a:pt x="258" y="654"/>
                    <a:pt x="255" y="650"/>
                    <a:pt x="256" y="648"/>
                  </a:cubicBezTo>
                  <a:cubicBezTo>
                    <a:pt x="257" y="647"/>
                    <a:pt x="258" y="645"/>
                    <a:pt x="260" y="643"/>
                  </a:cubicBezTo>
                  <a:cubicBezTo>
                    <a:pt x="262" y="641"/>
                    <a:pt x="267" y="639"/>
                    <a:pt x="268" y="639"/>
                  </a:cubicBezTo>
                  <a:cubicBezTo>
                    <a:pt x="269" y="639"/>
                    <a:pt x="269" y="638"/>
                    <a:pt x="270" y="637"/>
                  </a:cubicBezTo>
                  <a:cubicBezTo>
                    <a:pt x="271" y="636"/>
                    <a:pt x="272" y="635"/>
                    <a:pt x="272" y="634"/>
                  </a:cubicBezTo>
                  <a:cubicBezTo>
                    <a:pt x="272" y="633"/>
                    <a:pt x="273" y="628"/>
                    <a:pt x="274" y="627"/>
                  </a:cubicBezTo>
                  <a:cubicBezTo>
                    <a:pt x="275" y="626"/>
                    <a:pt x="280" y="623"/>
                    <a:pt x="279" y="622"/>
                  </a:cubicBezTo>
                  <a:cubicBezTo>
                    <a:pt x="278" y="622"/>
                    <a:pt x="276" y="622"/>
                    <a:pt x="277" y="621"/>
                  </a:cubicBezTo>
                  <a:cubicBezTo>
                    <a:pt x="278" y="620"/>
                    <a:pt x="281" y="618"/>
                    <a:pt x="280" y="617"/>
                  </a:cubicBezTo>
                  <a:cubicBezTo>
                    <a:pt x="279" y="616"/>
                    <a:pt x="278" y="613"/>
                    <a:pt x="278" y="611"/>
                  </a:cubicBezTo>
                  <a:cubicBezTo>
                    <a:pt x="278" y="608"/>
                    <a:pt x="279" y="606"/>
                    <a:pt x="281" y="607"/>
                  </a:cubicBezTo>
                  <a:cubicBezTo>
                    <a:pt x="282" y="608"/>
                    <a:pt x="285" y="610"/>
                    <a:pt x="287" y="610"/>
                  </a:cubicBezTo>
                  <a:cubicBezTo>
                    <a:pt x="290" y="609"/>
                    <a:pt x="291" y="609"/>
                    <a:pt x="293" y="608"/>
                  </a:cubicBezTo>
                  <a:cubicBezTo>
                    <a:pt x="294" y="606"/>
                    <a:pt x="294" y="603"/>
                    <a:pt x="294" y="601"/>
                  </a:cubicBezTo>
                  <a:cubicBezTo>
                    <a:pt x="295" y="600"/>
                    <a:pt x="295" y="596"/>
                    <a:pt x="296" y="595"/>
                  </a:cubicBezTo>
                  <a:cubicBezTo>
                    <a:pt x="298" y="594"/>
                    <a:pt x="298" y="594"/>
                    <a:pt x="301" y="594"/>
                  </a:cubicBezTo>
                  <a:cubicBezTo>
                    <a:pt x="304" y="594"/>
                    <a:pt x="307" y="593"/>
                    <a:pt x="310" y="592"/>
                  </a:cubicBezTo>
                  <a:cubicBezTo>
                    <a:pt x="312" y="592"/>
                    <a:pt x="320" y="589"/>
                    <a:pt x="322" y="586"/>
                  </a:cubicBezTo>
                  <a:cubicBezTo>
                    <a:pt x="325" y="583"/>
                    <a:pt x="327" y="580"/>
                    <a:pt x="327" y="578"/>
                  </a:cubicBezTo>
                  <a:cubicBezTo>
                    <a:pt x="327" y="576"/>
                    <a:pt x="327" y="575"/>
                    <a:pt x="326" y="575"/>
                  </a:cubicBezTo>
                  <a:cubicBezTo>
                    <a:pt x="325" y="575"/>
                    <a:pt x="324" y="574"/>
                    <a:pt x="325" y="573"/>
                  </a:cubicBezTo>
                  <a:cubicBezTo>
                    <a:pt x="325" y="571"/>
                    <a:pt x="327" y="570"/>
                    <a:pt x="326" y="569"/>
                  </a:cubicBezTo>
                  <a:cubicBezTo>
                    <a:pt x="325" y="567"/>
                    <a:pt x="322" y="564"/>
                    <a:pt x="321" y="563"/>
                  </a:cubicBezTo>
                  <a:cubicBezTo>
                    <a:pt x="321" y="562"/>
                    <a:pt x="320" y="560"/>
                    <a:pt x="321" y="560"/>
                  </a:cubicBezTo>
                  <a:cubicBezTo>
                    <a:pt x="321" y="560"/>
                    <a:pt x="321" y="560"/>
                    <a:pt x="322" y="560"/>
                  </a:cubicBezTo>
                  <a:cubicBezTo>
                    <a:pt x="322" y="560"/>
                    <a:pt x="322" y="560"/>
                    <a:pt x="322" y="560"/>
                  </a:cubicBezTo>
                  <a:cubicBezTo>
                    <a:pt x="322" y="560"/>
                    <a:pt x="323" y="561"/>
                    <a:pt x="323" y="561"/>
                  </a:cubicBezTo>
                  <a:cubicBezTo>
                    <a:pt x="323" y="561"/>
                    <a:pt x="323" y="561"/>
                    <a:pt x="323" y="561"/>
                  </a:cubicBezTo>
                  <a:cubicBezTo>
                    <a:pt x="324" y="561"/>
                    <a:pt x="324" y="561"/>
                    <a:pt x="324" y="561"/>
                  </a:cubicBezTo>
                  <a:cubicBezTo>
                    <a:pt x="324" y="561"/>
                    <a:pt x="324" y="562"/>
                    <a:pt x="324" y="562"/>
                  </a:cubicBezTo>
                  <a:cubicBezTo>
                    <a:pt x="325" y="562"/>
                    <a:pt x="325" y="562"/>
                    <a:pt x="325" y="562"/>
                  </a:cubicBezTo>
                  <a:cubicBezTo>
                    <a:pt x="325" y="563"/>
                    <a:pt x="328" y="562"/>
                    <a:pt x="329" y="563"/>
                  </a:cubicBezTo>
                  <a:cubicBezTo>
                    <a:pt x="329" y="564"/>
                    <a:pt x="330" y="565"/>
                    <a:pt x="332" y="565"/>
                  </a:cubicBezTo>
                  <a:cubicBezTo>
                    <a:pt x="335" y="565"/>
                    <a:pt x="341" y="565"/>
                    <a:pt x="342" y="564"/>
                  </a:cubicBezTo>
                  <a:cubicBezTo>
                    <a:pt x="344" y="562"/>
                    <a:pt x="346" y="560"/>
                    <a:pt x="348" y="558"/>
                  </a:cubicBezTo>
                  <a:cubicBezTo>
                    <a:pt x="348" y="558"/>
                    <a:pt x="349" y="557"/>
                    <a:pt x="349" y="556"/>
                  </a:cubicBezTo>
                  <a:cubicBezTo>
                    <a:pt x="349" y="556"/>
                    <a:pt x="349" y="556"/>
                    <a:pt x="349" y="556"/>
                  </a:cubicBezTo>
                  <a:cubicBezTo>
                    <a:pt x="350" y="555"/>
                    <a:pt x="350" y="555"/>
                    <a:pt x="350" y="554"/>
                  </a:cubicBezTo>
                  <a:cubicBezTo>
                    <a:pt x="350" y="554"/>
                    <a:pt x="350" y="554"/>
                    <a:pt x="351" y="554"/>
                  </a:cubicBezTo>
                  <a:cubicBezTo>
                    <a:pt x="351" y="554"/>
                    <a:pt x="351" y="553"/>
                    <a:pt x="351" y="553"/>
                  </a:cubicBezTo>
                  <a:cubicBezTo>
                    <a:pt x="351" y="553"/>
                    <a:pt x="351" y="553"/>
                    <a:pt x="351" y="553"/>
                  </a:cubicBezTo>
                  <a:cubicBezTo>
                    <a:pt x="351" y="552"/>
                    <a:pt x="351" y="552"/>
                    <a:pt x="351" y="552"/>
                  </a:cubicBezTo>
                  <a:cubicBezTo>
                    <a:pt x="352" y="552"/>
                    <a:pt x="352" y="551"/>
                    <a:pt x="352" y="551"/>
                  </a:cubicBezTo>
                  <a:cubicBezTo>
                    <a:pt x="352" y="550"/>
                    <a:pt x="353" y="549"/>
                    <a:pt x="354" y="548"/>
                  </a:cubicBezTo>
                  <a:cubicBezTo>
                    <a:pt x="355" y="547"/>
                    <a:pt x="357" y="547"/>
                    <a:pt x="358" y="544"/>
                  </a:cubicBezTo>
                  <a:cubicBezTo>
                    <a:pt x="358" y="541"/>
                    <a:pt x="359" y="539"/>
                    <a:pt x="360" y="538"/>
                  </a:cubicBezTo>
                  <a:cubicBezTo>
                    <a:pt x="361" y="536"/>
                    <a:pt x="363" y="536"/>
                    <a:pt x="363" y="537"/>
                  </a:cubicBezTo>
                  <a:cubicBezTo>
                    <a:pt x="362" y="538"/>
                    <a:pt x="359" y="542"/>
                    <a:pt x="360" y="542"/>
                  </a:cubicBezTo>
                  <a:cubicBezTo>
                    <a:pt x="361" y="541"/>
                    <a:pt x="365" y="538"/>
                    <a:pt x="366" y="536"/>
                  </a:cubicBezTo>
                  <a:cubicBezTo>
                    <a:pt x="368" y="535"/>
                    <a:pt x="371" y="528"/>
                    <a:pt x="372" y="527"/>
                  </a:cubicBezTo>
                  <a:cubicBezTo>
                    <a:pt x="374" y="526"/>
                    <a:pt x="375" y="526"/>
                    <a:pt x="376" y="525"/>
                  </a:cubicBezTo>
                  <a:cubicBezTo>
                    <a:pt x="377" y="523"/>
                    <a:pt x="377" y="521"/>
                    <a:pt x="378" y="520"/>
                  </a:cubicBezTo>
                  <a:cubicBezTo>
                    <a:pt x="379" y="518"/>
                    <a:pt x="377" y="517"/>
                    <a:pt x="378" y="515"/>
                  </a:cubicBezTo>
                  <a:cubicBezTo>
                    <a:pt x="379" y="513"/>
                    <a:pt x="378" y="511"/>
                    <a:pt x="380" y="509"/>
                  </a:cubicBezTo>
                  <a:cubicBezTo>
                    <a:pt x="382" y="507"/>
                    <a:pt x="387" y="502"/>
                    <a:pt x="390" y="501"/>
                  </a:cubicBezTo>
                  <a:cubicBezTo>
                    <a:pt x="392" y="500"/>
                    <a:pt x="393" y="499"/>
                    <a:pt x="395" y="498"/>
                  </a:cubicBezTo>
                  <a:cubicBezTo>
                    <a:pt x="397" y="497"/>
                    <a:pt x="398" y="495"/>
                    <a:pt x="401" y="494"/>
                  </a:cubicBezTo>
                  <a:cubicBezTo>
                    <a:pt x="403" y="493"/>
                    <a:pt x="409" y="494"/>
                    <a:pt x="412" y="493"/>
                  </a:cubicBezTo>
                  <a:cubicBezTo>
                    <a:pt x="415" y="492"/>
                    <a:pt x="418" y="489"/>
                    <a:pt x="418" y="488"/>
                  </a:cubicBezTo>
                  <a:cubicBezTo>
                    <a:pt x="419" y="487"/>
                    <a:pt x="423" y="480"/>
                    <a:pt x="425" y="479"/>
                  </a:cubicBezTo>
                  <a:cubicBezTo>
                    <a:pt x="426" y="477"/>
                    <a:pt x="428" y="473"/>
                    <a:pt x="429" y="470"/>
                  </a:cubicBezTo>
                  <a:cubicBezTo>
                    <a:pt x="430" y="467"/>
                    <a:pt x="432" y="462"/>
                    <a:pt x="433" y="460"/>
                  </a:cubicBezTo>
                  <a:cubicBezTo>
                    <a:pt x="433" y="459"/>
                    <a:pt x="434" y="460"/>
                    <a:pt x="434" y="456"/>
                  </a:cubicBezTo>
                  <a:cubicBezTo>
                    <a:pt x="435" y="452"/>
                    <a:pt x="435" y="445"/>
                    <a:pt x="437" y="444"/>
                  </a:cubicBezTo>
                  <a:cubicBezTo>
                    <a:pt x="439" y="443"/>
                    <a:pt x="439" y="442"/>
                    <a:pt x="441" y="440"/>
                  </a:cubicBezTo>
                  <a:cubicBezTo>
                    <a:pt x="443" y="437"/>
                    <a:pt x="447" y="431"/>
                    <a:pt x="450" y="429"/>
                  </a:cubicBezTo>
                  <a:cubicBezTo>
                    <a:pt x="454" y="427"/>
                    <a:pt x="459" y="421"/>
                    <a:pt x="459" y="418"/>
                  </a:cubicBezTo>
                  <a:cubicBezTo>
                    <a:pt x="460" y="415"/>
                    <a:pt x="460" y="412"/>
                    <a:pt x="459" y="410"/>
                  </a:cubicBezTo>
                  <a:cubicBezTo>
                    <a:pt x="458" y="408"/>
                    <a:pt x="460" y="407"/>
                    <a:pt x="458" y="407"/>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58" name="Freeform 58"/>
            <p:cNvSpPr/>
            <p:nvPr/>
          </p:nvSpPr>
          <p:spPr bwMode="auto">
            <a:xfrm>
              <a:off x="905839" y="7164621"/>
              <a:ext cx="172860" cy="147507"/>
            </a:xfrm>
            <a:custGeom>
              <a:avLst/>
              <a:gdLst>
                <a:gd name="T0" fmla="*/ 30 w 32"/>
                <a:gd name="T1" fmla="*/ 24 h 27"/>
                <a:gd name="T2" fmla="*/ 23 w 32"/>
                <a:gd name="T3" fmla="*/ 18 h 27"/>
                <a:gd name="T4" fmla="*/ 19 w 32"/>
                <a:gd name="T5" fmla="*/ 11 h 27"/>
                <a:gd name="T6" fmla="*/ 18 w 32"/>
                <a:gd name="T7" fmla="*/ 7 h 27"/>
                <a:gd name="T8" fmla="*/ 19 w 32"/>
                <a:gd name="T9" fmla="*/ 3 h 27"/>
                <a:gd name="T10" fmla="*/ 19 w 32"/>
                <a:gd name="T11" fmla="*/ 1 h 27"/>
                <a:gd name="T12" fmla="*/ 18 w 32"/>
                <a:gd name="T13" fmla="*/ 1 h 27"/>
                <a:gd name="T14" fmla="*/ 18 w 32"/>
                <a:gd name="T15" fmla="*/ 0 h 27"/>
                <a:gd name="T16" fmla="*/ 18 w 32"/>
                <a:gd name="T17" fmla="*/ 0 h 27"/>
                <a:gd name="T18" fmla="*/ 18 w 32"/>
                <a:gd name="T19" fmla="*/ 0 h 27"/>
                <a:gd name="T20" fmla="*/ 18 w 32"/>
                <a:gd name="T21" fmla="*/ 0 h 27"/>
                <a:gd name="T22" fmla="*/ 17 w 32"/>
                <a:gd name="T23" fmla="*/ 0 h 27"/>
                <a:gd name="T24" fmla="*/ 15 w 32"/>
                <a:gd name="T25" fmla="*/ 2 h 27"/>
                <a:gd name="T26" fmla="*/ 14 w 32"/>
                <a:gd name="T27" fmla="*/ 1 h 27"/>
                <a:gd name="T28" fmla="*/ 11 w 32"/>
                <a:gd name="T29" fmla="*/ 3 h 27"/>
                <a:gd name="T30" fmla="*/ 10 w 32"/>
                <a:gd name="T31" fmla="*/ 5 h 27"/>
                <a:gd name="T32" fmla="*/ 12 w 32"/>
                <a:gd name="T33" fmla="*/ 7 h 27"/>
                <a:gd name="T34" fmla="*/ 13 w 32"/>
                <a:gd name="T35" fmla="*/ 10 h 27"/>
                <a:gd name="T36" fmla="*/ 8 w 32"/>
                <a:gd name="T37" fmla="*/ 13 h 27"/>
                <a:gd name="T38" fmla="*/ 8 w 32"/>
                <a:gd name="T39" fmla="*/ 16 h 27"/>
                <a:gd name="T40" fmla="*/ 11 w 32"/>
                <a:gd name="T41" fmla="*/ 20 h 27"/>
                <a:gd name="T42" fmla="*/ 7 w 32"/>
                <a:gd name="T43" fmla="*/ 19 h 27"/>
                <a:gd name="T44" fmla="*/ 5 w 32"/>
                <a:gd name="T45" fmla="*/ 21 h 27"/>
                <a:gd name="T46" fmla="*/ 2 w 32"/>
                <a:gd name="T47" fmla="*/ 20 h 27"/>
                <a:gd name="T48" fmla="*/ 1 w 32"/>
                <a:gd name="T49" fmla="*/ 24 h 27"/>
                <a:gd name="T50" fmla="*/ 6 w 32"/>
                <a:gd name="T51" fmla="*/ 25 h 27"/>
                <a:gd name="T52" fmla="*/ 12 w 32"/>
                <a:gd name="T53" fmla="*/ 25 h 27"/>
                <a:gd name="T54" fmla="*/ 16 w 32"/>
                <a:gd name="T55" fmla="*/ 25 h 27"/>
                <a:gd name="T56" fmla="*/ 16 w 32"/>
                <a:gd name="T57" fmla="*/ 25 h 27"/>
                <a:gd name="T58" fmla="*/ 17 w 32"/>
                <a:gd name="T59" fmla="*/ 25 h 27"/>
                <a:gd name="T60" fmla="*/ 17 w 32"/>
                <a:gd name="T61" fmla="*/ 25 h 27"/>
                <a:gd name="T62" fmla="*/ 18 w 32"/>
                <a:gd name="T63" fmla="*/ 25 h 27"/>
                <a:gd name="T64" fmla="*/ 19 w 32"/>
                <a:gd name="T65" fmla="*/ 25 h 27"/>
                <a:gd name="T66" fmla="*/ 19 w 32"/>
                <a:gd name="T67" fmla="*/ 25 h 27"/>
                <a:gd name="T68" fmla="*/ 19 w 32"/>
                <a:gd name="T69" fmla="*/ 25 h 27"/>
                <a:gd name="T70" fmla="*/ 20 w 32"/>
                <a:gd name="T71" fmla="*/ 25 h 27"/>
                <a:gd name="T72" fmla="*/ 25 w 32"/>
                <a:gd name="T73" fmla="*/ 27 h 27"/>
                <a:gd name="T74" fmla="*/ 28 w 32"/>
                <a:gd name="T75" fmla="*/ 25 h 27"/>
                <a:gd name="T76" fmla="*/ 30 w 32"/>
                <a:gd name="T77"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 h="27">
                  <a:moveTo>
                    <a:pt x="30" y="24"/>
                  </a:moveTo>
                  <a:cubicBezTo>
                    <a:pt x="28" y="23"/>
                    <a:pt x="24" y="20"/>
                    <a:pt x="23" y="18"/>
                  </a:cubicBezTo>
                  <a:cubicBezTo>
                    <a:pt x="23" y="16"/>
                    <a:pt x="19" y="12"/>
                    <a:pt x="19" y="11"/>
                  </a:cubicBezTo>
                  <a:cubicBezTo>
                    <a:pt x="19" y="9"/>
                    <a:pt x="17" y="9"/>
                    <a:pt x="18" y="7"/>
                  </a:cubicBezTo>
                  <a:cubicBezTo>
                    <a:pt x="19" y="5"/>
                    <a:pt x="20" y="6"/>
                    <a:pt x="19" y="3"/>
                  </a:cubicBezTo>
                  <a:cubicBezTo>
                    <a:pt x="19" y="2"/>
                    <a:pt x="19" y="1"/>
                    <a:pt x="19" y="1"/>
                  </a:cubicBezTo>
                  <a:cubicBezTo>
                    <a:pt x="19" y="1"/>
                    <a:pt x="19" y="1"/>
                    <a:pt x="18" y="1"/>
                  </a:cubicBezTo>
                  <a:cubicBezTo>
                    <a:pt x="18" y="0"/>
                    <a:pt x="18" y="0"/>
                    <a:pt x="18" y="0"/>
                  </a:cubicBezTo>
                  <a:cubicBezTo>
                    <a:pt x="18" y="0"/>
                    <a:pt x="18" y="0"/>
                    <a:pt x="18" y="0"/>
                  </a:cubicBezTo>
                  <a:cubicBezTo>
                    <a:pt x="18" y="0"/>
                    <a:pt x="18" y="0"/>
                    <a:pt x="18" y="0"/>
                  </a:cubicBezTo>
                  <a:cubicBezTo>
                    <a:pt x="18" y="0"/>
                    <a:pt x="18" y="0"/>
                    <a:pt x="18" y="0"/>
                  </a:cubicBezTo>
                  <a:cubicBezTo>
                    <a:pt x="17" y="0"/>
                    <a:pt x="17" y="0"/>
                    <a:pt x="17" y="0"/>
                  </a:cubicBezTo>
                  <a:cubicBezTo>
                    <a:pt x="16" y="1"/>
                    <a:pt x="15" y="3"/>
                    <a:pt x="15" y="2"/>
                  </a:cubicBezTo>
                  <a:cubicBezTo>
                    <a:pt x="14" y="2"/>
                    <a:pt x="15" y="0"/>
                    <a:pt x="14" y="1"/>
                  </a:cubicBezTo>
                  <a:cubicBezTo>
                    <a:pt x="13" y="2"/>
                    <a:pt x="12" y="3"/>
                    <a:pt x="11" y="3"/>
                  </a:cubicBezTo>
                  <a:cubicBezTo>
                    <a:pt x="10" y="3"/>
                    <a:pt x="10" y="4"/>
                    <a:pt x="10" y="5"/>
                  </a:cubicBezTo>
                  <a:cubicBezTo>
                    <a:pt x="11" y="6"/>
                    <a:pt x="12" y="6"/>
                    <a:pt x="12" y="7"/>
                  </a:cubicBezTo>
                  <a:cubicBezTo>
                    <a:pt x="13" y="8"/>
                    <a:pt x="14" y="9"/>
                    <a:pt x="13" y="10"/>
                  </a:cubicBezTo>
                  <a:cubicBezTo>
                    <a:pt x="11" y="12"/>
                    <a:pt x="9" y="13"/>
                    <a:pt x="8" y="13"/>
                  </a:cubicBezTo>
                  <a:cubicBezTo>
                    <a:pt x="8" y="13"/>
                    <a:pt x="6" y="15"/>
                    <a:pt x="8" y="16"/>
                  </a:cubicBezTo>
                  <a:cubicBezTo>
                    <a:pt x="10" y="18"/>
                    <a:pt x="11" y="20"/>
                    <a:pt x="11" y="20"/>
                  </a:cubicBezTo>
                  <a:cubicBezTo>
                    <a:pt x="10" y="20"/>
                    <a:pt x="7" y="19"/>
                    <a:pt x="7" y="19"/>
                  </a:cubicBezTo>
                  <a:cubicBezTo>
                    <a:pt x="6" y="20"/>
                    <a:pt x="6" y="21"/>
                    <a:pt x="5" y="21"/>
                  </a:cubicBezTo>
                  <a:cubicBezTo>
                    <a:pt x="4" y="20"/>
                    <a:pt x="3" y="19"/>
                    <a:pt x="2" y="20"/>
                  </a:cubicBezTo>
                  <a:cubicBezTo>
                    <a:pt x="1" y="21"/>
                    <a:pt x="0" y="23"/>
                    <a:pt x="1" y="24"/>
                  </a:cubicBezTo>
                  <a:cubicBezTo>
                    <a:pt x="3" y="25"/>
                    <a:pt x="5" y="23"/>
                    <a:pt x="6" y="25"/>
                  </a:cubicBezTo>
                  <a:cubicBezTo>
                    <a:pt x="7" y="26"/>
                    <a:pt x="10" y="25"/>
                    <a:pt x="12" y="25"/>
                  </a:cubicBezTo>
                  <a:cubicBezTo>
                    <a:pt x="12" y="26"/>
                    <a:pt x="14" y="25"/>
                    <a:pt x="16" y="25"/>
                  </a:cubicBezTo>
                  <a:cubicBezTo>
                    <a:pt x="16" y="25"/>
                    <a:pt x="16" y="25"/>
                    <a:pt x="16" y="25"/>
                  </a:cubicBezTo>
                  <a:cubicBezTo>
                    <a:pt x="16" y="25"/>
                    <a:pt x="17" y="25"/>
                    <a:pt x="17" y="25"/>
                  </a:cubicBezTo>
                  <a:cubicBezTo>
                    <a:pt x="17" y="25"/>
                    <a:pt x="17" y="25"/>
                    <a:pt x="17" y="25"/>
                  </a:cubicBezTo>
                  <a:cubicBezTo>
                    <a:pt x="18" y="25"/>
                    <a:pt x="18" y="25"/>
                    <a:pt x="18" y="25"/>
                  </a:cubicBezTo>
                  <a:cubicBezTo>
                    <a:pt x="18" y="25"/>
                    <a:pt x="18" y="25"/>
                    <a:pt x="19" y="25"/>
                  </a:cubicBezTo>
                  <a:cubicBezTo>
                    <a:pt x="19" y="25"/>
                    <a:pt x="19" y="25"/>
                    <a:pt x="19" y="25"/>
                  </a:cubicBezTo>
                  <a:cubicBezTo>
                    <a:pt x="19" y="25"/>
                    <a:pt x="19" y="25"/>
                    <a:pt x="19" y="25"/>
                  </a:cubicBezTo>
                  <a:cubicBezTo>
                    <a:pt x="20" y="25"/>
                    <a:pt x="20" y="25"/>
                    <a:pt x="20" y="25"/>
                  </a:cubicBezTo>
                  <a:cubicBezTo>
                    <a:pt x="22" y="26"/>
                    <a:pt x="24" y="27"/>
                    <a:pt x="25" y="27"/>
                  </a:cubicBezTo>
                  <a:cubicBezTo>
                    <a:pt x="26" y="27"/>
                    <a:pt x="27" y="25"/>
                    <a:pt x="28" y="25"/>
                  </a:cubicBezTo>
                  <a:cubicBezTo>
                    <a:pt x="30" y="25"/>
                    <a:pt x="32" y="25"/>
                    <a:pt x="30" y="24"/>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59" name="Freeform 59"/>
            <p:cNvSpPr/>
            <p:nvPr/>
          </p:nvSpPr>
          <p:spPr bwMode="auto">
            <a:xfrm>
              <a:off x="986510" y="7312129"/>
              <a:ext cx="39181" cy="16134"/>
            </a:xfrm>
            <a:custGeom>
              <a:avLst/>
              <a:gdLst>
                <a:gd name="T0" fmla="*/ 1 w 7"/>
                <a:gd name="T1" fmla="*/ 1 h 3"/>
                <a:gd name="T2" fmla="*/ 5 w 7"/>
                <a:gd name="T3" fmla="*/ 3 h 3"/>
                <a:gd name="T4" fmla="*/ 1 w 7"/>
                <a:gd name="T5" fmla="*/ 1 h 3"/>
              </a:gdLst>
              <a:ahLst/>
              <a:cxnLst>
                <a:cxn ang="0">
                  <a:pos x="T0" y="T1"/>
                </a:cxn>
                <a:cxn ang="0">
                  <a:pos x="T2" y="T3"/>
                </a:cxn>
                <a:cxn ang="0">
                  <a:pos x="T4" y="T5"/>
                </a:cxn>
              </a:cxnLst>
              <a:rect l="0" t="0" r="r" b="b"/>
              <a:pathLst>
                <a:path w="7" h="3">
                  <a:moveTo>
                    <a:pt x="1" y="1"/>
                  </a:moveTo>
                  <a:cubicBezTo>
                    <a:pt x="0" y="1"/>
                    <a:pt x="4" y="3"/>
                    <a:pt x="5" y="3"/>
                  </a:cubicBezTo>
                  <a:cubicBezTo>
                    <a:pt x="7" y="1"/>
                    <a:pt x="3" y="0"/>
                    <a:pt x="1"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60" name="Freeform 60"/>
            <p:cNvSpPr/>
            <p:nvPr/>
          </p:nvSpPr>
          <p:spPr bwMode="auto">
            <a:xfrm>
              <a:off x="926583" y="7316736"/>
              <a:ext cx="43791" cy="23049"/>
            </a:xfrm>
            <a:custGeom>
              <a:avLst/>
              <a:gdLst>
                <a:gd name="T0" fmla="*/ 2 w 8"/>
                <a:gd name="T1" fmla="*/ 0 h 4"/>
                <a:gd name="T2" fmla="*/ 3 w 8"/>
                <a:gd name="T3" fmla="*/ 3 h 4"/>
                <a:gd name="T4" fmla="*/ 7 w 8"/>
                <a:gd name="T5" fmla="*/ 0 h 4"/>
                <a:gd name="T6" fmla="*/ 2 w 8"/>
                <a:gd name="T7" fmla="*/ 0 h 4"/>
              </a:gdLst>
              <a:ahLst/>
              <a:cxnLst>
                <a:cxn ang="0">
                  <a:pos x="T0" y="T1"/>
                </a:cxn>
                <a:cxn ang="0">
                  <a:pos x="T2" y="T3"/>
                </a:cxn>
                <a:cxn ang="0">
                  <a:pos x="T4" y="T5"/>
                </a:cxn>
                <a:cxn ang="0">
                  <a:pos x="T6" y="T7"/>
                </a:cxn>
              </a:cxnLst>
              <a:rect l="0" t="0" r="r" b="b"/>
              <a:pathLst>
                <a:path w="8" h="4">
                  <a:moveTo>
                    <a:pt x="2" y="0"/>
                  </a:moveTo>
                  <a:cubicBezTo>
                    <a:pt x="0" y="1"/>
                    <a:pt x="2" y="2"/>
                    <a:pt x="3" y="3"/>
                  </a:cubicBezTo>
                  <a:cubicBezTo>
                    <a:pt x="4" y="4"/>
                    <a:pt x="6" y="1"/>
                    <a:pt x="7" y="0"/>
                  </a:cubicBezTo>
                  <a:cubicBezTo>
                    <a:pt x="8" y="0"/>
                    <a:pt x="3" y="0"/>
                    <a:pt x="2" y="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61" name="Freeform 61"/>
            <p:cNvSpPr/>
            <p:nvPr/>
          </p:nvSpPr>
          <p:spPr bwMode="auto">
            <a:xfrm>
              <a:off x="818258" y="7180754"/>
              <a:ext cx="64534" cy="82973"/>
            </a:xfrm>
            <a:custGeom>
              <a:avLst/>
              <a:gdLst>
                <a:gd name="T0" fmla="*/ 1 w 12"/>
                <a:gd name="T1" fmla="*/ 1 h 15"/>
                <a:gd name="T2" fmla="*/ 2 w 12"/>
                <a:gd name="T3" fmla="*/ 4 h 15"/>
                <a:gd name="T4" fmla="*/ 4 w 12"/>
                <a:gd name="T5" fmla="*/ 6 h 15"/>
                <a:gd name="T6" fmla="*/ 5 w 12"/>
                <a:gd name="T7" fmla="*/ 8 h 15"/>
                <a:gd name="T8" fmla="*/ 5 w 12"/>
                <a:gd name="T9" fmla="*/ 11 h 15"/>
                <a:gd name="T10" fmla="*/ 9 w 12"/>
                <a:gd name="T11" fmla="*/ 14 h 15"/>
                <a:gd name="T12" fmla="*/ 12 w 12"/>
                <a:gd name="T13" fmla="*/ 11 h 15"/>
                <a:gd name="T14" fmla="*/ 7 w 12"/>
                <a:gd name="T15" fmla="*/ 5 h 15"/>
                <a:gd name="T16" fmla="*/ 1 w 12"/>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5">
                  <a:moveTo>
                    <a:pt x="1" y="1"/>
                  </a:moveTo>
                  <a:cubicBezTo>
                    <a:pt x="0" y="0"/>
                    <a:pt x="2" y="3"/>
                    <a:pt x="2" y="4"/>
                  </a:cubicBezTo>
                  <a:cubicBezTo>
                    <a:pt x="2" y="5"/>
                    <a:pt x="3" y="6"/>
                    <a:pt x="4" y="6"/>
                  </a:cubicBezTo>
                  <a:cubicBezTo>
                    <a:pt x="4" y="5"/>
                    <a:pt x="5" y="7"/>
                    <a:pt x="5" y="8"/>
                  </a:cubicBezTo>
                  <a:cubicBezTo>
                    <a:pt x="4" y="8"/>
                    <a:pt x="4" y="10"/>
                    <a:pt x="5" y="11"/>
                  </a:cubicBezTo>
                  <a:cubicBezTo>
                    <a:pt x="6" y="12"/>
                    <a:pt x="7" y="14"/>
                    <a:pt x="9" y="14"/>
                  </a:cubicBezTo>
                  <a:cubicBezTo>
                    <a:pt x="10" y="15"/>
                    <a:pt x="11" y="11"/>
                    <a:pt x="12" y="11"/>
                  </a:cubicBezTo>
                  <a:cubicBezTo>
                    <a:pt x="12" y="10"/>
                    <a:pt x="8" y="7"/>
                    <a:pt x="7" y="5"/>
                  </a:cubicBezTo>
                  <a:cubicBezTo>
                    <a:pt x="5" y="4"/>
                    <a:pt x="2" y="1"/>
                    <a:pt x="1"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62" name="Freeform 62"/>
            <p:cNvSpPr/>
            <p:nvPr/>
          </p:nvSpPr>
          <p:spPr bwMode="auto">
            <a:xfrm>
              <a:off x="889705" y="7203801"/>
              <a:ext cx="36877" cy="43791"/>
            </a:xfrm>
            <a:custGeom>
              <a:avLst/>
              <a:gdLst>
                <a:gd name="T0" fmla="*/ 7 w 7"/>
                <a:gd name="T1" fmla="*/ 0 h 8"/>
                <a:gd name="T2" fmla="*/ 3 w 7"/>
                <a:gd name="T3" fmla="*/ 1 h 8"/>
                <a:gd name="T4" fmla="*/ 0 w 7"/>
                <a:gd name="T5" fmla="*/ 3 h 8"/>
                <a:gd name="T6" fmla="*/ 4 w 7"/>
                <a:gd name="T7" fmla="*/ 8 h 8"/>
                <a:gd name="T8" fmla="*/ 7 w 7"/>
                <a:gd name="T9" fmla="*/ 0 h 8"/>
              </a:gdLst>
              <a:ahLst/>
              <a:cxnLst>
                <a:cxn ang="0">
                  <a:pos x="T0" y="T1"/>
                </a:cxn>
                <a:cxn ang="0">
                  <a:pos x="T2" y="T3"/>
                </a:cxn>
                <a:cxn ang="0">
                  <a:pos x="T4" y="T5"/>
                </a:cxn>
                <a:cxn ang="0">
                  <a:pos x="T6" y="T7"/>
                </a:cxn>
                <a:cxn ang="0">
                  <a:pos x="T8" y="T9"/>
                </a:cxn>
              </a:cxnLst>
              <a:rect l="0" t="0" r="r" b="b"/>
              <a:pathLst>
                <a:path w="7" h="8">
                  <a:moveTo>
                    <a:pt x="7" y="0"/>
                  </a:moveTo>
                  <a:cubicBezTo>
                    <a:pt x="6" y="0"/>
                    <a:pt x="4" y="1"/>
                    <a:pt x="3" y="1"/>
                  </a:cubicBezTo>
                  <a:cubicBezTo>
                    <a:pt x="2" y="2"/>
                    <a:pt x="0" y="2"/>
                    <a:pt x="0" y="3"/>
                  </a:cubicBezTo>
                  <a:cubicBezTo>
                    <a:pt x="0" y="5"/>
                    <a:pt x="2" y="7"/>
                    <a:pt x="4" y="8"/>
                  </a:cubicBezTo>
                  <a:cubicBezTo>
                    <a:pt x="5" y="8"/>
                    <a:pt x="7" y="1"/>
                    <a:pt x="7" y="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63" name="Freeform 63"/>
            <p:cNvSpPr/>
            <p:nvPr/>
          </p:nvSpPr>
          <p:spPr bwMode="auto">
            <a:xfrm>
              <a:off x="1145539" y="4829850"/>
              <a:ext cx="260443" cy="94498"/>
            </a:xfrm>
            <a:custGeom>
              <a:avLst/>
              <a:gdLst>
                <a:gd name="T0" fmla="*/ 43 w 48"/>
                <a:gd name="T1" fmla="*/ 16 h 17"/>
                <a:gd name="T2" fmla="*/ 40 w 48"/>
                <a:gd name="T3" fmla="*/ 13 h 17"/>
                <a:gd name="T4" fmla="*/ 40 w 48"/>
                <a:gd name="T5" fmla="*/ 12 h 17"/>
                <a:gd name="T6" fmla="*/ 38 w 48"/>
                <a:gd name="T7" fmla="*/ 11 h 17"/>
                <a:gd name="T8" fmla="*/ 33 w 48"/>
                <a:gd name="T9" fmla="*/ 9 h 17"/>
                <a:gd name="T10" fmla="*/ 29 w 48"/>
                <a:gd name="T11" fmla="*/ 7 h 17"/>
                <a:gd name="T12" fmla="*/ 21 w 48"/>
                <a:gd name="T13" fmla="*/ 3 h 17"/>
                <a:gd name="T14" fmla="*/ 10 w 48"/>
                <a:gd name="T15" fmla="*/ 2 h 17"/>
                <a:gd name="T16" fmla="*/ 2 w 48"/>
                <a:gd name="T17" fmla="*/ 5 h 17"/>
                <a:gd name="T18" fmla="*/ 6 w 48"/>
                <a:gd name="T19" fmla="*/ 6 h 17"/>
                <a:gd name="T20" fmla="*/ 9 w 48"/>
                <a:gd name="T21" fmla="*/ 8 h 17"/>
                <a:gd name="T22" fmla="*/ 8 w 48"/>
                <a:gd name="T23" fmla="*/ 5 h 17"/>
                <a:gd name="T24" fmla="*/ 11 w 48"/>
                <a:gd name="T25" fmla="*/ 4 h 17"/>
                <a:gd name="T26" fmla="*/ 13 w 48"/>
                <a:gd name="T27" fmla="*/ 5 h 17"/>
                <a:gd name="T28" fmla="*/ 15 w 48"/>
                <a:gd name="T29" fmla="*/ 6 h 17"/>
                <a:gd name="T30" fmla="*/ 19 w 48"/>
                <a:gd name="T31" fmla="*/ 8 h 17"/>
                <a:gd name="T32" fmla="*/ 24 w 48"/>
                <a:gd name="T33" fmla="*/ 8 h 17"/>
                <a:gd name="T34" fmla="*/ 27 w 48"/>
                <a:gd name="T35" fmla="*/ 12 h 17"/>
                <a:gd name="T36" fmla="*/ 31 w 48"/>
                <a:gd name="T37" fmla="*/ 13 h 17"/>
                <a:gd name="T38" fmla="*/ 29 w 48"/>
                <a:gd name="T39" fmla="*/ 16 h 17"/>
                <a:gd name="T40" fmla="*/ 32 w 48"/>
                <a:gd name="T41" fmla="*/ 17 h 17"/>
                <a:gd name="T42" fmla="*/ 43 w 48"/>
                <a:gd name="T43"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17">
                  <a:moveTo>
                    <a:pt x="43" y="16"/>
                  </a:moveTo>
                  <a:cubicBezTo>
                    <a:pt x="48" y="15"/>
                    <a:pt x="41" y="13"/>
                    <a:pt x="40" y="13"/>
                  </a:cubicBezTo>
                  <a:cubicBezTo>
                    <a:pt x="39" y="13"/>
                    <a:pt x="39" y="12"/>
                    <a:pt x="40" y="12"/>
                  </a:cubicBezTo>
                  <a:cubicBezTo>
                    <a:pt x="40" y="11"/>
                    <a:pt x="39" y="11"/>
                    <a:pt x="38" y="11"/>
                  </a:cubicBezTo>
                  <a:cubicBezTo>
                    <a:pt x="37" y="11"/>
                    <a:pt x="35" y="10"/>
                    <a:pt x="33" y="9"/>
                  </a:cubicBezTo>
                  <a:cubicBezTo>
                    <a:pt x="32" y="8"/>
                    <a:pt x="32" y="7"/>
                    <a:pt x="29" y="7"/>
                  </a:cubicBezTo>
                  <a:cubicBezTo>
                    <a:pt x="26" y="7"/>
                    <a:pt x="23" y="5"/>
                    <a:pt x="21" y="3"/>
                  </a:cubicBezTo>
                  <a:cubicBezTo>
                    <a:pt x="19" y="0"/>
                    <a:pt x="14" y="1"/>
                    <a:pt x="10" y="2"/>
                  </a:cubicBezTo>
                  <a:cubicBezTo>
                    <a:pt x="7" y="2"/>
                    <a:pt x="3" y="4"/>
                    <a:pt x="2" y="5"/>
                  </a:cubicBezTo>
                  <a:cubicBezTo>
                    <a:pt x="0" y="7"/>
                    <a:pt x="4" y="6"/>
                    <a:pt x="6" y="6"/>
                  </a:cubicBezTo>
                  <a:cubicBezTo>
                    <a:pt x="7" y="7"/>
                    <a:pt x="7" y="8"/>
                    <a:pt x="9" y="8"/>
                  </a:cubicBezTo>
                  <a:cubicBezTo>
                    <a:pt x="10" y="8"/>
                    <a:pt x="8" y="6"/>
                    <a:pt x="8" y="5"/>
                  </a:cubicBezTo>
                  <a:cubicBezTo>
                    <a:pt x="8" y="4"/>
                    <a:pt x="9" y="4"/>
                    <a:pt x="11" y="4"/>
                  </a:cubicBezTo>
                  <a:cubicBezTo>
                    <a:pt x="12" y="4"/>
                    <a:pt x="13" y="4"/>
                    <a:pt x="13" y="5"/>
                  </a:cubicBezTo>
                  <a:cubicBezTo>
                    <a:pt x="13" y="6"/>
                    <a:pt x="13" y="6"/>
                    <a:pt x="15" y="6"/>
                  </a:cubicBezTo>
                  <a:cubicBezTo>
                    <a:pt x="17" y="7"/>
                    <a:pt x="18" y="7"/>
                    <a:pt x="19" y="8"/>
                  </a:cubicBezTo>
                  <a:cubicBezTo>
                    <a:pt x="20" y="10"/>
                    <a:pt x="23" y="8"/>
                    <a:pt x="24" y="8"/>
                  </a:cubicBezTo>
                  <a:cubicBezTo>
                    <a:pt x="26" y="9"/>
                    <a:pt x="27" y="11"/>
                    <a:pt x="27" y="12"/>
                  </a:cubicBezTo>
                  <a:cubicBezTo>
                    <a:pt x="27" y="13"/>
                    <a:pt x="28" y="12"/>
                    <a:pt x="31" y="13"/>
                  </a:cubicBezTo>
                  <a:cubicBezTo>
                    <a:pt x="33" y="14"/>
                    <a:pt x="30" y="15"/>
                    <a:pt x="29" y="16"/>
                  </a:cubicBezTo>
                  <a:cubicBezTo>
                    <a:pt x="28" y="16"/>
                    <a:pt x="30" y="16"/>
                    <a:pt x="32" y="17"/>
                  </a:cubicBezTo>
                  <a:cubicBezTo>
                    <a:pt x="35" y="17"/>
                    <a:pt x="42" y="16"/>
                    <a:pt x="43" y="16"/>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64" name="Freeform 64"/>
            <p:cNvSpPr/>
            <p:nvPr/>
          </p:nvSpPr>
          <p:spPr bwMode="auto">
            <a:xfrm>
              <a:off x="1276913" y="4949702"/>
              <a:ext cx="41487" cy="16134"/>
            </a:xfrm>
            <a:custGeom>
              <a:avLst/>
              <a:gdLst>
                <a:gd name="T0" fmla="*/ 1 w 8"/>
                <a:gd name="T1" fmla="*/ 1 h 3"/>
                <a:gd name="T2" fmla="*/ 2 w 8"/>
                <a:gd name="T3" fmla="*/ 3 h 3"/>
                <a:gd name="T4" fmla="*/ 7 w 8"/>
                <a:gd name="T5" fmla="*/ 2 h 3"/>
                <a:gd name="T6" fmla="*/ 4 w 8"/>
                <a:gd name="T7" fmla="*/ 1 h 3"/>
                <a:gd name="T8" fmla="*/ 1 w 8"/>
                <a:gd name="T9" fmla="*/ 1 h 3"/>
              </a:gdLst>
              <a:ahLst/>
              <a:cxnLst>
                <a:cxn ang="0">
                  <a:pos x="T0" y="T1"/>
                </a:cxn>
                <a:cxn ang="0">
                  <a:pos x="T2" y="T3"/>
                </a:cxn>
                <a:cxn ang="0">
                  <a:pos x="T4" y="T5"/>
                </a:cxn>
                <a:cxn ang="0">
                  <a:pos x="T6" y="T7"/>
                </a:cxn>
                <a:cxn ang="0">
                  <a:pos x="T8" y="T9"/>
                </a:cxn>
              </a:cxnLst>
              <a:rect l="0" t="0" r="r" b="b"/>
              <a:pathLst>
                <a:path w="8" h="3">
                  <a:moveTo>
                    <a:pt x="1" y="1"/>
                  </a:moveTo>
                  <a:cubicBezTo>
                    <a:pt x="2" y="2"/>
                    <a:pt x="2" y="3"/>
                    <a:pt x="2" y="3"/>
                  </a:cubicBezTo>
                  <a:cubicBezTo>
                    <a:pt x="2" y="3"/>
                    <a:pt x="5" y="3"/>
                    <a:pt x="7" y="2"/>
                  </a:cubicBezTo>
                  <a:cubicBezTo>
                    <a:pt x="8" y="2"/>
                    <a:pt x="6" y="1"/>
                    <a:pt x="4" y="1"/>
                  </a:cubicBezTo>
                  <a:cubicBezTo>
                    <a:pt x="2" y="0"/>
                    <a:pt x="0" y="1"/>
                    <a:pt x="1"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65" name="Freeform 65"/>
            <p:cNvSpPr/>
            <p:nvPr/>
          </p:nvSpPr>
          <p:spPr bwMode="auto">
            <a:xfrm>
              <a:off x="1373716" y="4949700"/>
              <a:ext cx="48401" cy="11524"/>
            </a:xfrm>
            <a:custGeom>
              <a:avLst/>
              <a:gdLst>
                <a:gd name="T0" fmla="*/ 1 w 9"/>
                <a:gd name="T1" fmla="*/ 1 h 2"/>
                <a:gd name="T2" fmla="*/ 7 w 9"/>
                <a:gd name="T3" fmla="*/ 2 h 2"/>
                <a:gd name="T4" fmla="*/ 4 w 9"/>
                <a:gd name="T5" fmla="*/ 0 h 2"/>
                <a:gd name="T6" fmla="*/ 1 w 9"/>
                <a:gd name="T7" fmla="*/ 1 h 2"/>
              </a:gdLst>
              <a:ahLst/>
              <a:cxnLst>
                <a:cxn ang="0">
                  <a:pos x="T0" y="T1"/>
                </a:cxn>
                <a:cxn ang="0">
                  <a:pos x="T2" y="T3"/>
                </a:cxn>
                <a:cxn ang="0">
                  <a:pos x="T4" y="T5"/>
                </a:cxn>
                <a:cxn ang="0">
                  <a:pos x="T6" y="T7"/>
                </a:cxn>
              </a:cxnLst>
              <a:rect l="0" t="0" r="r" b="b"/>
              <a:pathLst>
                <a:path w="9" h="2">
                  <a:moveTo>
                    <a:pt x="1" y="1"/>
                  </a:moveTo>
                  <a:cubicBezTo>
                    <a:pt x="3" y="2"/>
                    <a:pt x="6" y="2"/>
                    <a:pt x="7" y="2"/>
                  </a:cubicBezTo>
                  <a:cubicBezTo>
                    <a:pt x="9" y="1"/>
                    <a:pt x="6" y="0"/>
                    <a:pt x="4" y="0"/>
                  </a:cubicBezTo>
                  <a:cubicBezTo>
                    <a:pt x="2" y="0"/>
                    <a:pt x="0" y="0"/>
                    <a:pt x="1"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66" name="Freeform 66"/>
            <p:cNvSpPr/>
            <p:nvPr/>
          </p:nvSpPr>
          <p:spPr bwMode="auto">
            <a:xfrm>
              <a:off x="1401374" y="4917434"/>
              <a:ext cx="115240" cy="43791"/>
            </a:xfrm>
            <a:custGeom>
              <a:avLst/>
              <a:gdLst>
                <a:gd name="T0" fmla="*/ 3 w 21"/>
                <a:gd name="T1" fmla="*/ 5 h 8"/>
                <a:gd name="T2" fmla="*/ 3 w 21"/>
                <a:gd name="T3" fmla="*/ 5 h 8"/>
                <a:gd name="T4" fmla="*/ 3 w 21"/>
                <a:gd name="T5" fmla="*/ 6 h 8"/>
                <a:gd name="T6" fmla="*/ 4 w 21"/>
                <a:gd name="T7" fmla="*/ 6 h 8"/>
                <a:gd name="T8" fmla="*/ 4 w 21"/>
                <a:gd name="T9" fmla="*/ 6 h 8"/>
                <a:gd name="T10" fmla="*/ 5 w 21"/>
                <a:gd name="T11" fmla="*/ 6 h 8"/>
                <a:gd name="T12" fmla="*/ 5 w 21"/>
                <a:gd name="T13" fmla="*/ 7 h 8"/>
                <a:gd name="T14" fmla="*/ 5 w 21"/>
                <a:gd name="T15" fmla="*/ 7 h 8"/>
                <a:gd name="T16" fmla="*/ 5 w 21"/>
                <a:gd name="T17" fmla="*/ 7 h 8"/>
                <a:gd name="T18" fmla="*/ 6 w 21"/>
                <a:gd name="T19" fmla="*/ 8 h 8"/>
                <a:gd name="T20" fmla="*/ 7 w 21"/>
                <a:gd name="T21" fmla="*/ 8 h 8"/>
                <a:gd name="T22" fmla="*/ 7 w 21"/>
                <a:gd name="T23" fmla="*/ 8 h 8"/>
                <a:gd name="T24" fmla="*/ 10 w 21"/>
                <a:gd name="T25" fmla="*/ 7 h 8"/>
                <a:gd name="T26" fmla="*/ 12 w 21"/>
                <a:gd name="T27" fmla="*/ 8 h 8"/>
                <a:gd name="T28" fmla="*/ 15 w 21"/>
                <a:gd name="T29" fmla="*/ 7 h 8"/>
                <a:gd name="T30" fmla="*/ 20 w 21"/>
                <a:gd name="T31" fmla="*/ 7 h 8"/>
                <a:gd name="T32" fmla="*/ 19 w 21"/>
                <a:gd name="T33" fmla="*/ 5 h 8"/>
                <a:gd name="T34" fmla="*/ 17 w 21"/>
                <a:gd name="T35" fmla="*/ 2 h 8"/>
                <a:gd name="T36" fmla="*/ 11 w 21"/>
                <a:gd name="T37" fmla="*/ 1 h 8"/>
                <a:gd name="T38" fmla="*/ 10 w 21"/>
                <a:gd name="T39" fmla="*/ 1 h 8"/>
                <a:gd name="T40" fmla="*/ 10 w 21"/>
                <a:gd name="T41" fmla="*/ 1 h 8"/>
                <a:gd name="T42" fmla="*/ 9 w 21"/>
                <a:gd name="T43" fmla="*/ 1 h 8"/>
                <a:gd name="T44" fmla="*/ 9 w 21"/>
                <a:gd name="T45" fmla="*/ 1 h 8"/>
                <a:gd name="T46" fmla="*/ 8 w 21"/>
                <a:gd name="T47" fmla="*/ 1 h 8"/>
                <a:gd name="T48" fmla="*/ 8 w 21"/>
                <a:gd name="T49" fmla="*/ 1 h 8"/>
                <a:gd name="T50" fmla="*/ 7 w 21"/>
                <a:gd name="T51" fmla="*/ 1 h 8"/>
                <a:gd name="T52" fmla="*/ 6 w 21"/>
                <a:gd name="T53" fmla="*/ 1 h 8"/>
                <a:gd name="T54" fmla="*/ 6 w 21"/>
                <a:gd name="T55" fmla="*/ 1 h 8"/>
                <a:gd name="T56" fmla="*/ 5 w 21"/>
                <a:gd name="T57" fmla="*/ 1 h 8"/>
                <a:gd name="T58" fmla="*/ 5 w 21"/>
                <a:gd name="T59" fmla="*/ 1 h 8"/>
                <a:gd name="T60" fmla="*/ 4 w 21"/>
                <a:gd name="T61" fmla="*/ 1 h 8"/>
                <a:gd name="T62" fmla="*/ 4 w 21"/>
                <a:gd name="T63" fmla="*/ 1 h 8"/>
                <a:gd name="T64" fmla="*/ 3 w 21"/>
                <a:gd name="T65" fmla="*/ 0 h 8"/>
                <a:gd name="T66" fmla="*/ 1 w 21"/>
                <a:gd name="T67" fmla="*/ 2 h 8"/>
                <a:gd name="T68" fmla="*/ 2 w 21"/>
                <a:gd name="T69" fmla="*/ 4 h 8"/>
                <a:gd name="T70" fmla="*/ 3 w 21"/>
                <a:gd name="T7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 h="8">
                  <a:moveTo>
                    <a:pt x="3" y="5"/>
                  </a:moveTo>
                  <a:cubicBezTo>
                    <a:pt x="3" y="5"/>
                    <a:pt x="3" y="5"/>
                    <a:pt x="3" y="5"/>
                  </a:cubicBezTo>
                  <a:cubicBezTo>
                    <a:pt x="3" y="5"/>
                    <a:pt x="3" y="5"/>
                    <a:pt x="3" y="6"/>
                  </a:cubicBezTo>
                  <a:cubicBezTo>
                    <a:pt x="4" y="6"/>
                    <a:pt x="4" y="6"/>
                    <a:pt x="4" y="6"/>
                  </a:cubicBezTo>
                  <a:cubicBezTo>
                    <a:pt x="4" y="6"/>
                    <a:pt x="4" y="6"/>
                    <a:pt x="4" y="6"/>
                  </a:cubicBezTo>
                  <a:cubicBezTo>
                    <a:pt x="4" y="6"/>
                    <a:pt x="4" y="6"/>
                    <a:pt x="5" y="6"/>
                  </a:cubicBezTo>
                  <a:cubicBezTo>
                    <a:pt x="5" y="7"/>
                    <a:pt x="5" y="7"/>
                    <a:pt x="5" y="7"/>
                  </a:cubicBezTo>
                  <a:cubicBezTo>
                    <a:pt x="5" y="7"/>
                    <a:pt x="5" y="7"/>
                    <a:pt x="5" y="7"/>
                  </a:cubicBezTo>
                  <a:cubicBezTo>
                    <a:pt x="5" y="7"/>
                    <a:pt x="5" y="7"/>
                    <a:pt x="5" y="7"/>
                  </a:cubicBezTo>
                  <a:cubicBezTo>
                    <a:pt x="6" y="7"/>
                    <a:pt x="6" y="7"/>
                    <a:pt x="6" y="8"/>
                  </a:cubicBezTo>
                  <a:cubicBezTo>
                    <a:pt x="6" y="8"/>
                    <a:pt x="6" y="8"/>
                    <a:pt x="7" y="8"/>
                  </a:cubicBezTo>
                  <a:cubicBezTo>
                    <a:pt x="7" y="8"/>
                    <a:pt x="7" y="8"/>
                    <a:pt x="7" y="8"/>
                  </a:cubicBezTo>
                  <a:cubicBezTo>
                    <a:pt x="8" y="8"/>
                    <a:pt x="9" y="7"/>
                    <a:pt x="10" y="7"/>
                  </a:cubicBezTo>
                  <a:cubicBezTo>
                    <a:pt x="11" y="6"/>
                    <a:pt x="11" y="7"/>
                    <a:pt x="12" y="8"/>
                  </a:cubicBezTo>
                  <a:cubicBezTo>
                    <a:pt x="12" y="8"/>
                    <a:pt x="14" y="7"/>
                    <a:pt x="15" y="7"/>
                  </a:cubicBezTo>
                  <a:cubicBezTo>
                    <a:pt x="17" y="6"/>
                    <a:pt x="19" y="7"/>
                    <a:pt x="20" y="7"/>
                  </a:cubicBezTo>
                  <a:cubicBezTo>
                    <a:pt x="21" y="7"/>
                    <a:pt x="20" y="6"/>
                    <a:pt x="19" y="5"/>
                  </a:cubicBezTo>
                  <a:cubicBezTo>
                    <a:pt x="18" y="5"/>
                    <a:pt x="18" y="3"/>
                    <a:pt x="17" y="2"/>
                  </a:cubicBezTo>
                  <a:cubicBezTo>
                    <a:pt x="16" y="1"/>
                    <a:pt x="13" y="1"/>
                    <a:pt x="11" y="1"/>
                  </a:cubicBezTo>
                  <a:cubicBezTo>
                    <a:pt x="11" y="1"/>
                    <a:pt x="11" y="1"/>
                    <a:pt x="10" y="1"/>
                  </a:cubicBezTo>
                  <a:cubicBezTo>
                    <a:pt x="10" y="1"/>
                    <a:pt x="10" y="1"/>
                    <a:pt x="10" y="1"/>
                  </a:cubicBezTo>
                  <a:cubicBezTo>
                    <a:pt x="10" y="1"/>
                    <a:pt x="10" y="1"/>
                    <a:pt x="9" y="1"/>
                  </a:cubicBezTo>
                  <a:cubicBezTo>
                    <a:pt x="9" y="1"/>
                    <a:pt x="9" y="1"/>
                    <a:pt x="9" y="1"/>
                  </a:cubicBezTo>
                  <a:cubicBezTo>
                    <a:pt x="9" y="1"/>
                    <a:pt x="8" y="1"/>
                    <a:pt x="8" y="1"/>
                  </a:cubicBezTo>
                  <a:cubicBezTo>
                    <a:pt x="8" y="1"/>
                    <a:pt x="8" y="1"/>
                    <a:pt x="8" y="1"/>
                  </a:cubicBezTo>
                  <a:cubicBezTo>
                    <a:pt x="7" y="1"/>
                    <a:pt x="7" y="1"/>
                    <a:pt x="7" y="1"/>
                  </a:cubicBezTo>
                  <a:cubicBezTo>
                    <a:pt x="7" y="1"/>
                    <a:pt x="6" y="1"/>
                    <a:pt x="6" y="1"/>
                  </a:cubicBezTo>
                  <a:cubicBezTo>
                    <a:pt x="6" y="1"/>
                    <a:pt x="6" y="1"/>
                    <a:pt x="6" y="1"/>
                  </a:cubicBezTo>
                  <a:cubicBezTo>
                    <a:pt x="6" y="1"/>
                    <a:pt x="5" y="1"/>
                    <a:pt x="5" y="1"/>
                  </a:cubicBezTo>
                  <a:cubicBezTo>
                    <a:pt x="5" y="1"/>
                    <a:pt x="5" y="1"/>
                    <a:pt x="5" y="1"/>
                  </a:cubicBezTo>
                  <a:cubicBezTo>
                    <a:pt x="4" y="1"/>
                    <a:pt x="4" y="1"/>
                    <a:pt x="4" y="1"/>
                  </a:cubicBezTo>
                  <a:cubicBezTo>
                    <a:pt x="4" y="1"/>
                    <a:pt x="4" y="1"/>
                    <a:pt x="4" y="1"/>
                  </a:cubicBezTo>
                  <a:cubicBezTo>
                    <a:pt x="3" y="1"/>
                    <a:pt x="3" y="0"/>
                    <a:pt x="3" y="0"/>
                  </a:cubicBezTo>
                  <a:cubicBezTo>
                    <a:pt x="1" y="0"/>
                    <a:pt x="0" y="1"/>
                    <a:pt x="1" y="2"/>
                  </a:cubicBezTo>
                  <a:cubicBezTo>
                    <a:pt x="1" y="2"/>
                    <a:pt x="2" y="3"/>
                    <a:pt x="2" y="4"/>
                  </a:cubicBezTo>
                  <a:cubicBezTo>
                    <a:pt x="3" y="4"/>
                    <a:pt x="3" y="5"/>
                    <a:pt x="3" y="5"/>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67" name="Freeform 67"/>
            <p:cNvSpPr/>
            <p:nvPr/>
          </p:nvSpPr>
          <p:spPr bwMode="auto">
            <a:xfrm>
              <a:off x="1537357" y="4949700"/>
              <a:ext cx="55315" cy="23049"/>
            </a:xfrm>
            <a:custGeom>
              <a:avLst/>
              <a:gdLst>
                <a:gd name="T0" fmla="*/ 4 w 10"/>
                <a:gd name="T1" fmla="*/ 1 h 4"/>
                <a:gd name="T2" fmla="*/ 1 w 10"/>
                <a:gd name="T3" fmla="*/ 2 h 4"/>
                <a:gd name="T4" fmla="*/ 4 w 10"/>
                <a:gd name="T5" fmla="*/ 3 h 4"/>
                <a:gd name="T6" fmla="*/ 4 w 10"/>
                <a:gd name="T7" fmla="*/ 1 h 4"/>
              </a:gdLst>
              <a:ahLst/>
              <a:cxnLst>
                <a:cxn ang="0">
                  <a:pos x="T0" y="T1"/>
                </a:cxn>
                <a:cxn ang="0">
                  <a:pos x="T2" y="T3"/>
                </a:cxn>
                <a:cxn ang="0">
                  <a:pos x="T4" y="T5"/>
                </a:cxn>
                <a:cxn ang="0">
                  <a:pos x="T6" y="T7"/>
                </a:cxn>
              </a:cxnLst>
              <a:rect l="0" t="0" r="r" b="b"/>
              <a:pathLst>
                <a:path w="10" h="4">
                  <a:moveTo>
                    <a:pt x="4" y="1"/>
                  </a:moveTo>
                  <a:cubicBezTo>
                    <a:pt x="1" y="1"/>
                    <a:pt x="1" y="1"/>
                    <a:pt x="1" y="2"/>
                  </a:cubicBezTo>
                  <a:cubicBezTo>
                    <a:pt x="0" y="3"/>
                    <a:pt x="2" y="4"/>
                    <a:pt x="4" y="3"/>
                  </a:cubicBezTo>
                  <a:cubicBezTo>
                    <a:pt x="10" y="0"/>
                    <a:pt x="6" y="0"/>
                    <a:pt x="4"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68" name="Freeform 68"/>
            <p:cNvSpPr/>
            <p:nvPr/>
          </p:nvSpPr>
          <p:spPr bwMode="auto">
            <a:xfrm>
              <a:off x="1636462" y="4965835"/>
              <a:ext cx="4611" cy="11524"/>
            </a:xfrm>
            <a:custGeom>
              <a:avLst/>
              <a:gdLst>
                <a:gd name="T0" fmla="*/ 1 w 1"/>
                <a:gd name="T1" fmla="*/ 2 h 2"/>
                <a:gd name="T2" fmla="*/ 0 w 1"/>
                <a:gd name="T3" fmla="*/ 1 h 2"/>
                <a:gd name="T4" fmla="*/ 1 w 1"/>
                <a:gd name="T5" fmla="*/ 2 h 2"/>
              </a:gdLst>
              <a:ahLst/>
              <a:cxnLst>
                <a:cxn ang="0">
                  <a:pos x="T0" y="T1"/>
                </a:cxn>
                <a:cxn ang="0">
                  <a:pos x="T2" y="T3"/>
                </a:cxn>
                <a:cxn ang="0">
                  <a:pos x="T4" y="T5"/>
                </a:cxn>
              </a:cxnLst>
              <a:rect l="0" t="0" r="r" b="b"/>
              <a:pathLst>
                <a:path w="1" h="2">
                  <a:moveTo>
                    <a:pt x="1" y="2"/>
                  </a:moveTo>
                  <a:cubicBezTo>
                    <a:pt x="1" y="1"/>
                    <a:pt x="1" y="0"/>
                    <a:pt x="0" y="1"/>
                  </a:cubicBezTo>
                  <a:cubicBezTo>
                    <a:pt x="0" y="1"/>
                    <a:pt x="0" y="2"/>
                    <a:pt x="1" y="2"/>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69" name="Freeform 69"/>
            <p:cNvSpPr/>
            <p:nvPr/>
          </p:nvSpPr>
          <p:spPr bwMode="auto">
            <a:xfrm>
              <a:off x="1652598" y="4977358"/>
              <a:ext cx="16134" cy="11524"/>
            </a:xfrm>
            <a:custGeom>
              <a:avLst/>
              <a:gdLst>
                <a:gd name="T0" fmla="*/ 1 w 3"/>
                <a:gd name="T1" fmla="*/ 2 h 2"/>
                <a:gd name="T2" fmla="*/ 3 w 3"/>
                <a:gd name="T3" fmla="*/ 1 h 2"/>
                <a:gd name="T4" fmla="*/ 1 w 3"/>
                <a:gd name="T5" fmla="*/ 2 h 2"/>
              </a:gdLst>
              <a:ahLst/>
              <a:cxnLst>
                <a:cxn ang="0">
                  <a:pos x="T0" y="T1"/>
                </a:cxn>
                <a:cxn ang="0">
                  <a:pos x="T2" y="T3"/>
                </a:cxn>
                <a:cxn ang="0">
                  <a:pos x="T4" y="T5"/>
                </a:cxn>
              </a:cxnLst>
              <a:rect l="0" t="0" r="r" b="b"/>
              <a:pathLst>
                <a:path w="3" h="2">
                  <a:moveTo>
                    <a:pt x="1" y="2"/>
                  </a:moveTo>
                  <a:cubicBezTo>
                    <a:pt x="2" y="2"/>
                    <a:pt x="3" y="1"/>
                    <a:pt x="3" y="1"/>
                  </a:cubicBezTo>
                  <a:cubicBezTo>
                    <a:pt x="2" y="0"/>
                    <a:pt x="0" y="2"/>
                    <a:pt x="1" y="2"/>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70" name="Freeform 70"/>
            <p:cNvSpPr/>
            <p:nvPr/>
          </p:nvSpPr>
          <p:spPr bwMode="auto">
            <a:xfrm>
              <a:off x="1664119" y="5021150"/>
              <a:ext cx="4611" cy="11524"/>
            </a:xfrm>
            <a:custGeom>
              <a:avLst/>
              <a:gdLst>
                <a:gd name="T0" fmla="*/ 0 w 1"/>
                <a:gd name="T1" fmla="*/ 1 h 2"/>
                <a:gd name="T2" fmla="*/ 0 w 1"/>
                <a:gd name="T3" fmla="*/ 0 h 2"/>
                <a:gd name="T4" fmla="*/ 0 w 1"/>
                <a:gd name="T5" fmla="*/ 1 h 2"/>
              </a:gdLst>
              <a:ahLst/>
              <a:cxnLst>
                <a:cxn ang="0">
                  <a:pos x="T0" y="T1"/>
                </a:cxn>
                <a:cxn ang="0">
                  <a:pos x="T2" y="T3"/>
                </a:cxn>
                <a:cxn ang="0">
                  <a:pos x="T4" y="T5"/>
                </a:cxn>
              </a:cxnLst>
              <a:rect l="0" t="0" r="r" b="b"/>
              <a:pathLst>
                <a:path w="1" h="2">
                  <a:moveTo>
                    <a:pt x="0" y="1"/>
                  </a:moveTo>
                  <a:cubicBezTo>
                    <a:pt x="1" y="1"/>
                    <a:pt x="1" y="0"/>
                    <a:pt x="0" y="0"/>
                  </a:cubicBezTo>
                  <a:cubicBezTo>
                    <a:pt x="0" y="1"/>
                    <a:pt x="0" y="2"/>
                    <a:pt x="0"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71" name="Freeform 71"/>
            <p:cNvSpPr/>
            <p:nvPr/>
          </p:nvSpPr>
          <p:spPr bwMode="auto">
            <a:xfrm>
              <a:off x="1652598" y="5071856"/>
              <a:ext cx="11524" cy="9219"/>
            </a:xfrm>
            <a:custGeom>
              <a:avLst/>
              <a:gdLst>
                <a:gd name="T0" fmla="*/ 1 w 2"/>
                <a:gd name="T1" fmla="*/ 2 h 2"/>
                <a:gd name="T2" fmla="*/ 1 w 2"/>
                <a:gd name="T3" fmla="*/ 1 h 2"/>
                <a:gd name="T4" fmla="*/ 1 w 2"/>
                <a:gd name="T5" fmla="*/ 2 h 2"/>
              </a:gdLst>
              <a:ahLst/>
              <a:cxnLst>
                <a:cxn ang="0">
                  <a:pos x="T0" y="T1"/>
                </a:cxn>
                <a:cxn ang="0">
                  <a:pos x="T2" y="T3"/>
                </a:cxn>
                <a:cxn ang="0">
                  <a:pos x="T4" y="T5"/>
                </a:cxn>
              </a:cxnLst>
              <a:rect l="0" t="0" r="r" b="b"/>
              <a:pathLst>
                <a:path w="2" h="2">
                  <a:moveTo>
                    <a:pt x="1" y="2"/>
                  </a:moveTo>
                  <a:cubicBezTo>
                    <a:pt x="2" y="1"/>
                    <a:pt x="2" y="0"/>
                    <a:pt x="1" y="1"/>
                  </a:cubicBezTo>
                  <a:cubicBezTo>
                    <a:pt x="0" y="1"/>
                    <a:pt x="0" y="2"/>
                    <a:pt x="1" y="2"/>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72" name="Freeform 72"/>
            <p:cNvSpPr/>
            <p:nvPr/>
          </p:nvSpPr>
          <p:spPr bwMode="auto">
            <a:xfrm>
              <a:off x="1652598" y="5060331"/>
              <a:ext cx="11524" cy="4611"/>
            </a:xfrm>
            <a:custGeom>
              <a:avLst/>
              <a:gdLst>
                <a:gd name="T0" fmla="*/ 1 w 2"/>
                <a:gd name="T1" fmla="*/ 1 h 1"/>
                <a:gd name="T2" fmla="*/ 2 w 2"/>
                <a:gd name="T3" fmla="*/ 0 h 1"/>
                <a:gd name="T4" fmla="*/ 1 w 2"/>
                <a:gd name="T5" fmla="*/ 1 h 1"/>
              </a:gdLst>
              <a:ahLst/>
              <a:cxnLst>
                <a:cxn ang="0">
                  <a:pos x="T0" y="T1"/>
                </a:cxn>
                <a:cxn ang="0">
                  <a:pos x="T2" y="T3"/>
                </a:cxn>
                <a:cxn ang="0">
                  <a:pos x="T4" y="T5"/>
                </a:cxn>
              </a:cxnLst>
              <a:rect l="0" t="0" r="r" b="b"/>
              <a:pathLst>
                <a:path w="2" h="1">
                  <a:moveTo>
                    <a:pt x="1" y="1"/>
                  </a:moveTo>
                  <a:cubicBezTo>
                    <a:pt x="2" y="1"/>
                    <a:pt x="2" y="0"/>
                    <a:pt x="2" y="0"/>
                  </a:cubicBezTo>
                  <a:cubicBezTo>
                    <a:pt x="1" y="0"/>
                    <a:pt x="0" y="1"/>
                    <a:pt x="1"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73" name="Freeform 73"/>
            <p:cNvSpPr/>
            <p:nvPr/>
          </p:nvSpPr>
          <p:spPr bwMode="auto">
            <a:xfrm>
              <a:off x="1629551" y="5097208"/>
              <a:ext cx="16134" cy="18438"/>
            </a:xfrm>
            <a:custGeom>
              <a:avLst/>
              <a:gdLst>
                <a:gd name="T0" fmla="*/ 2 w 3"/>
                <a:gd name="T1" fmla="*/ 2 h 3"/>
                <a:gd name="T2" fmla="*/ 1 w 3"/>
                <a:gd name="T3" fmla="*/ 1 h 3"/>
                <a:gd name="T4" fmla="*/ 2 w 3"/>
                <a:gd name="T5" fmla="*/ 2 h 3"/>
              </a:gdLst>
              <a:ahLst/>
              <a:cxnLst>
                <a:cxn ang="0">
                  <a:pos x="T0" y="T1"/>
                </a:cxn>
                <a:cxn ang="0">
                  <a:pos x="T2" y="T3"/>
                </a:cxn>
                <a:cxn ang="0">
                  <a:pos x="T4" y="T5"/>
                </a:cxn>
              </a:cxnLst>
              <a:rect l="0" t="0" r="r" b="b"/>
              <a:pathLst>
                <a:path w="3" h="3">
                  <a:moveTo>
                    <a:pt x="2" y="2"/>
                  </a:moveTo>
                  <a:cubicBezTo>
                    <a:pt x="3" y="1"/>
                    <a:pt x="2" y="0"/>
                    <a:pt x="1" y="1"/>
                  </a:cubicBezTo>
                  <a:cubicBezTo>
                    <a:pt x="0" y="1"/>
                    <a:pt x="1" y="3"/>
                    <a:pt x="2" y="2"/>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74" name="Freeform 74"/>
            <p:cNvSpPr/>
            <p:nvPr/>
          </p:nvSpPr>
          <p:spPr bwMode="auto">
            <a:xfrm>
              <a:off x="1689474" y="5071856"/>
              <a:ext cx="16134" cy="16134"/>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0" y="1"/>
                    <a:pt x="1" y="3"/>
                    <a:pt x="2" y="2"/>
                  </a:cubicBezTo>
                  <a:cubicBezTo>
                    <a:pt x="3" y="0"/>
                    <a:pt x="2" y="0"/>
                    <a:pt x="1"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75" name="Freeform 75"/>
            <p:cNvSpPr/>
            <p:nvPr/>
          </p:nvSpPr>
          <p:spPr bwMode="auto">
            <a:xfrm>
              <a:off x="1313792" y="4797584"/>
              <a:ext cx="16134" cy="11524"/>
            </a:xfrm>
            <a:custGeom>
              <a:avLst/>
              <a:gdLst>
                <a:gd name="T0" fmla="*/ 1 w 3"/>
                <a:gd name="T1" fmla="*/ 0 h 2"/>
                <a:gd name="T2" fmla="*/ 0 w 3"/>
                <a:gd name="T3" fmla="*/ 1 h 2"/>
                <a:gd name="T4" fmla="*/ 2 w 3"/>
                <a:gd name="T5" fmla="*/ 2 h 2"/>
                <a:gd name="T6" fmla="*/ 1 w 3"/>
                <a:gd name="T7" fmla="*/ 0 h 2"/>
              </a:gdLst>
              <a:ahLst/>
              <a:cxnLst>
                <a:cxn ang="0">
                  <a:pos x="T0" y="T1"/>
                </a:cxn>
                <a:cxn ang="0">
                  <a:pos x="T2" y="T3"/>
                </a:cxn>
                <a:cxn ang="0">
                  <a:pos x="T4" y="T5"/>
                </a:cxn>
                <a:cxn ang="0">
                  <a:pos x="T6" y="T7"/>
                </a:cxn>
              </a:cxnLst>
              <a:rect l="0" t="0" r="r" b="b"/>
              <a:pathLst>
                <a:path w="3" h="2">
                  <a:moveTo>
                    <a:pt x="1" y="0"/>
                  </a:moveTo>
                  <a:cubicBezTo>
                    <a:pt x="0" y="0"/>
                    <a:pt x="0" y="0"/>
                    <a:pt x="0" y="1"/>
                  </a:cubicBezTo>
                  <a:cubicBezTo>
                    <a:pt x="0" y="2"/>
                    <a:pt x="1" y="2"/>
                    <a:pt x="2" y="2"/>
                  </a:cubicBezTo>
                  <a:cubicBezTo>
                    <a:pt x="3" y="1"/>
                    <a:pt x="3" y="0"/>
                    <a:pt x="1" y="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76" name="Freeform 76"/>
            <p:cNvSpPr/>
            <p:nvPr/>
          </p:nvSpPr>
          <p:spPr bwMode="auto">
            <a:xfrm>
              <a:off x="1313792" y="4813717"/>
              <a:ext cx="16134" cy="11524"/>
            </a:xfrm>
            <a:custGeom>
              <a:avLst/>
              <a:gdLst>
                <a:gd name="T0" fmla="*/ 2 w 3"/>
                <a:gd name="T1" fmla="*/ 1 h 2"/>
                <a:gd name="T2" fmla="*/ 2 w 3"/>
                <a:gd name="T3" fmla="*/ 0 h 2"/>
                <a:gd name="T4" fmla="*/ 2 w 3"/>
                <a:gd name="T5" fmla="*/ 1 h 2"/>
              </a:gdLst>
              <a:ahLst/>
              <a:cxnLst>
                <a:cxn ang="0">
                  <a:pos x="T0" y="T1"/>
                </a:cxn>
                <a:cxn ang="0">
                  <a:pos x="T2" y="T3"/>
                </a:cxn>
                <a:cxn ang="0">
                  <a:pos x="T4" y="T5"/>
                </a:cxn>
              </a:cxnLst>
              <a:rect l="0" t="0" r="r" b="b"/>
              <a:pathLst>
                <a:path w="3" h="2">
                  <a:moveTo>
                    <a:pt x="2" y="1"/>
                  </a:moveTo>
                  <a:cubicBezTo>
                    <a:pt x="2" y="1"/>
                    <a:pt x="3" y="0"/>
                    <a:pt x="2" y="0"/>
                  </a:cubicBezTo>
                  <a:cubicBezTo>
                    <a:pt x="1" y="0"/>
                    <a:pt x="0" y="2"/>
                    <a:pt x="2"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77" name="Freeform 77"/>
            <p:cNvSpPr/>
            <p:nvPr/>
          </p:nvSpPr>
          <p:spPr bwMode="auto">
            <a:xfrm>
              <a:off x="1657208" y="4610894"/>
              <a:ext cx="16134" cy="16134"/>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1" y="1"/>
                    <a:pt x="0" y="3"/>
                    <a:pt x="1" y="2"/>
                  </a:cubicBezTo>
                  <a:cubicBezTo>
                    <a:pt x="2" y="2"/>
                    <a:pt x="3" y="0"/>
                    <a:pt x="2"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78" name="Freeform 78"/>
            <p:cNvSpPr/>
            <p:nvPr/>
          </p:nvSpPr>
          <p:spPr bwMode="auto">
            <a:xfrm>
              <a:off x="1777056" y="4136105"/>
              <a:ext cx="59926" cy="20743"/>
            </a:xfrm>
            <a:custGeom>
              <a:avLst/>
              <a:gdLst>
                <a:gd name="T0" fmla="*/ 7 w 11"/>
                <a:gd name="T1" fmla="*/ 1 h 4"/>
                <a:gd name="T2" fmla="*/ 1 w 11"/>
                <a:gd name="T3" fmla="*/ 0 h 4"/>
                <a:gd name="T4" fmla="*/ 10 w 11"/>
                <a:gd name="T5" fmla="*/ 4 h 4"/>
                <a:gd name="T6" fmla="*/ 7 w 11"/>
                <a:gd name="T7" fmla="*/ 1 h 4"/>
              </a:gdLst>
              <a:ahLst/>
              <a:cxnLst>
                <a:cxn ang="0">
                  <a:pos x="T0" y="T1"/>
                </a:cxn>
                <a:cxn ang="0">
                  <a:pos x="T2" y="T3"/>
                </a:cxn>
                <a:cxn ang="0">
                  <a:pos x="T4" y="T5"/>
                </a:cxn>
                <a:cxn ang="0">
                  <a:pos x="T6" y="T7"/>
                </a:cxn>
              </a:cxnLst>
              <a:rect l="0" t="0" r="r" b="b"/>
              <a:pathLst>
                <a:path w="11" h="4">
                  <a:moveTo>
                    <a:pt x="7" y="1"/>
                  </a:moveTo>
                  <a:cubicBezTo>
                    <a:pt x="4" y="0"/>
                    <a:pt x="0" y="0"/>
                    <a:pt x="1" y="0"/>
                  </a:cubicBezTo>
                  <a:cubicBezTo>
                    <a:pt x="3" y="1"/>
                    <a:pt x="7" y="4"/>
                    <a:pt x="10" y="4"/>
                  </a:cubicBezTo>
                  <a:cubicBezTo>
                    <a:pt x="11" y="3"/>
                    <a:pt x="9" y="2"/>
                    <a:pt x="7"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79" name="Freeform 79"/>
            <p:cNvSpPr/>
            <p:nvPr/>
          </p:nvSpPr>
          <p:spPr bwMode="auto">
            <a:xfrm>
              <a:off x="1820847" y="4219077"/>
              <a:ext cx="27657" cy="32268"/>
            </a:xfrm>
            <a:custGeom>
              <a:avLst/>
              <a:gdLst>
                <a:gd name="T0" fmla="*/ 1 w 5"/>
                <a:gd name="T1" fmla="*/ 6 h 6"/>
                <a:gd name="T2" fmla="*/ 4 w 5"/>
                <a:gd name="T3" fmla="*/ 3 h 6"/>
                <a:gd name="T4" fmla="*/ 4 w 5"/>
                <a:gd name="T5" fmla="*/ 1 h 6"/>
                <a:gd name="T6" fmla="*/ 1 w 5"/>
                <a:gd name="T7" fmla="*/ 3 h 6"/>
                <a:gd name="T8" fmla="*/ 1 w 5"/>
                <a:gd name="T9" fmla="*/ 6 h 6"/>
              </a:gdLst>
              <a:ahLst/>
              <a:cxnLst>
                <a:cxn ang="0">
                  <a:pos x="T0" y="T1"/>
                </a:cxn>
                <a:cxn ang="0">
                  <a:pos x="T2" y="T3"/>
                </a:cxn>
                <a:cxn ang="0">
                  <a:pos x="T4" y="T5"/>
                </a:cxn>
                <a:cxn ang="0">
                  <a:pos x="T6" y="T7"/>
                </a:cxn>
                <a:cxn ang="0">
                  <a:pos x="T8" y="T9"/>
                </a:cxn>
              </a:cxnLst>
              <a:rect l="0" t="0" r="r" b="b"/>
              <a:pathLst>
                <a:path w="5" h="6">
                  <a:moveTo>
                    <a:pt x="1" y="6"/>
                  </a:moveTo>
                  <a:cubicBezTo>
                    <a:pt x="1" y="6"/>
                    <a:pt x="5" y="4"/>
                    <a:pt x="4" y="3"/>
                  </a:cubicBezTo>
                  <a:cubicBezTo>
                    <a:pt x="4" y="3"/>
                    <a:pt x="4" y="2"/>
                    <a:pt x="4" y="1"/>
                  </a:cubicBezTo>
                  <a:cubicBezTo>
                    <a:pt x="4" y="0"/>
                    <a:pt x="3" y="2"/>
                    <a:pt x="1" y="3"/>
                  </a:cubicBezTo>
                  <a:cubicBezTo>
                    <a:pt x="0" y="5"/>
                    <a:pt x="0" y="6"/>
                    <a:pt x="1" y="6"/>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80" name="Freeform 80"/>
            <p:cNvSpPr/>
            <p:nvPr/>
          </p:nvSpPr>
          <p:spPr bwMode="auto">
            <a:xfrm>
              <a:off x="1876164" y="4076179"/>
              <a:ext cx="147507" cy="152117"/>
            </a:xfrm>
            <a:custGeom>
              <a:avLst/>
              <a:gdLst>
                <a:gd name="T0" fmla="*/ 16 w 27"/>
                <a:gd name="T1" fmla="*/ 11 h 28"/>
                <a:gd name="T2" fmla="*/ 16 w 27"/>
                <a:gd name="T3" fmla="*/ 9 h 28"/>
                <a:gd name="T4" fmla="*/ 12 w 27"/>
                <a:gd name="T5" fmla="*/ 11 h 28"/>
                <a:gd name="T6" fmla="*/ 14 w 27"/>
                <a:gd name="T7" fmla="*/ 7 h 28"/>
                <a:gd name="T8" fmla="*/ 17 w 27"/>
                <a:gd name="T9" fmla="*/ 4 h 28"/>
                <a:gd name="T10" fmla="*/ 17 w 27"/>
                <a:gd name="T11" fmla="*/ 2 h 28"/>
                <a:gd name="T12" fmla="*/ 19 w 27"/>
                <a:gd name="T13" fmla="*/ 0 h 28"/>
                <a:gd name="T14" fmla="*/ 14 w 27"/>
                <a:gd name="T15" fmla="*/ 2 h 28"/>
                <a:gd name="T16" fmla="*/ 10 w 27"/>
                <a:gd name="T17" fmla="*/ 6 h 28"/>
                <a:gd name="T18" fmla="*/ 7 w 27"/>
                <a:gd name="T19" fmla="*/ 12 h 28"/>
                <a:gd name="T20" fmla="*/ 7 w 27"/>
                <a:gd name="T21" fmla="*/ 14 h 28"/>
                <a:gd name="T22" fmla="*/ 5 w 27"/>
                <a:gd name="T23" fmla="*/ 15 h 28"/>
                <a:gd name="T24" fmla="*/ 2 w 27"/>
                <a:gd name="T25" fmla="*/ 18 h 28"/>
                <a:gd name="T26" fmla="*/ 3 w 27"/>
                <a:gd name="T27" fmla="*/ 18 h 28"/>
                <a:gd name="T28" fmla="*/ 1 w 27"/>
                <a:gd name="T29" fmla="*/ 21 h 28"/>
                <a:gd name="T30" fmla="*/ 4 w 27"/>
                <a:gd name="T31" fmla="*/ 23 h 28"/>
                <a:gd name="T32" fmla="*/ 12 w 27"/>
                <a:gd name="T33" fmla="*/ 22 h 28"/>
                <a:gd name="T34" fmla="*/ 12 w 27"/>
                <a:gd name="T35" fmla="*/ 24 h 28"/>
                <a:gd name="T36" fmla="*/ 12 w 27"/>
                <a:gd name="T37" fmla="*/ 26 h 28"/>
                <a:gd name="T38" fmla="*/ 15 w 27"/>
                <a:gd name="T39" fmla="*/ 27 h 28"/>
                <a:gd name="T40" fmla="*/ 17 w 27"/>
                <a:gd name="T41" fmla="*/ 24 h 28"/>
                <a:gd name="T42" fmla="*/ 19 w 27"/>
                <a:gd name="T43" fmla="*/ 23 h 28"/>
                <a:gd name="T44" fmla="*/ 21 w 27"/>
                <a:gd name="T45" fmla="*/ 21 h 28"/>
                <a:gd name="T46" fmla="*/ 21 w 27"/>
                <a:gd name="T47" fmla="*/ 23 h 28"/>
                <a:gd name="T48" fmla="*/ 20 w 27"/>
                <a:gd name="T49" fmla="*/ 26 h 28"/>
                <a:gd name="T50" fmla="*/ 23 w 27"/>
                <a:gd name="T51" fmla="*/ 25 h 28"/>
                <a:gd name="T52" fmla="*/ 24 w 27"/>
                <a:gd name="T53" fmla="*/ 28 h 28"/>
                <a:gd name="T54" fmla="*/ 26 w 27"/>
                <a:gd name="T55" fmla="*/ 23 h 28"/>
                <a:gd name="T56" fmla="*/ 25 w 27"/>
                <a:gd name="T57" fmla="*/ 23 h 28"/>
                <a:gd name="T58" fmla="*/ 26 w 27"/>
                <a:gd name="T59" fmla="*/ 20 h 28"/>
                <a:gd name="T60" fmla="*/ 23 w 27"/>
                <a:gd name="T61" fmla="*/ 21 h 28"/>
                <a:gd name="T62" fmla="*/ 25 w 27"/>
                <a:gd name="T63" fmla="*/ 18 h 28"/>
                <a:gd name="T64" fmla="*/ 24 w 27"/>
                <a:gd name="T65" fmla="*/ 18 h 28"/>
                <a:gd name="T66" fmla="*/ 24 w 27"/>
                <a:gd name="T67" fmla="*/ 16 h 28"/>
                <a:gd name="T68" fmla="*/ 25 w 27"/>
                <a:gd name="T69" fmla="*/ 13 h 28"/>
                <a:gd name="T70" fmla="*/ 21 w 27"/>
                <a:gd name="T71" fmla="*/ 13 h 28"/>
                <a:gd name="T72" fmla="*/ 18 w 27"/>
                <a:gd name="T73" fmla="*/ 13 h 28"/>
                <a:gd name="T74" fmla="*/ 16 w 27"/>
                <a:gd name="T75" fmla="*/ 1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 h="28">
                  <a:moveTo>
                    <a:pt x="16" y="11"/>
                  </a:moveTo>
                  <a:cubicBezTo>
                    <a:pt x="17" y="10"/>
                    <a:pt x="16" y="9"/>
                    <a:pt x="16" y="9"/>
                  </a:cubicBezTo>
                  <a:cubicBezTo>
                    <a:pt x="15" y="9"/>
                    <a:pt x="13" y="11"/>
                    <a:pt x="12" y="11"/>
                  </a:cubicBezTo>
                  <a:cubicBezTo>
                    <a:pt x="12" y="12"/>
                    <a:pt x="14" y="8"/>
                    <a:pt x="14" y="7"/>
                  </a:cubicBezTo>
                  <a:cubicBezTo>
                    <a:pt x="14" y="7"/>
                    <a:pt x="17" y="4"/>
                    <a:pt x="17" y="4"/>
                  </a:cubicBezTo>
                  <a:cubicBezTo>
                    <a:pt x="17" y="3"/>
                    <a:pt x="17" y="2"/>
                    <a:pt x="17" y="2"/>
                  </a:cubicBezTo>
                  <a:cubicBezTo>
                    <a:pt x="17" y="2"/>
                    <a:pt x="19" y="1"/>
                    <a:pt x="19" y="0"/>
                  </a:cubicBezTo>
                  <a:cubicBezTo>
                    <a:pt x="19" y="0"/>
                    <a:pt x="15" y="1"/>
                    <a:pt x="14" y="2"/>
                  </a:cubicBezTo>
                  <a:cubicBezTo>
                    <a:pt x="14" y="3"/>
                    <a:pt x="12" y="5"/>
                    <a:pt x="10" y="6"/>
                  </a:cubicBezTo>
                  <a:cubicBezTo>
                    <a:pt x="9" y="8"/>
                    <a:pt x="7" y="11"/>
                    <a:pt x="7" y="12"/>
                  </a:cubicBezTo>
                  <a:cubicBezTo>
                    <a:pt x="6" y="13"/>
                    <a:pt x="6" y="13"/>
                    <a:pt x="7" y="14"/>
                  </a:cubicBezTo>
                  <a:cubicBezTo>
                    <a:pt x="7" y="15"/>
                    <a:pt x="5" y="15"/>
                    <a:pt x="5" y="15"/>
                  </a:cubicBezTo>
                  <a:cubicBezTo>
                    <a:pt x="5" y="15"/>
                    <a:pt x="3" y="16"/>
                    <a:pt x="2" y="18"/>
                  </a:cubicBezTo>
                  <a:cubicBezTo>
                    <a:pt x="0" y="19"/>
                    <a:pt x="2" y="18"/>
                    <a:pt x="3" y="18"/>
                  </a:cubicBezTo>
                  <a:cubicBezTo>
                    <a:pt x="4" y="18"/>
                    <a:pt x="2" y="20"/>
                    <a:pt x="1" y="21"/>
                  </a:cubicBezTo>
                  <a:cubicBezTo>
                    <a:pt x="0" y="22"/>
                    <a:pt x="2" y="23"/>
                    <a:pt x="4" y="23"/>
                  </a:cubicBezTo>
                  <a:cubicBezTo>
                    <a:pt x="5" y="23"/>
                    <a:pt x="10" y="22"/>
                    <a:pt x="12" y="22"/>
                  </a:cubicBezTo>
                  <a:cubicBezTo>
                    <a:pt x="13" y="22"/>
                    <a:pt x="13" y="23"/>
                    <a:pt x="12" y="24"/>
                  </a:cubicBezTo>
                  <a:cubicBezTo>
                    <a:pt x="11" y="24"/>
                    <a:pt x="12" y="25"/>
                    <a:pt x="12" y="26"/>
                  </a:cubicBezTo>
                  <a:cubicBezTo>
                    <a:pt x="12" y="27"/>
                    <a:pt x="14" y="27"/>
                    <a:pt x="15" y="27"/>
                  </a:cubicBezTo>
                  <a:cubicBezTo>
                    <a:pt x="15" y="27"/>
                    <a:pt x="17" y="25"/>
                    <a:pt x="17" y="24"/>
                  </a:cubicBezTo>
                  <a:cubicBezTo>
                    <a:pt x="17" y="24"/>
                    <a:pt x="18" y="23"/>
                    <a:pt x="19" y="23"/>
                  </a:cubicBezTo>
                  <a:cubicBezTo>
                    <a:pt x="19" y="23"/>
                    <a:pt x="20" y="22"/>
                    <a:pt x="21" y="21"/>
                  </a:cubicBezTo>
                  <a:cubicBezTo>
                    <a:pt x="21" y="21"/>
                    <a:pt x="21" y="22"/>
                    <a:pt x="21" y="23"/>
                  </a:cubicBezTo>
                  <a:cubicBezTo>
                    <a:pt x="22" y="24"/>
                    <a:pt x="20" y="25"/>
                    <a:pt x="20" y="26"/>
                  </a:cubicBezTo>
                  <a:cubicBezTo>
                    <a:pt x="20" y="27"/>
                    <a:pt x="22" y="25"/>
                    <a:pt x="23" y="25"/>
                  </a:cubicBezTo>
                  <a:cubicBezTo>
                    <a:pt x="23" y="25"/>
                    <a:pt x="23" y="27"/>
                    <a:pt x="24" y="28"/>
                  </a:cubicBezTo>
                  <a:cubicBezTo>
                    <a:pt x="25" y="28"/>
                    <a:pt x="26" y="23"/>
                    <a:pt x="26" y="23"/>
                  </a:cubicBezTo>
                  <a:cubicBezTo>
                    <a:pt x="27" y="22"/>
                    <a:pt x="25" y="22"/>
                    <a:pt x="25" y="23"/>
                  </a:cubicBezTo>
                  <a:cubicBezTo>
                    <a:pt x="24" y="23"/>
                    <a:pt x="25" y="21"/>
                    <a:pt x="26" y="20"/>
                  </a:cubicBezTo>
                  <a:cubicBezTo>
                    <a:pt x="26" y="20"/>
                    <a:pt x="23" y="22"/>
                    <a:pt x="23" y="21"/>
                  </a:cubicBezTo>
                  <a:cubicBezTo>
                    <a:pt x="23" y="21"/>
                    <a:pt x="24" y="19"/>
                    <a:pt x="25" y="18"/>
                  </a:cubicBezTo>
                  <a:cubicBezTo>
                    <a:pt x="26" y="18"/>
                    <a:pt x="25" y="18"/>
                    <a:pt x="24" y="18"/>
                  </a:cubicBezTo>
                  <a:cubicBezTo>
                    <a:pt x="24" y="19"/>
                    <a:pt x="24" y="17"/>
                    <a:pt x="24" y="16"/>
                  </a:cubicBezTo>
                  <a:cubicBezTo>
                    <a:pt x="23" y="15"/>
                    <a:pt x="25" y="14"/>
                    <a:pt x="25" y="13"/>
                  </a:cubicBezTo>
                  <a:cubicBezTo>
                    <a:pt x="25" y="13"/>
                    <a:pt x="21" y="12"/>
                    <a:pt x="21" y="13"/>
                  </a:cubicBezTo>
                  <a:cubicBezTo>
                    <a:pt x="20" y="13"/>
                    <a:pt x="19" y="13"/>
                    <a:pt x="18" y="13"/>
                  </a:cubicBezTo>
                  <a:cubicBezTo>
                    <a:pt x="17" y="13"/>
                    <a:pt x="16" y="11"/>
                    <a:pt x="16" y="1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81" name="Freeform 81"/>
            <p:cNvSpPr/>
            <p:nvPr/>
          </p:nvSpPr>
          <p:spPr bwMode="auto">
            <a:xfrm>
              <a:off x="1525833" y="3709716"/>
              <a:ext cx="27657" cy="32268"/>
            </a:xfrm>
            <a:custGeom>
              <a:avLst/>
              <a:gdLst>
                <a:gd name="T0" fmla="*/ 1 w 5"/>
                <a:gd name="T1" fmla="*/ 6 h 6"/>
                <a:gd name="T2" fmla="*/ 4 w 5"/>
                <a:gd name="T3" fmla="*/ 2 h 6"/>
                <a:gd name="T4" fmla="*/ 3 w 5"/>
                <a:gd name="T5" fmla="*/ 0 h 6"/>
                <a:gd name="T6" fmla="*/ 1 w 5"/>
                <a:gd name="T7" fmla="*/ 6 h 6"/>
              </a:gdLst>
              <a:ahLst/>
              <a:cxnLst>
                <a:cxn ang="0">
                  <a:pos x="T0" y="T1"/>
                </a:cxn>
                <a:cxn ang="0">
                  <a:pos x="T2" y="T3"/>
                </a:cxn>
                <a:cxn ang="0">
                  <a:pos x="T4" y="T5"/>
                </a:cxn>
                <a:cxn ang="0">
                  <a:pos x="T6" y="T7"/>
                </a:cxn>
              </a:cxnLst>
              <a:rect l="0" t="0" r="r" b="b"/>
              <a:pathLst>
                <a:path w="5" h="6">
                  <a:moveTo>
                    <a:pt x="1" y="6"/>
                  </a:moveTo>
                  <a:cubicBezTo>
                    <a:pt x="2" y="6"/>
                    <a:pt x="4" y="3"/>
                    <a:pt x="4" y="2"/>
                  </a:cubicBezTo>
                  <a:cubicBezTo>
                    <a:pt x="5" y="1"/>
                    <a:pt x="5" y="0"/>
                    <a:pt x="3" y="0"/>
                  </a:cubicBezTo>
                  <a:cubicBezTo>
                    <a:pt x="1" y="0"/>
                    <a:pt x="0" y="6"/>
                    <a:pt x="1" y="6"/>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82" name="Freeform 82"/>
            <p:cNvSpPr/>
            <p:nvPr/>
          </p:nvSpPr>
          <p:spPr bwMode="auto">
            <a:xfrm>
              <a:off x="1456686" y="3686668"/>
              <a:ext cx="59926" cy="43791"/>
            </a:xfrm>
            <a:custGeom>
              <a:avLst/>
              <a:gdLst>
                <a:gd name="T0" fmla="*/ 6 w 11"/>
                <a:gd name="T1" fmla="*/ 2 h 8"/>
                <a:gd name="T2" fmla="*/ 2 w 11"/>
                <a:gd name="T3" fmla="*/ 5 h 8"/>
                <a:gd name="T4" fmla="*/ 1 w 11"/>
                <a:gd name="T5" fmla="*/ 7 h 8"/>
                <a:gd name="T6" fmla="*/ 2 w 11"/>
                <a:gd name="T7" fmla="*/ 7 h 8"/>
                <a:gd name="T8" fmla="*/ 3 w 11"/>
                <a:gd name="T9" fmla="*/ 7 h 8"/>
                <a:gd name="T10" fmla="*/ 6 w 11"/>
                <a:gd name="T11" fmla="*/ 6 h 8"/>
                <a:gd name="T12" fmla="*/ 11 w 11"/>
                <a:gd name="T13" fmla="*/ 1 h 8"/>
                <a:gd name="T14" fmla="*/ 9 w 11"/>
                <a:gd name="T15" fmla="*/ 1 h 8"/>
                <a:gd name="T16" fmla="*/ 6 w 11"/>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8">
                  <a:moveTo>
                    <a:pt x="6" y="2"/>
                  </a:moveTo>
                  <a:cubicBezTo>
                    <a:pt x="5" y="2"/>
                    <a:pt x="3" y="4"/>
                    <a:pt x="2" y="5"/>
                  </a:cubicBezTo>
                  <a:cubicBezTo>
                    <a:pt x="1" y="6"/>
                    <a:pt x="0" y="7"/>
                    <a:pt x="1" y="7"/>
                  </a:cubicBezTo>
                  <a:cubicBezTo>
                    <a:pt x="1" y="8"/>
                    <a:pt x="1" y="7"/>
                    <a:pt x="2" y="7"/>
                  </a:cubicBezTo>
                  <a:cubicBezTo>
                    <a:pt x="2" y="6"/>
                    <a:pt x="2" y="7"/>
                    <a:pt x="3" y="7"/>
                  </a:cubicBezTo>
                  <a:cubicBezTo>
                    <a:pt x="4" y="7"/>
                    <a:pt x="4" y="6"/>
                    <a:pt x="6" y="6"/>
                  </a:cubicBezTo>
                  <a:cubicBezTo>
                    <a:pt x="8" y="5"/>
                    <a:pt x="11" y="2"/>
                    <a:pt x="11" y="1"/>
                  </a:cubicBezTo>
                  <a:cubicBezTo>
                    <a:pt x="11" y="0"/>
                    <a:pt x="10" y="1"/>
                    <a:pt x="9" y="1"/>
                  </a:cubicBezTo>
                  <a:cubicBezTo>
                    <a:pt x="8" y="2"/>
                    <a:pt x="8" y="1"/>
                    <a:pt x="6" y="2"/>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83" name="Freeform 83"/>
            <p:cNvSpPr/>
            <p:nvPr/>
          </p:nvSpPr>
          <p:spPr bwMode="auto">
            <a:xfrm>
              <a:off x="1401373" y="3578342"/>
              <a:ext cx="140594" cy="115240"/>
            </a:xfrm>
            <a:custGeom>
              <a:avLst/>
              <a:gdLst>
                <a:gd name="T0" fmla="*/ 26 w 26"/>
                <a:gd name="T1" fmla="*/ 15 h 21"/>
                <a:gd name="T2" fmla="*/ 23 w 26"/>
                <a:gd name="T3" fmla="*/ 13 h 21"/>
                <a:gd name="T4" fmla="*/ 21 w 26"/>
                <a:gd name="T5" fmla="*/ 14 h 21"/>
                <a:gd name="T6" fmla="*/ 21 w 26"/>
                <a:gd name="T7" fmla="*/ 9 h 21"/>
                <a:gd name="T8" fmla="*/ 18 w 26"/>
                <a:gd name="T9" fmla="*/ 7 h 21"/>
                <a:gd name="T10" fmla="*/ 16 w 26"/>
                <a:gd name="T11" fmla="*/ 5 h 21"/>
                <a:gd name="T12" fmla="*/ 14 w 26"/>
                <a:gd name="T13" fmla="*/ 3 h 21"/>
                <a:gd name="T14" fmla="*/ 12 w 26"/>
                <a:gd name="T15" fmla="*/ 5 h 21"/>
                <a:gd name="T16" fmla="*/ 13 w 26"/>
                <a:gd name="T17" fmla="*/ 2 h 21"/>
                <a:gd name="T18" fmla="*/ 12 w 26"/>
                <a:gd name="T19" fmla="*/ 0 h 21"/>
                <a:gd name="T20" fmla="*/ 10 w 26"/>
                <a:gd name="T21" fmla="*/ 2 h 21"/>
                <a:gd name="T22" fmla="*/ 7 w 26"/>
                <a:gd name="T23" fmla="*/ 11 h 21"/>
                <a:gd name="T24" fmla="*/ 3 w 26"/>
                <a:gd name="T25" fmla="*/ 14 h 21"/>
                <a:gd name="T26" fmla="*/ 1 w 26"/>
                <a:gd name="T27" fmla="*/ 16 h 21"/>
                <a:gd name="T28" fmla="*/ 5 w 26"/>
                <a:gd name="T29" fmla="*/ 17 h 21"/>
                <a:gd name="T30" fmla="*/ 5 w 26"/>
                <a:gd name="T31" fmla="*/ 21 h 21"/>
                <a:gd name="T32" fmla="*/ 10 w 26"/>
                <a:gd name="T33" fmla="*/ 20 h 21"/>
                <a:gd name="T34" fmla="*/ 13 w 26"/>
                <a:gd name="T35" fmla="*/ 16 h 21"/>
                <a:gd name="T36" fmla="*/ 13 w 26"/>
                <a:gd name="T37" fmla="*/ 15 h 21"/>
                <a:gd name="T38" fmla="*/ 17 w 26"/>
                <a:gd name="T39" fmla="*/ 12 h 21"/>
                <a:gd name="T40" fmla="*/ 17 w 26"/>
                <a:gd name="T41" fmla="*/ 14 h 21"/>
                <a:gd name="T42" fmla="*/ 18 w 26"/>
                <a:gd name="T43" fmla="*/ 16 h 21"/>
                <a:gd name="T44" fmla="*/ 23 w 26"/>
                <a:gd name="T45" fmla="*/ 17 h 21"/>
                <a:gd name="T46" fmla="*/ 26 w 26"/>
                <a:gd name="T47"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1">
                  <a:moveTo>
                    <a:pt x="26" y="15"/>
                  </a:moveTo>
                  <a:cubicBezTo>
                    <a:pt x="26" y="14"/>
                    <a:pt x="25" y="13"/>
                    <a:pt x="23" y="13"/>
                  </a:cubicBezTo>
                  <a:cubicBezTo>
                    <a:pt x="22" y="13"/>
                    <a:pt x="22" y="14"/>
                    <a:pt x="21" y="14"/>
                  </a:cubicBezTo>
                  <a:cubicBezTo>
                    <a:pt x="20" y="15"/>
                    <a:pt x="22" y="9"/>
                    <a:pt x="21" y="9"/>
                  </a:cubicBezTo>
                  <a:cubicBezTo>
                    <a:pt x="20" y="8"/>
                    <a:pt x="18" y="8"/>
                    <a:pt x="18" y="7"/>
                  </a:cubicBezTo>
                  <a:cubicBezTo>
                    <a:pt x="17" y="6"/>
                    <a:pt x="17" y="5"/>
                    <a:pt x="16" y="5"/>
                  </a:cubicBezTo>
                  <a:cubicBezTo>
                    <a:pt x="15" y="4"/>
                    <a:pt x="15" y="3"/>
                    <a:pt x="14" y="3"/>
                  </a:cubicBezTo>
                  <a:cubicBezTo>
                    <a:pt x="13" y="2"/>
                    <a:pt x="14" y="4"/>
                    <a:pt x="12" y="5"/>
                  </a:cubicBezTo>
                  <a:cubicBezTo>
                    <a:pt x="11" y="5"/>
                    <a:pt x="13" y="2"/>
                    <a:pt x="13" y="2"/>
                  </a:cubicBezTo>
                  <a:cubicBezTo>
                    <a:pt x="13" y="1"/>
                    <a:pt x="13" y="0"/>
                    <a:pt x="12" y="0"/>
                  </a:cubicBezTo>
                  <a:cubicBezTo>
                    <a:pt x="11" y="0"/>
                    <a:pt x="10" y="1"/>
                    <a:pt x="10" y="2"/>
                  </a:cubicBezTo>
                  <a:cubicBezTo>
                    <a:pt x="9" y="3"/>
                    <a:pt x="7" y="10"/>
                    <a:pt x="7" y="11"/>
                  </a:cubicBezTo>
                  <a:cubicBezTo>
                    <a:pt x="7" y="13"/>
                    <a:pt x="5" y="13"/>
                    <a:pt x="3" y="14"/>
                  </a:cubicBezTo>
                  <a:cubicBezTo>
                    <a:pt x="0" y="15"/>
                    <a:pt x="0" y="15"/>
                    <a:pt x="1" y="16"/>
                  </a:cubicBezTo>
                  <a:cubicBezTo>
                    <a:pt x="1" y="17"/>
                    <a:pt x="4" y="17"/>
                    <a:pt x="5" y="17"/>
                  </a:cubicBezTo>
                  <a:cubicBezTo>
                    <a:pt x="6" y="17"/>
                    <a:pt x="3" y="21"/>
                    <a:pt x="5" y="21"/>
                  </a:cubicBezTo>
                  <a:cubicBezTo>
                    <a:pt x="6" y="21"/>
                    <a:pt x="10" y="20"/>
                    <a:pt x="10" y="20"/>
                  </a:cubicBezTo>
                  <a:cubicBezTo>
                    <a:pt x="10" y="20"/>
                    <a:pt x="12" y="17"/>
                    <a:pt x="13" y="16"/>
                  </a:cubicBezTo>
                  <a:cubicBezTo>
                    <a:pt x="14" y="16"/>
                    <a:pt x="13" y="15"/>
                    <a:pt x="13" y="15"/>
                  </a:cubicBezTo>
                  <a:cubicBezTo>
                    <a:pt x="13" y="14"/>
                    <a:pt x="16" y="12"/>
                    <a:pt x="17" y="12"/>
                  </a:cubicBezTo>
                  <a:cubicBezTo>
                    <a:pt x="18" y="12"/>
                    <a:pt x="17" y="14"/>
                    <a:pt x="17" y="14"/>
                  </a:cubicBezTo>
                  <a:cubicBezTo>
                    <a:pt x="16" y="15"/>
                    <a:pt x="17" y="15"/>
                    <a:pt x="18" y="16"/>
                  </a:cubicBezTo>
                  <a:cubicBezTo>
                    <a:pt x="20" y="16"/>
                    <a:pt x="21" y="17"/>
                    <a:pt x="23" y="17"/>
                  </a:cubicBezTo>
                  <a:cubicBezTo>
                    <a:pt x="24" y="17"/>
                    <a:pt x="26" y="15"/>
                    <a:pt x="26" y="15"/>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84" name="Freeform 84"/>
            <p:cNvSpPr/>
            <p:nvPr/>
          </p:nvSpPr>
          <p:spPr bwMode="auto">
            <a:xfrm>
              <a:off x="1581148" y="3670532"/>
              <a:ext cx="27657" cy="23049"/>
            </a:xfrm>
            <a:custGeom>
              <a:avLst/>
              <a:gdLst>
                <a:gd name="T0" fmla="*/ 1 w 5"/>
                <a:gd name="T1" fmla="*/ 0 h 4"/>
                <a:gd name="T2" fmla="*/ 1 w 5"/>
                <a:gd name="T3" fmla="*/ 3 h 4"/>
                <a:gd name="T4" fmla="*/ 4 w 5"/>
                <a:gd name="T5" fmla="*/ 2 h 4"/>
                <a:gd name="T6" fmla="*/ 3 w 5"/>
                <a:gd name="T7" fmla="*/ 1 h 4"/>
                <a:gd name="T8" fmla="*/ 1 w 5"/>
                <a:gd name="T9" fmla="*/ 0 h 4"/>
              </a:gdLst>
              <a:ahLst/>
              <a:cxnLst>
                <a:cxn ang="0">
                  <a:pos x="T0" y="T1"/>
                </a:cxn>
                <a:cxn ang="0">
                  <a:pos x="T2" y="T3"/>
                </a:cxn>
                <a:cxn ang="0">
                  <a:pos x="T4" y="T5"/>
                </a:cxn>
                <a:cxn ang="0">
                  <a:pos x="T6" y="T7"/>
                </a:cxn>
                <a:cxn ang="0">
                  <a:pos x="T8" y="T9"/>
                </a:cxn>
              </a:cxnLst>
              <a:rect l="0" t="0" r="r" b="b"/>
              <a:pathLst>
                <a:path w="5" h="4">
                  <a:moveTo>
                    <a:pt x="1" y="0"/>
                  </a:moveTo>
                  <a:cubicBezTo>
                    <a:pt x="0" y="1"/>
                    <a:pt x="0" y="2"/>
                    <a:pt x="1" y="3"/>
                  </a:cubicBezTo>
                  <a:cubicBezTo>
                    <a:pt x="2" y="4"/>
                    <a:pt x="3" y="3"/>
                    <a:pt x="4" y="2"/>
                  </a:cubicBezTo>
                  <a:cubicBezTo>
                    <a:pt x="5" y="2"/>
                    <a:pt x="3" y="1"/>
                    <a:pt x="3" y="1"/>
                  </a:cubicBezTo>
                  <a:cubicBezTo>
                    <a:pt x="2" y="1"/>
                    <a:pt x="2" y="0"/>
                    <a:pt x="1" y="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85" name="Freeform 85"/>
            <p:cNvSpPr/>
            <p:nvPr/>
          </p:nvSpPr>
          <p:spPr bwMode="auto">
            <a:xfrm>
              <a:off x="1604197" y="3665924"/>
              <a:ext cx="20743" cy="11524"/>
            </a:xfrm>
            <a:custGeom>
              <a:avLst/>
              <a:gdLst>
                <a:gd name="T0" fmla="*/ 1 w 4"/>
                <a:gd name="T1" fmla="*/ 0 h 2"/>
                <a:gd name="T2" fmla="*/ 3 w 4"/>
                <a:gd name="T3" fmla="*/ 2 h 2"/>
                <a:gd name="T4" fmla="*/ 2 w 4"/>
                <a:gd name="T5" fmla="*/ 0 h 2"/>
                <a:gd name="T6" fmla="*/ 1 w 4"/>
                <a:gd name="T7" fmla="*/ 0 h 2"/>
              </a:gdLst>
              <a:ahLst/>
              <a:cxnLst>
                <a:cxn ang="0">
                  <a:pos x="T0" y="T1"/>
                </a:cxn>
                <a:cxn ang="0">
                  <a:pos x="T2" y="T3"/>
                </a:cxn>
                <a:cxn ang="0">
                  <a:pos x="T4" y="T5"/>
                </a:cxn>
                <a:cxn ang="0">
                  <a:pos x="T6" y="T7"/>
                </a:cxn>
              </a:cxnLst>
              <a:rect l="0" t="0" r="r" b="b"/>
              <a:pathLst>
                <a:path w="4" h="2">
                  <a:moveTo>
                    <a:pt x="1" y="0"/>
                  </a:moveTo>
                  <a:cubicBezTo>
                    <a:pt x="0" y="1"/>
                    <a:pt x="1" y="2"/>
                    <a:pt x="3" y="2"/>
                  </a:cubicBezTo>
                  <a:cubicBezTo>
                    <a:pt x="4" y="2"/>
                    <a:pt x="3" y="1"/>
                    <a:pt x="2" y="0"/>
                  </a:cubicBezTo>
                  <a:cubicBezTo>
                    <a:pt x="2" y="0"/>
                    <a:pt x="1" y="0"/>
                    <a:pt x="1" y="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86" name="Freeform 86"/>
            <p:cNvSpPr/>
            <p:nvPr/>
          </p:nvSpPr>
          <p:spPr bwMode="auto">
            <a:xfrm>
              <a:off x="1680255" y="3479234"/>
              <a:ext cx="32268" cy="27657"/>
            </a:xfrm>
            <a:custGeom>
              <a:avLst/>
              <a:gdLst>
                <a:gd name="T0" fmla="*/ 2 w 6"/>
                <a:gd name="T1" fmla="*/ 5 h 5"/>
                <a:gd name="T2" fmla="*/ 5 w 6"/>
                <a:gd name="T3" fmla="*/ 3 h 5"/>
                <a:gd name="T4" fmla="*/ 4 w 6"/>
                <a:gd name="T5" fmla="*/ 0 h 5"/>
                <a:gd name="T6" fmla="*/ 0 w 6"/>
                <a:gd name="T7" fmla="*/ 2 h 5"/>
                <a:gd name="T8" fmla="*/ 2 w 6"/>
                <a:gd name="T9" fmla="*/ 5 h 5"/>
              </a:gdLst>
              <a:ahLst/>
              <a:cxnLst>
                <a:cxn ang="0">
                  <a:pos x="T0" y="T1"/>
                </a:cxn>
                <a:cxn ang="0">
                  <a:pos x="T2" y="T3"/>
                </a:cxn>
                <a:cxn ang="0">
                  <a:pos x="T4" y="T5"/>
                </a:cxn>
                <a:cxn ang="0">
                  <a:pos x="T6" y="T7"/>
                </a:cxn>
                <a:cxn ang="0">
                  <a:pos x="T8" y="T9"/>
                </a:cxn>
              </a:cxnLst>
              <a:rect l="0" t="0" r="r" b="b"/>
              <a:pathLst>
                <a:path w="6" h="5">
                  <a:moveTo>
                    <a:pt x="2" y="5"/>
                  </a:moveTo>
                  <a:cubicBezTo>
                    <a:pt x="3" y="5"/>
                    <a:pt x="4" y="4"/>
                    <a:pt x="5" y="3"/>
                  </a:cubicBezTo>
                  <a:cubicBezTo>
                    <a:pt x="5" y="3"/>
                    <a:pt x="6" y="0"/>
                    <a:pt x="4" y="0"/>
                  </a:cubicBezTo>
                  <a:cubicBezTo>
                    <a:pt x="2" y="0"/>
                    <a:pt x="0" y="1"/>
                    <a:pt x="0" y="2"/>
                  </a:cubicBezTo>
                  <a:cubicBezTo>
                    <a:pt x="0" y="3"/>
                    <a:pt x="0" y="5"/>
                    <a:pt x="2" y="5"/>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87" name="Freeform 87"/>
            <p:cNvSpPr/>
            <p:nvPr/>
          </p:nvSpPr>
          <p:spPr bwMode="auto">
            <a:xfrm>
              <a:off x="1592672" y="3391651"/>
              <a:ext cx="36877" cy="23049"/>
            </a:xfrm>
            <a:custGeom>
              <a:avLst/>
              <a:gdLst>
                <a:gd name="T0" fmla="*/ 7 w 7"/>
                <a:gd name="T1" fmla="*/ 4 h 4"/>
                <a:gd name="T2" fmla="*/ 7 w 7"/>
                <a:gd name="T3" fmla="*/ 1 h 4"/>
                <a:gd name="T4" fmla="*/ 2 w 7"/>
                <a:gd name="T5" fmla="*/ 1 h 4"/>
                <a:gd name="T6" fmla="*/ 3 w 7"/>
                <a:gd name="T7" fmla="*/ 3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cubicBezTo>
                    <a:pt x="7" y="3"/>
                    <a:pt x="7" y="2"/>
                    <a:pt x="7" y="1"/>
                  </a:cubicBezTo>
                  <a:cubicBezTo>
                    <a:pt x="7" y="0"/>
                    <a:pt x="3" y="1"/>
                    <a:pt x="2" y="1"/>
                  </a:cubicBezTo>
                  <a:cubicBezTo>
                    <a:pt x="0" y="1"/>
                    <a:pt x="2" y="2"/>
                    <a:pt x="3" y="3"/>
                  </a:cubicBezTo>
                  <a:cubicBezTo>
                    <a:pt x="4" y="4"/>
                    <a:pt x="6" y="4"/>
                    <a:pt x="7" y="4"/>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88" name="Freeform 88"/>
            <p:cNvSpPr/>
            <p:nvPr/>
          </p:nvSpPr>
          <p:spPr bwMode="auto">
            <a:xfrm>
              <a:off x="1832372" y="3730457"/>
              <a:ext cx="32268" cy="23049"/>
            </a:xfrm>
            <a:custGeom>
              <a:avLst/>
              <a:gdLst>
                <a:gd name="T0" fmla="*/ 3 w 6"/>
                <a:gd name="T1" fmla="*/ 0 h 4"/>
                <a:gd name="T2" fmla="*/ 1 w 6"/>
                <a:gd name="T3" fmla="*/ 1 h 4"/>
                <a:gd name="T4" fmla="*/ 2 w 6"/>
                <a:gd name="T5" fmla="*/ 4 h 4"/>
                <a:gd name="T6" fmla="*/ 5 w 6"/>
                <a:gd name="T7" fmla="*/ 2 h 4"/>
                <a:gd name="T8" fmla="*/ 3 w 6"/>
                <a:gd name="T9" fmla="*/ 2 h 4"/>
                <a:gd name="T10" fmla="*/ 3 w 6"/>
                <a:gd name="T11" fmla="*/ 0 h 4"/>
              </a:gdLst>
              <a:ahLst/>
              <a:cxnLst>
                <a:cxn ang="0">
                  <a:pos x="T0" y="T1"/>
                </a:cxn>
                <a:cxn ang="0">
                  <a:pos x="T2" y="T3"/>
                </a:cxn>
                <a:cxn ang="0">
                  <a:pos x="T4" y="T5"/>
                </a:cxn>
                <a:cxn ang="0">
                  <a:pos x="T6" y="T7"/>
                </a:cxn>
                <a:cxn ang="0">
                  <a:pos x="T8" y="T9"/>
                </a:cxn>
                <a:cxn ang="0">
                  <a:pos x="T10" y="T11"/>
                </a:cxn>
              </a:cxnLst>
              <a:rect l="0" t="0" r="r" b="b"/>
              <a:pathLst>
                <a:path w="6" h="4">
                  <a:moveTo>
                    <a:pt x="3" y="0"/>
                  </a:moveTo>
                  <a:cubicBezTo>
                    <a:pt x="3" y="0"/>
                    <a:pt x="1" y="1"/>
                    <a:pt x="1" y="1"/>
                  </a:cubicBezTo>
                  <a:cubicBezTo>
                    <a:pt x="0" y="2"/>
                    <a:pt x="1" y="4"/>
                    <a:pt x="2" y="4"/>
                  </a:cubicBezTo>
                  <a:cubicBezTo>
                    <a:pt x="4" y="4"/>
                    <a:pt x="4" y="3"/>
                    <a:pt x="5" y="2"/>
                  </a:cubicBezTo>
                  <a:cubicBezTo>
                    <a:pt x="6" y="2"/>
                    <a:pt x="4" y="2"/>
                    <a:pt x="3" y="2"/>
                  </a:cubicBezTo>
                  <a:cubicBezTo>
                    <a:pt x="3" y="2"/>
                    <a:pt x="3" y="1"/>
                    <a:pt x="3" y="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89" name="Freeform 89"/>
            <p:cNvSpPr/>
            <p:nvPr/>
          </p:nvSpPr>
          <p:spPr bwMode="auto">
            <a:xfrm>
              <a:off x="1449774" y="3179610"/>
              <a:ext cx="518581" cy="562372"/>
            </a:xfrm>
            <a:custGeom>
              <a:avLst/>
              <a:gdLst>
                <a:gd name="T0" fmla="*/ 5 w 95"/>
                <a:gd name="T1" fmla="*/ 27 h 103"/>
                <a:gd name="T2" fmla="*/ 8 w 95"/>
                <a:gd name="T3" fmla="*/ 32 h 103"/>
                <a:gd name="T4" fmla="*/ 11 w 95"/>
                <a:gd name="T5" fmla="*/ 36 h 103"/>
                <a:gd name="T6" fmla="*/ 23 w 95"/>
                <a:gd name="T7" fmla="*/ 39 h 103"/>
                <a:gd name="T8" fmla="*/ 33 w 95"/>
                <a:gd name="T9" fmla="*/ 38 h 103"/>
                <a:gd name="T10" fmla="*/ 43 w 95"/>
                <a:gd name="T11" fmla="*/ 39 h 103"/>
                <a:gd name="T12" fmla="*/ 50 w 95"/>
                <a:gd name="T13" fmla="*/ 46 h 103"/>
                <a:gd name="T14" fmla="*/ 52 w 95"/>
                <a:gd name="T15" fmla="*/ 55 h 103"/>
                <a:gd name="T16" fmla="*/ 49 w 95"/>
                <a:gd name="T17" fmla="*/ 64 h 103"/>
                <a:gd name="T18" fmla="*/ 42 w 95"/>
                <a:gd name="T19" fmla="*/ 74 h 103"/>
                <a:gd name="T20" fmla="*/ 30 w 95"/>
                <a:gd name="T21" fmla="*/ 74 h 103"/>
                <a:gd name="T22" fmla="*/ 29 w 95"/>
                <a:gd name="T23" fmla="*/ 85 h 103"/>
                <a:gd name="T24" fmla="*/ 44 w 95"/>
                <a:gd name="T25" fmla="*/ 84 h 103"/>
                <a:gd name="T26" fmla="*/ 51 w 95"/>
                <a:gd name="T27" fmla="*/ 90 h 103"/>
                <a:gd name="T28" fmla="*/ 54 w 95"/>
                <a:gd name="T29" fmla="*/ 97 h 103"/>
                <a:gd name="T30" fmla="*/ 63 w 95"/>
                <a:gd name="T31" fmla="*/ 99 h 103"/>
                <a:gd name="T32" fmla="*/ 69 w 95"/>
                <a:gd name="T33" fmla="*/ 96 h 103"/>
                <a:gd name="T34" fmla="*/ 63 w 95"/>
                <a:gd name="T35" fmla="*/ 91 h 103"/>
                <a:gd name="T36" fmla="*/ 66 w 95"/>
                <a:gd name="T37" fmla="*/ 90 h 103"/>
                <a:gd name="T38" fmla="*/ 74 w 95"/>
                <a:gd name="T39" fmla="*/ 95 h 103"/>
                <a:gd name="T40" fmla="*/ 78 w 95"/>
                <a:gd name="T41" fmla="*/ 97 h 103"/>
                <a:gd name="T42" fmla="*/ 78 w 95"/>
                <a:gd name="T43" fmla="*/ 92 h 103"/>
                <a:gd name="T44" fmla="*/ 77 w 95"/>
                <a:gd name="T45" fmla="*/ 86 h 103"/>
                <a:gd name="T46" fmla="*/ 72 w 95"/>
                <a:gd name="T47" fmla="*/ 80 h 103"/>
                <a:gd name="T48" fmla="*/ 70 w 95"/>
                <a:gd name="T49" fmla="*/ 75 h 103"/>
                <a:gd name="T50" fmla="*/ 70 w 95"/>
                <a:gd name="T51" fmla="*/ 71 h 103"/>
                <a:gd name="T52" fmla="*/ 75 w 95"/>
                <a:gd name="T53" fmla="*/ 69 h 103"/>
                <a:gd name="T54" fmla="*/ 79 w 95"/>
                <a:gd name="T55" fmla="*/ 72 h 103"/>
                <a:gd name="T56" fmla="*/ 80 w 95"/>
                <a:gd name="T57" fmla="*/ 76 h 103"/>
                <a:gd name="T58" fmla="*/ 84 w 95"/>
                <a:gd name="T59" fmla="*/ 77 h 103"/>
                <a:gd name="T60" fmla="*/ 89 w 95"/>
                <a:gd name="T61" fmla="*/ 74 h 103"/>
                <a:gd name="T62" fmla="*/ 92 w 95"/>
                <a:gd name="T63" fmla="*/ 67 h 103"/>
                <a:gd name="T64" fmla="*/ 91 w 95"/>
                <a:gd name="T65" fmla="*/ 65 h 103"/>
                <a:gd name="T66" fmla="*/ 86 w 95"/>
                <a:gd name="T67" fmla="*/ 63 h 103"/>
                <a:gd name="T68" fmla="*/ 85 w 95"/>
                <a:gd name="T69" fmla="*/ 62 h 103"/>
                <a:gd name="T70" fmla="*/ 81 w 95"/>
                <a:gd name="T71" fmla="*/ 56 h 103"/>
                <a:gd name="T72" fmla="*/ 76 w 95"/>
                <a:gd name="T73" fmla="*/ 52 h 103"/>
                <a:gd name="T74" fmla="*/ 72 w 95"/>
                <a:gd name="T75" fmla="*/ 49 h 103"/>
                <a:gd name="T76" fmla="*/ 76 w 95"/>
                <a:gd name="T77" fmla="*/ 46 h 103"/>
                <a:gd name="T78" fmla="*/ 78 w 95"/>
                <a:gd name="T79" fmla="*/ 41 h 103"/>
                <a:gd name="T80" fmla="*/ 73 w 95"/>
                <a:gd name="T81" fmla="*/ 35 h 103"/>
                <a:gd name="T82" fmla="*/ 69 w 95"/>
                <a:gd name="T83" fmla="*/ 30 h 103"/>
                <a:gd name="T84" fmla="*/ 63 w 95"/>
                <a:gd name="T85" fmla="*/ 26 h 103"/>
                <a:gd name="T86" fmla="*/ 56 w 95"/>
                <a:gd name="T87" fmla="*/ 21 h 103"/>
                <a:gd name="T88" fmla="*/ 50 w 95"/>
                <a:gd name="T89" fmla="*/ 15 h 103"/>
                <a:gd name="T90" fmla="*/ 40 w 95"/>
                <a:gd name="T91" fmla="*/ 17 h 103"/>
                <a:gd name="T92" fmla="*/ 35 w 95"/>
                <a:gd name="T93" fmla="*/ 16 h 103"/>
                <a:gd name="T94" fmla="*/ 30 w 95"/>
                <a:gd name="T95" fmla="*/ 16 h 103"/>
                <a:gd name="T96" fmla="*/ 35 w 95"/>
                <a:gd name="T97" fmla="*/ 7 h 103"/>
                <a:gd name="T98" fmla="*/ 31 w 95"/>
                <a:gd name="T99" fmla="*/ 2 h 103"/>
                <a:gd name="T100" fmla="*/ 29 w 95"/>
                <a:gd name="T101" fmla="*/ 5 h 103"/>
                <a:gd name="T102" fmla="*/ 23 w 95"/>
                <a:gd name="T103" fmla="*/ 8 h 103"/>
                <a:gd name="T104" fmla="*/ 20 w 95"/>
                <a:gd name="T105" fmla="*/ 16 h 103"/>
                <a:gd name="T106" fmla="*/ 27 w 95"/>
                <a:gd name="T107" fmla="*/ 26 h 103"/>
                <a:gd name="T108" fmla="*/ 22 w 95"/>
                <a:gd name="T109" fmla="*/ 27 h 103"/>
                <a:gd name="T110" fmla="*/ 19 w 95"/>
                <a:gd name="T111" fmla="*/ 23 h 103"/>
                <a:gd name="T112" fmla="*/ 24 w 95"/>
                <a:gd name="T113" fmla="*/ 3 h 103"/>
                <a:gd name="T114" fmla="*/ 12 w 95"/>
                <a:gd name="T115" fmla="*/ 3 h 103"/>
                <a:gd name="T116" fmla="*/ 1 w 95"/>
                <a:gd name="T117" fmla="*/ 1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5" h="103">
                  <a:moveTo>
                    <a:pt x="1" y="22"/>
                  </a:moveTo>
                  <a:cubicBezTo>
                    <a:pt x="2" y="23"/>
                    <a:pt x="2" y="23"/>
                    <a:pt x="2" y="23"/>
                  </a:cubicBezTo>
                  <a:cubicBezTo>
                    <a:pt x="2" y="24"/>
                    <a:pt x="2" y="25"/>
                    <a:pt x="2" y="26"/>
                  </a:cubicBezTo>
                  <a:cubicBezTo>
                    <a:pt x="3" y="27"/>
                    <a:pt x="4" y="27"/>
                    <a:pt x="5" y="27"/>
                  </a:cubicBezTo>
                  <a:cubicBezTo>
                    <a:pt x="7" y="28"/>
                    <a:pt x="8" y="29"/>
                    <a:pt x="8" y="29"/>
                  </a:cubicBezTo>
                  <a:cubicBezTo>
                    <a:pt x="8" y="30"/>
                    <a:pt x="5" y="29"/>
                    <a:pt x="4" y="29"/>
                  </a:cubicBezTo>
                  <a:cubicBezTo>
                    <a:pt x="4" y="29"/>
                    <a:pt x="4" y="30"/>
                    <a:pt x="5" y="32"/>
                  </a:cubicBezTo>
                  <a:cubicBezTo>
                    <a:pt x="6" y="33"/>
                    <a:pt x="6" y="32"/>
                    <a:pt x="8" y="32"/>
                  </a:cubicBezTo>
                  <a:cubicBezTo>
                    <a:pt x="9" y="33"/>
                    <a:pt x="9" y="34"/>
                    <a:pt x="9" y="34"/>
                  </a:cubicBezTo>
                  <a:cubicBezTo>
                    <a:pt x="9" y="35"/>
                    <a:pt x="6" y="33"/>
                    <a:pt x="7" y="34"/>
                  </a:cubicBezTo>
                  <a:cubicBezTo>
                    <a:pt x="7" y="34"/>
                    <a:pt x="8" y="36"/>
                    <a:pt x="9" y="36"/>
                  </a:cubicBezTo>
                  <a:cubicBezTo>
                    <a:pt x="10" y="37"/>
                    <a:pt x="10" y="36"/>
                    <a:pt x="11" y="36"/>
                  </a:cubicBezTo>
                  <a:cubicBezTo>
                    <a:pt x="12" y="36"/>
                    <a:pt x="12" y="37"/>
                    <a:pt x="13" y="37"/>
                  </a:cubicBezTo>
                  <a:cubicBezTo>
                    <a:pt x="13" y="37"/>
                    <a:pt x="14" y="36"/>
                    <a:pt x="15" y="36"/>
                  </a:cubicBezTo>
                  <a:cubicBezTo>
                    <a:pt x="16" y="36"/>
                    <a:pt x="16" y="38"/>
                    <a:pt x="17" y="38"/>
                  </a:cubicBezTo>
                  <a:cubicBezTo>
                    <a:pt x="18" y="39"/>
                    <a:pt x="22" y="39"/>
                    <a:pt x="23" y="39"/>
                  </a:cubicBezTo>
                  <a:cubicBezTo>
                    <a:pt x="24" y="39"/>
                    <a:pt x="24" y="39"/>
                    <a:pt x="24" y="39"/>
                  </a:cubicBezTo>
                  <a:cubicBezTo>
                    <a:pt x="25" y="39"/>
                    <a:pt x="25" y="39"/>
                    <a:pt x="26" y="39"/>
                  </a:cubicBezTo>
                  <a:cubicBezTo>
                    <a:pt x="27" y="38"/>
                    <a:pt x="26" y="39"/>
                    <a:pt x="27" y="39"/>
                  </a:cubicBezTo>
                  <a:cubicBezTo>
                    <a:pt x="27" y="39"/>
                    <a:pt x="32" y="38"/>
                    <a:pt x="33" y="38"/>
                  </a:cubicBezTo>
                  <a:cubicBezTo>
                    <a:pt x="34" y="38"/>
                    <a:pt x="37" y="38"/>
                    <a:pt x="37" y="38"/>
                  </a:cubicBezTo>
                  <a:cubicBezTo>
                    <a:pt x="38" y="38"/>
                    <a:pt x="39" y="40"/>
                    <a:pt x="40" y="41"/>
                  </a:cubicBezTo>
                  <a:cubicBezTo>
                    <a:pt x="41" y="41"/>
                    <a:pt x="41" y="40"/>
                    <a:pt x="41" y="40"/>
                  </a:cubicBezTo>
                  <a:cubicBezTo>
                    <a:pt x="41" y="39"/>
                    <a:pt x="43" y="39"/>
                    <a:pt x="43" y="39"/>
                  </a:cubicBezTo>
                  <a:cubicBezTo>
                    <a:pt x="44" y="39"/>
                    <a:pt x="44" y="39"/>
                    <a:pt x="43" y="40"/>
                  </a:cubicBezTo>
                  <a:cubicBezTo>
                    <a:pt x="43" y="41"/>
                    <a:pt x="43" y="42"/>
                    <a:pt x="43" y="43"/>
                  </a:cubicBezTo>
                  <a:cubicBezTo>
                    <a:pt x="44" y="44"/>
                    <a:pt x="45" y="44"/>
                    <a:pt x="46" y="45"/>
                  </a:cubicBezTo>
                  <a:cubicBezTo>
                    <a:pt x="47" y="45"/>
                    <a:pt x="49" y="46"/>
                    <a:pt x="50" y="46"/>
                  </a:cubicBezTo>
                  <a:cubicBezTo>
                    <a:pt x="51" y="46"/>
                    <a:pt x="52" y="46"/>
                    <a:pt x="51" y="47"/>
                  </a:cubicBezTo>
                  <a:cubicBezTo>
                    <a:pt x="50" y="47"/>
                    <a:pt x="50" y="50"/>
                    <a:pt x="50" y="51"/>
                  </a:cubicBezTo>
                  <a:cubicBezTo>
                    <a:pt x="51" y="52"/>
                    <a:pt x="51" y="53"/>
                    <a:pt x="52" y="53"/>
                  </a:cubicBezTo>
                  <a:cubicBezTo>
                    <a:pt x="53" y="53"/>
                    <a:pt x="53" y="53"/>
                    <a:pt x="52" y="55"/>
                  </a:cubicBezTo>
                  <a:cubicBezTo>
                    <a:pt x="52" y="57"/>
                    <a:pt x="54" y="59"/>
                    <a:pt x="53" y="60"/>
                  </a:cubicBezTo>
                  <a:cubicBezTo>
                    <a:pt x="53" y="61"/>
                    <a:pt x="52" y="61"/>
                    <a:pt x="51" y="61"/>
                  </a:cubicBezTo>
                  <a:cubicBezTo>
                    <a:pt x="51" y="61"/>
                    <a:pt x="52" y="62"/>
                    <a:pt x="52" y="63"/>
                  </a:cubicBezTo>
                  <a:cubicBezTo>
                    <a:pt x="53" y="63"/>
                    <a:pt x="50" y="64"/>
                    <a:pt x="49" y="64"/>
                  </a:cubicBezTo>
                  <a:cubicBezTo>
                    <a:pt x="48" y="64"/>
                    <a:pt x="45" y="66"/>
                    <a:pt x="45" y="67"/>
                  </a:cubicBezTo>
                  <a:cubicBezTo>
                    <a:pt x="45" y="68"/>
                    <a:pt x="46" y="71"/>
                    <a:pt x="47" y="72"/>
                  </a:cubicBezTo>
                  <a:cubicBezTo>
                    <a:pt x="47" y="73"/>
                    <a:pt x="45" y="73"/>
                    <a:pt x="44" y="74"/>
                  </a:cubicBezTo>
                  <a:cubicBezTo>
                    <a:pt x="42" y="74"/>
                    <a:pt x="43" y="74"/>
                    <a:pt x="42" y="74"/>
                  </a:cubicBezTo>
                  <a:cubicBezTo>
                    <a:pt x="41" y="73"/>
                    <a:pt x="40" y="74"/>
                    <a:pt x="39" y="74"/>
                  </a:cubicBezTo>
                  <a:cubicBezTo>
                    <a:pt x="38" y="74"/>
                    <a:pt x="37" y="73"/>
                    <a:pt x="36" y="73"/>
                  </a:cubicBezTo>
                  <a:cubicBezTo>
                    <a:pt x="36" y="72"/>
                    <a:pt x="33" y="73"/>
                    <a:pt x="32" y="73"/>
                  </a:cubicBezTo>
                  <a:cubicBezTo>
                    <a:pt x="32" y="73"/>
                    <a:pt x="31" y="74"/>
                    <a:pt x="30" y="74"/>
                  </a:cubicBezTo>
                  <a:cubicBezTo>
                    <a:pt x="29" y="75"/>
                    <a:pt x="31" y="75"/>
                    <a:pt x="31" y="76"/>
                  </a:cubicBezTo>
                  <a:cubicBezTo>
                    <a:pt x="32" y="76"/>
                    <a:pt x="31" y="78"/>
                    <a:pt x="30" y="79"/>
                  </a:cubicBezTo>
                  <a:cubicBezTo>
                    <a:pt x="30" y="79"/>
                    <a:pt x="28" y="80"/>
                    <a:pt x="27" y="81"/>
                  </a:cubicBezTo>
                  <a:cubicBezTo>
                    <a:pt x="27" y="81"/>
                    <a:pt x="28" y="84"/>
                    <a:pt x="29" y="85"/>
                  </a:cubicBezTo>
                  <a:cubicBezTo>
                    <a:pt x="29" y="85"/>
                    <a:pt x="32" y="86"/>
                    <a:pt x="33" y="85"/>
                  </a:cubicBezTo>
                  <a:cubicBezTo>
                    <a:pt x="34" y="85"/>
                    <a:pt x="38" y="83"/>
                    <a:pt x="39" y="83"/>
                  </a:cubicBezTo>
                  <a:cubicBezTo>
                    <a:pt x="40" y="83"/>
                    <a:pt x="41" y="84"/>
                    <a:pt x="42" y="84"/>
                  </a:cubicBezTo>
                  <a:cubicBezTo>
                    <a:pt x="43" y="85"/>
                    <a:pt x="43" y="85"/>
                    <a:pt x="44" y="84"/>
                  </a:cubicBezTo>
                  <a:cubicBezTo>
                    <a:pt x="44" y="83"/>
                    <a:pt x="46" y="85"/>
                    <a:pt x="47" y="85"/>
                  </a:cubicBezTo>
                  <a:cubicBezTo>
                    <a:pt x="47" y="86"/>
                    <a:pt x="46" y="88"/>
                    <a:pt x="46" y="88"/>
                  </a:cubicBezTo>
                  <a:cubicBezTo>
                    <a:pt x="47" y="89"/>
                    <a:pt x="48" y="89"/>
                    <a:pt x="49" y="89"/>
                  </a:cubicBezTo>
                  <a:cubicBezTo>
                    <a:pt x="50" y="89"/>
                    <a:pt x="51" y="89"/>
                    <a:pt x="51" y="90"/>
                  </a:cubicBezTo>
                  <a:cubicBezTo>
                    <a:pt x="52" y="90"/>
                    <a:pt x="50" y="91"/>
                    <a:pt x="49" y="91"/>
                  </a:cubicBezTo>
                  <a:cubicBezTo>
                    <a:pt x="48" y="92"/>
                    <a:pt x="49" y="93"/>
                    <a:pt x="51" y="93"/>
                  </a:cubicBezTo>
                  <a:cubicBezTo>
                    <a:pt x="52" y="94"/>
                    <a:pt x="51" y="95"/>
                    <a:pt x="52" y="95"/>
                  </a:cubicBezTo>
                  <a:cubicBezTo>
                    <a:pt x="52" y="96"/>
                    <a:pt x="53" y="97"/>
                    <a:pt x="54" y="97"/>
                  </a:cubicBezTo>
                  <a:cubicBezTo>
                    <a:pt x="55" y="97"/>
                    <a:pt x="54" y="96"/>
                    <a:pt x="54" y="95"/>
                  </a:cubicBezTo>
                  <a:cubicBezTo>
                    <a:pt x="54" y="95"/>
                    <a:pt x="56" y="96"/>
                    <a:pt x="57" y="97"/>
                  </a:cubicBezTo>
                  <a:cubicBezTo>
                    <a:pt x="59" y="97"/>
                    <a:pt x="58" y="97"/>
                    <a:pt x="58" y="98"/>
                  </a:cubicBezTo>
                  <a:cubicBezTo>
                    <a:pt x="59" y="98"/>
                    <a:pt x="62" y="99"/>
                    <a:pt x="63" y="99"/>
                  </a:cubicBezTo>
                  <a:cubicBezTo>
                    <a:pt x="64" y="99"/>
                    <a:pt x="66" y="102"/>
                    <a:pt x="68" y="103"/>
                  </a:cubicBezTo>
                  <a:cubicBezTo>
                    <a:pt x="69" y="103"/>
                    <a:pt x="70" y="101"/>
                    <a:pt x="70" y="101"/>
                  </a:cubicBezTo>
                  <a:cubicBezTo>
                    <a:pt x="71" y="100"/>
                    <a:pt x="70" y="99"/>
                    <a:pt x="70" y="99"/>
                  </a:cubicBezTo>
                  <a:cubicBezTo>
                    <a:pt x="71" y="98"/>
                    <a:pt x="70" y="96"/>
                    <a:pt x="69" y="96"/>
                  </a:cubicBezTo>
                  <a:cubicBezTo>
                    <a:pt x="68" y="96"/>
                    <a:pt x="67" y="95"/>
                    <a:pt x="66" y="94"/>
                  </a:cubicBezTo>
                  <a:cubicBezTo>
                    <a:pt x="64" y="92"/>
                    <a:pt x="65" y="92"/>
                    <a:pt x="66" y="92"/>
                  </a:cubicBezTo>
                  <a:cubicBezTo>
                    <a:pt x="66" y="91"/>
                    <a:pt x="65" y="91"/>
                    <a:pt x="64" y="92"/>
                  </a:cubicBezTo>
                  <a:cubicBezTo>
                    <a:pt x="64" y="92"/>
                    <a:pt x="63" y="92"/>
                    <a:pt x="63" y="91"/>
                  </a:cubicBezTo>
                  <a:cubicBezTo>
                    <a:pt x="62" y="90"/>
                    <a:pt x="62" y="88"/>
                    <a:pt x="62" y="88"/>
                  </a:cubicBezTo>
                  <a:cubicBezTo>
                    <a:pt x="62" y="88"/>
                    <a:pt x="62" y="88"/>
                    <a:pt x="63" y="88"/>
                  </a:cubicBezTo>
                  <a:cubicBezTo>
                    <a:pt x="63" y="89"/>
                    <a:pt x="63" y="88"/>
                    <a:pt x="64" y="88"/>
                  </a:cubicBezTo>
                  <a:cubicBezTo>
                    <a:pt x="64" y="88"/>
                    <a:pt x="65" y="90"/>
                    <a:pt x="66" y="90"/>
                  </a:cubicBezTo>
                  <a:cubicBezTo>
                    <a:pt x="66" y="91"/>
                    <a:pt x="67" y="90"/>
                    <a:pt x="67" y="90"/>
                  </a:cubicBezTo>
                  <a:cubicBezTo>
                    <a:pt x="67" y="89"/>
                    <a:pt x="68" y="91"/>
                    <a:pt x="68" y="92"/>
                  </a:cubicBezTo>
                  <a:cubicBezTo>
                    <a:pt x="69" y="93"/>
                    <a:pt x="71" y="93"/>
                    <a:pt x="71" y="94"/>
                  </a:cubicBezTo>
                  <a:cubicBezTo>
                    <a:pt x="71" y="95"/>
                    <a:pt x="73" y="95"/>
                    <a:pt x="74" y="95"/>
                  </a:cubicBezTo>
                  <a:cubicBezTo>
                    <a:pt x="74" y="96"/>
                    <a:pt x="73" y="97"/>
                    <a:pt x="73" y="98"/>
                  </a:cubicBezTo>
                  <a:cubicBezTo>
                    <a:pt x="73" y="98"/>
                    <a:pt x="74" y="98"/>
                    <a:pt x="74" y="98"/>
                  </a:cubicBezTo>
                  <a:cubicBezTo>
                    <a:pt x="75" y="98"/>
                    <a:pt x="75" y="98"/>
                    <a:pt x="76" y="99"/>
                  </a:cubicBezTo>
                  <a:cubicBezTo>
                    <a:pt x="76" y="99"/>
                    <a:pt x="77" y="98"/>
                    <a:pt x="78" y="97"/>
                  </a:cubicBezTo>
                  <a:cubicBezTo>
                    <a:pt x="78" y="97"/>
                    <a:pt x="76" y="97"/>
                    <a:pt x="76" y="96"/>
                  </a:cubicBezTo>
                  <a:cubicBezTo>
                    <a:pt x="76" y="96"/>
                    <a:pt x="76" y="95"/>
                    <a:pt x="77" y="94"/>
                  </a:cubicBezTo>
                  <a:cubicBezTo>
                    <a:pt x="77" y="93"/>
                    <a:pt x="77" y="92"/>
                    <a:pt x="77" y="92"/>
                  </a:cubicBezTo>
                  <a:cubicBezTo>
                    <a:pt x="77" y="91"/>
                    <a:pt x="77" y="92"/>
                    <a:pt x="78" y="92"/>
                  </a:cubicBezTo>
                  <a:cubicBezTo>
                    <a:pt x="78" y="93"/>
                    <a:pt x="79" y="92"/>
                    <a:pt x="79" y="92"/>
                  </a:cubicBezTo>
                  <a:cubicBezTo>
                    <a:pt x="80" y="92"/>
                    <a:pt x="79" y="91"/>
                    <a:pt x="79" y="90"/>
                  </a:cubicBezTo>
                  <a:cubicBezTo>
                    <a:pt x="80" y="90"/>
                    <a:pt x="79" y="89"/>
                    <a:pt x="78" y="89"/>
                  </a:cubicBezTo>
                  <a:cubicBezTo>
                    <a:pt x="78" y="88"/>
                    <a:pt x="78" y="87"/>
                    <a:pt x="77" y="86"/>
                  </a:cubicBezTo>
                  <a:cubicBezTo>
                    <a:pt x="77" y="86"/>
                    <a:pt x="77" y="84"/>
                    <a:pt x="76" y="83"/>
                  </a:cubicBezTo>
                  <a:cubicBezTo>
                    <a:pt x="75" y="82"/>
                    <a:pt x="75" y="81"/>
                    <a:pt x="75" y="80"/>
                  </a:cubicBezTo>
                  <a:cubicBezTo>
                    <a:pt x="74" y="80"/>
                    <a:pt x="74" y="81"/>
                    <a:pt x="74" y="81"/>
                  </a:cubicBezTo>
                  <a:cubicBezTo>
                    <a:pt x="73" y="81"/>
                    <a:pt x="73" y="80"/>
                    <a:pt x="72" y="80"/>
                  </a:cubicBezTo>
                  <a:cubicBezTo>
                    <a:pt x="72" y="80"/>
                    <a:pt x="71" y="80"/>
                    <a:pt x="71" y="80"/>
                  </a:cubicBezTo>
                  <a:cubicBezTo>
                    <a:pt x="70" y="80"/>
                    <a:pt x="70" y="78"/>
                    <a:pt x="71" y="78"/>
                  </a:cubicBezTo>
                  <a:cubicBezTo>
                    <a:pt x="72" y="78"/>
                    <a:pt x="72" y="77"/>
                    <a:pt x="71" y="77"/>
                  </a:cubicBezTo>
                  <a:cubicBezTo>
                    <a:pt x="71" y="76"/>
                    <a:pt x="71" y="76"/>
                    <a:pt x="70" y="75"/>
                  </a:cubicBezTo>
                  <a:cubicBezTo>
                    <a:pt x="70" y="75"/>
                    <a:pt x="70" y="75"/>
                    <a:pt x="70" y="74"/>
                  </a:cubicBezTo>
                  <a:cubicBezTo>
                    <a:pt x="71" y="74"/>
                    <a:pt x="69" y="74"/>
                    <a:pt x="69" y="74"/>
                  </a:cubicBezTo>
                  <a:cubicBezTo>
                    <a:pt x="69" y="73"/>
                    <a:pt x="69" y="72"/>
                    <a:pt x="70" y="72"/>
                  </a:cubicBezTo>
                  <a:cubicBezTo>
                    <a:pt x="71" y="72"/>
                    <a:pt x="70" y="71"/>
                    <a:pt x="70" y="71"/>
                  </a:cubicBezTo>
                  <a:cubicBezTo>
                    <a:pt x="69" y="71"/>
                    <a:pt x="70" y="70"/>
                    <a:pt x="70" y="70"/>
                  </a:cubicBezTo>
                  <a:cubicBezTo>
                    <a:pt x="71" y="70"/>
                    <a:pt x="71" y="69"/>
                    <a:pt x="72" y="68"/>
                  </a:cubicBezTo>
                  <a:cubicBezTo>
                    <a:pt x="73" y="68"/>
                    <a:pt x="73" y="68"/>
                    <a:pt x="74" y="68"/>
                  </a:cubicBezTo>
                  <a:cubicBezTo>
                    <a:pt x="74" y="68"/>
                    <a:pt x="74" y="69"/>
                    <a:pt x="75" y="69"/>
                  </a:cubicBezTo>
                  <a:cubicBezTo>
                    <a:pt x="75" y="70"/>
                    <a:pt x="75" y="71"/>
                    <a:pt x="76" y="71"/>
                  </a:cubicBezTo>
                  <a:cubicBezTo>
                    <a:pt x="76" y="72"/>
                    <a:pt x="77" y="71"/>
                    <a:pt x="77" y="71"/>
                  </a:cubicBezTo>
                  <a:cubicBezTo>
                    <a:pt x="78" y="70"/>
                    <a:pt x="77" y="71"/>
                    <a:pt x="77" y="72"/>
                  </a:cubicBezTo>
                  <a:cubicBezTo>
                    <a:pt x="77" y="73"/>
                    <a:pt x="78" y="72"/>
                    <a:pt x="79" y="72"/>
                  </a:cubicBezTo>
                  <a:cubicBezTo>
                    <a:pt x="80" y="72"/>
                    <a:pt x="78" y="73"/>
                    <a:pt x="78" y="73"/>
                  </a:cubicBezTo>
                  <a:cubicBezTo>
                    <a:pt x="77" y="74"/>
                    <a:pt x="78" y="74"/>
                    <a:pt x="79" y="75"/>
                  </a:cubicBezTo>
                  <a:cubicBezTo>
                    <a:pt x="80" y="75"/>
                    <a:pt x="80" y="75"/>
                    <a:pt x="79" y="75"/>
                  </a:cubicBezTo>
                  <a:cubicBezTo>
                    <a:pt x="78" y="76"/>
                    <a:pt x="79" y="76"/>
                    <a:pt x="80" y="76"/>
                  </a:cubicBezTo>
                  <a:cubicBezTo>
                    <a:pt x="81" y="76"/>
                    <a:pt x="79" y="78"/>
                    <a:pt x="79" y="78"/>
                  </a:cubicBezTo>
                  <a:cubicBezTo>
                    <a:pt x="79" y="78"/>
                    <a:pt x="81" y="78"/>
                    <a:pt x="82" y="77"/>
                  </a:cubicBezTo>
                  <a:cubicBezTo>
                    <a:pt x="83" y="77"/>
                    <a:pt x="84" y="79"/>
                    <a:pt x="85" y="79"/>
                  </a:cubicBezTo>
                  <a:cubicBezTo>
                    <a:pt x="86" y="79"/>
                    <a:pt x="83" y="77"/>
                    <a:pt x="84" y="77"/>
                  </a:cubicBezTo>
                  <a:cubicBezTo>
                    <a:pt x="84" y="77"/>
                    <a:pt x="84" y="75"/>
                    <a:pt x="85" y="75"/>
                  </a:cubicBezTo>
                  <a:cubicBezTo>
                    <a:pt x="85" y="75"/>
                    <a:pt x="85" y="74"/>
                    <a:pt x="86" y="73"/>
                  </a:cubicBezTo>
                  <a:cubicBezTo>
                    <a:pt x="86" y="73"/>
                    <a:pt x="87" y="74"/>
                    <a:pt x="87" y="75"/>
                  </a:cubicBezTo>
                  <a:cubicBezTo>
                    <a:pt x="88" y="76"/>
                    <a:pt x="88" y="74"/>
                    <a:pt x="89" y="74"/>
                  </a:cubicBezTo>
                  <a:cubicBezTo>
                    <a:pt x="90" y="73"/>
                    <a:pt x="91" y="74"/>
                    <a:pt x="92" y="74"/>
                  </a:cubicBezTo>
                  <a:cubicBezTo>
                    <a:pt x="93" y="74"/>
                    <a:pt x="93" y="72"/>
                    <a:pt x="92" y="72"/>
                  </a:cubicBezTo>
                  <a:cubicBezTo>
                    <a:pt x="91" y="71"/>
                    <a:pt x="90" y="69"/>
                    <a:pt x="90" y="68"/>
                  </a:cubicBezTo>
                  <a:cubicBezTo>
                    <a:pt x="90" y="67"/>
                    <a:pt x="91" y="67"/>
                    <a:pt x="92" y="67"/>
                  </a:cubicBezTo>
                  <a:cubicBezTo>
                    <a:pt x="93" y="67"/>
                    <a:pt x="94" y="67"/>
                    <a:pt x="94" y="66"/>
                  </a:cubicBezTo>
                  <a:cubicBezTo>
                    <a:pt x="95" y="66"/>
                    <a:pt x="94" y="65"/>
                    <a:pt x="94" y="65"/>
                  </a:cubicBezTo>
                  <a:cubicBezTo>
                    <a:pt x="93" y="65"/>
                    <a:pt x="93" y="63"/>
                    <a:pt x="92" y="63"/>
                  </a:cubicBezTo>
                  <a:cubicBezTo>
                    <a:pt x="92" y="63"/>
                    <a:pt x="92" y="64"/>
                    <a:pt x="91" y="65"/>
                  </a:cubicBezTo>
                  <a:cubicBezTo>
                    <a:pt x="91" y="65"/>
                    <a:pt x="89" y="65"/>
                    <a:pt x="89" y="65"/>
                  </a:cubicBezTo>
                  <a:cubicBezTo>
                    <a:pt x="88" y="64"/>
                    <a:pt x="89" y="63"/>
                    <a:pt x="89" y="62"/>
                  </a:cubicBezTo>
                  <a:cubicBezTo>
                    <a:pt x="89" y="62"/>
                    <a:pt x="88" y="63"/>
                    <a:pt x="87" y="64"/>
                  </a:cubicBezTo>
                  <a:cubicBezTo>
                    <a:pt x="87" y="64"/>
                    <a:pt x="87" y="63"/>
                    <a:pt x="86" y="63"/>
                  </a:cubicBezTo>
                  <a:cubicBezTo>
                    <a:pt x="86" y="63"/>
                    <a:pt x="84" y="64"/>
                    <a:pt x="83" y="65"/>
                  </a:cubicBezTo>
                  <a:cubicBezTo>
                    <a:pt x="81" y="65"/>
                    <a:pt x="83" y="63"/>
                    <a:pt x="83" y="63"/>
                  </a:cubicBezTo>
                  <a:cubicBezTo>
                    <a:pt x="84" y="63"/>
                    <a:pt x="83" y="62"/>
                    <a:pt x="83" y="62"/>
                  </a:cubicBezTo>
                  <a:cubicBezTo>
                    <a:pt x="83" y="61"/>
                    <a:pt x="85" y="62"/>
                    <a:pt x="85" y="62"/>
                  </a:cubicBezTo>
                  <a:cubicBezTo>
                    <a:pt x="85" y="61"/>
                    <a:pt x="85" y="59"/>
                    <a:pt x="84" y="58"/>
                  </a:cubicBezTo>
                  <a:cubicBezTo>
                    <a:pt x="84" y="57"/>
                    <a:pt x="83" y="58"/>
                    <a:pt x="82" y="58"/>
                  </a:cubicBezTo>
                  <a:cubicBezTo>
                    <a:pt x="81" y="57"/>
                    <a:pt x="83" y="56"/>
                    <a:pt x="83" y="55"/>
                  </a:cubicBezTo>
                  <a:cubicBezTo>
                    <a:pt x="83" y="55"/>
                    <a:pt x="82" y="55"/>
                    <a:pt x="81" y="56"/>
                  </a:cubicBezTo>
                  <a:cubicBezTo>
                    <a:pt x="80" y="57"/>
                    <a:pt x="81" y="56"/>
                    <a:pt x="79" y="56"/>
                  </a:cubicBezTo>
                  <a:cubicBezTo>
                    <a:pt x="78" y="56"/>
                    <a:pt x="78" y="55"/>
                    <a:pt x="77" y="54"/>
                  </a:cubicBezTo>
                  <a:cubicBezTo>
                    <a:pt x="76" y="54"/>
                    <a:pt x="77" y="54"/>
                    <a:pt x="78" y="53"/>
                  </a:cubicBezTo>
                  <a:cubicBezTo>
                    <a:pt x="79" y="53"/>
                    <a:pt x="77" y="52"/>
                    <a:pt x="76" y="52"/>
                  </a:cubicBezTo>
                  <a:cubicBezTo>
                    <a:pt x="75" y="52"/>
                    <a:pt x="74" y="52"/>
                    <a:pt x="73" y="51"/>
                  </a:cubicBezTo>
                  <a:cubicBezTo>
                    <a:pt x="72" y="51"/>
                    <a:pt x="71" y="51"/>
                    <a:pt x="71" y="51"/>
                  </a:cubicBezTo>
                  <a:cubicBezTo>
                    <a:pt x="71" y="50"/>
                    <a:pt x="73" y="50"/>
                    <a:pt x="74" y="51"/>
                  </a:cubicBezTo>
                  <a:cubicBezTo>
                    <a:pt x="75" y="51"/>
                    <a:pt x="73" y="49"/>
                    <a:pt x="72" y="49"/>
                  </a:cubicBezTo>
                  <a:cubicBezTo>
                    <a:pt x="72" y="49"/>
                    <a:pt x="73" y="49"/>
                    <a:pt x="74" y="48"/>
                  </a:cubicBezTo>
                  <a:cubicBezTo>
                    <a:pt x="75" y="48"/>
                    <a:pt x="73" y="48"/>
                    <a:pt x="74" y="47"/>
                  </a:cubicBezTo>
                  <a:cubicBezTo>
                    <a:pt x="74" y="47"/>
                    <a:pt x="73" y="46"/>
                    <a:pt x="72" y="46"/>
                  </a:cubicBezTo>
                  <a:cubicBezTo>
                    <a:pt x="71" y="46"/>
                    <a:pt x="75" y="46"/>
                    <a:pt x="76" y="46"/>
                  </a:cubicBezTo>
                  <a:cubicBezTo>
                    <a:pt x="77" y="46"/>
                    <a:pt x="78" y="46"/>
                    <a:pt x="78" y="45"/>
                  </a:cubicBezTo>
                  <a:cubicBezTo>
                    <a:pt x="78" y="44"/>
                    <a:pt x="75" y="44"/>
                    <a:pt x="74" y="44"/>
                  </a:cubicBezTo>
                  <a:cubicBezTo>
                    <a:pt x="72" y="43"/>
                    <a:pt x="75" y="42"/>
                    <a:pt x="76" y="42"/>
                  </a:cubicBezTo>
                  <a:cubicBezTo>
                    <a:pt x="76" y="41"/>
                    <a:pt x="77" y="41"/>
                    <a:pt x="78" y="41"/>
                  </a:cubicBezTo>
                  <a:cubicBezTo>
                    <a:pt x="78" y="41"/>
                    <a:pt x="78" y="37"/>
                    <a:pt x="78" y="36"/>
                  </a:cubicBezTo>
                  <a:cubicBezTo>
                    <a:pt x="78" y="35"/>
                    <a:pt x="77" y="36"/>
                    <a:pt x="76" y="36"/>
                  </a:cubicBezTo>
                  <a:cubicBezTo>
                    <a:pt x="74" y="37"/>
                    <a:pt x="73" y="37"/>
                    <a:pt x="71" y="37"/>
                  </a:cubicBezTo>
                  <a:cubicBezTo>
                    <a:pt x="70" y="37"/>
                    <a:pt x="71" y="36"/>
                    <a:pt x="73" y="35"/>
                  </a:cubicBezTo>
                  <a:cubicBezTo>
                    <a:pt x="74" y="35"/>
                    <a:pt x="76" y="34"/>
                    <a:pt x="76" y="33"/>
                  </a:cubicBezTo>
                  <a:cubicBezTo>
                    <a:pt x="77" y="33"/>
                    <a:pt x="76" y="32"/>
                    <a:pt x="75" y="32"/>
                  </a:cubicBezTo>
                  <a:cubicBezTo>
                    <a:pt x="74" y="32"/>
                    <a:pt x="73" y="31"/>
                    <a:pt x="72" y="31"/>
                  </a:cubicBezTo>
                  <a:cubicBezTo>
                    <a:pt x="71" y="30"/>
                    <a:pt x="70" y="30"/>
                    <a:pt x="69" y="30"/>
                  </a:cubicBezTo>
                  <a:cubicBezTo>
                    <a:pt x="68" y="29"/>
                    <a:pt x="69" y="29"/>
                    <a:pt x="68" y="29"/>
                  </a:cubicBezTo>
                  <a:cubicBezTo>
                    <a:pt x="67" y="29"/>
                    <a:pt x="67" y="28"/>
                    <a:pt x="67" y="27"/>
                  </a:cubicBezTo>
                  <a:cubicBezTo>
                    <a:pt x="67" y="27"/>
                    <a:pt x="68" y="26"/>
                    <a:pt x="67" y="26"/>
                  </a:cubicBezTo>
                  <a:cubicBezTo>
                    <a:pt x="66" y="25"/>
                    <a:pt x="65" y="25"/>
                    <a:pt x="63" y="26"/>
                  </a:cubicBezTo>
                  <a:cubicBezTo>
                    <a:pt x="62" y="26"/>
                    <a:pt x="60" y="24"/>
                    <a:pt x="59" y="24"/>
                  </a:cubicBezTo>
                  <a:cubicBezTo>
                    <a:pt x="58" y="24"/>
                    <a:pt x="58" y="24"/>
                    <a:pt x="58" y="23"/>
                  </a:cubicBezTo>
                  <a:cubicBezTo>
                    <a:pt x="57" y="23"/>
                    <a:pt x="57" y="23"/>
                    <a:pt x="56" y="23"/>
                  </a:cubicBezTo>
                  <a:cubicBezTo>
                    <a:pt x="56" y="23"/>
                    <a:pt x="56" y="22"/>
                    <a:pt x="56" y="21"/>
                  </a:cubicBezTo>
                  <a:cubicBezTo>
                    <a:pt x="56" y="21"/>
                    <a:pt x="55" y="21"/>
                    <a:pt x="54" y="20"/>
                  </a:cubicBezTo>
                  <a:cubicBezTo>
                    <a:pt x="54" y="20"/>
                    <a:pt x="55" y="19"/>
                    <a:pt x="54" y="18"/>
                  </a:cubicBezTo>
                  <a:cubicBezTo>
                    <a:pt x="54" y="18"/>
                    <a:pt x="53" y="16"/>
                    <a:pt x="52" y="16"/>
                  </a:cubicBezTo>
                  <a:cubicBezTo>
                    <a:pt x="51" y="16"/>
                    <a:pt x="51" y="15"/>
                    <a:pt x="50" y="15"/>
                  </a:cubicBezTo>
                  <a:cubicBezTo>
                    <a:pt x="49" y="15"/>
                    <a:pt x="44" y="14"/>
                    <a:pt x="43" y="15"/>
                  </a:cubicBezTo>
                  <a:cubicBezTo>
                    <a:pt x="43" y="15"/>
                    <a:pt x="42" y="15"/>
                    <a:pt x="42" y="16"/>
                  </a:cubicBezTo>
                  <a:cubicBezTo>
                    <a:pt x="41" y="16"/>
                    <a:pt x="43" y="17"/>
                    <a:pt x="43" y="17"/>
                  </a:cubicBezTo>
                  <a:cubicBezTo>
                    <a:pt x="43" y="18"/>
                    <a:pt x="41" y="17"/>
                    <a:pt x="40" y="17"/>
                  </a:cubicBezTo>
                  <a:cubicBezTo>
                    <a:pt x="40" y="17"/>
                    <a:pt x="39" y="19"/>
                    <a:pt x="38" y="20"/>
                  </a:cubicBezTo>
                  <a:cubicBezTo>
                    <a:pt x="37" y="20"/>
                    <a:pt x="38" y="16"/>
                    <a:pt x="39" y="16"/>
                  </a:cubicBezTo>
                  <a:cubicBezTo>
                    <a:pt x="39" y="15"/>
                    <a:pt x="38" y="14"/>
                    <a:pt x="37" y="14"/>
                  </a:cubicBezTo>
                  <a:cubicBezTo>
                    <a:pt x="37" y="14"/>
                    <a:pt x="35" y="15"/>
                    <a:pt x="35" y="16"/>
                  </a:cubicBezTo>
                  <a:cubicBezTo>
                    <a:pt x="35" y="16"/>
                    <a:pt x="34" y="16"/>
                    <a:pt x="33" y="16"/>
                  </a:cubicBezTo>
                  <a:cubicBezTo>
                    <a:pt x="33" y="16"/>
                    <a:pt x="32" y="17"/>
                    <a:pt x="31" y="19"/>
                  </a:cubicBezTo>
                  <a:cubicBezTo>
                    <a:pt x="30" y="20"/>
                    <a:pt x="29" y="20"/>
                    <a:pt x="28" y="20"/>
                  </a:cubicBezTo>
                  <a:cubicBezTo>
                    <a:pt x="27" y="20"/>
                    <a:pt x="30" y="17"/>
                    <a:pt x="30" y="16"/>
                  </a:cubicBezTo>
                  <a:cubicBezTo>
                    <a:pt x="31" y="14"/>
                    <a:pt x="32" y="14"/>
                    <a:pt x="33" y="13"/>
                  </a:cubicBezTo>
                  <a:cubicBezTo>
                    <a:pt x="34" y="13"/>
                    <a:pt x="34" y="10"/>
                    <a:pt x="33" y="9"/>
                  </a:cubicBezTo>
                  <a:cubicBezTo>
                    <a:pt x="33" y="9"/>
                    <a:pt x="34" y="8"/>
                    <a:pt x="35" y="8"/>
                  </a:cubicBezTo>
                  <a:cubicBezTo>
                    <a:pt x="35" y="7"/>
                    <a:pt x="35" y="7"/>
                    <a:pt x="35" y="7"/>
                  </a:cubicBezTo>
                  <a:cubicBezTo>
                    <a:pt x="34" y="6"/>
                    <a:pt x="36" y="6"/>
                    <a:pt x="36" y="5"/>
                  </a:cubicBezTo>
                  <a:cubicBezTo>
                    <a:pt x="36" y="3"/>
                    <a:pt x="36" y="2"/>
                    <a:pt x="37" y="2"/>
                  </a:cubicBezTo>
                  <a:cubicBezTo>
                    <a:pt x="37" y="1"/>
                    <a:pt x="34" y="1"/>
                    <a:pt x="33" y="1"/>
                  </a:cubicBezTo>
                  <a:cubicBezTo>
                    <a:pt x="33" y="2"/>
                    <a:pt x="31" y="2"/>
                    <a:pt x="31" y="2"/>
                  </a:cubicBezTo>
                  <a:cubicBezTo>
                    <a:pt x="30" y="3"/>
                    <a:pt x="31" y="4"/>
                    <a:pt x="31" y="4"/>
                  </a:cubicBezTo>
                  <a:cubicBezTo>
                    <a:pt x="31" y="4"/>
                    <a:pt x="30" y="4"/>
                    <a:pt x="29" y="3"/>
                  </a:cubicBezTo>
                  <a:cubicBezTo>
                    <a:pt x="28" y="3"/>
                    <a:pt x="27" y="4"/>
                    <a:pt x="27" y="4"/>
                  </a:cubicBezTo>
                  <a:cubicBezTo>
                    <a:pt x="27" y="4"/>
                    <a:pt x="29" y="5"/>
                    <a:pt x="29" y="5"/>
                  </a:cubicBezTo>
                  <a:cubicBezTo>
                    <a:pt x="29" y="6"/>
                    <a:pt x="30" y="6"/>
                    <a:pt x="30" y="7"/>
                  </a:cubicBezTo>
                  <a:cubicBezTo>
                    <a:pt x="31" y="7"/>
                    <a:pt x="28" y="9"/>
                    <a:pt x="27" y="9"/>
                  </a:cubicBezTo>
                  <a:cubicBezTo>
                    <a:pt x="26" y="9"/>
                    <a:pt x="26" y="8"/>
                    <a:pt x="25" y="8"/>
                  </a:cubicBezTo>
                  <a:cubicBezTo>
                    <a:pt x="23" y="9"/>
                    <a:pt x="24" y="8"/>
                    <a:pt x="23" y="8"/>
                  </a:cubicBezTo>
                  <a:cubicBezTo>
                    <a:pt x="22" y="8"/>
                    <a:pt x="22" y="11"/>
                    <a:pt x="21" y="13"/>
                  </a:cubicBezTo>
                  <a:cubicBezTo>
                    <a:pt x="21" y="14"/>
                    <a:pt x="22" y="14"/>
                    <a:pt x="23" y="15"/>
                  </a:cubicBezTo>
                  <a:cubicBezTo>
                    <a:pt x="23" y="16"/>
                    <a:pt x="23" y="16"/>
                    <a:pt x="22" y="17"/>
                  </a:cubicBezTo>
                  <a:cubicBezTo>
                    <a:pt x="22" y="17"/>
                    <a:pt x="20" y="16"/>
                    <a:pt x="20" y="16"/>
                  </a:cubicBezTo>
                  <a:cubicBezTo>
                    <a:pt x="20" y="16"/>
                    <a:pt x="20" y="18"/>
                    <a:pt x="20" y="19"/>
                  </a:cubicBezTo>
                  <a:cubicBezTo>
                    <a:pt x="20" y="20"/>
                    <a:pt x="21" y="21"/>
                    <a:pt x="22" y="22"/>
                  </a:cubicBezTo>
                  <a:cubicBezTo>
                    <a:pt x="23" y="22"/>
                    <a:pt x="23" y="22"/>
                    <a:pt x="23" y="23"/>
                  </a:cubicBezTo>
                  <a:cubicBezTo>
                    <a:pt x="23" y="24"/>
                    <a:pt x="26" y="25"/>
                    <a:pt x="27" y="26"/>
                  </a:cubicBezTo>
                  <a:cubicBezTo>
                    <a:pt x="27" y="27"/>
                    <a:pt x="26" y="27"/>
                    <a:pt x="25" y="27"/>
                  </a:cubicBezTo>
                  <a:cubicBezTo>
                    <a:pt x="24" y="28"/>
                    <a:pt x="24" y="27"/>
                    <a:pt x="24" y="27"/>
                  </a:cubicBezTo>
                  <a:cubicBezTo>
                    <a:pt x="23" y="27"/>
                    <a:pt x="23" y="28"/>
                    <a:pt x="22" y="29"/>
                  </a:cubicBezTo>
                  <a:cubicBezTo>
                    <a:pt x="21" y="29"/>
                    <a:pt x="22" y="27"/>
                    <a:pt x="22" y="27"/>
                  </a:cubicBezTo>
                  <a:cubicBezTo>
                    <a:pt x="22" y="26"/>
                    <a:pt x="19" y="28"/>
                    <a:pt x="18" y="28"/>
                  </a:cubicBezTo>
                  <a:cubicBezTo>
                    <a:pt x="17" y="29"/>
                    <a:pt x="19" y="26"/>
                    <a:pt x="20" y="26"/>
                  </a:cubicBezTo>
                  <a:cubicBezTo>
                    <a:pt x="20" y="25"/>
                    <a:pt x="20" y="25"/>
                    <a:pt x="20" y="25"/>
                  </a:cubicBezTo>
                  <a:cubicBezTo>
                    <a:pt x="19" y="25"/>
                    <a:pt x="20" y="24"/>
                    <a:pt x="19" y="23"/>
                  </a:cubicBezTo>
                  <a:cubicBezTo>
                    <a:pt x="18" y="22"/>
                    <a:pt x="16" y="21"/>
                    <a:pt x="16" y="19"/>
                  </a:cubicBezTo>
                  <a:cubicBezTo>
                    <a:pt x="15" y="17"/>
                    <a:pt x="18" y="15"/>
                    <a:pt x="18" y="14"/>
                  </a:cubicBezTo>
                  <a:cubicBezTo>
                    <a:pt x="19" y="13"/>
                    <a:pt x="18" y="11"/>
                    <a:pt x="19" y="9"/>
                  </a:cubicBezTo>
                  <a:cubicBezTo>
                    <a:pt x="19" y="7"/>
                    <a:pt x="23" y="4"/>
                    <a:pt x="24" y="3"/>
                  </a:cubicBezTo>
                  <a:cubicBezTo>
                    <a:pt x="25" y="3"/>
                    <a:pt x="27" y="1"/>
                    <a:pt x="27" y="1"/>
                  </a:cubicBezTo>
                  <a:cubicBezTo>
                    <a:pt x="27" y="0"/>
                    <a:pt x="27" y="0"/>
                    <a:pt x="26" y="1"/>
                  </a:cubicBezTo>
                  <a:cubicBezTo>
                    <a:pt x="25" y="1"/>
                    <a:pt x="19" y="1"/>
                    <a:pt x="18" y="1"/>
                  </a:cubicBezTo>
                  <a:cubicBezTo>
                    <a:pt x="17" y="1"/>
                    <a:pt x="13" y="3"/>
                    <a:pt x="12" y="3"/>
                  </a:cubicBezTo>
                  <a:cubicBezTo>
                    <a:pt x="12" y="3"/>
                    <a:pt x="10" y="4"/>
                    <a:pt x="9" y="5"/>
                  </a:cubicBezTo>
                  <a:cubicBezTo>
                    <a:pt x="9" y="6"/>
                    <a:pt x="7" y="7"/>
                    <a:pt x="6" y="7"/>
                  </a:cubicBezTo>
                  <a:cubicBezTo>
                    <a:pt x="5" y="7"/>
                    <a:pt x="5" y="10"/>
                    <a:pt x="5" y="11"/>
                  </a:cubicBezTo>
                  <a:cubicBezTo>
                    <a:pt x="5" y="13"/>
                    <a:pt x="2" y="16"/>
                    <a:pt x="1" y="17"/>
                  </a:cubicBezTo>
                  <a:cubicBezTo>
                    <a:pt x="0" y="18"/>
                    <a:pt x="0" y="21"/>
                    <a:pt x="1" y="22"/>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90" name="Freeform 90"/>
            <p:cNvSpPr/>
            <p:nvPr/>
          </p:nvSpPr>
          <p:spPr bwMode="auto">
            <a:xfrm>
              <a:off x="1645681" y="3179610"/>
              <a:ext cx="94498" cy="71449"/>
            </a:xfrm>
            <a:custGeom>
              <a:avLst/>
              <a:gdLst>
                <a:gd name="T0" fmla="*/ 0 w 17"/>
                <a:gd name="T1" fmla="*/ 13 h 13"/>
                <a:gd name="T2" fmla="*/ 9 w 17"/>
                <a:gd name="T3" fmla="*/ 12 h 13"/>
                <a:gd name="T4" fmla="*/ 13 w 17"/>
                <a:gd name="T5" fmla="*/ 13 h 13"/>
                <a:gd name="T6" fmla="*/ 16 w 17"/>
                <a:gd name="T7" fmla="*/ 9 h 13"/>
                <a:gd name="T8" fmla="*/ 15 w 17"/>
                <a:gd name="T9" fmla="*/ 6 h 13"/>
                <a:gd name="T10" fmla="*/ 16 w 17"/>
                <a:gd name="T11" fmla="*/ 4 h 13"/>
                <a:gd name="T12" fmla="*/ 14 w 17"/>
                <a:gd name="T13" fmla="*/ 3 h 13"/>
                <a:gd name="T14" fmla="*/ 9 w 17"/>
                <a:gd name="T15" fmla="*/ 3 h 13"/>
                <a:gd name="T16" fmla="*/ 7 w 17"/>
                <a:gd name="T17" fmla="*/ 1 h 13"/>
                <a:gd name="T18" fmla="*/ 3 w 17"/>
                <a:gd name="T19" fmla="*/ 2 h 13"/>
                <a:gd name="T20" fmla="*/ 2 w 17"/>
                <a:gd name="T21" fmla="*/ 3 h 13"/>
                <a:gd name="T22" fmla="*/ 1 w 17"/>
                <a:gd name="T23" fmla="*/ 9 h 13"/>
                <a:gd name="T24" fmla="*/ 0 w 17"/>
                <a:gd name="T2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3">
                  <a:moveTo>
                    <a:pt x="0" y="13"/>
                  </a:moveTo>
                  <a:cubicBezTo>
                    <a:pt x="1" y="13"/>
                    <a:pt x="8" y="12"/>
                    <a:pt x="9" y="12"/>
                  </a:cubicBezTo>
                  <a:cubicBezTo>
                    <a:pt x="11" y="12"/>
                    <a:pt x="11" y="13"/>
                    <a:pt x="13" y="13"/>
                  </a:cubicBezTo>
                  <a:cubicBezTo>
                    <a:pt x="17" y="13"/>
                    <a:pt x="16" y="11"/>
                    <a:pt x="16" y="9"/>
                  </a:cubicBezTo>
                  <a:cubicBezTo>
                    <a:pt x="15" y="8"/>
                    <a:pt x="16" y="7"/>
                    <a:pt x="15" y="6"/>
                  </a:cubicBezTo>
                  <a:cubicBezTo>
                    <a:pt x="15" y="5"/>
                    <a:pt x="15" y="4"/>
                    <a:pt x="16" y="4"/>
                  </a:cubicBezTo>
                  <a:cubicBezTo>
                    <a:pt x="16" y="3"/>
                    <a:pt x="15" y="3"/>
                    <a:pt x="14" y="3"/>
                  </a:cubicBezTo>
                  <a:cubicBezTo>
                    <a:pt x="13" y="2"/>
                    <a:pt x="10" y="3"/>
                    <a:pt x="9" y="3"/>
                  </a:cubicBezTo>
                  <a:cubicBezTo>
                    <a:pt x="9" y="3"/>
                    <a:pt x="7" y="2"/>
                    <a:pt x="7" y="1"/>
                  </a:cubicBezTo>
                  <a:cubicBezTo>
                    <a:pt x="6" y="0"/>
                    <a:pt x="5" y="1"/>
                    <a:pt x="3" y="2"/>
                  </a:cubicBezTo>
                  <a:cubicBezTo>
                    <a:pt x="2" y="2"/>
                    <a:pt x="2" y="3"/>
                    <a:pt x="2" y="3"/>
                  </a:cubicBezTo>
                  <a:cubicBezTo>
                    <a:pt x="1" y="4"/>
                    <a:pt x="1" y="7"/>
                    <a:pt x="1" y="9"/>
                  </a:cubicBezTo>
                  <a:cubicBezTo>
                    <a:pt x="1" y="10"/>
                    <a:pt x="0" y="12"/>
                    <a:pt x="0" y="13"/>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91" name="Freeform 91"/>
            <p:cNvSpPr/>
            <p:nvPr/>
          </p:nvSpPr>
          <p:spPr bwMode="auto">
            <a:xfrm>
              <a:off x="1210075" y="3391651"/>
              <a:ext cx="87583" cy="71449"/>
            </a:xfrm>
            <a:custGeom>
              <a:avLst/>
              <a:gdLst>
                <a:gd name="T0" fmla="*/ 14 w 16"/>
                <a:gd name="T1" fmla="*/ 6 h 13"/>
                <a:gd name="T2" fmla="*/ 13 w 16"/>
                <a:gd name="T3" fmla="*/ 3 h 13"/>
                <a:gd name="T4" fmla="*/ 12 w 16"/>
                <a:gd name="T5" fmla="*/ 3 h 13"/>
                <a:gd name="T6" fmla="*/ 11 w 16"/>
                <a:gd name="T7" fmla="*/ 2 h 13"/>
                <a:gd name="T8" fmla="*/ 9 w 16"/>
                <a:gd name="T9" fmla="*/ 0 h 13"/>
                <a:gd name="T10" fmla="*/ 7 w 16"/>
                <a:gd name="T11" fmla="*/ 1 h 13"/>
                <a:gd name="T12" fmla="*/ 6 w 16"/>
                <a:gd name="T13" fmla="*/ 3 h 13"/>
                <a:gd name="T14" fmla="*/ 6 w 16"/>
                <a:gd name="T15" fmla="*/ 4 h 13"/>
                <a:gd name="T16" fmla="*/ 4 w 16"/>
                <a:gd name="T17" fmla="*/ 7 h 13"/>
                <a:gd name="T18" fmla="*/ 1 w 16"/>
                <a:gd name="T19" fmla="*/ 7 h 13"/>
                <a:gd name="T20" fmla="*/ 1 w 16"/>
                <a:gd name="T21" fmla="*/ 9 h 13"/>
                <a:gd name="T22" fmla="*/ 3 w 16"/>
                <a:gd name="T23" fmla="*/ 10 h 13"/>
                <a:gd name="T24" fmla="*/ 7 w 16"/>
                <a:gd name="T25" fmla="*/ 11 h 13"/>
                <a:gd name="T26" fmla="*/ 11 w 16"/>
                <a:gd name="T27" fmla="*/ 12 h 13"/>
                <a:gd name="T28" fmla="*/ 16 w 16"/>
                <a:gd name="T29" fmla="*/ 10 h 13"/>
                <a:gd name="T30" fmla="*/ 15 w 16"/>
                <a:gd name="T31" fmla="*/ 9 h 13"/>
                <a:gd name="T32" fmla="*/ 14 w 16"/>
                <a:gd name="T33" fmla="*/ 7 h 13"/>
                <a:gd name="T34" fmla="*/ 14 w 16"/>
                <a:gd name="T3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13">
                  <a:moveTo>
                    <a:pt x="14" y="6"/>
                  </a:moveTo>
                  <a:cubicBezTo>
                    <a:pt x="15" y="6"/>
                    <a:pt x="14" y="4"/>
                    <a:pt x="13" y="3"/>
                  </a:cubicBezTo>
                  <a:cubicBezTo>
                    <a:pt x="13" y="3"/>
                    <a:pt x="12" y="3"/>
                    <a:pt x="12" y="3"/>
                  </a:cubicBezTo>
                  <a:cubicBezTo>
                    <a:pt x="11" y="3"/>
                    <a:pt x="11" y="2"/>
                    <a:pt x="11" y="2"/>
                  </a:cubicBezTo>
                  <a:cubicBezTo>
                    <a:pt x="11" y="1"/>
                    <a:pt x="9" y="0"/>
                    <a:pt x="9" y="0"/>
                  </a:cubicBezTo>
                  <a:cubicBezTo>
                    <a:pt x="9" y="0"/>
                    <a:pt x="8" y="1"/>
                    <a:pt x="7" y="1"/>
                  </a:cubicBezTo>
                  <a:cubicBezTo>
                    <a:pt x="7" y="2"/>
                    <a:pt x="7" y="3"/>
                    <a:pt x="6" y="3"/>
                  </a:cubicBezTo>
                  <a:cubicBezTo>
                    <a:pt x="6" y="4"/>
                    <a:pt x="5" y="4"/>
                    <a:pt x="6" y="4"/>
                  </a:cubicBezTo>
                  <a:cubicBezTo>
                    <a:pt x="6" y="5"/>
                    <a:pt x="5" y="7"/>
                    <a:pt x="4" y="7"/>
                  </a:cubicBezTo>
                  <a:cubicBezTo>
                    <a:pt x="3" y="7"/>
                    <a:pt x="1" y="7"/>
                    <a:pt x="1" y="7"/>
                  </a:cubicBezTo>
                  <a:cubicBezTo>
                    <a:pt x="0" y="7"/>
                    <a:pt x="0" y="9"/>
                    <a:pt x="1" y="9"/>
                  </a:cubicBezTo>
                  <a:cubicBezTo>
                    <a:pt x="1" y="10"/>
                    <a:pt x="3" y="10"/>
                    <a:pt x="3" y="10"/>
                  </a:cubicBezTo>
                  <a:cubicBezTo>
                    <a:pt x="4" y="11"/>
                    <a:pt x="6" y="11"/>
                    <a:pt x="7" y="11"/>
                  </a:cubicBezTo>
                  <a:cubicBezTo>
                    <a:pt x="8" y="12"/>
                    <a:pt x="10" y="12"/>
                    <a:pt x="11" y="12"/>
                  </a:cubicBezTo>
                  <a:cubicBezTo>
                    <a:pt x="12" y="13"/>
                    <a:pt x="15" y="11"/>
                    <a:pt x="16" y="10"/>
                  </a:cubicBezTo>
                  <a:cubicBezTo>
                    <a:pt x="16" y="10"/>
                    <a:pt x="16" y="10"/>
                    <a:pt x="15" y="9"/>
                  </a:cubicBezTo>
                  <a:cubicBezTo>
                    <a:pt x="14" y="9"/>
                    <a:pt x="15" y="7"/>
                    <a:pt x="14" y="7"/>
                  </a:cubicBezTo>
                  <a:cubicBezTo>
                    <a:pt x="13" y="7"/>
                    <a:pt x="14" y="6"/>
                    <a:pt x="14" y="6"/>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92" name="Freeform 92"/>
            <p:cNvSpPr/>
            <p:nvPr/>
          </p:nvSpPr>
          <p:spPr bwMode="auto">
            <a:xfrm>
              <a:off x="751417" y="3147343"/>
              <a:ext cx="230482" cy="191298"/>
            </a:xfrm>
            <a:custGeom>
              <a:avLst/>
              <a:gdLst>
                <a:gd name="T0" fmla="*/ 3 w 42"/>
                <a:gd name="T1" fmla="*/ 28 h 35"/>
                <a:gd name="T2" fmla="*/ 4 w 42"/>
                <a:gd name="T3" fmla="*/ 34 h 35"/>
                <a:gd name="T4" fmla="*/ 7 w 42"/>
                <a:gd name="T5" fmla="*/ 34 h 35"/>
                <a:gd name="T6" fmla="*/ 9 w 42"/>
                <a:gd name="T7" fmla="*/ 34 h 35"/>
                <a:gd name="T8" fmla="*/ 10 w 42"/>
                <a:gd name="T9" fmla="*/ 32 h 35"/>
                <a:gd name="T10" fmla="*/ 13 w 42"/>
                <a:gd name="T11" fmla="*/ 32 h 35"/>
                <a:gd name="T12" fmla="*/ 19 w 42"/>
                <a:gd name="T13" fmla="*/ 29 h 35"/>
                <a:gd name="T14" fmla="*/ 24 w 42"/>
                <a:gd name="T15" fmla="*/ 20 h 35"/>
                <a:gd name="T16" fmla="*/ 28 w 42"/>
                <a:gd name="T17" fmla="*/ 17 h 35"/>
                <a:gd name="T18" fmla="*/ 31 w 42"/>
                <a:gd name="T19" fmla="*/ 16 h 35"/>
                <a:gd name="T20" fmla="*/ 36 w 42"/>
                <a:gd name="T21" fmla="*/ 15 h 35"/>
                <a:gd name="T22" fmla="*/ 42 w 42"/>
                <a:gd name="T23" fmla="*/ 10 h 35"/>
                <a:gd name="T24" fmla="*/ 40 w 42"/>
                <a:gd name="T25" fmla="*/ 9 h 35"/>
                <a:gd name="T26" fmla="*/ 39 w 42"/>
                <a:gd name="T27" fmla="*/ 8 h 35"/>
                <a:gd name="T28" fmla="*/ 36 w 42"/>
                <a:gd name="T29" fmla="*/ 5 h 35"/>
                <a:gd name="T30" fmla="*/ 33 w 42"/>
                <a:gd name="T31" fmla="*/ 4 h 35"/>
                <a:gd name="T32" fmla="*/ 32 w 42"/>
                <a:gd name="T33" fmla="*/ 6 h 35"/>
                <a:gd name="T34" fmla="*/ 31 w 42"/>
                <a:gd name="T35" fmla="*/ 5 h 35"/>
                <a:gd name="T36" fmla="*/ 30 w 42"/>
                <a:gd name="T37" fmla="*/ 4 h 35"/>
                <a:gd name="T38" fmla="*/ 27 w 42"/>
                <a:gd name="T39" fmla="*/ 3 h 35"/>
                <a:gd name="T40" fmla="*/ 24 w 42"/>
                <a:gd name="T41" fmla="*/ 3 h 35"/>
                <a:gd name="T42" fmla="*/ 25 w 42"/>
                <a:gd name="T43" fmla="*/ 1 h 35"/>
                <a:gd name="T44" fmla="*/ 25 w 42"/>
                <a:gd name="T45" fmla="*/ 1 h 35"/>
                <a:gd name="T46" fmla="*/ 19 w 42"/>
                <a:gd name="T47" fmla="*/ 1 h 35"/>
                <a:gd name="T48" fmla="*/ 15 w 42"/>
                <a:gd name="T49" fmla="*/ 2 h 35"/>
                <a:gd name="T50" fmla="*/ 11 w 42"/>
                <a:gd name="T51" fmla="*/ 5 h 35"/>
                <a:gd name="T52" fmla="*/ 12 w 42"/>
                <a:gd name="T53" fmla="*/ 6 h 35"/>
                <a:gd name="T54" fmla="*/ 11 w 42"/>
                <a:gd name="T55" fmla="*/ 7 h 35"/>
                <a:gd name="T56" fmla="*/ 12 w 42"/>
                <a:gd name="T57" fmla="*/ 8 h 35"/>
                <a:gd name="T58" fmla="*/ 11 w 42"/>
                <a:gd name="T59" fmla="*/ 10 h 35"/>
                <a:gd name="T60" fmla="*/ 9 w 42"/>
                <a:gd name="T61" fmla="*/ 11 h 35"/>
                <a:gd name="T62" fmla="*/ 6 w 42"/>
                <a:gd name="T63" fmla="*/ 17 h 35"/>
                <a:gd name="T64" fmla="*/ 4 w 42"/>
                <a:gd name="T65" fmla="*/ 18 h 35"/>
                <a:gd name="T66" fmla="*/ 4 w 42"/>
                <a:gd name="T67" fmla="*/ 20 h 35"/>
                <a:gd name="T68" fmla="*/ 1 w 42"/>
                <a:gd name="T69" fmla="*/ 24 h 35"/>
                <a:gd name="T70" fmla="*/ 0 w 42"/>
                <a:gd name="T71" fmla="*/ 26 h 35"/>
                <a:gd name="T72" fmla="*/ 3 w 42"/>
                <a:gd name="T73" fmla="*/ 2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 h="35">
                  <a:moveTo>
                    <a:pt x="3" y="28"/>
                  </a:moveTo>
                  <a:cubicBezTo>
                    <a:pt x="4" y="29"/>
                    <a:pt x="4" y="33"/>
                    <a:pt x="4" y="34"/>
                  </a:cubicBezTo>
                  <a:cubicBezTo>
                    <a:pt x="4" y="35"/>
                    <a:pt x="6" y="34"/>
                    <a:pt x="7" y="34"/>
                  </a:cubicBezTo>
                  <a:cubicBezTo>
                    <a:pt x="7" y="34"/>
                    <a:pt x="8" y="34"/>
                    <a:pt x="9" y="34"/>
                  </a:cubicBezTo>
                  <a:cubicBezTo>
                    <a:pt x="9" y="34"/>
                    <a:pt x="10" y="33"/>
                    <a:pt x="10" y="32"/>
                  </a:cubicBezTo>
                  <a:cubicBezTo>
                    <a:pt x="11" y="31"/>
                    <a:pt x="11" y="32"/>
                    <a:pt x="13" y="32"/>
                  </a:cubicBezTo>
                  <a:cubicBezTo>
                    <a:pt x="16" y="31"/>
                    <a:pt x="18" y="30"/>
                    <a:pt x="19" y="29"/>
                  </a:cubicBezTo>
                  <a:cubicBezTo>
                    <a:pt x="21" y="27"/>
                    <a:pt x="24" y="20"/>
                    <a:pt x="24" y="20"/>
                  </a:cubicBezTo>
                  <a:cubicBezTo>
                    <a:pt x="25" y="19"/>
                    <a:pt x="27" y="17"/>
                    <a:pt x="28" y="17"/>
                  </a:cubicBezTo>
                  <a:cubicBezTo>
                    <a:pt x="29" y="17"/>
                    <a:pt x="30" y="17"/>
                    <a:pt x="31" y="16"/>
                  </a:cubicBezTo>
                  <a:cubicBezTo>
                    <a:pt x="33" y="15"/>
                    <a:pt x="35" y="15"/>
                    <a:pt x="36" y="15"/>
                  </a:cubicBezTo>
                  <a:cubicBezTo>
                    <a:pt x="38" y="14"/>
                    <a:pt x="41" y="11"/>
                    <a:pt x="42" y="10"/>
                  </a:cubicBezTo>
                  <a:cubicBezTo>
                    <a:pt x="42" y="10"/>
                    <a:pt x="41" y="9"/>
                    <a:pt x="40" y="9"/>
                  </a:cubicBezTo>
                  <a:cubicBezTo>
                    <a:pt x="39" y="9"/>
                    <a:pt x="39" y="8"/>
                    <a:pt x="39" y="8"/>
                  </a:cubicBezTo>
                  <a:cubicBezTo>
                    <a:pt x="39" y="8"/>
                    <a:pt x="37" y="6"/>
                    <a:pt x="36" y="5"/>
                  </a:cubicBezTo>
                  <a:cubicBezTo>
                    <a:pt x="36" y="4"/>
                    <a:pt x="34" y="4"/>
                    <a:pt x="33" y="4"/>
                  </a:cubicBezTo>
                  <a:cubicBezTo>
                    <a:pt x="32" y="5"/>
                    <a:pt x="33" y="5"/>
                    <a:pt x="32" y="6"/>
                  </a:cubicBezTo>
                  <a:cubicBezTo>
                    <a:pt x="31" y="6"/>
                    <a:pt x="31" y="5"/>
                    <a:pt x="31" y="5"/>
                  </a:cubicBezTo>
                  <a:cubicBezTo>
                    <a:pt x="31" y="4"/>
                    <a:pt x="31" y="4"/>
                    <a:pt x="30" y="4"/>
                  </a:cubicBezTo>
                  <a:cubicBezTo>
                    <a:pt x="29" y="4"/>
                    <a:pt x="28" y="3"/>
                    <a:pt x="27" y="3"/>
                  </a:cubicBezTo>
                  <a:cubicBezTo>
                    <a:pt x="26" y="2"/>
                    <a:pt x="25" y="3"/>
                    <a:pt x="24" y="3"/>
                  </a:cubicBezTo>
                  <a:cubicBezTo>
                    <a:pt x="22" y="3"/>
                    <a:pt x="25" y="2"/>
                    <a:pt x="25" y="1"/>
                  </a:cubicBezTo>
                  <a:cubicBezTo>
                    <a:pt x="26" y="1"/>
                    <a:pt x="26" y="0"/>
                    <a:pt x="25" y="1"/>
                  </a:cubicBezTo>
                  <a:cubicBezTo>
                    <a:pt x="23" y="1"/>
                    <a:pt x="21" y="1"/>
                    <a:pt x="19" y="1"/>
                  </a:cubicBezTo>
                  <a:cubicBezTo>
                    <a:pt x="18" y="1"/>
                    <a:pt x="17" y="2"/>
                    <a:pt x="15" y="2"/>
                  </a:cubicBezTo>
                  <a:cubicBezTo>
                    <a:pt x="13" y="3"/>
                    <a:pt x="12" y="4"/>
                    <a:pt x="11" y="5"/>
                  </a:cubicBezTo>
                  <a:cubicBezTo>
                    <a:pt x="10" y="6"/>
                    <a:pt x="12" y="6"/>
                    <a:pt x="12" y="6"/>
                  </a:cubicBezTo>
                  <a:cubicBezTo>
                    <a:pt x="12" y="6"/>
                    <a:pt x="12" y="7"/>
                    <a:pt x="11" y="7"/>
                  </a:cubicBezTo>
                  <a:cubicBezTo>
                    <a:pt x="11" y="8"/>
                    <a:pt x="12" y="8"/>
                    <a:pt x="12" y="8"/>
                  </a:cubicBezTo>
                  <a:cubicBezTo>
                    <a:pt x="12" y="8"/>
                    <a:pt x="12" y="10"/>
                    <a:pt x="11" y="10"/>
                  </a:cubicBezTo>
                  <a:cubicBezTo>
                    <a:pt x="10" y="10"/>
                    <a:pt x="10" y="10"/>
                    <a:pt x="9" y="11"/>
                  </a:cubicBezTo>
                  <a:cubicBezTo>
                    <a:pt x="8" y="13"/>
                    <a:pt x="6" y="16"/>
                    <a:pt x="6" y="17"/>
                  </a:cubicBezTo>
                  <a:cubicBezTo>
                    <a:pt x="6" y="17"/>
                    <a:pt x="5" y="18"/>
                    <a:pt x="4" y="18"/>
                  </a:cubicBezTo>
                  <a:cubicBezTo>
                    <a:pt x="3" y="19"/>
                    <a:pt x="4" y="19"/>
                    <a:pt x="4" y="20"/>
                  </a:cubicBezTo>
                  <a:cubicBezTo>
                    <a:pt x="4" y="20"/>
                    <a:pt x="2" y="24"/>
                    <a:pt x="1" y="24"/>
                  </a:cubicBezTo>
                  <a:cubicBezTo>
                    <a:pt x="0" y="25"/>
                    <a:pt x="0" y="25"/>
                    <a:pt x="0" y="26"/>
                  </a:cubicBezTo>
                  <a:cubicBezTo>
                    <a:pt x="0" y="27"/>
                    <a:pt x="2" y="27"/>
                    <a:pt x="3" y="28"/>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93" name="Freeform 93"/>
            <p:cNvSpPr/>
            <p:nvPr/>
          </p:nvSpPr>
          <p:spPr bwMode="auto">
            <a:xfrm>
              <a:off x="866658" y="3211878"/>
              <a:ext cx="338808" cy="246614"/>
            </a:xfrm>
            <a:custGeom>
              <a:avLst/>
              <a:gdLst>
                <a:gd name="T0" fmla="*/ 10 w 62"/>
                <a:gd name="T1" fmla="*/ 6 h 45"/>
                <a:gd name="T2" fmla="*/ 5 w 62"/>
                <a:gd name="T3" fmla="*/ 9 h 45"/>
                <a:gd name="T4" fmla="*/ 6 w 62"/>
                <a:gd name="T5" fmla="*/ 11 h 45"/>
                <a:gd name="T6" fmla="*/ 1 w 62"/>
                <a:gd name="T7" fmla="*/ 16 h 45"/>
                <a:gd name="T8" fmla="*/ 2 w 62"/>
                <a:gd name="T9" fmla="*/ 18 h 45"/>
                <a:gd name="T10" fmla="*/ 4 w 62"/>
                <a:gd name="T11" fmla="*/ 20 h 45"/>
                <a:gd name="T12" fmla="*/ 11 w 62"/>
                <a:gd name="T13" fmla="*/ 19 h 45"/>
                <a:gd name="T14" fmla="*/ 9 w 62"/>
                <a:gd name="T15" fmla="*/ 20 h 45"/>
                <a:gd name="T16" fmla="*/ 2 w 62"/>
                <a:gd name="T17" fmla="*/ 22 h 45"/>
                <a:gd name="T18" fmla="*/ 4 w 62"/>
                <a:gd name="T19" fmla="*/ 27 h 45"/>
                <a:gd name="T20" fmla="*/ 8 w 62"/>
                <a:gd name="T21" fmla="*/ 27 h 45"/>
                <a:gd name="T22" fmla="*/ 17 w 62"/>
                <a:gd name="T23" fmla="*/ 26 h 45"/>
                <a:gd name="T24" fmla="*/ 25 w 62"/>
                <a:gd name="T25" fmla="*/ 28 h 45"/>
                <a:gd name="T26" fmla="*/ 22 w 62"/>
                <a:gd name="T27" fmla="*/ 30 h 45"/>
                <a:gd name="T28" fmla="*/ 17 w 62"/>
                <a:gd name="T29" fmla="*/ 31 h 45"/>
                <a:gd name="T30" fmla="*/ 7 w 62"/>
                <a:gd name="T31" fmla="*/ 31 h 45"/>
                <a:gd name="T32" fmla="*/ 2 w 62"/>
                <a:gd name="T33" fmla="*/ 35 h 45"/>
                <a:gd name="T34" fmla="*/ 5 w 62"/>
                <a:gd name="T35" fmla="*/ 39 h 45"/>
                <a:gd name="T36" fmla="*/ 12 w 62"/>
                <a:gd name="T37" fmla="*/ 41 h 45"/>
                <a:gd name="T38" fmla="*/ 14 w 62"/>
                <a:gd name="T39" fmla="*/ 45 h 45"/>
                <a:gd name="T40" fmla="*/ 24 w 62"/>
                <a:gd name="T41" fmla="*/ 44 h 45"/>
                <a:gd name="T42" fmla="*/ 35 w 62"/>
                <a:gd name="T43" fmla="*/ 41 h 45"/>
                <a:gd name="T44" fmla="*/ 40 w 62"/>
                <a:gd name="T45" fmla="*/ 41 h 45"/>
                <a:gd name="T46" fmla="*/ 43 w 62"/>
                <a:gd name="T47" fmla="*/ 42 h 45"/>
                <a:gd name="T48" fmla="*/ 51 w 62"/>
                <a:gd name="T49" fmla="*/ 43 h 45"/>
                <a:gd name="T50" fmla="*/ 57 w 62"/>
                <a:gd name="T51" fmla="*/ 39 h 45"/>
                <a:gd name="T52" fmla="*/ 55 w 62"/>
                <a:gd name="T53" fmla="*/ 37 h 45"/>
                <a:gd name="T54" fmla="*/ 51 w 62"/>
                <a:gd name="T55" fmla="*/ 38 h 45"/>
                <a:gd name="T56" fmla="*/ 51 w 62"/>
                <a:gd name="T57" fmla="*/ 36 h 45"/>
                <a:gd name="T58" fmla="*/ 51 w 62"/>
                <a:gd name="T59" fmla="*/ 34 h 45"/>
                <a:gd name="T60" fmla="*/ 54 w 62"/>
                <a:gd name="T61" fmla="*/ 36 h 45"/>
                <a:gd name="T62" fmla="*/ 56 w 62"/>
                <a:gd name="T63" fmla="*/ 34 h 45"/>
                <a:gd name="T64" fmla="*/ 60 w 62"/>
                <a:gd name="T65" fmla="*/ 35 h 45"/>
                <a:gd name="T66" fmla="*/ 60 w 62"/>
                <a:gd name="T67" fmla="*/ 33 h 45"/>
                <a:gd name="T68" fmla="*/ 60 w 62"/>
                <a:gd name="T69" fmla="*/ 31 h 45"/>
                <a:gd name="T70" fmla="*/ 56 w 62"/>
                <a:gd name="T71" fmla="*/ 30 h 45"/>
                <a:gd name="T72" fmla="*/ 51 w 62"/>
                <a:gd name="T73" fmla="*/ 24 h 45"/>
                <a:gd name="T74" fmla="*/ 54 w 62"/>
                <a:gd name="T75" fmla="*/ 8 h 45"/>
                <a:gd name="T76" fmla="*/ 52 w 62"/>
                <a:gd name="T77" fmla="*/ 3 h 45"/>
                <a:gd name="T78" fmla="*/ 48 w 62"/>
                <a:gd name="T79" fmla="*/ 2 h 45"/>
                <a:gd name="T80" fmla="*/ 46 w 62"/>
                <a:gd name="T81" fmla="*/ 3 h 45"/>
                <a:gd name="T82" fmla="*/ 45 w 62"/>
                <a:gd name="T83" fmla="*/ 7 h 45"/>
                <a:gd name="T84" fmla="*/ 43 w 62"/>
                <a:gd name="T85" fmla="*/ 17 h 45"/>
                <a:gd name="T86" fmla="*/ 40 w 62"/>
                <a:gd name="T87" fmla="*/ 17 h 45"/>
                <a:gd name="T88" fmla="*/ 39 w 62"/>
                <a:gd name="T89" fmla="*/ 4 h 45"/>
                <a:gd name="T90" fmla="*/ 35 w 62"/>
                <a:gd name="T91" fmla="*/ 4 h 45"/>
                <a:gd name="T92" fmla="*/ 37 w 62"/>
                <a:gd name="T93" fmla="*/ 8 h 45"/>
                <a:gd name="T94" fmla="*/ 29 w 62"/>
                <a:gd name="T95" fmla="*/ 9 h 45"/>
                <a:gd name="T96" fmla="*/ 31 w 62"/>
                <a:gd name="T97" fmla="*/ 4 h 45"/>
                <a:gd name="T98" fmla="*/ 28 w 62"/>
                <a:gd name="T99" fmla="*/ 4 h 45"/>
                <a:gd name="T100" fmla="*/ 23 w 62"/>
                <a:gd name="T101" fmla="*/ 7 h 45"/>
                <a:gd name="T102" fmla="*/ 23 w 62"/>
                <a:gd name="T103" fmla="*/ 5 h 45"/>
                <a:gd name="T104" fmla="*/ 24 w 62"/>
                <a:gd name="T105" fmla="*/ 1 h 45"/>
                <a:gd name="T106" fmla="*/ 18 w 62"/>
                <a:gd name="T10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45">
                  <a:moveTo>
                    <a:pt x="13" y="5"/>
                  </a:moveTo>
                  <a:cubicBezTo>
                    <a:pt x="12" y="5"/>
                    <a:pt x="11" y="6"/>
                    <a:pt x="10" y="6"/>
                  </a:cubicBezTo>
                  <a:cubicBezTo>
                    <a:pt x="10" y="7"/>
                    <a:pt x="9" y="7"/>
                    <a:pt x="8" y="7"/>
                  </a:cubicBezTo>
                  <a:cubicBezTo>
                    <a:pt x="7" y="7"/>
                    <a:pt x="5" y="8"/>
                    <a:pt x="5" y="9"/>
                  </a:cubicBezTo>
                  <a:cubicBezTo>
                    <a:pt x="5" y="9"/>
                    <a:pt x="5" y="10"/>
                    <a:pt x="5" y="10"/>
                  </a:cubicBezTo>
                  <a:cubicBezTo>
                    <a:pt x="5" y="11"/>
                    <a:pt x="6" y="11"/>
                    <a:pt x="6" y="11"/>
                  </a:cubicBezTo>
                  <a:cubicBezTo>
                    <a:pt x="5" y="12"/>
                    <a:pt x="3" y="13"/>
                    <a:pt x="2" y="13"/>
                  </a:cubicBezTo>
                  <a:cubicBezTo>
                    <a:pt x="2" y="14"/>
                    <a:pt x="1" y="15"/>
                    <a:pt x="1" y="16"/>
                  </a:cubicBezTo>
                  <a:cubicBezTo>
                    <a:pt x="0" y="17"/>
                    <a:pt x="0" y="17"/>
                    <a:pt x="1" y="17"/>
                  </a:cubicBezTo>
                  <a:cubicBezTo>
                    <a:pt x="2" y="17"/>
                    <a:pt x="0" y="18"/>
                    <a:pt x="2" y="18"/>
                  </a:cubicBezTo>
                  <a:cubicBezTo>
                    <a:pt x="3" y="18"/>
                    <a:pt x="4" y="18"/>
                    <a:pt x="4" y="18"/>
                  </a:cubicBezTo>
                  <a:cubicBezTo>
                    <a:pt x="4" y="19"/>
                    <a:pt x="3" y="20"/>
                    <a:pt x="4" y="20"/>
                  </a:cubicBezTo>
                  <a:cubicBezTo>
                    <a:pt x="5" y="19"/>
                    <a:pt x="7" y="20"/>
                    <a:pt x="8" y="20"/>
                  </a:cubicBezTo>
                  <a:cubicBezTo>
                    <a:pt x="9" y="19"/>
                    <a:pt x="9" y="19"/>
                    <a:pt x="11" y="19"/>
                  </a:cubicBezTo>
                  <a:cubicBezTo>
                    <a:pt x="12" y="19"/>
                    <a:pt x="14" y="20"/>
                    <a:pt x="13" y="20"/>
                  </a:cubicBezTo>
                  <a:cubicBezTo>
                    <a:pt x="13" y="20"/>
                    <a:pt x="10" y="20"/>
                    <a:pt x="9" y="20"/>
                  </a:cubicBezTo>
                  <a:cubicBezTo>
                    <a:pt x="9" y="20"/>
                    <a:pt x="8" y="21"/>
                    <a:pt x="6" y="21"/>
                  </a:cubicBezTo>
                  <a:cubicBezTo>
                    <a:pt x="5" y="21"/>
                    <a:pt x="2" y="22"/>
                    <a:pt x="2" y="22"/>
                  </a:cubicBezTo>
                  <a:cubicBezTo>
                    <a:pt x="2" y="22"/>
                    <a:pt x="1" y="25"/>
                    <a:pt x="2" y="26"/>
                  </a:cubicBezTo>
                  <a:cubicBezTo>
                    <a:pt x="2" y="26"/>
                    <a:pt x="3" y="27"/>
                    <a:pt x="4" y="27"/>
                  </a:cubicBezTo>
                  <a:cubicBezTo>
                    <a:pt x="6" y="27"/>
                    <a:pt x="6" y="28"/>
                    <a:pt x="7" y="27"/>
                  </a:cubicBezTo>
                  <a:cubicBezTo>
                    <a:pt x="7" y="27"/>
                    <a:pt x="7" y="27"/>
                    <a:pt x="8" y="27"/>
                  </a:cubicBezTo>
                  <a:cubicBezTo>
                    <a:pt x="10" y="27"/>
                    <a:pt x="10" y="27"/>
                    <a:pt x="12" y="27"/>
                  </a:cubicBezTo>
                  <a:cubicBezTo>
                    <a:pt x="13" y="26"/>
                    <a:pt x="17" y="25"/>
                    <a:pt x="17" y="26"/>
                  </a:cubicBezTo>
                  <a:cubicBezTo>
                    <a:pt x="18" y="26"/>
                    <a:pt x="19" y="27"/>
                    <a:pt x="20" y="27"/>
                  </a:cubicBezTo>
                  <a:cubicBezTo>
                    <a:pt x="22" y="27"/>
                    <a:pt x="26" y="27"/>
                    <a:pt x="25" y="28"/>
                  </a:cubicBezTo>
                  <a:cubicBezTo>
                    <a:pt x="24" y="28"/>
                    <a:pt x="21" y="29"/>
                    <a:pt x="21" y="29"/>
                  </a:cubicBezTo>
                  <a:cubicBezTo>
                    <a:pt x="22" y="29"/>
                    <a:pt x="23" y="30"/>
                    <a:pt x="22" y="30"/>
                  </a:cubicBezTo>
                  <a:cubicBezTo>
                    <a:pt x="22" y="30"/>
                    <a:pt x="21" y="31"/>
                    <a:pt x="21" y="31"/>
                  </a:cubicBezTo>
                  <a:cubicBezTo>
                    <a:pt x="20" y="31"/>
                    <a:pt x="18" y="31"/>
                    <a:pt x="17" y="31"/>
                  </a:cubicBezTo>
                  <a:cubicBezTo>
                    <a:pt x="16" y="31"/>
                    <a:pt x="12" y="32"/>
                    <a:pt x="11" y="32"/>
                  </a:cubicBezTo>
                  <a:cubicBezTo>
                    <a:pt x="10" y="32"/>
                    <a:pt x="9" y="31"/>
                    <a:pt x="7" y="31"/>
                  </a:cubicBezTo>
                  <a:cubicBezTo>
                    <a:pt x="5" y="31"/>
                    <a:pt x="2" y="32"/>
                    <a:pt x="3" y="32"/>
                  </a:cubicBezTo>
                  <a:cubicBezTo>
                    <a:pt x="3" y="33"/>
                    <a:pt x="2" y="35"/>
                    <a:pt x="2" y="35"/>
                  </a:cubicBezTo>
                  <a:cubicBezTo>
                    <a:pt x="3" y="35"/>
                    <a:pt x="4" y="36"/>
                    <a:pt x="4" y="37"/>
                  </a:cubicBezTo>
                  <a:cubicBezTo>
                    <a:pt x="3" y="38"/>
                    <a:pt x="4" y="39"/>
                    <a:pt x="5" y="39"/>
                  </a:cubicBezTo>
                  <a:cubicBezTo>
                    <a:pt x="7" y="40"/>
                    <a:pt x="10" y="39"/>
                    <a:pt x="11" y="40"/>
                  </a:cubicBezTo>
                  <a:cubicBezTo>
                    <a:pt x="11" y="40"/>
                    <a:pt x="13" y="40"/>
                    <a:pt x="12" y="41"/>
                  </a:cubicBezTo>
                  <a:cubicBezTo>
                    <a:pt x="12" y="42"/>
                    <a:pt x="11" y="42"/>
                    <a:pt x="12" y="43"/>
                  </a:cubicBezTo>
                  <a:cubicBezTo>
                    <a:pt x="12" y="44"/>
                    <a:pt x="13" y="45"/>
                    <a:pt x="14" y="45"/>
                  </a:cubicBezTo>
                  <a:cubicBezTo>
                    <a:pt x="16" y="45"/>
                    <a:pt x="20" y="43"/>
                    <a:pt x="21" y="44"/>
                  </a:cubicBezTo>
                  <a:cubicBezTo>
                    <a:pt x="22" y="44"/>
                    <a:pt x="23" y="44"/>
                    <a:pt x="24" y="44"/>
                  </a:cubicBezTo>
                  <a:cubicBezTo>
                    <a:pt x="26" y="44"/>
                    <a:pt x="28" y="42"/>
                    <a:pt x="29" y="42"/>
                  </a:cubicBezTo>
                  <a:cubicBezTo>
                    <a:pt x="30" y="42"/>
                    <a:pt x="35" y="41"/>
                    <a:pt x="35" y="41"/>
                  </a:cubicBezTo>
                  <a:cubicBezTo>
                    <a:pt x="36" y="41"/>
                    <a:pt x="37" y="40"/>
                    <a:pt x="38" y="40"/>
                  </a:cubicBezTo>
                  <a:cubicBezTo>
                    <a:pt x="39" y="40"/>
                    <a:pt x="39" y="41"/>
                    <a:pt x="40" y="41"/>
                  </a:cubicBezTo>
                  <a:cubicBezTo>
                    <a:pt x="42" y="41"/>
                    <a:pt x="45" y="41"/>
                    <a:pt x="44" y="41"/>
                  </a:cubicBezTo>
                  <a:cubicBezTo>
                    <a:pt x="44" y="41"/>
                    <a:pt x="42" y="42"/>
                    <a:pt x="43" y="42"/>
                  </a:cubicBezTo>
                  <a:cubicBezTo>
                    <a:pt x="44" y="42"/>
                    <a:pt x="46" y="42"/>
                    <a:pt x="47" y="42"/>
                  </a:cubicBezTo>
                  <a:cubicBezTo>
                    <a:pt x="49" y="43"/>
                    <a:pt x="50" y="43"/>
                    <a:pt x="51" y="43"/>
                  </a:cubicBezTo>
                  <a:cubicBezTo>
                    <a:pt x="52" y="43"/>
                    <a:pt x="56" y="41"/>
                    <a:pt x="56" y="41"/>
                  </a:cubicBezTo>
                  <a:cubicBezTo>
                    <a:pt x="56" y="40"/>
                    <a:pt x="57" y="39"/>
                    <a:pt x="57" y="39"/>
                  </a:cubicBezTo>
                  <a:cubicBezTo>
                    <a:pt x="57" y="39"/>
                    <a:pt x="56" y="40"/>
                    <a:pt x="56" y="39"/>
                  </a:cubicBezTo>
                  <a:cubicBezTo>
                    <a:pt x="56" y="38"/>
                    <a:pt x="56" y="37"/>
                    <a:pt x="55" y="37"/>
                  </a:cubicBezTo>
                  <a:cubicBezTo>
                    <a:pt x="55" y="37"/>
                    <a:pt x="53" y="38"/>
                    <a:pt x="52" y="38"/>
                  </a:cubicBezTo>
                  <a:cubicBezTo>
                    <a:pt x="52" y="38"/>
                    <a:pt x="52" y="38"/>
                    <a:pt x="51" y="38"/>
                  </a:cubicBezTo>
                  <a:cubicBezTo>
                    <a:pt x="50" y="38"/>
                    <a:pt x="49" y="39"/>
                    <a:pt x="49" y="38"/>
                  </a:cubicBezTo>
                  <a:cubicBezTo>
                    <a:pt x="50" y="37"/>
                    <a:pt x="51" y="37"/>
                    <a:pt x="51" y="36"/>
                  </a:cubicBezTo>
                  <a:cubicBezTo>
                    <a:pt x="50" y="36"/>
                    <a:pt x="49" y="37"/>
                    <a:pt x="49" y="36"/>
                  </a:cubicBezTo>
                  <a:cubicBezTo>
                    <a:pt x="50" y="35"/>
                    <a:pt x="51" y="34"/>
                    <a:pt x="51" y="34"/>
                  </a:cubicBezTo>
                  <a:cubicBezTo>
                    <a:pt x="51" y="35"/>
                    <a:pt x="51" y="36"/>
                    <a:pt x="52" y="36"/>
                  </a:cubicBezTo>
                  <a:cubicBezTo>
                    <a:pt x="53" y="36"/>
                    <a:pt x="55" y="36"/>
                    <a:pt x="54" y="36"/>
                  </a:cubicBezTo>
                  <a:cubicBezTo>
                    <a:pt x="53" y="35"/>
                    <a:pt x="52" y="35"/>
                    <a:pt x="54" y="35"/>
                  </a:cubicBezTo>
                  <a:cubicBezTo>
                    <a:pt x="55" y="35"/>
                    <a:pt x="55" y="34"/>
                    <a:pt x="56" y="34"/>
                  </a:cubicBezTo>
                  <a:cubicBezTo>
                    <a:pt x="57" y="35"/>
                    <a:pt x="58" y="34"/>
                    <a:pt x="59" y="35"/>
                  </a:cubicBezTo>
                  <a:cubicBezTo>
                    <a:pt x="59" y="35"/>
                    <a:pt x="60" y="36"/>
                    <a:pt x="60" y="35"/>
                  </a:cubicBezTo>
                  <a:cubicBezTo>
                    <a:pt x="61" y="35"/>
                    <a:pt x="62" y="34"/>
                    <a:pt x="61" y="34"/>
                  </a:cubicBezTo>
                  <a:cubicBezTo>
                    <a:pt x="61" y="33"/>
                    <a:pt x="60" y="33"/>
                    <a:pt x="60" y="33"/>
                  </a:cubicBezTo>
                  <a:cubicBezTo>
                    <a:pt x="61" y="32"/>
                    <a:pt x="62" y="32"/>
                    <a:pt x="62" y="32"/>
                  </a:cubicBezTo>
                  <a:cubicBezTo>
                    <a:pt x="61" y="31"/>
                    <a:pt x="60" y="31"/>
                    <a:pt x="60" y="31"/>
                  </a:cubicBezTo>
                  <a:cubicBezTo>
                    <a:pt x="59" y="31"/>
                    <a:pt x="58" y="32"/>
                    <a:pt x="57" y="32"/>
                  </a:cubicBezTo>
                  <a:cubicBezTo>
                    <a:pt x="57" y="31"/>
                    <a:pt x="57" y="31"/>
                    <a:pt x="56" y="30"/>
                  </a:cubicBezTo>
                  <a:cubicBezTo>
                    <a:pt x="55" y="28"/>
                    <a:pt x="55" y="28"/>
                    <a:pt x="54" y="27"/>
                  </a:cubicBezTo>
                  <a:cubicBezTo>
                    <a:pt x="53" y="27"/>
                    <a:pt x="51" y="25"/>
                    <a:pt x="51" y="24"/>
                  </a:cubicBezTo>
                  <a:cubicBezTo>
                    <a:pt x="50" y="23"/>
                    <a:pt x="53" y="14"/>
                    <a:pt x="53" y="13"/>
                  </a:cubicBezTo>
                  <a:cubicBezTo>
                    <a:pt x="54" y="12"/>
                    <a:pt x="54" y="9"/>
                    <a:pt x="54" y="8"/>
                  </a:cubicBezTo>
                  <a:cubicBezTo>
                    <a:pt x="55" y="8"/>
                    <a:pt x="54" y="7"/>
                    <a:pt x="54" y="6"/>
                  </a:cubicBezTo>
                  <a:cubicBezTo>
                    <a:pt x="53" y="5"/>
                    <a:pt x="52" y="4"/>
                    <a:pt x="52" y="3"/>
                  </a:cubicBezTo>
                  <a:cubicBezTo>
                    <a:pt x="51" y="2"/>
                    <a:pt x="50" y="1"/>
                    <a:pt x="50" y="1"/>
                  </a:cubicBezTo>
                  <a:cubicBezTo>
                    <a:pt x="49" y="1"/>
                    <a:pt x="49" y="3"/>
                    <a:pt x="48" y="2"/>
                  </a:cubicBezTo>
                  <a:cubicBezTo>
                    <a:pt x="47" y="2"/>
                    <a:pt x="46" y="1"/>
                    <a:pt x="46" y="1"/>
                  </a:cubicBezTo>
                  <a:cubicBezTo>
                    <a:pt x="45" y="2"/>
                    <a:pt x="46" y="3"/>
                    <a:pt x="46" y="3"/>
                  </a:cubicBezTo>
                  <a:cubicBezTo>
                    <a:pt x="45" y="3"/>
                    <a:pt x="45" y="3"/>
                    <a:pt x="44" y="4"/>
                  </a:cubicBezTo>
                  <a:cubicBezTo>
                    <a:pt x="44" y="5"/>
                    <a:pt x="45" y="7"/>
                    <a:pt x="45" y="7"/>
                  </a:cubicBezTo>
                  <a:cubicBezTo>
                    <a:pt x="45" y="8"/>
                    <a:pt x="44" y="12"/>
                    <a:pt x="44" y="13"/>
                  </a:cubicBezTo>
                  <a:cubicBezTo>
                    <a:pt x="43" y="14"/>
                    <a:pt x="43" y="17"/>
                    <a:pt x="43" y="17"/>
                  </a:cubicBezTo>
                  <a:cubicBezTo>
                    <a:pt x="43" y="18"/>
                    <a:pt x="42" y="18"/>
                    <a:pt x="41" y="18"/>
                  </a:cubicBezTo>
                  <a:cubicBezTo>
                    <a:pt x="41" y="18"/>
                    <a:pt x="40" y="17"/>
                    <a:pt x="40" y="17"/>
                  </a:cubicBezTo>
                  <a:cubicBezTo>
                    <a:pt x="40" y="17"/>
                    <a:pt x="41" y="9"/>
                    <a:pt x="41" y="8"/>
                  </a:cubicBezTo>
                  <a:cubicBezTo>
                    <a:pt x="41" y="8"/>
                    <a:pt x="38" y="5"/>
                    <a:pt x="39" y="4"/>
                  </a:cubicBezTo>
                  <a:cubicBezTo>
                    <a:pt x="39" y="3"/>
                    <a:pt x="35" y="2"/>
                    <a:pt x="35" y="2"/>
                  </a:cubicBezTo>
                  <a:cubicBezTo>
                    <a:pt x="35" y="2"/>
                    <a:pt x="35" y="4"/>
                    <a:pt x="35" y="4"/>
                  </a:cubicBezTo>
                  <a:cubicBezTo>
                    <a:pt x="36" y="5"/>
                    <a:pt x="37" y="5"/>
                    <a:pt x="37" y="6"/>
                  </a:cubicBezTo>
                  <a:cubicBezTo>
                    <a:pt x="37" y="7"/>
                    <a:pt x="38" y="8"/>
                    <a:pt x="37" y="8"/>
                  </a:cubicBezTo>
                  <a:cubicBezTo>
                    <a:pt x="35" y="8"/>
                    <a:pt x="35" y="8"/>
                    <a:pt x="34" y="8"/>
                  </a:cubicBezTo>
                  <a:cubicBezTo>
                    <a:pt x="32" y="8"/>
                    <a:pt x="29" y="10"/>
                    <a:pt x="29" y="9"/>
                  </a:cubicBezTo>
                  <a:cubicBezTo>
                    <a:pt x="28" y="9"/>
                    <a:pt x="33" y="7"/>
                    <a:pt x="33" y="6"/>
                  </a:cubicBezTo>
                  <a:cubicBezTo>
                    <a:pt x="33" y="4"/>
                    <a:pt x="31" y="4"/>
                    <a:pt x="31" y="4"/>
                  </a:cubicBezTo>
                  <a:cubicBezTo>
                    <a:pt x="31" y="3"/>
                    <a:pt x="29" y="2"/>
                    <a:pt x="28" y="2"/>
                  </a:cubicBezTo>
                  <a:cubicBezTo>
                    <a:pt x="28" y="3"/>
                    <a:pt x="28" y="4"/>
                    <a:pt x="28" y="4"/>
                  </a:cubicBezTo>
                  <a:cubicBezTo>
                    <a:pt x="27" y="5"/>
                    <a:pt x="26" y="8"/>
                    <a:pt x="25" y="8"/>
                  </a:cubicBezTo>
                  <a:cubicBezTo>
                    <a:pt x="24" y="8"/>
                    <a:pt x="24" y="7"/>
                    <a:pt x="23" y="7"/>
                  </a:cubicBezTo>
                  <a:cubicBezTo>
                    <a:pt x="23" y="7"/>
                    <a:pt x="21" y="8"/>
                    <a:pt x="21" y="8"/>
                  </a:cubicBezTo>
                  <a:cubicBezTo>
                    <a:pt x="20" y="7"/>
                    <a:pt x="22" y="5"/>
                    <a:pt x="23" y="5"/>
                  </a:cubicBezTo>
                  <a:cubicBezTo>
                    <a:pt x="24" y="4"/>
                    <a:pt x="24" y="4"/>
                    <a:pt x="25" y="3"/>
                  </a:cubicBezTo>
                  <a:cubicBezTo>
                    <a:pt x="25" y="2"/>
                    <a:pt x="25" y="1"/>
                    <a:pt x="24" y="1"/>
                  </a:cubicBezTo>
                  <a:cubicBezTo>
                    <a:pt x="24" y="0"/>
                    <a:pt x="22" y="0"/>
                    <a:pt x="22" y="0"/>
                  </a:cubicBezTo>
                  <a:cubicBezTo>
                    <a:pt x="21" y="1"/>
                    <a:pt x="19" y="2"/>
                    <a:pt x="18" y="3"/>
                  </a:cubicBezTo>
                  <a:cubicBezTo>
                    <a:pt x="17" y="3"/>
                    <a:pt x="13" y="5"/>
                    <a:pt x="13" y="5"/>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94" name="Freeform 94"/>
            <p:cNvSpPr/>
            <p:nvPr/>
          </p:nvSpPr>
          <p:spPr bwMode="auto">
            <a:xfrm>
              <a:off x="1138625" y="3184219"/>
              <a:ext cx="66841" cy="55315"/>
            </a:xfrm>
            <a:custGeom>
              <a:avLst/>
              <a:gdLst>
                <a:gd name="T0" fmla="*/ 3 w 12"/>
                <a:gd name="T1" fmla="*/ 6 h 10"/>
                <a:gd name="T2" fmla="*/ 5 w 12"/>
                <a:gd name="T3" fmla="*/ 9 h 10"/>
                <a:gd name="T4" fmla="*/ 6 w 12"/>
                <a:gd name="T5" fmla="*/ 8 h 10"/>
                <a:gd name="T6" fmla="*/ 8 w 12"/>
                <a:gd name="T7" fmla="*/ 7 h 10"/>
                <a:gd name="T8" fmla="*/ 10 w 12"/>
                <a:gd name="T9" fmla="*/ 3 h 10"/>
                <a:gd name="T10" fmla="*/ 11 w 12"/>
                <a:gd name="T11" fmla="*/ 1 h 10"/>
                <a:gd name="T12" fmla="*/ 3 w 12"/>
                <a:gd name="T13" fmla="*/ 0 h 10"/>
                <a:gd name="T14" fmla="*/ 1 w 12"/>
                <a:gd name="T15" fmla="*/ 3 h 10"/>
                <a:gd name="T16" fmla="*/ 3 w 12"/>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0">
                  <a:moveTo>
                    <a:pt x="3" y="6"/>
                  </a:moveTo>
                  <a:cubicBezTo>
                    <a:pt x="4" y="6"/>
                    <a:pt x="4" y="7"/>
                    <a:pt x="5" y="9"/>
                  </a:cubicBezTo>
                  <a:cubicBezTo>
                    <a:pt x="5" y="10"/>
                    <a:pt x="6" y="8"/>
                    <a:pt x="6" y="8"/>
                  </a:cubicBezTo>
                  <a:cubicBezTo>
                    <a:pt x="7" y="7"/>
                    <a:pt x="7" y="7"/>
                    <a:pt x="8" y="7"/>
                  </a:cubicBezTo>
                  <a:cubicBezTo>
                    <a:pt x="8" y="6"/>
                    <a:pt x="9" y="5"/>
                    <a:pt x="10" y="3"/>
                  </a:cubicBezTo>
                  <a:cubicBezTo>
                    <a:pt x="11" y="2"/>
                    <a:pt x="12" y="1"/>
                    <a:pt x="11" y="1"/>
                  </a:cubicBezTo>
                  <a:cubicBezTo>
                    <a:pt x="10" y="0"/>
                    <a:pt x="3" y="0"/>
                    <a:pt x="3" y="0"/>
                  </a:cubicBezTo>
                  <a:cubicBezTo>
                    <a:pt x="2" y="1"/>
                    <a:pt x="1" y="2"/>
                    <a:pt x="1" y="3"/>
                  </a:cubicBezTo>
                  <a:cubicBezTo>
                    <a:pt x="0" y="4"/>
                    <a:pt x="2" y="5"/>
                    <a:pt x="3" y="6"/>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95" name="Freeform 95"/>
            <p:cNvSpPr/>
            <p:nvPr/>
          </p:nvSpPr>
          <p:spPr bwMode="auto">
            <a:xfrm>
              <a:off x="523242" y="3407785"/>
              <a:ext cx="16134" cy="18438"/>
            </a:xfrm>
            <a:custGeom>
              <a:avLst/>
              <a:gdLst>
                <a:gd name="T0" fmla="*/ 2 w 3"/>
                <a:gd name="T1" fmla="*/ 3 h 3"/>
                <a:gd name="T2" fmla="*/ 2 w 3"/>
                <a:gd name="T3" fmla="*/ 0 h 3"/>
                <a:gd name="T4" fmla="*/ 0 w 3"/>
                <a:gd name="T5" fmla="*/ 2 h 3"/>
                <a:gd name="T6" fmla="*/ 2 w 3"/>
                <a:gd name="T7" fmla="*/ 3 h 3"/>
              </a:gdLst>
              <a:ahLst/>
              <a:cxnLst>
                <a:cxn ang="0">
                  <a:pos x="T0" y="T1"/>
                </a:cxn>
                <a:cxn ang="0">
                  <a:pos x="T2" y="T3"/>
                </a:cxn>
                <a:cxn ang="0">
                  <a:pos x="T4" y="T5"/>
                </a:cxn>
                <a:cxn ang="0">
                  <a:pos x="T6" y="T7"/>
                </a:cxn>
              </a:cxnLst>
              <a:rect l="0" t="0" r="r" b="b"/>
              <a:pathLst>
                <a:path w="3" h="3">
                  <a:moveTo>
                    <a:pt x="2" y="3"/>
                  </a:moveTo>
                  <a:cubicBezTo>
                    <a:pt x="3" y="3"/>
                    <a:pt x="2" y="0"/>
                    <a:pt x="2" y="0"/>
                  </a:cubicBezTo>
                  <a:cubicBezTo>
                    <a:pt x="1" y="0"/>
                    <a:pt x="0" y="2"/>
                    <a:pt x="0" y="2"/>
                  </a:cubicBezTo>
                  <a:cubicBezTo>
                    <a:pt x="0" y="3"/>
                    <a:pt x="1" y="3"/>
                    <a:pt x="2" y="3"/>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96" name="Freeform 96"/>
            <p:cNvSpPr/>
            <p:nvPr/>
          </p:nvSpPr>
          <p:spPr bwMode="auto">
            <a:xfrm>
              <a:off x="1341448" y="3168087"/>
              <a:ext cx="131375" cy="126764"/>
            </a:xfrm>
            <a:custGeom>
              <a:avLst/>
              <a:gdLst>
                <a:gd name="T0" fmla="*/ 1 w 24"/>
                <a:gd name="T1" fmla="*/ 16 h 23"/>
                <a:gd name="T2" fmla="*/ 3 w 24"/>
                <a:gd name="T3" fmla="*/ 18 h 23"/>
                <a:gd name="T4" fmla="*/ 2 w 24"/>
                <a:gd name="T5" fmla="*/ 20 h 23"/>
                <a:gd name="T6" fmla="*/ 3 w 24"/>
                <a:gd name="T7" fmla="*/ 22 h 23"/>
                <a:gd name="T8" fmla="*/ 2 w 24"/>
                <a:gd name="T9" fmla="*/ 22 h 23"/>
                <a:gd name="T10" fmla="*/ 5 w 24"/>
                <a:gd name="T11" fmla="*/ 23 h 23"/>
                <a:gd name="T12" fmla="*/ 7 w 24"/>
                <a:gd name="T13" fmla="*/ 20 h 23"/>
                <a:gd name="T14" fmla="*/ 6 w 24"/>
                <a:gd name="T15" fmla="*/ 18 h 23"/>
                <a:gd name="T16" fmla="*/ 6 w 24"/>
                <a:gd name="T17" fmla="*/ 16 h 23"/>
                <a:gd name="T18" fmla="*/ 10 w 24"/>
                <a:gd name="T19" fmla="*/ 15 h 23"/>
                <a:gd name="T20" fmla="*/ 11 w 24"/>
                <a:gd name="T21" fmla="*/ 15 h 23"/>
                <a:gd name="T22" fmla="*/ 14 w 24"/>
                <a:gd name="T23" fmla="*/ 14 h 23"/>
                <a:gd name="T24" fmla="*/ 17 w 24"/>
                <a:gd name="T25" fmla="*/ 12 h 23"/>
                <a:gd name="T26" fmla="*/ 18 w 24"/>
                <a:gd name="T27" fmla="*/ 9 h 23"/>
                <a:gd name="T28" fmla="*/ 21 w 24"/>
                <a:gd name="T29" fmla="*/ 6 h 23"/>
                <a:gd name="T30" fmla="*/ 24 w 24"/>
                <a:gd name="T31" fmla="*/ 3 h 23"/>
                <a:gd name="T32" fmla="*/ 23 w 24"/>
                <a:gd name="T33" fmla="*/ 2 h 23"/>
                <a:gd name="T34" fmla="*/ 21 w 24"/>
                <a:gd name="T35" fmla="*/ 1 h 23"/>
                <a:gd name="T36" fmla="*/ 19 w 24"/>
                <a:gd name="T37" fmla="*/ 2 h 23"/>
                <a:gd name="T38" fmla="*/ 17 w 24"/>
                <a:gd name="T39" fmla="*/ 2 h 23"/>
                <a:gd name="T40" fmla="*/ 16 w 24"/>
                <a:gd name="T41" fmla="*/ 1 h 23"/>
                <a:gd name="T42" fmla="*/ 12 w 24"/>
                <a:gd name="T43" fmla="*/ 0 h 23"/>
                <a:gd name="T44" fmla="*/ 11 w 24"/>
                <a:gd name="T45" fmla="*/ 1 h 23"/>
                <a:gd name="T46" fmla="*/ 7 w 24"/>
                <a:gd name="T47" fmla="*/ 1 h 23"/>
                <a:gd name="T48" fmla="*/ 7 w 24"/>
                <a:gd name="T49" fmla="*/ 3 h 23"/>
                <a:gd name="T50" fmla="*/ 5 w 24"/>
                <a:gd name="T51" fmla="*/ 5 h 23"/>
                <a:gd name="T52" fmla="*/ 4 w 24"/>
                <a:gd name="T53" fmla="*/ 4 h 23"/>
                <a:gd name="T54" fmla="*/ 3 w 24"/>
                <a:gd name="T55" fmla="*/ 7 h 23"/>
                <a:gd name="T56" fmla="*/ 3 w 24"/>
                <a:gd name="T57" fmla="*/ 10 h 23"/>
                <a:gd name="T58" fmla="*/ 1 w 24"/>
                <a:gd name="T59" fmla="*/ 11 h 23"/>
                <a:gd name="T60" fmla="*/ 2 w 24"/>
                <a:gd name="T61" fmla="*/ 15 h 23"/>
                <a:gd name="T62" fmla="*/ 0 w 24"/>
                <a:gd name="T63" fmla="*/ 15 h 23"/>
                <a:gd name="T64" fmla="*/ 1 w 24"/>
                <a:gd name="T65"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3">
                  <a:moveTo>
                    <a:pt x="1" y="16"/>
                  </a:moveTo>
                  <a:cubicBezTo>
                    <a:pt x="2" y="17"/>
                    <a:pt x="2" y="17"/>
                    <a:pt x="3" y="18"/>
                  </a:cubicBezTo>
                  <a:cubicBezTo>
                    <a:pt x="3" y="19"/>
                    <a:pt x="2" y="20"/>
                    <a:pt x="2" y="20"/>
                  </a:cubicBezTo>
                  <a:cubicBezTo>
                    <a:pt x="2" y="21"/>
                    <a:pt x="2" y="21"/>
                    <a:pt x="3" y="22"/>
                  </a:cubicBezTo>
                  <a:cubicBezTo>
                    <a:pt x="4" y="22"/>
                    <a:pt x="3" y="22"/>
                    <a:pt x="2" y="22"/>
                  </a:cubicBezTo>
                  <a:cubicBezTo>
                    <a:pt x="2" y="23"/>
                    <a:pt x="5" y="23"/>
                    <a:pt x="5" y="23"/>
                  </a:cubicBezTo>
                  <a:cubicBezTo>
                    <a:pt x="7" y="22"/>
                    <a:pt x="7" y="21"/>
                    <a:pt x="7" y="20"/>
                  </a:cubicBezTo>
                  <a:cubicBezTo>
                    <a:pt x="7" y="20"/>
                    <a:pt x="7" y="19"/>
                    <a:pt x="6" y="18"/>
                  </a:cubicBezTo>
                  <a:cubicBezTo>
                    <a:pt x="6" y="17"/>
                    <a:pt x="6" y="16"/>
                    <a:pt x="6" y="16"/>
                  </a:cubicBezTo>
                  <a:cubicBezTo>
                    <a:pt x="7" y="16"/>
                    <a:pt x="9" y="15"/>
                    <a:pt x="10" y="15"/>
                  </a:cubicBezTo>
                  <a:cubicBezTo>
                    <a:pt x="10" y="14"/>
                    <a:pt x="10" y="15"/>
                    <a:pt x="11" y="15"/>
                  </a:cubicBezTo>
                  <a:cubicBezTo>
                    <a:pt x="11" y="15"/>
                    <a:pt x="13" y="14"/>
                    <a:pt x="14" y="14"/>
                  </a:cubicBezTo>
                  <a:cubicBezTo>
                    <a:pt x="15" y="14"/>
                    <a:pt x="17" y="12"/>
                    <a:pt x="17" y="12"/>
                  </a:cubicBezTo>
                  <a:cubicBezTo>
                    <a:pt x="18" y="11"/>
                    <a:pt x="18" y="10"/>
                    <a:pt x="18" y="9"/>
                  </a:cubicBezTo>
                  <a:cubicBezTo>
                    <a:pt x="19" y="9"/>
                    <a:pt x="20" y="7"/>
                    <a:pt x="21" y="6"/>
                  </a:cubicBezTo>
                  <a:cubicBezTo>
                    <a:pt x="22" y="5"/>
                    <a:pt x="23" y="4"/>
                    <a:pt x="24" y="3"/>
                  </a:cubicBezTo>
                  <a:cubicBezTo>
                    <a:pt x="24" y="3"/>
                    <a:pt x="24" y="2"/>
                    <a:pt x="23" y="2"/>
                  </a:cubicBezTo>
                  <a:cubicBezTo>
                    <a:pt x="22" y="1"/>
                    <a:pt x="21" y="1"/>
                    <a:pt x="21" y="1"/>
                  </a:cubicBezTo>
                  <a:cubicBezTo>
                    <a:pt x="20" y="1"/>
                    <a:pt x="21" y="2"/>
                    <a:pt x="19" y="2"/>
                  </a:cubicBezTo>
                  <a:cubicBezTo>
                    <a:pt x="17" y="1"/>
                    <a:pt x="18" y="2"/>
                    <a:pt x="17" y="2"/>
                  </a:cubicBezTo>
                  <a:cubicBezTo>
                    <a:pt x="17" y="2"/>
                    <a:pt x="17" y="1"/>
                    <a:pt x="16" y="1"/>
                  </a:cubicBezTo>
                  <a:cubicBezTo>
                    <a:pt x="16" y="0"/>
                    <a:pt x="13" y="1"/>
                    <a:pt x="12" y="0"/>
                  </a:cubicBezTo>
                  <a:cubicBezTo>
                    <a:pt x="11" y="0"/>
                    <a:pt x="11" y="1"/>
                    <a:pt x="11" y="1"/>
                  </a:cubicBezTo>
                  <a:cubicBezTo>
                    <a:pt x="11" y="2"/>
                    <a:pt x="8" y="1"/>
                    <a:pt x="7" y="1"/>
                  </a:cubicBezTo>
                  <a:cubicBezTo>
                    <a:pt x="6" y="1"/>
                    <a:pt x="6" y="3"/>
                    <a:pt x="7" y="3"/>
                  </a:cubicBezTo>
                  <a:cubicBezTo>
                    <a:pt x="7" y="4"/>
                    <a:pt x="6" y="5"/>
                    <a:pt x="5" y="5"/>
                  </a:cubicBezTo>
                  <a:cubicBezTo>
                    <a:pt x="4" y="5"/>
                    <a:pt x="5" y="5"/>
                    <a:pt x="4" y="4"/>
                  </a:cubicBezTo>
                  <a:cubicBezTo>
                    <a:pt x="4" y="4"/>
                    <a:pt x="4" y="6"/>
                    <a:pt x="3" y="7"/>
                  </a:cubicBezTo>
                  <a:cubicBezTo>
                    <a:pt x="3" y="8"/>
                    <a:pt x="3" y="9"/>
                    <a:pt x="3" y="10"/>
                  </a:cubicBezTo>
                  <a:cubicBezTo>
                    <a:pt x="2" y="11"/>
                    <a:pt x="2" y="11"/>
                    <a:pt x="1" y="11"/>
                  </a:cubicBezTo>
                  <a:cubicBezTo>
                    <a:pt x="1" y="12"/>
                    <a:pt x="2" y="14"/>
                    <a:pt x="2" y="15"/>
                  </a:cubicBezTo>
                  <a:cubicBezTo>
                    <a:pt x="1" y="15"/>
                    <a:pt x="1" y="15"/>
                    <a:pt x="0" y="15"/>
                  </a:cubicBezTo>
                  <a:cubicBezTo>
                    <a:pt x="0" y="16"/>
                    <a:pt x="0" y="16"/>
                    <a:pt x="1" y="16"/>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97" name="Freeform 97"/>
            <p:cNvSpPr/>
            <p:nvPr/>
          </p:nvSpPr>
          <p:spPr bwMode="auto">
            <a:xfrm>
              <a:off x="1210075" y="3172696"/>
              <a:ext cx="126764" cy="154422"/>
            </a:xfrm>
            <a:custGeom>
              <a:avLst/>
              <a:gdLst>
                <a:gd name="T0" fmla="*/ 1 w 23"/>
                <a:gd name="T1" fmla="*/ 10 h 28"/>
                <a:gd name="T2" fmla="*/ 0 w 23"/>
                <a:gd name="T3" fmla="*/ 12 h 28"/>
                <a:gd name="T4" fmla="*/ 0 w 23"/>
                <a:gd name="T5" fmla="*/ 15 h 28"/>
                <a:gd name="T6" fmla="*/ 0 w 23"/>
                <a:gd name="T7" fmla="*/ 17 h 28"/>
                <a:gd name="T8" fmla="*/ 2 w 23"/>
                <a:gd name="T9" fmla="*/ 20 h 28"/>
                <a:gd name="T10" fmla="*/ 4 w 23"/>
                <a:gd name="T11" fmla="*/ 20 h 28"/>
                <a:gd name="T12" fmla="*/ 4 w 23"/>
                <a:gd name="T13" fmla="*/ 22 h 28"/>
                <a:gd name="T14" fmla="*/ 6 w 23"/>
                <a:gd name="T15" fmla="*/ 22 h 28"/>
                <a:gd name="T16" fmla="*/ 7 w 23"/>
                <a:gd name="T17" fmla="*/ 25 h 28"/>
                <a:gd name="T18" fmla="*/ 8 w 23"/>
                <a:gd name="T19" fmla="*/ 28 h 28"/>
                <a:gd name="T20" fmla="*/ 10 w 23"/>
                <a:gd name="T21" fmla="*/ 27 h 28"/>
                <a:gd name="T22" fmla="*/ 12 w 23"/>
                <a:gd name="T23" fmla="*/ 26 h 28"/>
                <a:gd name="T24" fmla="*/ 15 w 23"/>
                <a:gd name="T25" fmla="*/ 25 h 28"/>
                <a:gd name="T26" fmla="*/ 17 w 23"/>
                <a:gd name="T27" fmla="*/ 24 h 28"/>
                <a:gd name="T28" fmla="*/ 19 w 23"/>
                <a:gd name="T29" fmla="*/ 23 h 28"/>
                <a:gd name="T30" fmla="*/ 20 w 23"/>
                <a:gd name="T31" fmla="*/ 22 h 28"/>
                <a:gd name="T32" fmla="*/ 20 w 23"/>
                <a:gd name="T33" fmla="*/ 19 h 28"/>
                <a:gd name="T34" fmla="*/ 22 w 23"/>
                <a:gd name="T35" fmla="*/ 18 h 28"/>
                <a:gd name="T36" fmla="*/ 22 w 23"/>
                <a:gd name="T37" fmla="*/ 14 h 28"/>
                <a:gd name="T38" fmla="*/ 20 w 23"/>
                <a:gd name="T39" fmla="*/ 13 h 28"/>
                <a:gd name="T40" fmla="*/ 19 w 23"/>
                <a:gd name="T41" fmla="*/ 11 h 28"/>
                <a:gd name="T42" fmla="*/ 18 w 23"/>
                <a:gd name="T43" fmla="*/ 13 h 28"/>
                <a:gd name="T44" fmla="*/ 16 w 23"/>
                <a:gd name="T45" fmla="*/ 11 h 28"/>
                <a:gd name="T46" fmla="*/ 17 w 23"/>
                <a:gd name="T47" fmla="*/ 10 h 28"/>
                <a:gd name="T48" fmla="*/ 19 w 23"/>
                <a:gd name="T49" fmla="*/ 7 h 28"/>
                <a:gd name="T50" fmla="*/ 20 w 23"/>
                <a:gd name="T51" fmla="*/ 7 h 28"/>
                <a:gd name="T52" fmla="*/ 21 w 23"/>
                <a:gd name="T53" fmla="*/ 6 h 28"/>
                <a:gd name="T54" fmla="*/ 20 w 23"/>
                <a:gd name="T55" fmla="*/ 4 h 28"/>
                <a:gd name="T56" fmla="*/ 22 w 23"/>
                <a:gd name="T57" fmla="*/ 4 h 28"/>
                <a:gd name="T58" fmla="*/ 21 w 23"/>
                <a:gd name="T59" fmla="*/ 1 h 28"/>
                <a:gd name="T60" fmla="*/ 19 w 23"/>
                <a:gd name="T61" fmla="*/ 2 h 28"/>
                <a:gd name="T62" fmla="*/ 16 w 23"/>
                <a:gd name="T63" fmla="*/ 3 h 28"/>
                <a:gd name="T64" fmla="*/ 13 w 23"/>
                <a:gd name="T65" fmla="*/ 2 h 28"/>
                <a:gd name="T66" fmla="*/ 14 w 23"/>
                <a:gd name="T67" fmla="*/ 1 h 28"/>
                <a:gd name="T68" fmla="*/ 11 w 23"/>
                <a:gd name="T69" fmla="*/ 1 h 28"/>
                <a:gd name="T70" fmla="*/ 9 w 23"/>
                <a:gd name="T71" fmla="*/ 1 h 28"/>
                <a:gd name="T72" fmla="*/ 6 w 23"/>
                <a:gd name="T73" fmla="*/ 5 h 28"/>
                <a:gd name="T74" fmla="*/ 7 w 23"/>
                <a:gd name="T75" fmla="*/ 7 h 28"/>
                <a:gd name="T76" fmla="*/ 9 w 23"/>
                <a:gd name="T77" fmla="*/ 8 h 28"/>
                <a:gd name="T78" fmla="*/ 8 w 23"/>
                <a:gd name="T79" fmla="*/ 11 h 28"/>
                <a:gd name="T80" fmla="*/ 9 w 23"/>
                <a:gd name="T81" fmla="*/ 12 h 28"/>
                <a:gd name="T82" fmla="*/ 7 w 23"/>
                <a:gd name="T83" fmla="*/ 14 h 28"/>
                <a:gd name="T84" fmla="*/ 5 w 23"/>
                <a:gd name="T85" fmla="*/ 13 h 28"/>
                <a:gd name="T86" fmla="*/ 4 w 23"/>
                <a:gd name="T87" fmla="*/ 12 h 28"/>
                <a:gd name="T88" fmla="*/ 5 w 23"/>
                <a:gd name="T89" fmla="*/ 10 h 28"/>
                <a:gd name="T90" fmla="*/ 3 w 23"/>
                <a:gd name="T91" fmla="*/ 9 h 28"/>
                <a:gd name="T92" fmla="*/ 1 w 23"/>
                <a:gd name="T9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 h="28">
                  <a:moveTo>
                    <a:pt x="1" y="10"/>
                  </a:moveTo>
                  <a:cubicBezTo>
                    <a:pt x="1" y="11"/>
                    <a:pt x="0" y="11"/>
                    <a:pt x="0" y="12"/>
                  </a:cubicBezTo>
                  <a:cubicBezTo>
                    <a:pt x="0" y="13"/>
                    <a:pt x="0" y="15"/>
                    <a:pt x="0" y="15"/>
                  </a:cubicBezTo>
                  <a:cubicBezTo>
                    <a:pt x="1" y="16"/>
                    <a:pt x="0" y="16"/>
                    <a:pt x="0" y="17"/>
                  </a:cubicBezTo>
                  <a:cubicBezTo>
                    <a:pt x="0" y="18"/>
                    <a:pt x="1" y="20"/>
                    <a:pt x="2" y="20"/>
                  </a:cubicBezTo>
                  <a:cubicBezTo>
                    <a:pt x="2" y="21"/>
                    <a:pt x="3" y="20"/>
                    <a:pt x="4" y="20"/>
                  </a:cubicBezTo>
                  <a:cubicBezTo>
                    <a:pt x="4" y="20"/>
                    <a:pt x="4" y="22"/>
                    <a:pt x="4" y="22"/>
                  </a:cubicBezTo>
                  <a:cubicBezTo>
                    <a:pt x="5" y="23"/>
                    <a:pt x="5" y="22"/>
                    <a:pt x="6" y="22"/>
                  </a:cubicBezTo>
                  <a:cubicBezTo>
                    <a:pt x="6" y="22"/>
                    <a:pt x="7" y="24"/>
                    <a:pt x="7" y="25"/>
                  </a:cubicBezTo>
                  <a:cubicBezTo>
                    <a:pt x="8" y="26"/>
                    <a:pt x="7" y="27"/>
                    <a:pt x="8" y="28"/>
                  </a:cubicBezTo>
                  <a:cubicBezTo>
                    <a:pt x="8" y="28"/>
                    <a:pt x="9" y="28"/>
                    <a:pt x="10" y="27"/>
                  </a:cubicBezTo>
                  <a:cubicBezTo>
                    <a:pt x="11" y="27"/>
                    <a:pt x="11" y="27"/>
                    <a:pt x="12" y="26"/>
                  </a:cubicBezTo>
                  <a:cubicBezTo>
                    <a:pt x="13" y="25"/>
                    <a:pt x="14" y="26"/>
                    <a:pt x="15" y="25"/>
                  </a:cubicBezTo>
                  <a:cubicBezTo>
                    <a:pt x="16" y="24"/>
                    <a:pt x="16" y="24"/>
                    <a:pt x="17" y="24"/>
                  </a:cubicBezTo>
                  <a:cubicBezTo>
                    <a:pt x="17" y="23"/>
                    <a:pt x="18" y="23"/>
                    <a:pt x="19" y="23"/>
                  </a:cubicBezTo>
                  <a:cubicBezTo>
                    <a:pt x="19" y="23"/>
                    <a:pt x="20" y="22"/>
                    <a:pt x="20" y="22"/>
                  </a:cubicBezTo>
                  <a:cubicBezTo>
                    <a:pt x="21" y="21"/>
                    <a:pt x="20" y="20"/>
                    <a:pt x="20" y="19"/>
                  </a:cubicBezTo>
                  <a:cubicBezTo>
                    <a:pt x="20" y="18"/>
                    <a:pt x="22" y="18"/>
                    <a:pt x="22" y="18"/>
                  </a:cubicBezTo>
                  <a:cubicBezTo>
                    <a:pt x="23" y="17"/>
                    <a:pt x="23" y="15"/>
                    <a:pt x="22" y="14"/>
                  </a:cubicBezTo>
                  <a:cubicBezTo>
                    <a:pt x="21" y="13"/>
                    <a:pt x="21" y="13"/>
                    <a:pt x="20" y="13"/>
                  </a:cubicBezTo>
                  <a:cubicBezTo>
                    <a:pt x="19" y="13"/>
                    <a:pt x="20" y="11"/>
                    <a:pt x="19" y="11"/>
                  </a:cubicBezTo>
                  <a:cubicBezTo>
                    <a:pt x="18" y="10"/>
                    <a:pt x="19" y="12"/>
                    <a:pt x="18" y="13"/>
                  </a:cubicBezTo>
                  <a:cubicBezTo>
                    <a:pt x="18" y="14"/>
                    <a:pt x="17" y="11"/>
                    <a:pt x="16" y="11"/>
                  </a:cubicBezTo>
                  <a:cubicBezTo>
                    <a:pt x="16" y="10"/>
                    <a:pt x="16" y="10"/>
                    <a:pt x="17" y="10"/>
                  </a:cubicBezTo>
                  <a:cubicBezTo>
                    <a:pt x="18" y="10"/>
                    <a:pt x="18" y="8"/>
                    <a:pt x="19" y="7"/>
                  </a:cubicBezTo>
                  <a:cubicBezTo>
                    <a:pt x="19" y="7"/>
                    <a:pt x="19" y="7"/>
                    <a:pt x="20" y="7"/>
                  </a:cubicBezTo>
                  <a:cubicBezTo>
                    <a:pt x="21" y="7"/>
                    <a:pt x="21" y="7"/>
                    <a:pt x="21" y="6"/>
                  </a:cubicBezTo>
                  <a:cubicBezTo>
                    <a:pt x="21" y="6"/>
                    <a:pt x="20" y="5"/>
                    <a:pt x="20" y="4"/>
                  </a:cubicBezTo>
                  <a:cubicBezTo>
                    <a:pt x="21" y="4"/>
                    <a:pt x="22" y="4"/>
                    <a:pt x="22" y="4"/>
                  </a:cubicBezTo>
                  <a:cubicBezTo>
                    <a:pt x="23" y="4"/>
                    <a:pt x="21" y="2"/>
                    <a:pt x="21" y="1"/>
                  </a:cubicBezTo>
                  <a:cubicBezTo>
                    <a:pt x="20" y="1"/>
                    <a:pt x="20" y="2"/>
                    <a:pt x="19" y="2"/>
                  </a:cubicBezTo>
                  <a:cubicBezTo>
                    <a:pt x="19" y="3"/>
                    <a:pt x="17" y="3"/>
                    <a:pt x="16" y="3"/>
                  </a:cubicBezTo>
                  <a:cubicBezTo>
                    <a:pt x="15" y="3"/>
                    <a:pt x="14" y="3"/>
                    <a:pt x="13" y="2"/>
                  </a:cubicBezTo>
                  <a:cubicBezTo>
                    <a:pt x="12" y="1"/>
                    <a:pt x="13" y="1"/>
                    <a:pt x="14" y="1"/>
                  </a:cubicBezTo>
                  <a:cubicBezTo>
                    <a:pt x="14" y="0"/>
                    <a:pt x="12" y="1"/>
                    <a:pt x="11" y="1"/>
                  </a:cubicBezTo>
                  <a:cubicBezTo>
                    <a:pt x="10" y="1"/>
                    <a:pt x="10" y="1"/>
                    <a:pt x="9" y="1"/>
                  </a:cubicBezTo>
                  <a:cubicBezTo>
                    <a:pt x="7" y="1"/>
                    <a:pt x="6" y="5"/>
                    <a:pt x="6" y="5"/>
                  </a:cubicBezTo>
                  <a:cubicBezTo>
                    <a:pt x="6" y="6"/>
                    <a:pt x="7" y="6"/>
                    <a:pt x="7" y="7"/>
                  </a:cubicBezTo>
                  <a:cubicBezTo>
                    <a:pt x="6" y="8"/>
                    <a:pt x="8" y="8"/>
                    <a:pt x="9" y="8"/>
                  </a:cubicBezTo>
                  <a:cubicBezTo>
                    <a:pt x="10" y="8"/>
                    <a:pt x="9" y="10"/>
                    <a:pt x="8" y="11"/>
                  </a:cubicBezTo>
                  <a:cubicBezTo>
                    <a:pt x="8" y="11"/>
                    <a:pt x="9" y="12"/>
                    <a:pt x="9" y="12"/>
                  </a:cubicBezTo>
                  <a:cubicBezTo>
                    <a:pt x="9" y="12"/>
                    <a:pt x="8" y="13"/>
                    <a:pt x="7" y="14"/>
                  </a:cubicBezTo>
                  <a:cubicBezTo>
                    <a:pt x="7" y="14"/>
                    <a:pt x="6" y="13"/>
                    <a:pt x="5" y="13"/>
                  </a:cubicBezTo>
                  <a:cubicBezTo>
                    <a:pt x="5" y="13"/>
                    <a:pt x="4" y="12"/>
                    <a:pt x="4" y="12"/>
                  </a:cubicBezTo>
                  <a:cubicBezTo>
                    <a:pt x="4" y="11"/>
                    <a:pt x="4" y="11"/>
                    <a:pt x="5" y="10"/>
                  </a:cubicBezTo>
                  <a:cubicBezTo>
                    <a:pt x="5" y="10"/>
                    <a:pt x="4" y="9"/>
                    <a:pt x="3" y="9"/>
                  </a:cubicBezTo>
                  <a:cubicBezTo>
                    <a:pt x="3" y="8"/>
                    <a:pt x="1" y="10"/>
                    <a:pt x="1" y="1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98" name="Freeform 98"/>
            <p:cNvSpPr/>
            <p:nvPr/>
          </p:nvSpPr>
          <p:spPr bwMode="auto">
            <a:xfrm>
              <a:off x="1210073" y="3092028"/>
              <a:ext cx="23049" cy="20743"/>
            </a:xfrm>
            <a:custGeom>
              <a:avLst/>
              <a:gdLst>
                <a:gd name="T0" fmla="*/ 1 w 4"/>
                <a:gd name="T1" fmla="*/ 2 h 4"/>
                <a:gd name="T2" fmla="*/ 1 w 4"/>
                <a:gd name="T3" fmla="*/ 4 h 4"/>
                <a:gd name="T4" fmla="*/ 3 w 4"/>
                <a:gd name="T5" fmla="*/ 2 h 4"/>
                <a:gd name="T6" fmla="*/ 3 w 4"/>
                <a:gd name="T7" fmla="*/ 0 h 4"/>
                <a:gd name="T8" fmla="*/ 2 w 4"/>
                <a:gd name="T9" fmla="*/ 0 h 4"/>
                <a:gd name="T10" fmla="*/ 0 w 4"/>
                <a:gd name="T11" fmla="*/ 3 h 4"/>
                <a:gd name="T12" fmla="*/ 1 w 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1" y="2"/>
                  </a:moveTo>
                  <a:cubicBezTo>
                    <a:pt x="1" y="2"/>
                    <a:pt x="0" y="4"/>
                    <a:pt x="1" y="4"/>
                  </a:cubicBezTo>
                  <a:cubicBezTo>
                    <a:pt x="2" y="4"/>
                    <a:pt x="3" y="3"/>
                    <a:pt x="3" y="2"/>
                  </a:cubicBezTo>
                  <a:cubicBezTo>
                    <a:pt x="4" y="2"/>
                    <a:pt x="3" y="0"/>
                    <a:pt x="3" y="0"/>
                  </a:cubicBezTo>
                  <a:cubicBezTo>
                    <a:pt x="3" y="0"/>
                    <a:pt x="2" y="0"/>
                    <a:pt x="2" y="0"/>
                  </a:cubicBezTo>
                  <a:cubicBezTo>
                    <a:pt x="1" y="0"/>
                    <a:pt x="0" y="2"/>
                    <a:pt x="0" y="3"/>
                  </a:cubicBezTo>
                  <a:cubicBezTo>
                    <a:pt x="0" y="3"/>
                    <a:pt x="0" y="2"/>
                    <a:pt x="1" y="2"/>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99" name="Freeform 99"/>
            <p:cNvSpPr/>
            <p:nvPr/>
          </p:nvSpPr>
          <p:spPr bwMode="auto">
            <a:xfrm>
              <a:off x="5089064" y="3036714"/>
              <a:ext cx="36877" cy="16134"/>
            </a:xfrm>
            <a:custGeom>
              <a:avLst/>
              <a:gdLst>
                <a:gd name="T0" fmla="*/ 1 w 7"/>
                <a:gd name="T1" fmla="*/ 2 h 3"/>
                <a:gd name="T2" fmla="*/ 6 w 7"/>
                <a:gd name="T3" fmla="*/ 2 h 3"/>
                <a:gd name="T4" fmla="*/ 6 w 7"/>
                <a:gd name="T5" fmla="*/ 0 h 3"/>
                <a:gd name="T6" fmla="*/ 2 w 7"/>
                <a:gd name="T7" fmla="*/ 1 h 3"/>
                <a:gd name="T8" fmla="*/ 1 w 7"/>
                <a:gd name="T9" fmla="*/ 2 h 3"/>
              </a:gdLst>
              <a:ahLst/>
              <a:cxnLst>
                <a:cxn ang="0">
                  <a:pos x="T0" y="T1"/>
                </a:cxn>
                <a:cxn ang="0">
                  <a:pos x="T2" y="T3"/>
                </a:cxn>
                <a:cxn ang="0">
                  <a:pos x="T4" y="T5"/>
                </a:cxn>
                <a:cxn ang="0">
                  <a:pos x="T6" y="T7"/>
                </a:cxn>
                <a:cxn ang="0">
                  <a:pos x="T8" y="T9"/>
                </a:cxn>
              </a:cxnLst>
              <a:rect l="0" t="0" r="r" b="b"/>
              <a:pathLst>
                <a:path w="7" h="3">
                  <a:moveTo>
                    <a:pt x="1" y="2"/>
                  </a:moveTo>
                  <a:cubicBezTo>
                    <a:pt x="0" y="3"/>
                    <a:pt x="4" y="2"/>
                    <a:pt x="6" y="2"/>
                  </a:cubicBezTo>
                  <a:cubicBezTo>
                    <a:pt x="7" y="2"/>
                    <a:pt x="7" y="0"/>
                    <a:pt x="6" y="0"/>
                  </a:cubicBezTo>
                  <a:cubicBezTo>
                    <a:pt x="5" y="0"/>
                    <a:pt x="3" y="1"/>
                    <a:pt x="2" y="1"/>
                  </a:cubicBezTo>
                  <a:cubicBezTo>
                    <a:pt x="1" y="1"/>
                    <a:pt x="1" y="1"/>
                    <a:pt x="1" y="2"/>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00" name="Freeform 100"/>
            <p:cNvSpPr/>
            <p:nvPr/>
          </p:nvSpPr>
          <p:spPr bwMode="auto">
            <a:xfrm>
              <a:off x="5077540" y="2992922"/>
              <a:ext cx="32268" cy="16134"/>
            </a:xfrm>
            <a:custGeom>
              <a:avLst/>
              <a:gdLst>
                <a:gd name="T0" fmla="*/ 5 w 6"/>
                <a:gd name="T1" fmla="*/ 2 h 3"/>
                <a:gd name="T2" fmla="*/ 6 w 6"/>
                <a:gd name="T3" fmla="*/ 0 h 3"/>
                <a:gd name="T4" fmla="*/ 4 w 6"/>
                <a:gd name="T5" fmla="*/ 1 h 3"/>
                <a:gd name="T6" fmla="*/ 1 w 6"/>
                <a:gd name="T7" fmla="*/ 2 h 3"/>
                <a:gd name="T8" fmla="*/ 5 w 6"/>
                <a:gd name="T9" fmla="*/ 2 h 3"/>
              </a:gdLst>
              <a:ahLst/>
              <a:cxnLst>
                <a:cxn ang="0">
                  <a:pos x="T0" y="T1"/>
                </a:cxn>
                <a:cxn ang="0">
                  <a:pos x="T2" y="T3"/>
                </a:cxn>
                <a:cxn ang="0">
                  <a:pos x="T4" y="T5"/>
                </a:cxn>
                <a:cxn ang="0">
                  <a:pos x="T6" y="T7"/>
                </a:cxn>
                <a:cxn ang="0">
                  <a:pos x="T8" y="T9"/>
                </a:cxn>
              </a:cxnLst>
              <a:rect l="0" t="0" r="r" b="b"/>
              <a:pathLst>
                <a:path w="6" h="3">
                  <a:moveTo>
                    <a:pt x="5" y="2"/>
                  </a:moveTo>
                  <a:cubicBezTo>
                    <a:pt x="6" y="2"/>
                    <a:pt x="6" y="1"/>
                    <a:pt x="6" y="0"/>
                  </a:cubicBezTo>
                  <a:cubicBezTo>
                    <a:pt x="5" y="0"/>
                    <a:pt x="5" y="1"/>
                    <a:pt x="4" y="1"/>
                  </a:cubicBezTo>
                  <a:cubicBezTo>
                    <a:pt x="3" y="2"/>
                    <a:pt x="2" y="2"/>
                    <a:pt x="1" y="2"/>
                  </a:cubicBezTo>
                  <a:cubicBezTo>
                    <a:pt x="0" y="3"/>
                    <a:pt x="4" y="2"/>
                    <a:pt x="5" y="2"/>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01" name="Freeform 101"/>
            <p:cNvSpPr/>
            <p:nvPr/>
          </p:nvSpPr>
          <p:spPr bwMode="auto">
            <a:xfrm>
              <a:off x="4204019" y="3414699"/>
              <a:ext cx="39181" cy="32268"/>
            </a:xfrm>
            <a:custGeom>
              <a:avLst/>
              <a:gdLst>
                <a:gd name="T0" fmla="*/ 3 w 7"/>
                <a:gd name="T1" fmla="*/ 6 h 6"/>
                <a:gd name="T2" fmla="*/ 7 w 7"/>
                <a:gd name="T3" fmla="*/ 2 h 6"/>
                <a:gd name="T4" fmla="*/ 4 w 7"/>
                <a:gd name="T5" fmla="*/ 0 h 6"/>
                <a:gd name="T6" fmla="*/ 1 w 7"/>
                <a:gd name="T7" fmla="*/ 1 h 6"/>
                <a:gd name="T8" fmla="*/ 3 w 7"/>
                <a:gd name="T9" fmla="*/ 6 h 6"/>
              </a:gdLst>
              <a:ahLst/>
              <a:cxnLst>
                <a:cxn ang="0">
                  <a:pos x="T0" y="T1"/>
                </a:cxn>
                <a:cxn ang="0">
                  <a:pos x="T2" y="T3"/>
                </a:cxn>
                <a:cxn ang="0">
                  <a:pos x="T4" y="T5"/>
                </a:cxn>
                <a:cxn ang="0">
                  <a:pos x="T6" y="T7"/>
                </a:cxn>
                <a:cxn ang="0">
                  <a:pos x="T8" y="T9"/>
                </a:cxn>
              </a:cxnLst>
              <a:rect l="0" t="0" r="r" b="b"/>
              <a:pathLst>
                <a:path w="7" h="6">
                  <a:moveTo>
                    <a:pt x="3" y="6"/>
                  </a:moveTo>
                  <a:cubicBezTo>
                    <a:pt x="4" y="6"/>
                    <a:pt x="7" y="3"/>
                    <a:pt x="7" y="2"/>
                  </a:cubicBezTo>
                  <a:cubicBezTo>
                    <a:pt x="7" y="2"/>
                    <a:pt x="5" y="0"/>
                    <a:pt x="4" y="0"/>
                  </a:cubicBezTo>
                  <a:cubicBezTo>
                    <a:pt x="3" y="0"/>
                    <a:pt x="1" y="0"/>
                    <a:pt x="1" y="1"/>
                  </a:cubicBezTo>
                  <a:cubicBezTo>
                    <a:pt x="1" y="2"/>
                    <a:pt x="0" y="6"/>
                    <a:pt x="3" y="6"/>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02" name="Freeform 102"/>
            <p:cNvSpPr/>
            <p:nvPr/>
          </p:nvSpPr>
          <p:spPr bwMode="auto">
            <a:xfrm>
              <a:off x="4406840" y="3359385"/>
              <a:ext cx="36877" cy="43791"/>
            </a:xfrm>
            <a:custGeom>
              <a:avLst/>
              <a:gdLst>
                <a:gd name="T0" fmla="*/ 5 w 7"/>
                <a:gd name="T1" fmla="*/ 4 h 8"/>
                <a:gd name="T2" fmla="*/ 2 w 7"/>
                <a:gd name="T3" fmla="*/ 1 h 8"/>
                <a:gd name="T4" fmla="*/ 0 w 7"/>
                <a:gd name="T5" fmla="*/ 3 h 8"/>
                <a:gd name="T6" fmla="*/ 3 w 7"/>
                <a:gd name="T7" fmla="*/ 6 h 8"/>
                <a:gd name="T8" fmla="*/ 5 w 7"/>
                <a:gd name="T9" fmla="*/ 8 h 8"/>
                <a:gd name="T10" fmla="*/ 7 w 7"/>
                <a:gd name="T11" fmla="*/ 6 h 8"/>
                <a:gd name="T12" fmla="*/ 5 w 7"/>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5" y="4"/>
                  </a:moveTo>
                  <a:cubicBezTo>
                    <a:pt x="4" y="3"/>
                    <a:pt x="3" y="2"/>
                    <a:pt x="2" y="1"/>
                  </a:cubicBezTo>
                  <a:cubicBezTo>
                    <a:pt x="2" y="0"/>
                    <a:pt x="1" y="2"/>
                    <a:pt x="0" y="3"/>
                  </a:cubicBezTo>
                  <a:cubicBezTo>
                    <a:pt x="0" y="4"/>
                    <a:pt x="2" y="6"/>
                    <a:pt x="3" y="6"/>
                  </a:cubicBezTo>
                  <a:cubicBezTo>
                    <a:pt x="4" y="7"/>
                    <a:pt x="4" y="8"/>
                    <a:pt x="5" y="8"/>
                  </a:cubicBezTo>
                  <a:cubicBezTo>
                    <a:pt x="7" y="8"/>
                    <a:pt x="7" y="7"/>
                    <a:pt x="7" y="6"/>
                  </a:cubicBezTo>
                  <a:cubicBezTo>
                    <a:pt x="7" y="5"/>
                    <a:pt x="6" y="4"/>
                    <a:pt x="5" y="4"/>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03" name="Freeform 103"/>
            <p:cNvSpPr/>
            <p:nvPr/>
          </p:nvSpPr>
          <p:spPr bwMode="auto">
            <a:xfrm>
              <a:off x="4630408" y="3207267"/>
              <a:ext cx="32268" cy="32268"/>
            </a:xfrm>
            <a:custGeom>
              <a:avLst/>
              <a:gdLst>
                <a:gd name="T0" fmla="*/ 1 w 6"/>
                <a:gd name="T1" fmla="*/ 5 h 6"/>
                <a:gd name="T2" fmla="*/ 3 w 6"/>
                <a:gd name="T3" fmla="*/ 5 h 6"/>
                <a:gd name="T4" fmla="*/ 5 w 6"/>
                <a:gd name="T5" fmla="*/ 2 h 6"/>
                <a:gd name="T6" fmla="*/ 4 w 6"/>
                <a:gd name="T7" fmla="*/ 0 h 6"/>
                <a:gd name="T8" fmla="*/ 1 w 6"/>
                <a:gd name="T9" fmla="*/ 1 h 6"/>
                <a:gd name="T10" fmla="*/ 0 w 6"/>
                <a:gd name="T11" fmla="*/ 6 h 6"/>
                <a:gd name="T12" fmla="*/ 1 w 6"/>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1" y="5"/>
                  </a:moveTo>
                  <a:cubicBezTo>
                    <a:pt x="2" y="4"/>
                    <a:pt x="2" y="5"/>
                    <a:pt x="3" y="5"/>
                  </a:cubicBezTo>
                  <a:cubicBezTo>
                    <a:pt x="6" y="5"/>
                    <a:pt x="6" y="3"/>
                    <a:pt x="5" y="2"/>
                  </a:cubicBezTo>
                  <a:cubicBezTo>
                    <a:pt x="5" y="1"/>
                    <a:pt x="4" y="1"/>
                    <a:pt x="4" y="0"/>
                  </a:cubicBezTo>
                  <a:cubicBezTo>
                    <a:pt x="3" y="0"/>
                    <a:pt x="1" y="1"/>
                    <a:pt x="1" y="1"/>
                  </a:cubicBezTo>
                  <a:cubicBezTo>
                    <a:pt x="0" y="2"/>
                    <a:pt x="0" y="5"/>
                    <a:pt x="0" y="6"/>
                  </a:cubicBezTo>
                  <a:cubicBezTo>
                    <a:pt x="1" y="6"/>
                    <a:pt x="1" y="5"/>
                    <a:pt x="1" y="5"/>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04" name="Freeform 104"/>
            <p:cNvSpPr/>
            <p:nvPr/>
          </p:nvSpPr>
          <p:spPr bwMode="auto">
            <a:xfrm>
              <a:off x="4706466" y="3216486"/>
              <a:ext cx="16134" cy="23049"/>
            </a:xfrm>
            <a:custGeom>
              <a:avLst/>
              <a:gdLst>
                <a:gd name="T0" fmla="*/ 2 w 3"/>
                <a:gd name="T1" fmla="*/ 3 h 4"/>
                <a:gd name="T2" fmla="*/ 3 w 3"/>
                <a:gd name="T3" fmla="*/ 1 h 4"/>
                <a:gd name="T4" fmla="*/ 1 w 3"/>
                <a:gd name="T5" fmla="*/ 1 h 4"/>
                <a:gd name="T6" fmla="*/ 2 w 3"/>
                <a:gd name="T7" fmla="*/ 3 h 4"/>
              </a:gdLst>
              <a:ahLst/>
              <a:cxnLst>
                <a:cxn ang="0">
                  <a:pos x="T0" y="T1"/>
                </a:cxn>
                <a:cxn ang="0">
                  <a:pos x="T2" y="T3"/>
                </a:cxn>
                <a:cxn ang="0">
                  <a:pos x="T4" y="T5"/>
                </a:cxn>
                <a:cxn ang="0">
                  <a:pos x="T6" y="T7"/>
                </a:cxn>
              </a:cxnLst>
              <a:rect l="0" t="0" r="r" b="b"/>
              <a:pathLst>
                <a:path w="3" h="4">
                  <a:moveTo>
                    <a:pt x="2" y="3"/>
                  </a:moveTo>
                  <a:cubicBezTo>
                    <a:pt x="3" y="3"/>
                    <a:pt x="3" y="2"/>
                    <a:pt x="3" y="1"/>
                  </a:cubicBezTo>
                  <a:cubicBezTo>
                    <a:pt x="3" y="0"/>
                    <a:pt x="2" y="0"/>
                    <a:pt x="1" y="1"/>
                  </a:cubicBezTo>
                  <a:cubicBezTo>
                    <a:pt x="0" y="2"/>
                    <a:pt x="1" y="4"/>
                    <a:pt x="2" y="3"/>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05" name="Freeform 105"/>
            <p:cNvSpPr/>
            <p:nvPr/>
          </p:nvSpPr>
          <p:spPr bwMode="auto">
            <a:xfrm>
              <a:off x="4770999" y="3234924"/>
              <a:ext cx="23049" cy="9219"/>
            </a:xfrm>
            <a:custGeom>
              <a:avLst/>
              <a:gdLst>
                <a:gd name="T0" fmla="*/ 3 w 4"/>
                <a:gd name="T1" fmla="*/ 2 h 2"/>
                <a:gd name="T2" fmla="*/ 2 w 4"/>
                <a:gd name="T3" fmla="*/ 0 h 2"/>
                <a:gd name="T4" fmla="*/ 0 w 4"/>
                <a:gd name="T5" fmla="*/ 1 h 2"/>
                <a:gd name="T6" fmla="*/ 3 w 4"/>
                <a:gd name="T7" fmla="*/ 2 h 2"/>
              </a:gdLst>
              <a:ahLst/>
              <a:cxnLst>
                <a:cxn ang="0">
                  <a:pos x="T0" y="T1"/>
                </a:cxn>
                <a:cxn ang="0">
                  <a:pos x="T2" y="T3"/>
                </a:cxn>
                <a:cxn ang="0">
                  <a:pos x="T4" y="T5"/>
                </a:cxn>
                <a:cxn ang="0">
                  <a:pos x="T6" y="T7"/>
                </a:cxn>
              </a:cxnLst>
              <a:rect l="0" t="0" r="r" b="b"/>
              <a:pathLst>
                <a:path w="4" h="2">
                  <a:moveTo>
                    <a:pt x="3" y="2"/>
                  </a:moveTo>
                  <a:cubicBezTo>
                    <a:pt x="4" y="2"/>
                    <a:pt x="2" y="0"/>
                    <a:pt x="2" y="0"/>
                  </a:cubicBezTo>
                  <a:cubicBezTo>
                    <a:pt x="1" y="0"/>
                    <a:pt x="0" y="1"/>
                    <a:pt x="0" y="1"/>
                  </a:cubicBezTo>
                  <a:cubicBezTo>
                    <a:pt x="0" y="2"/>
                    <a:pt x="2" y="2"/>
                    <a:pt x="3" y="2"/>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06" name="Freeform 106"/>
            <p:cNvSpPr/>
            <p:nvPr/>
          </p:nvSpPr>
          <p:spPr bwMode="auto">
            <a:xfrm>
              <a:off x="4794049" y="3211878"/>
              <a:ext cx="20743" cy="16134"/>
            </a:xfrm>
            <a:custGeom>
              <a:avLst/>
              <a:gdLst>
                <a:gd name="T0" fmla="*/ 3 w 4"/>
                <a:gd name="T1" fmla="*/ 0 h 3"/>
                <a:gd name="T2" fmla="*/ 1 w 4"/>
                <a:gd name="T3" fmla="*/ 2 h 3"/>
                <a:gd name="T4" fmla="*/ 2 w 4"/>
                <a:gd name="T5" fmla="*/ 3 h 3"/>
                <a:gd name="T6" fmla="*/ 3 w 4"/>
                <a:gd name="T7" fmla="*/ 0 h 3"/>
              </a:gdLst>
              <a:ahLst/>
              <a:cxnLst>
                <a:cxn ang="0">
                  <a:pos x="T0" y="T1"/>
                </a:cxn>
                <a:cxn ang="0">
                  <a:pos x="T2" y="T3"/>
                </a:cxn>
                <a:cxn ang="0">
                  <a:pos x="T4" y="T5"/>
                </a:cxn>
                <a:cxn ang="0">
                  <a:pos x="T6" y="T7"/>
                </a:cxn>
              </a:cxnLst>
              <a:rect l="0" t="0" r="r" b="b"/>
              <a:pathLst>
                <a:path w="4" h="3">
                  <a:moveTo>
                    <a:pt x="3" y="0"/>
                  </a:moveTo>
                  <a:cubicBezTo>
                    <a:pt x="3" y="0"/>
                    <a:pt x="1" y="1"/>
                    <a:pt x="1" y="2"/>
                  </a:cubicBezTo>
                  <a:cubicBezTo>
                    <a:pt x="0" y="3"/>
                    <a:pt x="2" y="3"/>
                    <a:pt x="2" y="3"/>
                  </a:cubicBezTo>
                  <a:cubicBezTo>
                    <a:pt x="4" y="3"/>
                    <a:pt x="3" y="1"/>
                    <a:pt x="3" y="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07" name="Freeform 107"/>
            <p:cNvSpPr/>
            <p:nvPr/>
          </p:nvSpPr>
          <p:spPr bwMode="auto">
            <a:xfrm>
              <a:off x="5425565" y="3147343"/>
              <a:ext cx="32268" cy="20743"/>
            </a:xfrm>
            <a:custGeom>
              <a:avLst/>
              <a:gdLst>
                <a:gd name="T0" fmla="*/ 1 w 6"/>
                <a:gd name="T1" fmla="*/ 1 h 4"/>
                <a:gd name="T2" fmla="*/ 0 w 6"/>
                <a:gd name="T3" fmla="*/ 3 h 4"/>
                <a:gd name="T4" fmla="*/ 5 w 6"/>
                <a:gd name="T5" fmla="*/ 3 h 4"/>
                <a:gd name="T6" fmla="*/ 4 w 6"/>
                <a:gd name="T7" fmla="*/ 1 h 4"/>
                <a:gd name="T8" fmla="*/ 1 w 6"/>
                <a:gd name="T9" fmla="*/ 1 h 4"/>
              </a:gdLst>
              <a:ahLst/>
              <a:cxnLst>
                <a:cxn ang="0">
                  <a:pos x="T0" y="T1"/>
                </a:cxn>
                <a:cxn ang="0">
                  <a:pos x="T2" y="T3"/>
                </a:cxn>
                <a:cxn ang="0">
                  <a:pos x="T4" y="T5"/>
                </a:cxn>
                <a:cxn ang="0">
                  <a:pos x="T6" y="T7"/>
                </a:cxn>
                <a:cxn ang="0">
                  <a:pos x="T8" y="T9"/>
                </a:cxn>
              </a:cxnLst>
              <a:rect l="0" t="0" r="r" b="b"/>
              <a:pathLst>
                <a:path w="6" h="4">
                  <a:moveTo>
                    <a:pt x="1" y="1"/>
                  </a:moveTo>
                  <a:cubicBezTo>
                    <a:pt x="0" y="1"/>
                    <a:pt x="0" y="2"/>
                    <a:pt x="0" y="3"/>
                  </a:cubicBezTo>
                  <a:cubicBezTo>
                    <a:pt x="0" y="4"/>
                    <a:pt x="4" y="3"/>
                    <a:pt x="5" y="3"/>
                  </a:cubicBezTo>
                  <a:cubicBezTo>
                    <a:pt x="6" y="3"/>
                    <a:pt x="5" y="2"/>
                    <a:pt x="4" y="1"/>
                  </a:cubicBezTo>
                  <a:cubicBezTo>
                    <a:pt x="4" y="0"/>
                    <a:pt x="1" y="0"/>
                    <a:pt x="1"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08" name="Freeform 108"/>
            <p:cNvSpPr/>
            <p:nvPr/>
          </p:nvSpPr>
          <p:spPr bwMode="auto">
            <a:xfrm>
              <a:off x="5981024" y="3195745"/>
              <a:ext cx="78364" cy="39181"/>
            </a:xfrm>
            <a:custGeom>
              <a:avLst/>
              <a:gdLst>
                <a:gd name="T0" fmla="*/ 3 w 14"/>
                <a:gd name="T1" fmla="*/ 5 h 7"/>
                <a:gd name="T2" fmla="*/ 13 w 14"/>
                <a:gd name="T3" fmla="*/ 7 h 7"/>
                <a:gd name="T4" fmla="*/ 10 w 14"/>
                <a:gd name="T5" fmla="*/ 1 h 7"/>
                <a:gd name="T6" fmla="*/ 6 w 14"/>
                <a:gd name="T7" fmla="*/ 0 h 7"/>
                <a:gd name="T8" fmla="*/ 3 w 14"/>
                <a:gd name="T9" fmla="*/ 0 h 7"/>
                <a:gd name="T10" fmla="*/ 3 w 14"/>
                <a:gd name="T11" fmla="*/ 3 h 7"/>
                <a:gd name="T12" fmla="*/ 1 w 14"/>
                <a:gd name="T13" fmla="*/ 5 h 7"/>
                <a:gd name="T14" fmla="*/ 3 w 14"/>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7">
                  <a:moveTo>
                    <a:pt x="3" y="5"/>
                  </a:moveTo>
                  <a:cubicBezTo>
                    <a:pt x="4" y="5"/>
                    <a:pt x="11" y="6"/>
                    <a:pt x="13" y="7"/>
                  </a:cubicBezTo>
                  <a:cubicBezTo>
                    <a:pt x="14" y="7"/>
                    <a:pt x="12" y="2"/>
                    <a:pt x="10" y="1"/>
                  </a:cubicBezTo>
                  <a:cubicBezTo>
                    <a:pt x="9" y="0"/>
                    <a:pt x="7" y="0"/>
                    <a:pt x="6" y="0"/>
                  </a:cubicBezTo>
                  <a:cubicBezTo>
                    <a:pt x="5" y="0"/>
                    <a:pt x="4" y="0"/>
                    <a:pt x="3" y="0"/>
                  </a:cubicBezTo>
                  <a:cubicBezTo>
                    <a:pt x="3" y="0"/>
                    <a:pt x="3" y="2"/>
                    <a:pt x="3" y="3"/>
                  </a:cubicBezTo>
                  <a:cubicBezTo>
                    <a:pt x="3" y="3"/>
                    <a:pt x="1" y="4"/>
                    <a:pt x="1" y="5"/>
                  </a:cubicBezTo>
                  <a:cubicBezTo>
                    <a:pt x="0" y="6"/>
                    <a:pt x="2" y="5"/>
                    <a:pt x="3" y="5"/>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09" name="Freeform 109"/>
            <p:cNvSpPr/>
            <p:nvPr/>
          </p:nvSpPr>
          <p:spPr bwMode="auto">
            <a:xfrm>
              <a:off x="5971805" y="3172696"/>
              <a:ext cx="20743" cy="27657"/>
            </a:xfrm>
            <a:custGeom>
              <a:avLst/>
              <a:gdLst>
                <a:gd name="T0" fmla="*/ 4 w 4"/>
                <a:gd name="T1" fmla="*/ 1 h 5"/>
                <a:gd name="T2" fmla="*/ 2 w 4"/>
                <a:gd name="T3" fmla="*/ 0 h 5"/>
                <a:gd name="T4" fmla="*/ 2 w 4"/>
                <a:gd name="T5" fmla="*/ 4 h 5"/>
                <a:gd name="T6" fmla="*/ 4 w 4"/>
                <a:gd name="T7" fmla="*/ 1 h 5"/>
              </a:gdLst>
              <a:ahLst/>
              <a:cxnLst>
                <a:cxn ang="0">
                  <a:pos x="T0" y="T1"/>
                </a:cxn>
                <a:cxn ang="0">
                  <a:pos x="T2" y="T3"/>
                </a:cxn>
                <a:cxn ang="0">
                  <a:pos x="T4" y="T5"/>
                </a:cxn>
                <a:cxn ang="0">
                  <a:pos x="T6" y="T7"/>
                </a:cxn>
              </a:cxnLst>
              <a:rect l="0" t="0" r="r" b="b"/>
              <a:pathLst>
                <a:path w="4" h="5">
                  <a:moveTo>
                    <a:pt x="4" y="1"/>
                  </a:moveTo>
                  <a:cubicBezTo>
                    <a:pt x="4" y="1"/>
                    <a:pt x="3" y="0"/>
                    <a:pt x="2" y="0"/>
                  </a:cubicBezTo>
                  <a:cubicBezTo>
                    <a:pt x="2" y="0"/>
                    <a:pt x="0" y="3"/>
                    <a:pt x="2" y="4"/>
                  </a:cubicBezTo>
                  <a:cubicBezTo>
                    <a:pt x="4" y="5"/>
                    <a:pt x="4" y="2"/>
                    <a:pt x="4"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10" name="Freeform 110"/>
            <p:cNvSpPr/>
            <p:nvPr/>
          </p:nvSpPr>
          <p:spPr bwMode="auto">
            <a:xfrm>
              <a:off x="5888831" y="3059762"/>
              <a:ext cx="175165" cy="92193"/>
            </a:xfrm>
            <a:custGeom>
              <a:avLst/>
              <a:gdLst>
                <a:gd name="T0" fmla="*/ 4 w 32"/>
                <a:gd name="T1" fmla="*/ 12 h 17"/>
                <a:gd name="T2" fmla="*/ 7 w 32"/>
                <a:gd name="T3" fmla="*/ 15 h 17"/>
                <a:gd name="T4" fmla="*/ 11 w 32"/>
                <a:gd name="T5" fmla="*/ 17 h 17"/>
                <a:gd name="T6" fmla="*/ 12 w 32"/>
                <a:gd name="T7" fmla="*/ 15 h 17"/>
                <a:gd name="T8" fmla="*/ 12 w 32"/>
                <a:gd name="T9" fmla="*/ 13 h 17"/>
                <a:gd name="T10" fmla="*/ 14 w 32"/>
                <a:gd name="T11" fmla="*/ 14 h 17"/>
                <a:gd name="T12" fmla="*/ 20 w 32"/>
                <a:gd name="T13" fmla="*/ 14 h 17"/>
                <a:gd name="T14" fmla="*/ 21 w 32"/>
                <a:gd name="T15" fmla="*/ 14 h 17"/>
                <a:gd name="T16" fmla="*/ 22 w 32"/>
                <a:gd name="T17" fmla="*/ 15 h 17"/>
                <a:gd name="T18" fmla="*/ 26 w 32"/>
                <a:gd name="T19" fmla="*/ 14 h 17"/>
                <a:gd name="T20" fmla="*/ 24 w 32"/>
                <a:gd name="T21" fmla="*/ 13 h 17"/>
                <a:gd name="T22" fmla="*/ 20 w 32"/>
                <a:gd name="T23" fmla="*/ 9 h 17"/>
                <a:gd name="T24" fmla="*/ 20 w 32"/>
                <a:gd name="T25" fmla="*/ 6 h 17"/>
                <a:gd name="T26" fmla="*/ 22 w 32"/>
                <a:gd name="T27" fmla="*/ 6 h 17"/>
                <a:gd name="T28" fmla="*/ 21 w 32"/>
                <a:gd name="T29" fmla="*/ 8 h 17"/>
                <a:gd name="T30" fmla="*/ 24 w 32"/>
                <a:gd name="T31" fmla="*/ 12 h 17"/>
                <a:gd name="T32" fmla="*/ 28 w 32"/>
                <a:gd name="T33" fmla="*/ 13 h 17"/>
                <a:gd name="T34" fmla="*/ 30 w 32"/>
                <a:gd name="T35" fmla="*/ 11 h 17"/>
                <a:gd name="T36" fmla="*/ 29 w 32"/>
                <a:gd name="T37" fmla="*/ 9 h 17"/>
                <a:gd name="T38" fmla="*/ 31 w 32"/>
                <a:gd name="T39" fmla="*/ 8 h 17"/>
                <a:gd name="T40" fmla="*/ 26 w 32"/>
                <a:gd name="T41" fmla="*/ 5 h 17"/>
                <a:gd name="T42" fmla="*/ 22 w 32"/>
                <a:gd name="T43" fmla="*/ 4 h 17"/>
                <a:gd name="T44" fmla="*/ 18 w 32"/>
                <a:gd name="T45" fmla="*/ 3 h 17"/>
                <a:gd name="T46" fmla="*/ 16 w 32"/>
                <a:gd name="T47" fmla="*/ 1 h 17"/>
                <a:gd name="T48" fmla="*/ 15 w 32"/>
                <a:gd name="T49" fmla="*/ 2 h 17"/>
                <a:gd name="T50" fmla="*/ 15 w 32"/>
                <a:gd name="T51" fmla="*/ 5 h 17"/>
                <a:gd name="T52" fmla="*/ 15 w 32"/>
                <a:gd name="T53" fmla="*/ 6 h 17"/>
                <a:gd name="T54" fmla="*/ 13 w 32"/>
                <a:gd name="T55" fmla="*/ 5 h 17"/>
                <a:gd name="T56" fmla="*/ 12 w 32"/>
                <a:gd name="T57" fmla="*/ 5 h 17"/>
                <a:gd name="T58" fmla="*/ 10 w 32"/>
                <a:gd name="T59" fmla="*/ 3 h 17"/>
                <a:gd name="T60" fmla="*/ 7 w 32"/>
                <a:gd name="T61" fmla="*/ 1 h 17"/>
                <a:gd name="T62" fmla="*/ 5 w 32"/>
                <a:gd name="T63" fmla="*/ 1 h 17"/>
                <a:gd name="T64" fmla="*/ 2 w 32"/>
                <a:gd name="T65" fmla="*/ 3 h 17"/>
                <a:gd name="T66" fmla="*/ 2 w 32"/>
                <a:gd name="T67" fmla="*/ 5 h 17"/>
                <a:gd name="T68" fmla="*/ 2 w 32"/>
                <a:gd name="T69" fmla="*/ 6 h 17"/>
                <a:gd name="T70" fmla="*/ 3 w 32"/>
                <a:gd name="T71" fmla="*/ 9 h 17"/>
                <a:gd name="T72" fmla="*/ 1 w 32"/>
                <a:gd name="T73" fmla="*/ 9 h 17"/>
                <a:gd name="T74" fmla="*/ 4 w 32"/>
                <a:gd name="T75"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17">
                  <a:moveTo>
                    <a:pt x="4" y="12"/>
                  </a:moveTo>
                  <a:cubicBezTo>
                    <a:pt x="5" y="14"/>
                    <a:pt x="6" y="14"/>
                    <a:pt x="7" y="15"/>
                  </a:cubicBezTo>
                  <a:cubicBezTo>
                    <a:pt x="8" y="16"/>
                    <a:pt x="9" y="17"/>
                    <a:pt x="11" y="17"/>
                  </a:cubicBezTo>
                  <a:cubicBezTo>
                    <a:pt x="12" y="17"/>
                    <a:pt x="12" y="16"/>
                    <a:pt x="12" y="15"/>
                  </a:cubicBezTo>
                  <a:cubicBezTo>
                    <a:pt x="12" y="14"/>
                    <a:pt x="11" y="14"/>
                    <a:pt x="12" y="13"/>
                  </a:cubicBezTo>
                  <a:cubicBezTo>
                    <a:pt x="13" y="13"/>
                    <a:pt x="13" y="14"/>
                    <a:pt x="14" y="14"/>
                  </a:cubicBezTo>
                  <a:cubicBezTo>
                    <a:pt x="15" y="15"/>
                    <a:pt x="18" y="14"/>
                    <a:pt x="20" y="14"/>
                  </a:cubicBezTo>
                  <a:cubicBezTo>
                    <a:pt x="21" y="13"/>
                    <a:pt x="21" y="13"/>
                    <a:pt x="21" y="14"/>
                  </a:cubicBezTo>
                  <a:cubicBezTo>
                    <a:pt x="21" y="14"/>
                    <a:pt x="21" y="15"/>
                    <a:pt x="22" y="15"/>
                  </a:cubicBezTo>
                  <a:cubicBezTo>
                    <a:pt x="23" y="15"/>
                    <a:pt x="26" y="15"/>
                    <a:pt x="26" y="14"/>
                  </a:cubicBezTo>
                  <a:cubicBezTo>
                    <a:pt x="27" y="14"/>
                    <a:pt x="27" y="14"/>
                    <a:pt x="24" y="13"/>
                  </a:cubicBezTo>
                  <a:cubicBezTo>
                    <a:pt x="22" y="13"/>
                    <a:pt x="20" y="9"/>
                    <a:pt x="20" y="9"/>
                  </a:cubicBezTo>
                  <a:cubicBezTo>
                    <a:pt x="19" y="8"/>
                    <a:pt x="19" y="7"/>
                    <a:pt x="20" y="6"/>
                  </a:cubicBezTo>
                  <a:cubicBezTo>
                    <a:pt x="20" y="6"/>
                    <a:pt x="22" y="6"/>
                    <a:pt x="22" y="6"/>
                  </a:cubicBezTo>
                  <a:cubicBezTo>
                    <a:pt x="23" y="6"/>
                    <a:pt x="22" y="8"/>
                    <a:pt x="21" y="8"/>
                  </a:cubicBezTo>
                  <a:cubicBezTo>
                    <a:pt x="21" y="9"/>
                    <a:pt x="23" y="11"/>
                    <a:pt x="24" y="12"/>
                  </a:cubicBezTo>
                  <a:cubicBezTo>
                    <a:pt x="25" y="13"/>
                    <a:pt x="27" y="13"/>
                    <a:pt x="28" y="13"/>
                  </a:cubicBezTo>
                  <a:cubicBezTo>
                    <a:pt x="29" y="13"/>
                    <a:pt x="29" y="12"/>
                    <a:pt x="30" y="11"/>
                  </a:cubicBezTo>
                  <a:cubicBezTo>
                    <a:pt x="31" y="11"/>
                    <a:pt x="30" y="9"/>
                    <a:pt x="29" y="9"/>
                  </a:cubicBezTo>
                  <a:cubicBezTo>
                    <a:pt x="29" y="8"/>
                    <a:pt x="31" y="8"/>
                    <a:pt x="31" y="8"/>
                  </a:cubicBezTo>
                  <a:cubicBezTo>
                    <a:pt x="32" y="7"/>
                    <a:pt x="28" y="6"/>
                    <a:pt x="26" y="5"/>
                  </a:cubicBezTo>
                  <a:cubicBezTo>
                    <a:pt x="25" y="4"/>
                    <a:pt x="23" y="4"/>
                    <a:pt x="22" y="4"/>
                  </a:cubicBezTo>
                  <a:cubicBezTo>
                    <a:pt x="21" y="4"/>
                    <a:pt x="20" y="3"/>
                    <a:pt x="18" y="3"/>
                  </a:cubicBezTo>
                  <a:cubicBezTo>
                    <a:pt x="17" y="2"/>
                    <a:pt x="17" y="1"/>
                    <a:pt x="16" y="1"/>
                  </a:cubicBezTo>
                  <a:cubicBezTo>
                    <a:pt x="15" y="1"/>
                    <a:pt x="16" y="2"/>
                    <a:pt x="15" y="2"/>
                  </a:cubicBezTo>
                  <a:cubicBezTo>
                    <a:pt x="15" y="2"/>
                    <a:pt x="15" y="4"/>
                    <a:pt x="15" y="5"/>
                  </a:cubicBezTo>
                  <a:cubicBezTo>
                    <a:pt x="15" y="6"/>
                    <a:pt x="16" y="6"/>
                    <a:pt x="15" y="6"/>
                  </a:cubicBezTo>
                  <a:cubicBezTo>
                    <a:pt x="14" y="7"/>
                    <a:pt x="14" y="5"/>
                    <a:pt x="13" y="5"/>
                  </a:cubicBezTo>
                  <a:cubicBezTo>
                    <a:pt x="13" y="4"/>
                    <a:pt x="13" y="4"/>
                    <a:pt x="12" y="5"/>
                  </a:cubicBezTo>
                  <a:cubicBezTo>
                    <a:pt x="11" y="5"/>
                    <a:pt x="10" y="4"/>
                    <a:pt x="10" y="3"/>
                  </a:cubicBezTo>
                  <a:cubicBezTo>
                    <a:pt x="10" y="3"/>
                    <a:pt x="9" y="2"/>
                    <a:pt x="7" y="1"/>
                  </a:cubicBezTo>
                  <a:cubicBezTo>
                    <a:pt x="6" y="0"/>
                    <a:pt x="6" y="1"/>
                    <a:pt x="5" y="1"/>
                  </a:cubicBezTo>
                  <a:cubicBezTo>
                    <a:pt x="4" y="2"/>
                    <a:pt x="2" y="3"/>
                    <a:pt x="2" y="3"/>
                  </a:cubicBezTo>
                  <a:cubicBezTo>
                    <a:pt x="1" y="3"/>
                    <a:pt x="2" y="4"/>
                    <a:pt x="2" y="5"/>
                  </a:cubicBezTo>
                  <a:cubicBezTo>
                    <a:pt x="3" y="6"/>
                    <a:pt x="2" y="5"/>
                    <a:pt x="2" y="6"/>
                  </a:cubicBezTo>
                  <a:cubicBezTo>
                    <a:pt x="1" y="6"/>
                    <a:pt x="3" y="9"/>
                    <a:pt x="3" y="9"/>
                  </a:cubicBezTo>
                  <a:cubicBezTo>
                    <a:pt x="3" y="10"/>
                    <a:pt x="2" y="9"/>
                    <a:pt x="1" y="9"/>
                  </a:cubicBezTo>
                  <a:cubicBezTo>
                    <a:pt x="0" y="10"/>
                    <a:pt x="2" y="11"/>
                    <a:pt x="4" y="12"/>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11" name="Freeform 111"/>
            <p:cNvSpPr/>
            <p:nvPr/>
          </p:nvSpPr>
          <p:spPr bwMode="auto">
            <a:xfrm>
              <a:off x="6075521" y="3103552"/>
              <a:ext cx="96802" cy="48401"/>
            </a:xfrm>
            <a:custGeom>
              <a:avLst/>
              <a:gdLst>
                <a:gd name="T0" fmla="*/ 3 w 18"/>
                <a:gd name="T1" fmla="*/ 3 h 9"/>
                <a:gd name="T2" fmla="*/ 6 w 18"/>
                <a:gd name="T3" fmla="*/ 5 h 9"/>
                <a:gd name="T4" fmla="*/ 10 w 18"/>
                <a:gd name="T5" fmla="*/ 7 h 9"/>
                <a:gd name="T6" fmla="*/ 13 w 18"/>
                <a:gd name="T7" fmla="*/ 9 h 9"/>
                <a:gd name="T8" fmla="*/ 13 w 18"/>
                <a:gd name="T9" fmla="*/ 8 h 9"/>
                <a:gd name="T10" fmla="*/ 15 w 18"/>
                <a:gd name="T11" fmla="*/ 8 h 9"/>
                <a:gd name="T12" fmla="*/ 18 w 18"/>
                <a:gd name="T13" fmla="*/ 6 h 9"/>
                <a:gd name="T14" fmla="*/ 16 w 18"/>
                <a:gd name="T15" fmla="*/ 4 h 9"/>
                <a:gd name="T16" fmla="*/ 12 w 18"/>
                <a:gd name="T17" fmla="*/ 3 h 9"/>
                <a:gd name="T18" fmla="*/ 9 w 18"/>
                <a:gd name="T19" fmla="*/ 3 h 9"/>
                <a:gd name="T20" fmla="*/ 9 w 18"/>
                <a:gd name="T21" fmla="*/ 2 h 9"/>
                <a:gd name="T22" fmla="*/ 7 w 18"/>
                <a:gd name="T23" fmla="*/ 1 h 9"/>
                <a:gd name="T24" fmla="*/ 4 w 18"/>
                <a:gd name="T25" fmla="*/ 2 h 9"/>
                <a:gd name="T26" fmla="*/ 1 w 18"/>
                <a:gd name="T27" fmla="*/ 0 h 9"/>
                <a:gd name="T28" fmla="*/ 3 w 18"/>
                <a:gd name="T2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9">
                  <a:moveTo>
                    <a:pt x="3" y="3"/>
                  </a:moveTo>
                  <a:cubicBezTo>
                    <a:pt x="4" y="3"/>
                    <a:pt x="5" y="5"/>
                    <a:pt x="6" y="5"/>
                  </a:cubicBezTo>
                  <a:cubicBezTo>
                    <a:pt x="6" y="5"/>
                    <a:pt x="9" y="7"/>
                    <a:pt x="10" y="7"/>
                  </a:cubicBezTo>
                  <a:cubicBezTo>
                    <a:pt x="12" y="8"/>
                    <a:pt x="12" y="9"/>
                    <a:pt x="13" y="9"/>
                  </a:cubicBezTo>
                  <a:cubicBezTo>
                    <a:pt x="14" y="9"/>
                    <a:pt x="13" y="8"/>
                    <a:pt x="13" y="8"/>
                  </a:cubicBezTo>
                  <a:cubicBezTo>
                    <a:pt x="14" y="8"/>
                    <a:pt x="14" y="8"/>
                    <a:pt x="15" y="8"/>
                  </a:cubicBezTo>
                  <a:cubicBezTo>
                    <a:pt x="16" y="8"/>
                    <a:pt x="17" y="6"/>
                    <a:pt x="18" y="6"/>
                  </a:cubicBezTo>
                  <a:cubicBezTo>
                    <a:pt x="18" y="5"/>
                    <a:pt x="17" y="4"/>
                    <a:pt x="16" y="4"/>
                  </a:cubicBezTo>
                  <a:cubicBezTo>
                    <a:pt x="16" y="4"/>
                    <a:pt x="14" y="4"/>
                    <a:pt x="12" y="3"/>
                  </a:cubicBezTo>
                  <a:cubicBezTo>
                    <a:pt x="10" y="2"/>
                    <a:pt x="11" y="3"/>
                    <a:pt x="9" y="3"/>
                  </a:cubicBezTo>
                  <a:cubicBezTo>
                    <a:pt x="8" y="3"/>
                    <a:pt x="9" y="3"/>
                    <a:pt x="9" y="2"/>
                  </a:cubicBezTo>
                  <a:cubicBezTo>
                    <a:pt x="10" y="1"/>
                    <a:pt x="9" y="1"/>
                    <a:pt x="7" y="1"/>
                  </a:cubicBezTo>
                  <a:cubicBezTo>
                    <a:pt x="5" y="1"/>
                    <a:pt x="5" y="2"/>
                    <a:pt x="4" y="2"/>
                  </a:cubicBezTo>
                  <a:cubicBezTo>
                    <a:pt x="2" y="2"/>
                    <a:pt x="1" y="0"/>
                    <a:pt x="1" y="0"/>
                  </a:cubicBezTo>
                  <a:cubicBezTo>
                    <a:pt x="0" y="0"/>
                    <a:pt x="2" y="2"/>
                    <a:pt x="3" y="3"/>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12" name="Freeform 112"/>
            <p:cNvSpPr/>
            <p:nvPr/>
          </p:nvSpPr>
          <p:spPr bwMode="auto">
            <a:xfrm>
              <a:off x="5884222" y="3179612"/>
              <a:ext cx="27657" cy="20743"/>
            </a:xfrm>
            <a:custGeom>
              <a:avLst/>
              <a:gdLst>
                <a:gd name="T0" fmla="*/ 4 w 5"/>
                <a:gd name="T1" fmla="*/ 3 h 4"/>
                <a:gd name="T2" fmla="*/ 1 w 5"/>
                <a:gd name="T3" fmla="*/ 0 h 4"/>
                <a:gd name="T4" fmla="*/ 4 w 5"/>
                <a:gd name="T5" fmla="*/ 3 h 4"/>
              </a:gdLst>
              <a:ahLst/>
              <a:cxnLst>
                <a:cxn ang="0">
                  <a:pos x="T0" y="T1"/>
                </a:cxn>
                <a:cxn ang="0">
                  <a:pos x="T2" y="T3"/>
                </a:cxn>
                <a:cxn ang="0">
                  <a:pos x="T4" y="T5"/>
                </a:cxn>
              </a:cxnLst>
              <a:rect l="0" t="0" r="r" b="b"/>
              <a:pathLst>
                <a:path w="5" h="4">
                  <a:moveTo>
                    <a:pt x="4" y="3"/>
                  </a:moveTo>
                  <a:cubicBezTo>
                    <a:pt x="5" y="3"/>
                    <a:pt x="2" y="0"/>
                    <a:pt x="1" y="0"/>
                  </a:cubicBezTo>
                  <a:cubicBezTo>
                    <a:pt x="0" y="0"/>
                    <a:pt x="2" y="4"/>
                    <a:pt x="4" y="3"/>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13" name="Freeform 113"/>
            <p:cNvSpPr/>
            <p:nvPr/>
          </p:nvSpPr>
          <p:spPr bwMode="auto">
            <a:xfrm>
              <a:off x="6594104" y="3391651"/>
              <a:ext cx="20743" cy="23049"/>
            </a:xfrm>
            <a:custGeom>
              <a:avLst/>
              <a:gdLst>
                <a:gd name="T0" fmla="*/ 0 w 4"/>
                <a:gd name="T1" fmla="*/ 1 h 4"/>
                <a:gd name="T2" fmla="*/ 3 w 4"/>
                <a:gd name="T3" fmla="*/ 4 h 4"/>
                <a:gd name="T4" fmla="*/ 4 w 4"/>
                <a:gd name="T5" fmla="*/ 0 h 4"/>
                <a:gd name="T6" fmla="*/ 1 w 4"/>
                <a:gd name="T7" fmla="*/ 0 h 4"/>
                <a:gd name="T8" fmla="*/ 0 w 4"/>
                <a:gd name="T9" fmla="*/ 1 h 4"/>
              </a:gdLst>
              <a:ahLst/>
              <a:cxnLst>
                <a:cxn ang="0">
                  <a:pos x="T0" y="T1"/>
                </a:cxn>
                <a:cxn ang="0">
                  <a:pos x="T2" y="T3"/>
                </a:cxn>
                <a:cxn ang="0">
                  <a:pos x="T4" y="T5"/>
                </a:cxn>
                <a:cxn ang="0">
                  <a:pos x="T6" y="T7"/>
                </a:cxn>
                <a:cxn ang="0">
                  <a:pos x="T8" y="T9"/>
                </a:cxn>
              </a:cxnLst>
              <a:rect l="0" t="0" r="r" b="b"/>
              <a:pathLst>
                <a:path w="4" h="4">
                  <a:moveTo>
                    <a:pt x="0" y="1"/>
                  </a:moveTo>
                  <a:cubicBezTo>
                    <a:pt x="1" y="1"/>
                    <a:pt x="2" y="3"/>
                    <a:pt x="3" y="4"/>
                  </a:cubicBezTo>
                  <a:cubicBezTo>
                    <a:pt x="4" y="4"/>
                    <a:pt x="4" y="1"/>
                    <a:pt x="4" y="0"/>
                  </a:cubicBezTo>
                  <a:cubicBezTo>
                    <a:pt x="4" y="0"/>
                    <a:pt x="3" y="0"/>
                    <a:pt x="1" y="0"/>
                  </a:cubicBezTo>
                  <a:cubicBezTo>
                    <a:pt x="0" y="0"/>
                    <a:pt x="0" y="0"/>
                    <a:pt x="0"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14" name="Freeform 114"/>
            <p:cNvSpPr/>
            <p:nvPr/>
          </p:nvSpPr>
          <p:spPr bwMode="auto">
            <a:xfrm>
              <a:off x="6790011" y="3327119"/>
              <a:ext cx="64534" cy="16134"/>
            </a:xfrm>
            <a:custGeom>
              <a:avLst/>
              <a:gdLst>
                <a:gd name="T0" fmla="*/ 3 w 12"/>
                <a:gd name="T1" fmla="*/ 3 h 3"/>
                <a:gd name="T2" fmla="*/ 11 w 12"/>
                <a:gd name="T3" fmla="*/ 3 h 3"/>
                <a:gd name="T4" fmla="*/ 12 w 12"/>
                <a:gd name="T5" fmla="*/ 1 h 3"/>
                <a:gd name="T6" fmla="*/ 7 w 12"/>
                <a:gd name="T7" fmla="*/ 0 h 3"/>
                <a:gd name="T8" fmla="*/ 2 w 12"/>
                <a:gd name="T9" fmla="*/ 1 h 3"/>
                <a:gd name="T10" fmla="*/ 3 w 12"/>
                <a:gd name="T11" fmla="*/ 3 h 3"/>
              </a:gdLst>
              <a:ahLst/>
              <a:cxnLst>
                <a:cxn ang="0">
                  <a:pos x="T0" y="T1"/>
                </a:cxn>
                <a:cxn ang="0">
                  <a:pos x="T2" y="T3"/>
                </a:cxn>
                <a:cxn ang="0">
                  <a:pos x="T4" y="T5"/>
                </a:cxn>
                <a:cxn ang="0">
                  <a:pos x="T6" y="T7"/>
                </a:cxn>
                <a:cxn ang="0">
                  <a:pos x="T8" y="T9"/>
                </a:cxn>
                <a:cxn ang="0">
                  <a:pos x="T10" y="T11"/>
                </a:cxn>
              </a:cxnLst>
              <a:rect l="0" t="0" r="r" b="b"/>
              <a:pathLst>
                <a:path w="12" h="3">
                  <a:moveTo>
                    <a:pt x="3" y="3"/>
                  </a:moveTo>
                  <a:cubicBezTo>
                    <a:pt x="5" y="3"/>
                    <a:pt x="10" y="3"/>
                    <a:pt x="11" y="3"/>
                  </a:cubicBezTo>
                  <a:cubicBezTo>
                    <a:pt x="12" y="3"/>
                    <a:pt x="12" y="2"/>
                    <a:pt x="12" y="1"/>
                  </a:cubicBezTo>
                  <a:cubicBezTo>
                    <a:pt x="12" y="1"/>
                    <a:pt x="10" y="1"/>
                    <a:pt x="7" y="0"/>
                  </a:cubicBezTo>
                  <a:cubicBezTo>
                    <a:pt x="5" y="0"/>
                    <a:pt x="4" y="0"/>
                    <a:pt x="2" y="1"/>
                  </a:cubicBezTo>
                  <a:cubicBezTo>
                    <a:pt x="0" y="1"/>
                    <a:pt x="1" y="2"/>
                    <a:pt x="3" y="3"/>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15" name="Freeform 115"/>
            <p:cNvSpPr/>
            <p:nvPr/>
          </p:nvSpPr>
          <p:spPr bwMode="auto">
            <a:xfrm>
              <a:off x="4263943" y="3207268"/>
              <a:ext cx="126764" cy="152117"/>
            </a:xfrm>
            <a:custGeom>
              <a:avLst/>
              <a:gdLst>
                <a:gd name="T0" fmla="*/ 2 w 23"/>
                <a:gd name="T1" fmla="*/ 19 h 28"/>
                <a:gd name="T2" fmla="*/ 5 w 23"/>
                <a:gd name="T3" fmla="*/ 20 h 28"/>
                <a:gd name="T4" fmla="*/ 6 w 23"/>
                <a:gd name="T5" fmla="*/ 21 h 28"/>
                <a:gd name="T6" fmla="*/ 7 w 23"/>
                <a:gd name="T7" fmla="*/ 20 h 28"/>
                <a:gd name="T8" fmla="*/ 8 w 23"/>
                <a:gd name="T9" fmla="*/ 21 h 28"/>
                <a:gd name="T10" fmla="*/ 8 w 23"/>
                <a:gd name="T11" fmla="*/ 23 h 28"/>
                <a:gd name="T12" fmla="*/ 8 w 23"/>
                <a:gd name="T13" fmla="*/ 25 h 28"/>
                <a:gd name="T14" fmla="*/ 13 w 23"/>
                <a:gd name="T15" fmla="*/ 26 h 28"/>
                <a:gd name="T16" fmla="*/ 15 w 23"/>
                <a:gd name="T17" fmla="*/ 27 h 28"/>
                <a:gd name="T18" fmla="*/ 16 w 23"/>
                <a:gd name="T19" fmla="*/ 26 h 28"/>
                <a:gd name="T20" fmla="*/ 17 w 23"/>
                <a:gd name="T21" fmla="*/ 28 h 28"/>
                <a:gd name="T22" fmla="*/ 19 w 23"/>
                <a:gd name="T23" fmla="*/ 27 h 28"/>
                <a:gd name="T24" fmla="*/ 21 w 23"/>
                <a:gd name="T25" fmla="*/ 27 h 28"/>
                <a:gd name="T26" fmla="*/ 22 w 23"/>
                <a:gd name="T27" fmla="*/ 27 h 28"/>
                <a:gd name="T28" fmla="*/ 22 w 23"/>
                <a:gd name="T29" fmla="*/ 26 h 28"/>
                <a:gd name="T30" fmla="*/ 21 w 23"/>
                <a:gd name="T31" fmla="*/ 25 h 28"/>
                <a:gd name="T32" fmla="*/ 20 w 23"/>
                <a:gd name="T33" fmla="*/ 24 h 28"/>
                <a:gd name="T34" fmla="*/ 17 w 23"/>
                <a:gd name="T35" fmla="*/ 22 h 28"/>
                <a:gd name="T36" fmla="*/ 17 w 23"/>
                <a:gd name="T37" fmla="*/ 20 h 28"/>
                <a:gd name="T38" fmla="*/ 15 w 23"/>
                <a:gd name="T39" fmla="*/ 18 h 28"/>
                <a:gd name="T40" fmla="*/ 14 w 23"/>
                <a:gd name="T41" fmla="*/ 16 h 28"/>
                <a:gd name="T42" fmla="*/ 15 w 23"/>
                <a:gd name="T43" fmla="*/ 13 h 28"/>
                <a:gd name="T44" fmla="*/ 14 w 23"/>
                <a:gd name="T45" fmla="*/ 12 h 28"/>
                <a:gd name="T46" fmla="*/ 14 w 23"/>
                <a:gd name="T47" fmla="*/ 10 h 28"/>
                <a:gd name="T48" fmla="*/ 14 w 23"/>
                <a:gd name="T49" fmla="*/ 9 h 28"/>
                <a:gd name="T50" fmla="*/ 15 w 23"/>
                <a:gd name="T51" fmla="*/ 7 h 28"/>
                <a:gd name="T52" fmla="*/ 15 w 23"/>
                <a:gd name="T53" fmla="*/ 6 h 28"/>
                <a:gd name="T54" fmla="*/ 16 w 23"/>
                <a:gd name="T55" fmla="*/ 6 h 28"/>
                <a:gd name="T56" fmla="*/ 16 w 23"/>
                <a:gd name="T57" fmla="*/ 5 h 28"/>
                <a:gd name="T58" fmla="*/ 17 w 23"/>
                <a:gd name="T59" fmla="*/ 4 h 28"/>
                <a:gd name="T60" fmla="*/ 17 w 23"/>
                <a:gd name="T61" fmla="*/ 2 h 28"/>
                <a:gd name="T62" fmla="*/ 15 w 23"/>
                <a:gd name="T63" fmla="*/ 1 h 28"/>
                <a:gd name="T64" fmla="*/ 13 w 23"/>
                <a:gd name="T65" fmla="*/ 1 h 28"/>
                <a:gd name="T66" fmla="*/ 11 w 23"/>
                <a:gd name="T67" fmla="*/ 0 h 28"/>
                <a:gd name="T68" fmla="*/ 11 w 23"/>
                <a:gd name="T69" fmla="*/ 1 h 28"/>
                <a:gd name="T70" fmla="*/ 9 w 23"/>
                <a:gd name="T71" fmla="*/ 1 h 28"/>
                <a:gd name="T72" fmla="*/ 7 w 23"/>
                <a:gd name="T73" fmla="*/ 4 h 28"/>
                <a:gd name="T74" fmla="*/ 5 w 23"/>
                <a:gd name="T75" fmla="*/ 4 h 28"/>
                <a:gd name="T76" fmla="*/ 5 w 23"/>
                <a:gd name="T77" fmla="*/ 6 h 28"/>
                <a:gd name="T78" fmla="*/ 4 w 23"/>
                <a:gd name="T79" fmla="*/ 6 h 28"/>
                <a:gd name="T80" fmla="*/ 3 w 23"/>
                <a:gd name="T81" fmla="*/ 7 h 28"/>
                <a:gd name="T82" fmla="*/ 5 w 23"/>
                <a:gd name="T83" fmla="*/ 8 h 28"/>
                <a:gd name="T84" fmla="*/ 5 w 23"/>
                <a:gd name="T85" fmla="*/ 9 h 28"/>
                <a:gd name="T86" fmla="*/ 4 w 23"/>
                <a:gd name="T87" fmla="*/ 12 h 28"/>
                <a:gd name="T88" fmla="*/ 4 w 23"/>
                <a:gd name="T89" fmla="*/ 13 h 28"/>
                <a:gd name="T90" fmla="*/ 3 w 23"/>
                <a:gd name="T91" fmla="*/ 13 h 28"/>
                <a:gd name="T92" fmla="*/ 2 w 23"/>
                <a:gd name="T93" fmla="*/ 14 h 28"/>
                <a:gd name="T94" fmla="*/ 1 w 23"/>
                <a:gd name="T95" fmla="*/ 14 h 28"/>
                <a:gd name="T96" fmla="*/ 0 w 23"/>
                <a:gd name="T97" fmla="*/ 17 h 28"/>
                <a:gd name="T98" fmla="*/ 2 w 23"/>
                <a:gd name="T9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 h="28">
                  <a:moveTo>
                    <a:pt x="2" y="19"/>
                  </a:moveTo>
                  <a:cubicBezTo>
                    <a:pt x="2" y="19"/>
                    <a:pt x="4" y="20"/>
                    <a:pt x="5" y="20"/>
                  </a:cubicBezTo>
                  <a:cubicBezTo>
                    <a:pt x="5" y="20"/>
                    <a:pt x="5" y="20"/>
                    <a:pt x="6" y="21"/>
                  </a:cubicBezTo>
                  <a:cubicBezTo>
                    <a:pt x="6" y="21"/>
                    <a:pt x="7" y="21"/>
                    <a:pt x="7" y="20"/>
                  </a:cubicBezTo>
                  <a:cubicBezTo>
                    <a:pt x="8" y="20"/>
                    <a:pt x="8" y="21"/>
                    <a:pt x="8" y="21"/>
                  </a:cubicBezTo>
                  <a:cubicBezTo>
                    <a:pt x="9" y="22"/>
                    <a:pt x="8" y="22"/>
                    <a:pt x="8" y="23"/>
                  </a:cubicBezTo>
                  <a:cubicBezTo>
                    <a:pt x="9" y="24"/>
                    <a:pt x="8" y="25"/>
                    <a:pt x="8" y="25"/>
                  </a:cubicBezTo>
                  <a:cubicBezTo>
                    <a:pt x="8" y="26"/>
                    <a:pt x="12" y="26"/>
                    <a:pt x="13" y="26"/>
                  </a:cubicBezTo>
                  <a:cubicBezTo>
                    <a:pt x="13" y="26"/>
                    <a:pt x="14" y="27"/>
                    <a:pt x="15" y="27"/>
                  </a:cubicBezTo>
                  <a:cubicBezTo>
                    <a:pt x="16" y="27"/>
                    <a:pt x="15" y="26"/>
                    <a:pt x="16" y="26"/>
                  </a:cubicBezTo>
                  <a:cubicBezTo>
                    <a:pt x="16" y="26"/>
                    <a:pt x="17" y="27"/>
                    <a:pt x="17" y="28"/>
                  </a:cubicBezTo>
                  <a:cubicBezTo>
                    <a:pt x="18" y="28"/>
                    <a:pt x="19" y="27"/>
                    <a:pt x="19" y="27"/>
                  </a:cubicBezTo>
                  <a:cubicBezTo>
                    <a:pt x="19" y="27"/>
                    <a:pt x="20" y="27"/>
                    <a:pt x="21" y="27"/>
                  </a:cubicBezTo>
                  <a:cubicBezTo>
                    <a:pt x="21" y="27"/>
                    <a:pt x="21" y="27"/>
                    <a:pt x="22" y="27"/>
                  </a:cubicBezTo>
                  <a:cubicBezTo>
                    <a:pt x="23" y="26"/>
                    <a:pt x="22" y="25"/>
                    <a:pt x="22" y="26"/>
                  </a:cubicBezTo>
                  <a:cubicBezTo>
                    <a:pt x="21" y="26"/>
                    <a:pt x="21" y="25"/>
                    <a:pt x="21" y="25"/>
                  </a:cubicBezTo>
                  <a:cubicBezTo>
                    <a:pt x="21" y="24"/>
                    <a:pt x="20" y="25"/>
                    <a:pt x="20" y="24"/>
                  </a:cubicBezTo>
                  <a:cubicBezTo>
                    <a:pt x="19" y="23"/>
                    <a:pt x="17" y="22"/>
                    <a:pt x="17" y="22"/>
                  </a:cubicBezTo>
                  <a:cubicBezTo>
                    <a:pt x="17" y="22"/>
                    <a:pt x="17" y="21"/>
                    <a:pt x="17" y="20"/>
                  </a:cubicBezTo>
                  <a:cubicBezTo>
                    <a:pt x="17" y="20"/>
                    <a:pt x="15" y="18"/>
                    <a:pt x="15" y="18"/>
                  </a:cubicBezTo>
                  <a:cubicBezTo>
                    <a:pt x="15" y="17"/>
                    <a:pt x="14" y="16"/>
                    <a:pt x="14" y="16"/>
                  </a:cubicBezTo>
                  <a:cubicBezTo>
                    <a:pt x="14" y="15"/>
                    <a:pt x="14" y="14"/>
                    <a:pt x="15" y="13"/>
                  </a:cubicBezTo>
                  <a:cubicBezTo>
                    <a:pt x="15" y="13"/>
                    <a:pt x="15" y="13"/>
                    <a:pt x="14" y="12"/>
                  </a:cubicBezTo>
                  <a:cubicBezTo>
                    <a:pt x="13" y="12"/>
                    <a:pt x="14" y="11"/>
                    <a:pt x="14" y="10"/>
                  </a:cubicBezTo>
                  <a:cubicBezTo>
                    <a:pt x="14" y="10"/>
                    <a:pt x="14" y="10"/>
                    <a:pt x="14" y="9"/>
                  </a:cubicBezTo>
                  <a:cubicBezTo>
                    <a:pt x="14" y="9"/>
                    <a:pt x="15" y="8"/>
                    <a:pt x="15" y="7"/>
                  </a:cubicBezTo>
                  <a:cubicBezTo>
                    <a:pt x="15" y="7"/>
                    <a:pt x="14" y="6"/>
                    <a:pt x="15" y="6"/>
                  </a:cubicBezTo>
                  <a:cubicBezTo>
                    <a:pt x="15" y="5"/>
                    <a:pt x="16" y="6"/>
                    <a:pt x="16" y="6"/>
                  </a:cubicBezTo>
                  <a:cubicBezTo>
                    <a:pt x="17" y="6"/>
                    <a:pt x="16" y="5"/>
                    <a:pt x="16" y="5"/>
                  </a:cubicBezTo>
                  <a:cubicBezTo>
                    <a:pt x="16" y="5"/>
                    <a:pt x="17" y="4"/>
                    <a:pt x="17" y="4"/>
                  </a:cubicBezTo>
                  <a:cubicBezTo>
                    <a:pt x="18" y="4"/>
                    <a:pt x="18" y="2"/>
                    <a:pt x="17" y="2"/>
                  </a:cubicBezTo>
                  <a:cubicBezTo>
                    <a:pt x="17" y="2"/>
                    <a:pt x="16" y="2"/>
                    <a:pt x="15" y="1"/>
                  </a:cubicBezTo>
                  <a:cubicBezTo>
                    <a:pt x="15" y="1"/>
                    <a:pt x="14" y="1"/>
                    <a:pt x="13" y="1"/>
                  </a:cubicBezTo>
                  <a:cubicBezTo>
                    <a:pt x="13" y="1"/>
                    <a:pt x="12" y="0"/>
                    <a:pt x="11" y="0"/>
                  </a:cubicBezTo>
                  <a:cubicBezTo>
                    <a:pt x="10" y="0"/>
                    <a:pt x="11" y="1"/>
                    <a:pt x="11" y="1"/>
                  </a:cubicBezTo>
                  <a:cubicBezTo>
                    <a:pt x="11" y="1"/>
                    <a:pt x="9" y="1"/>
                    <a:pt x="9" y="1"/>
                  </a:cubicBezTo>
                  <a:cubicBezTo>
                    <a:pt x="8" y="1"/>
                    <a:pt x="8" y="4"/>
                    <a:pt x="7" y="4"/>
                  </a:cubicBezTo>
                  <a:cubicBezTo>
                    <a:pt x="7" y="5"/>
                    <a:pt x="6" y="4"/>
                    <a:pt x="5" y="4"/>
                  </a:cubicBezTo>
                  <a:cubicBezTo>
                    <a:pt x="5" y="4"/>
                    <a:pt x="5" y="5"/>
                    <a:pt x="5" y="6"/>
                  </a:cubicBezTo>
                  <a:cubicBezTo>
                    <a:pt x="5" y="6"/>
                    <a:pt x="5" y="6"/>
                    <a:pt x="4" y="6"/>
                  </a:cubicBezTo>
                  <a:cubicBezTo>
                    <a:pt x="3" y="6"/>
                    <a:pt x="3" y="7"/>
                    <a:pt x="3" y="7"/>
                  </a:cubicBezTo>
                  <a:cubicBezTo>
                    <a:pt x="4" y="8"/>
                    <a:pt x="5" y="8"/>
                    <a:pt x="5" y="8"/>
                  </a:cubicBezTo>
                  <a:cubicBezTo>
                    <a:pt x="6" y="8"/>
                    <a:pt x="5" y="8"/>
                    <a:pt x="5" y="9"/>
                  </a:cubicBezTo>
                  <a:cubicBezTo>
                    <a:pt x="4" y="9"/>
                    <a:pt x="4" y="11"/>
                    <a:pt x="4" y="12"/>
                  </a:cubicBezTo>
                  <a:cubicBezTo>
                    <a:pt x="4" y="13"/>
                    <a:pt x="4" y="13"/>
                    <a:pt x="4" y="13"/>
                  </a:cubicBezTo>
                  <a:cubicBezTo>
                    <a:pt x="4" y="14"/>
                    <a:pt x="4" y="13"/>
                    <a:pt x="3" y="13"/>
                  </a:cubicBezTo>
                  <a:cubicBezTo>
                    <a:pt x="2" y="13"/>
                    <a:pt x="2" y="13"/>
                    <a:pt x="2" y="14"/>
                  </a:cubicBezTo>
                  <a:cubicBezTo>
                    <a:pt x="2" y="14"/>
                    <a:pt x="2" y="14"/>
                    <a:pt x="1" y="14"/>
                  </a:cubicBezTo>
                  <a:cubicBezTo>
                    <a:pt x="1" y="14"/>
                    <a:pt x="0" y="16"/>
                    <a:pt x="0" y="17"/>
                  </a:cubicBezTo>
                  <a:cubicBezTo>
                    <a:pt x="0" y="18"/>
                    <a:pt x="1" y="19"/>
                    <a:pt x="2" y="19"/>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16" name="Freeform 116"/>
            <p:cNvSpPr/>
            <p:nvPr/>
          </p:nvSpPr>
          <p:spPr bwMode="auto">
            <a:xfrm>
              <a:off x="4280076" y="3322509"/>
              <a:ext cx="23049" cy="16134"/>
            </a:xfrm>
            <a:custGeom>
              <a:avLst/>
              <a:gdLst>
                <a:gd name="T0" fmla="*/ 1 w 4"/>
                <a:gd name="T1" fmla="*/ 0 h 3"/>
                <a:gd name="T2" fmla="*/ 1 w 4"/>
                <a:gd name="T3" fmla="*/ 1 h 3"/>
                <a:gd name="T4" fmla="*/ 3 w 4"/>
                <a:gd name="T5" fmla="*/ 3 h 3"/>
                <a:gd name="T6" fmla="*/ 3 w 4"/>
                <a:gd name="T7" fmla="*/ 1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0" y="0"/>
                    <a:pt x="0" y="1"/>
                    <a:pt x="1" y="1"/>
                  </a:cubicBezTo>
                  <a:cubicBezTo>
                    <a:pt x="2" y="2"/>
                    <a:pt x="2" y="3"/>
                    <a:pt x="3" y="3"/>
                  </a:cubicBezTo>
                  <a:cubicBezTo>
                    <a:pt x="4" y="3"/>
                    <a:pt x="3" y="2"/>
                    <a:pt x="3" y="1"/>
                  </a:cubicBezTo>
                  <a:cubicBezTo>
                    <a:pt x="3" y="1"/>
                    <a:pt x="2" y="0"/>
                    <a:pt x="1" y="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17" name="Freeform 117"/>
            <p:cNvSpPr/>
            <p:nvPr/>
          </p:nvSpPr>
          <p:spPr bwMode="auto">
            <a:xfrm>
              <a:off x="4291599" y="2992921"/>
              <a:ext cx="295016" cy="218957"/>
            </a:xfrm>
            <a:custGeom>
              <a:avLst/>
              <a:gdLst>
                <a:gd name="T0" fmla="*/ 4 w 54"/>
                <a:gd name="T1" fmla="*/ 37 h 40"/>
                <a:gd name="T2" fmla="*/ 9 w 54"/>
                <a:gd name="T3" fmla="*/ 39 h 40"/>
                <a:gd name="T4" fmla="*/ 14 w 54"/>
                <a:gd name="T5" fmla="*/ 40 h 40"/>
                <a:gd name="T6" fmla="*/ 15 w 54"/>
                <a:gd name="T7" fmla="*/ 37 h 40"/>
                <a:gd name="T8" fmla="*/ 17 w 54"/>
                <a:gd name="T9" fmla="*/ 36 h 40"/>
                <a:gd name="T10" fmla="*/ 17 w 54"/>
                <a:gd name="T11" fmla="*/ 34 h 40"/>
                <a:gd name="T12" fmla="*/ 18 w 54"/>
                <a:gd name="T13" fmla="*/ 32 h 40"/>
                <a:gd name="T14" fmla="*/ 19 w 54"/>
                <a:gd name="T15" fmla="*/ 31 h 40"/>
                <a:gd name="T16" fmla="*/ 20 w 54"/>
                <a:gd name="T17" fmla="*/ 28 h 40"/>
                <a:gd name="T18" fmla="*/ 20 w 54"/>
                <a:gd name="T19" fmla="*/ 27 h 40"/>
                <a:gd name="T20" fmla="*/ 23 w 54"/>
                <a:gd name="T21" fmla="*/ 26 h 40"/>
                <a:gd name="T22" fmla="*/ 23 w 54"/>
                <a:gd name="T23" fmla="*/ 24 h 40"/>
                <a:gd name="T24" fmla="*/ 27 w 54"/>
                <a:gd name="T25" fmla="*/ 24 h 40"/>
                <a:gd name="T26" fmla="*/ 29 w 54"/>
                <a:gd name="T27" fmla="*/ 21 h 40"/>
                <a:gd name="T28" fmla="*/ 31 w 54"/>
                <a:gd name="T29" fmla="*/ 21 h 40"/>
                <a:gd name="T30" fmla="*/ 35 w 54"/>
                <a:gd name="T31" fmla="*/ 18 h 40"/>
                <a:gd name="T32" fmla="*/ 41 w 54"/>
                <a:gd name="T33" fmla="*/ 15 h 40"/>
                <a:gd name="T34" fmla="*/ 48 w 54"/>
                <a:gd name="T35" fmla="*/ 15 h 40"/>
                <a:gd name="T36" fmla="*/ 52 w 54"/>
                <a:gd name="T37" fmla="*/ 12 h 40"/>
                <a:gd name="T38" fmla="*/ 53 w 54"/>
                <a:gd name="T39" fmla="*/ 10 h 40"/>
                <a:gd name="T40" fmla="*/ 54 w 54"/>
                <a:gd name="T41" fmla="*/ 8 h 40"/>
                <a:gd name="T42" fmla="*/ 54 w 54"/>
                <a:gd name="T43" fmla="*/ 4 h 40"/>
                <a:gd name="T44" fmla="*/ 52 w 54"/>
                <a:gd name="T45" fmla="*/ 1 h 40"/>
                <a:gd name="T46" fmla="*/ 49 w 54"/>
                <a:gd name="T47" fmla="*/ 1 h 40"/>
                <a:gd name="T48" fmla="*/ 46 w 54"/>
                <a:gd name="T49" fmla="*/ 1 h 40"/>
                <a:gd name="T50" fmla="*/ 44 w 54"/>
                <a:gd name="T51" fmla="*/ 5 h 40"/>
                <a:gd name="T52" fmla="*/ 40 w 54"/>
                <a:gd name="T53" fmla="*/ 9 h 40"/>
                <a:gd name="T54" fmla="*/ 34 w 54"/>
                <a:gd name="T55" fmla="*/ 10 h 40"/>
                <a:gd name="T56" fmla="*/ 31 w 54"/>
                <a:gd name="T57" fmla="*/ 9 h 40"/>
                <a:gd name="T58" fmla="*/ 28 w 54"/>
                <a:gd name="T59" fmla="*/ 9 h 40"/>
                <a:gd name="T60" fmla="*/ 25 w 54"/>
                <a:gd name="T61" fmla="*/ 9 h 40"/>
                <a:gd name="T62" fmla="*/ 24 w 54"/>
                <a:gd name="T63" fmla="*/ 11 h 40"/>
                <a:gd name="T64" fmla="*/ 20 w 54"/>
                <a:gd name="T65" fmla="*/ 15 h 40"/>
                <a:gd name="T66" fmla="*/ 18 w 54"/>
                <a:gd name="T67" fmla="*/ 15 h 40"/>
                <a:gd name="T68" fmla="*/ 15 w 54"/>
                <a:gd name="T69" fmla="*/ 18 h 40"/>
                <a:gd name="T70" fmla="*/ 14 w 54"/>
                <a:gd name="T71" fmla="*/ 19 h 40"/>
                <a:gd name="T72" fmla="*/ 11 w 54"/>
                <a:gd name="T73" fmla="*/ 23 h 40"/>
                <a:gd name="T74" fmla="*/ 8 w 54"/>
                <a:gd name="T75" fmla="*/ 24 h 40"/>
                <a:gd name="T76" fmla="*/ 9 w 54"/>
                <a:gd name="T77" fmla="*/ 25 h 40"/>
                <a:gd name="T78" fmla="*/ 8 w 54"/>
                <a:gd name="T79" fmla="*/ 27 h 40"/>
                <a:gd name="T80" fmla="*/ 7 w 54"/>
                <a:gd name="T81" fmla="*/ 29 h 40"/>
                <a:gd name="T82" fmla="*/ 8 w 54"/>
                <a:gd name="T83" fmla="*/ 32 h 40"/>
                <a:gd name="T84" fmla="*/ 4 w 54"/>
                <a:gd name="T85" fmla="*/ 33 h 40"/>
                <a:gd name="T86" fmla="*/ 1 w 54"/>
                <a:gd name="T87"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 h="40">
                  <a:moveTo>
                    <a:pt x="4" y="35"/>
                  </a:moveTo>
                  <a:cubicBezTo>
                    <a:pt x="4" y="35"/>
                    <a:pt x="4" y="37"/>
                    <a:pt x="4" y="37"/>
                  </a:cubicBezTo>
                  <a:cubicBezTo>
                    <a:pt x="4" y="37"/>
                    <a:pt x="6" y="37"/>
                    <a:pt x="7" y="38"/>
                  </a:cubicBezTo>
                  <a:cubicBezTo>
                    <a:pt x="7" y="38"/>
                    <a:pt x="8" y="38"/>
                    <a:pt x="9" y="39"/>
                  </a:cubicBezTo>
                  <a:cubicBezTo>
                    <a:pt x="9" y="39"/>
                    <a:pt x="11" y="39"/>
                    <a:pt x="11" y="39"/>
                  </a:cubicBezTo>
                  <a:cubicBezTo>
                    <a:pt x="11" y="40"/>
                    <a:pt x="13" y="40"/>
                    <a:pt x="14" y="40"/>
                  </a:cubicBezTo>
                  <a:cubicBezTo>
                    <a:pt x="14" y="40"/>
                    <a:pt x="15" y="39"/>
                    <a:pt x="15" y="39"/>
                  </a:cubicBezTo>
                  <a:cubicBezTo>
                    <a:pt x="15" y="38"/>
                    <a:pt x="16" y="37"/>
                    <a:pt x="15" y="37"/>
                  </a:cubicBezTo>
                  <a:cubicBezTo>
                    <a:pt x="14" y="36"/>
                    <a:pt x="14" y="36"/>
                    <a:pt x="14" y="36"/>
                  </a:cubicBezTo>
                  <a:cubicBezTo>
                    <a:pt x="14" y="36"/>
                    <a:pt x="16" y="36"/>
                    <a:pt x="17" y="36"/>
                  </a:cubicBezTo>
                  <a:cubicBezTo>
                    <a:pt x="17" y="35"/>
                    <a:pt x="16" y="35"/>
                    <a:pt x="16" y="34"/>
                  </a:cubicBezTo>
                  <a:cubicBezTo>
                    <a:pt x="16" y="34"/>
                    <a:pt x="17" y="35"/>
                    <a:pt x="17" y="34"/>
                  </a:cubicBezTo>
                  <a:cubicBezTo>
                    <a:pt x="17" y="34"/>
                    <a:pt x="17" y="33"/>
                    <a:pt x="16" y="33"/>
                  </a:cubicBezTo>
                  <a:cubicBezTo>
                    <a:pt x="16" y="32"/>
                    <a:pt x="17" y="32"/>
                    <a:pt x="18" y="32"/>
                  </a:cubicBezTo>
                  <a:cubicBezTo>
                    <a:pt x="19" y="32"/>
                    <a:pt x="18" y="32"/>
                    <a:pt x="18" y="31"/>
                  </a:cubicBezTo>
                  <a:cubicBezTo>
                    <a:pt x="17" y="31"/>
                    <a:pt x="18" y="31"/>
                    <a:pt x="19" y="31"/>
                  </a:cubicBezTo>
                  <a:cubicBezTo>
                    <a:pt x="19" y="31"/>
                    <a:pt x="20" y="31"/>
                    <a:pt x="20" y="30"/>
                  </a:cubicBezTo>
                  <a:cubicBezTo>
                    <a:pt x="20" y="29"/>
                    <a:pt x="20" y="28"/>
                    <a:pt x="20" y="28"/>
                  </a:cubicBezTo>
                  <a:cubicBezTo>
                    <a:pt x="21" y="28"/>
                    <a:pt x="22" y="28"/>
                    <a:pt x="22" y="28"/>
                  </a:cubicBezTo>
                  <a:cubicBezTo>
                    <a:pt x="22" y="28"/>
                    <a:pt x="20" y="28"/>
                    <a:pt x="20" y="27"/>
                  </a:cubicBezTo>
                  <a:cubicBezTo>
                    <a:pt x="20" y="27"/>
                    <a:pt x="21" y="27"/>
                    <a:pt x="21" y="27"/>
                  </a:cubicBezTo>
                  <a:cubicBezTo>
                    <a:pt x="22" y="27"/>
                    <a:pt x="22" y="27"/>
                    <a:pt x="23" y="26"/>
                  </a:cubicBezTo>
                  <a:cubicBezTo>
                    <a:pt x="23" y="26"/>
                    <a:pt x="23" y="26"/>
                    <a:pt x="24" y="26"/>
                  </a:cubicBezTo>
                  <a:cubicBezTo>
                    <a:pt x="24" y="25"/>
                    <a:pt x="24" y="25"/>
                    <a:pt x="23" y="24"/>
                  </a:cubicBezTo>
                  <a:cubicBezTo>
                    <a:pt x="23" y="24"/>
                    <a:pt x="25" y="25"/>
                    <a:pt x="26" y="25"/>
                  </a:cubicBezTo>
                  <a:cubicBezTo>
                    <a:pt x="27" y="25"/>
                    <a:pt x="27" y="24"/>
                    <a:pt x="27" y="24"/>
                  </a:cubicBezTo>
                  <a:cubicBezTo>
                    <a:pt x="27" y="24"/>
                    <a:pt x="28" y="24"/>
                    <a:pt x="28" y="24"/>
                  </a:cubicBezTo>
                  <a:cubicBezTo>
                    <a:pt x="29" y="24"/>
                    <a:pt x="29" y="22"/>
                    <a:pt x="29" y="21"/>
                  </a:cubicBezTo>
                  <a:cubicBezTo>
                    <a:pt x="29" y="21"/>
                    <a:pt x="29" y="21"/>
                    <a:pt x="30" y="22"/>
                  </a:cubicBezTo>
                  <a:cubicBezTo>
                    <a:pt x="30" y="22"/>
                    <a:pt x="31" y="22"/>
                    <a:pt x="31" y="21"/>
                  </a:cubicBezTo>
                  <a:cubicBezTo>
                    <a:pt x="32" y="21"/>
                    <a:pt x="32" y="21"/>
                    <a:pt x="32" y="20"/>
                  </a:cubicBezTo>
                  <a:cubicBezTo>
                    <a:pt x="33" y="20"/>
                    <a:pt x="35" y="19"/>
                    <a:pt x="35" y="18"/>
                  </a:cubicBezTo>
                  <a:cubicBezTo>
                    <a:pt x="36" y="18"/>
                    <a:pt x="38" y="17"/>
                    <a:pt x="38" y="16"/>
                  </a:cubicBezTo>
                  <a:cubicBezTo>
                    <a:pt x="39" y="15"/>
                    <a:pt x="41" y="15"/>
                    <a:pt x="41" y="15"/>
                  </a:cubicBezTo>
                  <a:cubicBezTo>
                    <a:pt x="42" y="15"/>
                    <a:pt x="43" y="15"/>
                    <a:pt x="45" y="16"/>
                  </a:cubicBezTo>
                  <a:cubicBezTo>
                    <a:pt x="46" y="16"/>
                    <a:pt x="47" y="16"/>
                    <a:pt x="48" y="15"/>
                  </a:cubicBezTo>
                  <a:cubicBezTo>
                    <a:pt x="49" y="15"/>
                    <a:pt x="49" y="14"/>
                    <a:pt x="49" y="14"/>
                  </a:cubicBezTo>
                  <a:cubicBezTo>
                    <a:pt x="50" y="13"/>
                    <a:pt x="52" y="13"/>
                    <a:pt x="52" y="12"/>
                  </a:cubicBezTo>
                  <a:cubicBezTo>
                    <a:pt x="53" y="12"/>
                    <a:pt x="54" y="11"/>
                    <a:pt x="54" y="11"/>
                  </a:cubicBezTo>
                  <a:cubicBezTo>
                    <a:pt x="53" y="11"/>
                    <a:pt x="53" y="11"/>
                    <a:pt x="53" y="10"/>
                  </a:cubicBezTo>
                  <a:cubicBezTo>
                    <a:pt x="53" y="10"/>
                    <a:pt x="53" y="9"/>
                    <a:pt x="54" y="8"/>
                  </a:cubicBezTo>
                  <a:cubicBezTo>
                    <a:pt x="54" y="8"/>
                    <a:pt x="54" y="8"/>
                    <a:pt x="54" y="8"/>
                  </a:cubicBezTo>
                  <a:cubicBezTo>
                    <a:pt x="53" y="7"/>
                    <a:pt x="53" y="6"/>
                    <a:pt x="53" y="5"/>
                  </a:cubicBezTo>
                  <a:cubicBezTo>
                    <a:pt x="53" y="5"/>
                    <a:pt x="54" y="5"/>
                    <a:pt x="54" y="4"/>
                  </a:cubicBezTo>
                  <a:cubicBezTo>
                    <a:pt x="54" y="4"/>
                    <a:pt x="53" y="3"/>
                    <a:pt x="53" y="3"/>
                  </a:cubicBezTo>
                  <a:cubicBezTo>
                    <a:pt x="52" y="2"/>
                    <a:pt x="52" y="2"/>
                    <a:pt x="52" y="1"/>
                  </a:cubicBezTo>
                  <a:cubicBezTo>
                    <a:pt x="52" y="1"/>
                    <a:pt x="51" y="1"/>
                    <a:pt x="50" y="0"/>
                  </a:cubicBezTo>
                  <a:cubicBezTo>
                    <a:pt x="49" y="0"/>
                    <a:pt x="49" y="0"/>
                    <a:pt x="49" y="1"/>
                  </a:cubicBezTo>
                  <a:cubicBezTo>
                    <a:pt x="49" y="1"/>
                    <a:pt x="48" y="1"/>
                    <a:pt x="48" y="0"/>
                  </a:cubicBezTo>
                  <a:cubicBezTo>
                    <a:pt x="48" y="0"/>
                    <a:pt x="46" y="1"/>
                    <a:pt x="46" y="1"/>
                  </a:cubicBezTo>
                  <a:cubicBezTo>
                    <a:pt x="45" y="1"/>
                    <a:pt x="46" y="2"/>
                    <a:pt x="46" y="2"/>
                  </a:cubicBezTo>
                  <a:cubicBezTo>
                    <a:pt x="46" y="3"/>
                    <a:pt x="45" y="4"/>
                    <a:pt x="44" y="5"/>
                  </a:cubicBezTo>
                  <a:cubicBezTo>
                    <a:pt x="44" y="6"/>
                    <a:pt x="43" y="7"/>
                    <a:pt x="42" y="7"/>
                  </a:cubicBezTo>
                  <a:cubicBezTo>
                    <a:pt x="41" y="7"/>
                    <a:pt x="41" y="8"/>
                    <a:pt x="40" y="9"/>
                  </a:cubicBezTo>
                  <a:cubicBezTo>
                    <a:pt x="39" y="9"/>
                    <a:pt x="37" y="10"/>
                    <a:pt x="36" y="10"/>
                  </a:cubicBezTo>
                  <a:cubicBezTo>
                    <a:pt x="34" y="10"/>
                    <a:pt x="35" y="10"/>
                    <a:pt x="34" y="10"/>
                  </a:cubicBezTo>
                  <a:cubicBezTo>
                    <a:pt x="33" y="11"/>
                    <a:pt x="33" y="9"/>
                    <a:pt x="32" y="9"/>
                  </a:cubicBezTo>
                  <a:cubicBezTo>
                    <a:pt x="32" y="8"/>
                    <a:pt x="32" y="9"/>
                    <a:pt x="31" y="9"/>
                  </a:cubicBezTo>
                  <a:cubicBezTo>
                    <a:pt x="31" y="10"/>
                    <a:pt x="31" y="10"/>
                    <a:pt x="30" y="10"/>
                  </a:cubicBezTo>
                  <a:cubicBezTo>
                    <a:pt x="30" y="10"/>
                    <a:pt x="28" y="9"/>
                    <a:pt x="28" y="9"/>
                  </a:cubicBezTo>
                  <a:cubicBezTo>
                    <a:pt x="28" y="8"/>
                    <a:pt x="27" y="9"/>
                    <a:pt x="26" y="9"/>
                  </a:cubicBezTo>
                  <a:cubicBezTo>
                    <a:pt x="26" y="10"/>
                    <a:pt x="26" y="9"/>
                    <a:pt x="25" y="9"/>
                  </a:cubicBezTo>
                  <a:cubicBezTo>
                    <a:pt x="24" y="9"/>
                    <a:pt x="25" y="10"/>
                    <a:pt x="25" y="10"/>
                  </a:cubicBezTo>
                  <a:cubicBezTo>
                    <a:pt x="26" y="10"/>
                    <a:pt x="25" y="11"/>
                    <a:pt x="24" y="11"/>
                  </a:cubicBezTo>
                  <a:cubicBezTo>
                    <a:pt x="24" y="12"/>
                    <a:pt x="22" y="14"/>
                    <a:pt x="21" y="14"/>
                  </a:cubicBezTo>
                  <a:cubicBezTo>
                    <a:pt x="20" y="14"/>
                    <a:pt x="20" y="15"/>
                    <a:pt x="20" y="15"/>
                  </a:cubicBezTo>
                  <a:cubicBezTo>
                    <a:pt x="19" y="15"/>
                    <a:pt x="19" y="14"/>
                    <a:pt x="19" y="14"/>
                  </a:cubicBezTo>
                  <a:cubicBezTo>
                    <a:pt x="18" y="14"/>
                    <a:pt x="18" y="15"/>
                    <a:pt x="18" y="15"/>
                  </a:cubicBezTo>
                  <a:cubicBezTo>
                    <a:pt x="19" y="16"/>
                    <a:pt x="18" y="16"/>
                    <a:pt x="17" y="16"/>
                  </a:cubicBezTo>
                  <a:cubicBezTo>
                    <a:pt x="16" y="17"/>
                    <a:pt x="16" y="17"/>
                    <a:pt x="15" y="18"/>
                  </a:cubicBezTo>
                  <a:cubicBezTo>
                    <a:pt x="14" y="18"/>
                    <a:pt x="15" y="19"/>
                    <a:pt x="15" y="19"/>
                  </a:cubicBezTo>
                  <a:cubicBezTo>
                    <a:pt x="15" y="20"/>
                    <a:pt x="14" y="19"/>
                    <a:pt x="14" y="19"/>
                  </a:cubicBezTo>
                  <a:cubicBezTo>
                    <a:pt x="13" y="19"/>
                    <a:pt x="12" y="20"/>
                    <a:pt x="13" y="20"/>
                  </a:cubicBezTo>
                  <a:cubicBezTo>
                    <a:pt x="13" y="20"/>
                    <a:pt x="11" y="22"/>
                    <a:pt x="11" y="23"/>
                  </a:cubicBezTo>
                  <a:cubicBezTo>
                    <a:pt x="10" y="23"/>
                    <a:pt x="10" y="23"/>
                    <a:pt x="10" y="23"/>
                  </a:cubicBezTo>
                  <a:cubicBezTo>
                    <a:pt x="9" y="23"/>
                    <a:pt x="8" y="23"/>
                    <a:pt x="8" y="24"/>
                  </a:cubicBezTo>
                  <a:cubicBezTo>
                    <a:pt x="8" y="24"/>
                    <a:pt x="9" y="24"/>
                    <a:pt x="9" y="24"/>
                  </a:cubicBezTo>
                  <a:cubicBezTo>
                    <a:pt x="10" y="24"/>
                    <a:pt x="9" y="25"/>
                    <a:pt x="9" y="25"/>
                  </a:cubicBezTo>
                  <a:cubicBezTo>
                    <a:pt x="8" y="26"/>
                    <a:pt x="10" y="26"/>
                    <a:pt x="10" y="27"/>
                  </a:cubicBezTo>
                  <a:cubicBezTo>
                    <a:pt x="10" y="27"/>
                    <a:pt x="9" y="27"/>
                    <a:pt x="8" y="27"/>
                  </a:cubicBezTo>
                  <a:cubicBezTo>
                    <a:pt x="7" y="27"/>
                    <a:pt x="8" y="28"/>
                    <a:pt x="9" y="29"/>
                  </a:cubicBezTo>
                  <a:cubicBezTo>
                    <a:pt x="10" y="29"/>
                    <a:pt x="8" y="29"/>
                    <a:pt x="7" y="29"/>
                  </a:cubicBezTo>
                  <a:cubicBezTo>
                    <a:pt x="6" y="29"/>
                    <a:pt x="8" y="30"/>
                    <a:pt x="7" y="31"/>
                  </a:cubicBezTo>
                  <a:cubicBezTo>
                    <a:pt x="7" y="31"/>
                    <a:pt x="8" y="32"/>
                    <a:pt x="8" y="32"/>
                  </a:cubicBezTo>
                  <a:cubicBezTo>
                    <a:pt x="8" y="33"/>
                    <a:pt x="7" y="32"/>
                    <a:pt x="6" y="32"/>
                  </a:cubicBezTo>
                  <a:cubicBezTo>
                    <a:pt x="5" y="32"/>
                    <a:pt x="5" y="32"/>
                    <a:pt x="4" y="33"/>
                  </a:cubicBezTo>
                  <a:cubicBezTo>
                    <a:pt x="4" y="33"/>
                    <a:pt x="5" y="34"/>
                    <a:pt x="4" y="34"/>
                  </a:cubicBezTo>
                  <a:cubicBezTo>
                    <a:pt x="2" y="34"/>
                    <a:pt x="2" y="34"/>
                    <a:pt x="1" y="36"/>
                  </a:cubicBezTo>
                  <a:cubicBezTo>
                    <a:pt x="0" y="37"/>
                    <a:pt x="3" y="35"/>
                    <a:pt x="4" y="35"/>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18" name="Freeform 118"/>
            <p:cNvSpPr/>
            <p:nvPr/>
          </p:nvSpPr>
          <p:spPr bwMode="auto">
            <a:xfrm>
              <a:off x="3669302" y="3338641"/>
              <a:ext cx="32268" cy="25353"/>
            </a:xfrm>
            <a:custGeom>
              <a:avLst/>
              <a:gdLst>
                <a:gd name="T0" fmla="*/ 1 w 6"/>
                <a:gd name="T1" fmla="*/ 5 h 5"/>
                <a:gd name="T2" fmla="*/ 6 w 6"/>
                <a:gd name="T3" fmla="*/ 2 h 5"/>
                <a:gd name="T4" fmla="*/ 5 w 6"/>
                <a:gd name="T5" fmla="*/ 1 h 5"/>
                <a:gd name="T6" fmla="*/ 1 w 6"/>
                <a:gd name="T7" fmla="*/ 3 h 5"/>
                <a:gd name="T8" fmla="*/ 1 w 6"/>
                <a:gd name="T9" fmla="*/ 5 h 5"/>
              </a:gdLst>
              <a:ahLst/>
              <a:cxnLst>
                <a:cxn ang="0">
                  <a:pos x="T0" y="T1"/>
                </a:cxn>
                <a:cxn ang="0">
                  <a:pos x="T2" y="T3"/>
                </a:cxn>
                <a:cxn ang="0">
                  <a:pos x="T4" y="T5"/>
                </a:cxn>
                <a:cxn ang="0">
                  <a:pos x="T6" y="T7"/>
                </a:cxn>
                <a:cxn ang="0">
                  <a:pos x="T8" y="T9"/>
                </a:cxn>
              </a:cxnLst>
              <a:rect l="0" t="0" r="r" b="b"/>
              <a:pathLst>
                <a:path w="6" h="5">
                  <a:moveTo>
                    <a:pt x="1" y="5"/>
                  </a:moveTo>
                  <a:cubicBezTo>
                    <a:pt x="2" y="4"/>
                    <a:pt x="6" y="3"/>
                    <a:pt x="6" y="2"/>
                  </a:cubicBezTo>
                  <a:cubicBezTo>
                    <a:pt x="6" y="1"/>
                    <a:pt x="6" y="0"/>
                    <a:pt x="5" y="1"/>
                  </a:cubicBezTo>
                  <a:cubicBezTo>
                    <a:pt x="4" y="1"/>
                    <a:pt x="1" y="2"/>
                    <a:pt x="1" y="3"/>
                  </a:cubicBezTo>
                  <a:cubicBezTo>
                    <a:pt x="1" y="3"/>
                    <a:pt x="0" y="5"/>
                    <a:pt x="1" y="5"/>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19" name="Freeform 119"/>
            <p:cNvSpPr/>
            <p:nvPr/>
          </p:nvSpPr>
          <p:spPr bwMode="auto">
            <a:xfrm>
              <a:off x="3565587" y="3407787"/>
              <a:ext cx="27657" cy="34572"/>
            </a:xfrm>
            <a:custGeom>
              <a:avLst/>
              <a:gdLst>
                <a:gd name="T0" fmla="*/ 1 w 5"/>
                <a:gd name="T1" fmla="*/ 5 h 6"/>
                <a:gd name="T2" fmla="*/ 5 w 5"/>
                <a:gd name="T3" fmla="*/ 2 h 6"/>
                <a:gd name="T4" fmla="*/ 3 w 5"/>
                <a:gd name="T5" fmla="*/ 1 h 6"/>
                <a:gd name="T6" fmla="*/ 2 w 5"/>
                <a:gd name="T7" fmla="*/ 3 h 6"/>
                <a:gd name="T8" fmla="*/ 1 w 5"/>
                <a:gd name="T9" fmla="*/ 5 h 6"/>
              </a:gdLst>
              <a:ahLst/>
              <a:cxnLst>
                <a:cxn ang="0">
                  <a:pos x="T0" y="T1"/>
                </a:cxn>
                <a:cxn ang="0">
                  <a:pos x="T2" y="T3"/>
                </a:cxn>
                <a:cxn ang="0">
                  <a:pos x="T4" y="T5"/>
                </a:cxn>
                <a:cxn ang="0">
                  <a:pos x="T6" y="T7"/>
                </a:cxn>
                <a:cxn ang="0">
                  <a:pos x="T8" y="T9"/>
                </a:cxn>
              </a:cxnLst>
              <a:rect l="0" t="0" r="r" b="b"/>
              <a:pathLst>
                <a:path w="5" h="6">
                  <a:moveTo>
                    <a:pt x="1" y="5"/>
                  </a:moveTo>
                  <a:cubicBezTo>
                    <a:pt x="2" y="4"/>
                    <a:pt x="5" y="3"/>
                    <a:pt x="5" y="2"/>
                  </a:cubicBezTo>
                  <a:cubicBezTo>
                    <a:pt x="4" y="2"/>
                    <a:pt x="4" y="0"/>
                    <a:pt x="3" y="1"/>
                  </a:cubicBezTo>
                  <a:cubicBezTo>
                    <a:pt x="2" y="1"/>
                    <a:pt x="3" y="3"/>
                    <a:pt x="2" y="3"/>
                  </a:cubicBezTo>
                  <a:cubicBezTo>
                    <a:pt x="2" y="4"/>
                    <a:pt x="0" y="6"/>
                    <a:pt x="1" y="5"/>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20" name="Freeform 120"/>
            <p:cNvSpPr/>
            <p:nvPr/>
          </p:nvSpPr>
          <p:spPr bwMode="auto">
            <a:xfrm>
              <a:off x="3899784" y="4530226"/>
              <a:ext cx="48401" cy="27657"/>
            </a:xfrm>
            <a:custGeom>
              <a:avLst/>
              <a:gdLst>
                <a:gd name="T0" fmla="*/ 7 w 9"/>
                <a:gd name="T1" fmla="*/ 4 h 5"/>
                <a:gd name="T2" fmla="*/ 8 w 9"/>
                <a:gd name="T3" fmla="*/ 0 h 5"/>
                <a:gd name="T4" fmla="*/ 3 w 9"/>
                <a:gd name="T5" fmla="*/ 2 h 5"/>
                <a:gd name="T6" fmla="*/ 0 w 9"/>
                <a:gd name="T7" fmla="*/ 4 h 5"/>
                <a:gd name="T8" fmla="*/ 7 w 9"/>
                <a:gd name="T9" fmla="*/ 4 h 5"/>
              </a:gdLst>
              <a:ahLst/>
              <a:cxnLst>
                <a:cxn ang="0">
                  <a:pos x="T0" y="T1"/>
                </a:cxn>
                <a:cxn ang="0">
                  <a:pos x="T2" y="T3"/>
                </a:cxn>
                <a:cxn ang="0">
                  <a:pos x="T4" y="T5"/>
                </a:cxn>
                <a:cxn ang="0">
                  <a:pos x="T6" y="T7"/>
                </a:cxn>
                <a:cxn ang="0">
                  <a:pos x="T8" y="T9"/>
                </a:cxn>
              </a:cxnLst>
              <a:rect l="0" t="0" r="r" b="b"/>
              <a:pathLst>
                <a:path w="9" h="5">
                  <a:moveTo>
                    <a:pt x="7" y="4"/>
                  </a:moveTo>
                  <a:cubicBezTo>
                    <a:pt x="8" y="4"/>
                    <a:pt x="8" y="0"/>
                    <a:pt x="8" y="0"/>
                  </a:cubicBezTo>
                  <a:cubicBezTo>
                    <a:pt x="9" y="0"/>
                    <a:pt x="5" y="2"/>
                    <a:pt x="3" y="2"/>
                  </a:cubicBezTo>
                  <a:cubicBezTo>
                    <a:pt x="0" y="2"/>
                    <a:pt x="0" y="3"/>
                    <a:pt x="0" y="4"/>
                  </a:cubicBezTo>
                  <a:cubicBezTo>
                    <a:pt x="0" y="5"/>
                    <a:pt x="6" y="4"/>
                    <a:pt x="7" y="4"/>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21" name="Freeform 121"/>
            <p:cNvSpPr/>
            <p:nvPr/>
          </p:nvSpPr>
          <p:spPr bwMode="auto">
            <a:xfrm>
              <a:off x="391868" y="4103837"/>
              <a:ext cx="99107" cy="71449"/>
            </a:xfrm>
            <a:custGeom>
              <a:avLst/>
              <a:gdLst>
                <a:gd name="T0" fmla="*/ 9 w 18"/>
                <a:gd name="T1" fmla="*/ 9 h 13"/>
                <a:gd name="T2" fmla="*/ 11 w 18"/>
                <a:gd name="T3" fmla="*/ 11 h 13"/>
                <a:gd name="T4" fmla="*/ 16 w 18"/>
                <a:gd name="T5" fmla="*/ 13 h 13"/>
                <a:gd name="T6" fmla="*/ 15 w 18"/>
                <a:gd name="T7" fmla="*/ 8 h 13"/>
                <a:gd name="T8" fmla="*/ 12 w 18"/>
                <a:gd name="T9" fmla="*/ 6 h 13"/>
                <a:gd name="T10" fmla="*/ 8 w 18"/>
                <a:gd name="T11" fmla="*/ 2 h 13"/>
                <a:gd name="T12" fmla="*/ 2 w 18"/>
                <a:gd name="T13" fmla="*/ 0 h 13"/>
                <a:gd name="T14" fmla="*/ 1 w 18"/>
                <a:gd name="T15" fmla="*/ 2 h 13"/>
                <a:gd name="T16" fmla="*/ 7 w 18"/>
                <a:gd name="T17" fmla="*/ 8 h 13"/>
                <a:gd name="T18" fmla="*/ 9 w 18"/>
                <a:gd name="T19"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3">
                  <a:moveTo>
                    <a:pt x="9" y="9"/>
                  </a:moveTo>
                  <a:cubicBezTo>
                    <a:pt x="10" y="9"/>
                    <a:pt x="11" y="9"/>
                    <a:pt x="11" y="11"/>
                  </a:cubicBezTo>
                  <a:cubicBezTo>
                    <a:pt x="11" y="12"/>
                    <a:pt x="14" y="13"/>
                    <a:pt x="16" y="13"/>
                  </a:cubicBezTo>
                  <a:cubicBezTo>
                    <a:pt x="18" y="12"/>
                    <a:pt x="16" y="10"/>
                    <a:pt x="15" y="8"/>
                  </a:cubicBezTo>
                  <a:cubicBezTo>
                    <a:pt x="14" y="7"/>
                    <a:pt x="12" y="6"/>
                    <a:pt x="12" y="6"/>
                  </a:cubicBezTo>
                  <a:cubicBezTo>
                    <a:pt x="12" y="5"/>
                    <a:pt x="10" y="3"/>
                    <a:pt x="8" y="2"/>
                  </a:cubicBezTo>
                  <a:cubicBezTo>
                    <a:pt x="7" y="2"/>
                    <a:pt x="3" y="0"/>
                    <a:pt x="2" y="0"/>
                  </a:cubicBezTo>
                  <a:cubicBezTo>
                    <a:pt x="1" y="0"/>
                    <a:pt x="0" y="1"/>
                    <a:pt x="1" y="2"/>
                  </a:cubicBezTo>
                  <a:cubicBezTo>
                    <a:pt x="2" y="3"/>
                    <a:pt x="6" y="6"/>
                    <a:pt x="7" y="8"/>
                  </a:cubicBezTo>
                  <a:cubicBezTo>
                    <a:pt x="9" y="9"/>
                    <a:pt x="9" y="9"/>
                    <a:pt x="9" y="9"/>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22" name="Freeform 122"/>
            <p:cNvSpPr/>
            <p:nvPr/>
          </p:nvSpPr>
          <p:spPr bwMode="auto">
            <a:xfrm>
              <a:off x="348076" y="3928671"/>
              <a:ext cx="43791" cy="43791"/>
            </a:xfrm>
            <a:custGeom>
              <a:avLst/>
              <a:gdLst>
                <a:gd name="T0" fmla="*/ 8 w 8"/>
                <a:gd name="T1" fmla="*/ 6 h 8"/>
                <a:gd name="T2" fmla="*/ 6 w 8"/>
                <a:gd name="T3" fmla="*/ 5 h 8"/>
                <a:gd name="T4" fmla="*/ 4 w 8"/>
                <a:gd name="T5" fmla="*/ 4 h 8"/>
                <a:gd name="T6" fmla="*/ 2 w 8"/>
                <a:gd name="T7" fmla="*/ 0 h 8"/>
                <a:gd name="T8" fmla="*/ 1 w 8"/>
                <a:gd name="T9" fmla="*/ 4 h 8"/>
                <a:gd name="T10" fmla="*/ 0 w 8"/>
                <a:gd name="T11" fmla="*/ 7 h 8"/>
                <a:gd name="T12" fmla="*/ 4 w 8"/>
                <a:gd name="T13" fmla="*/ 8 h 8"/>
                <a:gd name="T14" fmla="*/ 8 w 8"/>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8">
                  <a:moveTo>
                    <a:pt x="8" y="6"/>
                  </a:moveTo>
                  <a:cubicBezTo>
                    <a:pt x="8" y="5"/>
                    <a:pt x="7" y="4"/>
                    <a:pt x="6" y="5"/>
                  </a:cubicBezTo>
                  <a:cubicBezTo>
                    <a:pt x="5" y="5"/>
                    <a:pt x="5" y="5"/>
                    <a:pt x="4" y="4"/>
                  </a:cubicBezTo>
                  <a:cubicBezTo>
                    <a:pt x="3" y="2"/>
                    <a:pt x="3" y="0"/>
                    <a:pt x="2" y="0"/>
                  </a:cubicBezTo>
                  <a:cubicBezTo>
                    <a:pt x="1" y="0"/>
                    <a:pt x="0" y="2"/>
                    <a:pt x="1" y="4"/>
                  </a:cubicBezTo>
                  <a:cubicBezTo>
                    <a:pt x="1" y="6"/>
                    <a:pt x="1" y="6"/>
                    <a:pt x="0" y="7"/>
                  </a:cubicBezTo>
                  <a:cubicBezTo>
                    <a:pt x="0" y="8"/>
                    <a:pt x="2" y="8"/>
                    <a:pt x="4" y="8"/>
                  </a:cubicBezTo>
                  <a:cubicBezTo>
                    <a:pt x="5" y="8"/>
                    <a:pt x="8" y="7"/>
                    <a:pt x="8" y="6"/>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23" name="Freeform 123"/>
            <p:cNvSpPr/>
            <p:nvPr/>
          </p:nvSpPr>
          <p:spPr bwMode="auto">
            <a:xfrm>
              <a:off x="338858" y="3988596"/>
              <a:ext cx="32268" cy="59926"/>
            </a:xfrm>
            <a:custGeom>
              <a:avLst/>
              <a:gdLst>
                <a:gd name="T0" fmla="*/ 3 w 6"/>
                <a:gd name="T1" fmla="*/ 1 h 11"/>
                <a:gd name="T2" fmla="*/ 2 w 6"/>
                <a:gd name="T3" fmla="*/ 1 h 11"/>
                <a:gd name="T4" fmla="*/ 0 w 6"/>
                <a:gd name="T5" fmla="*/ 6 h 11"/>
                <a:gd name="T6" fmla="*/ 1 w 6"/>
                <a:gd name="T7" fmla="*/ 10 h 11"/>
                <a:gd name="T8" fmla="*/ 3 w 6"/>
                <a:gd name="T9" fmla="*/ 6 h 11"/>
                <a:gd name="T10" fmla="*/ 5 w 6"/>
                <a:gd name="T11" fmla="*/ 2 h 11"/>
                <a:gd name="T12" fmla="*/ 3 w 6"/>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6" h="11">
                  <a:moveTo>
                    <a:pt x="3" y="1"/>
                  </a:moveTo>
                  <a:cubicBezTo>
                    <a:pt x="2" y="1"/>
                    <a:pt x="2" y="0"/>
                    <a:pt x="2" y="1"/>
                  </a:cubicBezTo>
                  <a:cubicBezTo>
                    <a:pt x="1" y="1"/>
                    <a:pt x="0" y="4"/>
                    <a:pt x="0" y="6"/>
                  </a:cubicBezTo>
                  <a:cubicBezTo>
                    <a:pt x="1" y="8"/>
                    <a:pt x="0" y="11"/>
                    <a:pt x="1" y="10"/>
                  </a:cubicBezTo>
                  <a:cubicBezTo>
                    <a:pt x="2" y="10"/>
                    <a:pt x="3" y="7"/>
                    <a:pt x="3" y="6"/>
                  </a:cubicBezTo>
                  <a:cubicBezTo>
                    <a:pt x="3" y="5"/>
                    <a:pt x="6" y="2"/>
                    <a:pt x="5" y="2"/>
                  </a:cubicBezTo>
                  <a:cubicBezTo>
                    <a:pt x="5" y="2"/>
                    <a:pt x="3" y="2"/>
                    <a:pt x="3"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24" name="Freeform 124"/>
            <p:cNvSpPr/>
            <p:nvPr/>
          </p:nvSpPr>
          <p:spPr bwMode="auto">
            <a:xfrm>
              <a:off x="311201" y="3868746"/>
              <a:ext cx="27657" cy="64534"/>
            </a:xfrm>
            <a:custGeom>
              <a:avLst/>
              <a:gdLst>
                <a:gd name="T0" fmla="*/ 3 w 5"/>
                <a:gd name="T1" fmla="*/ 2 h 12"/>
                <a:gd name="T2" fmla="*/ 1 w 5"/>
                <a:gd name="T3" fmla="*/ 0 h 12"/>
                <a:gd name="T4" fmla="*/ 3 w 5"/>
                <a:gd name="T5" fmla="*/ 4 h 12"/>
                <a:gd name="T6" fmla="*/ 3 w 5"/>
                <a:gd name="T7" fmla="*/ 11 h 12"/>
                <a:gd name="T8" fmla="*/ 5 w 5"/>
                <a:gd name="T9" fmla="*/ 6 h 12"/>
                <a:gd name="T10" fmla="*/ 4 w 5"/>
                <a:gd name="T11" fmla="*/ 4 h 12"/>
                <a:gd name="T12" fmla="*/ 3 w 5"/>
                <a:gd name="T13" fmla="*/ 2 h 12"/>
              </a:gdLst>
              <a:ahLst/>
              <a:cxnLst>
                <a:cxn ang="0">
                  <a:pos x="T0" y="T1"/>
                </a:cxn>
                <a:cxn ang="0">
                  <a:pos x="T2" y="T3"/>
                </a:cxn>
                <a:cxn ang="0">
                  <a:pos x="T4" y="T5"/>
                </a:cxn>
                <a:cxn ang="0">
                  <a:pos x="T6" y="T7"/>
                </a:cxn>
                <a:cxn ang="0">
                  <a:pos x="T8" y="T9"/>
                </a:cxn>
                <a:cxn ang="0">
                  <a:pos x="T10" y="T11"/>
                </a:cxn>
                <a:cxn ang="0">
                  <a:pos x="T12" y="T13"/>
                </a:cxn>
              </a:cxnLst>
              <a:rect l="0" t="0" r="r" b="b"/>
              <a:pathLst>
                <a:path w="5" h="12">
                  <a:moveTo>
                    <a:pt x="3" y="2"/>
                  </a:moveTo>
                  <a:cubicBezTo>
                    <a:pt x="2" y="1"/>
                    <a:pt x="2" y="0"/>
                    <a:pt x="1" y="0"/>
                  </a:cubicBezTo>
                  <a:cubicBezTo>
                    <a:pt x="0" y="1"/>
                    <a:pt x="2" y="3"/>
                    <a:pt x="3" y="4"/>
                  </a:cubicBezTo>
                  <a:cubicBezTo>
                    <a:pt x="3" y="5"/>
                    <a:pt x="3" y="9"/>
                    <a:pt x="3" y="11"/>
                  </a:cubicBezTo>
                  <a:cubicBezTo>
                    <a:pt x="4" y="12"/>
                    <a:pt x="5" y="7"/>
                    <a:pt x="5" y="6"/>
                  </a:cubicBezTo>
                  <a:cubicBezTo>
                    <a:pt x="5" y="6"/>
                    <a:pt x="4" y="4"/>
                    <a:pt x="4" y="4"/>
                  </a:cubicBezTo>
                  <a:cubicBezTo>
                    <a:pt x="4" y="3"/>
                    <a:pt x="4" y="3"/>
                    <a:pt x="3" y="2"/>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25" name="Freeform 125"/>
            <p:cNvSpPr/>
            <p:nvPr/>
          </p:nvSpPr>
          <p:spPr bwMode="auto">
            <a:xfrm>
              <a:off x="343469" y="3873357"/>
              <a:ext cx="20743" cy="32268"/>
            </a:xfrm>
            <a:custGeom>
              <a:avLst/>
              <a:gdLst>
                <a:gd name="T0" fmla="*/ 0 w 4"/>
                <a:gd name="T1" fmla="*/ 0 h 6"/>
                <a:gd name="T2" fmla="*/ 1 w 4"/>
                <a:gd name="T3" fmla="*/ 3 h 6"/>
                <a:gd name="T4" fmla="*/ 1 w 4"/>
                <a:gd name="T5" fmla="*/ 5 h 6"/>
                <a:gd name="T6" fmla="*/ 4 w 4"/>
                <a:gd name="T7" fmla="*/ 2 h 6"/>
                <a:gd name="T8" fmla="*/ 0 w 4"/>
                <a:gd name="T9" fmla="*/ 0 h 6"/>
              </a:gdLst>
              <a:ahLst/>
              <a:cxnLst>
                <a:cxn ang="0">
                  <a:pos x="T0" y="T1"/>
                </a:cxn>
                <a:cxn ang="0">
                  <a:pos x="T2" y="T3"/>
                </a:cxn>
                <a:cxn ang="0">
                  <a:pos x="T4" y="T5"/>
                </a:cxn>
                <a:cxn ang="0">
                  <a:pos x="T6" y="T7"/>
                </a:cxn>
                <a:cxn ang="0">
                  <a:pos x="T8" y="T9"/>
                </a:cxn>
              </a:cxnLst>
              <a:rect l="0" t="0" r="r" b="b"/>
              <a:pathLst>
                <a:path w="4" h="6">
                  <a:moveTo>
                    <a:pt x="0" y="0"/>
                  </a:moveTo>
                  <a:cubicBezTo>
                    <a:pt x="0" y="0"/>
                    <a:pt x="1" y="1"/>
                    <a:pt x="1" y="3"/>
                  </a:cubicBezTo>
                  <a:cubicBezTo>
                    <a:pt x="2" y="4"/>
                    <a:pt x="1" y="4"/>
                    <a:pt x="1" y="5"/>
                  </a:cubicBezTo>
                  <a:cubicBezTo>
                    <a:pt x="1" y="6"/>
                    <a:pt x="4" y="3"/>
                    <a:pt x="4" y="2"/>
                  </a:cubicBezTo>
                  <a:cubicBezTo>
                    <a:pt x="4" y="1"/>
                    <a:pt x="1" y="0"/>
                    <a:pt x="0" y="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26" name="Freeform 126"/>
            <p:cNvSpPr/>
            <p:nvPr/>
          </p:nvSpPr>
          <p:spPr bwMode="auto">
            <a:xfrm>
              <a:off x="354993" y="3896405"/>
              <a:ext cx="16134" cy="25353"/>
            </a:xfrm>
            <a:custGeom>
              <a:avLst/>
              <a:gdLst>
                <a:gd name="T0" fmla="*/ 2 w 3"/>
                <a:gd name="T1" fmla="*/ 4 h 5"/>
                <a:gd name="T2" fmla="*/ 1 w 3"/>
                <a:gd name="T3" fmla="*/ 2 h 5"/>
                <a:gd name="T4" fmla="*/ 0 w 3"/>
                <a:gd name="T5" fmla="*/ 4 h 5"/>
                <a:gd name="T6" fmla="*/ 2 w 3"/>
                <a:gd name="T7" fmla="*/ 4 h 5"/>
              </a:gdLst>
              <a:ahLst/>
              <a:cxnLst>
                <a:cxn ang="0">
                  <a:pos x="T0" y="T1"/>
                </a:cxn>
                <a:cxn ang="0">
                  <a:pos x="T2" y="T3"/>
                </a:cxn>
                <a:cxn ang="0">
                  <a:pos x="T4" y="T5"/>
                </a:cxn>
                <a:cxn ang="0">
                  <a:pos x="T6" y="T7"/>
                </a:cxn>
              </a:cxnLst>
              <a:rect l="0" t="0" r="r" b="b"/>
              <a:pathLst>
                <a:path w="3" h="5">
                  <a:moveTo>
                    <a:pt x="2" y="4"/>
                  </a:moveTo>
                  <a:cubicBezTo>
                    <a:pt x="2" y="4"/>
                    <a:pt x="3" y="0"/>
                    <a:pt x="1" y="2"/>
                  </a:cubicBezTo>
                  <a:cubicBezTo>
                    <a:pt x="0" y="2"/>
                    <a:pt x="1" y="4"/>
                    <a:pt x="0" y="4"/>
                  </a:cubicBezTo>
                  <a:cubicBezTo>
                    <a:pt x="0" y="4"/>
                    <a:pt x="1" y="5"/>
                    <a:pt x="2" y="4"/>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27" name="Freeform 127"/>
            <p:cNvSpPr/>
            <p:nvPr/>
          </p:nvSpPr>
          <p:spPr bwMode="auto">
            <a:xfrm>
              <a:off x="-92142" y="3873356"/>
              <a:ext cx="59926" cy="55315"/>
            </a:xfrm>
            <a:custGeom>
              <a:avLst/>
              <a:gdLst>
                <a:gd name="T0" fmla="*/ 10 w 11"/>
                <a:gd name="T1" fmla="*/ 2 h 10"/>
                <a:gd name="T2" fmla="*/ 9 w 11"/>
                <a:gd name="T3" fmla="*/ 0 h 10"/>
                <a:gd name="T4" fmla="*/ 9 w 11"/>
                <a:gd name="T5" fmla="*/ 2 h 10"/>
                <a:gd name="T6" fmla="*/ 6 w 11"/>
                <a:gd name="T7" fmla="*/ 2 h 10"/>
                <a:gd name="T8" fmla="*/ 5 w 11"/>
                <a:gd name="T9" fmla="*/ 3 h 10"/>
                <a:gd name="T10" fmla="*/ 3 w 11"/>
                <a:gd name="T11" fmla="*/ 3 h 10"/>
                <a:gd name="T12" fmla="*/ 0 w 11"/>
                <a:gd name="T13" fmla="*/ 6 h 10"/>
                <a:gd name="T14" fmla="*/ 2 w 11"/>
                <a:gd name="T15" fmla="*/ 7 h 10"/>
                <a:gd name="T16" fmla="*/ 2 w 11"/>
                <a:gd name="T17" fmla="*/ 9 h 10"/>
                <a:gd name="T18" fmla="*/ 5 w 11"/>
                <a:gd name="T19" fmla="*/ 6 h 10"/>
                <a:gd name="T20" fmla="*/ 6 w 11"/>
                <a:gd name="T21" fmla="*/ 7 h 10"/>
                <a:gd name="T22" fmla="*/ 10 w 11"/>
                <a:gd name="T23" fmla="*/ 4 h 10"/>
                <a:gd name="T24" fmla="*/ 10 w 11"/>
                <a:gd name="T2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10" y="2"/>
                  </a:moveTo>
                  <a:cubicBezTo>
                    <a:pt x="9" y="2"/>
                    <a:pt x="10" y="1"/>
                    <a:pt x="9" y="0"/>
                  </a:cubicBezTo>
                  <a:cubicBezTo>
                    <a:pt x="8" y="0"/>
                    <a:pt x="9" y="1"/>
                    <a:pt x="9" y="2"/>
                  </a:cubicBezTo>
                  <a:cubicBezTo>
                    <a:pt x="8" y="2"/>
                    <a:pt x="7" y="2"/>
                    <a:pt x="6" y="2"/>
                  </a:cubicBezTo>
                  <a:cubicBezTo>
                    <a:pt x="5" y="2"/>
                    <a:pt x="5" y="3"/>
                    <a:pt x="5" y="3"/>
                  </a:cubicBezTo>
                  <a:cubicBezTo>
                    <a:pt x="5" y="4"/>
                    <a:pt x="4" y="3"/>
                    <a:pt x="3" y="3"/>
                  </a:cubicBezTo>
                  <a:cubicBezTo>
                    <a:pt x="2" y="3"/>
                    <a:pt x="1" y="5"/>
                    <a:pt x="0" y="6"/>
                  </a:cubicBezTo>
                  <a:cubicBezTo>
                    <a:pt x="0" y="7"/>
                    <a:pt x="1" y="7"/>
                    <a:pt x="2" y="7"/>
                  </a:cubicBezTo>
                  <a:cubicBezTo>
                    <a:pt x="3" y="7"/>
                    <a:pt x="2" y="8"/>
                    <a:pt x="2" y="9"/>
                  </a:cubicBezTo>
                  <a:cubicBezTo>
                    <a:pt x="2" y="10"/>
                    <a:pt x="5" y="7"/>
                    <a:pt x="5" y="6"/>
                  </a:cubicBezTo>
                  <a:cubicBezTo>
                    <a:pt x="6" y="6"/>
                    <a:pt x="6" y="7"/>
                    <a:pt x="6" y="7"/>
                  </a:cubicBezTo>
                  <a:cubicBezTo>
                    <a:pt x="7" y="7"/>
                    <a:pt x="9" y="5"/>
                    <a:pt x="10" y="4"/>
                  </a:cubicBezTo>
                  <a:cubicBezTo>
                    <a:pt x="11" y="4"/>
                    <a:pt x="11" y="2"/>
                    <a:pt x="10" y="2"/>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28" name="Freeform 128"/>
            <p:cNvSpPr/>
            <p:nvPr/>
          </p:nvSpPr>
          <p:spPr bwMode="auto">
            <a:xfrm>
              <a:off x="-39130" y="3861832"/>
              <a:ext cx="27657" cy="11524"/>
            </a:xfrm>
            <a:custGeom>
              <a:avLst/>
              <a:gdLst>
                <a:gd name="T0" fmla="*/ 1 w 5"/>
                <a:gd name="T1" fmla="*/ 0 h 2"/>
                <a:gd name="T2" fmla="*/ 2 w 5"/>
                <a:gd name="T3" fmla="*/ 2 h 2"/>
                <a:gd name="T4" fmla="*/ 5 w 5"/>
                <a:gd name="T5" fmla="*/ 2 h 2"/>
                <a:gd name="T6" fmla="*/ 1 w 5"/>
                <a:gd name="T7" fmla="*/ 0 h 2"/>
              </a:gdLst>
              <a:ahLst/>
              <a:cxnLst>
                <a:cxn ang="0">
                  <a:pos x="T0" y="T1"/>
                </a:cxn>
                <a:cxn ang="0">
                  <a:pos x="T2" y="T3"/>
                </a:cxn>
                <a:cxn ang="0">
                  <a:pos x="T4" y="T5"/>
                </a:cxn>
                <a:cxn ang="0">
                  <a:pos x="T6" y="T7"/>
                </a:cxn>
              </a:cxnLst>
              <a:rect l="0" t="0" r="r" b="b"/>
              <a:pathLst>
                <a:path w="5" h="2">
                  <a:moveTo>
                    <a:pt x="1" y="0"/>
                  </a:moveTo>
                  <a:cubicBezTo>
                    <a:pt x="0" y="1"/>
                    <a:pt x="1" y="2"/>
                    <a:pt x="2" y="2"/>
                  </a:cubicBezTo>
                  <a:cubicBezTo>
                    <a:pt x="3" y="2"/>
                    <a:pt x="5" y="2"/>
                    <a:pt x="5" y="2"/>
                  </a:cubicBezTo>
                  <a:cubicBezTo>
                    <a:pt x="4" y="2"/>
                    <a:pt x="2" y="0"/>
                    <a:pt x="1" y="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29" name="Freeform 129"/>
            <p:cNvSpPr/>
            <p:nvPr/>
          </p:nvSpPr>
          <p:spPr bwMode="auto">
            <a:xfrm>
              <a:off x="-338756" y="3972464"/>
              <a:ext cx="32268" cy="16134"/>
            </a:xfrm>
            <a:custGeom>
              <a:avLst/>
              <a:gdLst>
                <a:gd name="T0" fmla="*/ 3 w 6"/>
                <a:gd name="T1" fmla="*/ 1 h 3"/>
                <a:gd name="T2" fmla="*/ 0 w 6"/>
                <a:gd name="T3" fmla="*/ 3 h 3"/>
                <a:gd name="T4" fmla="*/ 5 w 6"/>
                <a:gd name="T5" fmla="*/ 2 h 3"/>
                <a:gd name="T6" fmla="*/ 6 w 6"/>
                <a:gd name="T7" fmla="*/ 0 h 3"/>
                <a:gd name="T8" fmla="*/ 3 w 6"/>
                <a:gd name="T9" fmla="*/ 1 h 3"/>
              </a:gdLst>
              <a:ahLst/>
              <a:cxnLst>
                <a:cxn ang="0">
                  <a:pos x="T0" y="T1"/>
                </a:cxn>
                <a:cxn ang="0">
                  <a:pos x="T2" y="T3"/>
                </a:cxn>
                <a:cxn ang="0">
                  <a:pos x="T4" y="T5"/>
                </a:cxn>
                <a:cxn ang="0">
                  <a:pos x="T6" y="T7"/>
                </a:cxn>
                <a:cxn ang="0">
                  <a:pos x="T8" y="T9"/>
                </a:cxn>
              </a:cxnLst>
              <a:rect l="0" t="0" r="r" b="b"/>
              <a:pathLst>
                <a:path w="6" h="3">
                  <a:moveTo>
                    <a:pt x="3" y="1"/>
                  </a:moveTo>
                  <a:cubicBezTo>
                    <a:pt x="2" y="1"/>
                    <a:pt x="0" y="2"/>
                    <a:pt x="0" y="3"/>
                  </a:cubicBezTo>
                  <a:cubicBezTo>
                    <a:pt x="0" y="3"/>
                    <a:pt x="4" y="2"/>
                    <a:pt x="5" y="2"/>
                  </a:cubicBezTo>
                  <a:cubicBezTo>
                    <a:pt x="6" y="2"/>
                    <a:pt x="6" y="1"/>
                    <a:pt x="6" y="0"/>
                  </a:cubicBezTo>
                  <a:cubicBezTo>
                    <a:pt x="5" y="0"/>
                    <a:pt x="4" y="1"/>
                    <a:pt x="3"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30" name="Freeform 130"/>
            <p:cNvSpPr/>
            <p:nvPr/>
          </p:nvSpPr>
          <p:spPr bwMode="auto">
            <a:xfrm>
              <a:off x="-403290" y="4004730"/>
              <a:ext cx="20743" cy="23049"/>
            </a:xfrm>
            <a:custGeom>
              <a:avLst/>
              <a:gdLst>
                <a:gd name="T0" fmla="*/ 3 w 4"/>
                <a:gd name="T1" fmla="*/ 1 h 4"/>
                <a:gd name="T2" fmla="*/ 0 w 4"/>
                <a:gd name="T3" fmla="*/ 3 h 4"/>
                <a:gd name="T4" fmla="*/ 3 w 4"/>
                <a:gd name="T5" fmla="*/ 2 h 4"/>
                <a:gd name="T6" fmla="*/ 3 w 4"/>
                <a:gd name="T7" fmla="*/ 1 h 4"/>
              </a:gdLst>
              <a:ahLst/>
              <a:cxnLst>
                <a:cxn ang="0">
                  <a:pos x="T0" y="T1"/>
                </a:cxn>
                <a:cxn ang="0">
                  <a:pos x="T2" y="T3"/>
                </a:cxn>
                <a:cxn ang="0">
                  <a:pos x="T4" y="T5"/>
                </a:cxn>
                <a:cxn ang="0">
                  <a:pos x="T6" y="T7"/>
                </a:cxn>
              </a:cxnLst>
              <a:rect l="0" t="0" r="r" b="b"/>
              <a:pathLst>
                <a:path w="4" h="4">
                  <a:moveTo>
                    <a:pt x="3" y="1"/>
                  </a:moveTo>
                  <a:cubicBezTo>
                    <a:pt x="2" y="0"/>
                    <a:pt x="0" y="3"/>
                    <a:pt x="0" y="3"/>
                  </a:cubicBezTo>
                  <a:cubicBezTo>
                    <a:pt x="0" y="4"/>
                    <a:pt x="3" y="2"/>
                    <a:pt x="3" y="2"/>
                  </a:cubicBezTo>
                  <a:cubicBezTo>
                    <a:pt x="4" y="1"/>
                    <a:pt x="4" y="1"/>
                    <a:pt x="3"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31" name="Freeform 131"/>
            <p:cNvSpPr/>
            <p:nvPr/>
          </p:nvSpPr>
          <p:spPr bwMode="auto">
            <a:xfrm>
              <a:off x="-447082" y="4020862"/>
              <a:ext cx="32268" cy="23049"/>
            </a:xfrm>
            <a:custGeom>
              <a:avLst/>
              <a:gdLst>
                <a:gd name="T0" fmla="*/ 1 w 6"/>
                <a:gd name="T1" fmla="*/ 3 h 4"/>
                <a:gd name="T2" fmla="*/ 5 w 6"/>
                <a:gd name="T3" fmla="*/ 0 h 4"/>
                <a:gd name="T4" fmla="*/ 1 w 6"/>
                <a:gd name="T5" fmla="*/ 3 h 4"/>
              </a:gdLst>
              <a:ahLst/>
              <a:cxnLst>
                <a:cxn ang="0">
                  <a:pos x="T0" y="T1"/>
                </a:cxn>
                <a:cxn ang="0">
                  <a:pos x="T2" y="T3"/>
                </a:cxn>
                <a:cxn ang="0">
                  <a:pos x="T4" y="T5"/>
                </a:cxn>
              </a:cxnLst>
              <a:rect l="0" t="0" r="r" b="b"/>
              <a:pathLst>
                <a:path w="6" h="4">
                  <a:moveTo>
                    <a:pt x="1" y="3"/>
                  </a:moveTo>
                  <a:cubicBezTo>
                    <a:pt x="1" y="4"/>
                    <a:pt x="6" y="0"/>
                    <a:pt x="5" y="0"/>
                  </a:cubicBezTo>
                  <a:cubicBezTo>
                    <a:pt x="4" y="0"/>
                    <a:pt x="0" y="2"/>
                    <a:pt x="1" y="3"/>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32" name="Freeform 132"/>
            <p:cNvSpPr/>
            <p:nvPr/>
          </p:nvSpPr>
          <p:spPr bwMode="auto">
            <a:xfrm>
              <a:off x="-315708" y="3785774"/>
              <a:ext cx="36877" cy="27657"/>
            </a:xfrm>
            <a:custGeom>
              <a:avLst/>
              <a:gdLst>
                <a:gd name="T0" fmla="*/ 6 w 7"/>
                <a:gd name="T1" fmla="*/ 1 h 5"/>
                <a:gd name="T2" fmla="*/ 1 w 7"/>
                <a:gd name="T3" fmla="*/ 2 h 5"/>
                <a:gd name="T4" fmla="*/ 3 w 7"/>
                <a:gd name="T5" fmla="*/ 4 h 5"/>
                <a:gd name="T6" fmla="*/ 6 w 7"/>
                <a:gd name="T7" fmla="*/ 4 h 5"/>
                <a:gd name="T8" fmla="*/ 6 w 7"/>
                <a:gd name="T9" fmla="*/ 1 h 5"/>
              </a:gdLst>
              <a:ahLst/>
              <a:cxnLst>
                <a:cxn ang="0">
                  <a:pos x="T0" y="T1"/>
                </a:cxn>
                <a:cxn ang="0">
                  <a:pos x="T2" y="T3"/>
                </a:cxn>
                <a:cxn ang="0">
                  <a:pos x="T4" y="T5"/>
                </a:cxn>
                <a:cxn ang="0">
                  <a:pos x="T6" y="T7"/>
                </a:cxn>
                <a:cxn ang="0">
                  <a:pos x="T8" y="T9"/>
                </a:cxn>
              </a:cxnLst>
              <a:rect l="0" t="0" r="r" b="b"/>
              <a:pathLst>
                <a:path w="7" h="5">
                  <a:moveTo>
                    <a:pt x="6" y="1"/>
                  </a:moveTo>
                  <a:cubicBezTo>
                    <a:pt x="6" y="0"/>
                    <a:pt x="2" y="2"/>
                    <a:pt x="1" y="2"/>
                  </a:cubicBezTo>
                  <a:cubicBezTo>
                    <a:pt x="0" y="3"/>
                    <a:pt x="2" y="4"/>
                    <a:pt x="3" y="4"/>
                  </a:cubicBezTo>
                  <a:cubicBezTo>
                    <a:pt x="3" y="5"/>
                    <a:pt x="5" y="4"/>
                    <a:pt x="6" y="4"/>
                  </a:cubicBezTo>
                  <a:cubicBezTo>
                    <a:pt x="7" y="4"/>
                    <a:pt x="6" y="2"/>
                    <a:pt x="6"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33" name="Freeform 133"/>
            <p:cNvSpPr/>
            <p:nvPr/>
          </p:nvSpPr>
          <p:spPr bwMode="auto">
            <a:xfrm>
              <a:off x="1405983" y="4027779"/>
              <a:ext cx="43791" cy="20743"/>
            </a:xfrm>
            <a:custGeom>
              <a:avLst/>
              <a:gdLst>
                <a:gd name="T0" fmla="*/ 1 w 8"/>
                <a:gd name="T1" fmla="*/ 0 h 4"/>
                <a:gd name="T2" fmla="*/ 1 w 8"/>
                <a:gd name="T3" fmla="*/ 2 h 4"/>
                <a:gd name="T4" fmla="*/ 6 w 8"/>
                <a:gd name="T5" fmla="*/ 3 h 4"/>
                <a:gd name="T6" fmla="*/ 5 w 8"/>
                <a:gd name="T7" fmla="*/ 1 h 4"/>
                <a:gd name="T8" fmla="*/ 1 w 8"/>
                <a:gd name="T9" fmla="*/ 0 h 4"/>
              </a:gdLst>
              <a:ahLst/>
              <a:cxnLst>
                <a:cxn ang="0">
                  <a:pos x="T0" y="T1"/>
                </a:cxn>
                <a:cxn ang="0">
                  <a:pos x="T2" y="T3"/>
                </a:cxn>
                <a:cxn ang="0">
                  <a:pos x="T4" y="T5"/>
                </a:cxn>
                <a:cxn ang="0">
                  <a:pos x="T6" y="T7"/>
                </a:cxn>
                <a:cxn ang="0">
                  <a:pos x="T8" y="T9"/>
                </a:cxn>
              </a:cxnLst>
              <a:rect l="0" t="0" r="r" b="b"/>
              <a:pathLst>
                <a:path w="8" h="4">
                  <a:moveTo>
                    <a:pt x="1" y="0"/>
                  </a:moveTo>
                  <a:cubicBezTo>
                    <a:pt x="1" y="0"/>
                    <a:pt x="0" y="1"/>
                    <a:pt x="1" y="2"/>
                  </a:cubicBezTo>
                  <a:cubicBezTo>
                    <a:pt x="2" y="3"/>
                    <a:pt x="5" y="4"/>
                    <a:pt x="6" y="3"/>
                  </a:cubicBezTo>
                  <a:cubicBezTo>
                    <a:pt x="8" y="3"/>
                    <a:pt x="7" y="2"/>
                    <a:pt x="5" y="1"/>
                  </a:cubicBezTo>
                  <a:cubicBezTo>
                    <a:pt x="3" y="1"/>
                    <a:pt x="2" y="0"/>
                    <a:pt x="1" y="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34" name="Freeform 134"/>
            <p:cNvSpPr/>
            <p:nvPr/>
          </p:nvSpPr>
          <p:spPr bwMode="auto">
            <a:xfrm>
              <a:off x="3424993" y="3944805"/>
              <a:ext cx="43791" cy="32268"/>
            </a:xfrm>
            <a:custGeom>
              <a:avLst/>
              <a:gdLst>
                <a:gd name="T0" fmla="*/ 4 w 8"/>
                <a:gd name="T1" fmla="*/ 1 h 6"/>
                <a:gd name="T2" fmla="*/ 1 w 8"/>
                <a:gd name="T3" fmla="*/ 2 h 6"/>
                <a:gd name="T4" fmla="*/ 2 w 8"/>
                <a:gd name="T5" fmla="*/ 4 h 6"/>
                <a:gd name="T6" fmla="*/ 4 w 8"/>
                <a:gd name="T7" fmla="*/ 6 h 6"/>
                <a:gd name="T8" fmla="*/ 7 w 8"/>
                <a:gd name="T9" fmla="*/ 6 h 6"/>
                <a:gd name="T10" fmla="*/ 6 w 8"/>
                <a:gd name="T11" fmla="*/ 3 h 6"/>
                <a:gd name="T12" fmla="*/ 7 w 8"/>
                <a:gd name="T13" fmla="*/ 0 h 6"/>
                <a:gd name="T14" fmla="*/ 4 w 8"/>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6">
                  <a:moveTo>
                    <a:pt x="4" y="1"/>
                  </a:moveTo>
                  <a:cubicBezTo>
                    <a:pt x="3" y="2"/>
                    <a:pt x="1" y="2"/>
                    <a:pt x="1" y="2"/>
                  </a:cubicBezTo>
                  <a:cubicBezTo>
                    <a:pt x="0" y="2"/>
                    <a:pt x="1" y="3"/>
                    <a:pt x="2" y="4"/>
                  </a:cubicBezTo>
                  <a:cubicBezTo>
                    <a:pt x="4" y="5"/>
                    <a:pt x="3" y="6"/>
                    <a:pt x="4" y="6"/>
                  </a:cubicBezTo>
                  <a:cubicBezTo>
                    <a:pt x="6" y="6"/>
                    <a:pt x="6" y="6"/>
                    <a:pt x="7" y="6"/>
                  </a:cubicBezTo>
                  <a:cubicBezTo>
                    <a:pt x="8" y="6"/>
                    <a:pt x="6" y="4"/>
                    <a:pt x="6" y="3"/>
                  </a:cubicBezTo>
                  <a:cubicBezTo>
                    <a:pt x="6" y="2"/>
                    <a:pt x="7" y="1"/>
                    <a:pt x="7" y="0"/>
                  </a:cubicBezTo>
                  <a:cubicBezTo>
                    <a:pt x="8" y="0"/>
                    <a:pt x="5" y="1"/>
                    <a:pt x="4"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35" name="Freeform 135"/>
            <p:cNvSpPr/>
            <p:nvPr/>
          </p:nvSpPr>
          <p:spPr bwMode="auto">
            <a:xfrm>
              <a:off x="3588635" y="3877968"/>
              <a:ext cx="27657" cy="39181"/>
            </a:xfrm>
            <a:custGeom>
              <a:avLst/>
              <a:gdLst>
                <a:gd name="T0" fmla="*/ 3 w 5"/>
                <a:gd name="T1" fmla="*/ 4 h 7"/>
                <a:gd name="T2" fmla="*/ 5 w 5"/>
                <a:gd name="T3" fmla="*/ 1 h 7"/>
                <a:gd name="T4" fmla="*/ 1 w 5"/>
                <a:gd name="T5" fmla="*/ 3 h 7"/>
                <a:gd name="T6" fmla="*/ 1 w 5"/>
                <a:gd name="T7" fmla="*/ 7 h 7"/>
                <a:gd name="T8" fmla="*/ 3 w 5"/>
                <a:gd name="T9" fmla="*/ 4 h 7"/>
              </a:gdLst>
              <a:ahLst/>
              <a:cxnLst>
                <a:cxn ang="0">
                  <a:pos x="T0" y="T1"/>
                </a:cxn>
                <a:cxn ang="0">
                  <a:pos x="T2" y="T3"/>
                </a:cxn>
                <a:cxn ang="0">
                  <a:pos x="T4" y="T5"/>
                </a:cxn>
                <a:cxn ang="0">
                  <a:pos x="T6" y="T7"/>
                </a:cxn>
                <a:cxn ang="0">
                  <a:pos x="T8" y="T9"/>
                </a:cxn>
              </a:cxnLst>
              <a:rect l="0" t="0" r="r" b="b"/>
              <a:pathLst>
                <a:path w="5" h="7">
                  <a:moveTo>
                    <a:pt x="3" y="4"/>
                  </a:moveTo>
                  <a:cubicBezTo>
                    <a:pt x="4" y="4"/>
                    <a:pt x="4" y="2"/>
                    <a:pt x="5" y="1"/>
                  </a:cubicBezTo>
                  <a:cubicBezTo>
                    <a:pt x="5" y="0"/>
                    <a:pt x="3" y="2"/>
                    <a:pt x="1" y="3"/>
                  </a:cubicBezTo>
                  <a:cubicBezTo>
                    <a:pt x="0" y="4"/>
                    <a:pt x="0" y="6"/>
                    <a:pt x="1" y="7"/>
                  </a:cubicBezTo>
                  <a:cubicBezTo>
                    <a:pt x="1" y="7"/>
                    <a:pt x="3" y="5"/>
                    <a:pt x="3" y="4"/>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36" name="Freeform 136"/>
            <p:cNvSpPr/>
            <p:nvPr/>
          </p:nvSpPr>
          <p:spPr bwMode="auto">
            <a:xfrm>
              <a:off x="3664693" y="3857225"/>
              <a:ext cx="27657" cy="20743"/>
            </a:xfrm>
            <a:custGeom>
              <a:avLst/>
              <a:gdLst>
                <a:gd name="T0" fmla="*/ 2 w 5"/>
                <a:gd name="T1" fmla="*/ 4 h 4"/>
                <a:gd name="T2" fmla="*/ 5 w 5"/>
                <a:gd name="T3" fmla="*/ 1 h 4"/>
                <a:gd name="T4" fmla="*/ 4 w 5"/>
                <a:gd name="T5" fmla="*/ 0 h 4"/>
                <a:gd name="T6" fmla="*/ 1 w 5"/>
                <a:gd name="T7" fmla="*/ 1 h 4"/>
                <a:gd name="T8" fmla="*/ 2 w 5"/>
                <a:gd name="T9" fmla="*/ 4 h 4"/>
              </a:gdLst>
              <a:ahLst/>
              <a:cxnLst>
                <a:cxn ang="0">
                  <a:pos x="T0" y="T1"/>
                </a:cxn>
                <a:cxn ang="0">
                  <a:pos x="T2" y="T3"/>
                </a:cxn>
                <a:cxn ang="0">
                  <a:pos x="T4" y="T5"/>
                </a:cxn>
                <a:cxn ang="0">
                  <a:pos x="T6" y="T7"/>
                </a:cxn>
                <a:cxn ang="0">
                  <a:pos x="T8" y="T9"/>
                </a:cxn>
              </a:cxnLst>
              <a:rect l="0" t="0" r="r" b="b"/>
              <a:pathLst>
                <a:path w="5" h="4">
                  <a:moveTo>
                    <a:pt x="2" y="4"/>
                  </a:moveTo>
                  <a:cubicBezTo>
                    <a:pt x="3" y="3"/>
                    <a:pt x="5" y="2"/>
                    <a:pt x="5" y="1"/>
                  </a:cubicBezTo>
                  <a:cubicBezTo>
                    <a:pt x="5" y="1"/>
                    <a:pt x="5" y="0"/>
                    <a:pt x="4" y="0"/>
                  </a:cubicBezTo>
                  <a:cubicBezTo>
                    <a:pt x="2" y="1"/>
                    <a:pt x="1" y="1"/>
                    <a:pt x="1" y="1"/>
                  </a:cubicBezTo>
                  <a:cubicBezTo>
                    <a:pt x="0" y="1"/>
                    <a:pt x="1" y="4"/>
                    <a:pt x="2" y="4"/>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37" name="Freeform 137"/>
            <p:cNvSpPr/>
            <p:nvPr/>
          </p:nvSpPr>
          <p:spPr bwMode="auto">
            <a:xfrm>
              <a:off x="3669304" y="3841090"/>
              <a:ext cx="16134" cy="11524"/>
            </a:xfrm>
            <a:custGeom>
              <a:avLst/>
              <a:gdLst>
                <a:gd name="T0" fmla="*/ 2 w 3"/>
                <a:gd name="T1" fmla="*/ 1 h 2"/>
                <a:gd name="T2" fmla="*/ 1 w 3"/>
                <a:gd name="T3" fmla="*/ 2 h 2"/>
                <a:gd name="T4" fmla="*/ 2 w 3"/>
                <a:gd name="T5" fmla="*/ 1 h 2"/>
              </a:gdLst>
              <a:ahLst/>
              <a:cxnLst>
                <a:cxn ang="0">
                  <a:pos x="T0" y="T1"/>
                </a:cxn>
                <a:cxn ang="0">
                  <a:pos x="T2" y="T3"/>
                </a:cxn>
                <a:cxn ang="0">
                  <a:pos x="T4" y="T5"/>
                </a:cxn>
              </a:cxnLst>
              <a:rect l="0" t="0" r="r" b="b"/>
              <a:pathLst>
                <a:path w="3" h="2">
                  <a:moveTo>
                    <a:pt x="2" y="1"/>
                  </a:moveTo>
                  <a:cubicBezTo>
                    <a:pt x="1" y="1"/>
                    <a:pt x="0" y="2"/>
                    <a:pt x="1" y="2"/>
                  </a:cubicBezTo>
                  <a:cubicBezTo>
                    <a:pt x="3" y="2"/>
                    <a:pt x="3" y="0"/>
                    <a:pt x="2"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38" name="Freeform 138"/>
            <p:cNvSpPr/>
            <p:nvPr/>
          </p:nvSpPr>
          <p:spPr bwMode="auto">
            <a:xfrm>
              <a:off x="4510559" y="5945378"/>
              <a:ext cx="20743" cy="27657"/>
            </a:xfrm>
            <a:custGeom>
              <a:avLst/>
              <a:gdLst>
                <a:gd name="T0" fmla="*/ 1 w 4"/>
                <a:gd name="T1" fmla="*/ 1 h 5"/>
                <a:gd name="T2" fmla="*/ 3 w 4"/>
                <a:gd name="T3" fmla="*/ 4 h 5"/>
                <a:gd name="T4" fmla="*/ 1 w 4"/>
                <a:gd name="T5" fmla="*/ 1 h 5"/>
              </a:gdLst>
              <a:ahLst/>
              <a:cxnLst>
                <a:cxn ang="0">
                  <a:pos x="T0" y="T1"/>
                </a:cxn>
                <a:cxn ang="0">
                  <a:pos x="T2" y="T3"/>
                </a:cxn>
                <a:cxn ang="0">
                  <a:pos x="T4" y="T5"/>
                </a:cxn>
              </a:cxnLst>
              <a:rect l="0" t="0" r="r" b="b"/>
              <a:pathLst>
                <a:path w="4" h="5">
                  <a:moveTo>
                    <a:pt x="1" y="1"/>
                  </a:moveTo>
                  <a:cubicBezTo>
                    <a:pt x="0" y="2"/>
                    <a:pt x="2" y="5"/>
                    <a:pt x="3" y="4"/>
                  </a:cubicBezTo>
                  <a:cubicBezTo>
                    <a:pt x="4" y="3"/>
                    <a:pt x="3" y="0"/>
                    <a:pt x="1"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39" name="Freeform 139"/>
            <p:cNvSpPr/>
            <p:nvPr/>
          </p:nvSpPr>
          <p:spPr bwMode="auto">
            <a:xfrm>
              <a:off x="7110379" y="5634228"/>
              <a:ext cx="39181" cy="16134"/>
            </a:xfrm>
            <a:custGeom>
              <a:avLst/>
              <a:gdLst>
                <a:gd name="T0" fmla="*/ 0 w 7"/>
                <a:gd name="T1" fmla="*/ 0 h 3"/>
                <a:gd name="T2" fmla="*/ 3 w 7"/>
                <a:gd name="T3" fmla="*/ 2 h 3"/>
                <a:gd name="T4" fmla="*/ 6 w 7"/>
                <a:gd name="T5" fmla="*/ 2 h 3"/>
                <a:gd name="T6" fmla="*/ 0 w 7"/>
                <a:gd name="T7" fmla="*/ 0 h 3"/>
              </a:gdLst>
              <a:ahLst/>
              <a:cxnLst>
                <a:cxn ang="0">
                  <a:pos x="T0" y="T1"/>
                </a:cxn>
                <a:cxn ang="0">
                  <a:pos x="T2" y="T3"/>
                </a:cxn>
                <a:cxn ang="0">
                  <a:pos x="T4" y="T5"/>
                </a:cxn>
                <a:cxn ang="0">
                  <a:pos x="T6" y="T7"/>
                </a:cxn>
              </a:cxnLst>
              <a:rect l="0" t="0" r="r" b="b"/>
              <a:pathLst>
                <a:path w="7" h="3">
                  <a:moveTo>
                    <a:pt x="0" y="0"/>
                  </a:moveTo>
                  <a:cubicBezTo>
                    <a:pt x="0" y="0"/>
                    <a:pt x="1" y="1"/>
                    <a:pt x="3" y="2"/>
                  </a:cubicBezTo>
                  <a:cubicBezTo>
                    <a:pt x="4" y="3"/>
                    <a:pt x="6" y="3"/>
                    <a:pt x="6" y="2"/>
                  </a:cubicBezTo>
                  <a:cubicBezTo>
                    <a:pt x="7" y="1"/>
                    <a:pt x="1" y="0"/>
                    <a:pt x="0" y="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40" name="Freeform 140"/>
            <p:cNvSpPr/>
            <p:nvPr/>
          </p:nvSpPr>
          <p:spPr bwMode="auto">
            <a:xfrm>
              <a:off x="7181826" y="5661886"/>
              <a:ext cx="23049" cy="9219"/>
            </a:xfrm>
            <a:custGeom>
              <a:avLst/>
              <a:gdLst>
                <a:gd name="T0" fmla="*/ 0 w 4"/>
                <a:gd name="T1" fmla="*/ 1 h 2"/>
                <a:gd name="T2" fmla="*/ 4 w 4"/>
                <a:gd name="T3" fmla="*/ 2 h 2"/>
                <a:gd name="T4" fmla="*/ 0 w 4"/>
                <a:gd name="T5" fmla="*/ 1 h 2"/>
              </a:gdLst>
              <a:ahLst/>
              <a:cxnLst>
                <a:cxn ang="0">
                  <a:pos x="T0" y="T1"/>
                </a:cxn>
                <a:cxn ang="0">
                  <a:pos x="T2" y="T3"/>
                </a:cxn>
                <a:cxn ang="0">
                  <a:pos x="T4" y="T5"/>
                </a:cxn>
              </a:cxnLst>
              <a:rect l="0" t="0" r="r" b="b"/>
              <a:pathLst>
                <a:path w="4" h="2">
                  <a:moveTo>
                    <a:pt x="0" y="1"/>
                  </a:moveTo>
                  <a:cubicBezTo>
                    <a:pt x="0" y="2"/>
                    <a:pt x="4" y="2"/>
                    <a:pt x="4" y="2"/>
                  </a:cubicBezTo>
                  <a:cubicBezTo>
                    <a:pt x="4" y="1"/>
                    <a:pt x="0" y="0"/>
                    <a:pt x="0"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41" name="Freeform 141"/>
            <p:cNvSpPr/>
            <p:nvPr/>
          </p:nvSpPr>
          <p:spPr bwMode="auto">
            <a:xfrm>
              <a:off x="7057369" y="5585828"/>
              <a:ext cx="53010" cy="32268"/>
            </a:xfrm>
            <a:custGeom>
              <a:avLst/>
              <a:gdLst>
                <a:gd name="T0" fmla="*/ 9 w 10"/>
                <a:gd name="T1" fmla="*/ 4 h 6"/>
                <a:gd name="T2" fmla="*/ 3 w 10"/>
                <a:gd name="T3" fmla="*/ 0 h 6"/>
                <a:gd name="T4" fmla="*/ 9 w 10"/>
                <a:gd name="T5" fmla="*/ 4 h 6"/>
              </a:gdLst>
              <a:ahLst/>
              <a:cxnLst>
                <a:cxn ang="0">
                  <a:pos x="T0" y="T1"/>
                </a:cxn>
                <a:cxn ang="0">
                  <a:pos x="T2" y="T3"/>
                </a:cxn>
                <a:cxn ang="0">
                  <a:pos x="T4" y="T5"/>
                </a:cxn>
              </a:cxnLst>
              <a:rect l="0" t="0" r="r" b="b"/>
              <a:pathLst>
                <a:path w="10" h="6">
                  <a:moveTo>
                    <a:pt x="9" y="4"/>
                  </a:moveTo>
                  <a:cubicBezTo>
                    <a:pt x="10" y="2"/>
                    <a:pt x="5" y="0"/>
                    <a:pt x="3" y="0"/>
                  </a:cubicBezTo>
                  <a:cubicBezTo>
                    <a:pt x="0" y="0"/>
                    <a:pt x="8" y="6"/>
                    <a:pt x="9" y="4"/>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42" name="Freeform 142"/>
            <p:cNvSpPr/>
            <p:nvPr/>
          </p:nvSpPr>
          <p:spPr bwMode="auto">
            <a:xfrm>
              <a:off x="3489527" y="4523311"/>
              <a:ext cx="11524" cy="11524"/>
            </a:xfrm>
            <a:custGeom>
              <a:avLst/>
              <a:gdLst>
                <a:gd name="T0" fmla="*/ 0 w 2"/>
                <a:gd name="T1" fmla="*/ 1 h 2"/>
                <a:gd name="T2" fmla="*/ 2 w 2"/>
                <a:gd name="T3" fmla="*/ 1 h 2"/>
                <a:gd name="T4" fmla="*/ 0 w 2"/>
                <a:gd name="T5" fmla="*/ 1 h 2"/>
              </a:gdLst>
              <a:ahLst/>
              <a:cxnLst>
                <a:cxn ang="0">
                  <a:pos x="T0" y="T1"/>
                </a:cxn>
                <a:cxn ang="0">
                  <a:pos x="T2" y="T3"/>
                </a:cxn>
                <a:cxn ang="0">
                  <a:pos x="T4" y="T5"/>
                </a:cxn>
              </a:cxnLst>
              <a:rect l="0" t="0" r="r" b="b"/>
              <a:pathLst>
                <a:path w="2" h="2">
                  <a:moveTo>
                    <a:pt x="0" y="1"/>
                  </a:moveTo>
                  <a:cubicBezTo>
                    <a:pt x="0" y="2"/>
                    <a:pt x="2" y="1"/>
                    <a:pt x="2" y="1"/>
                  </a:cubicBezTo>
                  <a:cubicBezTo>
                    <a:pt x="1" y="0"/>
                    <a:pt x="0" y="0"/>
                    <a:pt x="0"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43" name="Freeform 143"/>
            <p:cNvSpPr/>
            <p:nvPr/>
          </p:nvSpPr>
          <p:spPr bwMode="auto">
            <a:xfrm>
              <a:off x="2562997" y="5044199"/>
              <a:ext cx="20743" cy="9219"/>
            </a:xfrm>
            <a:custGeom>
              <a:avLst/>
              <a:gdLst>
                <a:gd name="T0" fmla="*/ 2 w 4"/>
                <a:gd name="T1" fmla="*/ 0 h 2"/>
                <a:gd name="T2" fmla="*/ 3 w 4"/>
                <a:gd name="T3" fmla="*/ 1 h 2"/>
                <a:gd name="T4" fmla="*/ 2 w 4"/>
                <a:gd name="T5" fmla="*/ 0 h 2"/>
              </a:gdLst>
              <a:ahLst/>
              <a:cxnLst>
                <a:cxn ang="0">
                  <a:pos x="T0" y="T1"/>
                </a:cxn>
                <a:cxn ang="0">
                  <a:pos x="T2" y="T3"/>
                </a:cxn>
                <a:cxn ang="0">
                  <a:pos x="T4" y="T5"/>
                </a:cxn>
              </a:cxnLst>
              <a:rect l="0" t="0" r="r" b="b"/>
              <a:pathLst>
                <a:path w="4" h="2">
                  <a:moveTo>
                    <a:pt x="2" y="0"/>
                  </a:moveTo>
                  <a:cubicBezTo>
                    <a:pt x="0" y="1"/>
                    <a:pt x="2" y="2"/>
                    <a:pt x="3" y="1"/>
                  </a:cubicBezTo>
                  <a:cubicBezTo>
                    <a:pt x="4" y="0"/>
                    <a:pt x="3" y="0"/>
                    <a:pt x="2" y="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44" name="Freeform 144"/>
            <p:cNvSpPr/>
            <p:nvPr/>
          </p:nvSpPr>
          <p:spPr bwMode="auto">
            <a:xfrm>
              <a:off x="3314362" y="5323080"/>
              <a:ext cx="23049" cy="9219"/>
            </a:xfrm>
            <a:custGeom>
              <a:avLst/>
              <a:gdLst>
                <a:gd name="T0" fmla="*/ 3 w 4"/>
                <a:gd name="T1" fmla="*/ 1 h 2"/>
                <a:gd name="T2" fmla="*/ 2 w 4"/>
                <a:gd name="T3" fmla="*/ 0 h 2"/>
                <a:gd name="T4" fmla="*/ 3 w 4"/>
                <a:gd name="T5" fmla="*/ 1 h 2"/>
              </a:gdLst>
              <a:ahLst/>
              <a:cxnLst>
                <a:cxn ang="0">
                  <a:pos x="T0" y="T1"/>
                </a:cxn>
                <a:cxn ang="0">
                  <a:pos x="T2" y="T3"/>
                </a:cxn>
                <a:cxn ang="0">
                  <a:pos x="T4" y="T5"/>
                </a:cxn>
              </a:cxnLst>
              <a:rect l="0" t="0" r="r" b="b"/>
              <a:pathLst>
                <a:path w="4" h="2">
                  <a:moveTo>
                    <a:pt x="3" y="1"/>
                  </a:moveTo>
                  <a:cubicBezTo>
                    <a:pt x="3" y="1"/>
                    <a:pt x="4" y="0"/>
                    <a:pt x="2" y="0"/>
                  </a:cubicBezTo>
                  <a:cubicBezTo>
                    <a:pt x="0" y="1"/>
                    <a:pt x="2" y="2"/>
                    <a:pt x="3"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45" name="Freeform 145"/>
            <p:cNvSpPr/>
            <p:nvPr/>
          </p:nvSpPr>
          <p:spPr bwMode="auto">
            <a:xfrm>
              <a:off x="3277486" y="5387613"/>
              <a:ext cx="11524" cy="4611"/>
            </a:xfrm>
            <a:custGeom>
              <a:avLst/>
              <a:gdLst>
                <a:gd name="T0" fmla="*/ 0 w 2"/>
                <a:gd name="T1" fmla="*/ 0 h 1"/>
                <a:gd name="T2" fmla="*/ 1 w 2"/>
                <a:gd name="T3" fmla="*/ 1 h 1"/>
                <a:gd name="T4" fmla="*/ 0 w 2"/>
                <a:gd name="T5" fmla="*/ 0 h 1"/>
              </a:gdLst>
              <a:ahLst/>
              <a:cxnLst>
                <a:cxn ang="0">
                  <a:pos x="T0" y="T1"/>
                </a:cxn>
                <a:cxn ang="0">
                  <a:pos x="T2" y="T3"/>
                </a:cxn>
                <a:cxn ang="0">
                  <a:pos x="T4" y="T5"/>
                </a:cxn>
              </a:cxnLst>
              <a:rect l="0" t="0" r="r" b="b"/>
              <a:pathLst>
                <a:path w="2" h="1">
                  <a:moveTo>
                    <a:pt x="0" y="0"/>
                  </a:moveTo>
                  <a:cubicBezTo>
                    <a:pt x="0" y="1"/>
                    <a:pt x="0" y="1"/>
                    <a:pt x="1" y="1"/>
                  </a:cubicBezTo>
                  <a:cubicBezTo>
                    <a:pt x="2" y="1"/>
                    <a:pt x="1" y="0"/>
                    <a:pt x="0" y="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46" name="Freeform 146"/>
            <p:cNvSpPr/>
            <p:nvPr/>
          </p:nvSpPr>
          <p:spPr bwMode="auto">
            <a:xfrm>
              <a:off x="4482899" y="5498245"/>
              <a:ext cx="16134" cy="16134"/>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0" y="2"/>
                    <a:pt x="2" y="3"/>
                    <a:pt x="2" y="2"/>
                  </a:cubicBezTo>
                  <a:cubicBezTo>
                    <a:pt x="3" y="1"/>
                    <a:pt x="3" y="0"/>
                    <a:pt x="1"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47" name="Freeform 147"/>
            <p:cNvSpPr/>
            <p:nvPr/>
          </p:nvSpPr>
          <p:spPr bwMode="auto">
            <a:xfrm>
              <a:off x="4323867" y="4758402"/>
              <a:ext cx="11524" cy="11524"/>
            </a:xfrm>
            <a:custGeom>
              <a:avLst/>
              <a:gdLst>
                <a:gd name="T0" fmla="*/ 0 w 2"/>
                <a:gd name="T1" fmla="*/ 0 h 2"/>
                <a:gd name="T2" fmla="*/ 1 w 2"/>
                <a:gd name="T3" fmla="*/ 1 h 2"/>
                <a:gd name="T4" fmla="*/ 0 w 2"/>
                <a:gd name="T5" fmla="*/ 0 h 2"/>
              </a:gdLst>
              <a:ahLst/>
              <a:cxnLst>
                <a:cxn ang="0">
                  <a:pos x="T0" y="T1"/>
                </a:cxn>
                <a:cxn ang="0">
                  <a:pos x="T2" y="T3"/>
                </a:cxn>
                <a:cxn ang="0">
                  <a:pos x="T4" y="T5"/>
                </a:cxn>
              </a:cxnLst>
              <a:rect l="0" t="0" r="r" b="b"/>
              <a:pathLst>
                <a:path w="2" h="2">
                  <a:moveTo>
                    <a:pt x="0" y="0"/>
                  </a:moveTo>
                  <a:cubicBezTo>
                    <a:pt x="0" y="1"/>
                    <a:pt x="1" y="2"/>
                    <a:pt x="1" y="1"/>
                  </a:cubicBezTo>
                  <a:cubicBezTo>
                    <a:pt x="2" y="1"/>
                    <a:pt x="1" y="0"/>
                    <a:pt x="0" y="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48" name="Freeform 148"/>
            <p:cNvSpPr/>
            <p:nvPr/>
          </p:nvSpPr>
          <p:spPr bwMode="auto">
            <a:xfrm>
              <a:off x="4183275" y="5698765"/>
              <a:ext cx="27657" cy="16134"/>
            </a:xfrm>
            <a:custGeom>
              <a:avLst/>
              <a:gdLst>
                <a:gd name="T0" fmla="*/ 2 w 5"/>
                <a:gd name="T1" fmla="*/ 0 h 3"/>
                <a:gd name="T2" fmla="*/ 3 w 5"/>
                <a:gd name="T3" fmla="*/ 3 h 3"/>
                <a:gd name="T4" fmla="*/ 2 w 5"/>
                <a:gd name="T5" fmla="*/ 0 h 3"/>
              </a:gdLst>
              <a:ahLst/>
              <a:cxnLst>
                <a:cxn ang="0">
                  <a:pos x="T0" y="T1"/>
                </a:cxn>
                <a:cxn ang="0">
                  <a:pos x="T2" y="T3"/>
                </a:cxn>
                <a:cxn ang="0">
                  <a:pos x="T4" y="T5"/>
                </a:cxn>
              </a:cxnLst>
              <a:rect l="0" t="0" r="r" b="b"/>
              <a:pathLst>
                <a:path w="5" h="3">
                  <a:moveTo>
                    <a:pt x="2" y="0"/>
                  </a:moveTo>
                  <a:cubicBezTo>
                    <a:pt x="0" y="0"/>
                    <a:pt x="1" y="3"/>
                    <a:pt x="3" y="3"/>
                  </a:cubicBezTo>
                  <a:cubicBezTo>
                    <a:pt x="5" y="3"/>
                    <a:pt x="3" y="0"/>
                    <a:pt x="2" y="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49" name="Freeform 149"/>
            <p:cNvSpPr/>
            <p:nvPr/>
          </p:nvSpPr>
          <p:spPr bwMode="auto">
            <a:xfrm>
              <a:off x="1657206" y="5136390"/>
              <a:ext cx="23049" cy="27657"/>
            </a:xfrm>
            <a:custGeom>
              <a:avLst/>
              <a:gdLst>
                <a:gd name="T0" fmla="*/ 3 w 4"/>
                <a:gd name="T1" fmla="*/ 3 h 5"/>
                <a:gd name="T2" fmla="*/ 0 w 4"/>
                <a:gd name="T3" fmla="*/ 2 h 5"/>
                <a:gd name="T4" fmla="*/ 3 w 4"/>
                <a:gd name="T5" fmla="*/ 3 h 5"/>
              </a:gdLst>
              <a:ahLst/>
              <a:cxnLst>
                <a:cxn ang="0">
                  <a:pos x="T0" y="T1"/>
                </a:cxn>
                <a:cxn ang="0">
                  <a:pos x="T2" y="T3"/>
                </a:cxn>
                <a:cxn ang="0">
                  <a:pos x="T4" y="T5"/>
                </a:cxn>
              </a:cxnLst>
              <a:rect l="0" t="0" r="r" b="b"/>
              <a:pathLst>
                <a:path w="4" h="5">
                  <a:moveTo>
                    <a:pt x="3" y="3"/>
                  </a:moveTo>
                  <a:cubicBezTo>
                    <a:pt x="4" y="1"/>
                    <a:pt x="1" y="0"/>
                    <a:pt x="0" y="2"/>
                  </a:cubicBezTo>
                  <a:cubicBezTo>
                    <a:pt x="0" y="5"/>
                    <a:pt x="2" y="4"/>
                    <a:pt x="3" y="3"/>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50" name="Freeform 150"/>
            <p:cNvSpPr/>
            <p:nvPr/>
          </p:nvSpPr>
          <p:spPr bwMode="auto">
            <a:xfrm>
              <a:off x="6402804" y="4295137"/>
              <a:ext cx="20743" cy="20743"/>
            </a:xfrm>
            <a:custGeom>
              <a:avLst/>
              <a:gdLst>
                <a:gd name="T0" fmla="*/ 4 w 4"/>
                <a:gd name="T1" fmla="*/ 1 h 4"/>
                <a:gd name="T2" fmla="*/ 1 w 4"/>
                <a:gd name="T3" fmla="*/ 4 h 4"/>
                <a:gd name="T4" fmla="*/ 4 w 4"/>
                <a:gd name="T5" fmla="*/ 1 h 4"/>
              </a:gdLst>
              <a:ahLst/>
              <a:cxnLst>
                <a:cxn ang="0">
                  <a:pos x="T0" y="T1"/>
                </a:cxn>
                <a:cxn ang="0">
                  <a:pos x="T2" y="T3"/>
                </a:cxn>
                <a:cxn ang="0">
                  <a:pos x="T4" y="T5"/>
                </a:cxn>
              </a:cxnLst>
              <a:rect l="0" t="0" r="r" b="b"/>
              <a:pathLst>
                <a:path w="4" h="4">
                  <a:moveTo>
                    <a:pt x="4" y="1"/>
                  </a:moveTo>
                  <a:cubicBezTo>
                    <a:pt x="3" y="0"/>
                    <a:pt x="0" y="3"/>
                    <a:pt x="1" y="4"/>
                  </a:cubicBezTo>
                  <a:cubicBezTo>
                    <a:pt x="1" y="4"/>
                    <a:pt x="4" y="1"/>
                    <a:pt x="4"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51" name="Freeform 151"/>
            <p:cNvSpPr/>
            <p:nvPr/>
          </p:nvSpPr>
          <p:spPr bwMode="auto">
            <a:xfrm>
              <a:off x="6423546" y="4267478"/>
              <a:ext cx="43791" cy="32268"/>
            </a:xfrm>
            <a:custGeom>
              <a:avLst/>
              <a:gdLst>
                <a:gd name="T0" fmla="*/ 7 w 8"/>
                <a:gd name="T1" fmla="*/ 0 h 6"/>
                <a:gd name="T2" fmla="*/ 5 w 8"/>
                <a:gd name="T3" fmla="*/ 2 h 6"/>
                <a:gd name="T4" fmla="*/ 2 w 8"/>
                <a:gd name="T5" fmla="*/ 5 h 6"/>
                <a:gd name="T6" fmla="*/ 7 w 8"/>
                <a:gd name="T7" fmla="*/ 0 h 6"/>
              </a:gdLst>
              <a:ahLst/>
              <a:cxnLst>
                <a:cxn ang="0">
                  <a:pos x="T0" y="T1"/>
                </a:cxn>
                <a:cxn ang="0">
                  <a:pos x="T2" y="T3"/>
                </a:cxn>
                <a:cxn ang="0">
                  <a:pos x="T4" y="T5"/>
                </a:cxn>
                <a:cxn ang="0">
                  <a:pos x="T6" y="T7"/>
                </a:cxn>
              </a:cxnLst>
              <a:rect l="0" t="0" r="r" b="b"/>
              <a:pathLst>
                <a:path w="8" h="6">
                  <a:moveTo>
                    <a:pt x="7" y="0"/>
                  </a:moveTo>
                  <a:cubicBezTo>
                    <a:pt x="7" y="0"/>
                    <a:pt x="5" y="2"/>
                    <a:pt x="5" y="2"/>
                  </a:cubicBezTo>
                  <a:cubicBezTo>
                    <a:pt x="4" y="2"/>
                    <a:pt x="0" y="4"/>
                    <a:pt x="2" y="5"/>
                  </a:cubicBezTo>
                  <a:cubicBezTo>
                    <a:pt x="3" y="6"/>
                    <a:pt x="8" y="0"/>
                    <a:pt x="7" y="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52" name="Freeform 152"/>
            <p:cNvSpPr/>
            <p:nvPr/>
          </p:nvSpPr>
          <p:spPr bwMode="auto">
            <a:xfrm>
              <a:off x="6471947" y="4239822"/>
              <a:ext cx="23049" cy="20743"/>
            </a:xfrm>
            <a:custGeom>
              <a:avLst/>
              <a:gdLst>
                <a:gd name="T0" fmla="*/ 3 w 4"/>
                <a:gd name="T1" fmla="*/ 1 h 4"/>
                <a:gd name="T2" fmla="*/ 1 w 4"/>
                <a:gd name="T3" fmla="*/ 4 h 4"/>
                <a:gd name="T4" fmla="*/ 3 w 4"/>
                <a:gd name="T5" fmla="*/ 1 h 4"/>
              </a:gdLst>
              <a:ahLst/>
              <a:cxnLst>
                <a:cxn ang="0">
                  <a:pos x="T0" y="T1"/>
                </a:cxn>
                <a:cxn ang="0">
                  <a:pos x="T2" y="T3"/>
                </a:cxn>
                <a:cxn ang="0">
                  <a:pos x="T4" y="T5"/>
                </a:cxn>
              </a:cxnLst>
              <a:rect l="0" t="0" r="r" b="b"/>
              <a:pathLst>
                <a:path w="4" h="4">
                  <a:moveTo>
                    <a:pt x="3" y="1"/>
                  </a:moveTo>
                  <a:cubicBezTo>
                    <a:pt x="2" y="0"/>
                    <a:pt x="0" y="4"/>
                    <a:pt x="1" y="4"/>
                  </a:cubicBezTo>
                  <a:cubicBezTo>
                    <a:pt x="2" y="4"/>
                    <a:pt x="4" y="2"/>
                    <a:pt x="3"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53" name="Freeform 153"/>
            <p:cNvSpPr/>
            <p:nvPr/>
          </p:nvSpPr>
          <p:spPr bwMode="auto">
            <a:xfrm>
              <a:off x="6506521" y="4219078"/>
              <a:ext cx="16134" cy="16134"/>
            </a:xfrm>
            <a:custGeom>
              <a:avLst/>
              <a:gdLst>
                <a:gd name="T0" fmla="*/ 3 w 3"/>
                <a:gd name="T1" fmla="*/ 0 h 3"/>
                <a:gd name="T2" fmla="*/ 1 w 3"/>
                <a:gd name="T3" fmla="*/ 2 h 3"/>
                <a:gd name="T4" fmla="*/ 3 w 3"/>
                <a:gd name="T5" fmla="*/ 0 h 3"/>
              </a:gdLst>
              <a:ahLst/>
              <a:cxnLst>
                <a:cxn ang="0">
                  <a:pos x="T0" y="T1"/>
                </a:cxn>
                <a:cxn ang="0">
                  <a:pos x="T2" y="T3"/>
                </a:cxn>
                <a:cxn ang="0">
                  <a:pos x="T4" y="T5"/>
                </a:cxn>
              </a:cxnLst>
              <a:rect l="0" t="0" r="r" b="b"/>
              <a:pathLst>
                <a:path w="3" h="3">
                  <a:moveTo>
                    <a:pt x="3" y="0"/>
                  </a:moveTo>
                  <a:cubicBezTo>
                    <a:pt x="2" y="0"/>
                    <a:pt x="0" y="1"/>
                    <a:pt x="1" y="2"/>
                  </a:cubicBezTo>
                  <a:cubicBezTo>
                    <a:pt x="2" y="3"/>
                    <a:pt x="3" y="0"/>
                    <a:pt x="3" y="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54" name="Freeform 154"/>
            <p:cNvSpPr/>
            <p:nvPr/>
          </p:nvSpPr>
          <p:spPr bwMode="auto">
            <a:xfrm>
              <a:off x="6559529" y="4113056"/>
              <a:ext cx="23049" cy="23049"/>
            </a:xfrm>
            <a:custGeom>
              <a:avLst/>
              <a:gdLst>
                <a:gd name="T0" fmla="*/ 3 w 4"/>
                <a:gd name="T1" fmla="*/ 0 h 4"/>
                <a:gd name="T2" fmla="*/ 1 w 4"/>
                <a:gd name="T3" fmla="*/ 2 h 4"/>
                <a:gd name="T4" fmla="*/ 1 w 4"/>
                <a:gd name="T5" fmla="*/ 4 h 4"/>
                <a:gd name="T6" fmla="*/ 3 w 4"/>
                <a:gd name="T7" fmla="*/ 0 h 4"/>
              </a:gdLst>
              <a:ahLst/>
              <a:cxnLst>
                <a:cxn ang="0">
                  <a:pos x="T0" y="T1"/>
                </a:cxn>
                <a:cxn ang="0">
                  <a:pos x="T2" y="T3"/>
                </a:cxn>
                <a:cxn ang="0">
                  <a:pos x="T4" y="T5"/>
                </a:cxn>
                <a:cxn ang="0">
                  <a:pos x="T6" y="T7"/>
                </a:cxn>
              </a:cxnLst>
              <a:rect l="0" t="0" r="r" b="b"/>
              <a:pathLst>
                <a:path w="4" h="4">
                  <a:moveTo>
                    <a:pt x="3" y="0"/>
                  </a:moveTo>
                  <a:cubicBezTo>
                    <a:pt x="2" y="0"/>
                    <a:pt x="2" y="1"/>
                    <a:pt x="1" y="2"/>
                  </a:cubicBezTo>
                  <a:cubicBezTo>
                    <a:pt x="0" y="2"/>
                    <a:pt x="0" y="4"/>
                    <a:pt x="1" y="4"/>
                  </a:cubicBezTo>
                  <a:cubicBezTo>
                    <a:pt x="2" y="4"/>
                    <a:pt x="4" y="0"/>
                    <a:pt x="3" y="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55" name="Freeform 155"/>
            <p:cNvSpPr/>
            <p:nvPr/>
          </p:nvSpPr>
          <p:spPr bwMode="auto">
            <a:xfrm>
              <a:off x="6550310" y="4168372"/>
              <a:ext cx="4611" cy="6914"/>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0" y="1"/>
                  </a:cubicBezTo>
                  <a:cubicBezTo>
                    <a:pt x="1" y="1"/>
                    <a:pt x="1" y="0"/>
                    <a:pt x="0" y="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56" name="Freeform 156"/>
            <p:cNvSpPr/>
            <p:nvPr/>
          </p:nvSpPr>
          <p:spPr bwMode="auto">
            <a:xfrm>
              <a:off x="6015595" y="4813717"/>
              <a:ext cx="9219" cy="4611"/>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2" y="1"/>
                    <a:pt x="1" y="0"/>
                    <a:pt x="1" y="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57" name="Freeform 157"/>
            <p:cNvSpPr/>
            <p:nvPr/>
          </p:nvSpPr>
          <p:spPr bwMode="auto">
            <a:xfrm>
              <a:off x="3505661" y="6523883"/>
              <a:ext cx="50706" cy="66841"/>
            </a:xfrm>
            <a:custGeom>
              <a:avLst/>
              <a:gdLst>
                <a:gd name="T0" fmla="*/ 2 w 9"/>
                <a:gd name="T1" fmla="*/ 11 h 12"/>
                <a:gd name="T2" fmla="*/ 8 w 9"/>
                <a:gd name="T3" fmla="*/ 3 h 12"/>
                <a:gd name="T4" fmla="*/ 9 w 9"/>
                <a:gd name="T5" fmla="*/ 0 h 12"/>
                <a:gd name="T6" fmla="*/ 2 w 9"/>
                <a:gd name="T7" fmla="*/ 0 h 12"/>
                <a:gd name="T8" fmla="*/ 2 w 9"/>
                <a:gd name="T9" fmla="*/ 11 h 12"/>
              </a:gdLst>
              <a:ahLst/>
              <a:cxnLst>
                <a:cxn ang="0">
                  <a:pos x="T0" y="T1"/>
                </a:cxn>
                <a:cxn ang="0">
                  <a:pos x="T2" y="T3"/>
                </a:cxn>
                <a:cxn ang="0">
                  <a:pos x="T4" y="T5"/>
                </a:cxn>
                <a:cxn ang="0">
                  <a:pos x="T6" y="T7"/>
                </a:cxn>
                <a:cxn ang="0">
                  <a:pos x="T8" y="T9"/>
                </a:cxn>
              </a:cxnLst>
              <a:rect l="0" t="0" r="r" b="b"/>
              <a:pathLst>
                <a:path w="9" h="12">
                  <a:moveTo>
                    <a:pt x="2" y="11"/>
                  </a:moveTo>
                  <a:cubicBezTo>
                    <a:pt x="3" y="12"/>
                    <a:pt x="7" y="5"/>
                    <a:pt x="8" y="3"/>
                  </a:cubicBezTo>
                  <a:cubicBezTo>
                    <a:pt x="8" y="3"/>
                    <a:pt x="8" y="2"/>
                    <a:pt x="9" y="0"/>
                  </a:cubicBezTo>
                  <a:cubicBezTo>
                    <a:pt x="2" y="0"/>
                    <a:pt x="2" y="0"/>
                    <a:pt x="2" y="0"/>
                  </a:cubicBezTo>
                  <a:cubicBezTo>
                    <a:pt x="0" y="3"/>
                    <a:pt x="0" y="8"/>
                    <a:pt x="2" y="1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节标题">
    <p:spTree>
      <p:nvGrpSpPr>
        <p:cNvPr id="1" name=""/>
        <p:cNvGrpSpPr/>
        <p:nvPr/>
      </p:nvGrpSpPr>
      <p:grpSpPr>
        <a:xfrm>
          <a:off x="0" y="0"/>
          <a:ext cx="0" cy="0"/>
          <a:chOff x="0" y="0"/>
          <a:chExt cx="0" cy="0"/>
        </a:xfrm>
      </p:grpSpPr>
      <p:grpSp>
        <p:nvGrpSpPr>
          <p:cNvPr id="4" name="组合 3"/>
          <p:cNvGrpSpPr/>
          <p:nvPr userDrawn="1"/>
        </p:nvGrpSpPr>
        <p:grpSpPr>
          <a:xfrm>
            <a:off x="2896319" y="1046622"/>
            <a:ext cx="5567081" cy="4764756"/>
            <a:chOff x="6972300" y="-120090"/>
            <a:chExt cx="5567081" cy="4764756"/>
          </a:xfrm>
        </p:grpSpPr>
        <p:sp>
          <p:nvSpPr>
            <p:cNvPr id="5" name="任意多边形 4"/>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6" name="任意多边形 5"/>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7" name="Freeform 5"/>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8" name="Freeform 7"/>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9" name="Freeform 8"/>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0" name="Freeform 9"/>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1" name="Freeform 10"/>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2" name="Freeform 14"/>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3" name="Freeform 18"/>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4" name="Freeform 26"/>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5" name="Freeform 29"/>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6" name="Freeform 28"/>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7" name="Freeform 27"/>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8" name="Freeform 19"/>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9" name="Freeform 20"/>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20" name="Freeform 30"/>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21" name="Freeform 31"/>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22" name="Freeform 35"/>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23" name="Freeform 32"/>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24" name="Freeform 33"/>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25" name="Freeform 34"/>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26" name="Freeform 25"/>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27" name="Freeform 21"/>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28" name="Freeform 22"/>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29" name="Freeform 23"/>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30" name="Freeform 36"/>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31" name="Freeform 15"/>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32" name="Freeform 17"/>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33" name="Freeform 37"/>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34" name="Freeform 13"/>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35" name="Freeform 11"/>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36" name="Freeform 12"/>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37" name="Freeform 16"/>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grpSp>
        <p:nvGrpSpPr>
          <p:cNvPr id="4" name="组合 3"/>
          <p:cNvGrpSpPr/>
          <p:nvPr userDrawn="1"/>
        </p:nvGrpSpPr>
        <p:grpSpPr>
          <a:xfrm>
            <a:off x="457200" y="1251386"/>
            <a:ext cx="8229600" cy="4355228"/>
            <a:chOff x="-447082" y="2956043"/>
            <a:chExt cx="8283476" cy="4383742"/>
          </a:xfrm>
          <a:solidFill>
            <a:srgbClr val="F7F7F7"/>
          </a:solidFill>
        </p:grpSpPr>
        <p:sp>
          <p:nvSpPr>
            <p:cNvPr id="5" name="Freeform 5"/>
            <p:cNvSpPr/>
            <p:nvPr/>
          </p:nvSpPr>
          <p:spPr bwMode="auto">
            <a:xfrm>
              <a:off x="7078111" y="3654400"/>
              <a:ext cx="64534" cy="27657"/>
            </a:xfrm>
            <a:custGeom>
              <a:avLst/>
              <a:gdLst>
                <a:gd name="T0" fmla="*/ 2 w 12"/>
                <a:gd name="T1" fmla="*/ 3 h 5"/>
                <a:gd name="T2" fmla="*/ 4 w 12"/>
                <a:gd name="T3" fmla="*/ 3 h 5"/>
                <a:gd name="T4" fmla="*/ 10 w 12"/>
                <a:gd name="T5" fmla="*/ 5 h 5"/>
                <a:gd name="T6" fmla="*/ 12 w 12"/>
                <a:gd name="T7" fmla="*/ 4 h 5"/>
                <a:gd name="T8" fmla="*/ 7 w 12"/>
                <a:gd name="T9" fmla="*/ 1 h 5"/>
                <a:gd name="T10" fmla="*/ 4 w 12"/>
                <a:gd name="T11" fmla="*/ 2 h 5"/>
                <a:gd name="T12" fmla="*/ 1 w 12"/>
                <a:gd name="T13" fmla="*/ 1 h 5"/>
                <a:gd name="T14" fmla="*/ 2 w 12"/>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
                  <a:moveTo>
                    <a:pt x="2" y="3"/>
                  </a:moveTo>
                  <a:cubicBezTo>
                    <a:pt x="3" y="4"/>
                    <a:pt x="3" y="3"/>
                    <a:pt x="4" y="3"/>
                  </a:cubicBezTo>
                  <a:cubicBezTo>
                    <a:pt x="5" y="3"/>
                    <a:pt x="8" y="5"/>
                    <a:pt x="10" y="5"/>
                  </a:cubicBezTo>
                  <a:cubicBezTo>
                    <a:pt x="11" y="5"/>
                    <a:pt x="12" y="4"/>
                    <a:pt x="12" y="4"/>
                  </a:cubicBezTo>
                  <a:cubicBezTo>
                    <a:pt x="12" y="4"/>
                    <a:pt x="9" y="2"/>
                    <a:pt x="7" y="1"/>
                  </a:cubicBezTo>
                  <a:cubicBezTo>
                    <a:pt x="6" y="0"/>
                    <a:pt x="5" y="2"/>
                    <a:pt x="4" y="2"/>
                  </a:cubicBezTo>
                  <a:cubicBezTo>
                    <a:pt x="3" y="2"/>
                    <a:pt x="2" y="1"/>
                    <a:pt x="1" y="1"/>
                  </a:cubicBezTo>
                  <a:cubicBezTo>
                    <a:pt x="0" y="1"/>
                    <a:pt x="1" y="3"/>
                    <a:pt x="2" y="3"/>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6" name="Freeform 6"/>
            <p:cNvSpPr/>
            <p:nvPr/>
          </p:nvSpPr>
          <p:spPr bwMode="auto">
            <a:xfrm>
              <a:off x="1352973" y="3080503"/>
              <a:ext cx="69145" cy="66841"/>
            </a:xfrm>
            <a:custGeom>
              <a:avLst/>
              <a:gdLst>
                <a:gd name="T0" fmla="*/ 2 w 13"/>
                <a:gd name="T1" fmla="*/ 3 h 12"/>
                <a:gd name="T2" fmla="*/ 5 w 13"/>
                <a:gd name="T3" fmla="*/ 2 h 12"/>
                <a:gd name="T4" fmla="*/ 7 w 13"/>
                <a:gd name="T5" fmla="*/ 2 h 12"/>
                <a:gd name="T6" fmla="*/ 7 w 13"/>
                <a:gd name="T7" fmla="*/ 3 h 12"/>
                <a:gd name="T8" fmla="*/ 4 w 13"/>
                <a:gd name="T9" fmla="*/ 4 h 12"/>
                <a:gd name="T10" fmla="*/ 3 w 13"/>
                <a:gd name="T11" fmla="*/ 7 h 12"/>
                <a:gd name="T12" fmla="*/ 4 w 13"/>
                <a:gd name="T13" fmla="*/ 7 h 12"/>
                <a:gd name="T14" fmla="*/ 5 w 13"/>
                <a:gd name="T15" fmla="*/ 9 h 12"/>
                <a:gd name="T16" fmla="*/ 8 w 13"/>
                <a:gd name="T17" fmla="*/ 11 h 12"/>
                <a:gd name="T18" fmla="*/ 11 w 13"/>
                <a:gd name="T19" fmla="*/ 11 h 12"/>
                <a:gd name="T20" fmla="*/ 12 w 13"/>
                <a:gd name="T21" fmla="*/ 9 h 12"/>
                <a:gd name="T22" fmla="*/ 13 w 13"/>
                <a:gd name="T23" fmla="*/ 6 h 12"/>
                <a:gd name="T24" fmla="*/ 13 w 13"/>
                <a:gd name="T25" fmla="*/ 3 h 12"/>
                <a:gd name="T26" fmla="*/ 12 w 13"/>
                <a:gd name="T27" fmla="*/ 1 h 12"/>
                <a:gd name="T28" fmla="*/ 8 w 13"/>
                <a:gd name="T29" fmla="*/ 1 h 12"/>
                <a:gd name="T30" fmla="*/ 2 w 13"/>
                <a:gd name="T31" fmla="*/ 1 h 12"/>
                <a:gd name="T32" fmla="*/ 1 w 13"/>
                <a:gd name="T33" fmla="*/ 1 h 12"/>
                <a:gd name="T34" fmla="*/ 2 w 13"/>
                <a:gd name="T35"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12">
                  <a:moveTo>
                    <a:pt x="2" y="3"/>
                  </a:moveTo>
                  <a:cubicBezTo>
                    <a:pt x="3" y="4"/>
                    <a:pt x="4" y="3"/>
                    <a:pt x="5" y="2"/>
                  </a:cubicBezTo>
                  <a:cubicBezTo>
                    <a:pt x="5" y="2"/>
                    <a:pt x="6" y="2"/>
                    <a:pt x="7" y="2"/>
                  </a:cubicBezTo>
                  <a:cubicBezTo>
                    <a:pt x="7" y="2"/>
                    <a:pt x="7" y="2"/>
                    <a:pt x="7" y="3"/>
                  </a:cubicBezTo>
                  <a:cubicBezTo>
                    <a:pt x="7" y="3"/>
                    <a:pt x="5" y="4"/>
                    <a:pt x="4" y="4"/>
                  </a:cubicBezTo>
                  <a:cubicBezTo>
                    <a:pt x="3" y="5"/>
                    <a:pt x="3" y="6"/>
                    <a:pt x="3" y="7"/>
                  </a:cubicBezTo>
                  <a:cubicBezTo>
                    <a:pt x="3" y="8"/>
                    <a:pt x="3" y="7"/>
                    <a:pt x="4" y="7"/>
                  </a:cubicBezTo>
                  <a:cubicBezTo>
                    <a:pt x="4" y="7"/>
                    <a:pt x="4" y="9"/>
                    <a:pt x="5" y="9"/>
                  </a:cubicBezTo>
                  <a:cubicBezTo>
                    <a:pt x="6" y="10"/>
                    <a:pt x="7" y="11"/>
                    <a:pt x="8" y="11"/>
                  </a:cubicBezTo>
                  <a:cubicBezTo>
                    <a:pt x="9" y="12"/>
                    <a:pt x="11" y="11"/>
                    <a:pt x="11" y="11"/>
                  </a:cubicBezTo>
                  <a:cubicBezTo>
                    <a:pt x="12" y="11"/>
                    <a:pt x="12" y="9"/>
                    <a:pt x="12" y="9"/>
                  </a:cubicBezTo>
                  <a:cubicBezTo>
                    <a:pt x="12" y="8"/>
                    <a:pt x="13" y="7"/>
                    <a:pt x="13" y="6"/>
                  </a:cubicBezTo>
                  <a:cubicBezTo>
                    <a:pt x="13" y="6"/>
                    <a:pt x="13" y="4"/>
                    <a:pt x="13" y="3"/>
                  </a:cubicBezTo>
                  <a:cubicBezTo>
                    <a:pt x="12" y="3"/>
                    <a:pt x="12" y="1"/>
                    <a:pt x="12" y="1"/>
                  </a:cubicBezTo>
                  <a:cubicBezTo>
                    <a:pt x="11" y="0"/>
                    <a:pt x="9" y="0"/>
                    <a:pt x="8" y="1"/>
                  </a:cubicBezTo>
                  <a:cubicBezTo>
                    <a:pt x="6" y="1"/>
                    <a:pt x="4" y="1"/>
                    <a:pt x="2" y="1"/>
                  </a:cubicBezTo>
                  <a:cubicBezTo>
                    <a:pt x="0" y="1"/>
                    <a:pt x="0" y="1"/>
                    <a:pt x="1" y="1"/>
                  </a:cubicBezTo>
                  <a:cubicBezTo>
                    <a:pt x="1" y="2"/>
                    <a:pt x="2" y="3"/>
                    <a:pt x="2" y="3"/>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7" name="Freeform 7"/>
            <p:cNvSpPr/>
            <p:nvPr/>
          </p:nvSpPr>
          <p:spPr bwMode="auto">
            <a:xfrm>
              <a:off x="834392" y="5399138"/>
              <a:ext cx="27657" cy="27657"/>
            </a:xfrm>
            <a:custGeom>
              <a:avLst/>
              <a:gdLst>
                <a:gd name="T0" fmla="*/ 1 w 5"/>
                <a:gd name="T1" fmla="*/ 5 h 5"/>
                <a:gd name="T2" fmla="*/ 5 w 5"/>
                <a:gd name="T3" fmla="*/ 3 h 5"/>
                <a:gd name="T4" fmla="*/ 3 w 5"/>
                <a:gd name="T5" fmla="*/ 1 h 5"/>
                <a:gd name="T6" fmla="*/ 2 w 5"/>
                <a:gd name="T7" fmla="*/ 3 h 5"/>
                <a:gd name="T8" fmla="*/ 1 w 5"/>
                <a:gd name="T9" fmla="*/ 5 h 5"/>
              </a:gdLst>
              <a:ahLst/>
              <a:cxnLst>
                <a:cxn ang="0">
                  <a:pos x="T0" y="T1"/>
                </a:cxn>
                <a:cxn ang="0">
                  <a:pos x="T2" y="T3"/>
                </a:cxn>
                <a:cxn ang="0">
                  <a:pos x="T4" y="T5"/>
                </a:cxn>
                <a:cxn ang="0">
                  <a:pos x="T6" y="T7"/>
                </a:cxn>
                <a:cxn ang="0">
                  <a:pos x="T8" y="T9"/>
                </a:cxn>
              </a:cxnLst>
              <a:rect l="0" t="0" r="r" b="b"/>
              <a:pathLst>
                <a:path w="5" h="5">
                  <a:moveTo>
                    <a:pt x="1" y="5"/>
                  </a:moveTo>
                  <a:cubicBezTo>
                    <a:pt x="2" y="5"/>
                    <a:pt x="4" y="4"/>
                    <a:pt x="5" y="3"/>
                  </a:cubicBezTo>
                  <a:cubicBezTo>
                    <a:pt x="5" y="3"/>
                    <a:pt x="4" y="1"/>
                    <a:pt x="3" y="1"/>
                  </a:cubicBezTo>
                  <a:cubicBezTo>
                    <a:pt x="2" y="0"/>
                    <a:pt x="2" y="2"/>
                    <a:pt x="2" y="3"/>
                  </a:cubicBezTo>
                  <a:cubicBezTo>
                    <a:pt x="3" y="4"/>
                    <a:pt x="0" y="5"/>
                    <a:pt x="1" y="5"/>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8" name="Freeform 8"/>
            <p:cNvSpPr/>
            <p:nvPr/>
          </p:nvSpPr>
          <p:spPr bwMode="auto">
            <a:xfrm>
              <a:off x="2715113" y="3557599"/>
              <a:ext cx="235090" cy="124460"/>
            </a:xfrm>
            <a:custGeom>
              <a:avLst/>
              <a:gdLst>
                <a:gd name="T0" fmla="*/ 4 w 43"/>
                <a:gd name="T1" fmla="*/ 9 h 23"/>
                <a:gd name="T2" fmla="*/ 10 w 43"/>
                <a:gd name="T3" fmla="*/ 9 h 23"/>
                <a:gd name="T4" fmla="*/ 10 w 43"/>
                <a:gd name="T5" fmla="*/ 10 h 23"/>
                <a:gd name="T6" fmla="*/ 10 w 43"/>
                <a:gd name="T7" fmla="*/ 11 h 23"/>
                <a:gd name="T8" fmla="*/ 11 w 43"/>
                <a:gd name="T9" fmla="*/ 12 h 23"/>
                <a:gd name="T10" fmla="*/ 3 w 43"/>
                <a:gd name="T11" fmla="*/ 13 h 23"/>
                <a:gd name="T12" fmla="*/ 7 w 43"/>
                <a:gd name="T13" fmla="*/ 13 h 23"/>
                <a:gd name="T14" fmla="*/ 9 w 43"/>
                <a:gd name="T15" fmla="*/ 15 h 23"/>
                <a:gd name="T16" fmla="*/ 10 w 43"/>
                <a:gd name="T17" fmla="*/ 17 h 23"/>
                <a:gd name="T18" fmla="*/ 6 w 43"/>
                <a:gd name="T19" fmla="*/ 19 h 23"/>
                <a:gd name="T20" fmla="*/ 9 w 43"/>
                <a:gd name="T21" fmla="*/ 21 h 23"/>
                <a:gd name="T22" fmla="*/ 14 w 43"/>
                <a:gd name="T23" fmla="*/ 22 h 23"/>
                <a:gd name="T24" fmla="*/ 21 w 43"/>
                <a:gd name="T25" fmla="*/ 23 h 23"/>
                <a:gd name="T26" fmla="*/ 24 w 43"/>
                <a:gd name="T27" fmla="*/ 21 h 23"/>
                <a:gd name="T28" fmla="*/ 28 w 43"/>
                <a:gd name="T29" fmla="*/ 21 h 23"/>
                <a:gd name="T30" fmla="*/ 32 w 43"/>
                <a:gd name="T31" fmla="*/ 18 h 23"/>
                <a:gd name="T32" fmla="*/ 35 w 43"/>
                <a:gd name="T33" fmla="*/ 17 h 23"/>
                <a:gd name="T34" fmla="*/ 38 w 43"/>
                <a:gd name="T35" fmla="*/ 14 h 23"/>
                <a:gd name="T36" fmla="*/ 41 w 43"/>
                <a:gd name="T37" fmla="*/ 11 h 23"/>
                <a:gd name="T38" fmla="*/ 41 w 43"/>
                <a:gd name="T39" fmla="*/ 8 h 23"/>
                <a:gd name="T40" fmla="*/ 39 w 43"/>
                <a:gd name="T41" fmla="*/ 6 h 23"/>
                <a:gd name="T42" fmla="*/ 38 w 43"/>
                <a:gd name="T43" fmla="*/ 4 h 23"/>
                <a:gd name="T44" fmla="*/ 38 w 43"/>
                <a:gd name="T45" fmla="*/ 2 h 23"/>
                <a:gd name="T46" fmla="*/ 37 w 43"/>
                <a:gd name="T47" fmla="*/ 1 h 23"/>
                <a:gd name="T48" fmla="*/ 35 w 43"/>
                <a:gd name="T49" fmla="*/ 3 h 23"/>
                <a:gd name="T50" fmla="*/ 33 w 43"/>
                <a:gd name="T51" fmla="*/ 0 h 23"/>
                <a:gd name="T52" fmla="*/ 32 w 43"/>
                <a:gd name="T53" fmla="*/ 2 h 23"/>
                <a:gd name="T54" fmla="*/ 30 w 43"/>
                <a:gd name="T55" fmla="*/ 3 h 23"/>
                <a:gd name="T56" fmla="*/ 29 w 43"/>
                <a:gd name="T57" fmla="*/ 5 h 23"/>
                <a:gd name="T58" fmla="*/ 26 w 43"/>
                <a:gd name="T59" fmla="*/ 4 h 23"/>
                <a:gd name="T60" fmla="*/ 26 w 43"/>
                <a:gd name="T61" fmla="*/ 6 h 23"/>
                <a:gd name="T62" fmla="*/ 24 w 43"/>
                <a:gd name="T63" fmla="*/ 5 h 23"/>
                <a:gd name="T64" fmla="*/ 22 w 43"/>
                <a:gd name="T65" fmla="*/ 4 h 23"/>
                <a:gd name="T66" fmla="*/ 21 w 43"/>
                <a:gd name="T67" fmla="*/ 6 h 23"/>
                <a:gd name="T68" fmla="*/ 18 w 43"/>
                <a:gd name="T69" fmla="*/ 4 h 23"/>
                <a:gd name="T70" fmla="*/ 17 w 43"/>
                <a:gd name="T71" fmla="*/ 7 h 23"/>
                <a:gd name="T72" fmla="*/ 16 w 43"/>
                <a:gd name="T73" fmla="*/ 7 h 23"/>
                <a:gd name="T74" fmla="*/ 14 w 43"/>
                <a:gd name="T75" fmla="*/ 10 h 23"/>
                <a:gd name="T76" fmla="*/ 13 w 43"/>
                <a:gd name="T77" fmla="*/ 5 h 23"/>
                <a:gd name="T78" fmla="*/ 12 w 43"/>
                <a:gd name="T79" fmla="*/ 3 h 23"/>
                <a:gd name="T80" fmla="*/ 8 w 43"/>
                <a:gd name="T81" fmla="*/ 2 h 23"/>
                <a:gd name="T82" fmla="*/ 9 w 43"/>
                <a:gd name="T83" fmla="*/ 5 h 23"/>
                <a:gd name="T84" fmla="*/ 6 w 43"/>
                <a:gd name="T85" fmla="*/ 4 h 23"/>
                <a:gd name="T86" fmla="*/ 6 w 43"/>
                <a:gd name="T87" fmla="*/ 6 h 23"/>
                <a:gd name="T88" fmla="*/ 3 w 43"/>
                <a:gd name="T89" fmla="*/ 6 h 23"/>
                <a:gd name="T90" fmla="*/ 4 w 43"/>
                <a:gd name="T91" fmla="*/ 7 h 23"/>
                <a:gd name="T92" fmla="*/ 2 w 43"/>
                <a:gd name="T93" fmla="*/ 8 h 23"/>
                <a:gd name="T94" fmla="*/ 4 w 43"/>
                <a:gd name="T95"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 h="23">
                  <a:moveTo>
                    <a:pt x="4" y="9"/>
                  </a:moveTo>
                  <a:cubicBezTo>
                    <a:pt x="5" y="9"/>
                    <a:pt x="9" y="8"/>
                    <a:pt x="10" y="9"/>
                  </a:cubicBezTo>
                  <a:cubicBezTo>
                    <a:pt x="11" y="9"/>
                    <a:pt x="11" y="9"/>
                    <a:pt x="10" y="10"/>
                  </a:cubicBezTo>
                  <a:cubicBezTo>
                    <a:pt x="8" y="11"/>
                    <a:pt x="9" y="11"/>
                    <a:pt x="10" y="11"/>
                  </a:cubicBezTo>
                  <a:cubicBezTo>
                    <a:pt x="11" y="11"/>
                    <a:pt x="11" y="10"/>
                    <a:pt x="11" y="12"/>
                  </a:cubicBezTo>
                  <a:cubicBezTo>
                    <a:pt x="11" y="13"/>
                    <a:pt x="5" y="12"/>
                    <a:pt x="3" y="13"/>
                  </a:cubicBezTo>
                  <a:cubicBezTo>
                    <a:pt x="1" y="14"/>
                    <a:pt x="6" y="13"/>
                    <a:pt x="7" y="13"/>
                  </a:cubicBezTo>
                  <a:cubicBezTo>
                    <a:pt x="8" y="13"/>
                    <a:pt x="8" y="15"/>
                    <a:pt x="9" y="15"/>
                  </a:cubicBezTo>
                  <a:cubicBezTo>
                    <a:pt x="10" y="15"/>
                    <a:pt x="10" y="15"/>
                    <a:pt x="10" y="17"/>
                  </a:cubicBezTo>
                  <a:cubicBezTo>
                    <a:pt x="11" y="19"/>
                    <a:pt x="8" y="19"/>
                    <a:pt x="6" y="19"/>
                  </a:cubicBezTo>
                  <a:cubicBezTo>
                    <a:pt x="4" y="20"/>
                    <a:pt x="7" y="20"/>
                    <a:pt x="9" y="21"/>
                  </a:cubicBezTo>
                  <a:cubicBezTo>
                    <a:pt x="11" y="21"/>
                    <a:pt x="13" y="21"/>
                    <a:pt x="14" y="22"/>
                  </a:cubicBezTo>
                  <a:cubicBezTo>
                    <a:pt x="15" y="23"/>
                    <a:pt x="19" y="23"/>
                    <a:pt x="21" y="23"/>
                  </a:cubicBezTo>
                  <a:cubicBezTo>
                    <a:pt x="22" y="23"/>
                    <a:pt x="23" y="22"/>
                    <a:pt x="24" y="21"/>
                  </a:cubicBezTo>
                  <a:cubicBezTo>
                    <a:pt x="25" y="21"/>
                    <a:pt x="26" y="21"/>
                    <a:pt x="28" y="21"/>
                  </a:cubicBezTo>
                  <a:cubicBezTo>
                    <a:pt x="29" y="20"/>
                    <a:pt x="31" y="19"/>
                    <a:pt x="32" y="18"/>
                  </a:cubicBezTo>
                  <a:cubicBezTo>
                    <a:pt x="33" y="17"/>
                    <a:pt x="34" y="17"/>
                    <a:pt x="35" y="17"/>
                  </a:cubicBezTo>
                  <a:cubicBezTo>
                    <a:pt x="37" y="17"/>
                    <a:pt x="38" y="15"/>
                    <a:pt x="38" y="14"/>
                  </a:cubicBezTo>
                  <a:cubicBezTo>
                    <a:pt x="38" y="13"/>
                    <a:pt x="40" y="12"/>
                    <a:pt x="41" y="11"/>
                  </a:cubicBezTo>
                  <a:cubicBezTo>
                    <a:pt x="43" y="11"/>
                    <a:pt x="41" y="10"/>
                    <a:pt x="41" y="8"/>
                  </a:cubicBezTo>
                  <a:cubicBezTo>
                    <a:pt x="41" y="7"/>
                    <a:pt x="40" y="7"/>
                    <a:pt x="39" y="6"/>
                  </a:cubicBezTo>
                  <a:cubicBezTo>
                    <a:pt x="37" y="6"/>
                    <a:pt x="38" y="4"/>
                    <a:pt x="38" y="4"/>
                  </a:cubicBezTo>
                  <a:cubicBezTo>
                    <a:pt x="37" y="3"/>
                    <a:pt x="37" y="3"/>
                    <a:pt x="38" y="2"/>
                  </a:cubicBezTo>
                  <a:cubicBezTo>
                    <a:pt x="39" y="1"/>
                    <a:pt x="39" y="1"/>
                    <a:pt x="37" y="1"/>
                  </a:cubicBezTo>
                  <a:cubicBezTo>
                    <a:pt x="36" y="2"/>
                    <a:pt x="36" y="2"/>
                    <a:pt x="35" y="3"/>
                  </a:cubicBezTo>
                  <a:cubicBezTo>
                    <a:pt x="34" y="3"/>
                    <a:pt x="34" y="0"/>
                    <a:pt x="33" y="0"/>
                  </a:cubicBezTo>
                  <a:cubicBezTo>
                    <a:pt x="33" y="0"/>
                    <a:pt x="31" y="1"/>
                    <a:pt x="32" y="2"/>
                  </a:cubicBezTo>
                  <a:cubicBezTo>
                    <a:pt x="32" y="3"/>
                    <a:pt x="31" y="3"/>
                    <a:pt x="30" y="3"/>
                  </a:cubicBezTo>
                  <a:cubicBezTo>
                    <a:pt x="29" y="3"/>
                    <a:pt x="29" y="4"/>
                    <a:pt x="29" y="5"/>
                  </a:cubicBezTo>
                  <a:cubicBezTo>
                    <a:pt x="28" y="5"/>
                    <a:pt x="27" y="4"/>
                    <a:pt x="26" y="4"/>
                  </a:cubicBezTo>
                  <a:cubicBezTo>
                    <a:pt x="25" y="4"/>
                    <a:pt x="26" y="5"/>
                    <a:pt x="26" y="6"/>
                  </a:cubicBezTo>
                  <a:cubicBezTo>
                    <a:pt x="26" y="7"/>
                    <a:pt x="25" y="6"/>
                    <a:pt x="24" y="5"/>
                  </a:cubicBezTo>
                  <a:cubicBezTo>
                    <a:pt x="24" y="4"/>
                    <a:pt x="23" y="3"/>
                    <a:pt x="22" y="4"/>
                  </a:cubicBezTo>
                  <a:cubicBezTo>
                    <a:pt x="21" y="4"/>
                    <a:pt x="22" y="5"/>
                    <a:pt x="21" y="6"/>
                  </a:cubicBezTo>
                  <a:cubicBezTo>
                    <a:pt x="20" y="7"/>
                    <a:pt x="19" y="4"/>
                    <a:pt x="18" y="4"/>
                  </a:cubicBezTo>
                  <a:cubicBezTo>
                    <a:pt x="17" y="4"/>
                    <a:pt x="17" y="6"/>
                    <a:pt x="17" y="7"/>
                  </a:cubicBezTo>
                  <a:cubicBezTo>
                    <a:pt x="17" y="7"/>
                    <a:pt x="16" y="6"/>
                    <a:pt x="16" y="7"/>
                  </a:cubicBezTo>
                  <a:cubicBezTo>
                    <a:pt x="15" y="7"/>
                    <a:pt x="15" y="10"/>
                    <a:pt x="14" y="10"/>
                  </a:cubicBezTo>
                  <a:cubicBezTo>
                    <a:pt x="13" y="10"/>
                    <a:pt x="14" y="5"/>
                    <a:pt x="13" y="5"/>
                  </a:cubicBezTo>
                  <a:cubicBezTo>
                    <a:pt x="12" y="5"/>
                    <a:pt x="12" y="4"/>
                    <a:pt x="12" y="3"/>
                  </a:cubicBezTo>
                  <a:cubicBezTo>
                    <a:pt x="11" y="2"/>
                    <a:pt x="9" y="1"/>
                    <a:pt x="8" y="2"/>
                  </a:cubicBezTo>
                  <a:cubicBezTo>
                    <a:pt x="6" y="3"/>
                    <a:pt x="10" y="4"/>
                    <a:pt x="9" y="5"/>
                  </a:cubicBezTo>
                  <a:cubicBezTo>
                    <a:pt x="9" y="6"/>
                    <a:pt x="7" y="3"/>
                    <a:pt x="6" y="4"/>
                  </a:cubicBezTo>
                  <a:cubicBezTo>
                    <a:pt x="5" y="4"/>
                    <a:pt x="6" y="5"/>
                    <a:pt x="6" y="6"/>
                  </a:cubicBezTo>
                  <a:cubicBezTo>
                    <a:pt x="6" y="7"/>
                    <a:pt x="5" y="6"/>
                    <a:pt x="3" y="6"/>
                  </a:cubicBezTo>
                  <a:cubicBezTo>
                    <a:pt x="2" y="6"/>
                    <a:pt x="4" y="6"/>
                    <a:pt x="4" y="7"/>
                  </a:cubicBezTo>
                  <a:cubicBezTo>
                    <a:pt x="5" y="8"/>
                    <a:pt x="3" y="7"/>
                    <a:pt x="2" y="8"/>
                  </a:cubicBezTo>
                  <a:cubicBezTo>
                    <a:pt x="0" y="9"/>
                    <a:pt x="3" y="9"/>
                    <a:pt x="4" y="9"/>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9" name="Freeform 9"/>
            <p:cNvSpPr/>
            <p:nvPr/>
          </p:nvSpPr>
          <p:spPr bwMode="auto">
            <a:xfrm>
              <a:off x="3058530" y="3852613"/>
              <a:ext cx="179774" cy="283491"/>
            </a:xfrm>
            <a:custGeom>
              <a:avLst/>
              <a:gdLst>
                <a:gd name="T0" fmla="*/ 2 w 33"/>
                <a:gd name="T1" fmla="*/ 9 h 52"/>
                <a:gd name="T2" fmla="*/ 0 w 33"/>
                <a:gd name="T3" fmla="*/ 11 h 52"/>
                <a:gd name="T4" fmla="*/ 2 w 33"/>
                <a:gd name="T5" fmla="*/ 12 h 52"/>
                <a:gd name="T6" fmla="*/ 5 w 33"/>
                <a:gd name="T7" fmla="*/ 12 h 52"/>
                <a:gd name="T8" fmla="*/ 3 w 33"/>
                <a:gd name="T9" fmla="*/ 14 h 52"/>
                <a:gd name="T10" fmla="*/ 2 w 33"/>
                <a:gd name="T11" fmla="*/ 16 h 52"/>
                <a:gd name="T12" fmla="*/ 5 w 33"/>
                <a:gd name="T13" fmla="*/ 15 h 52"/>
                <a:gd name="T14" fmla="*/ 6 w 33"/>
                <a:gd name="T15" fmla="*/ 17 h 52"/>
                <a:gd name="T16" fmla="*/ 6 w 33"/>
                <a:gd name="T17" fmla="*/ 19 h 52"/>
                <a:gd name="T18" fmla="*/ 6 w 33"/>
                <a:gd name="T19" fmla="*/ 23 h 52"/>
                <a:gd name="T20" fmla="*/ 7 w 33"/>
                <a:gd name="T21" fmla="*/ 25 h 52"/>
                <a:gd name="T22" fmla="*/ 11 w 33"/>
                <a:gd name="T23" fmla="*/ 24 h 52"/>
                <a:gd name="T24" fmla="*/ 12 w 33"/>
                <a:gd name="T25" fmla="*/ 28 h 52"/>
                <a:gd name="T26" fmla="*/ 13 w 33"/>
                <a:gd name="T27" fmla="*/ 31 h 52"/>
                <a:gd name="T28" fmla="*/ 9 w 33"/>
                <a:gd name="T29" fmla="*/ 33 h 52"/>
                <a:gd name="T30" fmla="*/ 6 w 33"/>
                <a:gd name="T31" fmla="*/ 34 h 52"/>
                <a:gd name="T32" fmla="*/ 7 w 33"/>
                <a:gd name="T33" fmla="*/ 36 h 52"/>
                <a:gd name="T34" fmla="*/ 8 w 33"/>
                <a:gd name="T35" fmla="*/ 38 h 52"/>
                <a:gd name="T36" fmla="*/ 3 w 33"/>
                <a:gd name="T37" fmla="*/ 41 h 52"/>
                <a:gd name="T38" fmla="*/ 8 w 33"/>
                <a:gd name="T39" fmla="*/ 43 h 52"/>
                <a:gd name="T40" fmla="*/ 11 w 33"/>
                <a:gd name="T41" fmla="*/ 44 h 52"/>
                <a:gd name="T42" fmla="*/ 7 w 33"/>
                <a:gd name="T43" fmla="*/ 46 h 52"/>
                <a:gd name="T44" fmla="*/ 5 w 33"/>
                <a:gd name="T45" fmla="*/ 49 h 52"/>
                <a:gd name="T46" fmla="*/ 2 w 33"/>
                <a:gd name="T47" fmla="*/ 52 h 52"/>
                <a:gd name="T48" fmla="*/ 7 w 33"/>
                <a:gd name="T49" fmla="*/ 50 h 52"/>
                <a:gd name="T50" fmla="*/ 10 w 33"/>
                <a:gd name="T51" fmla="*/ 50 h 52"/>
                <a:gd name="T52" fmla="*/ 13 w 33"/>
                <a:gd name="T53" fmla="*/ 48 h 52"/>
                <a:gd name="T54" fmla="*/ 17 w 33"/>
                <a:gd name="T55" fmla="*/ 48 h 52"/>
                <a:gd name="T56" fmla="*/ 23 w 33"/>
                <a:gd name="T57" fmla="*/ 47 h 52"/>
                <a:gd name="T58" fmla="*/ 29 w 33"/>
                <a:gd name="T59" fmla="*/ 45 h 52"/>
                <a:gd name="T60" fmla="*/ 27 w 33"/>
                <a:gd name="T61" fmla="*/ 43 h 52"/>
                <a:gd name="T62" fmla="*/ 32 w 33"/>
                <a:gd name="T63" fmla="*/ 37 h 52"/>
                <a:gd name="T64" fmla="*/ 26 w 33"/>
                <a:gd name="T65" fmla="*/ 36 h 52"/>
                <a:gd name="T66" fmla="*/ 26 w 33"/>
                <a:gd name="T67" fmla="*/ 34 h 52"/>
                <a:gd name="T68" fmla="*/ 25 w 33"/>
                <a:gd name="T69" fmla="*/ 31 h 52"/>
                <a:gd name="T70" fmla="*/ 23 w 33"/>
                <a:gd name="T71" fmla="*/ 27 h 52"/>
                <a:gd name="T72" fmla="*/ 19 w 33"/>
                <a:gd name="T73" fmla="*/ 23 h 52"/>
                <a:gd name="T74" fmla="*/ 17 w 33"/>
                <a:gd name="T75" fmla="*/ 18 h 52"/>
                <a:gd name="T76" fmla="*/ 15 w 33"/>
                <a:gd name="T77" fmla="*/ 15 h 52"/>
                <a:gd name="T78" fmla="*/ 18 w 33"/>
                <a:gd name="T79" fmla="*/ 11 h 52"/>
                <a:gd name="T80" fmla="*/ 19 w 33"/>
                <a:gd name="T81" fmla="*/ 7 h 52"/>
                <a:gd name="T82" fmla="*/ 15 w 33"/>
                <a:gd name="T83" fmla="*/ 7 h 52"/>
                <a:gd name="T84" fmla="*/ 9 w 33"/>
                <a:gd name="T85" fmla="*/ 8 h 52"/>
                <a:gd name="T86" fmla="*/ 12 w 33"/>
                <a:gd name="T87" fmla="*/ 4 h 52"/>
                <a:gd name="T88" fmla="*/ 15 w 33"/>
                <a:gd name="T89" fmla="*/ 1 h 52"/>
                <a:gd name="T90" fmla="*/ 11 w 33"/>
                <a:gd name="T91" fmla="*/ 1 h 52"/>
                <a:gd name="T92" fmla="*/ 6 w 33"/>
                <a:gd name="T93" fmla="*/ 1 h 52"/>
                <a:gd name="T94" fmla="*/ 5 w 33"/>
                <a:gd name="T95" fmla="*/ 4 h 52"/>
                <a:gd name="T96" fmla="*/ 6 w 33"/>
                <a:gd name="T97" fmla="*/ 6 h 52"/>
                <a:gd name="T98" fmla="*/ 4 w 33"/>
                <a:gd name="T99" fmla="*/ 8 h 52"/>
                <a:gd name="T100" fmla="*/ 3 w 33"/>
                <a:gd name="T101" fmla="*/ 10 h 52"/>
                <a:gd name="T102" fmla="*/ 2 w 33"/>
                <a:gd name="T103" fmla="*/ 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 h="52">
                  <a:moveTo>
                    <a:pt x="2" y="9"/>
                  </a:moveTo>
                  <a:cubicBezTo>
                    <a:pt x="1" y="9"/>
                    <a:pt x="0" y="10"/>
                    <a:pt x="0" y="11"/>
                  </a:cubicBezTo>
                  <a:cubicBezTo>
                    <a:pt x="1" y="11"/>
                    <a:pt x="2" y="13"/>
                    <a:pt x="2" y="12"/>
                  </a:cubicBezTo>
                  <a:cubicBezTo>
                    <a:pt x="3" y="12"/>
                    <a:pt x="5" y="12"/>
                    <a:pt x="5" y="12"/>
                  </a:cubicBezTo>
                  <a:cubicBezTo>
                    <a:pt x="4" y="13"/>
                    <a:pt x="4" y="13"/>
                    <a:pt x="3" y="14"/>
                  </a:cubicBezTo>
                  <a:cubicBezTo>
                    <a:pt x="3" y="14"/>
                    <a:pt x="2" y="15"/>
                    <a:pt x="2" y="16"/>
                  </a:cubicBezTo>
                  <a:cubicBezTo>
                    <a:pt x="3" y="16"/>
                    <a:pt x="6" y="14"/>
                    <a:pt x="5" y="15"/>
                  </a:cubicBezTo>
                  <a:cubicBezTo>
                    <a:pt x="5" y="15"/>
                    <a:pt x="6" y="16"/>
                    <a:pt x="6" y="17"/>
                  </a:cubicBezTo>
                  <a:cubicBezTo>
                    <a:pt x="7" y="17"/>
                    <a:pt x="6" y="19"/>
                    <a:pt x="6" y="19"/>
                  </a:cubicBezTo>
                  <a:cubicBezTo>
                    <a:pt x="6" y="20"/>
                    <a:pt x="6" y="22"/>
                    <a:pt x="6" y="23"/>
                  </a:cubicBezTo>
                  <a:cubicBezTo>
                    <a:pt x="5" y="23"/>
                    <a:pt x="6" y="25"/>
                    <a:pt x="7" y="25"/>
                  </a:cubicBezTo>
                  <a:cubicBezTo>
                    <a:pt x="8" y="25"/>
                    <a:pt x="11" y="24"/>
                    <a:pt x="11" y="24"/>
                  </a:cubicBezTo>
                  <a:cubicBezTo>
                    <a:pt x="11" y="25"/>
                    <a:pt x="11" y="27"/>
                    <a:pt x="12" y="28"/>
                  </a:cubicBezTo>
                  <a:cubicBezTo>
                    <a:pt x="13" y="29"/>
                    <a:pt x="14" y="30"/>
                    <a:pt x="13" y="31"/>
                  </a:cubicBezTo>
                  <a:cubicBezTo>
                    <a:pt x="12" y="32"/>
                    <a:pt x="10" y="33"/>
                    <a:pt x="9" y="33"/>
                  </a:cubicBezTo>
                  <a:cubicBezTo>
                    <a:pt x="9" y="33"/>
                    <a:pt x="7" y="33"/>
                    <a:pt x="6" y="34"/>
                  </a:cubicBezTo>
                  <a:cubicBezTo>
                    <a:pt x="6" y="35"/>
                    <a:pt x="6" y="37"/>
                    <a:pt x="7" y="36"/>
                  </a:cubicBezTo>
                  <a:cubicBezTo>
                    <a:pt x="8" y="36"/>
                    <a:pt x="9" y="37"/>
                    <a:pt x="8" y="38"/>
                  </a:cubicBezTo>
                  <a:cubicBezTo>
                    <a:pt x="7" y="39"/>
                    <a:pt x="3" y="41"/>
                    <a:pt x="3" y="41"/>
                  </a:cubicBezTo>
                  <a:cubicBezTo>
                    <a:pt x="3" y="42"/>
                    <a:pt x="6" y="43"/>
                    <a:pt x="8" y="43"/>
                  </a:cubicBezTo>
                  <a:cubicBezTo>
                    <a:pt x="9" y="43"/>
                    <a:pt x="12" y="44"/>
                    <a:pt x="11" y="44"/>
                  </a:cubicBezTo>
                  <a:cubicBezTo>
                    <a:pt x="11" y="45"/>
                    <a:pt x="7" y="45"/>
                    <a:pt x="7" y="46"/>
                  </a:cubicBezTo>
                  <a:cubicBezTo>
                    <a:pt x="6" y="47"/>
                    <a:pt x="5" y="49"/>
                    <a:pt x="5" y="49"/>
                  </a:cubicBezTo>
                  <a:cubicBezTo>
                    <a:pt x="4" y="50"/>
                    <a:pt x="1" y="51"/>
                    <a:pt x="2" y="52"/>
                  </a:cubicBezTo>
                  <a:cubicBezTo>
                    <a:pt x="3" y="52"/>
                    <a:pt x="6" y="50"/>
                    <a:pt x="7" y="50"/>
                  </a:cubicBezTo>
                  <a:cubicBezTo>
                    <a:pt x="8" y="50"/>
                    <a:pt x="9" y="51"/>
                    <a:pt x="10" y="50"/>
                  </a:cubicBezTo>
                  <a:cubicBezTo>
                    <a:pt x="12" y="49"/>
                    <a:pt x="12" y="47"/>
                    <a:pt x="13" y="48"/>
                  </a:cubicBezTo>
                  <a:cubicBezTo>
                    <a:pt x="14" y="48"/>
                    <a:pt x="15" y="49"/>
                    <a:pt x="17" y="48"/>
                  </a:cubicBezTo>
                  <a:cubicBezTo>
                    <a:pt x="19" y="47"/>
                    <a:pt x="22" y="47"/>
                    <a:pt x="23" y="47"/>
                  </a:cubicBezTo>
                  <a:cubicBezTo>
                    <a:pt x="25" y="47"/>
                    <a:pt x="30" y="46"/>
                    <a:pt x="29" y="45"/>
                  </a:cubicBezTo>
                  <a:cubicBezTo>
                    <a:pt x="28" y="44"/>
                    <a:pt x="26" y="44"/>
                    <a:pt x="27" y="43"/>
                  </a:cubicBezTo>
                  <a:cubicBezTo>
                    <a:pt x="29" y="41"/>
                    <a:pt x="33" y="39"/>
                    <a:pt x="32" y="37"/>
                  </a:cubicBezTo>
                  <a:cubicBezTo>
                    <a:pt x="30" y="36"/>
                    <a:pt x="28" y="35"/>
                    <a:pt x="26" y="36"/>
                  </a:cubicBezTo>
                  <a:cubicBezTo>
                    <a:pt x="25" y="36"/>
                    <a:pt x="26" y="35"/>
                    <a:pt x="26" y="34"/>
                  </a:cubicBezTo>
                  <a:cubicBezTo>
                    <a:pt x="26" y="33"/>
                    <a:pt x="25" y="32"/>
                    <a:pt x="25" y="31"/>
                  </a:cubicBezTo>
                  <a:cubicBezTo>
                    <a:pt x="25" y="30"/>
                    <a:pt x="24" y="27"/>
                    <a:pt x="23" y="27"/>
                  </a:cubicBezTo>
                  <a:cubicBezTo>
                    <a:pt x="21" y="26"/>
                    <a:pt x="19" y="25"/>
                    <a:pt x="19" y="23"/>
                  </a:cubicBezTo>
                  <a:cubicBezTo>
                    <a:pt x="18" y="21"/>
                    <a:pt x="19" y="19"/>
                    <a:pt x="17" y="18"/>
                  </a:cubicBezTo>
                  <a:cubicBezTo>
                    <a:pt x="15" y="17"/>
                    <a:pt x="14" y="17"/>
                    <a:pt x="15" y="15"/>
                  </a:cubicBezTo>
                  <a:cubicBezTo>
                    <a:pt x="16" y="14"/>
                    <a:pt x="17" y="12"/>
                    <a:pt x="18" y="11"/>
                  </a:cubicBezTo>
                  <a:cubicBezTo>
                    <a:pt x="19" y="10"/>
                    <a:pt x="21" y="8"/>
                    <a:pt x="19" y="7"/>
                  </a:cubicBezTo>
                  <a:cubicBezTo>
                    <a:pt x="18" y="7"/>
                    <a:pt x="16" y="7"/>
                    <a:pt x="15" y="7"/>
                  </a:cubicBezTo>
                  <a:cubicBezTo>
                    <a:pt x="14" y="7"/>
                    <a:pt x="9" y="9"/>
                    <a:pt x="9" y="8"/>
                  </a:cubicBezTo>
                  <a:cubicBezTo>
                    <a:pt x="10" y="8"/>
                    <a:pt x="12" y="5"/>
                    <a:pt x="12" y="4"/>
                  </a:cubicBezTo>
                  <a:cubicBezTo>
                    <a:pt x="13" y="4"/>
                    <a:pt x="15" y="3"/>
                    <a:pt x="15" y="1"/>
                  </a:cubicBezTo>
                  <a:cubicBezTo>
                    <a:pt x="15" y="0"/>
                    <a:pt x="13" y="1"/>
                    <a:pt x="11" y="1"/>
                  </a:cubicBezTo>
                  <a:cubicBezTo>
                    <a:pt x="10" y="1"/>
                    <a:pt x="7" y="1"/>
                    <a:pt x="6" y="1"/>
                  </a:cubicBezTo>
                  <a:cubicBezTo>
                    <a:pt x="6" y="1"/>
                    <a:pt x="5" y="3"/>
                    <a:pt x="5" y="4"/>
                  </a:cubicBezTo>
                  <a:cubicBezTo>
                    <a:pt x="4" y="4"/>
                    <a:pt x="7" y="5"/>
                    <a:pt x="6" y="6"/>
                  </a:cubicBezTo>
                  <a:cubicBezTo>
                    <a:pt x="5" y="6"/>
                    <a:pt x="3" y="7"/>
                    <a:pt x="4" y="8"/>
                  </a:cubicBezTo>
                  <a:cubicBezTo>
                    <a:pt x="4" y="8"/>
                    <a:pt x="4" y="10"/>
                    <a:pt x="3" y="10"/>
                  </a:cubicBezTo>
                  <a:cubicBezTo>
                    <a:pt x="2" y="10"/>
                    <a:pt x="2" y="8"/>
                    <a:pt x="2" y="9"/>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0" name="Freeform 10"/>
            <p:cNvSpPr/>
            <p:nvPr/>
          </p:nvSpPr>
          <p:spPr bwMode="auto">
            <a:xfrm>
              <a:off x="2954813" y="3977075"/>
              <a:ext cx="115240" cy="110631"/>
            </a:xfrm>
            <a:custGeom>
              <a:avLst/>
              <a:gdLst>
                <a:gd name="T0" fmla="*/ 7 w 21"/>
                <a:gd name="T1" fmla="*/ 20 h 20"/>
                <a:gd name="T2" fmla="*/ 13 w 21"/>
                <a:gd name="T3" fmla="*/ 17 h 20"/>
                <a:gd name="T4" fmla="*/ 18 w 21"/>
                <a:gd name="T5" fmla="*/ 16 h 20"/>
                <a:gd name="T6" fmla="*/ 21 w 21"/>
                <a:gd name="T7" fmla="*/ 10 h 20"/>
                <a:gd name="T8" fmla="*/ 20 w 21"/>
                <a:gd name="T9" fmla="*/ 6 h 20"/>
                <a:gd name="T10" fmla="*/ 20 w 21"/>
                <a:gd name="T11" fmla="*/ 6 h 20"/>
                <a:gd name="T12" fmla="*/ 20 w 21"/>
                <a:gd name="T13" fmla="*/ 6 h 20"/>
                <a:gd name="T14" fmla="*/ 21 w 21"/>
                <a:gd name="T15" fmla="*/ 5 h 20"/>
                <a:gd name="T16" fmla="*/ 21 w 21"/>
                <a:gd name="T17" fmla="*/ 5 h 20"/>
                <a:gd name="T18" fmla="*/ 21 w 21"/>
                <a:gd name="T19" fmla="*/ 4 h 20"/>
                <a:gd name="T20" fmla="*/ 21 w 21"/>
                <a:gd name="T21" fmla="*/ 4 h 20"/>
                <a:gd name="T22" fmla="*/ 21 w 21"/>
                <a:gd name="T23" fmla="*/ 4 h 20"/>
                <a:gd name="T24" fmla="*/ 21 w 21"/>
                <a:gd name="T25" fmla="*/ 3 h 20"/>
                <a:gd name="T26" fmla="*/ 21 w 21"/>
                <a:gd name="T27" fmla="*/ 3 h 20"/>
                <a:gd name="T28" fmla="*/ 21 w 21"/>
                <a:gd name="T29" fmla="*/ 2 h 20"/>
                <a:gd name="T30" fmla="*/ 21 w 21"/>
                <a:gd name="T31" fmla="*/ 2 h 20"/>
                <a:gd name="T32" fmla="*/ 21 w 21"/>
                <a:gd name="T33" fmla="*/ 2 h 20"/>
                <a:gd name="T34" fmla="*/ 21 w 21"/>
                <a:gd name="T35" fmla="*/ 1 h 20"/>
                <a:gd name="T36" fmla="*/ 21 w 21"/>
                <a:gd name="T37" fmla="*/ 1 h 20"/>
                <a:gd name="T38" fmla="*/ 21 w 21"/>
                <a:gd name="T39" fmla="*/ 1 h 20"/>
                <a:gd name="T40" fmla="*/ 21 w 21"/>
                <a:gd name="T41" fmla="*/ 1 h 20"/>
                <a:gd name="T42" fmla="*/ 21 w 21"/>
                <a:gd name="T43" fmla="*/ 0 h 20"/>
                <a:gd name="T44" fmla="*/ 20 w 21"/>
                <a:gd name="T45" fmla="*/ 0 h 20"/>
                <a:gd name="T46" fmla="*/ 20 w 21"/>
                <a:gd name="T47" fmla="*/ 0 h 20"/>
                <a:gd name="T48" fmla="*/ 20 w 21"/>
                <a:gd name="T49" fmla="*/ 0 h 20"/>
                <a:gd name="T50" fmla="*/ 19 w 21"/>
                <a:gd name="T51" fmla="*/ 0 h 20"/>
                <a:gd name="T52" fmla="*/ 19 w 21"/>
                <a:gd name="T53" fmla="*/ 0 h 20"/>
                <a:gd name="T54" fmla="*/ 18 w 21"/>
                <a:gd name="T55" fmla="*/ 0 h 20"/>
                <a:gd name="T56" fmla="*/ 18 w 21"/>
                <a:gd name="T57" fmla="*/ 0 h 20"/>
                <a:gd name="T58" fmla="*/ 17 w 21"/>
                <a:gd name="T59" fmla="*/ 0 h 20"/>
                <a:gd name="T60" fmla="*/ 16 w 21"/>
                <a:gd name="T61" fmla="*/ 0 h 20"/>
                <a:gd name="T62" fmla="*/ 16 w 21"/>
                <a:gd name="T63" fmla="*/ 0 h 20"/>
                <a:gd name="T64" fmla="*/ 15 w 21"/>
                <a:gd name="T65" fmla="*/ 0 h 20"/>
                <a:gd name="T66" fmla="*/ 15 w 21"/>
                <a:gd name="T67" fmla="*/ 0 h 20"/>
                <a:gd name="T68" fmla="*/ 14 w 21"/>
                <a:gd name="T69" fmla="*/ 0 h 20"/>
                <a:gd name="T70" fmla="*/ 10 w 21"/>
                <a:gd name="T71" fmla="*/ 2 h 20"/>
                <a:gd name="T72" fmla="*/ 11 w 21"/>
                <a:gd name="T73" fmla="*/ 5 h 20"/>
                <a:gd name="T74" fmla="*/ 5 w 21"/>
                <a:gd name="T75" fmla="*/ 5 h 20"/>
                <a:gd name="T76" fmla="*/ 7 w 21"/>
                <a:gd name="T77" fmla="*/ 7 h 20"/>
                <a:gd name="T78" fmla="*/ 5 w 21"/>
                <a:gd name="T79" fmla="*/ 9 h 20"/>
                <a:gd name="T80" fmla="*/ 7 w 21"/>
                <a:gd name="T81" fmla="*/ 10 h 20"/>
                <a:gd name="T82" fmla="*/ 8 w 21"/>
                <a:gd name="T83" fmla="*/ 11 h 20"/>
                <a:gd name="T84" fmla="*/ 7 w 21"/>
                <a:gd name="T85" fmla="*/ 14 h 20"/>
                <a:gd name="T86" fmla="*/ 7 w 21"/>
                <a:gd name="T87" fmla="*/ 15 h 20"/>
                <a:gd name="T88" fmla="*/ 3 w 21"/>
                <a:gd name="T89" fmla="*/ 17 h 20"/>
                <a:gd name="T90" fmla="*/ 7 w 21"/>
                <a:gd name="T9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20">
                  <a:moveTo>
                    <a:pt x="7" y="20"/>
                  </a:moveTo>
                  <a:cubicBezTo>
                    <a:pt x="9" y="20"/>
                    <a:pt x="12" y="18"/>
                    <a:pt x="13" y="17"/>
                  </a:cubicBezTo>
                  <a:cubicBezTo>
                    <a:pt x="14" y="17"/>
                    <a:pt x="17" y="16"/>
                    <a:pt x="18" y="16"/>
                  </a:cubicBezTo>
                  <a:cubicBezTo>
                    <a:pt x="19" y="16"/>
                    <a:pt x="21" y="12"/>
                    <a:pt x="21" y="10"/>
                  </a:cubicBezTo>
                  <a:cubicBezTo>
                    <a:pt x="21" y="9"/>
                    <a:pt x="20" y="7"/>
                    <a:pt x="20" y="6"/>
                  </a:cubicBezTo>
                  <a:cubicBezTo>
                    <a:pt x="20" y="6"/>
                    <a:pt x="20" y="6"/>
                    <a:pt x="20" y="6"/>
                  </a:cubicBezTo>
                  <a:cubicBezTo>
                    <a:pt x="20" y="6"/>
                    <a:pt x="20" y="6"/>
                    <a:pt x="20" y="6"/>
                  </a:cubicBezTo>
                  <a:cubicBezTo>
                    <a:pt x="20" y="5"/>
                    <a:pt x="20" y="5"/>
                    <a:pt x="21" y="5"/>
                  </a:cubicBezTo>
                  <a:cubicBezTo>
                    <a:pt x="21" y="5"/>
                    <a:pt x="21" y="5"/>
                    <a:pt x="21" y="5"/>
                  </a:cubicBezTo>
                  <a:cubicBezTo>
                    <a:pt x="21" y="5"/>
                    <a:pt x="21" y="4"/>
                    <a:pt x="21" y="4"/>
                  </a:cubicBezTo>
                  <a:cubicBezTo>
                    <a:pt x="21" y="4"/>
                    <a:pt x="21" y="4"/>
                    <a:pt x="21" y="4"/>
                  </a:cubicBezTo>
                  <a:cubicBezTo>
                    <a:pt x="21" y="4"/>
                    <a:pt x="21" y="4"/>
                    <a:pt x="21" y="4"/>
                  </a:cubicBezTo>
                  <a:cubicBezTo>
                    <a:pt x="21" y="3"/>
                    <a:pt x="21" y="3"/>
                    <a:pt x="21" y="3"/>
                  </a:cubicBezTo>
                  <a:cubicBezTo>
                    <a:pt x="21" y="3"/>
                    <a:pt x="21" y="3"/>
                    <a:pt x="21" y="3"/>
                  </a:cubicBezTo>
                  <a:cubicBezTo>
                    <a:pt x="21" y="3"/>
                    <a:pt x="21" y="3"/>
                    <a:pt x="21" y="2"/>
                  </a:cubicBezTo>
                  <a:cubicBezTo>
                    <a:pt x="21" y="2"/>
                    <a:pt x="21" y="2"/>
                    <a:pt x="21" y="2"/>
                  </a:cubicBezTo>
                  <a:cubicBezTo>
                    <a:pt x="21" y="2"/>
                    <a:pt x="21" y="2"/>
                    <a:pt x="21" y="2"/>
                  </a:cubicBezTo>
                  <a:cubicBezTo>
                    <a:pt x="21" y="2"/>
                    <a:pt x="21" y="2"/>
                    <a:pt x="21" y="1"/>
                  </a:cubicBezTo>
                  <a:cubicBezTo>
                    <a:pt x="21" y="1"/>
                    <a:pt x="21" y="1"/>
                    <a:pt x="21" y="1"/>
                  </a:cubicBezTo>
                  <a:cubicBezTo>
                    <a:pt x="21" y="1"/>
                    <a:pt x="21" y="1"/>
                    <a:pt x="21" y="1"/>
                  </a:cubicBezTo>
                  <a:cubicBezTo>
                    <a:pt x="21" y="1"/>
                    <a:pt x="21" y="1"/>
                    <a:pt x="21" y="1"/>
                  </a:cubicBezTo>
                  <a:cubicBezTo>
                    <a:pt x="21" y="1"/>
                    <a:pt x="21" y="1"/>
                    <a:pt x="21" y="0"/>
                  </a:cubicBezTo>
                  <a:cubicBezTo>
                    <a:pt x="21" y="0"/>
                    <a:pt x="21" y="0"/>
                    <a:pt x="20" y="0"/>
                  </a:cubicBezTo>
                  <a:cubicBezTo>
                    <a:pt x="20" y="0"/>
                    <a:pt x="20" y="0"/>
                    <a:pt x="20" y="0"/>
                  </a:cubicBezTo>
                  <a:cubicBezTo>
                    <a:pt x="20" y="0"/>
                    <a:pt x="20" y="0"/>
                    <a:pt x="20" y="0"/>
                  </a:cubicBezTo>
                  <a:cubicBezTo>
                    <a:pt x="19" y="0"/>
                    <a:pt x="19" y="0"/>
                    <a:pt x="19" y="0"/>
                  </a:cubicBezTo>
                  <a:cubicBezTo>
                    <a:pt x="19" y="0"/>
                    <a:pt x="19" y="0"/>
                    <a:pt x="19" y="0"/>
                  </a:cubicBezTo>
                  <a:cubicBezTo>
                    <a:pt x="18" y="0"/>
                    <a:pt x="18" y="0"/>
                    <a:pt x="18" y="0"/>
                  </a:cubicBezTo>
                  <a:cubicBezTo>
                    <a:pt x="18" y="0"/>
                    <a:pt x="18" y="0"/>
                    <a:pt x="18" y="0"/>
                  </a:cubicBezTo>
                  <a:cubicBezTo>
                    <a:pt x="17" y="0"/>
                    <a:pt x="17" y="0"/>
                    <a:pt x="17" y="0"/>
                  </a:cubicBezTo>
                  <a:cubicBezTo>
                    <a:pt x="17" y="0"/>
                    <a:pt x="17" y="0"/>
                    <a:pt x="16" y="0"/>
                  </a:cubicBezTo>
                  <a:cubicBezTo>
                    <a:pt x="16" y="0"/>
                    <a:pt x="16" y="0"/>
                    <a:pt x="16" y="0"/>
                  </a:cubicBezTo>
                  <a:cubicBezTo>
                    <a:pt x="16" y="0"/>
                    <a:pt x="15" y="0"/>
                    <a:pt x="15" y="0"/>
                  </a:cubicBezTo>
                  <a:cubicBezTo>
                    <a:pt x="15" y="0"/>
                    <a:pt x="15" y="0"/>
                    <a:pt x="15" y="0"/>
                  </a:cubicBezTo>
                  <a:cubicBezTo>
                    <a:pt x="15" y="0"/>
                    <a:pt x="15" y="0"/>
                    <a:pt x="14" y="0"/>
                  </a:cubicBezTo>
                  <a:cubicBezTo>
                    <a:pt x="12" y="0"/>
                    <a:pt x="10" y="2"/>
                    <a:pt x="10" y="2"/>
                  </a:cubicBezTo>
                  <a:cubicBezTo>
                    <a:pt x="10" y="3"/>
                    <a:pt x="11" y="4"/>
                    <a:pt x="11" y="5"/>
                  </a:cubicBezTo>
                  <a:cubicBezTo>
                    <a:pt x="10" y="5"/>
                    <a:pt x="8" y="5"/>
                    <a:pt x="5" y="5"/>
                  </a:cubicBezTo>
                  <a:cubicBezTo>
                    <a:pt x="3" y="5"/>
                    <a:pt x="6" y="6"/>
                    <a:pt x="7" y="7"/>
                  </a:cubicBezTo>
                  <a:cubicBezTo>
                    <a:pt x="8" y="8"/>
                    <a:pt x="7" y="8"/>
                    <a:pt x="5" y="9"/>
                  </a:cubicBezTo>
                  <a:cubicBezTo>
                    <a:pt x="3" y="10"/>
                    <a:pt x="5" y="10"/>
                    <a:pt x="7" y="10"/>
                  </a:cubicBezTo>
                  <a:cubicBezTo>
                    <a:pt x="9" y="10"/>
                    <a:pt x="9" y="11"/>
                    <a:pt x="8" y="11"/>
                  </a:cubicBezTo>
                  <a:cubicBezTo>
                    <a:pt x="7" y="12"/>
                    <a:pt x="5" y="14"/>
                    <a:pt x="7" y="14"/>
                  </a:cubicBezTo>
                  <a:cubicBezTo>
                    <a:pt x="8" y="14"/>
                    <a:pt x="8" y="14"/>
                    <a:pt x="7" y="15"/>
                  </a:cubicBezTo>
                  <a:cubicBezTo>
                    <a:pt x="6" y="15"/>
                    <a:pt x="5" y="16"/>
                    <a:pt x="3" y="17"/>
                  </a:cubicBezTo>
                  <a:cubicBezTo>
                    <a:pt x="0" y="18"/>
                    <a:pt x="5" y="20"/>
                    <a:pt x="7" y="2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1" name="Freeform 11"/>
            <p:cNvSpPr/>
            <p:nvPr/>
          </p:nvSpPr>
          <p:spPr bwMode="auto">
            <a:xfrm>
              <a:off x="3053920" y="3861834"/>
              <a:ext cx="27657" cy="34572"/>
            </a:xfrm>
            <a:custGeom>
              <a:avLst/>
              <a:gdLst>
                <a:gd name="T0" fmla="*/ 1 w 5"/>
                <a:gd name="T1" fmla="*/ 5 h 6"/>
                <a:gd name="T2" fmla="*/ 4 w 5"/>
                <a:gd name="T3" fmla="*/ 1 h 6"/>
                <a:gd name="T4" fmla="*/ 0 w 5"/>
                <a:gd name="T5" fmla="*/ 3 h 6"/>
                <a:gd name="T6" fmla="*/ 1 w 5"/>
                <a:gd name="T7" fmla="*/ 5 h 6"/>
              </a:gdLst>
              <a:ahLst/>
              <a:cxnLst>
                <a:cxn ang="0">
                  <a:pos x="T0" y="T1"/>
                </a:cxn>
                <a:cxn ang="0">
                  <a:pos x="T2" y="T3"/>
                </a:cxn>
                <a:cxn ang="0">
                  <a:pos x="T4" y="T5"/>
                </a:cxn>
                <a:cxn ang="0">
                  <a:pos x="T6" y="T7"/>
                </a:cxn>
              </a:cxnLst>
              <a:rect l="0" t="0" r="r" b="b"/>
              <a:pathLst>
                <a:path w="5" h="6">
                  <a:moveTo>
                    <a:pt x="1" y="5"/>
                  </a:moveTo>
                  <a:cubicBezTo>
                    <a:pt x="2" y="4"/>
                    <a:pt x="5" y="0"/>
                    <a:pt x="4" y="1"/>
                  </a:cubicBezTo>
                  <a:cubicBezTo>
                    <a:pt x="2" y="2"/>
                    <a:pt x="0" y="3"/>
                    <a:pt x="0" y="3"/>
                  </a:cubicBezTo>
                  <a:cubicBezTo>
                    <a:pt x="0" y="4"/>
                    <a:pt x="0" y="6"/>
                    <a:pt x="1" y="5"/>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2" name="Freeform 12"/>
            <p:cNvSpPr/>
            <p:nvPr/>
          </p:nvSpPr>
          <p:spPr bwMode="auto">
            <a:xfrm>
              <a:off x="3365069" y="4332012"/>
              <a:ext cx="27657" cy="50706"/>
            </a:xfrm>
            <a:custGeom>
              <a:avLst/>
              <a:gdLst>
                <a:gd name="T0" fmla="*/ 4 w 5"/>
                <a:gd name="T1" fmla="*/ 5 h 9"/>
                <a:gd name="T2" fmla="*/ 4 w 5"/>
                <a:gd name="T3" fmla="*/ 1 h 9"/>
                <a:gd name="T4" fmla="*/ 1 w 5"/>
                <a:gd name="T5" fmla="*/ 4 h 9"/>
                <a:gd name="T6" fmla="*/ 2 w 5"/>
                <a:gd name="T7" fmla="*/ 9 h 9"/>
                <a:gd name="T8" fmla="*/ 4 w 5"/>
                <a:gd name="T9" fmla="*/ 5 h 9"/>
              </a:gdLst>
              <a:ahLst/>
              <a:cxnLst>
                <a:cxn ang="0">
                  <a:pos x="T0" y="T1"/>
                </a:cxn>
                <a:cxn ang="0">
                  <a:pos x="T2" y="T3"/>
                </a:cxn>
                <a:cxn ang="0">
                  <a:pos x="T4" y="T5"/>
                </a:cxn>
                <a:cxn ang="0">
                  <a:pos x="T6" y="T7"/>
                </a:cxn>
                <a:cxn ang="0">
                  <a:pos x="T8" y="T9"/>
                </a:cxn>
              </a:cxnLst>
              <a:rect l="0" t="0" r="r" b="b"/>
              <a:pathLst>
                <a:path w="5" h="9">
                  <a:moveTo>
                    <a:pt x="4" y="5"/>
                  </a:moveTo>
                  <a:cubicBezTo>
                    <a:pt x="5" y="4"/>
                    <a:pt x="5" y="0"/>
                    <a:pt x="4" y="1"/>
                  </a:cubicBezTo>
                  <a:cubicBezTo>
                    <a:pt x="3" y="1"/>
                    <a:pt x="1" y="3"/>
                    <a:pt x="1" y="4"/>
                  </a:cubicBezTo>
                  <a:cubicBezTo>
                    <a:pt x="0" y="5"/>
                    <a:pt x="1" y="9"/>
                    <a:pt x="2" y="9"/>
                  </a:cubicBezTo>
                  <a:cubicBezTo>
                    <a:pt x="3" y="9"/>
                    <a:pt x="4" y="7"/>
                    <a:pt x="4" y="5"/>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3" name="Freeform 13"/>
            <p:cNvSpPr/>
            <p:nvPr/>
          </p:nvSpPr>
          <p:spPr bwMode="auto">
            <a:xfrm>
              <a:off x="3353545" y="4375804"/>
              <a:ext cx="43791" cy="71449"/>
            </a:xfrm>
            <a:custGeom>
              <a:avLst/>
              <a:gdLst>
                <a:gd name="T0" fmla="*/ 2 w 8"/>
                <a:gd name="T1" fmla="*/ 13 h 13"/>
                <a:gd name="T2" fmla="*/ 6 w 8"/>
                <a:gd name="T3" fmla="*/ 10 h 13"/>
                <a:gd name="T4" fmla="*/ 5 w 8"/>
                <a:gd name="T5" fmla="*/ 3 h 13"/>
                <a:gd name="T6" fmla="*/ 2 w 8"/>
                <a:gd name="T7" fmla="*/ 7 h 13"/>
                <a:gd name="T8" fmla="*/ 2 w 8"/>
                <a:gd name="T9" fmla="*/ 13 h 13"/>
              </a:gdLst>
              <a:ahLst/>
              <a:cxnLst>
                <a:cxn ang="0">
                  <a:pos x="T0" y="T1"/>
                </a:cxn>
                <a:cxn ang="0">
                  <a:pos x="T2" y="T3"/>
                </a:cxn>
                <a:cxn ang="0">
                  <a:pos x="T4" y="T5"/>
                </a:cxn>
                <a:cxn ang="0">
                  <a:pos x="T6" y="T7"/>
                </a:cxn>
                <a:cxn ang="0">
                  <a:pos x="T8" y="T9"/>
                </a:cxn>
              </a:cxnLst>
              <a:rect l="0" t="0" r="r" b="b"/>
              <a:pathLst>
                <a:path w="8" h="13">
                  <a:moveTo>
                    <a:pt x="2" y="13"/>
                  </a:moveTo>
                  <a:cubicBezTo>
                    <a:pt x="3" y="13"/>
                    <a:pt x="6" y="11"/>
                    <a:pt x="6" y="10"/>
                  </a:cubicBezTo>
                  <a:cubicBezTo>
                    <a:pt x="7" y="9"/>
                    <a:pt x="8" y="0"/>
                    <a:pt x="5" y="3"/>
                  </a:cubicBezTo>
                  <a:cubicBezTo>
                    <a:pt x="4" y="3"/>
                    <a:pt x="2" y="6"/>
                    <a:pt x="2" y="7"/>
                  </a:cubicBezTo>
                  <a:cubicBezTo>
                    <a:pt x="2" y="8"/>
                    <a:pt x="0" y="12"/>
                    <a:pt x="2" y="13"/>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4" name="Freeform 14"/>
            <p:cNvSpPr/>
            <p:nvPr/>
          </p:nvSpPr>
          <p:spPr bwMode="auto">
            <a:xfrm>
              <a:off x="3445736" y="4470300"/>
              <a:ext cx="71449" cy="36877"/>
            </a:xfrm>
            <a:custGeom>
              <a:avLst/>
              <a:gdLst>
                <a:gd name="T0" fmla="*/ 9 w 13"/>
                <a:gd name="T1" fmla="*/ 1 h 7"/>
                <a:gd name="T2" fmla="*/ 4 w 13"/>
                <a:gd name="T3" fmla="*/ 1 h 7"/>
                <a:gd name="T4" fmla="*/ 1 w 13"/>
                <a:gd name="T5" fmla="*/ 1 h 7"/>
                <a:gd name="T6" fmla="*/ 5 w 13"/>
                <a:gd name="T7" fmla="*/ 4 h 7"/>
                <a:gd name="T8" fmla="*/ 10 w 13"/>
                <a:gd name="T9" fmla="*/ 7 h 7"/>
                <a:gd name="T10" fmla="*/ 12 w 13"/>
                <a:gd name="T11" fmla="*/ 4 h 7"/>
                <a:gd name="T12" fmla="*/ 13 w 13"/>
                <a:gd name="T13" fmla="*/ 1 h 7"/>
                <a:gd name="T14" fmla="*/ 9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9" y="1"/>
                  </a:moveTo>
                  <a:cubicBezTo>
                    <a:pt x="7" y="2"/>
                    <a:pt x="5" y="1"/>
                    <a:pt x="4" y="1"/>
                  </a:cubicBezTo>
                  <a:cubicBezTo>
                    <a:pt x="2" y="0"/>
                    <a:pt x="1" y="1"/>
                    <a:pt x="1" y="1"/>
                  </a:cubicBezTo>
                  <a:cubicBezTo>
                    <a:pt x="0" y="2"/>
                    <a:pt x="4" y="3"/>
                    <a:pt x="5" y="4"/>
                  </a:cubicBezTo>
                  <a:cubicBezTo>
                    <a:pt x="7" y="4"/>
                    <a:pt x="8" y="6"/>
                    <a:pt x="10" y="7"/>
                  </a:cubicBezTo>
                  <a:cubicBezTo>
                    <a:pt x="13" y="7"/>
                    <a:pt x="12" y="5"/>
                    <a:pt x="12" y="4"/>
                  </a:cubicBezTo>
                  <a:cubicBezTo>
                    <a:pt x="12" y="3"/>
                    <a:pt x="12" y="2"/>
                    <a:pt x="13" y="1"/>
                  </a:cubicBezTo>
                  <a:cubicBezTo>
                    <a:pt x="13" y="0"/>
                    <a:pt x="10" y="1"/>
                    <a:pt x="9"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5" name="Freeform 15"/>
            <p:cNvSpPr/>
            <p:nvPr/>
          </p:nvSpPr>
          <p:spPr bwMode="auto">
            <a:xfrm>
              <a:off x="3696960" y="4534836"/>
              <a:ext cx="82973" cy="11524"/>
            </a:xfrm>
            <a:custGeom>
              <a:avLst/>
              <a:gdLst>
                <a:gd name="T0" fmla="*/ 12 w 15"/>
                <a:gd name="T1" fmla="*/ 2 h 2"/>
                <a:gd name="T2" fmla="*/ 5 w 15"/>
                <a:gd name="T3" fmla="*/ 0 h 2"/>
                <a:gd name="T4" fmla="*/ 1 w 15"/>
                <a:gd name="T5" fmla="*/ 0 h 2"/>
                <a:gd name="T6" fmla="*/ 5 w 15"/>
                <a:gd name="T7" fmla="*/ 2 h 2"/>
                <a:gd name="T8" fmla="*/ 12 w 15"/>
                <a:gd name="T9" fmla="*/ 2 h 2"/>
              </a:gdLst>
              <a:ahLst/>
              <a:cxnLst>
                <a:cxn ang="0">
                  <a:pos x="T0" y="T1"/>
                </a:cxn>
                <a:cxn ang="0">
                  <a:pos x="T2" y="T3"/>
                </a:cxn>
                <a:cxn ang="0">
                  <a:pos x="T4" y="T5"/>
                </a:cxn>
                <a:cxn ang="0">
                  <a:pos x="T6" y="T7"/>
                </a:cxn>
                <a:cxn ang="0">
                  <a:pos x="T8" y="T9"/>
                </a:cxn>
              </a:cxnLst>
              <a:rect l="0" t="0" r="r" b="b"/>
              <a:pathLst>
                <a:path w="15" h="2">
                  <a:moveTo>
                    <a:pt x="12" y="2"/>
                  </a:moveTo>
                  <a:cubicBezTo>
                    <a:pt x="15" y="2"/>
                    <a:pt x="7" y="0"/>
                    <a:pt x="5" y="0"/>
                  </a:cubicBezTo>
                  <a:cubicBezTo>
                    <a:pt x="3" y="0"/>
                    <a:pt x="1" y="0"/>
                    <a:pt x="1" y="0"/>
                  </a:cubicBezTo>
                  <a:cubicBezTo>
                    <a:pt x="0" y="1"/>
                    <a:pt x="4" y="1"/>
                    <a:pt x="5" y="2"/>
                  </a:cubicBezTo>
                  <a:cubicBezTo>
                    <a:pt x="6" y="2"/>
                    <a:pt x="9" y="2"/>
                    <a:pt x="12" y="2"/>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6" name="Freeform 16"/>
            <p:cNvSpPr/>
            <p:nvPr/>
          </p:nvSpPr>
          <p:spPr bwMode="auto">
            <a:xfrm>
              <a:off x="2715113" y="2956043"/>
              <a:ext cx="4379132" cy="3447991"/>
            </a:xfrm>
            <a:custGeom>
              <a:avLst/>
              <a:gdLst>
                <a:gd name="T0" fmla="*/ 539 w 803"/>
                <a:gd name="T1" fmla="*/ 441 h 631"/>
                <a:gd name="T2" fmla="*/ 515 w 803"/>
                <a:gd name="T3" fmla="*/ 398 h 631"/>
                <a:gd name="T4" fmla="*/ 537 w 803"/>
                <a:gd name="T5" fmla="*/ 365 h 631"/>
                <a:gd name="T6" fmla="*/ 589 w 803"/>
                <a:gd name="T7" fmla="*/ 334 h 631"/>
                <a:gd name="T8" fmla="*/ 592 w 803"/>
                <a:gd name="T9" fmla="*/ 269 h 631"/>
                <a:gd name="T10" fmla="*/ 617 w 803"/>
                <a:gd name="T11" fmla="*/ 293 h 631"/>
                <a:gd name="T12" fmla="*/ 640 w 803"/>
                <a:gd name="T13" fmla="*/ 195 h 631"/>
                <a:gd name="T14" fmla="*/ 691 w 803"/>
                <a:gd name="T15" fmla="*/ 163 h 631"/>
                <a:gd name="T16" fmla="*/ 702 w 803"/>
                <a:gd name="T17" fmla="*/ 198 h 631"/>
                <a:gd name="T18" fmla="*/ 729 w 803"/>
                <a:gd name="T19" fmla="*/ 156 h 631"/>
                <a:gd name="T20" fmla="*/ 766 w 803"/>
                <a:gd name="T21" fmla="*/ 111 h 631"/>
                <a:gd name="T22" fmla="*/ 764 w 803"/>
                <a:gd name="T23" fmla="*/ 94 h 631"/>
                <a:gd name="T24" fmla="*/ 662 w 803"/>
                <a:gd name="T25" fmla="*/ 72 h 631"/>
                <a:gd name="T26" fmla="*/ 599 w 803"/>
                <a:gd name="T27" fmla="*/ 71 h 631"/>
                <a:gd name="T28" fmla="*/ 543 w 803"/>
                <a:gd name="T29" fmla="*/ 46 h 631"/>
                <a:gd name="T30" fmla="*/ 500 w 803"/>
                <a:gd name="T31" fmla="*/ 18 h 631"/>
                <a:gd name="T32" fmla="*/ 443 w 803"/>
                <a:gd name="T33" fmla="*/ 21 h 631"/>
                <a:gd name="T34" fmla="*/ 380 w 803"/>
                <a:gd name="T35" fmla="*/ 55 h 631"/>
                <a:gd name="T36" fmla="*/ 380 w 803"/>
                <a:gd name="T37" fmla="*/ 95 h 631"/>
                <a:gd name="T38" fmla="*/ 340 w 803"/>
                <a:gd name="T39" fmla="*/ 80 h 631"/>
                <a:gd name="T40" fmla="*/ 297 w 803"/>
                <a:gd name="T41" fmla="*/ 88 h 631"/>
                <a:gd name="T42" fmla="*/ 234 w 803"/>
                <a:gd name="T43" fmla="*/ 120 h 631"/>
                <a:gd name="T44" fmla="*/ 237 w 803"/>
                <a:gd name="T45" fmla="*/ 93 h 631"/>
                <a:gd name="T46" fmla="*/ 199 w 803"/>
                <a:gd name="T47" fmla="*/ 71 h 631"/>
                <a:gd name="T48" fmla="*/ 172 w 803"/>
                <a:gd name="T49" fmla="*/ 81 h 631"/>
                <a:gd name="T50" fmla="*/ 142 w 803"/>
                <a:gd name="T51" fmla="*/ 111 h 631"/>
                <a:gd name="T52" fmla="*/ 110 w 803"/>
                <a:gd name="T53" fmla="*/ 151 h 631"/>
                <a:gd name="T54" fmla="*/ 134 w 803"/>
                <a:gd name="T55" fmla="*/ 168 h 631"/>
                <a:gd name="T56" fmla="*/ 177 w 803"/>
                <a:gd name="T57" fmla="*/ 116 h 631"/>
                <a:gd name="T58" fmla="*/ 198 w 803"/>
                <a:gd name="T59" fmla="*/ 159 h 631"/>
                <a:gd name="T60" fmla="*/ 165 w 803"/>
                <a:gd name="T61" fmla="*/ 191 h 631"/>
                <a:gd name="T62" fmla="*/ 127 w 803"/>
                <a:gd name="T63" fmla="*/ 186 h 631"/>
                <a:gd name="T64" fmla="*/ 114 w 803"/>
                <a:gd name="T65" fmla="*/ 196 h 631"/>
                <a:gd name="T66" fmla="*/ 77 w 803"/>
                <a:gd name="T67" fmla="*/ 233 h 631"/>
                <a:gd name="T68" fmla="*/ 50 w 803"/>
                <a:gd name="T69" fmla="*/ 282 h 631"/>
                <a:gd name="T70" fmla="*/ 114 w 803"/>
                <a:gd name="T71" fmla="*/ 250 h 631"/>
                <a:gd name="T72" fmla="*/ 136 w 803"/>
                <a:gd name="T73" fmla="*/ 243 h 631"/>
                <a:gd name="T74" fmla="*/ 163 w 803"/>
                <a:gd name="T75" fmla="*/ 258 h 631"/>
                <a:gd name="T76" fmla="*/ 183 w 803"/>
                <a:gd name="T77" fmla="*/ 274 h 631"/>
                <a:gd name="T78" fmla="*/ 200 w 803"/>
                <a:gd name="T79" fmla="*/ 250 h 631"/>
                <a:gd name="T80" fmla="*/ 241 w 803"/>
                <a:gd name="T81" fmla="*/ 230 h 631"/>
                <a:gd name="T82" fmla="*/ 214 w 803"/>
                <a:gd name="T83" fmla="*/ 260 h 631"/>
                <a:gd name="T84" fmla="*/ 232 w 803"/>
                <a:gd name="T85" fmla="*/ 286 h 631"/>
                <a:gd name="T86" fmla="*/ 175 w 803"/>
                <a:gd name="T87" fmla="*/ 302 h 631"/>
                <a:gd name="T88" fmla="*/ 86 w 803"/>
                <a:gd name="T89" fmla="*/ 285 h 631"/>
                <a:gd name="T90" fmla="*/ 5 w 803"/>
                <a:gd name="T91" fmla="*/ 351 h 631"/>
                <a:gd name="T92" fmla="*/ 8 w 803"/>
                <a:gd name="T93" fmla="*/ 399 h 631"/>
                <a:gd name="T94" fmla="*/ 54 w 803"/>
                <a:gd name="T95" fmla="*/ 424 h 631"/>
                <a:gd name="T96" fmla="*/ 81 w 803"/>
                <a:gd name="T97" fmla="*/ 420 h 631"/>
                <a:gd name="T98" fmla="*/ 117 w 803"/>
                <a:gd name="T99" fmla="*/ 438 h 631"/>
                <a:gd name="T100" fmla="*/ 125 w 803"/>
                <a:gd name="T101" fmla="*/ 471 h 631"/>
                <a:gd name="T102" fmla="*/ 137 w 803"/>
                <a:gd name="T103" fmla="*/ 582 h 631"/>
                <a:gd name="T104" fmla="*/ 210 w 803"/>
                <a:gd name="T105" fmla="*/ 603 h 631"/>
                <a:gd name="T106" fmla="*/ 252 w 803"/>
                <a:gd name="T107" fmla="*/ 489 h 631"/>
                <a:gd name="T108" fmla="*/ 267 w 803"/>
                <a:gd name="T109" fmla="*/ 395 h 631"/>
                <a:gd name="T110" fmla="*/ 225 w 803"/>
                <a:gd name="T111" fmla="*/ 324 h 631"/>
                <a:gd name="T112" fmla="*/ 306 w 803"/>
                <a:gd name="T113" fmla="*/ 374 h 631"/>
                <a:gd name="T114" fmla="*/ 321 w 803"/>
                <a:gd name="T115" fmla="*/ 339 h 631"/>
                <a:gd name="T116" fmla="*/ 283 w 803"/>
                <a:gd name="T117" fmla="*/ 317 h 631"/>
                <a:gd name="T118" fmla="*/ 346 w 803"/>
                <a:gd name="T119" fmla="*/ 336 h 631"/>
                <a:gd name="T120" fmla="*/ 428 w 803"/>
                <a:gd name="T121" fmla="*/ 392 h 631"/>
                <a:gd name="T122" fmla="*/ 475 w 803"/>
                <a:gd name="T123" fmla="*/ 354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3" h="631">
                  <a:moveTo>
                    <a:pt x="500" y="374"/>
                  </a:moveTo>
                  <a:cubicBezTo>
                    <a:pt x="501" y="374"/>
                    <a:pt x="504" y="381"/>
                    <a:pt x="505" y="384"/>
                  </a:cubicBezTo>
                  <a:cubicBezTo>
                    <a:pt x="507" y="387"/>
                    <a:pt x="507" y="389"/>
                    <a:pt x="508" y="391"/>
                  </a:cubicBezTo>
                  <a:cubicBezTo>
                    <a:pt x="510" y="392"/>
                    <a:pt x="508" y="396"/>
                    <a:pt x="509" y="397"/>
                  </a:cubicBezTo>
                  <a:cubicBezTo>
                    <a:pt x="509" y="398"/>
                    <a:pt x="509" y="399"/>
                    <a:pt x="508" y="400"/>
                  </a:cubicBezTo>
                  <a:cubicBezTo>
                    <a:pt x="508" y="401"/>
                    <a:pt x="508" y="401"/>
                    <a:pt x="508" y="402"/>
                  </a:cubicBezTo>
                  <a:cubicBezTo>
                    <a:pt x="508" y="402"/>
                    <a:pt x="508" y="403"/>
                    <a:pt x="508" y="403"/>
                  </a:cubicBezTo>
                  <a:cubicBezTo>
                    <a:pt x="508" y="403"/>
                    <a:pt x="508" y="403"/>
                    <a:pt x="508" y="403"/>
                  </a:cubicBezTo>
                  <a:cubicBezTo>
                    <a:pt x="508" y="403"/>
                    <a:pt x="508" y="403"/>
                    <a:pt x="508" y="403"/>
                  </a:cubicBezTo>
                  <a:cubicBezTo>
                    <a:pt x="508" y="403"/>
                    <a:pt x="508" y="404"/>
                    <a:pt x="508" y="404"/>
                  </a:cubicBezTo>
                  <a:cubicBezTo>
                    <a:pt x="508" y="405"/>
                    <a:pt x="509" y="409"/>
                    <a:pt x="510" y="410"/>
                  </a:cubicBezTo>
                  <a:cubicBezTo>
                    <a:pt x="511" y="411"/>
                    <a:pt x="512" y="411"/>
                    <a:pt x="513" y="412"/>
                  </a:cubicBezTo>
                  <a:cubicBezTo>
                    <a:pt x="513" y="412"/>
                    <a:pt x="513" y="412"/>
                    <a:pt x="513" y="412"/>
                  </a:cubicBezTo>
                  <a:cubicBezTo>
                    <a:pt x="513" y="412"/>
                    <a:pt x="513" y="413"/>
                    <a:pt x="513" y="413"/>
                  </a:cubicBezTo>
                  <a:cubicBezTo>
                    <a:pt x="514" y="413"/>
                    <a:pt x="514" y="413"/>
                    <a:pt x="514" y="413"/>
                  </a:cubicBezTo>
                  <a:cubicBezTo>
                    <a:pt x="514" y="413"/>
                    <a:pt x="514" y="413"/>
                    <a:pt x="515" y="414"/>
                  </a:cubicBezTo>
                  <a:cubicBezTo>
                    <a:pt x="515" y="414"/>
                    <a:pt x="515" y="414"/>
                    <a:pt x="515" y="414"/>
                  </a:cubicBezTo>
                  <a:cubicBezTo>
                    <a:pt x="515" y="414"/>
                    <a:pt x="516" y="414"/>
                    <a:pt x="516" y="415"/>
                  </a:cubicBezTo>
                  <a:cubicBezTo>
                    <a:pt x="516" y="415"/>
                    <a:pt x="516" y="415"/>
                    <a:pt x="516" y="415"/>
                  </a:cubicBezTo>
                  <a:cubicBezTo>
                    <a:pt x="517" y="415"/>
                    <a:pt x="517" y="416"/>
                    <a:pt x="517" y="416"/>
                  </a:cubicBezTo>
                  <a:cubicBezTo>
                    <a:pt x="517" y="416"/>
                    <a:pt x="518" y="416"/>
                    <a:pt x="518" y="417"/>
                  </a:cubicBezTo>
                  <a:cubicBezTo>
                    <a:pt x="518" y="417"/>
                    <a:pt x="518" y="417"/>
                    <a:pt x="519" y="417"/>
                  </a:cubicBezTo>
                  <a:cubicBezTo>
                    <a:pt x="519" y="417"/>
                    <a:pt x="519" y="418"/>
                    <a:pt x="519" y="418"/>
                  </a:cubicBezTo>
                  <a:cubicBezTo>
                    <a:pt x="519" y="418"/>
                    <a:pt x="520" y="419"/>
                    <a:pt x="520" y="419"/>
                  </a:cubicBezTo>
                  <a:cubicBezTo>
                    <a:pt x="520" y="419"/>
                    <a:pt x="520" y="419"/>
                    <a:pt x="521" y="420"/>
                  </a:cubicBezTo>
                  <a:cubicBezTo>
                    <a:pt x="521" y="420"/>
                    <a:pt x="521" y="420"/>
                    <a:pt x="521" y="421"/>
                  </a:cubicBezTo>
                  <a:cubicBezTo>
                    <a:pt x="522" y="422"/>
                    <a:pt x="521" y="423"/>
                    <a:pt x="522" y="425"/>
                  </a:cubicBezTo>
                  <a:cubicBezTo>
                    <a:pt x="523" y="426"/>
                    <a:pt x="524" y="429"/>
                    <a:pt x="525" y="431"/>
                  </a:cubicBezTo>
                  <a:cubicBezTo>
                    <a:pt x="526" y="432"/>
                    <a:pt x="527" y="435"/>
                    <a:pt x="529" y="436"/>
                  </a:cubicBezTo>
                  <a:cubicBezTo>
                    <a:pt x="531" y="437"/>
                    <a:pt x="535" y="440"/>
                    <a:pt x="537" y="441"/>
                  </a:cubicBezTo>
                  <a:cubicBezTo>
                    <a:pt x="538" y="441"/>
                    <a:pt x="538" y="441"/>
                    <a:pt x="539" y="441"/>
                  </a:cubicBezTo>
                  <a:cubicBezTo>
                    <a:pt x="539" y="441"/>
                    <a:pt x="539" y="441"/>
                    <a:pt x="539" y="441"/>
                  </a:cubicBezTo>
                  <a:cubicBezTo>
                    <a:pt x="540" y="441"/>
                    <a:pt x="540" y="441"/>
                    <a:pt x="540" y="441"/>
                  </a:cubicBezTo>
                  <a:cubicBezTo>
                    <a:pt x="540" y="441"/>
                    <a:pt x="540" y="441"/>
                    <a:pt x="541" y="441"/>
                  </a:cubicBezTo>
                  <a:cubicBezTo>
                    <a:pt x="541" y="441"/>
                    <a:pt x="541" y="441"/>
                    <a:pt x="541" y="441"/>
                  </a:cubicBezTo>
                  <a:cubicBezTo>
                    <a:pt x="541" y="441"/>
                    <a:pt x="542" y="441"/>
                    <a:pt x="542" y="441"/>
                  </a:cubicBezTo>
                  <a:cubicBezTo>
                    <a:pt x="542" y="441"/>
                    <a:pt x="542" y="441"/>
                    <a:pt x="542" y="441"/>
                  </a:cubicBezTo>
                  <a:cubicBezTo>
                    <a:pt x="542" y="441"/>
                    <a:pt x="542" y="441"/>
                    <a:pt x="542" y="441"/>
                  </a:cubicBezTo>
                  <a:cubicBezTo>
                    <a:pt x="542" y="441"/>
                    <a:pt x="542" y="441"/>
                    <a:pt x="542" y="441"/>
                  </a:cubicBezTo>
                  <a:cubicBezTo>
                    <a:pt x="542" y="440"/>
                    <a:pt x="542" y="440"/>
                    <a:pt x="542" y="440"/>
                  </a:cubicBezTo>
                  <a:cubicBezTo>
                    <a:pt x="542" y="440"/>
                    <a:pt x="542" y="440"/>
                    <a:pt x="542" y="440"/>
                  </a:cubicBezTo>
                  <a:cubicBezTo>
                    <a:pt x="542" y="439"/>
                    <a:pt x="541" y="439"/>
                    <a:pt x="541" y="439"/>
                  </a:cubicBezTo>
                  <a:cubicBezTo>
                    <a:pt x="541" y="439"/>
                    <a:pt x="541" y="439"/>
                    <a:pt x="541" y="438"/>
                  </a:cubicBezTo>
                  <a:cubicBezTo>
                    <a:pt x="541" y="438"/>
                    <a:pt x="541" y="438"/>
                    <a:pt x="541" y="438"/>
                  </a:cubicBezTo>
                  <a:cubicBezTo>
                    <a:pt x="541" y="438"/>
                    <a:pt x="541" y="438"/>
                    <a:pt x="541" y="438"/>
                  </a:cubicBezTo>
                  <a:cubicBezTo>
                    <a:pt x="541" y="438"/>
                    <a:pt x="541" y="438"/>
                    <a:pt x="540" y="437"/>
                  </a:cubicBezTo>
                  <a:cubicBezTo>
                    <a:pt x="540" y="437"/>
                    <a:pt x="540" y="437"/>
                    <a:pt x="540" y="437"/>
                  </a:cubicBezTo>
                  <a:cubicBezTo>
                    <a:pt x="540" y="436"/>
                    <a:pt x="540" y="436"/>
                    <a:pt x="540" y="436"/>
                  </a:cubicBezTo>
                  <a:cubicBezTo>
                    <a:pt x="540" y="436"/>
                    <a:pt x="540" y="436"/>
                    <a:pt x="539" y="435"/>
                  </a:cubicBezTo>
                  <a:cubicBezTo>
                    <a:pt x="539" y="435"/>
                    <a:pt x="539" y="435"/>
                    <a:pt x="539" y="435"/>
                  </a:cubicBezTo>
                  <a:cubicBezTo>
                    <a:pt x="539" y="435"/>
                    <a:pt x="539" y="435"/>
                    <a:pt x="539" y="435"/>
                  </a:cubicBezTo>
                  <a:cubicBezTo>
                    <a:pt x="537" y="433"/>
                    <a:pt x="536" y="427"/>
                    <a:pt x="536" y="426"/>
                  </a:cubicBezTo>
                  <a:cubicBezTo>
                    <a:pt x="536" y="425"/>
                    <a:pt x="532" y="422"/>
                    <a:pt x="529" y="420"/>
                  </a:cubicBezTo>
                  <a:cubicBezTo>
                    <a:pt x="528" y="420"/>
                    <a:pt x="528" y="419"/>
                    <a:pt x="527" y="419"/>
                  </a:cubicBezTo>
                  <a:cubicBezTo>
                    <a:pt x="527" y="419"/>
                    <a:pt x="527" y="419"/>
                    <a:pt x="527" y="419"/>
                  </a:cubicBezTo>
                  <a:cubicBezTo>
                    <a:pt x="527" y="419"/>
                    <a:pt x="527" y="419"/>
                    <a:pt x="527" y="419"/>
                  </a:cubicBezTo>
                  <a:cubicBezTo>
                    <a:pt x="526" y="418"/>
                    <a:pt x="526" y="418"/>
                    <a:pt x="526" y="418"/>
                  </a:cubicBezTo>
                  <a:cubicBezTo>
                    <a:pt x="526" y="418"/>
                    <a:pt x="526" y="418"/>
                    <a:pt x="525" y="418"/>
                  </a:cubicBezTo>
                  <a:cubicBezTo>
                    <a:pt x="525" y="418"/>
                    <a:pt x="525" y="418"/>
                    <a:pt x="525" y="418"/>
                  </a:cubicBezTo>
                  <a:cubicBezTo>
                    <a:pt x="524" y="417"/>
                    <a:pt x="524" y="417"/>
                    <a:pt x="523" y="417"/>
                  </a:cubicBezTo>
                  <a:cubicBezTo>
                    <a:pt x="521" y="416"/>
                    <a:pt x="518" y="409"/>
                    <a:pt x="517" y="407"/>
                  </a:cubicBezTo>
                  <a:cubicBezTo>
                    <a:pt x="516" y="406"/>
                    <a:pt x="515" y="406"/>
                    <a:pt x="515" y="407"/>
                  </a:cubicBezTo>
                  <a:cubicBezTo>
                    <a:pt x="514" y="407"/>
                    <a:pt x="513" y="403"/>
                    <a:pt x="513" y="402"/>
                  </a:cubicBezTo>
                  <a:cubicBezTo>
                    <a:pt x="514" y="401"/>
                    <a:pt x="514" y="400"/>
                    <a:pt x="515" y="398"/>
                  </a:cubicBezTo>
                  <a:cubicBezTo>
                    <a:pt x="515" y="396"/>
                    <a:pt x="516" y="389"/>
                    <a:pt x="516" y="388"/>
                  </a:cubicBezTo>
                  <a:cubicBezTo>
                    <a:pt x="517" y="387"/>
                    <a:pt x="518" y="389"/>
                    <a:pt x="519" y="390"/>
                  </a:cubicBezTo>
                  <a:cubicBezTo>
                    <a:pt x="520" y="391"/>
                    <a:pt x="520" y="390"/>
                    <a:pt x="521" y="390"/>
                  </a:cubicBezTo>
                  <a:cubicBezTo>
                    <a:pt x="522" y="390"/>
                    <a:pt x="523" y="392"/>
                    <a:pt x="524" y="394"/>
                  </a:cubicBezTo>
                  <a:cubicBezTo>
                    <a:pt x="525" y="395"/>
                    <a:pt x="525" y="394"/>
                    <a:pt x="526" y="394"/>
                  </a:cubicBezTo>
                  <a:cubicBezTo>
                    <a:pt x="526" y="394"/>
                    <a:pt x="527" y="394"/>
                    <a:pt x="527" y="394"/>
                  </a:cubicBezTo>
                  <a:cubicBezTo>
                    <a:pt x="527" y="394"/>
                    <a:pt x="527" y="394"/>
                    <a:pt x="527" y="394"/>
                  </a:cubicBezTo>
                  <a:cubicBezTo>
                    <a:pt x="527" y="395"/>
                    <a:pt x="527" y="395"/>
                    <a:pt x="527" y="395"/>
                  </a:cubicBezTo>
                  <a:cubicBezTo>
                    <a:pt x="527" y="395"/>
                    <a:pt x="528" y="395"/>
                    <a:pt x="528" y="396"/>
                  </a:cubicBezTo>
                  <a:cubicBezTo>
                    <a:pt x="528" y="396"/>
                    <a:pt x="528" y="396"/>
                    <a:pt x="528" y="396"/>
                  </a:cubicBezTo>
                  <a:cubicBezTo>
                    <a:pt x="528" y="396"/>
                    <a:pt x="528" y="397"/>
                    <a:pt x="529" y="397"/>
                  </a:cubicBezTo>
                  <a:cubicBezTo>
                    <a:pt x="529" y="397"/>
                    <a:pt x="529" y="397"/>
                    <a:pt x="529" y="397"/>
                  </a:cubicBezTo>
                  <a:cubicBezTo>
                    <a:pt x="529" y="398"/>
                    <a:pt x="529" y="398"/>
                    <a:pt x="530" y="398"/>
                  </a:cubicBezTo>
                  <a:cubicBezTo>
                    <a:pt x="530" y="399"/>
                    <a:pt x="530" y="399"/>
                    <a:pt x="530" y="399"/>
                  </a:cubicBezTo>
                  <a:cubicBezTo>
                    <a:pt x="531" y="401"/>
                    <a:pt x="533" y="398"/>
                    <a:pt x="535" y="400"/>
                  </a:cubicBezTo>
                  <a:cubicBezTo>
                    <a:pt x="535" y="400"/>
                    <a:pt x="535" y="400"/>
                    <a:pt x="536" y="401"/>
                  </a:cubicBezTo>
                  <a:cubicBezTo>
                    <a:pt x="536" y="401"/>
                    <a:pt x="536" y="401"/>
                    <a:pt x="536" y="401"/>
                  </a:cubicBezTo>
                  <a:cubicBezTo>
                    <a:pt x="536" y="401"/>
                    <a:pt x="536" y="401"/>
                    <a:pt x="536" y="402"/>
                  </a:cubicBezTo>
                  <a:cubicBezTo>
                    <a:pt x="536" y="402"/>
                    <a:pt x="537" y="402"/>
                    <a:pt x="537" y="402"/>
                  </a:cubicBezTo>
                  <a:cubicBezTo>
                    <a:pt x="537" y="402"/>
                    <a:pt x="538" y="402"/>
                    <a:pt x="538" y="403"/>
                  </a:cubicBezTo>
                  <a:cubicBezTo>
                    <a:pt x="538" y="403"/>
                    <a:pt x="539" y="403"/>
                    <a:pt x="539" y="404"/>
                  </a:cubicBezTo>
                  <a:cubicBezTo>
                    <a:pt x="540" y="404"/>
                    <a:pt x="538" y="409"/>
                    <a:pt x="539" y="410"/>
                  </a:cubicBezTo>
                  <a:cubicBezTo>
                    <a:pt x="540" y="411"/>
                    <a:pt x="542" y="408"/>
                    <a:pt x="542" y="407"/>
                  </a:cubicBezTo>
                  <a:cubicBezTo>
                    <a:pt x="542" y="406"/>
                    <a:pt x="545" y="406"/>
                    <a:pt x="545" y="406"/>
                  </a:cubicBezTo>
                  <a:cubicBezTo>
                    <a:pt x="546" y="405"/>
                    <a:pt x="546" y="403"/>
                    <a:pt x="546" y="402"/>
                  </a:cubicBezTo>
                  <a:cubicBezTo>
                    <a:pt x="547" y="400"/>
                    <a:pt x="548" y="401"/>
                    <a:pt x="550" y="401"/>
                  </a:cubicBezTo>
                  <a:cubicBezTo>
                    <a:pt x="551" y="401"/>
                    <a:pt x="554" y="398"/>
                    <a:pt x="555" y="397"/>
                  </a:cubicBezTo>
                  <a:cubicBezTo>
                    <a:pt x="556" y="395"/>
                    <a:pt x="556" y="389"/>
                    <a:pt x="555" y="388"/>
                  </a:cubicBezTo>
                  <a:cubicBezTo>
                    <a:pt x="555" y="386"/>
                    <a:pt x="553" y="381"/>
                    <a:pt x="552" y="380"/>
                  </a:cubicBezTo>
                  <a:cubicBezTo>
                    <a:pt x="551" y="378"/>
                    <a:pt x="547" y="375"/>
                    <a:pt x="545" y="374"/>
                  </a:cubicBezTo>
                  <a:cubicBezTo>
                    <a:pt x="544" y="374"/>
                    <a:pt x="543" y="372"/>
                    <a:pt x="541" y="369"/>
                  </a:cubicBezTo>
                  <a:cubicBezTo>
                    <a:pt x="539" y="367"/>
                    <a:pt x="539" y="367"/>
                    <a:pt x="537" y="365"/>
                  </a:cubicBezTo>
                  <a:cubicBezTo>
                    <a:pt x="535" y="364"/>
                    <a:pt x="536" y="364"/>
                    <a:pt x="536" y="362"/>
                  </a:cubicBezTo>
                  <a:cubicBezTo>
                    <a:pt x="536" y="361"/>
                    <a:pt x="536" y="360"/>
                    <a:pt x="536" y="359"/>
                  </a:cubicBezTo>
                  <a:cubicBezTo>
                    <a:pt x="537" y="359"/>
                    <a:pt x="537" y="358"/>
                    <a:pt x="538" y="357"/>
                  </a:cubicBezTo>
                  <a:cubicBezTo>
                    <a:pt x="538" y="356"/>
                    <a:pt x="538" y="356"/>
                    <a:pt x="539" y="356"/>
                  </a:cubicBezTo>
                  <a:cubicBezTo>
                    <a:pt x="539" y="356"/>
                    <a:pt x="539" y="356"/>
                    <a:pt x="539" y="356"/>
                  </a:cubicBezTo>
                  <a:cubicBezTo>
                    <a:pt x="539" y="356"/>
                    <a:pt x="539" y="356"/>
                    <a:pt x="539" y="355"/>
                  </a:cubicBezTo>
                  <a:cubicBezTo>
                    <a:pt x="539" y="355"/>
                    <a:pt x="540" y="355"/>
                    <a:pt x="540" y="355"/>
                  </a:cubicBezTo>
                  <a:cubicBezTo>
                    <a:pt x="540" y="355"/>
                    <a:pt x="540" y="355"/>
                    <a:pt x="540" y="355"/>
                  </a:cubicBezTo>
                  <a:cubicBezTo>
                    <a:pt x="540" y="355"/>
                    <a:pt x="540" y="355"/>
                    <a:pt x="541" y="355"/>
                  </a:cubicBezTo>
                  <a:cubicBezTo>
                    <a:pt x="541" y="355"/>
                    <a:pt x="541" y="355"/>
                    <a:pt x="541" y="354"/>
                  </a:cubicBezTo>
                  <a:cubicBezTo>
                    <a:pt x="541" y="354"/>
                    <a:pt x="541" y="354"/>
                    <a:pt x="542" y="354"/>
                  </a:cubicBezTo>
                  <a:cubicBezTo>
                    <a:pt x="542" y="354"/>
                    <a:pt x="543" y="354"/>
                    <a:pt x="544" y="353"/>
                  </a:cubicBezTo>
                  <a:cubicBezTo>
                    <a:pt x="544" y="353"/>
                    <a:pt x="544" y="353"/>
                    <a:pt x="544" y="353"/>
                  </a:cubicBezTo>
                  <a:cubicBezTo>
                    <a:pt x="544" y="353"/>
                    <a:pt x="544" y="353"/>
                    <a:pt x="544" y="353"/>
                  </a:cubicBezTo>
                  <a:cubicBezTo>
                    <a:pt x="544" y="353"/>
                    <a:pt x="545" y="353"/>
                    <a:pt x="545" y="353"/>
                  </a:cubicBezTo>
                  <a:cubicBezTo>
                    <a:pt x="546" y="352"/>
                    <a:pt x="546" y="354"/>
                    <a:pt x="547" y="354"/>
                  </a:cubicBezTo>
                  <a:cubicBezTo>
                    <a:pt x="548" y="354"/>
                    <a:pt x="549" y="353"/>
                    <a:pt x="550" y="353"/>
                  </a:cubicBezTo>
                  <a:cubicBezTo>
                    <a:pt x="551" y="353"/>
                    <a:pt x="551" y="353"/>
                    <a:pt x="551" y="355"/>
                  </a:cubicBezTo>
                  <a:cubicBezTo>
                    <a:pt x="551" y="357"/>
                    <a:pt x="554" y="357"/>
                    <a:pt x="554" y="356"/>
                  </a:cubicBezTo>
                  <a:cubicBezTo>
                    <a:pt x="554" y="355"/>
                    <a:pt x="554" y="355"/>
                    <a:pt x="555" y="354"/>
                  </a:cubicBezTo>
                  <a:cubicBezTo>
                    <a:pt x="556" y="353"/>
                    <a:pt x="558" y="353"/>
                    <a:pt x="560" y="353"/>
                  </a:cubicBezTo>
                  <a:cubicBezTo>
                    <a:pt x="562" y="353"/>
                    <a:pt x="566" y="351"/>
                    <a:pt x="566" y="351"/>
                  </a:cubicBezTo>
                  <a:cubicBezTo>
                    <a:pt x="567" y="350"/>
                    <a:pt x="566" y="349"/>
                    <a:pt x="566" y="348"/>
                  </a:cubicBezTo>
                  <a:cubicBezTo>
                    <a:pt x="566" y="348"/>
                    <a:pt x="568" y="349"/>
                    <a:pt x="569" y="349"/>
                  </a:cubicBezTo>
                  <a:cubicBezTo>
                    <a:pt x="571" y="349"/>
                    <a:pt x="571" y="347"/>
                    <a:pt x="572" y="347"/>
                  </a:cubicBezTo>
                  <a:cubicBezTo>
                    <a:pt x="572" y="346"/>
                    <a:pt x="574" y="347"/>
                    <a:pt x="575" y="347"/>
                  </a:cubicBezTo>
                  <a:cubicBezTo>
                    <a:pt x="577" y="347"/>
                    <a:pt x="578" y="346"/>
                    <a:pt x="578" y="345"/>
                  </a:cubicBezTo>
                  <a:cubicBezTo>
                    <a:pt x="578" y="345"/>
                    <a:pt x="579" y="344"/>
                    <a:pt x="580" y="344"/>
                  </a:cubicBezTo>
                  <a:cubicBezTo>
                    <a:pt x="581" y="344"/>
                    <a:pt x="583" y="342"/>
                    <a:pt x="584" y="341"/>
                  </a:cubicBezTo>
                  <a:cubicBezTo>
                    <a:pt x="584" y="340"/>
                    <a:pt x="584" y="339"/>
                    <a:pt x="585" y="339"/>
                  </a:cubicBezTo>
                  <a:cubicBezTo>
                    <a:pt x="587" y="338"/>
                    <a:pt x="586" y="337"/>
                    <a:pt x="586" y="336"/>
                  </a:cubicBezTo>
                  <a:cubicBezTo>
                    <a:pt x="586" y="336"/>
                    <a:pt x="588" y="335"/>
                    <a:pt x="589" y="334"/>
                  </a:cubicBezTo>
                  <a:cubicBezTo>
                    <a:pt x="590" y="333"/>
                    <a:pt x="589" y="332"/>
                    <a:pt x="589" y="332"/>
                  </a:cubicBezTo>
                  <a:cubicBezTo>
                    <a:pt x="590" y="331"/>
                    <a:pt x="590" y="327"/>
                    <a:pt x="590" y="326"/>
                  </a:cubicBezTo>
                  <a:cubicBezTo>
                    <a:pt x="590" y="325"/>
                    <a:pt x="592" y="324"/>
                    <a:pt x="594" y="323"/>
                  </a:cubicBezTo>
                  <a:cubicBezTo>
                    <a:pt x="595" y="323"/>
                    <a:pt x="595" y="323"/>
                    <a:pt x="595" y="321"/>
                  </a:cubicBezTo>
                  <a:cubicBezTo>
                    <a:pt x="595" y="320"/>
                    <a:pt x="596" y="319"/>
                    <a:pt x="596" y="318"/>
                  </a:cubicBezTo>
                  <a:cubicBezTo>
                    <a:pt x="597" y="318"/>
                    <a:pt x="596" y="316"/>
                    <a:pt x="595" y="315"/>
                  </a:cubicBezTo>
                  <a:cubicBezTo>
                    <a:pt x="595" y="315"/>
                    <a:pt x="592" y="315"/>
                    <a:pt x="591" y="314"/>
                  </a:cubicBezTo>
                  <a:cubicBezTo>
                    <a:pt x="590" y="313"/>
                    <a:pt x="594" y="310"/>
                    <a:pt x="594" y="310"/>
                  </a:cubicBezTo>
                  <a:cubicBezTo>
                    <a:pt x="594" y="309"/>
                    <a:pt x="592" y="308"/>
                    <a:pt x="592" y="307"/>
                  </a:cubicBezTo>
                  <a:cubicBezTo>
                    <a:pt x="591" y="307"/>
                    <a:pt x="592" y="307"/>
                    <a:pt x="592" y="307"/>
                  </a:cubicBezTo>
                  <a:cubicBezTo>
                    <a:pt x="593" y="306"/>
                    <a:pt x="591" y="303"/>
                    <a:pt x="589" y="303"/>
                  </a:cubicBezTo>
                  <a:cubicBezTo>
                    <a:pt x="588" y="302"/>
                    <a:pt x="586" y="300"/>
                    <a:pt x="585" y="299"/>
                  </a:cubicBezTo>
                  <a:cubicBezTo>
                    <a:pt x="584" y="297"/>
                    <a:pt x="582" y="294"/>
                    <a:pt x="580" y="293"/>
                  </a:cubicBezTo>
                  <a:cubicBezTo>
                    <a:pt x="579" y="292"/>
                    <a:pt x="579" y="291"/>
                    <a:pt x="580" y="290"/>
                  </a:cubicBezTo>
                  <a:cubicBezTo>
                    <a:pt x="580" y="289"/>
                    <a:pt x="582" y="287"/>
                    <a:pt x="582" y="286"/>
                  </a:cubicBezTo>
                  <a:cubicBezTo>
                    <a:pt x="582" y="285"/>
                    <a:pt x="583" y="284"/>
                    <a:pt x="585" y="284"/>
                  </a:cubicBezTo>
                  <a:cubicBezTo>
                    <a:pt x="586" y="284"/>
                    <a:pt x="589" y="283"/>
                    <a:pt x="591" y="283"/>
                  </a:cubicBezTo>
                  <a:cubicBezTo>
                    <a:pt x="593" y="282"/>
                    <a:pt x="592" y="281"/>
                    <a:pt x="590" y="281"/>
                  </a:cubicBezTo>
                  <a:cubicBezTo>
                    <a:pt x="588" y="281"/>
                    <a:pt x="585" y="280"/>
                    <a:pt x="584" y="279"/>
                  </a:cubicBezTo>
                  <a:cubicBezTo>
                    <a:pt x="582" y="279"/>
                    <a:pt x="579" y="281"/>
                    <a:pt x="578" y="282"/>
                  </a:cubicBezTo>
                  <a:cubicBezTo>
                    <a:pt x="577" y="282"/>
                    <a:pt x="575" y="281"/>
                    <a:pt x="574" y="279"/>
                  </a:cubicBezTo>
                  <a:cubicBezTo>
                    <a:pt x="573" y="277"/>
                    <a:pt x="570" y="276"/>
                    <a:pt x="569" y="274"/>
                  </a:cubicBezTo>
                  <a:cubicBezTo>
                    <a:pt x="568" y="273"/>
                    <a:pt x="567" y="273"/>
                    <a:pt x="569" y="272"/>
                  </a:cubicBezTo>
                  <a:cubicBezTo>
                    <a:pt x="571" y="272"/>
                    <a:pt x="573" y="272"/>
                    <a:pt x="574" y="272"/>
                  </a:cubicBezTo>
                  <a:cubicBezTo>
                    <a:pt x="576" y="271"/>
                    <a:pt x="574" y="270"/>
                    <a:pt x="575" y="268"/>
                  </a:cubicBezTo>
                  <a:cubicBezTo>
                    <a:pt x="576" y="267"/>
                    <a:pt x="581" y="264"/>
                    <a:pt x="581" y="264"/>
                  </a:cubicBezTo>
                  <a:cubicBezTo>
                    <a:pt x="582" y="263"/>
                    <a:pt x="583" y="263"/>
                    <a:pt x="583" y="263"/>
                  </a:cubicBezTo>
                  <a:cubicBezTo>
                    <a:pt x="584" y="263"/>
                    <a:pt x="585" y="264"/>
                    <a:pt x="585" y="265"/>
                  </a:cubicBezTo>
                  <a:cubicBezTo>
                    <a:pt x="586" y="266"/>
                    <a:pt x="584" y="268"/>
                    <a:pt x="584" y="268"/>
                  </a:cubicBezTo>
                  <a:cubicBezTo>
                    <a:pt x="583" y="269"/>
                    <a:pt x="584" y="269"/>
                    <a:pt x="584" y="270"/>
                  </a:cubicBezTo>
                  <a:cubicBezTo>
                    <a:pt x="585" y="272"/>
                    <a:pt x="584" y="272"/>
                    <a:pt x="585" y="273"/>
                  </a:cubicBezTo>
                  <a:cubicBezTo>
                    <a:pt x="586" y="273"/>
                    <a:pt x="590" y="270"/>
                    <a:pt x="592" y="269"/>
                  </a:cubicBezTo>
                  <a:cubicBezTo>
                    <a:pt x="592" y="269"/>
                    <a:pt x="593" y="269"/>
                    <a:pt x="593" y="269"/>
                  </a:cubicBezTo>
                  <a:cubicBezTo>
                    <a:pt x="593" y="269"/>
                    <a:pt x="593" y="269"/>
                    <a:pt x="593" y="269"/>
                  </a:cubicBezTo>
                  <a:cubicBezTo>
                    <a:pt x="594" y="269"/>
                    <a:pt x="594" y="269"/>
                    <a:pt x="594" y="269"/>
                  </a:cubicBezTo>
                  <a:cubicBezTo>
                    <a:pt x="594" y="269"/>
                    <a:pt x="594" y="269"/>
                    <a:pt x="594" y="269"/>
                  </a:cubicBezTo>
                  <a:cubicBezTo>
                    <a:pt x="595" y="269"/>
                    <a:pt x="595" y="269"/>
                    <a:pt x="595" y="269"/>
                  </a:cubicBezTo>
                  <a:cubicBezTo>
                    <a:pt x="595" y="269"/>
                    <a:pt x="595" y="269"/>
                    <a:pt x="595" y="269"/>
                  </a:cubicBezTo>
                  <a:cubicBezTo>
                    <a:pt x="595" y="269"/>
                    <a:pt x="595" y="269"/>
                    <a:pt x="595" y="269"/>
                  </a:cubicBezTo>
                  <a:cubicBezTo>
                    <a:pt x="595" y="269"/>
                    <a:pt x="595" y="269"/>
                    <a:pt x="595" y="269"/>
                  </a:cubicBezTo>
                  <a:cubicBezTo>
                    <a:pt x="595" y="269"/>
                    <a:pt x="596" y="269"/>
                    <a:pt x="596" y="269"/>
                  </a:cubicBezTo>
                  <a:cubicBezTo>
                    <a:pt x="596" y="269"/>
                    <a:pt x="596" y="269"/>
                    <a:pt x="596" y="269"/>
                  </a:cubicBezTo>
                  <a:cubicBezTo>
                    <a:pt x="597" y="270"/>
                    <a:pt x="598" y="270"/>
                    <a:pt x="599" y="270"/>
                  </a:cubicBezTo>
                  <a:cubicBezTo>
                    <a:pt x="600" y="270"/>
                    <a:pt x="599" y="272"/>
                    <a:pt x="599" y="273"/>
                  </a:cubicBezTo>
                  <a:cubicBezTo>
                    <a:pt x="600" y="274"/>
                    <a:pt x="598" y="276"/>
                    <a:pt x="598" y="277"/>
                  </a:cubicBezTo>
                  <a:cubicBezTo>
                    <a:pt x="598" y="277"/>
                    <a:pt x="598" y="277"/>
                    <a:pt x="598" y="277"/>
                  </a:cubicBezTo>
                  <a:cubicBezTo>
                    <a:pt x="599" y="277"/>
                    <a:pt x="599" y="277"/>
                    <a:pt x="599" y="277"/>
                  </a:cubicBezTo>
                  <a:cubicBezTo>
                    <a:pt x="599" y="277"/>
                    <a:pt x="599" y="277"/>
                    <a:pt x="599" y="277"/>
                  </a:cubicBezTo>
                  <a:cubicBezTo>
                    <a:pt x="599" y="277"/>
                    <a:pt x="599" y="278"/>
                    <a:pt x="600" y="278"/>
                  </a:cubicBezTo>
                  <a:cubicBezTo>
                    <a:pt x="600" y="278"/>
                    <a:pt x="600" y="278"/>
                    <a:pt x="600" y="278"/>
                  </a:cubicBezTo>
                  <a:cubicBezTo>
                    <a:pt x="601" y="278"/>
                    <a:pt x="601" y="278"/>
                    <a:pt x="601" y="278"/>
                  </a:cubicBezTo>
                  <a:cubicBezTo>
                    <a:pt x="601" y="278"/>
                    <a:pt x="602" y="278"/>
                    <a:pt x="602" y="278"/>
                  </a:cubicBezTo>
                  <a:cubicBezTo>
                    <a:pt x="602" y="278"/>
                    <a:pt x="602" y="278"/>
                    <a:pt x="602" y="278"/>
                  </a:cubicBezTo>
                  <a:cubicBezTo>
                    <a:pt x="603" y="278"/>
                    <a:pt x="604" y="279"/>
                    <a:pt x="605" y="279"/>
                  </a:cubicBezTo>
                  <a:cubicBezTo>
                    <a:pt x="605" y="279"/>
                    <a:pt x="605" y="279"/>
                    <a:pt x="606" y="279"/>
                  </a:cubicBezTo>
                  <a:cubicBezTo>
                    <a:pt x="606" y="279"/>
                    <a:pt x="606" y="279"/>
                    <a:pt x="606" y="279"/>
                  </a:cubicBezTo>
                  <a:cubicBezTo>
                    <a:pt x="606" y="279"/>
                    <a:pt x="606" y="279"/>
                    <a:pt x="606" y="279"/>
                  </a:cubicBezTo>
                  <a:cubicBezTo>
                    <a:pt x="607" y="279"/>
                    <a:pt x="608" y="282"/>
                    <a:pt x="608" y="282"/>
                  </a:cubicBezTo>
                  <a:cubicBezTo>
                    <a:pt x="608" y="283"/>
                    <a:pt x="607" y="282"/>
                    <a:pt x="606" y="282"/>
                  </a:cubicBezTo>
                  <a:cubicBezTo>
                    <a:pt x="605" y="283"/>
                    <a:pt x="608" y="286"/>
                    <a:pt x="608" y="287"/>
                  </a:cubicBezTo>
                  <a:cubicBezTo>
                    <a:pt x="609" y="288"/>
                    <a:pt x="608" y="290"/>
                    <a:pt x="608" y="291"/>
                  </a:cubicBezTo>
                  <a:cubicBezTo>
                    <a:pt x="608" y="293"/>
                    <a:pt x="609" y="295"/>
                    <a:pt x="610" y="295"/>
                  </a:cubicBezTo>
                  <a:cubicBezTo>
                    <a:pt x="611" y="295"/>
                    <a:pt x="613" y="293"/>
                    <a:pt x="614" y="293"/>
                  </a:cubicBezTo>
                  <a:cubicBezTo>
                    <a:pt x="614" y="292"/>
                    <a:pt x="616" y="293"/>
                    <a:pt x="617" y="293"/>
                  </a:cubicBezTo>
                  <a:cubicBezTo>
                    <a:pt x="618" y="293"/>
                    <a:pt x="619" y="291"/>
                    <a:pt x="620" y="290"/>
                  </a:cubicBezTo>
                  <a:cubicBezTo>
                    <a:pt x="620" y="288"/>
                    <a:pt x="619" y="286"/>
                    <a:pt x="618" y="285"/>
                  </a:cubicBezTo>
                  <a:cubicBezTo>
                    <a:pt x="618" y="283"/>
                    <a:pt x="617" y="280"/>
                    <a:pt x="616" y="278"/>
                  </a:cubicBezTo>
                  <a:cubicBezTo>
                    <a:pt x="616" y="278"/>
                    <a:pt x="616" y="278"/>
                    <a:pt x="616" y="278"/>
                  </a:cubicBezTo>
                  <a:cubicBezTo>
                    <a:pt x="616" y="278"/>
                    <a:pt x="616" y="278"/>
                    <a:pt x="616" y="278"/>
                  </a:cubicBezTo>
                  <a:cubicBezTo>
                    <a:pt x="615" y="276"/>
                    <a:pt x="613" y="275"/>
                    <a:pt x="612" y="273"/>
                  </a:cubicBezTo>
                  <a:cubicBezTo>
                    <a:pt x="612" y="273"/>
                    <a:pt x="612" y="273"/>
                    <a:pt x="611" y="273"/>
                  </a:cubicBezTo>
                  <a:cubicBezTo>
                    <a:pt x="611" y="273"/>
                    <a:pt x="611" y="273"/>
                    <a:pt x="610" y="272"/>
                  </a:cubicBezTo>
                  <a:cubicBezTo>
                    <a:pt x="607" y="271"/>
                    <a:pt x="608" y="270"/>
                    <a:pt x="608" y="269"/>
                  </a:cubicBezTo>
                  <a:cubicBezTo>
                    <a:pt x="609" y="268"/>
                    <a:pt x="611" y="268"/>
                    <a:pt x="612" y="267"/>
                  </a:cubicBezTo>
                  <a:cubicBezTo>
                    <a:pt x="613" y="266"/>
                    <a:pt x="615" y="262"/>
                    <a:pt x="615" y="261"/>
                  </a:cubicBezTo>
                  <a:cubicBezTo>
                    <a:pt x="616" y="260"/>
                    <a:pt x="617" y="256"/>
                    <a:pt x="617" y="256"/>
                  </a:cubicBezTo>
                  <a:cubicBezTo>
                    <a:pt x="617" y="256"/>
                    <a:pt x="617" y="255"/>
                    <a:pt x="617" y="255"/>
                  </a:cubicBezTo>
                  <a:cubicBezTo>
                    <a:pt x="618" y="255"/>
                    <a:pt x="619" y="255"/>
                    <a:pt x="620" y="254"/>
                  </a:cubicBezTo>
                  <a:cubicBezTo>
                    <a:pt x="620" y="254"/>
                    <a:pt x="620" y="254"/>
                    <a:pt x="620" y="254"/>
                  </a:cubicBezTo>
                  <a:cubicBezTo>
                    <a:pt x="620" y="254"/>
                    <a:pt x="620" y="254"/>
                    <a:pt x="620" y="254"/>
                  </a:cubicBezTo>
                  <a:cubicBezTo>
                    <a:pt x="621" y="254"/>
                    <a:pt x="621" y="252"/>
                    <a:pt x="622" y="251"/>
                  </a:cubicBezTo>
                  <a:cubicBezTo>
                    <a:pt x="622" y="251"/>
                    <a:pt x="624" y="253"/>
                    <a:pt x="625" y="254"/>
                  </a:cubicBezTo>
                  <a:cubicBezTo>
                    <a:pt x="627" y="255"/>
                    <a:pt x="631" y="253"/>
                    <a:pt x="632" y="253"/>
                  </a:cubicBezTo>
                  <a:cubicBezTo>
                    <a:pt x="633" y="252"/>
                    <a:pt x="635" y="249"/>
                    <a:pt x="636" y="248"/>
                  </a:cubicBezTo>
                  <a:cubicBezTo>
                    <a:pt x="636" y="247"/>
                    <a:pt x="638" y="245"/>
                    <a:pt x="638" y="244"/>
                  </a:cubicBezTo>
                  <a:cubicBezTo>
                    <a:pt x="639" y="243"/>
                    <a:pt x="640" y="242"/>
                    <a:pt x="642" y="241"/>
                  </a:cubicBezTo>
                  <a:cubicBezTo>
                    <a:pt x="643" y="240"/>
                    <a:pt x="644" y="236"/>
                    <a:pt x="644" y="235"/>
                  </a:cubicBezTo>
                  <a:cubicBezTo>
                    <a:pt x="644" y="234"/>
                    <a:pt x="646" y="231"/>
                    <a:pt x="647" y="229"/>
                  </a:cubicBezTo>
                  <a:cubicBezTo>
                    <a:pt x="647" y="227"/>
                    <a:pt x="648" y="227"/>
                    <a:pt x="649" y="226"/>
                  </a:cubicBezTo>
                  <a:cubicBezTo>
                    <a:pt x="650" y="225"/>
                    <a:pt x="648" y="219"/>
                    <a:pt x="648" y="216"/>
                  </a:cubicBezTo>
                  <a:cubicBezTo>
                    <a:pt x="648" y="213"/>
                    <a:pt x="647" y="212"/>
                    <a:pt x="647" y="210"/>
                  </a:cubicBezTo>
                  <a:cubicBezTo>
                    <a:pt x="647" y="208"/>
                    <a:pt x="649" y="205"/>
                    <a:pt x="649" y="204"/>
                  </a:cubicBezTo>
                  <a:cubicBezTo>
                    <a:pt x="649" y="203"/>
                    <a:pt x="647" y="202"/>
                    <a:pt x="647" y="202"/>
                  </a:cubicBezTo>
                  <a:cubicBezTo>
                    <a:pt x="646" y="203"/>
                    <a:pt x="645" y="199"/>
                    <a:pt x="644" y="198"/>
                  </a:cubicBezTo>
                  <a:cubicBezTo>
                    <a:pt x="643" y="198"/>
                    <a:pt x="644" y="198"/>
                    <a:pt x="645" y="197"/>
                  </a:cubicBezTo>
                  <a:cubicBezTo>
                    <a:pt x="645" y="197"/>
                    <a:pt x="642" y="195"/>
                    <a:pt x="640" y="195"/>
                  </a:cubicBezTo>
                  <a:cubicBezTo>
                    <a:pt x="639" y="194"/>
                    <a:pt x="639" y="192"/>
                    <a:pt x="638" y="192"/>
                  </a:cubicBezTo>
                  <a:cubicBezTo>
                    <a:pt x="636" y="191"/>
                    <a:pt x="633" y="190"/>
                    <a:pt x="632" y="190"/>
                  </a:cubicBezTo>
                  <a:cubicBezTo>
                    <a:pt x="631" y="190"/>
                    <a:pt x="634" y="193"/>
                    <a:pt x="633" y="193"/>
                  </a:cubicBezTo>
                  <a:cubicBezTo>
                    <a:pt x="632" y="193"/>
                    <a:pt x="631" y="194"/>
                    <a:pt x="629" y="194"/>
                  </a:cubicBezTo>
                  <a:cubicBezTo>
                    <a:pt x="627" y="194"/>
                    <a:pt x="629" y="193"/>
                    <a:pt x="629" y="193"/>
                  </a:cubicBezTo>
                  <a:cubicBezTo>
                    <a:pt x="629" y="192"/>
                    <a:pt x="626" y="193"/>
                    <a:pt x="625" y="193"/>
                  </a:cubicBezTo>
                  <a:cubicBezTo>
                    <a:pt x="624" y="193"/>
                    <a:pt x="626" y="191"/>
                    <a:pt x="625" y="191"/>
                  </a:cubicBezTo>
                  <a:cubicBezTo>
                    <a:pt x="625" y="190"/>
                    <a:pt x="624" y="190"/>
                    <a:pt x="624" y="191"/>
                  </a:cubicBezTo>
                  <a:cubicBezTo>
                    <a:pt x="623" y="191"/>
                    <a:pt x="620" y="189"/>
                    <a:pt x="619" y="189"/>
                  </a:cubicBezTo>
                  <a:cubicBezTo>
                    <a:pt x="618" y="190"/>
                    <a:pt x="617" y="188"/>
                    <a:pt x="619" y="187"/>
                  </a:cubicBezTo>
                  <a:cubicBezTo>
                    <a:pt x="622" y="185"/>
                    <a:pt x="627" y="180"/>
                    <a:pt x="627" y="179"/>
                  </a:cubicBezTo>
                  <a:cubicBezTo>
                    <a:pt x="627" y="177"/>
                    <a:pt x="631" y="175"/>
                    <a:pt x="632" y="174"/>
                  </a:cubicBezTo>
                  <a:cubicBezTo>
                    <a:pt x="633" y="173"/>
                    <a:pt x="634" y="170"/>
                    <a:pt x="636" y="169"/>
                  </a:cubicBezTo>
                  <a:cubicBezTo>
                    <a:pt x="637" y="167"/>
                    <a:pt x="636" y="166"/>
                    <a:pt x="639" y="163"/>
                  </a:cubicBezTo>
                  <a:cubicBezTo>
                    <a:pt x="642" y="160"/>
                    <a:pt x="651" y="161"/>
                    <a:pt x="652" y="162"/>
                  </a:cubicBezTo>
                  <a:cubicBezTo>
                    <a:pt x="654" y="162"/>
                    <a:pt x="657" y="162"/>
                    <a:pt x="659" y="162"/>
                  </a:cubicBezTo>
                  <a:cubicBezTo>
                    <a:pt x="660" y="162"/>
                    <a:pt x="664" y="164"/>
                    <a:pt x="665" y="163"/>
                  </a:cubicBezTo>
                  <a:cubicBezTo>
                    <a:pt x="666" y="162"/>
                    <a:pt x="665" y="162"/>
                    <a:pt x="663" y="162"/>
                  </a:cubicBezTo>
                  <a:cubicBezTo>
                    <a:pt x="661" y="161"/>
                    <a:pt x="664" y="160"/>
                    <a:pt x="665" y="160"/>
                  </a:cubicBezTo>
                  <a:cubicBezTo>
                    <a:pt x="666" y="160"/>
                    <a:pt x="666" y="160"/>
                    <a:pt x="665" y="159"/>
                  </a:cubicBezTo>
                  <a:cubicBezTo>
                    <a:pt x="664" y="159"/>
                    <a:pt x="668" y="159"/>
                    <a:pt x="669" y="159"/>
                  </a:cubicBezTo>
                  <a:cubicBezTo>
                    <a:pt x="670" y="159"/>
                    <a:pt x="670" y="160"/>
                    <a:pt x="670" y="160"/>
                  </a:cubicBezTo>
                  <a:cubicBezTo>
                    <a:pt x="671" y="161"/>
                    <a:pt x="672" y="159"/>
                    <a:pt x="672" y="159"/>
                  </a:cubicBezTo>
                  <a:cubicBezTo>
                    <a:pt x="673" y="159"/>
                    <a:pt x="673" y="161"/>
                    <a:pt x="673" y="161"/>
                  </a:cubicBezTo>
                  <a:cubicBezTo>
                    <a:pt x="673" y="162"/>
                    <a:pt x="674" y="162"/>
                    <a:pt x="676" y="163"/>
                  </a:cubicBezTo>
                  <a:cubicBezTo>
                    <a:pt x="677" y="164"/>
                    <a:pt x="674" y="164"/>
                    <a:pt x="674" y="164"/>
                  </a:cubicBezTo>
                  <a:cubicBezTo>
                    <a:pt x="673" y="164"/>
                    <a:pt x="675" y="166"/>
                    <a:pt x="676" y="166"/>
                  </a:cubicBezTo>
                  <a:cubicBezTo>
                    <a:pt x="676" y="166"/>
                    <a:pt x="680" y="165"/>
                    <a:pt x="681" y="164"/>
                  </a:cubicBezTo>
                  <a:cubicBezTo>
                    <a:pt x="682" y="163"/>
                    <a:pt x="682" y="163"/>
                    <a:pt x="684" y="164"/>
                  </a:cubicBezTo>
                  <a:cubicBezTo>
                    <a:pt x="685" y="164"/>
                    <a:pt x="685" y="164"/>
                    <a:pt x="686" y="164"/>
                  </a:cubicBezTo>
                  <a:cubicBezTo>
                    <a:pt x="686" y="164"/>
                    <a:pt x="687" y="164"/>
                    <a:pt x="688" y="164"/>
                  </a:cubicBezTo>
                  <a:cubicBezTo>
                    <a:pt x="689" y="164"/>
                    <a:pt x="689" y="163"/>
                    <a:pt x="691" y="163"/>
                  </a:cubicBezTo>
                  <a:cubicBezTo>
                    <a:pt x="692" y="163"/>
                    <a:pt x="692" y="162"/>
                    <a:pt x="692" y="161"/>
                  </a:cubicBezTo>
                  <a:cubicBezTo>
                    <a:pt x="691" y="160"/>
                    <a:pt x="688" y="161"/>
                    <a:pt x="687" y="161"/>
                  </a:cubicBezTo>
                  <a:cubicBezTo>
                    <a:pt x="686" y="161"/>
                    <a:pt x="686" y="160"/>
                    <a:pt x="687" y="160"/>
                  </a:cubicBezTo>
                  <a:cubicBezTo>
                    <a:pt x="688" y="159"/>
                    <a:pt x="689" y="157"/>
                    <a:pt x="689" y="156"/>
                  </a:cubicBezTo>
                  <a:cubicBezTo>
                    <a:pt x="690" y="156"/>
                    <a:pt x="691" y="155"/>
                    <a:pt x="692" y="155"/>
                  </a:cubicBezTo>
                  <a:cubicBezTo>
                    <a:pt x="693" y="154"/>
                    <a:pt x="693" y="149"/>
                    <a:pt x="694" y="147"/>
                  </a:cubicBezTo>
                  <a:cubicBezTo>
                    <a:pt x="695" y="146"/>
                    <a:pt x="699" y="145"/>
                    <a:pt x="699" y="145"/>
                  </a:cubicBezTo>
                  <a:cubicBezTo>
                    <a:pt x="700" y="144"/>
                    <a:pt x="701" y="145"/>
                    <a:pt x="702" y="145"/>
                  </a:cubicBezTo>
                  <a:cubicBezTo>
                    <a:pt x="703" y="144"/>
                    <a:pt x="703" y="142"/>
                    <a:pt x="704" y="142"/>
                  </a:cubicBezTo>
                  <a:cubicBezTo>
                    <a:pt x="705" y="141"/>
                    <a:pt x="703" y="145"/>
                    <a:pt x="704" y="146"/>
                  </a:cubicBezTo>
                  <a:cubicBezTo>
                    <a:pt x="704" y="147"/>
                    <a:pt x="702" y="148"/>
                    <a:pt x="703" y="149"/>
                  </a:cubicBezTo>
                  <a:cubicBezTo>
                    <a:pt x="703" y="150"/>
                    <a:pt x="705" y="151"/>
                    <a:pt x="706" y="151"/>
                  </a:cubicBezTo>
                  <a:cubicBezTo>
                    <a:pt x="707" y="152"/>
                    <a:pt x="707" y="151"/>
                    <a:pt x="707" y="150"/>
                  </a:cubicBezTo>
                  <a:cubicBezTo>
                    <a:pt x="708" y="149"/>
                    <a:pt x="710" y="146"/>
                    <a:pt x="711" y="146"/>
                  </a:cubicBezTo>
                  <a:cubicBezTo>
                    <a:pt x="711" y="145"/>
                    <a:pt x="710" y="144"/>
                    <a:pt x="709" y="142"/>
                  </a:cubicBezTo>
                  <a:cubicBezTo>
                    <a:pt x="708" y="141"/>
                    <a:pt x="709" y="140"/>
                    <a:pt x="710" y="140"/>
                  </a:cubicBezTo>
                  <a:cubicBezTo>
                    <a:pt x="711" y="140"/>
                    <a:pt x="712" y="139"/>
                    <a:pt x="712" y="139"/>
                  </a:cubicBezTo>
                  <a:cubicBezTo>
                    <a:pt x="713" y="138"/>
                    <a:pt x="713" y="140"/>
                    <a:pt x="713" y="141"/>
                  </a:cubicBezTo>
                  <a:cubicBezTo>
                    <a:pt x="714" y="141"/>
                    <a:pt x="714" y="141"/>
                    <a:pt x="713" y="142"/>
                  </a:cubicBezTo>
                  <a:cubicBezTo>
                    <a:pt x="712" y="143"/>
                    <a:pt x="713" y="146"/>
                    <a:pt x="713" y="147"/>
                  </a:cubicBezTo>
                  <a:cubicBezTo>
                    <a:pt x="713" y="147"/>
                    <a:pt x="714" y="148"/>
                    <a:pt x="714" y="149"/>
                  </a:cubicBezTo>
                  <a:cubicBezTo>
                    <a:pt x="715" y="149"/>
                    <a:pt x="714" y="150"/>
                    <a:pt x="713" y="150"/>
                  </a:cubicBezTo>
                  <a:cubicBezTo>
                    <a:pt x="713" y="151"/>
                    <a:pt x="714" y="151"/>
                    <a:pt x="715" y="151"/>
                  </a:cubicBezTo>
                  <a:cubicBezTo>
                    <a:pt x="715" y="152"/>
                    <a:pt x="712" y="154"/>
                    <a:pt x="712" y="155"/>
                  </a:cubicBezTo>
                  <a:cubicBezTo>
                    <a:pt x="712" y="156"/>
                    <a:pt x="711" y="157"/>
                    <a:pt x="710" y="158"/>
                  </a:cubicBezTo>
                  <a:cubicBezTo>
                    <a:pt x="709" y="158"/>
                    <a:pt x="706" y="162"/>
                    <a:pt x="705" y="163"/>
                  </a:cubicBezTo>
                  <a:cubicBezTo>
                    <a:pt x="704" y="164"/>
                    <a:pt x="703" y="169"/>
                    <a:pt x="703" y="170"/>
                  </a:cubicBezTo>
                  <a:cubicBezTo>
                    <a:pt x="702" y="170"/>
                    <a:pt x="700" y="171"/>
                    <a:pt x="699" y="171"/>
                  </a:cubicBezTo>
                  <a:cubicBezTo>
                    <a:pt x="698" y="171"/>
                    <a:pt x="699" y="172"/>
                    <a:pt x="699" y="173"/>
                  </a:cubicBezTo>
                  <a:cubicBezTo>
                    <a:pt x="699" y="175"/>
                    <a:pt x="696" y="179"/>
                    <a:pt x="696" y="180"/>
                  </a:cubicBezTo>
                  <a:cubicBezTo>
                    <a:pt x="695" y="181"/>
                    <a:pt x="697" y="187"/>
                    <a:pt x="699" y="190"/>
                  </a:cubicBezTo>
                  <a:cubicBezTo>
                    <a:pt x="700" y="192"/>
                    <a:pt x="701" y="196"/>
                    <a:pt x="702" y="198"/>
                  </a:cubicBezTo>
                  <a:cubicBezTo>
                    <a:pt x="703" y="201"/>
                    <a:pt x="705" y="202"/>
                    <a:pt x="705" y="203"/>
                  </a:cubicBezTo>
                  <a:cubicBezTo>
                    <a:pt x="706" y="203"/>
                    <a:pt x="707" y="205"/>
                    <a:pt x="708" y="206"/>
                  </a:cubicBezTo>
                  <a:cubicBezTo>
                    <a:pt x="709" y="207"/>
                    <a:pt x="709" y="210"/>
                    <a:pt x="711" y="211"/>
                  </a:cubicBezTo>
                  <a:cubicBezTo>
                    <a:pt x="713" y="213"/>
                    <a:pt x="712" y="209"/>
                    <a:pt x="713" y="208"/>
                  </a:cubicBezTo>
                  <a:cubicBezTo>
                    <a:pt x="714" y="208"/>
                    <a:pt x="715" y="205"/>
                    <a:pt x="715" y="204"/>
                  </a:cubicBezTo>
                  <a:cubicBezTo>
                    <a:pt x="715" y="203"/>
                    <a:pt x="713" y="203"/>
                    <a:pt x="714" y="203"/>
                  </a:cubicBezTo>
                  <a:cubicBezTo>
                    <a:pt x="714" y="202"/>
                    <a:pt x="713" y="201"/>
                    <a:pt x="713" y="201"/>
                  </a:cubicBezTo>
                  <a:cubicBezTo>
                    <a:pt x="712" y="200"/>
                    <a:pt x="713" y="198"/>
                    <a:pt x="714" y="198"/>
                  </a:cubicBezTo>
                  <a:cubicBezTo>
                    <a:pt x="715" y="197"/>
                    <a:pt x="717" y="198"/>
                    <a:pt x="717" y="198"/>
                  </a:cubicBezTo>
                  <a:cubicBezTo>
                    <a:pt x="718" y="198"/>
                    <a:pt x="715" y="195"/>
                    <a:pt x="715" y="194"/>
                  </a:cubicBezTo>
                  <a:cubicBezTo>
                    <a:pt x="716" y="192"/>
                    <a:pt x="717" y="192"/>
                    <a:pt x="717" y="191"/>
                  </a:cubicBezTo>
                  <a:cubicBezTo>
                    <a:pt x="718" y="190"/>
                    <a:pt x="720" y="189"/>
                    <a:pt x="721" y="189"/>
                  </a:cubicBezTo>
                  <a:cubicBezTo>
                    <a:pt x="722" y="189"/>
                    <a:pt x="723" y="189"/>
                    <a:pt x="723" y="188"/>
                  </a:cubicBezTo>
                  <a:cubicBezTo>
                    <a:pt x="724" y="187"/>
                    <a:pt x="723" y="186"/>
                    <a:pt x="722" y="186"/>
                  </a:cubicBezTo>
                  <a:cubicBezTo>
                    <a:pt x="721" y="186"/>
                    <a:pt x="721" y="185"/>
                    <a:pt x="722" y="184"/>
                  </a:cubicBezTo>
                  <a:cubicBezTo>
                    <a:pt x="722" y="184"/>
                    <a:pt x="722" y="183"/>
                    <a:pt x="721" y="182"/>
                  </a:cubicBezTo>
                  <a:cubicBezTo>
                    <a:pt x="721" y="182"/>
                    <a:pt x="722" y="181"/>
                    <a:pt x="723" y="180"/>
                  </a:cubicBezTo>
                  <a:cubicBezTo>
                    <a:pt x="724" y="180"/>
                    <a:pt x="725" y="181"/>
                    <a:pt x="726" y="181"/>
                  </a:cubicBezTo>
                  <a:cubicBezTo>
                    <a:pt x="726" y="180"/>
                    <a:pt x="726" y="179"/>
                    <a:pt x="726" y="178"/>
                  </a:cubicBezTo>
                  <a:cubicBezTo>
                    <a:pt x="726" y="177"/>
                    <a:pt x="724" y="177"/>
                    <a:pt x="723" y="177"/>
                  </a:cubicBezTo>
                  <a:cubicBezTo>
                    <a:pt x="722" y="177"/>
                    <a:pt x="721" y="176"/>
                    <a:pt x="721" y="174"/>
                  </a:cubicBezTo>
                  <a:cubicBezTo>
                    <a:pt x="720" y="173"/>
                    <a:pt x="722" y="172"/>
                    <a:pt x="722" y="172"/>
                  </a:cubicBezTo>
                  <a:cubicBezTo>
                    <a:pt x="723" y="171"/>
                    <a:pt x="721" y="169"/>
                    <a:pt x="720" y="169"/>
                  </a:cubicBezTo>
                  <a:cubicBezTo>
                    <a:pt x="719" y="170"/>
                    <a:pt x="718" y="169"/>
                    <a:pt x="719" y="168"/>
                  </a:cubicBezTo>
                  <a:cubicBezTo>
                    <a:pt x="719" y="168"/>
                    <a:pt x="718" y="166"/>
                    <a:pt x="718" y="165"/>
                  </a:cubicBezTo>
                  <a:cubicBezTo>
                    <a:pt x="718" y="164"/>
                    <a:pt x="719" y="161"/>
                    <a:pt x="720" y="161"/>
                  </a:cubicBezTo>
                  <a:cubicBezTo>
                    <a:pt x="721" y="160"/>
                    <a:pt x="721" y="159"/>
                    <a:pt x="720" y="158"/>
                  </a:cubicBezTo>
                  <a:cubicBezTo>
                    <a:pt x="720" y="157"/>
                    <a:pt x="721" y="157"/>
                    <a:pt x="722" y="157"/>
                  </a:cubicBezTo>
                  <a:cubicBezTo>
                    <a:pt x="723" y="156"/>
                    <a:pt x="723" y="157"/>
                    <a:pt x="724" y="157"/>
                  </a:cubicBezTo>
                  <a:cubicBezTo>
                    <a:pt x="725" y="157"/>
                    <a:pt x="724" y="157"/>
                    <a:pt x="725" y="156"/>
                  </a:cubicBezTo>
                  <a:cubicBezTo>
                    <a:pt x="725" y="155"/>
                    <a:pt x="727" y="154"/>
                    <a:pt x="728" y="154"/>
                  </a:cubicBezTo>
                  <a:cubicBezTo>
                    <a:pt x="729" y="154"/>
                    <a:pt x="728" y="156"/>
                    <a:pt x="729" y="156"/>
                  </a:cubicBezTo>
                  <a:cubicBezTo>
                    <a:pt x="730" y="157"/>
                    <a:pt x="731" y="154"/>
                    <a:pt x="732" y="154"/>
                  </a:cubicBezTo>
                  <a:cubicBezTo>
                    <a:pt x="733" y="153"/>
                    <a:pt x="733" y="153"/>
                    <a:pt x="733" y="152"/>
                  </a:cubicBezTo>
                  <a:cubicBezTo>
                    <a:pt x="733" y="152"/>
                    <a:pt x="735" y="151"/>
                    <a:pt x="736" y="151"/>
                  </a:cubicBezTo>
                  <a:cubicBezTo>
                    <a:pt x="738" y="152"/>
                    <a:pt x="739" y="154"/>
                    <a:pt x="739" y="155"/>
                  </a:cubicBezTo>
                  <a:cubicBezTo>
                    <a:pt x="740" y="156"/>
                    <a:pt x="741" y="155"/>
                    <a:pt x="741" y="154"/>
                  </a:cubicBezTo>
                  <a:cubicBezTo>
                    <a:pt x="742" y="153"/>
                    <a:pt x="742" y="152"/>
                    <a:pt x="742" y="152"/>
                  </a:cubicBezTo>
                  <a:cubicBezTo>
                    <a:pt x="743" y="151"/>
                    <a:pt x="744" y="151"/>
                    <a:pt x="745" y="151"/>
                  </a:cubicBezTo>
                  <a:cubicBezTo>
                    <a:pt x="745" y="151"/>
                    <a:pt x="744" y="149"/>
                    <a:pt x="744" y="149"/>
                  </a:cubicBezTo>
                  <a:cubicBezTo>
                    <a:pt x="744" y="148"/>
                    <a:pt x="746" y="149"/>
                    <a:pt x="746" y="149"/>
                  </a:cubicBezTo>
                  <a:cubicBezTo>
                    <a:pt x="747" y="148"/>
                    <a:pt x="745" y="147"/>
                    <a:pt x="745" y="147"/>
                  </a:cubicBezTo>
                  <a:cubicBezTo>
                    <a:pt x="745" y="146"/>
                    <a:pt x="746" y="147"/>
                    <a:pt x="746" y="147"/>
                  </a:cubicBezTo>
                  <a:cubicBezTo>
                    <a:pt x="747" y="147"/>
                    <a:pt x="748" y="146"/>
                    <a:pt x="748" y="145"/>
                  </a:cubicBezTo>
                  <a:cubicBezTo>
                    <a:pt x="748" y="145"/>
                    <a:pt x="749" y="146"/>
                    <a:pt x="750" y="146"/>
                  </a:cubicBezTo>
                  <a:cubicBezTo>
                    <a:pt x="750" y="146"/>
                    <a:pt x="751" y="143"/>
                    <a:pt x="754" y="140"/>
                  </a:cubicBezTo>
                  <a:cubicBezTo>
                    <a:pt x="758" y="137"/>
                    <a:pt x="763" y="137"/>
                    <a:pt x="764" y="137"/>
                  </a:cubicBezTo>
                  <a:cubicBezTo>
                    <a:pt x="765" y="137"/>
                    <a:pt x="765" y="137"/>
                    <a:pt x="767" y="138"/>
                  </a:cubicBezTo>
                  <a:cubicBezTo>
                    <a:pt x="769" y="138"/>
                    <a:pt x="769" y="137"/>
                    <a:pt x="770" y="137"/>
                  </a:cubicBezTo>
                  <a:cubicBezTo>
                    <a:pt x="770" y="137"/>
                    <a:pt x="770" y="135"/>
                    <a:pt x="770" y="135"/>
                  </a:cubicBezTo>
                  <a:cubicBezTo>
                    <a:pt x="770" y="134"/>
                    <a:pt x="768" y="132"/>
                    <a:pt x="767" y="132"/>
                  </a:cubicBezTo>
                  <a:cubicBezTo>
                    <a:pt x="766" y="132"/>
                    <a:pt x="766" y="130"/>
                    <a:pt x="764" y="130"/>
                  </a:cubicBezTo>
                  <a:cubicBezTo>
                    <a:pt x="763" y="129"/>
                    <a:pt x="763" y="128"/>
                    <a:pt x="763" y="128"/>
                  </a:cubicBezTo>
                  <a:cubicBezTo>
                    <a:pt x="762" y="127"/>
                    <a:pt x="762" y="127"/>
                    <a:pt x="762" y="128"/>
                  </a:cubicBezTo>
                  <a:cubicBezTo>
                    <a:pt x="761" y="129"/>
                    <a:pt x="762" y="129"/>
                    <a:pt x="759" y="128"/>
                  </a:cubicBezTo>
                  <a:cubicBezTo>
                    <a:pt x="756" y="128"/>
                    <a:pt x="757" y="125"/>
                    <a:pt x="757" y="124"/>
                  </a:cubicBezTo>
                  <a:cubicBezTo>
                    <a:pt x="757" y="123"/>
                    <a:pt x="757" y="122"/>
                    <a:pt x="755" y="122"/>
                  </a:cubicBezTo>
                  <a:cubicBezTo>
                    <a:pt x="753" y="122"/>
                    <a:pt x="754" y="121"/>
                    <a:pt x="755" y="121"/>
                  </a:cubicBezTo>
                  <a:cubicBezTo>
                    <a:pt x="756" y="121"/>
                    <a:pt x="758" y="121"/>
                    <a:pt x="759" y="121"/>
                  </a:cubicBezTo>
                  <a:cubicBezTo>
                    <a:pt x="760" y="121"/>
                    <a:pt x="761" y="122"/>
                    <a:pt x="762" y="122"/>
                  </a:cubicBezTo>
                  <a:cubicBezTo>
                    <a:pt x="763" y="122"/>
                    <a:pt x="765" y="121"/>
                    <a:pt x="767" y="120"/>
                  </a:cubicBezTo>
                  <a:cubicBezTo>
                    <a:pt x="768" y="119"/>
                    <a:pt x="768" y="117"/>
                    <a:pt x="768" y="116"/>
                  </a:cubicBezTo>
                  <a:cubicBezTo>
                    <a:pt x="767" y="116"/>
                    <a:pt x="767" y="115"/>
                    <a:pt x="766" y="115"/>
                  </a:cubicBezTo>
                  <a:cubicBezTo>
                    <a:pt x="766" y="115"/>
                    <a:pt x="766" y="111"/>
                    <a:pt x="766" y="111"/>
                  </a:cubicBezTo>
                  <a:cubicBezTo>
                    <a:pt x="766" y="110"/>
                    <a:pt x="767" y="111"/>
                    <a:pt x="768" y="111"/>
                  </a:cubicBezTo>
                  <a:cubicBezTo>
                    <a:pt x="768" y="112"/>
                    <a:pt x="769" y="112"/>
                    <a:pt x="768" y="113"/>
                  </a:cubicBezTo>
                  <a:cubicBezTo>
                    <a:pt x="768" y="113"/>
                    <a:pt x="769" y="114"/>
                    <a:pt x="769" y="115"/>
                  </a:cubicBezTo>
                  <a:cubicBezTo>
                    <a:pt x="770" y="115"/>
                    <a:pt x="770" y="116"/>
                    <a:pt x="772" y="116"/>
                  </a:cubicBezTo>
                  <a:cubicBezTo>
                    <a:pt x="773" y="117"/>
                    <a:pt x="778" y="117"/>
                    <a:pt x="779" y="117"/>
                  </a:cubicBezTo>
                  <a:cubicBezTo>
                    <a:pt x="780" y="117"/>
                    <a:pt x="783" y="119"/>
                    <a:pt x="782" y="120"/>
                  </a:cubicBezTo>
                  <a:cubicBezTo>
                    <a:pt x="781" y="120"/>
                    <a:pt x="783" y="122"/>
                    <a:pt x="784" y="122"/>
                  </a:cubicBezTo>
                  <a:cubicBezTo>
                    <a:pt x="785" y="122"/>
                    <a:pt x="788" y="122"/>
                    <a:pt x="790" y="123"/>
                  </a:cubicBezTo>
                  <a:cubicBezTo>
                    <a:pt x="791" y="123"/>
                    <a:pt x="792" y="125"/>
                    <a:pt x="794" y="125"/>
                  </a:cubicBezTo>
                  <a:cubicBezTo>
                    <a:pt x="795" y="125"/>
                    <a:pt x="797" y="124"/>
                    <a:pt x="797" y="123"/>
                  </a:cubicBezTo>
                  <a:cubicBezTo>
                    <a:pt x="797" y="123"/>
                    <a:pt x="795" y="122"/>
                    <a:pt x="795" y="123"/>
                  </a:cubicBezTo>
                  <a:cubicBezTo>
                    <a:pt x="794" y="123"/>
                    <a:pt x="794" y="122"/>
                    <a:pt x="793" y="122"/>
                  </a:cubicBezTo>
                  <a:cubicBezTo>
                    <a:pt x="793" y="121"/>
                    <a:pt x="794" y="121"/>
                    <a:pt x="795" y="121"/>
                  </a:cubicBezTo>
                  <a:cubicBezTo>
                    <a:pt x="796" y="120"/>
                    <a:pt x="795" y="119"/>
                    <a:pt x="794" y="118"/>
                  </a:cubicBezTo>
                  <a:cubicBezTo>
                    <a:pt x="794" y="117"/>
                    <a:pt x="793" y="116"/>
                    <a:pt x="793" y="116"/>
                  </a:cubicBezTo>
                  <a:cubicBezTo>
                    <a:pt x="794" y="116"/>
                    <a:pt x="796" y="116"/>
                    <a:pt x="797" y="116"/>
                  </a:cubicBezTo>
                  <a:cubicBezTo>
                    <a:pt x="799" y="116"/>
                    <a:pt x="797" y="115"/>
                    <a:pt x="797" y="114"/>
                  </a:cubicBezTo>
                  <a:cubicBezTo>
                    <a:pt x="796" y="114"/>
                    <a:pt x="799" y="115"/>
                    <a:pt x="800" y="116"/>
                  </a:cubicBezTo>
                  <a:cubicBezTo>
                    <a:pt x="801" y="116"/>
                    <a:pt x="800" y="116"/>
                    <a:pt x="800" y="114"/>
                  </a:cubicBezTo>
                  <a:cubicBezTo>
                    <a:pt x="801" y="113"/>
                    <a:pt x="801" y="113"/>
                    <a:pt x="802" y="113"/>
                  </a:cubicBezTo>
                  <a:cubicBezTo>
                    <a:pt x="803" y="112"/>
                    <a:pt x="802" y="112"/>
                    <a:pt x="800" y="111"/>
                  </a:cubicBezTo>
                  <a:cubicBezTo>
                    <a:pt x="797" y="110"/>
                    <a:pt x="797" y="109"/>
                    <a:pt x="796" y="108"/>
                  </a:cubicBezTo>
                  <a:cubicBezTo>
                    <a:pt x="796" y="107"/>
                    <a:pt x="795" y="107"/>
                    <a:pt x="795" y="108"/>
                  </a:cubicBezTo>
                  <a:cubicBezTo>
                    <a:pt x="794" y="108"/>
                    <a:pt x="793" y="105"/>
                    <a:pt x="792" y="105"/>
                  </a:cubicBezTo>
                  <a:cubicBezTo>
                    <a:pt x="791" y="105"/>
                    <a:pt x="789" y="104"/>
                    <a:pt x="789" y="105"/>
                  </a:cubicBezTo>
                  <a:cubicBezTo>
                    <a:pt x="788" y="105"/>
                    <a:pt x="785" y="104"/>
                    <a:pt x="785" y="105"/>
                  </a:cubicBezTo>
                  <a:cubicBezTo>
                    <a:pt x="784" y="105"/>
                    <a:pt x="786" y="109"/>
                    <a:pt x="785" y="109"/>
                  </a:cubicBezTo>
                  <a:cubicBezTo>
                    <a:pt x="784" y="110"/>
                    <a:pt x="782" y="103"/>
                    <a:pt x="782" y="102"/>
                  </a:cubicBezTo>
                  <a:cubicBezTo>
                    <a:pt x="782" y="101"/>
                    <a:pt x="781" y="100"/>
                    <a:pt x="780" y="100"/>
                  </a:cubicBezTo>
                  <a:cubicBezTo>
                    <a:pt x="779" y="100"/>
                    <a:pt x="776" y="99"/>
                    <a:pt x="774" y="99"/>
                  </a:cubicBezTo>
                  <a:cubicBezTo>
                    <a:pt x="772" y="99"/>
                    <a:pt x="771" y="96"/>
                    <a:pt x="769" y="96"/>
                  </a:cubicBezTo>
                  <a:cubicBezTo>
                    <a:pt x="768" y="96"/>
                    <a:pt x="765" y="95"/>
                    <a:pt x="764" y="94"/>
                  </a:cubicBezTo>
                  <a:cubicBezTo>
                    <a:pt x="762" y="93"/>
                    <a:pt x="761" y="93"/>
                    <a:pt x="759" y="92"/>
                  </a:cubicBezTo>
                  <a:cubicBezTo>
                    <a:pt x="756" y="91"/>
                    <a:pt x="756" y="90"/>
                    <a:pt x="755" y="89"/>
                  </a:cubicBezTo>
                  <a:cubicBezTo>
                    <a:pt x="753" y="88"/>
                    <a:pt x="752" y="89"/>
                    <a:pt x="751" y="88"/>
                  </a:cubicBezTo>
                  <a:cubicBezTo>
                    <a:pt x="750" y="88"/>
                    <a:pt x="750" y="86"/>
                    <a:pt x="749" y="85"/>
                  </a:cubicBezTo>
                  <a:cubicBezTo>
                    <a:pt x="747" y="85"/>
                    <a:pt x="745" y="84"/>
                    <a:pt x="743" y="84"/>
                  </a:cubicBezTo>
                  <a:cubicBezTo>
                    <a:pt x="741" y="83"/>
                    <a:pt x="741" y="82"/>
                    <a:pt x="739" y="81"/>
                  </a:cubicBezTo>
                  <a:cubicBezTo>
                    <a:pt x="736" y="80"/>
                    <a:pt x="728" y="81"/>
                    <a:pt x="725" y="81"/>
                  </a:cubicBezTo>
                  <a:cubicBezTo>
                    <a:pt x="722" y="80"/>
                    <a:pt x="720" y="79"/>
                    <a:pt x="720" y="79"/>
                  </a:cubicBezTo>
                  <a:cubicBezTo>
                    <a:pt x="719" y="80"/>
                    <a:pt x="720" y="81"/>
                    <a:pt x="721" y="81"/>
                  </a:cubicBezTo>
                  <a:cubicBezTo>
                    <a:pt x="722" y="82"/>
                    <a:pt x="719" y="82"/>
                    <a:pt x="719" y="82"/>
                  </a:cubicBezTo>
                  <a:cubicBezTo>
                    <a:pt x="719" y="83"/>
                    <a:pt x="720" y="84"/>
                    <a:pt x="721" y="84"/>
                  </a:cubicBezTo>
                  <a:cubicBezTo>
                    <a:pt x="723" y="85"/>
                    <a:pt x="722" y="85"/>
                    <a:pt x="722" y="86"/>
                  </a:cubicBezTo>
                  <a:cubicBezTo>
                    <a:pt x="722" y="87"/>
                    <a:pt x="722" y="87"/>
                    <a:pt x="723" y="88"/>
                  </a:cubicBezTo>
                  <a:cubicBezTo>
                    <a:pt x="724" y="88"/>
                    <a:pt x="723" y="89"/>
                    <a:pt x="723" y="89"/>
                  </a:cubicBezTo>
                  <a:cubicBezTo>
                    <a:pt x="722" y="89"/>
                    <a:pt x="723" y="91"/>
                    <a:pt x="722" y="92"/>
                  </a:cubicBezTo>
                  <a:cubicBezTo>
                    <a:pt x="721" y="92"/>
                    <a:pt x="720" y="90"/>
                    <a:pt x="720" y="90"/>
                  </a:cubicBezTo>
                  <a:cubicBezTo>
                    <a:pt x="719" y="90"/>
                    <a:pt x="720" y="92"/>
                    <a:pt x="720" y="92"/>
                  </a:cubicBezTo>
                  <a:cubicBezTo>
                    <a:pt x="719" y="92"/>
                    <a:pt x="717" y="89"/>
                    <a:pt x="717" y="89"/>
                  </a:cubicBezTo>
                  <a:cubicBezTo>
                    <a:pt x="717" y="88"/>
                    <a:pt x="714" y="87"/>
                    <a:pt x="713" y="86"/>
                  </a:cubicBezTo>
                  <a:cubicBezTo>
                    <a:pt x="712" y="85"/>
                    <a:pt x="711" y="82"/>
                    <a:pt x="711" y="82"/>
                  </a:cubicBezTo>
                  <a:cubicBezTo>
                    <a:pt x="710" y="82"/>
                    <a:pt x="710" y="82"/>
                    <a:pt x="710" y="83"/>
                  </a:cubicBezTo>
                  <a:cubicBezTo>
                    <a:pt x="710" y="84"/>
                    <a:pt x="703" y="83"/>
                    <a:pt x="701" y="83"/>
                  </a:cubicBezTo>
                  <a:cubicBezTo>
                    <a:pt x="698" y="82"/>
                    <a:pt x="693" y="82"/>
                    <a:pt x="692" y="82"/>
                  </a:cubicBezTo>
                  <a:cubicBezTo>
                    <a:pt x="690" y="83"/>
                    <a:pt x="689" y="84"/>
                    <a:pt x="689" y="85"/>
                  </a:cubicBezTo>
                  <a:cubicBezTo>
                    <a:pt x="689" y="86"/>
                    <a:pt x="690" y="89"/>
                    <a:pt x="690" y="89"/>
                  </a:cubicBezTo>
                  <a:cubicBezTo>
                    <a:pt x="689" y="90"/>
                    <a:pt x="688" y="87"/>
                    <a:pt x="688" y="86"/>
                  </a:cubicBezTo>
                  <a:cubicBezTo>
                    <a:pt x="688" y="85"/>
                    <a:pt x="686" y="85"/>
                    <a:pt x="685" y="84"/>
                  </a:cubicBezTo>
                  <a:cubicBezTo>
                    <a:pt x="684" y="83"/>
                    <a:pt x="683" y="82"/>
                    <a:pt x="682" y="81"/>
                  </a:cubicBezTo>
                  <a:cubicBezTo>
                    <a:pt x="680" y="80"/>
                    <a:pt x="681" y="81"/>
                    <a:pt x="681" y="80"/>
                  </a:cubicBezTo>
                  <a:cubicBezTo>
                    <a:pt x="681" y="79"/>
                    <a:pt x="680" y="78"/>
                    <a:pt x="679" y="77"/>
                  </a:cubicBezTo>
                  <a:cubicBezTo>
                    <a:pt x="678" y="76"/>
                    <a:pt x="676" y="73"/>
                    <a:pt x="674" y="72"/>
                  </a:cubicBezTo>
                  <a:cubicBezTo>
                    <a:pt x="671" y="71"/>
                    <a:pt x="665" y="72"/>
                    <a:pt x="662" y="72"/>
                  </a:cubicBezTo>
                  <a:cubicBezTo>
                    <a:pt x="659" y="72"/>
                    <a:pt x="655" y="73"/>
                    <a:pt x="653" y="73"/>
                  </a:cubicBezTo>
                  <a:cubicBezTo>
                    <a:pt x="651" y="73"/>
                    <a:pt x="649" y="72"/>
                    <a:pt x="648" y="71"/>
                  </a:cubicBezTo>
                  <a:cubicBezTo>
                    <a:pt x="647" y="71"/>
                    <a:pt x="643" y="67"/>
                    <a:pt x="642" y="66"/>
                  </a:cubicBezTo>
                  <a:cubicBezTo>
                    <a:pt x="641" y="65"/>
                    <a:pt x="639" y="66"/>
                    <a:pt x="639" y="65"/>
                  </a:cubicBezTo>
                  <a:cubicBezTo>
                    <a:pt x="639" y="64"/>
                    <a:pt x="641" y="65"/>
                    <a:pt x="642" y="65"/>
                  </a:cubicBezTo>
                  <a:cubicBezTo>
                    <a:pt x="642" y="65"/>
                    <a:pt x="641" y="63"/>
                    <a:pt x="641" y="62"/>
                  </a:cubicBezTo>
                  <a:cubicBezTo>
                    <a:pt x="640" y="61"/>
                    <a:pt x="638" y="60"/>
                    <a:pt x="636" y="60"/>
                  </a:cubicBezTo>
                  <a:cubicBezTo>
                    <a:pt x="634" y="60"/>
                    <a:pt x="633" y="59"/>
                    <a:pt x="631" y="59"/>
                  </a:cubicBezTo>
                  <a:cubicBezTo>
                    <a:pt x="629" y="59"/>
                    <a:pt x="630" y="60"/>
                    <a:pt x="629" y="60"/>
                  </a:cubicBezTo>
                  <a:cubicBezTo>
                    <a:pt x="629" y="60"/>
                    <a:pt x="627" y="60"/>
                    <a:pt x="626" y="60"/>
                  </a:cubicBezTo>
                  <a:cubicBezTo>
                    <a:pt x="625" y="60"/>
                    <a:pt x="625" y="61"/>
                    <a:pt x="624" y="61"/>
                  </a:cubicBezTo>
                  <a:cubicBezTo>
                    <a:pt x="623" y="61"/>
                    <a:pt x="621" y="61"/>
                    <a:pt x="620" y="61"/>
                  </a:cubicBezTo>
                  <a:cubicBezTo>
                    <a:pt x="618" y="61"/>
                    <a:pt x="619" y="61"/>
                    <a:pt x="620" y="60"/>
                  </a:cubicBezTo>
                  <a:cubicBezTo>
                    <a:pt x="620" y="59"/>
                    <a:pt x="620" y="59"/>
                    <a:pt x="620" y="58"/>
                  </a:cubicBezTo>
                  <a:cubicBezTo>
                    <a:pt x="619" y="58"/>
                    <a:pt x="620" y="58"/>
                    <a:pt x="621" y="58"/>
                  </a:cubicBezTo>
                  <a:cubicBezTo>
                    <a:pt x="622" y="58"/>
                    <a:pt x="627" y="59"/>
                    <a:pt x="628" y="59"/>
                  </a:cubicBezTo>
                  <a:cubicBezTo>
                    <a:pt x="630" y="59"/>
                    <a:pt x="622" y="57"/>
                    <a:pt x="619" y="57"/>
                  </a:cubicBezTo>
                  <a:cubicBezTo>
                    <a:pt x="616" y="57"/>
                    <a:pt x="610" y="56"/>
                    <a:pt x="608" y="56"/>
                  </a:cubicBezTo>
                  <a:cubicBezTo>
                    <a:pt x="607" y="57"/>
                    <a:pt x="603" y="58"/>
                    <a:pt x="602" y="58"/>
                  </a:cubicBezTo>
                  <a:cubicBezTo>
                    <a:pt x="602" y="58"/>
                    <a:pt x="601" y="59"/>
                    <a:pt x="602" y="61"/>
                  </a:cubicBezTo>
                  <a:cubicBezTo>
                    <a:pt x="603" y="62"/>
                    <a:pt x="603" y="61"/>
                    <a:pt x="603" y="60"/>
                  </a:cubicBezTo>
                  <a:cubicBezTo>
                    <a:pt x="604" y="60"/>
                    <a:pt x="604" y="61"/>
                    <a:pt x="606" y="61"/>
                  </a:cubicBezTo>
                  <a:cubicBezTo>
                    <a:pt x="607" y="62"/>
                    <a:pt x="604" y="61"/>
                    <a:pt x="604" y="62"/>
                  </a:cubicBezTo>
                  <a:cubicBezTo>
                    <a:pt x="605" y="62"/>
                    <a:pt x="604" y="62"/>
                    <a:pt x="604" y="63"/>
                  </a:cubicBezTo>
                  <a:cubicBezTo>
                    <a:pt x="603" y="64"/>
                    <a:pt x="606" y="66"/>
                    <a:pt x="607" y="67"/>
                  </a:cubicBezTo>
                  <a:cubicBezTo>
                    <a:pt x="607" y="67"/>
                    <a:pt x="606" y="67"/>
                    <a:pt x="605" y="67"/>
                  </a:cubicBezTo>
                  <a:cubicBezTo>
                    <a:pt x="605" y="67"/>
                    <a:pt x="605" y="67"/>
                    <a:pt x="604" y="68"/>
                  </a:cubicBezTo>
                  <a:cubicBezTo>
                    <a:pt x="603" y="68"/>
                    <a:pt x="602" y="66"/>
                    <a:pt x="602" y="66"/>
                  </a:cubicBezTo>
                  <a:cubicBezTo>
                    <a:pt x="602" y="65"/>
                    <a:pt x="600" y="65"/>
                    <a:pt x="599" y="66"/>
                  </a:cubicBezTo>
                  <a:cubicBezTo>
                    <a:pt x="598" y="66"/>
                    <a:pt x="600" y="67"/>
                    <a:pt x="601" y="68"/>
                  </a:cubicBezTo>
                  <a:cubicBezTo>
                    <a:pt x="601" y="69"/>
                    <a:pt x="600" y="69"/>
                    <a:pt x="599" y="69"/>
                  </a:cubicBezTo>
                  <a:cubicBezTo>
                    <a:pt x="599" y="69"/>
                    <a:pt x="600" y="71"/>
                    <a:pt x="599" y="71"/>
                  </a:cubicBezTo>
                  <a:cubicBezTo>
                    <a:pt x="598" y="71"/>
                    <a:pt x="596" y="68"/>
                    <a:pt x="595" y="68"/>
                  </a:cubicBezTo>
                  <a:cubicBezTo>
                    <a:pt x="594" y="67"/>
                    <a:pt x="593" y="66"/>
                    <a:pt x="592" y="67"/>
                  </a:cubicBezTo>
                  <a:cubicBezTo>
                    <a:pt x="591" y="67"/>
                    <a:pt x="590" y="66"/>
                    <a:pt x="588" y="66"/>
                  </a:cubicBezTo>
                  <a:cubicBezTo>
                    <a:pt x="587" y="65"/>
                    <a:pt x="586" y="66"/>
                    <a:pt x="586" y="67"/>
                  </a:cubicBezTo>
                  <a:cubicBezTo>
                    <a:pt x="585" y="67"/>
                    <a:pt x="584" y="67"/>
                    <a:pt x="583" y="67"/>
                  </a:cubicBezTo>
                  <a:cubicBezTo>
                    <a:pt x="582" y="67"/>
                    <a:pt x="580" y="64"/>
                    <a:pt x="579" y="63"/>
                  </a:cubicBezTo>
                  <a:cubicBezTo>
                    <a:pt x="578" y="62"/>
                    <a:pt x="579" y="63"/>
                    <a:pt x="578" y="65"/>
                  </a:cubicBezTo>
                  <a:cubicBezTo>
                    <a:pt x="577" y="66"/>
                    <a:pt x="577" y="68"/>
                    <a:pt x="578" y="70"/>
                  </a:cubicBezTo>
                  <a:cubicBezTo>
                    <a:pt x="578" y="72"/>
                    <a:pt x="576" y="73"/>
                    <a:pt x="576" y="74"/>
                  </a:cubicBezTo>
                  <a:cubicBezTo>
                    <a:pt x="575" y="74"/>
                    <a:pt x="575" y="73"/>
                    <a:pt x="574" y="72"/>
                  </a:cubicBezTo>
                  <a:cubicBezTo>
                    <a:pt x="574" y="72"/>
                    <a:pt x="573" y="72"/>
                    <a:pt x="572" y="72"/>
                  </a:cubicBezTo>
                  <a:cubicBezTo>
                    <a:pt x="572" y="72"/>
                    <a:pt x="571" y="70"/>
                    <a:pt x="571" y="70"/>
                  </a:cubicBezTo>
                  <a:cubicBezTo>
                    <a:pt x="571" y="69"/>
                    <a:pt x="570" y="68"/>
                    <a:pt x="570" y="68"/>
                  </a:cubicBezTo>
                  <a:cubicBezTo>
                    <a:pt x="569" y="67"/>
                    <a:pt x="569" y="67"/>
                    <a:pt x="567" y="66"/>
                  </a:cubicBezTo>
                  <a:cubicBezTo>
                    <a:pt x="566" y="65"/>
                    <a:pt x="566" y="65"/>
                    <a:pt x="566" y="64"/>
                  </a:cubicBezTo>
                  <a:cubicBezTo>
                    <a:pt x="565" y="63"/>
                    <a:pt x="565" y="64"/>
                    <a:pt x="564" y="64"/>
                  </a:cubicBezTo>
                  <a:cubicBezTo>
                    <a:pt x="564" y="64"/>
                    <a:pt x="563" y="63"/>
                    <a:pt x="563" y="63"/>
                  </a:cubicBezTo>
                  <a:cubicBezTo>
                    <a:pt x="563" y="62"/>
                    <a:pt x="562" y="62"/>
                    <a:pt x="562" y="63"/>
                  </a:cubicBezTo>
                  <a:cubicBezTo>
                    <a:pt x="562" y="63"/>
                    <a:pt x="560" y="60"/>
                    <a:pt x="560" y="60"/>
                  </a:cubicBezTo>
                  <a:cubicBezTo>
                    <a:pt x="559" y="59"/>
                    <a:pt x="557" y="59"/>
                    <a:pt x="556" y="59"/>
                  </a:cubicBezTo>
                  <a:cubicBezTo>
                    <a:pt x="555" y="59"/>
                    <a:pt x="554" y="58"/>
                    <a:pt x="554" y="57"/>
                  </a:cubicBezTo>
                  <a:cubicBezTo>
                    <a:pt x="553" y="56"/>
                    <a:pt x="558" y="58"/>
                    <a:pt x="559" y="59"/>
                  </a:cubicBezTo>
                  <a:cubicBezTo>
                    <a:pt x="561" y="59"/>
                    <a:pt x="561" y="60"/>
                    <a:pt x="562" y="61"/>
                  </a:cubicBezTo>
                  <a:cubicBezTo>
                    <a:pt x="564" y="62"/>
                    <a:pt x="565" y="62"/>
                    <a:pt x="565" y="62"/>
                  </a:cubicBezTo>
                  <a:cubicBezTo>
                    <a:pt x="565" y="61"/>
                    <a:pt x="564" y="55"/>
                    <a:pt x="564" y="54"/>
                  </a:cubicBezTo>
                  <a:cubicBezTo>
                    <a:pt x="564" y="53"/>
                    <a:pt x="562" y="53"/>
                    <a:pt x="560" y="52"/>
                  </a:cubicBezTo>
                  <a:cubicBezTo>
                    <a:pt x="559" y="51"/>
                    <a:pt x="560" y="50"/>
                    <a:pt x="558" y="49"/>
                  </a:cubicBezTo>
                  <a:cubicBezTo>
                    <a:pt x="557" y="49"/>
                    <a:pt x="557" y="48"/>
                    <a:pt x="556" y="48"/>
                  </a:cubicBezTo>
                  <a:cubicBezTo>
                    <a:pt x="555" y="48"/>
                    <a:pt x="553" y="48"/>
                    <a:pt x="553" y="48"/>
                  </a:cubicBezTo>
                  <a:cubicBezTo>
                    <a:pt x="552" y="48"/>
                    <a:pt x="551" y="48"/>
                    <a:pt x="550" y="48"/>
                  </a:cubicBezTo>
                  <a:cubicBezTo>
                    <a:pt x="548" y="48"/>
                    <a:pt x="547" y="48"/>
                    <a:pt x="546" y="47"/>
                  </a:cubicBezTo>
                  <a:cubicBezTo>
                    <a:pt x="545" y="46"/>
                    <a:pt x="545" y="46"/>
                    <a:pt x="543" y="46"/>
                  </a:cubicBezTo>
                  <a:cubicBezTo>
                    <a:pt x="542" y="46"/>
                    <a:pt x="541" y="45"/>
                    <a:pt x="540" y="45"/>
                  </a:cubicBezTo>
                  <a:cubicBezTo>
                    <a:pt x="539" y="45"/>
                    <a:pt x="539" y="46"/>
                    <a:pt x="538" y="47"/>
                  </a:cubicBezTo>
                  <a:cubicBezTo>
                    <a:pt x="538" y="47"/>
                    <a:pt x="540" y="48"/>
                    <a:pt x="541" y="49"/>
                  </a:cubicBezTo>
                  <a:cubicBezTo>
                    <a:pt x="542" y="50"/>
                    <a:pt x="542" y="50"/>
                    <a:pt x="541" y="50"/>
                  </a:cubicBezTo>
                  <a:cubicBezTo>
                    <a:pt x="540" y="51"/>
                    <a:pt x="540" y="51"/>
                    <a:pt x="541" y="52"/>
                  </a:cubicBezTo>
                  <a:cubicBezTo>
                    <a:pt x="543" y="53"/>
                    <a:pt x="540" y="52"/>
                    <a:pt x="541" y="53"/>
                  </a:cubicBezTo>
                  <a:cubicBezTo>
                    <a:pt x="542" y="54"/>
                    <a:pt x="538" y="54"/>
                    <a:pt x="536" y="53"/>
                  </a:cubicBezTo>
                  <a:cubicBezTo>
                    <a:pt x="533" y="52"/>
                    <a:pt x="531" y="53"/>
                    <a:pt x="530" y="53"/>
                  </a:cubicBezTo>
                  <a:cubicBezTo>
                    <a:pt x="529" y="53"/>
                    <a:pt x="528" y="50"/>
                    <a:pt x="528" y="50"/>
                  </a:cubicBezTo>
                  <a:cubicBezTo>
                    <a:pt x="528" y="49"/>
                    <a:pt x="525" y="49"/>
                    <a:pt x="523" y="49"/>
                  </a:cubicBezTo>
                  <a:cubicBezTo>
                    <a:pt x="521" y="49"/>
                    <a:pt x="518" y="48"/>
                    <a:pt x="517" y="47"/>
                  </a:cubicBezTo>
                  <a:cubicBezTo>
                    <a:pt x="516" y="47"/>
                    <a:pt x="517" y="47"/>
                    <a:pt x="516" y="48"/>
                  </a:cubicBezTo>
                  <a:cubicBezTo>
                    <a:pt x="516" y="48"/>
                    <a:pt x="512" y="46"/>
                    <a:pt x="510" y="46"/>
                  </a:cubicBezTo>
                  <a:cubicBezTo>
                    <a:pt x="508" y="46"/>
                    <a:pt x="507" y="46"/>
                    <a:pt x="506" y="47"/>
                  </a:cubicBezTo>
                  <a:cubicBezTo>
                    <a:pt x="506" y="48"/>
                    <a:pt x="508" y="50"/>
                    <a:pt x="509" y="51"/>
                  </a:cubicBezTo>
                  <a:cubicBezTo>
                    <a:pt x="510" y="52"/>
                    <a:pt x="507" y="53"/>
                    <a:pt x="506" y="54"/>
                  </a:cubicBezTo>
                  <a:cubicBezTo>
                    <a:pt x="506" y="54"/>
                    <a:pt x="507" y="52"/>
                    <a:pt x="507" y="51"/>
                  </a:cubicBezTo>
                  <a:cubicBezTo>
                    <a:pt x="506" y="50"/>
                    <a:pt x="504" y="44"/>
                    <a:pt x="503" y="44"/>
                  </a:cubicBezTo>
                  <a:cubicBezTo>
                    <a:pt x="503" y="43"/>
                    <a:pt x="502" y="43"/>
                    <a:pt x="500" y="43"/>
                  </a:cubicBezTo>
                  <a:cubicBezTo>
                    <a:pt x="499" y="43"/>
                    <a:pt x="499" y="40"/>
                    <a:pt x="498" y="39"/>
                  </a:cubicBezTo>
                  <a:cubicBezTo>
                    <a:pt x="498" y="39"/>
                    <a:pt x="498" y="40"/>
                    <a:pt x="496" y="40"/>
                  </a:cubicBezTo>
                  <a:cubicBezTo>
                    <a:pt x="495" y="41"/>
                    <a:pt x="495" y="41"/>
                    <a:pt x="494" y="42"/>
                  </a:cubicBezTo>
                  <a:cubicBezTo>
                    <a:pt x="492" y="44"/>
                    <a:pt x="492" y="44"/>
                    <a:pt x="490" y="45"/>
                  </a:cubicBezTo>
                  <a:cubicBezTo>
                    <a:pt x="488" y="46"/>
                    <a:pt x="485" y="50"/>
                    <a:pt x="484" y="51"/>
                  </a:cubicBezTo>
                  <a:cubicBezTo>
                    <a:pt x="482" y="52"/>
                    <a:pt x="483" y="49"/>
                    <a:pt x="483" y="47"/>
                  </a:cubicBezTo>
                  <a:cubicBezTo>
                    <a:pt x="483" y="44"/>
                    <a:pt x="483" y="43"/>
                    <a:pt x="482" y="43"/>
                  </a:cubicBezTo>
                  <a:cubicBezTo>
                    <a:pt x="482" y="42"/>
                    <a:pt x="484" y="43"/>
                    <a:pt x="485" y="43"/>
                  </a:cubicBezTo>
                  <a:cubicBezTo>
                    <a:pt x="486" y="43"/>
                    <a:pt x="490" y="37"/>
                    <a:pt x="491" y="36"/>
                  </a:cubicBezTo>
                  <a:cubicBezTo>
                    <a:pt x="493" y="36"/>
                    <a:pt x="493" y="35"/>
                    <a:pt x="495" y="34"/>
                  </a:cubicBezTo>
                  <a:cubicBezTo>
                    <a:pt x="496" y="33"/>
                    <a:pt x="497" y="34"/>
                    <a:pt x="500" y="32"/>
                  </a:cubicBezTo>
                  <a:cubicBezTo>
                    <a:pt x="502" y="30"/>
                    <a:pt x="501" y="25"/>
                    <a:pt x="501" y="23"/>
                  </a:cubicBezTo>
                  <a:cubicBezTo>
                    <a:pt x="501" y="20"/>
                    <a:pt x="501" y="19"/>
                    <a:pt x="500" y="18"/>
                  </a:cubicBezTo>
                  <a:cubicBezTo>
                    <a:pt x="499" y="17"/>
                    <a:pt x="499" y="17"/>
                    <a:pt x="498" y="15"/>
                  </a:cubicBezTo>
                  <a:cubicBezTo>
                    <a:pt x="497" y="14"/>
                    <a:pt x="496" y="13"/>
                    <a:pt x="495" y="13"/>
                  </a:cubicBezTo>
                  <a:cubicBezTo>
                    <a:pt x="494" y="13"/>
                    <a:pt x="493" y="13"/>
                    <a:pt x="493" y="13"/>
                  </a:cubicBezTo>
                  <a:cubicBezTo>
                    <a:pt x="493" y="13"/>
                    <a:pt x="491" y="13"/>
                    <a:pt x="490" y="13"/>
                  </a:cubicBezTo>
                  <a:cubicBezTo>
                    <a:pt x="489" y="14"/>
                    <a:pt x="481" y="13"/>
                    <a:pt x="478" y="13"/>
                  </a:cubicBezTo>
                  <a:cubicBezTo>
                    <a:pt x="475" y="13"/>
                    <a:pt x="476" y="14"/>
                    <a:pt x="475" y="15"/>
                  </a:cubicBezTo>
                  <a:cubicBezTo>
                    <a:pt x="474" y="16"/>
                    <a:pt x="473" y="16"/>
                    <a:pt x="472" y="17"/>
                  </a:cubicBezTo>
                  <a:cubicBezTo>
                    <a:pt x="471" y="17"/>
                    <a:pt x="471" y="15"/>
                    <a:pt x="472" y="14"/>
                  </a:cubicBezTo>
                  <a:cubicBezTo>
                    <a:pt x="472" y="13"/>
                    <a:pt x="473" y="10"/>
                    <a:pt x="473" y="10"/>
                  </a:cubicBezTo>
                  <a:cubicBezTo>
                    <a:pt x="473" y="9"/>
                    <a:pt x="471" y="9"/>
                    <a:pt x="470" y="9"/>
                  </a:cubicBezTo>
                  <a:cubicBezTo>
                    <a:pt x="469" y="9"/>
                    <a:pt x="471" y="8"/>
                    <a:pt x="471" y="7"/>
                  </a:cubicBezTo>
                  <a:cubicBezTo>
                    <a:pt x="472" y="7"/>
                    <a:pt x="472" y="6"/>
                    <a:pt x="472" y="5"/>
                  </a:cubicBezTo>
                  <a:cubicBezTo>
                    <a:pt x="472" y="4"/>
                    <a:pt x="472" y="4"/>
                    <a:pt x="470" y="3"/>
                  </a:cubicBezTo>
                  <a:cubicBezTo>
                    <a:pt x="469" y="2"/>
                    <a:pt x="468" y="1"/>
                    <a:pt x="467" y="1"/>
                  </a:cubicBezTo>
                  <a:cubicBezTo>
                    <a:pt x="465" y="0"/>
                    <a:pt x="465" y="0"/>
                    <a:pt x="464" y="0"/>
                  </a:cubicBezTo>
                  <a:cubicBezTo>
                    <a:pt x="463" y="0"/>
                    <a:pt x="463" y="0"/>
                    <a:pt x="462" y="1"/>
                  </a:cubicBezTo>
                  <a:cubicBezTo>
                    <a:pt x="461" y="1"/>
                    <a:pt x="458" y="2"/>
                    <a:pt x="458" y="3"/>
                  </a:cubicBezTo>
                  <a:cubicBezTo>
                    <a:pt x="458" y="4"/>
                    <a:pt x="458" y="5"/>
                    <a:pt x="456" y="7"/>
                  </a:cubicBezTo>
                  <a:cubicBezTo>
                    <a:pt x="455" y="9"/>
                    <a:pt x="456" y="10"/>
                    <a:pt x="456" y="12"/>
                  </a:cubicBezTo>
                  <a:cubicBezTo>
                    <a:pt x="456" y="14"/>
                    <a:pt x="456" y="15"/>
                    <a:pt x="452" y="15"/>
                  </a:cubicBezTo>
                  <a:cubicBezTo>
                    <a:pt x="449" y="16"/>
                    <a:pt x="449" y="14"/>
                    <a:pt x="448" y="16"/>
                  </a:cubicBezTo>
                  <a:cubicBezTo>
                    <a:pt x="447" y="17"/>
                    <a:pt x="449" y="19"/>
                    <a:pt x="453" y="21"/>
                  </a:cubicBezTo>
                  <a:cubicBezTo>
                    <a:pt x="457" y="22"/>
                    <a:pt x="456" y="21"/>
                    <a:pt x="456" y="22"/>
                  </a:cubicBezTo>
                  <a:cubicBezTo>
                    <a:pt x="456" y="23"/>
                    <a:pt x="454" y="22"/>
                    <a:pt x="453" y="22"/>
                  </a:cubicBezTo>
                  <a:cubicBezTo>
                    <a:pt x="451" y="23"/>
                    <a:pt x="453" y="23"/>
                    <a:pt x="454" y="23"/>
                  </a:cubicBezTo>
                  <a:cubicBezTo>
                    <a:pt x="455" y="23"/>
                    <a:pt x="456" y="24"/>
                    <a:pt x="457" y="25"/>
                  </a:cubicBezTo>
                  <a:cubicBezTo>
                    <a:pt x="458" y="27"/>
                    <a:pt x="456" y="28"/>
                    <a:pt x="456" y="29"/>
                  </a:cubicBezTo>
                  <a:cubicBezTo>
                    <a:pt x="456" y="29"/>
                    <a:pt x="456" y="27"/>
                    <a:pt x="455" y="26"/>
                  </a:cubicBezTo>
                  <a:cubicBezTo>
                    <a:pt x="455" y="25"/>
                    <a:pt x="454" y="25"/>
                    <a:pt x="453" y="26"/>
                  </a:cubicBezTo>
                  <a:cubicBezTo>
                    <a:pt x="451" y="26"/>
                    <a:pt x="450" y="25"/>
                    <a:pt x="450" y="24"/>
                  </a:cubicBezTo>
                  <a:cubicBezTo>
                    <a:pt x="449" y="23"/>
                    <a:pt x="448" y="22"/>
                    <a:pt x="447" y="21"/>
                  </a:cubicBezTo>
                  <a:cubicBezTo>
                    <a:pt x="445" y="20"/>
                    <a:pt x="445" y="21"/>
                    <a:pt x="443" y="21"/>
                  </a:cubicBezTo>
                  <a:cubicBezTo>
                    <a:pt x="442" y="22"/>
                    <a:pt x="443" y="20"/>
                    <a:pt x="441" y="19"/>
                  </a:cubicBezTo>
                  <a:cubicBezTo>
                    <a:pt x="440" y="19"/>
                    <a:pt x="441" y="18"/>
                    <a:pt x="439" y="19"/>
                  </a:cubicBezTo>
                  <a:cubicBezTo>
                    <a:pt x="438" y="19"/>
                    <a:pt x="438" y="19"/>
                    <a:pt x="436" y="19"/>
                  </a:cubicBezTo>
                  <a:cubicBezTo>
                    <a:pt x="434" y="19"/>
                    <a:pt x="434" y="20"/>
                    <a:pt x="432" y="20"/>
                  </a:cubicBezTo>
                  <a:cubicBezTo>
                    <a:pt x="431" y="20"/>
                    <a:pt x="432" y="19"/>
                    <a:pt x="432" y="18"/>
                  </a:cubicBezTo>
                  <a:cubicBezTo>
                    <a:pt x="432" y="18"/>
                    <a:pt x="430" y="19"/>
                    <a:pt x="429" y="20"/>
                  </a:cubicBezTo>
                  <a:cubicBezTo>
                    <a:pt x="427" y="20"/>
                    <a:pt x="426" y="21"/>
                    <a:pt x="425" y="22"/>
                  </a:cubicBezTo>
                  <a:cubicBezTo>
                    <a:pt x="424" y="22"/>
                    <a:pt x="420" y="23"/>
                    <a:pt x="417" y="25"/>
                  </a:cubicBezTo>
                  <a:cubicBezTo>
                    <a:pt x="414" y="26"/>
                    <a:pt x="414" y="28"/>
                    <a:pt x="412" y="30"/>
                  </a:cubicBezTo>
                  <a:cubicBezTo>
                    <a:pt x="411" y="31"/>
                    <a:pt x="412" y="31"/>
                    <a:pt x="410" y="32"/>
                  </a:cubicBezTo>
                  <a:cubicBezTo>
                    <a:pt x="409" y="32"/>
                    <a:pt x="407" y="33"/>
                    <a:pt x="406" y="34"/>
                  </a:cubicBezTo>
                  <a:cubicBezTo>
                    <a:pt x="405" y="35"/>
                    <a:pt x="405" y="35"/>
                    <a:pt x="404" y="36"/>
                  </a:cubicBezTo>
                  <a:cubicBezTo>
                    <a:pt x="402" y="37"/>
                    <a:pt x="403" y="38"/>
                    <a:pt x="403" y="39"/>
                  </a:cubicBezTo>
                  <a:cubicBezTo>
                    <a:pt x="403" y="40"/>
                    <a:pt x="405" y="40"/>
                    <a:pt x="404" y="41"/>
                  </a:cubicBezTo>
                  <a:cubicBezTo>
                    <a:pt x="404" y="42"/>
                    <a:pt x="404" y="43"/>
                    <a:pt x="402" y="43"/>
                  </a:cubicBezTo>
                  <a:cubicBezTo>
                    <a:pt x="400" y="43"/>
                    <a:pt x="399" y="44"/>
                    <a:pt x="396" y="45"/>
                  </a:cubicBezTo>
                  <a:cubicBezTo>
                    <a:pt x="393" y="46"/>
                    <a:pt x="391" y="45"/>
                    <a:pt x="390" y="46"/>
                  </a:cubicBezTo>
                  <a:cubicBezTo>
                    <a:pt x="388" y="47"/>
                    <a:pt x="390" y="50"/>
                    <a:pt x="389" y="51"/>
                  </a:cubicBezTo>
                  <a:cubicBezTo>
                    <a:pt x="389" y="53"/>
                    <a:pt x="390" y="54"/>
                    <a:pt x="391" y="55"/>
                  </a:cubicBezTo>
                  <a:cubicBezTo>
                    <a:pt x="392" y="57"/>
                    <a:pt x="392" y="58"/>
                    <a:pt x="394" y="58"/>
                  </a:cubicBezTo>
                  <a:cubicBezTo>
                    <a:pt x="395" y="59"/>
                    <a:pt x="397" y="60"/>
                    <a:pt x="398" y="61"/>
                  </a:cubicBezTo>
                  <a:cubicBezTo>
                    <a:pt x="399" y="62"/>
                    <a:pt x="400" y="62"/>
                    <a:pt x="401" y="63"/>
                  </a:cubicBezTo>
                  <a:cubicBezTo>
                    <a:pt x="402" y="64"/>
                    <a:pt x="402" y="67"/>
                    <a:pt x="402" y="68"/>
                  </a:cubicBezTo>
                  <a:cubicBezTo>
                    <a:pt x="402" y="69"/>
                    <a:pt x="401" y="73"/>
                    <a:pt x="401" y="74"/>
                  </a:cubicBezTo>
                  <a:cubicBezTo>
                    <a:pt x="401" y="75"/>
                    <a:pt x="400" y="72"/>
                    <a:pt x="399" y="71"/>
                  </a:cubicBezTo>
                  <a:cubicBezTo>
                    <a:pt x="399" y="71"/>
                    <a:pt x="398" y="71"/>
                    <a:pt x="397" y="71"/>
                  </a:cubicBezTo>
                  <a:cubicBezTo>
                    <a:pt x="396" y="72"/>
                    <a:pt x="398" y="69"/>
                    <a:pt x="399" y="68"/>
                  </a:cubicBezTo>
                  <a:cubicBezTo>
                    <a:pt x="400" y="68"/>
                    <a:pt x="400" y="66"/>
                    <a:pt x="400" y="65"/>
                  </a:cubicBezTo>
                  <a:cubicBezTo>
                    <a:pt x="400" y="64"/>
                    <a:pt x="394" y="64"/>
                    <a:pt x="392" y="63"/>
                  </a:cubicBezTo>
                  <a:cubicBezTo>
                    <a:pt x="391" y="62"/>
                    <a:pt x="387" y="56"/>
                    <a:pt x="386" y="55"/>
                  </a:cubicBezTo>
                  <a:cubicBezTo>
                    <a:pt x="386" y="53"/>
                    <a:pt x="383" y="53"/>
                    <a:pt x="383" y="53"/>
                  </a:cubicBezTo>
                  <a:cubicBezTo>
                    <a:pt x="382" y="53"/>
                    <a:pt x="380" y="55"/>
                    <a:pt x="380" y="55"/>
                  </a:cubicBezTo>
                  <a:cubicBezTo>
                    <a:pt x="379" y="56"/>
                    <a:pt x="381" y="56"/>
                    <a:pt x="382" y="57"/>
                  </a:cubicBezTo>
                  <a:cubicBezTo>
                    <a:pt x="383" y="57"/>
                    <a:pt x="383" y="58"/>
                    <a:pt x="382" y="59"/>
                  </a:cubicBezTo>
                  <a:cubicBezTo>
                    <a:pt x="382" y="59"/>
                    <a:pt x="382" y="57"/>
                    <a:pt x="381" y="58"/>
                  </a:cubicBezTo>
                  <a:cubicBezTo>
                    <a:pt x="380" y="59"/>
                    <a:pt x="378" y="57"/>
                    <a:pt x="377" y="57"/>
                  </a:cubicBezTo>
                  <a:cubicBezTo>
                    <a:pt x="376" y="57"/>
                    <a:pt x="374" y="57"/>
                    <a:pt x="374" y="58"/>
                  </a:cubicBezTo>
                  <a:cubicBezTo>
                    <a:pt x="375" y="58"/>
                    <a:pt x="374" y="59"/>
                    <a:pt x="375" y="60"/>
                  </a:cubicBezTo>
                  <a:cubicBezTo>
                    <a:pt x="375" y="62"/>
                    <a:pt x="377" y="63"/>
                    <a:pt x="378" y="64"/>
                  </a:cubicBezTo>
                  <a:cubicBezTo>
                    <a:pt x="379" y="64"/>
                    <a:pt x="381" y="64"/>
                    <a:pt x="382" y="65"/>
                  </a:cubicBezTo>
                  <a:cubicBezTo>
                    <a:pt x="383" y="66"/>
                    <a:pt x="383" y="67"/>
                    <a:pt x="382" y="68"/>
                  </a:cubicBezTo>
                  <a:cubicBezTo>
                    <a:pt x="382" y="69"/>
                    <a:pt x="380" y="67"/>
                    <a:pt x="378" y="67"/>
                  </a:cubicBezTo>
                  <a:cubicBezTo>
                    <a:pt x="377" y="68"/>
                    <a:pt x="375" y="68"/>
                    <a:pt x="374" y="68"/>
                  </a:cubicBezTo>
                  <a:cubicBezTo>
                    <a:pt x="373" y="68"/>
                    <a:pt x="372" y="67"/>
                    <a:pt x="372" y="65"/>
                  </a:cubicBezTo>
                  <a:cubicBezTo>
                    <a:pt x="373" y="64"/>
                    <a:pt x="372" y="56"/>
                    <a:pt x="371" y="55"/>
                  </a:cubicBezTo>
                  <a:cubicBezTo>
                    <a:pt x="370" y="54"/>
                    <a:pt x="369" y="53"/>
                    <a:pt x="369" y="53"/>
                  </a:cubicBezTo>
                  <a:cubicBezTo>
                    <a:pt x="369" y="54"/>
                    <a:pt x="369" y="58"/>
                    <a:pt x="369" y="59"/>
                  </a:cubicBezTo>
                  <a:cubicBezTo>
                    <a:pt x="369" y="60"/>
                    <a:pt x="365" y="62"/>
                    <a:pt x="365" y="63"/>
                  </a:cubicBezTo>
                  <a:cubicBezTo>
                    <a:pt x="365" y="65"/>
                    <a:pt x="364" y="65"/>
                    <a:pt x="364" y="67"/>
                  </a:cubicBezTo>
                  <a:cubicBezTo>
                    <a:pt x="363" y="68"/>
                    <a:pt x="367" y="71"/>
                    <a:pt x="368" y="72"/>
                  </a:cubicBezTo>
                  <a:cubicBezTo>
                    <a:pt x="369" y="73"/>
                    <a:pt x="368" y="74"/>
                    <a:pt x="368" y="75"/>
                  </a:cubicBezTo>
                  <a:cubicBezTo>
                    <a:pt x="368" y="75"/>
                    <a:pt x="367" y="81"/>
                    <a:pt x="368" y="83"/>
                  </a:cubicBezTo>
                  <a:cubicBezTo>
                    <a:pt x="368" y="86"/>
                    <a:pt x="368" y="87"/>
                    <a:pt x="369" y="88"/>
                  </a:cubicBezTo>
                  <a:cubicBezTo>
                    <a:pt x="370" y="88"/>
                    <a:pt x="370" y="87"/>
                    <a:pt x="371" y="87"/>
                  </a:cubicBezTo>
                  <a:cubicBezTo>
                    <a:pt x="372" y="87"/>
                    <a:pt x="373" y="86"/>
                    <a:pt x="374" y="86"/>
                  </a:cubicBezTo>
                  <a:cubicBezTo>
                    <a:pt x="375" y="86"/>
                    <a:pt x="378" y="86"/>
                    <a:pt x="380" y="86"/>
                  </a:cubicBezTo>
                  <a:cubicBezTo>
                    <a:pt x="382" y="87"/>
                    <a:pt x="382" y="88"/>
                    <a:pt x="383" y="90"/>
                  </a:cubicBezTo>
                  <a:cubicBezTo>
                    <a:pt x="383" y="91"/>
                    <a:pt x="385" y="93"/>
                    <a:pt x="386" y="94"/>
                  </a:cubicBezTo>
                  <a:cubicBezTo>
                    <a:pt x="387" y="96"/>
                    <a:pt x="384" y="96"/>
                    <a:pt x="384" y="98"/>
                  </a:cubicBezTo>
                  <a:cubicBezTo>
                    <a:pt x="384" y="101"/>
                    <a:pt x="386" y="102"/>
                    <a:pt x="388" y="102"/>
                  </a:cubicBezTo>
                  <a:cubicBezTo>
                    <a:pt x="389" y="103"/>
                    <a:pt x="387" y="103"/>
                    <a:pt x="386" y="103"/>
                  </a:cubicBezTo>
                  <a:cubicBezTo>
                    <a:pt x="385" y="103"/>
                    <a:pt x="384" y="104"/>
                    <a:pt x="384" y="105"/>
                  </a:cubicBezTo>
                  <a:cubicBezTo>
                    <a:pt x="383" y="105"/>
                    <a:pt x="382" y="104"/>
                    <a:pt x="382" y="103"/>
                  </a:cubicBezTo>
                  <a:cubicBezTo>
                    <a:pt x="381" y="103"/>
                    <a:pt x="381" y="97"/>
                    <a:pt x="380" y="95"/>
                  </a:cubicBezTo>
                  <a:cubicBezTo>
                    <a:pt x="380" y="93"/>
                    <a:pt x="379" y="91"/>
                    <a:pt x="378" y="90"/>
                  </a:cubicBezTo>
                  <a:cubicBezTo>
                    <a:pt x="376" y="89"/>
                    <a:pt x="371" y="93"/>
                    <a:pt x="370" y="94"/>
                  </a:cubicBezTo>
                  <a:cubicBezTo>
                    <a:pt x="370" y="95"/>
                    <a:pt x="371" y="95"/>
                    <a:pt x="372" y="97"/>
                  </a:cubicBezTo>
                  <a:cubicBezTo>
                    <a:pt x="372" y="98"/>
                    <a:pt x="371" y="101"/>
                    <a:pt x="370" y="103"/>
                  </a:cubicBezTo>
                  <a:cubicBezTo>
                    <a:pt x="369" y="106"/>
                    <a:pt x="366" y="110"/>
                    <a:pt x="365" y="110"/>
                  </a:cubicBezTo>
                  <a:cubicBezTo>
                    <a:pt x="364" y="111"/>
                    <a:pt x="367" y="112"/>
                    <a:pt x="368" y="114"/>
                  </a:cubicBezTo>
                  <a:cubicBezTo>
                    <a:pt x="369" y="115"/>
                    <a:pt x="369" y="116"/>
                    <a:pt x="368" y="118"/>
                  </a:cubicBezTo>
                  <a:cubicBezTo>
                    <a:pt x="368" y="119"/>
                    <a:pt x="365" y="113"/>
                    <a:pt x="364" y="112"/>
                  </a:cubicBezTo>
                  <a:cubicBezTo>
                    <a:pt x="363" y="111"/>
                    <a:pt x="360" y="111"/>
                    <a:pt x="358" y="111"/>
                  </a:cubicBezTo>
                  <a:cubicBezTo>
                    <a:pt x="356" y="111"/>
                    <a:pt x="353" y="110"/>
                    <a:pt x="352" y="108"/>
                  </a:cubicBezTo>
                  <a:cubicBezTo>
                    <a:pt x="351" y="107"/>
                    <a:pt x="350" y="108"/>
                    <a:pt x="350" y="108"/>
                  </a:cubicBezTo>
                  <a:cubicBezTo>
                    <a:pt x="349" y="109"/>
                    <a:pt x="349" y="108"/>
                    <a:pt x="349" y="107"/>
                  </a:cubicBezTo>
                  <a:cubicBezTo>
                    <a:pt x="350" y="106"/>
                    <a:pt x="355" y="107"/>
                    <a:pt x="357" y="107"/>
                  </a:cubicBezTo>
                  <a:cubicBezTo>
                    <a:pt x="359" y="107"/>
                    <a:pt x="360" y="106"/>
                    <a:pt x="362" y="105"/>
                  </a:cubicBezTo>
                  <a:cubicBezTo>
                    <a:pt x="364" y="104"/>
                    <a:pt x="366" y="95"/>
                    <a:pt x="366" y="94"/>
                  </a:cubicBezTo>
                  <a:cubicBezTo>
                    <a:pt x="367" y="93"/>
                    <a:pt x="366" y="92"/>
                    <a:pt x="365" y="91"/>
                  </a:cubicBezTo>
                  <a:cubicBezTo>
                    <a:pt x="364" y="90"/>
                    <a:pt x="362" y="85"/>
                    <a:pt x="362" y="82"/>
                  </a:cubicBezTo>
                  <a:cubicBezTo>
                    <a:pt x="362" y="79"/>
                    <a:pt x="362" y="76"/>
                    <a:pt x="362" y="74"/>
                  </a:cubicBezTo>
                  <a:cubicBezTo>
                    <a:pt x="362" y="72"/>
                    <a:pt x="359" y="70"/>
                    <a:pt x="359" y="68"/>
                  </a:cubicBezTo>
                  <a:cubicBezTo>
                    <a:pt x="358" y="67"/>
                    <a:pt x="359" y="66"/>
                    <a:pt x="359" y="65"/>
                  </a:cubicBezTo>
                  <a:cubicBezTo>
                    <a:pt x="360" y="64"/>
                    <a:pt x="360" y="58"/>
                    <a:pt x="361" y="57"/>
                  </a:cubicBezTo>
                  <a:cubicBezTo>
                    <a:pt x="361" y="56"/>
                    <a:pt x="362" y="56"/>
                    <a:pt x="362" y="55"/>
                  </a:cubicBezTo>
                  <a:cubicBezTo>
                    <a:pt x="362" y="54"/>
                    <a:pt x="360" y="53"/>
                    <a:pt x="359" y="53"/>
                  </a:cubicBezTo>
                  <a:cubicBezTo>
                    <a:pt x="358" y="53"/>
                    <a:pt x="356" y="54"/>
                    <a:pt x="354" y="54"/>
                  </a:cubicBezTo>
                  <a:cubicBezTo>
                    <a:pt x="352" y="54"/>
                    <a:pt x="351" y="53"/>
                    <a:pt x="351" y="53"/>
                  </a:cubicBezTo>
                  <a:cubicBezTo>
                    <a:pt x="350" y="53"/>
                    <a:pt x="349" y="53"/>
                    <a:pt x="348" y="54"/>
                  </a:cubicBezTo>
                  <a:cubicBezTo>
                    <a:pt x="347" y="55"/>
                    <a:pt x="348" y="56"/>
                    <a:pt x="346" y="62"/>
                  </a:cubicBezTo>
                  <a:cubicBezTo>
                    <a:pt x="345" y="67"/>
                    <a:pt x="340" y="68"/>
                    <a:pt x="340" y="69"/>
                  </a:cubicBezTo>
                  <a:cubicBezTo>
                    <a:pt x="340" y="70"/>
                    <a:pt x="339" y="71"/>
                    <a:pt x="339" y="72"/>
                  </a:cubicBezTo>
                  <a:cubicBezTo>
                    <a:pt x="339" y="73"/>
                    <a:pt x="339" y="72"/>
                    <a:pt x="340" y="73"/>
                  </a:cubicBezTo>
                  <a:cubicBezTo>
                    <a:pt x="341" y="73"/>
                    <a:pt x="341" y="79"/>
                    <a:pt x="342" y="79"/>
                  </a:cubicBezTo>
                  <a:cubicBezTo>
                    <a:pt x="342" y="80"/>
                    <a:pt x="341" y="80"/>
                    <a:pt x="340" y="80"/>
                  </a:cubicBezTo>
                  <a:cubicBezTo>
                    <a:pt x="340" y="80"/>
                    <a:pt x="340" y="83"/>
                    <a:pt x="341" y="84"/>
                  </a:cubicBezTo>
                  <a:cubicBezTo>
                    <a:pt x="342" y="85"/>
                    <a:pt x="342" y="84"/>
                    <a:pt x="343" y="83"/>
                  </a:cubicBezTo>
                  <a:cubicBezTo>
                    <a:pt x="343" y="83"/>
                    <a:pt x="344" y="86"/>
                    <a:pt x="345" y="88"/>
                  </a:cubicBezTo>
                  <a:cubicBezTo>
                    <a:pt x="346" y="89"/>
                    <a:pt x="347" y="90"/>
                    <a:pt x="349" y="89"/>
                  </a:cubicBezTo>
                  <a:cubicBezTo>
                    <a:pt x="350" y="89"/>
                    <a:pt x="349" y="94"/>
                    <a:pt x="348" y="95"/>
                  </a:cubicBezTo>
                  <a:cubicBezTo>
                    <a:pt x="347" y="96"/>
                    <a:pt x="347" y="92"/>
                    <a:pt x="344" y="91"/>
                  </a:cubicBezTo>
                  <a:cubicBezTo>
                    <a:pt x="342" y="89"/>
                    <a:pt x="339" y="88"/>
                    <a:pt x="339" y="87"/>
                  </a:cubicBezTo>
                  <a:cubicBezTo>
                    <a:pt x="338" y="87"/>
                    <a:pt x="334" y="83"/>
                    <a:pt x="331" y="83"/>
                  </a:cubicBezTo>
                  <a:cubicBezTo>
                    <a:pt x="329" y="83"/>
                    <a:pt x="327" y="82"/>
                    <a:pt x="324" y="82"/>
                  </a:cubicBezTo>
                  <a:cubicBezTo>
                    <a:pt x="322" y="82"/>
                    <a:pt x="321" y="81"/>
                    <a:pt x="320" y="81"/>
                  </a:cubicBezTo>
                  <a:cubicBezTo>
                    <a:pt x="319" y="80"/>
                    <a:pt x="318" y="81"/>
                    <a:pt x="319" y="82"/>
                  </a:cubicBezTo>
                  <a:cubicBezTo>
                    <a:pt x="319" y="82"/>
                    <a:pt x="317" y="83"/>
                    <a:pt x="318" y="85"/>
                  </a:cubicBezTo>
                  <a:cubicBezTo>
                    <a:pt x="319" y="87"/>
                    <a:pt x="320" y="88"/>
                    <a:pt x="320" y="89"/>
                  </a:cubicBezTo>
                  <a:cubicBezTo>
                    <a:pt x="321" y="91"/>
                    <a:pt x="319" y="91"/>
                    <a:pt x="318" y="91"/>
                  </a:cubicBezTo>
                  <a:cubicBezTo>
                    <a:pt x="316" y="91"/>
                    <a:pt x="317" y="92"/>
                    <a:pt x="317" y="94"/>
                  </a:cubicBezTo>
                  <a:cubicBezTo>
                    <a:pt x="317" y="96"/>
                    <a:pt x="316" y="94"/>
                    <a:pt x="315" y="93"/>
                  </a:cubicBezTo>
                  <a:cubicBezTo>
                    <a:pt x="314" y="93"/>
                    <a:pt x="314" y="93"/>
                    <a:pt x="315" y="93"/>
                  </a:cubicBezTo>
                  <a:cubicBezTo>
                    <a:pt x="315" y="93"/>
                    <a:pt x="315" y="92"/>
                    <a:pt x="315" y="91"/>
                  </a:cubicBezTo>
                  <a:cubicBezTo>
                    <a:pt x="316" y="91"/>
                    <a:pt x="314" y="90"/>
                    <a:pt x="314" y="89"/>
                  </a:cubicBezTo>
                  <a:cubicBezTo>
                    <a:pt x="313" y="89"/>
                    <a:pt x="312" y="89"/>
                    <a:pt x="311" y="91"/>
                  </a:cubicBezTo>
                  <a:cubicBezTo>
                    <a:pt x="309" y="92"/>
                    <a:pt x="309" y="92"/>
                    <a:pt x="306" y="92"/>
                  </a:cubicBezTo>
                  <a:cubicBezTo>
                    <a:pt x="304" y="93"/>
                    <a:pt x="304" y="91"/>
                    <a:pt x="302" y="92"/>
                  </a:cubicBezTo>
                  <a:cubicBezTo>
                    <a:pt x="300" y="93"/>
                    <a:pt x="300" y="93"/>
                    <a:pt x="299" y="94"/>
                  </a:cubicBezTo>
                  <a:cubicBezTo>
                    <a:pt x="299" y="94"/>
                    <a:pt x="300" y="95"/>
                    <a:pt x="299" y="95"/>
                  </a:cubicBezTo>
                  <a:cubicBezTo>
                    <a:pt x="297" y="96"/>
                    <a:pt x="297" y="95"/>
                    <a:pt x="297" y="96"/>
                  </a:cubicBezTo>
                  <a:cubicBezTo>
                    <a:pt x="296" y="97"/>
                    <a:pt x="295" y="97"/>
                    <a:pt x="295" y="98"/>
                  </a:cubicBezTo>
                  <a:cubicBezTo>
                    <a:pt x="294" y="98"/>
                    <a:pt x="294" y="97"/>
                    <a:pt x="293" y="98"/>
                  </a:cubicBezTo>
                  <a:cubicBezTo>
                    <a:pt x="292" y="98"/>
                    <a:pt x="293" y="97"/>
                    <a:pt x="291" y="97"/>
                  </a:cubicBezTo>
                  <a:cubicBezTo>
                    <a:pt x="290" y="98"/>
                    <a:pt x="291" y="96"/>
                    <a:pt x="291" y="96"/>
                  </a:cubicBezTo>
                  <a:cubicBezTo>
                    <a:pt x="292" y="95"/>
                    <a:pt x="294" y="94"/>
                    <a:pt x="295" y="94"/>
                  </a:cubicBezTo>
                  <a:cubicBezTo>
                    <a:pt x="295" y="93"/>
                    <a:pt x="295" y="91"/>
                    <a:pt x="295" y="90"/>
                  </a:cubicBezTo>
                  <a:cubicBezTo>
                    <a:pt x="295" y="89"/>
                    <a:pt x="296" y="89"/>
                    <a:pt x="297" y="88"/>
                  </a:cubicBezTo>
                  <a:cubicBezTo>
                    <a:pt x="297" y="88"/>
                    <a:pt x="295" y="89"/>
                    <a:pt x="294" y="90"/>
                  </a:cubicBezTo>
                  <a:cubicBezTo>
                    <a:pt x="292" y="90"/>
                    <a:pt x="290" y="92"/>
                    <a:pt x="289" y="92"/>
                  </a:cubicBezTo>
                  <a:cubicBezTo>
                    <a:pt x="288" y="93"/>
                    <a:pt x="287" y="93"/>
                    <a:pt x="284" y="94"/>
                  </a:cubicBezTo>
                  <a:cubicBezTo>
                    <a:pt x="282" y="94"/>
                    <a:pt x="281" y="97"/>
                    <a:pt x="280" y="97"/>
                  </a:cubicBezTo>
                  <a:cubicBezTo>
                    <a:pt x="279" y="98"/>
                    <a:pt x="278" y="97"/>
                    <a:pt x="277" y="97"/>
                  </a:cubicBezTo>
                  <a:cubicBezTo>
                    <a:pt x="276" y="97"/>
                    <a:pt x="278" y="98"/>
                    <a:pt x="278" y="99"/>
                  </a:cubicBezTo>
                  <a:cubicBezTo>
                    <a:pt x="278" y="99"/>
                    <a:pt x="275" y="99"/>
                    <a:pt x="275" y="100"/>
                  </a:cubicBezTo>
                  <a:cubicBezTo>
                    <a:pt x="274" y="100"/>
                    <a:pt x="275" y="102"/>
                    <a:pt x="274" y="104"/>
                  </a:cubicBezTo>
                  <a:cubicBezTo>
                    <a:pt x="274" y="106"/>
                    <a:pt x="270" y="105"/>
                    <a:pt x="268" y="106"/>
                  </a:cubicBezTo>
                  <a:cubicBezTo>
                    <a:pt x="266" y="106"/>
                    <a:pt x="266" y="104"/>
                    <a:pt x="266" y="103"/>
                  </a:cubicBezTo>
                  <a:cubicBezTo>
                    <a:pt x="265" y="102"/>
                    <a:pt x="264" y="102"/>
                    <a:pt x="263" y="102"/>
                  </a:cubicBezTo>
                  <a:cubicBezTo>
                    <a:pt x="262" y="101"/>
                    <a:pt x="263" y="100"/>
                    <a:pt x="264" y="99"/>
                  </a:cubicBezTo>
                  <a:cubicBezTo>
                    <a:pt x="265" y="98"/>
                    <a:pt x="268" y="97"/>
                    <a:pt x="268" y="97"/>
                  </a:cubicBezTo>
                  <a:cubicBezTo>
                    <a:pt x="269" y="97"/>
                    <a:pt x="267" y="95"/>
                    <a:pt x="266" y="94"/>
                  </a:cubicBezTo>
                  <a:cubicBezTo>
                    <a:pt x="266" y="93"/>
                    <a:pt x="264" y="92"/>
                    <a:pt x="262" y="92"/>
                  </a:cubicBezTo>
                  <a:cubicBezTo>
                    <a:pt x="260" y="92"/>
                    <a:pt x="259" y="92"/>
                    <a:pt x="257" y="91"/>
                  </a:cubicBezTo>
                  <a:cubicBezTo>
                    <a:pt x="255" y="91"/>
                    <a:pt x="256" y="92"/>
                    <a:pt x="257" y="93"/>
                  </a:cubicBezTo>
                  <a:cubicBezTo>
                    <a:pt x="258" y="93"/>
                    <a:pt x="259" y="95"/>
                    <a:pt x="259" y="96"/>
                  </a:cubicBezTo>
                  <a:cubicBezTo>
                    <a:pt x="260" y="97"/>
                    <a:pt x="257" y="102"/>
                    <a:pt x="257" y="103"/>
                  </a:cubicBezTo>
                  <a:cubicBezTo>
                    <a:pt x="257" y="104"/>
                    <a:pt x="260" y="104"/>
                    <a:pt x="261" y="106"/>
                  </a:cubicBezTo>
                  <a:cubicBezTo>
                    <a:pt x="262" y="108"/>
                    <a:pt x="259" y="111"/>
                    <a:pt x="259" y="112"/>
                  </a:cubicBezTo>
                  <a:cubicBezTo>
                    <a:pt x="258" y="112"/>
                    <a:pt x="257" y="112"/>
                    <a:pt x="257" y="111"/>
                  </a:cubicBezTo>
                  <a:cubicBezTo>
                    <a:pt x="256" y="111"/>
                    <a:pt x="255" y="110"/>
                    <a:pt x="254" y="110"/>
                  </a:cubicBezTo>
                  <a:cubicBezTo>
                    <a:pt x="253" y="110"/>
                    <a:pt x="253" y="109"/>
                    <a:pt x="253" y="109"/>
                  </a:cubicBezTo>
                  <a:cubicBezTo>
                    <a:pt x="252" y="109"/>
                    <a:pt x="251" y="111"/>
                    <a:pt x="250" y="112"/>
                  </a:cubicBezTo>
                  <a:cubicBezTo>
                    <a:pt x="249" y="112"/>
                    <a:pt x="247" y="113"/>
                    <a:pt x="246" y="114"/>
                  </a:cubicBezTo>
                  <a:cubicBezTo>
                    <a:pt x="245" y="115"/>
                    <a:pt x="243" y="116"/>
                    <a:pt x="243" y="117"/>
                  </a:cubicBezTo>
                  <a:cubicBezTo>
                    <a:pt x="242" y="118"/>
                    <a:pt x="245" y="121"/>
                    <a:pt x="246" y="121"/>
                  </a:cubicBezTo>
                  <a:cubicBezTo>
                    <a:pt x="246" y="122"/>
                    <a:pt x="246" y="122"/>
                    <a:pt x="245" y="123"/>
                  </a:cubicBezTo>
                  <a:cubicBezTo>
                    <a:pt x="245" y="124"/>
                    <a:pt x="241" y="122"/>
                    <a:pt x="240" y="122"/>
                  </a:cubicBezTo>
                  <a:cubicBezTo>
                    <a:pt x="239" y="121"/>
                    <a:pt x="238" y="122"/>
                    <a:pt x="237" y="122"/>
                  </a:cubicBezTo>
                  <a:cubicBezTo>
                    <a:pt x="237" y="123"/>
                    <a:pt x="235" y="121"/>
                    <a:pt x="234" y="120"/>
                  </a:cubicBezTo>
                  <a:cubicBezTo>
                    <a:pt x="234" y="119"/>
                    <a:pt x="233" y="119"/>
                    <a:pt x="232" y="119"/>
                  </a:cubicBezTo>
                  <a:cubicBezTo>
                    <a:pt x="231" y="119"/>
                    <a:pt x="232" y="119"/>
                    <a:pt x="232" y="120"/>
                  </a:cubicBezTo>
                  <a:cubicBezTo>
                    <a:pt x="231" y="121"/>
                    <a:pt x="231" y="121"/>
                    <a:pt x="230" y="121"/>
                  </a:cubicBezTo>
                  <a:cubicBezTo>
                    <a:pt x="230" y="121"/>
                    <a:pt x="230" y="123"/>
                    <a:pt x="232" y="125"/>
                  </a:cubicBezTo>
                  <a:cubicBezTo>
                    <a:pt x="234" y="127"/>
                    <a:pt x="233" y="125"/>
                    <a:pt x="235" y="125"/>
                  </a:cubicBezTo>
                  <a:cubicBezTo>
                    <a:pt x="236" y="124"/>
                    <a:pt x="236" y="127"/>
                    <a:pt x="236" y="128"/>
                  </a:cubicBezTo>
                  <a:cubicBezTo>
                    <a:pt x="237" y="129"/>
                    <a:pt x="235" y="129"/>
                    <a:pt x="234" y="129"/>
                  </a:cubicBezTo>
                  <a:cubicBezTo>
                    <a:pt x="233" y="130"/>
                    <a:pt x="231" y="129"/>
                    <a:pt x="230" y="128"/>
                  </a:cubicBezTo>
                  <a:cubicBezTo>
                    <a:pt x="228" y="127"/>
                    <a:pt x="229" y="126"/>
                    <a:pt x="228" y="126"/>
                  </a:cubicBezTo>
                  <a:cubicBezTo>
                    <a:pt x="227" y="126"/>
                    <a:pt x="226" y="125"/>
                    <a:pt x="225" y="125"/>
                  </a:cubicBezTo>
                  <a:cubicBezTo>
                    <a:pt x="224" y="124"/>
                    <a:pt x="223" y="123"/>
                    <a:pt x="224" y="123"/>
                  </a:cubicBezTo>
                  <a:cubicBezTo>
                    <a:pt x="224" y="122"/>
                    <a:pt x="224" y="120"/>
                    <a:pt x="223" y="119"/>
                  </a:cubicBezTo>
                  <a:cubicBezTo>
                    <a:pt x="223" y="117"/>
                    <a:pt x="222" y="117"/>
                    <a:pt x="223" y="117"/>
                  </a:cubicBezTo>
                  <a:cubicBezTo>
                    <a:pt x="224" y="117"/>
                    <a:pt x="224" y="115"/>
                    <a:pt x="223" y="114"/>
                  </a:cubicBezTo>
                  <a:cubicBezTo>
                    <a:pt x="223" y="114"/>
                    <a:pt x="220" y="111"/>
                    <a:pt x="219" y="111"/>
                  </a:cubicBezTo>
                  <a:cubicBezTo>
                    <a:pt x="219" y="111"/>
                    <a:pt x="218" y="110"/>
                    <a:pt x="218" y="109"/>
                  </a:cubicBezTo>
                  <a:cubicBezTo>
                    <a:pt x="218" y="109"/>
                    <a:pt x="217" y="108"/>
                    <a:pt x="216" y="108"/>
                  </a:cubicBezTo>
                  <a:cubicBezTo>
                    <a:pt x="215" y="108"/>
                    <a:pt x="214" y="108"/>
                    <a:pt x="213" y="107"/>
                  </a:cubicBezTo>
                  <a:cubicBezTo>
                    <a:pt x="212" y="107"/>
                    <a:pt x="213" y="106"/>
                    <a:pt x="214" y="106"/>
                  </a:cubicBezTo>
                  <a:cubicBezTo>
                    <a:pt x="214" y="106"/>
                    <a:pt x="214" y="105"/>
                    <a:pt x="215" y="104"/>
                  </a:cubicBezTo>
                  <a:cubicBezTo>
                    <a:pt x="215" y="104"/>
                    <a:pt x="216" y="106"/>
                    <a:pt x="218" y="107"/>
                  </a:cubicBezTo>
                  <a:cubicBezTo>
                    <a:pt x="219" y="108"/>
                    <a:pt x="223" y="109"/>
                    <a:pt x="224" y="110"/>
                  </a:cubicBezTo>
                  <a:cubicBezTo>
                    <a:pt x="226" y="110"/>
                    <a:pt x="230" y="111"/>
                    <a:pt x="232" y="111"/>
                  </a:cubicBezTo>
                  <a:cubicBezTo>
                    <a:pt x="234" y="112"/>
                    <a:pt x="237" y="112"/>
                    <a:pt x="238" y="112"/>
                  </a:cubicBezTo>
                  <a:cubicBezTo>
                    <a:pt x="239" y="112"/>
                    <a:pt x="241" y="111"/>
                    <a:pt x="243" y="111"/>
                  </a:cubicBezTo>
                  <a:cubicBezTo>
                    <a:pt x="244" y="111"/>
                    <a:pt x="245" y="110"/>
                    <a:pt x="247" y="109"/>
                  </a:cubicBezTo>
                  <a:cubicBezTo>
                    <a:pt x="248" y="107"/>
                    <a:pt x="248" y="104"/>
                    <a:pt x="248" y="103"/>
                  </a:cubicBezTo>
                  <a:cubicBezTo>
                    <a:pt x="247" y="103"/>
                    <a:pt x="248" y="99"/>
                    <a:pt x="247" y="98"/>
                  </a:cubicBezTo>
                  <a:cubicBezTo>
                    <a:pt x="246" y="98"/>
                    <a:pt x="246" y="97"/>
                    <a:pt x="244" y="97"/>
                  </a:cubicBezTo>
                  <a:cubicBezTo>
                    <a:pt x="243" y="96"/>
                    <a:pt x="243" y="95"/>
                    <a:pt x="242" y="96"/>
                  </a:cubicBezTo>
                  <a:cubicBezTo>
                    <a:pt x="241" y="96"/>
                    <a:pt x="241" y="95"/>
                    <a:pt x="240" y="94"/>
                  </a:cubicBezTo>
                  <a:cubicBezTo>
                    <a:pt x="239" y="94"/>
                    <a:pt x="239" y="94"/>
                    <a:pt x="237" y="93"/>
                  </a:cubicBezTo>
                  <a:cubicBezTo>
                    <a:pt x="235" y="93"/>
                    <a:pt x="235" y="93"/>
                    <a:pt x="234" y="92"/>
                  </a:cubicBezTo>
                  <a:cubicBezTo>
                    <a:pt x="233" y="91"/>
                    <a:pt x="229" y="88"/>
                    <a:pt x="228" y="87"/>
                  </a:cubicBezTo>
                  <a:cubicBezTo>
                    <a:pt x="226" y="87"/>
                    <a:pt x="225" y="86"/>
                    <a:pt x="223" y="86"/>
                  </a:cubicBezTo>
                  <a:cubicBezTo>
                    <a:pt x="222" y="87"/>
                    <a:pt x="221" y="86"/>
                    <a:pt x="220" y="86"/>
                  </a:cubicBezTo>
                  <a:cubicBezTo>
                    <a:pt x="219" y="86"/>
                    <a:pt x="218" y="86"/>
                    <a:pt x="218" y="85"/>
                  </a:cubicBezTo>
                  <a:cubicBezTo>
                    <a:pt x="218" y="85"/>
                    <a:pt x="217" y="85"/>
                    <a:pt x="216" y="86"/>
                  </a:cubicBezTo>
                  <a:cubicBezTo>
                    <a:pt x="215" y="87"/>
                    <a:pt x="216" y="84"/>
                    <a:pt x="215" y="84"/>
                  </a:cubicBezTo>
                  <a:cubicBezTo>
                    <a:pt x="214" y="84"/>
                    <a:pt x="213" y="83"/>
                    <a:pt x="214" y="84"/>
                  </a:cubicBezTo>
                  <a:cubicBezTo>
                    <a:pt x="215" y="84"/>
                    <a:pt x="218" y="82"/>
                    <a:pt x="216" y="82"/>
                  </a:cubicBezTo>
                  <a:cubicBezTo>
                    <a:pt x="214" y="81"/>
                    <a:pt x="212" y="80"/>
                    <a:pt x="212" y="81"/>
                  </a:cubicBezTo>
                  <a:cubicBezTo>
                    <a:pt x="212" y="81"/>
                    <a:pt x="211" y="82"/>
                    <a:pt x="211" y="82"/>
                  </a:cubicBezTo>
                  <a:cubicBezTo>
                    <a:pt x="211" y="82"/>
                    <a:pt x="211" y="82"/>
                    <a:pt x="211" y="82"/>
                  </a:cubicBezTo>
                  <a:cubicBezTo>
                    <a:pt x="211" y="82"/>
                    <a:pt x="211" y="82"/>
                    <a:pt x="210" y="82"/>
                  </a:cubicBezTo>
                  <a:cubicBezTo>
                    <a:pt x="210" y="82"/>
                    <a:pt x="210" y="82"/>
                    <a:pt x="210" y="82"/>
                  </a:cubicBezTo>
                  <a:cubicBezTo>
                    <a:pt x="210" y="82"/>
                    <a:pt x="210" y="82"/>
                    <a:pt x="209" y="82"/>
                  </a:cubicBezTo>
                  <a:cubicBezTo>
                    <a:pt x="209" y="82"/>
                    <a:pt x="209" y="82"/>
                    <a:pt x="209" y="82"/>
                  </a:cubicBezTo>
                  <a:cubicBezTo>
                    <a:pt x="208" y="82"/>
                    <a:pt x="208" y="82"/>
                    <a:pt x="208" y="82"/>
                  </a:cubicBezTo>
                  <a:cubicBezTo>
                    <a:pt x="206" y="82"/>
                    <a:pt x="204" y="81"/>
                    <a:pt x="204" y="81"/>
                  </a:cubicBezTo>
                  <a:cubicBezTo>
                    <a:pt x="204" y="80"/>
                    <a:pt x="201" y="80"/>
                    <a:pt x="200" y="79"/>
                  </a:cubicBezTo>
                  <a:cubicBezTo>
                    <a:pt x="200" y="78"/>
                    <a:pt x="202" y="79"/>
                    <a:pt x="204" y="79"/>
                  </a:cubicBezTo>
                  <a:cubicBezTo>
                    <a:pt x="205" y="79"/>
                    <a:pt x="206" y="79"/>
                    <a:pt x="206" y="79"/>
                  </a:cubicBezTo>
                  <a:cubicBezTo>
                    <a:pt x="207" y="78"/>
                    <a:pt x="208" y="77"/>
                    <a:pt x="209" y="77"/>
                  </a:cubicBezTo>
                  <a:cubicBezTo>
                    <a:pt x="209" y="76"/>
                    <a:pt x="209" y="75"/>
                    <a:pt x="208" y="75"/>
                  </a:cubicBezTo>
                  <a:cubicBezTo>
                    <a:pt x="207" y="75"/>
                    <a:pt x="207" y="74"/>
                    <a:pt x="205" y="74"/>
                  </a:cubicBezTo>
                  <a:cubicBezTo>
                    <a:pt x="204" y="74"/>
                    <a:pt x="204" y="73"/>
                    <a:pt x="203" y="74"/>
                  </a:cubicBezTo>
                  <a:cubicBezTo>
                    <a:pt x="202" y="74"/>
                    <a:pt x="203" y="73"/>
                    <a:pt x="202" y="72"/>
                  </a:cubicBezTo>
                  <a:cubicBezTo>
                    <a:pt x="201" y="71"/>
                    <a:pt x="200" y="72"/>
                    <a:pt x="200" y="73"/>
                  </a:cubicBezTo>
                  <a:cubicBezTo>
                    <a:pt x="199" y="73"/>
                    <a:pt x="199" y="74"/>
                    <a:pt x="199" y="75"/>
                  </a:cubicBezTo>
                  <a:cubicBezTo>
                    <a:pt x="198" y="75"/>
                    <a:pt x="198" y="74"/>
                    <a:pt x="199" y="74"/>
                  </a:cubicBezTo>
                  <a:cubicBezTo>
                    <a:pt x="199" y="74"/>
                    <a:pt x="198" y="74"/>
                    <a:pt x="198" y="74"/>
                  </a:cubicBezTo>
                  <a:cubicBezTo>
                    <a:pt x="197" y="74"/>
                    <a:pt x="197" y="73"/>
                    <a:pt x="198" y="73"/>
                  </a:cubicBezTo>
                  <a:cubicBezTo>
                    <a:pt x="198" y="72"/>
                    <a:pt x="199" y="71"/>
                    <a:pt x="199" y="71"/>
                  </a:cubicBezTo>
                  <a:cubicBezTo>
                    <a:pt x="199" y="71"/>
                    <a:pt x="199" y="69"/>
                    <a:pt x="198" y="70"/>
                  </a:cubicBezTo>
                  <a:cubicBezTo>
                    <a:pt x="197" y="70"/>
                    <a:pt x="196" y="70"/>
                    <a:pt x="196" y="70"/>
                  </a:cubicBezTo>
                  <a:cubicBezTo>
                    <a:pt x="195" y="71"/>
                    <a:pt x="194" y="73"/>
                    <a:pt x="194" y="74"/>
                  </a:cubicBezTo>
                  <a:cubicBezTo>
                    <a:pt x="194" y="75"/>
                    <a:pt x="193" y="75"/>
                    <a:pt x="193" y="75"/>
                  </a:cubicBezTo>
                  <a:cubicBezTo>
                    <a:pt x="192" y="75"/>
                    <a:pt x="193" y="70"/>
                    <a:pt x="193" y="70"/>
                  </a:cubicBezTo>
                  <a:cubicBezTo>
                    <a:pt x="194" y="69"/>
                    <a:pt x="192" y="70"/>
                    <a:pt x="191" y="71"/>
                  </a:cubicBezTo>
                  <a:cubicBezTo>
                    <a:pt x="190" y="72"/>
                    <a:pt x="190" y="74"/>
                    <a:pt x="189" y="74"/>
                  </a:cubicBezTo>
                  <a:cubicBezTo>
                    <a:pt x="188" y="75"/>
                    <a:pt x="188" y="78"/>
                    <a:pt x="187" y="79"/>
                  </a:cubicBezTo>
                  <a:cubicBezTo>
                    <a:pt x="186" y="80"/>
                    <a:pt x="187" y="77"/>
                    <a:pt x="187" y="76"/>
                  </a:cubicBezTo>
                  <a:cubicBezTo>
                    <a:pt x="188" y="76"/>
                    <a:pt x="188" y="74"/>
                    <a:pt x="188" y="73"/>
                  </a:cubicBezTo>
                  <a:cubicBezTo>
                    <a:pt x="189" y="73"/>
                    <a:pt x="190" y="71"/>
                    <a:pt x="189" y="71"/>
                  </a:cubicBezTo>
                  <a:cubicBezTo>
                    <a:pt x="188" y="71"/>
                    <a:pt x="188" y="70"/>
                    <a:pt x="187" y="71"/>
                  </a:cubicBezTo>
                  <a:cubicBezTo>
                    <a:pt x="186" y="71"/>
                    <a:pt x="186" y="70"/>
                    <a:pt x="185" y="70"/>
                  </a:cubicBezTo>
                  <a:cubicBezTo>
                    <a:pt x="184" y="70"/>
                    <a:pt x="185" y="71"/>
                    <a:pt x="185" y="72"/>
                  </a:cubicBezTo>
                  <a:cubicBezTo>
                    <a:pt x="185" y="72"/>
                    <a:pt x="184" y="73"/>
                    <a:pt x="184" y="73"/>
                  </a:cubicBezTo>
                  <a:cubicBezTo>
                    <a:pt x="184" y="74"/>
                    <a:pt x="184" y="73"/>
                    <a:pt x="183" y="73"/>
                  </a:cubicBezTo>
                  <a:cubicBezTo>
                    <a:pt x="183" y="73"/>
                    <a:pt x="183" y="74"/>
                    <a:pt x="183" y="75"/>
                  </a:cubicBezTo>
                  <a:cubicBezTo>
                    <a:pt x="184" y="75"/>
                    <a:pt x="182" y="75"/>
                    <a:pt x="182" y="74"/>
                  </a:cubicBezTo>
                  <a:cubicBezTo>
                    <a:pt x="182" y="74"/>
                    <a:pt x="181" y="74"/>
                    <a:pt x="180" y="74"/>
                  </a:cubicBezTo>
                  <a:cubicBezTo>
                    <a:pt x="179" y="75"/>
                    <a:pt x="179" y="75"/>
                    <a:pt x="179" y="76"/>
                  </a:cubicBezTo>
                  <a:cubicBezTo>
                    <a:pt x="179" y="76"/>
                    <a:pt x="181" y="77"/>
                    <a:pt x="181" y="78"/>
                  </a:cubicBezTo>
                  <a:cubicBezTo>
                    <a:pt x="180" y="78"/>
                    <a:pt x="180" y="79"/>
                    <a:pt x="180" y="80"/>
                  </a:cubicBezTo>
                  <a:cubicBezTo>
                    <a:pt x="181" y="81"/>
                    <a:pt x="179" y="79"/>
                    <a:pt x="179" y="80"/>
                  </a:cubicBezTo>
                  <a:cubicBezTo>
                    <a:pt x="178" y="80"/>
                    <a:pt x="178" y="78"/>
                    <a:pt x="179" y="78"/>
                  </a:cubicBezTo>
                  <a:cubicBezTo>
                    <a:pt x="179" y="77"/>
                    <a:pt x="179" y="76"/>
                    <a:pt x="178" y="77"/>
                  </a:cubicBezTo>
                  <a:cubicBezTo>
                    <a:pt x="176" y="78"/>
                    <a:pt x="177" y="76"/>
                    <a:pt x="175" y="76"/>
                  </a:cubicBezTo>
                  <a:cubicBezTo>
                    <a:pt x="174" y="77"/>
                    <a:pt x="172" y="77"/>
                    <a:pt x="172" y="78"/>
                  </a:cubicBezTo>
                  <a:cubicBezTo>
                    <a:pt x="172" y="79"/>
                    <a:pt x="174" y="79"/>
                    <a:pt x="175" y="80"/>
                  </a:cubicBezTo>
                  <a:cubicBezTo>
                    <a:pt x="176" y="80"/>
                    <a:pt x="175" y="81"/>
                    <a:pt x="176" y="82"/>
                  </a:cubicBezTo>
                  <a:cubicBezTo>
                    <a:pt x="176" y="82"/>
                    <a:pt x="174" y="80"/>
                    <a:pt x="173" y="80"/>
                  </a:cubicBezTo>
                  <a:cubicBezTo>
                    <a:pt x="172" y="80"/>
                    <a:pt x="173" y="81"/>
                    <a:pt x="173" y="82"/>
                  </a:cubicBezTo>
                  <a:cubicBezTo>
                    <a:pt x="173" y="82"/>
                    <a:pt x="172" y="81"/>
                    <a:pt x="172" y="81"/>
                  </a:cubicBezTo>
                  <a:cubicBezTo>
                    <a:pt x="171" y="80"/>
                    <a:pt x="171" y="82"/>
                    <a:pt x="170" y="83"/>
                  </a:cubicBezTo>
                  <a:cubicBezTo>
                    <a:pt x="169" y="83"/>
                    <a:pt x="170" y="81"/>
                    <a:pt x="170" y="81"/>
                  </a:cubicBezTo>
                  <a:cubicBezTo>
                    <a:pt x="170" y="80"/>
                    <a:pt x="170" y="81"/>
                    <a:pt x="169" y="82"/>
                  </a:cubicBezTo>
                  <a:cubicBezTo>
                    <a:pt x="168" y="83"/>
                    <a:pt x="168" y="82"/>
                    <a:pt x="168" y="81"/>
                  </a:cubicBezTo>
                  <a:cubicBezTo>
                    <a:pt x="169" y="81"/>
                    <a:pt x="168" y="80"/>
                    <a:pt x="166" y="80"/>
                  </a:cubicBezTo>
                  <a:cubicBezTo>
                    <a:pt x="165" y="80"/>
                    <a:pt x="166" y="79"/>
                    <a:pt x="166" y="78"/>
                  </a:cubicBezTo>
                  <a:cubicBezTo>
                    <a:pt x="166" y="77"/>
                    <a:pt x="165" y="78"/>
                    <a:pt x="164" y="79"/>
                  </a:cubicBezTo>
                  <a:cubicBezTo>
                    <a:pt x="163" y="80"/>
                    <a:pt x="163" y="80"/>
                    <a:pt x="164" y="82"/>
                  </a:cubicBezTo>
                  <a:cubicBezTo>
                    <a:pt x="164" y="83"/>
                    <a:pt x="162" y="82"/>
                    <a:pt x="162" y="83"/>
                  </a:cubicBezTo>
                  <a:cubicBezTo>
                    <a:pt x="161" y="84"/>
                    <a:pt x="162" y="84"/>
                    <a:pt x="163" y="84"/>
                  </a:cubicBezTo>
                  <a:cubicBezTo>
                    <a:pt x="164" y="85"/>
                    <a:pt x="164" y="86"/>
                    <a:pt x="164" y="86"/>
                  </a:cubicBezTo>
                  <a:cubicBezTo>
                    <a:pt x="164" y="87"/>
                    <a:pt x="162" y="86"/>
                    <a:pt x="161" y="87"/>
                  </a:cubicBezTo>
                  <a:cubicBezTo>
                    <a:pt x="161" y="87"/>
                    <a:pt x="161" y="88"/>
                    <a:pt x="160" y="88"/>
                  </a:cubicBezTo>
                  <a:cubicBezTo>
                    <a:pt x="159" y="88"/>
                    <a:pt x="159" y="89"/>
                    <a:pt x="160" y="89"/>
                  </a:cubicBezTo>
                  <a:cubicBezTo>
                    <a:pt x="161" y="90"/>
                    <a:pt x="160" y="90"/>
                    <a:pt x="159" y="90"/>
                  </a:cubicBezTo>
                  <a:cubicBezTo>
                    <a:pt x="158" y="90"/>
                    <a:pt x="157" y="90"/>
                    <a:pt x="157" y="91"/>
                  </a:cubicBezTo>
                  <a:cubicBezTo>
                    <a:pt x="156" y="91"/>
                    <a:pt x="155" y="91"/>
                    <a:pt x="154" y="91"/>
                  </a:cubicBezTo>
                  <a:cubicBezTo>
                    <a:pt x="154" y="90"/>
                    <a:pt x="153" y="90"/>
                    <a:pt x="152" y="91"/>
                  </a:cubicBezTo>
                  <a:cubicBezTo>
                    <a:pt x="152" y="92"/>
                    <a:pt x="151" y="93"/>
                    <a:pt x="151" y="94"/>
                  </a:cubicBezTo>
                  <a:cubicBezTo>
                    <a:pt x="151" y="94"/>
                    <a:pt x="153" y="94"/>
                    <a:pt x="154" y="94"/>
                  </a:cubicBezTo>
                  <a:cubicBezTo>
                    <a:pt x="155" y="93"/>
                    <a:pt x="153" y="95"/>
                    <a:pt x="152" y="96"/>
                  </a:cubicBezTo>
                  <a:cubicBezTo>
                    <a:pt x="151" y="96"/>
                    <a:pt x="153" y="96"/>
                    <a:pt x="154" y="96"/>
                  </a:cubicBezTo>
                  <a:cubicBezTo>
                    <a:pt x="155" y="95"/>
                    <a:pt x="154" y="97"/>
                    <a:pt x="153" y="97"/>
                  </a:cubicBezTo>
                  <a:cubicBezTo>
                    <a:pt x="152" y="97"/>
                    <a:pt x="151" y="97"/>
                    <a:pt x="150" y="98"/>
                  </a:cubicBezTo>
                  <a:cubicBezTo>
                    <a:pt x="150" y="99"/>
                    <a:pt x="152" y="99"/>
                    <a:pt x="153" y="100"/>
                  </a:cubicBezTo>
                  <a:cubicBezTo>
                    <a:pt x="155" y="100"/>
                    <a:pt x="149" y="99"/>
                    <a:pt x="149" y="100"/>
                  </a:cubicBezTo>
                  <a:cubicBezTo>
                    <a:pt x="149" y="101"/>
                    <a:pt x="148" y="102"/>
                    <a:pt x="148" y="102"/>
                  </a:cubicBezTo>
                  <a:cubicBezTo>
                    <a:pt x="148" y="103"/>
                    <a:pt x="149" y="103"/>
                    <a:pt x="150" y="103"/>
                  </a:cubicBezTo>
                  <a:cubicBezTo>
                    <a:pt x="151" y="103"/>
                    <a:pt x="148" y="104"/>
                    <a:pt x="147" y="104"/>
                  </a:cubicBezTo>
                  <a:cubicBezTo>
                    <a:pt x="147" y="104"/>
                    <a:pt x="145" y="105"/>
                    <a:pt x="145" y="106"/>
                  </a:cubicBezTo>
                  <a:cubicBezTo>
                    <a:pt x="145" y="107"/>
                    <a:pt x="144" y="107"/>
                    <a:pt x="143" y="108"/>
                  </a:cubicBezTo>
                  <a:cubicBezTo>
                    <a:pt x="142" y="109"/>
                    <a:pt x="142" y="110"/>
                    <a:pt x="142" y="111"/>
                  </a:cubicBezTo>
                  <a:cubicBezTo>
                    <a:pt x="142" y="111"/>
                    <a:pt x="142" y="111"/>
                    <a:pt x="144" y="112"/>
                  </a:cubicBezTo>
                  <a:cubicBezTo>
                    <a:pt x="146" y="113"/>
                    <a:pt x="143" y="112"/>
                    <a:pt x="142" y="112"/>
                  </a:cubicBezTo>
                  <a:cubicBezTo>
                    <a:pt x="141" y="112"/>
                    <a:pt x="140" y="114"/>
                    <a:pt x="141" y="114"/>
                  </a:cubicBezTo>
                  <a:cubicBezTo>
                    <a:pt x="142" y="114"/>
                    <a:pt x="141" y="115"/>
                    <a:pt x="141" y="116"/>
                  </a:cubicBezTo>
                  <a:cubicBezTo>
                    <a:pt x="141" y="117"/>
                    <a:pt x="140" y="118"/>
                    <a:pt x="139" y="119"/>
                  </a:cubicBezTo>
                  <a:cubicBezTo>
                    <a:pt x="138" y="120"/>
                    <a:pt x="140" y="119"/>
                    <a:pt x="140" y="119"/>
                  </a:cubicBezTo>
                  <a:cubicBezTo>
                    <a:pt x="141" y="119"/>
                    <a:pt x="139" y="121"/>
                    <a:pt x="138" y="121"/>
                  </a:cubicBezTo>
                  <a:cubicBezTo>
                    <a:pt x="137" y="122"/>
                    <a:pt x="136" y="122"/>
                    <a:pt x="136" y="123"/>
                  </a:cubicBezTo>
                  <a:cubicBezTo>
                    <a:pt x="136" y="124"/>
                    <a:pt x="135" y="123"/>
                    <a:pt x="134" y="123"/>
                  </a:cubicBezTo>
                  <a:cubicBezTo>
                    <a:pt x="133" y="123"/>
                    <a:pt x="131" y="126"/>
                    <a:pt x="131" y="127"/>
                  </a:cubicBezTo>
                  <a:cubicBezTo>
                    <a:pt x="130" y="128"/>
                    <a:pt x="129" y="129"/>
                    <a:pt x="128" y="130"/>
                  </a:cubicBezTo>
                  <a:cubicBezTo>
                    <a:pt x="128" y="130"/>
                    <a:pt x="130" y="131"/>
                    <a:pt x="131" y="131"/>
                  </a:cubicBezTo>
                  <a:cubicBezTo>
                    <a:pt x="132" y="131"/>
                    <a:pt x="134" y="130"/>
                    <a:pt x="134" y="130"/>
                  </a:cubicBezTo>
                  <a:cubicBezTo>
                    <a:pt x="135" y="129"/>
                    <a:pt x="132" y="132"/>
                    <a:pt x="131" y="132"/>
                  </a:cubicBezTo>
                  <a:cubicBezTo>
                    <a:pt x="130" y="132"/>
                    <a:pt x="130" y="131"/>
                    <a:pt x="129" y="131"/>
                  </a:cubicBezTo>
                  <a:cubicBezTo>
                    <a:pt x="129" y="131"/>
                    <a:pt x="128" y="132"/>
                    <a:pt x="128" y="132"/>
                  </a:cubicBezTo>
                  <a:cubicBezTo>
                    <a:pt x="128" y="133"/>
                    <a:pt x="126" y="133"/>
                    <a:pt x="125" y="133"/>
                  </a:cubicBezTo>
                  <a:cubicBezTo>
                    <a:pt x="124" y="133"/>
                    <a:pt x="124" y="134"/>
                    <a:pt x="124" y="135"/>
                  </a:cubicBezTo>
                  <a:cubicBezTo>
                    <a:pt x="124" y="136"/>
                    <a:pt x="124" y="136"/>
                    <a:pt x="124" y="137"/>
                  </a:cubicBezTo>
                  <a:cubicBezTo>
                    <a:pt x="125" y="138"/>
                    <a:pt x="124" y="137"/>
                    <a:pt x="122" y="136"/>
                  </a:cubicBezTo>
                  <a:cubicBezTo>
                    <a:pt x="121" y="136"/>
                    <a:pt x="121" y="137"/>
                    <a:pt x="120" y="138"/>
                  </a:cubicBezTo>
                  <a:cubicBezTo>
                    <a:pt x="119" y="138"/>
                    <a:pt x="117" y="138"/>
                    <a:pt x="116" y="138"/>
                  </a:cubicBezTo>
                  <a:cubicBezTo>
                    <a:pt x="115" y="139"/>
                    <a:pt x="116" y="139"/>
                    <a:pt x="117" y="139"/>
                  </a:cubicBezTo>
                  <a:cubicBezTo>
                    <a:pt x="118" y="140"/>
                    <a:pt x="117" y="140"/>
                    <a:pt x="115" y="140"/>
                  </a:cubicBezTo>
                  <a:cubicBezTo>
                    <a:pt x="114" y="140"/>
                    <a:pt x="114" y="140"/>
                    <a:pt x="114" y="141"/>
                  </a:cubicBezTo>
                  <a:cubicBezTo>
                    <a:pt x="114" y="142"/>
                    <a:pt x="112" y="141"/>
                    <a:pt x="111" y="142"/>
                  </a:cubicBezTo>
                  <a:cubicBezTo>
                    <a:pt x="111" y="143"/>
                    <a:pt x="113" y="143"/>
                    <a:pt x="112" y="143"/>
                  </a:cubicBezTo>
                  <a:cubicBezTo>
                    <a:pt x="111" y="143"/>
                    <a:pt x="109" y="143"/>
                    <a:pt x="110" y="144"/>
                  </a:cubicBezTo>
                  <a:cubicBezTo>
                    <a:pt x="111" y="145"/>
                    <a:pt x="111" y="146"/>
                    <a:pt x="112" y="147"/>
                  </a:cubicBezTo>
                  <a:cubicBezTo>
                    <a:pt x="112" y="149"/>
                    <a:pt x="114" y="149"/>
                    <a:pt x="112" y="148"/>
                  </a:cubicBezTo>
                  <a:cubicBezTo>
                    <a:pt x="110" y="148"/>
                    <a:pt x="110" y="149"/>
                    <a:pt x="111" y="150"/>
                  </a:cubicBezTo>
                  <a:cubicBezTo>
                    <a:pt x="112" y="151"/>
                    <a:pt x="112" y="151"/>
                    <a:pt x="110" y="151"/>
                  </a:cubicBezTo>
                  <a:cubicBezTo>
                    <a:pt x="108" y="152"/>
                    <a:pt x="110" y="152"/>
                    <a:pt x="111" y="153"/>
                  </a:cubicBezTo>
                  <a:cubicBezTo>
                    <a:pt x="111" y="153"/>
                    <a:pt x="110" y="154"/>
                    <a:pt x="111" y="154"/>
                  </a:cubicBezTo>
                  <a:cubicBezTo>
                    <a:pt x="112" y="154"/>
                    <a:pt x="109" y="155"/>
                    <a:pt x="111" y="156"/>
                  </a:cubicBezTo>
                  <a:cubicBezTo>
                    <a:pt x="112" y="157"/>
                    <a:pt x="112" y="156"/>
                    <a:pt x="113" y="155"/>
                  </a:cubicBezTo>
                  <a:cubicBezTo>
                    <a:pt x="114" y="154"/>
                    <a:pt x="113" y="156"/>
                    <a:pt x="112" y="157"/>
                  </a:cubicBezTo>
                  <a:cubicBezTo>
                    <a:pt x="111" y="159"/>
                    <a:pt x="111" y="157"/>
                    <a:pt x="110" y="158"/>
                  </a:cubicBezTo>
                  <a:cubicBezTo>
                    <a:pt x="108" y="158"/>
                    <a:pt x="110" y="159"/>
                    <a:pt x="111" y="160"/>
                  </a:cubicBezTo>
                  <a:cubicBezTo>
                    <a:pt x="111" y="162"/>
                    <a:pt x="111" y="161"/>
                    <a:pt x="112" y="161"/>
                  </a:cubicBezTo>
                  <a:cubicBezTo>
                    <a:pt x="113" y="161"/>
                    <a:pt x="113" y="161"/>
                    <a:pt x="114" y="160"/>
                  </a:cubicBezTo>
                  <a:cubicBezTo>
                    <a:pt x="115" y="160"/>
                    <a:pt x="113" y="162"/>
                    <a:pt x="114" y="163"/>
                  </a:cubicBezTo>
                  <a:cubicBezTo>
                    <a:pt x="114" y="164"/>
                    <a:pt x="113" y="163"/>
                    <a:pt x="112" y="163"/>
                  </a:cubicBezTo>
                  <a:cubicBezTo>
                    <a:pt x="111" y="164"/>
                    <a:pt x="111" y="165"/>
                    <a:pt x="112" y="166"/>
                  </a:cubicBezTo>
                  <a:cubicBezTo>
                    <a:pt x="113" y="166"/>
                    <a:pt x="114" y="168"/>
                    <a:pt x="115" y="168"/>
                  </a:cubicBezTo>
                  <a:cubicBezTo>
                    <a:pt x="116" y="169"/>
                    <a:pt x="118" y="169"/>
                    <a:pt x="120" y="169"/>
                  </a:cubicBezTo>
                  <a:cubicBezTo>
                    <a:pt x="121" y="168"/>
                    <a:pt x="121" y="169"/>
                    <a:pt x="122" y="168"/>
                  </a:cubicBezTo>
                  <a:cubicBezTo>
                    <a:pt x="123" y="168"/>
                    <a:pt x="125" y="166"/>
                    <a:pt x="126" y="164"/>
                  </a:cubicBezTo>
                  <a:cubicBezTo>
                    <a:pt x="128" y="162"/>
                    <a:pt x="129" y="162"/>
                    <a:pt x="130" y="162"/>
                  </a:cubicBezTo>
                  <a:cubicBezTo>
                    <a:pt x="131" y="161"/>
                    <a:pt x="131" y="161"/>
                    <a:pt x="131" y="159"/>
                  </a:cubicBezTo>
                  <a:cubicBezTo>
                    <a:pt x="131" y="159"/>
                    <a:pt x="131" y="159"/>
                    <a:pt x="131" y="159"/>
                  </a:cubicBezTo>
                  <a:cubicBezTo>
                    <a:pt x="131" y="159"/>
                    <a:pt x="131" y="159"/>
                    <a:pt x="131" y="159"/>
                  </a:cubicBezTo>
                  <a:cubicBezTo>
                    <a:pt x="131" y="159"/>
                    <a:pt x="131" y="159"/>
                    <a:pt x="131" y="159"/>
                  </a:cubicBezTo>
                  <a:cubicBezTo>
                    <a:pt x="131" y="159"/>
                    <a:pt x="131" y="159"/>
                    <a:pt x="131" y="159"/>
                  </a:cubicBezTo>
                  <a:cubicBezTo>
                    <a:pt x="131" y="159"/>
                    <a:pt x="131" y="160"/>
                    <a:pt x="131" y="160"/>
                  </a:cubicBezTo>
                  <a:cubicBezTo>
                    <a:pt x="131" y="160"/>
                    <a:pt x="131" y="160"/>
                    <a:pt x="131" y="160"/>
                  </a:cubicBezTo>
                  <a:cubicBezTo>
                    <a:pt x="131" y="160"/>
                    <a:pt x="132" y="160"/>
                    <a:pt x="132" y="160"/>
                  </a:cubicBezTo>
                  <a:cubicBezTo>
                    <a:pt x="132" y="160"/>
                    <a:pt x="132" y="161"/>
                    <a:pt x="132" y="161"/>
                  </a:cubicBezTo>
                  <a:cubicBezTo>
                    <a:pt x="132" y="161"/>
                    <a:pt x="132" y="161"/>
                    <a:pt x="132" y="161"/>
                  </a:cubicBezTo>
                  <a:cubicBezTo>
                    <a:pt x="132" y="161"/>
                    <a:pt x="132" y="161"/>
                    <a:pt x="132" y="162"/>
                  </a:cubicBezTo>
                  <a:cubicBezTo>
                    <a:pt x="132" y="162"/>
                    <a:pt x="132" y="162"/>
                    <a:pt x="132" y="162"/>
                  </a:cubicBezTo>
                  <a:cubicBezTo>
                    <a:pt x="132" y="162"/>
                    <a:pt x="132" y="162"/>
                    <a:pt x="132" y="162"/>
                  </a:cubicBezTo>
                  <a:cubicBezTo>
                    <a:pt x="132" y="163"/>
                    <a:pt x="133" y="163"/>
                    <a:pt x="133" y="163"/>
                  </a:cubicBezTo>
                  <a:cubicBezTo>
                    <a:pt x="133" y="164"/>
                    <a:pt x="133" y="167"/>
                    <a:pt x="134" y="168"/>
                  </a:cubicBezTo>
                  <a:cubicBezTo>
                    <a:pt x="134" y="169"/>
                    <a:pt x="135" y="169"/>
                    <a:pt x="136" y="168"/>
                  </a:cubicBezTo>
                  <a:cubicBezTo>
                    <a:pt x="137" y="167"/>
                    <a:pt x="135" y="171"/>
                    <a:pt x="135" y="172"/>
                  </a:cubicBezTo>
                  <a:cubicBezTo>
                    <a:pt x="135" y="173"/>
                    <a:pt x="137" y="176"/>
                    <a:pt x="138" y="177"/>
                  </a:cubicBezTo>
                  <a:cubicBezTo>
                    <a:pt x="138" y="178"/>
                    <a:pt x="139" y="180"/>
                    <a:pt x="139" y="181"/>
                  </a:cubicBezTo>
                  <a:cubicBezTo>
                    <a:pt x="139" y="182"/>
                    <a:pt x="138" y="185"/>
                    <a:pt x="139" y="185"/>
                  </a:cubicBezTo>
                  <a:cubicBezTo>
                    <a:pt x="139" y="185"/>
                    <a:pt x="141" y="185"/>
                    <a:pt x="142" y="185"/>
                  </a:cubicBezTo>
                  <a:cubicBezTo>
                    <a:pt x="144" y="185"/>
                    <a:pt x="144" y="185"/>
                    <a:pt x="145" y="184"/>
                  </a:cubicBezTo>
                  <a:cubicBezTo>
                    <a:pt x="145" y="183"/>
                    <a:pt x="145" y="182"/>
                    <a:pt x="147" y="181"/>
                  </a:cubicBezTo>
                  <a:cubicBezTo>
                    <a:pt x="149" y="180"/>
                    <a:pt x="150" y="181"/>
                    <a:pt x="151" y="180"/>
                  </a:cubicBezTo>
                  <a:cubicBezTo>
                    <a:pt x="152" y="180"/>
                    <a:pt x="154" y="174"/>
                    <a:pt x="155" y="173"/>
                  </a:cubicBezTo>
                  <a:cubicBezTo>
                    <a:pt x="155" y="171"/>
                    <a:pt x="155" y="169"/>
                    <a:pt x="155" y="168"/>
                  </a:cubicBezTo>
                  <a:cubicBezTo>
                    <a:pt x="155" y="167"/>
                    <a:pt x="158" y="164"/>
                    <a:pt x="158" y="163"/>
                  </a:cubicBezTo>
                  <a:cubicBezTo>
                    <a:pt x="159" y="163"/>
                    <a:pt x="159" y="163"/>
                    <a:pt x="160" y="163"/>
                  </a:cubicBezTo>
                  <a:cubicBezTo>
                    <a:pt x="160" y="163"/>
                    <a:pt x="161" y="160"/>
                    <a:pt x="162" y="160"/>
                  </a:cubicBezTo>
                  <a:cubicBezTo>
                    <a:pt x="163" y="159"/>
                    <a:pt x="163" y="158"/>
                    <a:pt x="164" y="158"/>
                  </a:cubicBezTo>
                  <a:cubicBezTo>
                    <a:pt x="164" y="157"/>
                    <a:pt x="163" y="155"/>
                    <a:pt x="162" y="154"/>
                  </a:cubicBezTo>
                  <a:cubicBezTo>
                    <a:pt x="162" y="153"/>
                    <a:pt x="161" y="152"/>
                    <a:pt x="159" y="152"/>
                  </a:cubicBezTo>
                  <a:cubicBezTo>
                    <a:pt x="157" y="152"/>
                    <a:pt x="157" y="151"/>
                    <a:pt x="157" y="150"/>
                  </a:cubicBezTo>
                  <a:cubicBezTo>
                    <a:pt x="156" y="149"/>
                    <a:pt x="157" y="146"/>
                    <a:pt x="157" y="146"/>
                  </a:cubicBezTo>
                  <a:cubicBezTo>
                    <a:pt x="158" y="145"/>
                    <a:pt x="158" y="142"/>
                    <a:pt x="158" y="141"/>
                  </a:cubicBezTo>
                  <a:cubicBezTo>
                    <a:pt x="159" y="140"/>
                    <a:pt x="157" y="139"/>
                    <a:pt x="157" y="139"/>
                  </a:cubicBezTo>
                  <a:cubicBezTo>
                    <a:pt x="157" y="138"/>
                    <a:pt x="158" y="139"/>
                    <a:pt x="159" y="139"/>
                  </a:cubicBezTo>
                  <a:cubicBezTo>
                    <a:pt x="160" y="139"/>
                    <a:pt x="162" y="136"/>
                    <a:pt x="163" y="135"/>
                  </a:cubicBezTo>
                  <a:cubicBezTo>
                    <a:pt x="164" y="134"/>
                    <a:pt x="164" y="132"/>
                    <a:pt x="165" y="132"/>
                  </a:cubicBezTo>
                  <a:cubicBezTo>
                    <a:pt x="165" y="131"/>
                    <a:pt x="168" y="130"/>
                    <a:pt x="168" y="130"/>
                  </a:cubicBezTo>
                  <a:cubicBezTo>
                    <a:pt x="169" y="130"/>
                    <a:pt x="171" y="129"/>
                    <a:pt x="171" y="128"/>
                  </a:cubicBezTo>
                  <a:cubicBezTo>
                    <a:pt x="171" y="126"/>
                    <a:pt x="174" y="125"/>
                    <a:pt x="174" y="124"/>
                  </a:cubicBezTo>
                  <a:cubicBezTo>
                    <a:pt x="175" y="123"/>
                    <a:pt x="173" y="123"/>
                    <a:pt x="173" y="122"/>
                  </a:cubicBezTo>
                  <a:cubicBezTo>
                    <a:pt x="172" y="121"/>
                    <a:pt x="173" y="121"/>
                    <a:pt x="174" y="120"/>
                  </a:cubicBezTo>
                  <a:cubicBezTo>
                    <a:pt x="174" y="120"/>
                    <a:pt x="174" y="119"/>
                    <a:pt x="174" y="119"/>
                  </a:cubicBezTo>
                  <a:cubicBezTo>
                    <a:pt x="175" y="118"/>
                    <a:pt x="175" y="118"/>
                    <a:pt x="176" y="117"/>
                  </a:cubicBezTo>
                  <a:cubicBezTo>
                    <a:pt x="178" y="116"/>
                    <a:pt x="177" y="116"/>
                    <a:pt x="177" y="116"/>
                  </a:cubicBezTo>
                  <a:cubicBezTo>
                    <a:pt x="177" y="115"/>
                    <a:pt x="179" y="115"/>
                    <a:pt x="180" y="115"/>
                  </a:cubicBezTo>
                  <a:cubicBezTo>
                    <a:pt x="181" y="116"/>
                    <a:pt x="181" y="116"/>
                    <a:pt x="181" y="116"/>
                  </a:cubicBezTo>
                  <a:cubicBezTo>
                    <a:pt x="181" y="116"/>
                    <a:pt x="181" y="116"/>
                    <a:pt x="182" y="116"/>
                  </a:cubicBezTo>
                  <a:cubicBezTo>
                    <a:pt x="182" y="116"/>
                    <a:pt x="182" y="115"/>
                    <a:pt x="182" y="115"/>
                  </a:cubicBezTo>
                  <a:cubicBezTo>
                    <a:pt x="182" y="115"/>
                    <a:pt x="182" y="115"/>
                    <a:pt x="183" y="115"/>
                  </a:cubicBezTo>
                  <a:cubicBezTo>
                    <a:pt x="183" y="115"/>
                    <a:pt x="183" y="115"/>
                    <a:pt x="183" y="115"/>
                  </a:cubicBezTo>
                  <a:cubicBezTo>
                    <a:pt x="184" y="115"/>
                    <a:pt x="184" y="115"/>
                    <a:pt x="184" y="115"/>
                  </a:cubicBezTo>
                  <a:cubicBezTo>
                    <a:pt x="186" y="115"/>
                    <a:pt x="186" y="116"/>
                    <a:pt x="187" y="117"/>
                  </a:cubicBezTo>
                  <a:cubicBezTo>
                    <a:pt x="188" y="118"/>
                    <a:pt x="187" y="121"/>
                    <a:pt x="186" y="121"/>
                  </a:cubicBezTo>
                  <a:cubicBezTo>
                    <a:pt x="185" y="121"/>
                    <a:pt x="183" y="125"/>
                    <a:pt x="182" y="126"/>
                  </a:cubicBezTo>
                  <a:cubicBezTo>
                    <a:pt x="182" y="127"/>
                    <a:pt x="178" y="130"/>
                    <a:pt x="177" y="131"/>
                  </a:cubicBezTo>
                  <a:cubicBezTo>
                    <a:pt x="177" y="133"/>
                    <a:pt x="173" y="136"/>
                    <a:pt x="172" y="137"/>
                  </a:cubicBezTo>
                  <a:cubicBezTo>
                    <a:pt x="171" y="138"/>
                    <a:pt x="172" y="138"/>
                    <a:pt x="173" y="139"/>
                  </a:cubicBezTo>
                  <a:cubicBezTo>
                    <a:pt x="173" y="141"/>
                    <a:pt x="174" y="146"/>
                    <a:pt x="174" y="147"/>
                  </a:cubicBezTo>
                  <a:cubicBezTo>
                    <a:pt x="173" y="148"/>
                    <a:pt x="173" y="149"/>
                    <a:pt x="173" y="150"/>
                  </a:cubicBezTo>
                  <a:cubicBezTo>
                    <a:pt x="173" y="151"/>
                    <a:pt x="173" y="152"/>
                    <a:pt x="174" y="152"/>
                  </a:cubicBezTo>
                  <a:cubicBezTo>
                    <a:pt x="176" y="152"/>
                    <a:pt x="177" y="153"/>
                    <a:pt x="177" y="154"/>
                  </a:cubicBezTo>
                  <a:cubicBezTo>
                    <a:pt x="177" y="155"/>
                    <a:pt x="177" y="155"/>
                    <a:pt x="179" y="156"/>
                  </a:cubicBezTo>
                  <a:cubicBezTo>
                    <a:pt x="180" y="156"/>
                    <a:pt x="182" y="156"/>
                    <a:pt x="183" y="156"/>
                  </a:cubicBezTo>
                  <a:cubicBezTo>
                    <a:pt x="184" y="156"/>
                    <a:pt x="185" y="155"/>
                    <a:pt x="187" y="155"/>
                  </a:cubicBezTo>
                  <a:cubicBezTo>
                    <a:pt x="189" y="154"/>
                    <a:pt x="191" y="154"/>
                    <a:pt x="193" y="153"/>
                  </a:cubicBezTo>
                  <a:cubicBezTo>
                    <a:pt x="194" y="153"/>
                    <a:pt x="195" y="153"/>
                    <a:pt x="195" y="153"/>
                  </a:cubicBezTo>
                  <a:cubicBezTo>
                    <a:pt x="196" y="153"/>
                    <a:pt x="196" y="153"/>
                    <a:pt x="196" y="153"/>
                  </a:cubicBezTo>
                  <a:cubicBezTo>
                    <a:pt x="196" y="153"/>
                    <a:pt x="196" y="153"/>
                    <a:pt x="196" y="153"/>
                  </a:cubicBezTo>
                  <a:cubicBezTo>
                    <a:pt x="197" y="153"/>
                    <a:pt x="198" y="153"/>
                    <a:pt x="199" y="153"/>
                  </a:cubicBezTo>
                  <a:cubicBezTo>
                    <a:pt x="200" y="152"/>
                    <a:pt x="200" y="152"/>
                    <a:pt x="200" y="153"/>
                  </a:cubicBezTo>
                  <a:cubicBezTo>
                    <a:pt x="200" y="155"/>
                    <a:pt x="202" y="154"/>
                    <a:pt x="203" y="155"/>
                  </a:cubicBezTo>
                  <a:cubicBezTo>
                    <a:pt x="204" y="155"/>
                    <a:pt x="204" y="157"/>
                    <a:pt x="203" y="157"/>
                  </a:cubicBezTo>
                  <a:cubicBezTo>
                    <a:pt x="201" y="157"/>
                    <a:pt x="198" y="157"/>
                    <a:pt x="199" y="158"/>
                  </a:cubicBezTo>
                  <a:cubicBezTo>
                    <a:pt x="199" y="158"/>
                    <a:pt x="199" y="158"/>
                    <a:pt x="199" y="158"/>
                  </a:cubicBezTo>
                  <a:cubicBezTo>
                    <a:pt x="199" y="158"/>
                    <a:pt x="199" y="158"/>
                    <a:pt x="199" y="158"/>
                  </a:cubicBezTo>
                  <a:cubicBezTo>
                    <a:pt x="199" y="159"/>
                    <a:pt x="199" y="159"/>
                    <a:pt x="198" y="159"/>
                  </a:cubicBezTo>
                  <a:cubicBezTo>
                    <a:pt x="198" y="159"/>
                    <a:pt x="198" y="159"/>
                    <a:pt x="197" y="159"/>
                  </a:cubicBezTo>
                  <a:cubicBezTo>
                    <a:pt x="197" y="159"/>
                    <a:pt x="197" y="159"/>
                    <a:pt x="197" y="159"/>
                  </a:cubicBezTo>
                  <a:cubicBezTo>
                    <a:pt x="194" y="159"/>
                    <a:pt x="189" y="159"/>
                    <a:pt x="187" y="159"/>
                  </a:cubicBezTo>
                  <a:cubicBezTo>
                    <a:pt x="186" y="159"/>
                    <a:pt x="181" y="161"/>
                    <a:pt x="181" y="162"/>
                  </a:cubicBezTo>
                  <a:cubicBezTo>
                    <a:pt x="181" y="164"/>
                    <a:pt x="182" y="166"/>
                    <a:pt x="183" y="167"/>
                  </a:cubicBezTo>
                  <a:cubicBezTo>
                    <a:pt x="183" y="167"/>
                    <a:pt x="184" y="167"/>
                    <a:pt x="184" y="167"/>
                  </a:cubicBezTo>
                  <a:cubicBezTo>
                    <a:pt x="184" y="167"/>
                    <a:pt x="184" y="167"/>
                    <a:pt x="184" y="167"/>
                  </a:cubicBezTo>
                  <a:cubicBezTo>
                    <a:pt x="184" y="167"/>
                    <a:pt x="184" y="168"/>
                    <a:pt x="184" y="168"/>
                  </a:cubicBezTo>
                  <a:cubicBezTo>
                    <a:pt x="184" y="168"/>
                    <a:pt x="184" y="168"/>
                    <a:pt x="184" y="168"/>
                  </a:cubicBezTo>
                  <a:cubicBezTo>
                    <a:pt x="184" y="169"/>
                    <a:pt x="185" y="169"/>
                    <a:pt x="185" y="170"/>
                  </a:cubicBezTo>
                  <a:cubicBezTo>
                    <a:pt x="185" y="171"/>
                    <a:pt x="185" y="171"/>
                    <a:pt x="185" y="172"/>
                  </a:cubicBezTo>
                  <a:cubicBezTo>
                    <a:pt x="185" y="174"/>
                    <a:pt x="183" y="176"/>
                    <a:pt x="182" y="176"/>
                  </a:cubicBezTo>
                  <a:cubicBezTo>
                    <a:pt x="180" y="175"/>
                    <a:pt x="178" y="171"/>
                    <a:pt x="177" y="171"/>
                  </a:cubicBezTo>
                  <a:cubicBezTo>
                    <a:pt x="176" y="171"/>
                    <a:pt x="173" y="172"/>
                    <a:pt x="173" y="173"/>
                  </a:cubicBezTo>
                  <a:cubicBezTo>
                    <a:pt x="173" y="174"/>
                    <a:pt x="172" y="175"/>
                    <a:pt x="172" y="176"/>
                  </a:cubicBezTo>
                  <a:cubicBezTo>
                    <a:pt x="171" y="177"/>
                    <a:pt x="171" y="178"/>
                    <a:pt x="171" y="179"/>
                  </a:cubicBezTo>
                  <a:cubicBezTo>
                    <a:pt x="171" y="180"/>
                    <a:pt x="171" y="181"/>
                    <a:pt x="171" y="181"/>
                  </a:cubicBezTo>
                  <a:cubicBezTo>
                    <a:pt x="171" y="181"/>
                    <a:pt x="171" y="181"/>
                    <a:pt x="171" y="181"/>
                  </a:cubicBezTo>
                  <a:cubicBezTo>
                    <a:pt x="171" y="182"/>
                    <a:pt x="171" y="183"/>
                    <a:pt x="171" y="183"/>
                  </a:cubicBezTo>
                  <a:cubicBezTo>
                    <a:pt x="171" y="184"/>
                    <a:pt x="170" y="184"/>
                    <a:pt x="170" y="185"/>
                  </a:cubicBezTo>
                  <a:cubicBezTo>
                    <a:pt x="170" y="185"/>
                    <a:pt x="170" y="185"/>
                    <a:pt x="170" y="185"/>
                  </a:cubicBezTo>
                  <a:cubicBezTo>
                    <a:pt x="170" y="185"/>
                    <a:pt x="170" y="186"/>
                    <a:pt x="169" y="186"/>
                  </a:cubicBezTo>
                  <a:cubicBezTo>
                    <a:pt x="169" y="186"/>
                    <a:pt x="169" y="186"/>
                    <a:pt x="169" y="186"/>
                  </a:cubicBezTo>
                  <a:cubicBezTo>
                    <a:pt x="169" y="187"/>
                    <a:pt x="168" y="187"/>
                    <a:pt x="168" y="187"/>
                  </a:cubicBezTo>
                  <a:cubicBezTo>
                    <a:pt x="168" y="188"/>
                    <a:pt x="167" y="188"/>
                    <a:pt x="167" y="188"/>
                  </a:cubicBezTo>
                  <a:cubicBezTo>
                    <a:pt x="167" y="188"/>
                    <a:pt x="167" y="188"/>
                    <a:pt x="167" y="188"/>
                  </a:cubicBezTo>
                  <a:cubicBezTo>
                    <a:pt x="167" y="188"/>
                    <a:pt x="167" y="188"/>
                    <a:pt x="167" y="188"/>
                  </a:cubicBezTo>
                  <a:cubicBezTo>
                    <a:pt x="167" y="189"/>
                    <a:pt x="167" y="189"/>
                    <a:pt x="167" y="189"/>
                  </a:cubicBezTo>
                  <a:cubicBezTo>
                    <a:pt x="167" y="189"/>
                    <a:pt x="166" y="189"/>
                    <a:pt x="166" y="189"/>
                  </a:cubicBezTo>
                  <a:cubicBezTo>
                    <a:pt x="166" y="190"/>
                    <a:pt x="166" y="190"/>
                    <a:pt x="166" y="190"/>
                  </a:cubicBezTo>
                  <a:cubicBezTo>
                    <a:pt x="166" y="190"/>
                    <a:pt x="166" y="190"/>
                    <a:pt x="166" y="190"/>
                  </a:cubicBezTo>
                  <a:cubicBezTo>
                    <a:pt x="165" y="190"/>
                    <a:pt x="165" y="191"/>
                    <a:pt x="165" y="191"/>
                  </a:cubicBezTo>
                  <a:cubicBezTo>
                    <a:pt x="165" y="191"/>
                    <a:pt x="165" y="191"/>
                    <a:pt x="165" y="191"/>
                  </a:cubicBezTo>
                  <a:cubicBezTo>
                    <a:pt x="164" y="191"/>
                    <a:pt x="164" y="191"/>
                    <a:pt x="164" y="191"/>
                  </a:cubicBezTo>
                  <a:cubicBezTo>
                    <a:pt x="162" y="191"/>
                    <a:pt x="163" y="189"/>
                    <a:pt x="160" y="189"/>
                  </a:cubicBezTo>
                  <a:cubicBezTo>
                    <a:pt x="158" y="189"/>
                    <a:pt x="152" y="190"/>
                    <a:pt x="150" y="191"/>
                  </a:cubicBezTo>
                  <a:cubicBezTo>
                    <a:pt x="150" y="192"/>
                    <a:pt x="149" y="192"/>
                    <a:pt x="149" y="192"/>
                  </a:cubicBezTo>
                  <a:cubicBezTo>
                    <a:pt x="149" y="192"/>
                    <a:pt x="148" y="192"/>
                    <a:pt x="148" y="192"/>
                  </a:cubicBezTo>
                  <a:cubicBezTo>
                    <a:pt x="148" y="192"/>
                    <a:pt x="148" y="192"/>
                    <a:pt x="147" y="192"/>
                  </a:cubicBezTo>
                  <a:cubicBezTo>
                    <a:pt x="147" y="192"/>
                    <a:pt x="147" y="193"/>
                    <a:pt x="147" y="193"/>
                  </a:cubicBezTo>
                  <a:cubicBezTo>
                    <a:pt x="146" y="193"/>
                    <a:pt x="146" y="193"/>
                    <a:pt x="146" y="193"/>
                  </a:cubicBezTo>
                  <a:cubicBezTo>
                    <a:pt x="146" y="193"/>
                    <a:pt x="145" y="193"/>
                    <a:pt x="145" y="193"/>
                  </a:cubicBezTo>
                  <a:cubicBezTo>
                    <a:pt x="145" y="193"/>
                    <a:pt x="145" y="193"/>
                    <a:pt x="144" y="193"/>
                  </a:cubicBezTo>
                  <a:cubicBezTo>
                    <a:pt x="143" y="193"/>
                    <a:pt x="143" y="191"/>
                    <a:pt x="143" y="190"/>
                  </a:cubicBezTo>
                  <a:cubicBezTo>
                    <a:pt x="142" y="190"/>
                    <a:pt x="142" y="191"/>
                    <a:pt x="141" y="192"/>
                  </a:cubicBezTo>
                  <a:cubicBezTo>
                    <a:pt x="140" y="193"/>
                    <a:pt x="140" y="191"/>
                    <a:pt x="138" y="191"/>
                  </a:cubicBezTo>
                  <a:cubicBezTo>
                    <a:pt x="137" y="191"/>
                    <a:pt x="134" y="193"/>
                    <a:pt x="133" y="193"/>
                  </a:cubicBezTo>
                  <a:cubicBezTo>
                    <a:pt x="132" y="193"/>
                    <a:pt x="133" y="191"/>
                    <a:pt x="133" y="191"/>
                  </a:cubicBezTo>
                  <a:cubicBezTo>
                    <a:pt x="132" y="190"/>
                    <a:pt x="129" y="192"/>
                    <a:pt x="129" y="192"/>
                  </a:cubicBezTo>
                  <a:cubicBezTo>
                    <a:pt x="128" y="191"/>
                    <a:pt x="127" y="190"/>
                    <a:pt x="128" y="190"/>
                  </a:cubicBezTo>
                  <a:cubicBezTo>
                    <a:pt x="128" y="190"/>
                    <a:pt x="128" y="190"/>
                    <a:pt x="128" y="190"/>
                  </a:cubicBezTo>
                  <a:cubicBezTo>
                    <a:pt x="128" y="190"/>
                    <a:pt x="128" y="189"/>
                    <a:pt x="128" y="189"/>
                  </a:cubicBezTo>
                  <a:cubicBezTo>
                    <a:pt x="128" y="189"/>
                    <a:pt x="128" y="189"/>
                    <a:pt x="128" y="189"/>
                  </a:cubicBezTo>
                  <a:cubicBezTo>
                    <a:pt x="128" y="189"/>
                    <a:pt x="128" y="189"/>
                    <a:pt x="128" y="189"/>
                  </a:cubicBezTo>
                  <a:cubicBezTo>
                    <a:pt x="128" y="189"/>
                    <a:pt x="128" y="189"/>
                    <a:pt x="128" y="189"/>
                  </a:cubicBezTo>
                  <a:cubicBezTo>
                    <a:pt x="128" y="189"/>
                    <a:pt x="128" y="188"/>
                    <a:pt x="128" y="188"/>
                  </a:cubicBezTo>
                  <a:cubicBezTo>
                    <a:pt x="128" y="188"/>
                    <a:pt x="128" y="188"/>
                    <a:pt x="128" y="188"/>
                  </a:cubicBezTo>
                  <a:cubicBezTo>
                    <a:pt x="128" y="188"/>
                    <a:pt x="128" y="188"/>
                    <a:pt x="128" y="188"/>
                  </a:cubicBezTo>
                  <a:cubicBezTo>
                    <a:pt x="127" y="188"/>
                    <a:pt x="127" y="188"/>
                    <a:pt x="127" y="188"/>
                  </a:cubicBezTo>
                  <a:cubicBezTo>
                    <a:pt x="127" y="187"/>
                    <a:pt x="127" y="187"/>
                    <a:pt x="127" y="187"/>
                  </a:cubicBezTo>
                  <a:cubicBezTo>
                    <a:pt x="127" y="187"/>
                    <a:pt x="127" y="187"/>
                    <a:pt x="127" y="187"/>
                  </a:cubicBezTo>
                  <a:cubicBezTo>
                    <a:pt x="127" y="187"/>
                    <a:pt x="127" y="187"/>
                    <a:pt x="127" y="187"/>
                  </a:cubicBezTo>
                  <a:cubicBezTo>
                    <a:pt x="127" y="187"/>
                    <a:pt x="127" y="187"/>
                    <a:pt x="127" y="187"/>
                  </a:cubicBezTo>
                  <a:cubicBezTo>
                    <a:pt x="127" y="186"/>
                    <a:pt x="127" y="186"/>
                    <a:pt x="127" y="186"/>
                  </a:cubicBezTo>
                  <a:cubicBezTo>
                    <a:pt x="127" y="186"/>
                    <a:pt x="129" y="186"/>
                    <a:pt x="130" y="186"/>
                  </a:cubicBezTo>
                  <a:cubicBezTo>
                    <a:pt x="131" y="185"/>
                    <a:pt x="128" y="184"/>
                    <a:pt x="127" y="184"/>
                  </a:cubicBezTo>
                  <a:cubicBezTo>
                    <a:pt x="126" y="184"/>
                    <a:pt x="128" y="182"/>
                    <a:pt x="129" y="181"/>
                  </a:cubicBezTo>
                  <a:cubicBezTo>
                    <a:pt x="131" y="180"/>
                    <a:pt x="131" y="180"/>
                    <a:pt x="132" y="179"/>
                  </a:cubicBezTo>
                  <a:cubicBezTo>
                    <a:pt x="132" y="178"/>
                    <a:pt x="131" y="178"/>
                    <a:pt x="130" y="179"/>
                  </a:cubicBezTo>
                  <a:cubicBezTo>
                    <a:pt x="129" y="179"/>
                    <a:pt x="128" y="176"/>
                    <a:pt x="129" y="175"/>
                  </a:cubicBezTo>
                  <a:cubicBezTo>
                    <a:pt x="130" y="175"/>
                    <a:pt x="130" y="173"/>
                    <a:pt x="130" y="172"/>
                  </a:cubicBezTo>
                  <a:cubicBezTo>
                    <a:pt x="130" y="171"/>
                    <a:pt x="128" y="172"/>
                    <a:pt x="127" y="173"/>
                  </a:cubicBezTo>
                  <a:cubicBezTo>
                    <a:pt x="127" y="173"/>
                    <a:pt x="126" y="175"/>
                    <a:pt x="126" y="175"/>
                  </a:cubicBezTo>
                  <a:cubicBezTo>
                    <a:pt x="127" y="176"/>
                    <a:pt x="126" y="177"/>
                    <a:pt x="125" y="177"/>
                  </a:cubicBezTo>
                  <a:cubicBezTo>
                    <a:pt x="124" y="178"/>
                    <a:pt x="124" y="176"/>
                    <a:pt x="123" y="175"/>
                  </a:cubicBezTo>
                  <a:cubicBezTo>
                    <a:pt x="123" y="175"/>
                    <a:pt x="122" y="176"/>
                    <a:pt x="122" y="177"/>
                  </a:cubicBezTo>
                  <a:cubicBezTo>
                    <a:pt x="121" y="177"/>
                    <a:pt x="121" y="181"/>
                    <a:pt x="121" y="182"/>
                  </a:cubicBezTo>
                  <a:cubicBezTo>
                    <a:pt x="120" y="182"/>
                    <a:pt x="121" y="184"/>
                    <a:pt x="122" y="185"/>
                  </a:cubicBezTo>
                  <a:cubicBezTo>
                    <a:pt x="122" y="185"/>
                    <a:pt x="122" y="186"/>
                    <a:pt x="122" y="186"/>
                  </a:cubicBezTo>
                  <a:cubicBezTo>
                    <a:pt x="122" y="186"/>
                    <a:pt x="122" y="186"/>
                    <a:pt x="122" y="186"/>
                  </a:cubicBezTo>
                  <a:cubicBezTo>
                    <a:pt x="122" y="186"/>
                    <a:pt x="122" y="187"/>
                    <a:pt x="122" y="187"/>
                  </a:cubicBezTo>
                  <a:cubicBezTo>
                    <a:pt x="122" y="187"/>
                    <a:pt x="122" y="188"/>
                    <a:pt x="122" y="188"/>
                  </a:cubicBezTo>
                  <a:cubicBezTo>
                    <a:pt x="122" y="188"/>
                    <a:pt x="122" y="188"/>
                    <a:pt x="122" y="188"/>
                  </a:cubicBezTo>
                  <a:cubicBezTo>
                    <a:pt x="122" y="188"/>
                    <a:pt x="122" y="189"/>
                    <a:pt x="122" y="189"/>
                  </a:cubicBezTo>
                  <a:cubicBezTo>
                    <a:pt x="122" y="190"/>
                    <a:pt x="122" y="190"/>
                    <a:pt x="122" y="190"/>
                  </a:cubicBezTo>
                  <a:cubicBezTo>
                    <a:pt x="123" y="190"/>
                    <a:pt x="123" y="190"/>
                    <a:pt x="123" y="191"/>
                  </a:cubicBezTo>
                  <a:cubicBezTo>
                    <a:pt x="123" y="191"/>
                    <a:pt x="123" y="191"/>
                    <a:pt x="123" y="191"/>
                  </a:cubicBezTo>
                  <a:cubicBezTo>
                    <a:pt x="123" y="191"/>
                    <a:pt x="123" y="192"/>
                    <a:pt x="123" y="192"/>
                  </a:cubicBezTo>
                  <a:cubicBezTo>
                    <a:pt x="123" y="192"/>
                    <a:pt x="123" y="192"/>
                    <a:pt x="123" y="192"/>
                  </a:cubicBezTo>
                  <a:cubicBezTo>
                    <a:pt x="123" y="192"/>
                    <a:pt x="123" y="193"/>
                    <a:pt x="123" y="193"/>
                  </a:cubicBezTo>
                  <a:cubicBezTo>
                    <a:pt x="123" y="194"/>
                    <a:pt x="123" y="195"/>
                    <a:pt x="122" y="196"/>
                  </a:cubicBezTo>
                  <a:cubicBezTo>
                    <a:pt x="121" y="196"/>
                    <a:pt x="118" y="193"/>
                    <a:pt x="117" y="195"/>
                  </a:cubicBezTo>
                  <a:cubicBezTo>
                    <a:pt x="116" y="195"/>
                    <a:pt x="116" y="195"/>
                    <a:pt x="116" y="196"/>
                  </a:cubicBezTo>
                  <a:cubicBezTo>
                    <a:pt x="115" y="196"/>
                    <a:pt x="115" y="196"/>
                    <a:pt x="115" y="196"/>
                  </a:cubicBezTo>
                  <a:cubicBezTo>
                    <a:pt x="115" y="196"/>
                    <a:pt x="115" y="196"/>
                    <a:pt x="114" y="196"/>
                  </a:cubicBezTo>
                  <a:cubicBezTo>
                    <a:pt x="114" y="196"/>
                    <a:pt x="114" y="196"/>
                    <a:pt x="114" y="196"/>
                  </a:cubicBezTo>
                  <a:cubicBezTo>
                    <a:pt x="114" y="196"/>
                    <a:pt x="113" y="197"/>
                    <a:pt x="113" y="197"/>
                  </a:cubicBezTo>
                  <a:cubicBezTo>
                    <a:pt x="112" y="197"/>
                    <a:pt x="111" y="197"/>
                    <a:pt x="110" y="198"/>
                  </a:cubicBezTo>
                  <a:cubicBezTo>
                    <a:pt x="108" y="199"/>
                    <a:pt x="108" y="199"/>
                    <a:pt x="107" y="199"/>
                  </a:cubicBezTo>
                  <a:cubicBezTo>
                    <a:pt x="106" y="199"/>
                    <a:pt x="104" y="204"/>
                    <a:pt x="103" y="206"/>
                  </a:cubicBezTo>
                  <a:cubicBezTo>
                    <a:pt x="103" y="206"/>
                    <a:pt x="103" y="206"/>
                    <a:pt x="103" y="207"/>
                  </a:cubicBezTo>
                  <a:cubicBezTo>
                    <a:pt x="103" y="207"/>
                    <a:pt x="103" y="207"/>
                    <a:pt x="103" y="207"/>
                  </a:cubicBezTo>
                  <a:cubicBezTo>
                    <a:pt x="102" y="207"/>
                    <a:pt x="102" y="207"/>
                    <a:pt x="102" y="207"/>
                  </a:cubicBezTo>
                  <a:cubicBezTo>
                    <a:pt x="102" y="207"/>
                    <a:pt x="102" y="207"/>
                    <a:pt x="102" y="207"/>
                  </a:cubicBezTo>
                  <a:cubicBezTo>
                    <a:pt x="102" y="208"/>
                    <a:pt x="101" y="208"/>
                    <a:pt x="101" y="208"/>
                  </a:cubicBezTo>
                  <a:cubicBezTo>
                    <a:pt x="101" y="208"/>
                    <a:pt x="101" y="208"/>
                    <a:pt x="101" y="208"/>
                  </a:cubicBezTo>
                  <a:cubicBezTo>
                    <a:pt x="101" y="208"/>
                    <a:pt x="101" y="208"/>
                    <a:pt x="101" y="208"/>
                  </a:cubicBezTo>
                  <a:cubicBezTo>
                    <a:pt x="100" y="208"/>
                    <a:pt x="100" y="208"/>
                    <a:pt x="100" y="208"/>
                  </a:cubicBezTo>
                  <a:cubicBezTo>
                    <a:pt x="100" y="208"/>
                    <a:pt x="100" y="208"/>
                    <a:pt x="100" y="208"/>
                  </a:cubicBezTo>
                  <a:cubicBezTo>
                    <a:pt x="100" y="208"/>
                    <a:pt x="100" y="208"/>
                    <a:pt x="100" y="208"/>
                  </a:cubicBezTo>
                  <a:cubicBezTo>
                    <a:pt x="100" y="208"/>
                    <a:pt x="100" y="208"/>
                    <a:pt x="99" y="208"/>
                  </a:cubicBezTo>
                  <a:cubicBezTo>
                    <a:pt x="99" y="208"/>
                    <a:pt x="98" y="208"/>
                    <a:pt x="97" y="208"/>
                  </a:cubicBezTo>
                  <a:cubicBezTo>
                    <a:pt x="96" y="208"/>
                    <a:pt x="96" y="208"/>
                    <a:pt x="95" y="209"/>
                  </a:cubicBezTo>
                  <a:cubicBezTo>
                    <a:pt x="95" y="209"/>
                    <a:pt x="95" y="209"/>
                    <a:pt x="95" y="209"/>
                  </a:cubicBezTo>
                  <a:cubicBezTo>
                    <a:pt x="95" y="209"/>
                    <a:pt x="94" y="209"/>
                    <a:pt x="94" y="210"/>
                  </a:cubicBezTo>
                  <a:cubicBezTo>
                    <a:pt x="93" y="211"/>
                    <a:pt x="94" y="213"/>
                    <a:pt x="94" y="214"/>
                  </a:cubicBezTo>
                  <a:cubicBezTo>
                    <a:pt x="94" y="214"/>
                    <a:pt x="92" y="216"/>
                    <a:pt x="91" y="216"/>
                  </a:cubicBezTo>
                  <a:cubicBezTo>
                    <a:pt x="91" y="217"/>
                    <a:pt x="90" y="216"/>
                    <a:pt x="88" y="217"/>
                  </a:cubicBezTo>
                  <a:cubicBezTo>
                    <a:pt x="87" y="218"/>
                    <a:pt x="87" y="219"/>
                    <a:pt x="86" y="220"/>
                  </a:cubicBezTo>
                  <a:cubicBezTo>
                    <a:pt x="84" y="221"/>
                    <a:pt x="83" y="220"/>
                    <a:pt x="82" y="219"/>
                  </a:cubicBezTo>
                  <a:cubicBezTo>
                    <a:pt x="80" y="218"/>
                    <a:pt x="79" y="218"/>
                    <a:pt x="80" y="219"/>
                  </a:cubicBezTo>
                  <a:cubicBezTo>
                    <a:pt x="80" y="220"/>
                    <a:pt x="81" y="222"/>
                    <a:pt x="81" y="223"/>
                  </a:cubicBezTo>
                  <a:cubicBezTo>
                    <a:pt x="81" y="223"/>
                    <a:pt x="80" y="224"/>
                    <a:pt x="78" y="224"/>
                  </a:cubicBezTo>
                  <a:cubicBezTo>
                    <a:pt x="76" y="224"/>
                    <a:pt x="74" y="222"/>
                    <a:pt x="71" y="223"/>
                  </a:cubicBezTo>
                  <a:cubicBezTo>
                    <a:pt x="68" y="223"/>
                    <a:pt x="67" y="224"/>
                    <a:pt x="68" y="224"/>
                  </a:cubicBezTo>
                  <a:cubicBezTo>
                    <a:pt x="68" y="224"/>
                    <a:pt x="68" y="226"/>
                    <a:pt x="68" y="227"/>
                  </a:cubicBezTo>
                  <a:cubicBezTo>
                    <a:pt x="69" y="228"/>
                    <a:pt x="76" y="230"/>
                    <a:pt x="77" y="231"/>
                  </a:cubicBezTo>
                  <a:cubicBezTo>
                    <a:pt x="78" y="231"/>
                    <a:pt x="77" y="232"/>
                    <a:pt x="77" y="233"/>
                  </a:cubicBezTo>
                  <a:cubicBezTo>
                    <a:pt x="78" y="234"/>
                    <a:pt x="80" y="235"/>
                    <a:pt x="81" y="240"/>
                  </a:cubicBezTo>
                  <a:cubicBezTo>
                    <a:pt x="82" y="244"/>
                    <a:pt x="80" y="245"/>
                    <a:pt x="80" y="247"/>
                  </a:cubicBezTo>
                  <a:cubicBezTo>
                    <a:pt x="80" y="247"/>
                    <a:pt x="80" y="248"/>
                    <a:pt x="80" y="248"/>
                  </a:cubicBezTo>
                  <a:cubicBezTo>
                    <a:pt x="80" y="248"/>
                    <a:pt x="80" y="248"/>
                    <a:pt x="80" y="249"/>
                  </a:cubicBezTo>
                  <a:cubicBezTo>
                    <a:pt x="79" y="249"/>
                    <a:pt x="79" y="249"/>
                    <a:pt x="79" y="249"/>
                  </a:cubicBezTo>
                  <a:cubicBezTo>
                    <a:pt x="79" y="249"/>
                    <a:pt x="79" y="250"/>
                    <a:pt x="79" y="250"/>
                  </a:cubicBezTo>
                  <a:cubicBezTo>
                    <a:pt x="79" y="250"/>
                    <a:pt x="79" y="250"/>
                    <a:pt x="79" y="250"/>
                  </a:cubicBezTo>
                  <a:cubicBezTo>
                    <a:pt x="79" y="250"/>
                    <a:pt x="78" y="250"/>
                    <a:pt x="78" y="251"/>
                  </a:cubicBezTo>
                  <a:cubicBezTo>
                    <a:pt x="78" y="251"/>
                    <a:pt x="78" y="251"/>
                    <a:pt x="77" y="251"/>
                  </a:cubicBezTo>
                  <a:cubicBezTo>
                    <a:pt x="75" y="252"/>
                    <a:pt x="70" y="250"/>
                    <a:pt x="68" y="250"/>
                  </a:cubicBezTo>
                  <a:cubicBezTo>
                    <a:pt x="65" y="250"/>
                    <a:pt x="59" y="250"/>
                    <a:pt x="57" y="250"/>
                  </a:cubicBezTo>
                  <a:cubicBezTo>
                    <a:pt x="55" y="250"/>
                    <a:pt x="53" y="250"/>
                    <a:pt x="52" y="251"/>
                  </a:cubicBezTo>
                  <a:cubicBezTo>
                    <a:pt x="51" y="252"/>
                    <a:pt x="49" y="251"/>
                    <a:pt x="47" y="252"/>
                  </a:cubicBezTo>
                  <a:cubicBezTo>
                    <a:pt x="46" y="254"/>
                    <a:pt x="47" y="254"/>
                    <a:pt x="48" y="256"/>
                  </a:cubicBezTo>
                  <a:cubicBezTo>
                    <a:pt x="48" y="256"/>
                    <a:pt x="48" y="257"/>
                    <a:pt x="48" y="257"/>
                  </a:cubicBezTo>
                  <a:cubicBezTo>
                    <a:pt x="48" y="257"/>
                    <a:pt x="48" y="258"/>
                    <a:pt x="48" y="258"/>
                  </a:cubicBezTo>
                  <a:cubicBezTo>
                    <a:pt x="48" y="258"/>
                    <a:pt x="48" y="258"/>
                    <a:pt x="48" y="259"/>
                  </a:cubicBezTo>
                  <a:cubicBezTo>
                    <a:pt x="48" y="259"/>
                    <a:pt x="48" y="259"/>
                    <a:pt x="48" y="259"/>
                  </a:cubicBezTo>
                  <a:cubicBezTo>
                    <a:pt x="48" y="259"/>
                    <a:pt x="48" y="259"/>
                    <a:pt x="48" y="260"/>
                  </a:cubicBezTo>
                  <a:cubicBezTo>
                    <a:pt x="48" y="260"/>
                    <a:pt x="48" y="260"/>
                    <a:pt x="48" y="260"/>
                  </a:cubicBezTo>
                  <a:cubicBezTo>
                    <a:pt x="48" y="261"/>
                    <a:pt x="48" y="261"/>
                    <a:pt x="48" y="261"/>
                  </a:cubicBezTo>
                  <a:cubicBezTo>
                    <a:pt x="48" y="261"/>
                    <a:pt x="48" y="262"/>
                    <a:pt x="49" y="263"/>
                  </a:cubicBezTo>
                  <a:cubicBezTo>
                    <a:pt x="49" y="263"/>
                    <a:pt x="49" y="263"/>
                    <a:pt x="49" y="263"/>
                  </a:cubicBezTo>
                  <a:cubicBezTo>
                    <a:pt x="49" y="263"/>
                    <a:pt x="49" y="263"/>
                    <a:pt x="49" y="263"/>
                  </a:cubicBezTo>
                  <a:cubicBezTo>
                    <a:pt x="49" y="264"/>
                    <a:pt x="49" y="264"/>
                    <a:pt x="49" y="264"/>
                  </a:cubicBezTo>
                  <a:cubicBezTo>
                    <a:pt x="49" y="264"/>
                    <a:pt x="49" y="264"/>
                    <a:pt x="49" y="264"/>
                  </a:cubicBezTo>
                  <a:cubicBezTo>
                    <a:pt x="49" y="265"/>
                    <a:pt x="49" y="265"/>
                    <a:pt x="49" y="265"/>
                  </a:cubicBezTo>
                  <a:cubicBezTo>
                    <a:pt x="49" y="267"/>
                    <a:pt x="46" y="271"/>
                    <a:pt x="45" y="273"/>
                  </a:cubicBezTo>
                  <a:cubicBezTo>
                    <a:pt x="44" y="275"/>
                    <a:pt x="45" y="274"/>
                    <a:pt x="46" y="275"/>
                  </a:cubicBezTo>
                  <a:cubicBezTo>
                    <a:pt x="47" y="275"/>
                    <a:pt x="47" y="278"/>
                    <a:pt x="47" y="279"/>
                  </a:cubicBezTo>
                  <a:cubicBezTo>
                    <a:pt x="46" y="281"/>
                    <a:pt x="46" y="282"/>
                    <a:pt x="48" y="282"/>
                  </a:cubicBezTo>
                  <a:cubicBezTo>
                    <a:pt x="49" y="282"/>
                    <a:pt x="49" y="282"/>
                    <a:pt x="50" y="282"/>
                  </a:cubicBezTo>
                  <a:cubicBezTo>
                    <a:pt x="50" y="282"/>
                    <a:pt x="50" y="282"/>
                    <a:pt x="50" y="282"/>
                  </a:cubicBezTo>
                  <a:cubicBezTo>
                    <a:pt x="50" y="282"/>
                    <a:pt x="50" y="282"/>
                    <a:pt x="51" y="282"/>
                  </a:cubicBezTo>
                  <a:cubicBezTo>
                    <a:pt x="51" y="282"/>
                    <a:pt x="51" y="282"/>
                    <a:pt x="51" y="282"/>
                  </a:cubicBezTo>
                  <a:cubicBezTo>
                    <a:pt x="51" y="282"/>
                    <a:pt x="51" y="282"/>
                    <a:pt x="52" y="281"/>
                  </a:cubicBezTo>
                  <a:cubicBezTo>
                    <a:pt x="52" y="281"/>
                    <a:pt x="52" y="281"/>
                    <a:pt x="52" y="281"/>
                  </a:cubicBezTo>
                  <a:cubicBezTo>
                    <a:pt x="54" y="281"/>
                    <a:pt x="57" y="286"/>
                    <a:pt x="58" y="286"/>
                  </a:cubicBezTo>
                  <a:cubicBezTo>
                    <a:pt x="58" y="287"/>
                    <a:pt x="59" y="287"/>
                    <a:pt x="60" y="287"/>
                  </a:cubicBezTo>
                  <a:cubicBezTo>
                    <a:pt x="61" y="286"/>
                    <a:pt x="62" y="285"/>
                    <a:pt x="64" y="285"/>
                  </a:cubicBezTo>
                  <a:cubicBezTo>
                    <a:pt x="67" y="284"/>
                    <a:pt x="65" y="284"/>
                    <a:pt x="67" y="284"/>
                  </a:cubicBezTo>
                  <a:cubicBezTo>
                    <a:pt x="69" y="284"/>
                    <a:pt x="77" y="281"/>
                    <a:pt x="79" y="280"/>
                  </a:cubicBezTo>
                  <a:cubicBezTo>
                    <a:pt x="80" y="279"/>
                    <a:pt x="81" y="279"/>
                    <a:pt x="81" y="278"/>
                  </a:cubicBezTo>
                  <a:cubicBezTo>
                    <a:pt x="81" y="277"/>
                    <a:pt x="83" y="275"/>
                    <a:pt x="84" y="274"/>
                  </a:cubicBezTo>
                  <a:cubicBezTo>
                    <a:pt x="84" y="273"/>
                    <a:pt x="83" y="272"/>
                    <a:pt x="83" y="270"/>
                  </a:cubicBezTo>
                  <a:cubicBezTo>
                    <a:pt x="83" y="268"/>
                    <a:pt x="86" y="265"/>
                    <a:pt x="86" y="264"/>
                  </a:cubicBezTo>
                  <a:cubicBezTo>
                    <a:pt x="86" y="264"/>
                    <a:pt x="88" y="263"/>
                    <a:pt x="90" y="262"/>
                  </a:cubicBezTo>
                  <a:cubicBezTo>
                    <a:pt x="92" y="261"/>
                    <a:pt x="91" y="262"/>
                    <a:pt x="92" y="262"/>
                  </a:cubicBezTo>
                  <a:cubicBezTo>
                    <a:pt x="92" y="262"/>
                    <a:pt x="96" y="260"/>
                    <a:pt x="97" y="258"/>
                  </a:cubicBezTo>
                  <a:cubicBezTo>
                    <a:pt x="97" y="258"/>
                    <a:pt x="97" y="258"/>
                    <a:pt x="97" y="258"/>
                  </a:cubicBezTo>
                  <a:cubicBezTo>
                    <a:pt x="97" y="258"/>
                    <a:pt x="97" y="258"/>
                    <a:pt x="97" y="258"/>
                  </a:cubicBezTo>
                  <a:cubicBezTo>
                    <a:pt x="97" y="258"/>
                    <a:pt x="97" y="258"/>
                    <a:pt x="97" y="258"/>
                  </a:cubicBezTo>
                  <a:cubicBezTo>
                    <a:pt x="97" y="257"/>
                    <a:pt x="97" y="257"/>
                    <a:pt x="97" y="257"/>
                  </a:cubicBezTo>
                  <a:cubicBezTo>
                    <a:pt x="97" y="257"/>
                    <a:pt x="97" y="257"/>
                    <a:pt x="97" y="257"/>
                  </a:cubicBezTo>
                  <a:cubicBezTo>
                    <a:pt x="97" y="257"/>
                    <a:pt x="97" y="257"/>
                    <a:pt x="97" y="257"/>
                  </a:cubicBezTo>
                  <a:cubicBezTo>
                    <a:pt x="97" y="256"/>
                    <a:pt x="97" y="256"/>
                    <a:pt x="97" y="255"/>
                  </a:cubicBezTo>
                  <a:cubicBezTo>
                    <a:pt x="97" y="255"/>
                    <a:pt x="97" y="255"/>
                    <a:pt x="97" y="255"/>
                  </a:cubicBezTo>
                  <a:cubicBezTo>
                    <a:pt x="97" y="254"/>
                    <a:pt x="101" y="250"/>
                    <a:pt x="102" y="250"/>
                  </a:cubicBezTo>
                  <a:cubicBezTo>
                    <a:pt x="103" y="250"/>
                    <a:pt x="107" y="252"/>
                    <a:pt x="110" y="252"/>
                  </a:cubicBezTo>
                  <a:cubicBezTo>
                    <a:pt x="110" y="252"/>
                    <a:pt x="111" y="252"/>
                    <a:pt x="111" y="252"/>
                  </a:cubicBezTo>
                  <a:cubicBezTo>
                    <a:pt x="112" y="251"/>
                    <a:pt x="112" y="251"/>
                    <a:pt x="112" y="251"/>
                  </a:cubicBezTo>
                  <a:cubicBezTo>
                    <a:pt x="112" y="251"/>
                    <a:pt x="113" y="251"/>
                    <a:pt x="113" y="251"/>
                  </a:cubicBezTo>
                  <a:cubicBezTo>
                    <a:pt x="113" y="251"/>
                    <a:pt x="113" y="251"/>
                    <a:pt x="113" y="251"/>
                  </a:cubicBezTo>
                  <a:cubicBezTo>
                    <a:pt x="113" y="251"/>
                    <a:pt x="114" y="250"/>
                    <a:pt x="114" y="250"/>
                  </a:cubicBezTo>
                  <a:cubicBezTo>
                    <a:pt x="114" y="250"/>
                    <a:pt x="114" y="250"/>
                    <a:pt x="114" y="250"/>
                  </a:cubicBezTo>
                  <a:cubicBezTo>
                    <a:pt x="115" y="250"/>
                    <a:pt x="115" y="250"/>
                    <a:pt x="115" y="250"/>
                  </a:cubicBezTo>
                  <a:cubicBezTo>
                    <a:pt x="115" y="250"/>
                    <a:pt x="115" y="250"/>
                    <a:pt x="115" y="249"/>
                  </a:cubicBezTo>
                  <a:cubicBezTo>
                    <a:pt x="115" y="249"/>
                    <a:pt x="116" y="249"/>
                    <a:pt x="116" y="249"/>
                  </a:cubicBezTo>
                  <a:cubicBezTo>
                    <a:pt x="117" y="248"/>
                    <a:pt x="117" y="248"/>
                    <a:pt x="117" y="248"/>
                  </a:cubicBezTo>
                  <a:cubicBezTo>
                    <a:pt x="117" y="248"/>
                    <a:pt x="118" y="248"/>
                    <a:pt x="118" y="247"/>
                  </a:cubicBezTo>
                  <a:cubicBezTo>
                    <a:pt x="118" y="247"/>
                    <a:pt x="118" y="247"/>
                    <a:pt x="118" y="247"/>
                  </a:cubicBezTo>
                  <a:cubicBezTo>
                    <a:pt x="119" y="247"/>
                    <a:pt x="119" y="246"/>
                    <a:pt x="120" y="246"/>
                  </a:cubicBezTo>
                  <a:cubicBezTo>
                    <a:pt x="120" y="246"/>
                    <a:pt x="120" y="245"/>
                    <a:pt x="120" y="245"/>
                  </a:cubicBezTo>
                  <a:cubicBezTo>
                    <a:pt x="121" y="245"/>
                    <a:pt x="124" y="246"/>
                    <a:pt x="126" y="247"/>
                  </a:cubicBezTo>
                  <a:cubicBezTo>
                    <a:pt x="127" y="248"/>
                    <a:pt x="127" y="249"/>
                    <a:pt x="129" y="252"/>
                  </a:cubicBezTo>
                  <a:cubicBezTo>
                    <a:pt x="130" y="254"/>
                    <a:pt x="134" y="257"/>
                    <a:pt x="135" y="258"/>
                  </a:cubicBezTo>
                  <a:cubicBezTo>
                    <a:pt x="135" y="259"/>
                    <a:pt x="143" y="263"/>
                    <a:pt x="144" y="264"/>
                  </a:cubicBezTo>
                  <a:cubicBezTo>
                    <a:pt x="145" y="265"/>
                    <a:pt x="146" y="267"/>
                    <a:pt x="147" y="268"/>
                  </a:cubicBezTo>
                  <a:cubicBezTo>
                    <a:pt x="148" y="268"/>
                    <a:pt x="149" y="269"/>
                    <a:pt x="149" y="270"/>
                  </a:cubicBezTo>
                  <a:cubicBezTo>
                    <a:pt x="150" y="271"/>
                    <a:pt x="151" y="272"/>
                    <a:pt x="151" y="274"/>
                  </a:cubicBezTo>
                  <a:cubicBezTo>
                    <a:pt x="150" y="275"/>
                    <a:pt x="148" y="278"/>
                    <a:pt x="149" y="278"/>
                  </a:cubicBezTo>
                  <a:cubicBezTo>
                    <a:pt x="150" y="279"/>
                    <a:pt x="151" y="276"/>
                    <a:pt x="152" y="275"/>
                  </a:cubicBezTo>
                  <a:cubicBezTo>
                    <a:pt x="152" y="275"/>
                    <a:pt x="153" y="272"/>
                    <a:pt x="154" y="271"/>
                  </a:cubicBezTo>
                  <a:cubicBezTo>
                    <a:pt x="154" y="270"/>
                    <a:pt x="152" y="269"/>
                    <a:pt x="152" y="269"/>
                  </a:cubicBezTo>
                  <a:cubicBezTo>
                    <a:pt x="151" y="268"/>
                    <a:pt x="153" y="266"/>
                    <a:pt x="154" y="266"/>
                  </a:cubicBezTo>
                  <a:cubicBezTo>
                    <a:pt x="154" y="266"/>
                    <a:pt x="156" y="266"/>
                    <a:pt x="157" y="267"/>
                  </a:cubicBezTo>
                  <a:cubicBezTo>
                    <a:pt x="158" y="268"/>
                    <a:pt x="159" y="268"/>
                    <a:pt x="160" y="267"/>
                  </a:cubicBezTo>
                  <a:cubicBezTo>
                    <a:pt x="160" y="266"/>
                    <a:pt x="158" y="264"/>
                    <a:pt x="157" y="263"/>
                  </a:cubicBezTo>
                  <a:cubicBezTo>
                    <a:pt x="155" y="262"/>
                    <a:pt x="152" y="261"/>
                    <a:pt x="150" y="261"/>
                  </a:cubicBezTo>
                  <a:cubicBezTo>
                    <a:pt x="149" y="260"/>
                    <a:pt x="150" y="259"/>
                    <a:pt x="150" y="258"/>
                  </a:cubicBezTo>
                  <a:cubicBezTo>
                    <a:pt x="150" y="257"/>
                    <a:pt x="148" y="258"/>
                    <a:pt x="147" y="258"/>
                  </a:cubicBezTo>
                  <a:cubicBezTo>
                    <a:pt x="146" y="258"/>
                    <a:pt x="145" y="257"/>
                    <a:pt x="144" y="256"/>
                  </a:cubicBezTo>
                  <a:cubicBezTo>
                    <a:pt x="143" y="255"/>
                    <a:pt x="141" y="251"/>
                    <a:pt x="141" y="250"/>
                  </a:cubicBezTo>
                  <a:cubicBezTo>
                    <a:pt x="140" y="249"/>
                    <a:pt x="139" y="248"/>
                    <a:pt x="138" y="248"/>
                  </a:cubicBezTo>
                  <a:cubicBezTo>
                    <a:pt x="137" y="248"/>
                    <a:pt x="136" y="246"/>
                    <a:pt x="135" y="245"/>
                  </a:cubicBezTo>
                  <a:cubicBezTo>
                    <a:pt x="134" y="245"/>
                    <a:pt x="136" y="244"/>
                    <a:pt x="136" y="243"/>
                  </a:cubicBezTo>
                  <a:cubicBezTo>
                    <a:pt x="137" y="242"/>
                    <a:pt x="136" y="242"/>
                    <a:pt x="135" y="242"/>
                  </a:cubicBezTo>
                  <a:cubicBezTo>
                    <a:pt x="135" y="241"/>
                    <a:pt x="135" y="241"/>
                    <a:pt x="136" y="240"/>
                  </a:cubicBezTo>
                  <a:cubicBezTo>
                    <a:pt x="137" y="240"/>
                    <a:pt x="139" y="239"/>
                    <a:pt x="140" y="239"/>
                  </a:cubicBezTo>
                  <a:cubicBezTo>
                    <a:pt x="140" y="239"/>
                    <a:pt x="140" y="239"/>
                    <a:pt x="140" y="239"/>
                  </a:cubicBezTo>
                  <a:cubicBezTo>
                    <a:pt x="140" y="239"/>
                    <a:pt x="140" y="239"/>
                    <a:pt x="140" y="239"/>
                  </a:cubicBezTo>
                  <a:cubicBezTo>
                    <a:pt x="140" y="239"/>
                    <a:pt x="140" y="239"/>
                    <a:pt x="140" y="239"/>
                  </a:cubicBezTo>
                  <a:cubicBezTo>
                    <a:pt x="140" y="239"/>
                    <a:pt x="140" y="239"/>
                    <a:pt x="140" y="239"/>
                  </a:cubicBezTo>
                  <a:cubicBezTo>
                    <a:pt x="140" y="239"/>
                    <a:pt x="140" y="239"/>
                    <a:pt x="140" y="239"/>
                  </a:cubicBezTo>
                  <a:cubicBezTo>
                    <a:pt x="141" y="240"/>
                    <a:pt x="141" y="240"/>
                    <a:pt x="141" y="241"/>
                  </a:cubicBezTo>
                  <a:cubicBezTo>
                    <a:pt x="141" y="241"/>
                    <a:pt x="141" y="241"/>
                    <a:pt x="141" y="241"/>
                  </a:cubicBezTo>
                  <a:cubicBezTo>
                    <a:pt x="141" y="241"/>
                    <a:pt x="141" y="241"/>
                    <a:pt x="141" y="242"/>
                  </a:cubicBezTo>
                  <a:cubicBezTo>
                    <a:pt x="141" y="242"/>
                    <a:pt x="141" y="242"/>
                    <a:pt x="141" y="242"/>
                  </a:cubicBezTo>
                  <a:cubicBezTo>
                    <a:pt x="141" y="242"/>
                    <a:pt x="142" y="242"/>
                    <a:pt x="142" y="243"/>
                  </a:cubicBezTo>
                  <a:cubicBezTo>
                    <a:pt x="143" y="244"/>
                    <a:pt x="143" y="242"/>
                    <a:pt x="144" y="242"/>
                  </a:cubicBezTo>
                  <a:cubicBezTo>
                    <a:pt x="145" y="241"/>
                    <a:pt x="144" y="243"/>
                    <a:pt x="144" y="244"/>
                  </a:cubicBezTo>
                  <a:cubicBezTo>
                    <a:pt x="144" y="246"/>
                    <a:pt x="145" y="245"/>
                    <a:pt x="146" y="246"/>
                  </a:cubicBezTo>
                  <a:cubicBezTo>
                    <a:pt x="148" y="247"/>
                    <a:pt x="147" y="247"/>
                    <a:pt x="147" y="248"/>
                  </a:cubicBezTo>
                  <a:cubicBezTo>
                    <a:pt x="148" y="250"/>
                    <a:pt x="151" y="250"/>
                    <a:pt x="152" y="251"/>
                  </a:cubicBezTo>
                  <a:cubicBezTo>
                    <a:pt x="153" y="251"/>
                    <a:pt x="154" y="252"/>
                    <a:pt x="155" y="253"/>
                  </a:cubicBezTo>
                  <a:cubicBezTo>
                    <a:pt x="155" y="253"/>
                    <a:pt x="155" y="253"/>
                    <a:pt x="155" y="253"/>
                  </a:cubicBezTo>
                  <a:cubicBezTo>
                    <a:pt x="155" y="253"/>
                    <a:pt x="155" y="253"/>
                    <a:pt x="155" y="253"/>
                  </a:cubicBezTo>
                  <a:cubicBezTo>
                    <a:pt x="155" y="253"/>
                    <a:pt x="155" y="253"/>
                    <a:pt x="155" y="253"/>
                  </a:cubicBezTo>
                  <a:cubicBezTo>
                    <a:pt x="156" y="253"/>
                    <a:pt x="156" y="253"/>
                    <a:pt x="156" y="253"/>
                  </a:cubicBezTo>
                  <a:cubicBezTo>
                    <a:pt x="157" y="253"/>
                    <a:pt x="157" y="253"/>
                    <a:pt x="157" y="254"/>
                  </a:cubicBezTo>
                  <a:cubicBezTo>
                    <a:pt x="158" y="254"/>
                    <a:pt x="158" y="254"/>
                    <a:pt x="159" y="254"/>
                  </a:cubicBezTo>
                  <a:cubicBezTo>
                    <a:pt x="159" y="255"/>
                    <a:pt x="159" y="255"/>
                    <a:pt x="160" y="255"/>
                  </a:cubicBezTo>
                  <a:cubicBezTo>
                    <a:pt x="160" y="255"/>
                    <a:pt x="160" y="255"/>
                    <a:pt x="160" y="256"/>
                  </a:cubicBezTo>
                  <a:cubicBezTo>
                    <a:pt x="160" y="256"/>
                    <a:pt x="161" y="256"/>
                    <a:pt x="161" y="257"/>
                  </a:cubicBezTo>
                  <a:cubicBezTo>
                    <a:pt x="161" y="257"/>
                    <a:pt x="161" y="257"/>
                    <a:pt x="162" y="257"/>
                  </a:cubicBezTo>
                  <a:cubicBezTo>
                    <a:pt x="162" y="257"/>
                    <a:pt x="162" y="257"/>
                    <a:pt x="162" y="257"/>
                  </a:cubicBezTo>
                  <a:cubicBezTo>
                    <a:pt x="162" y="258"/>
                    <a:pt x="162" y="258"/>
                    <a:pt x="163" y="258"/>
                  </a:cubicBezTo>
                  <a:cubicBezTo>
                    <a:pt x="163" y="258"/>
                    <a:pt x="163" y="258"/>
                    <a:pt x="163" y="258"/>
                  </a:cubicBezTo>
                  <a:cubicBezTo>
                    <a:pt x="163" y="258"/>
                    <a:pt x="163" y="258"/>
                    <a:pt x="163" y="258"/>
                  </a:cubicBezTo>
                  <a:cubicBezTo>
                    <a:pt x="164" y="259"/>
                    <a:pt x="164" y="259"/>
                    <a:pt x="164" y="259"/>
                  </a:cubicBezTo>
                  <a:cubicBezTo>
                    <a:pt x="164" y="260"/>
                    <a:pt x="163" y="264"/>
                    <a:pt x="164" y="267"/>
                  </a:cubicBezTo>
                  <a:cubicBezTo>
                    <a:pt x="164" y="267"/>
                    <a:pt x="164" y="268"/>
                    <a:pt x="164" y="268"/>
                  </a:cubicBezTo>
                  <a:cubicBezTo>
                    <a:pt x="164" y="268"/>
                    <a:pt x="164" y="268"/>
                    <a:pt x="164" y="268"/>
                  </a:cubicBezTo>
                  <a:cubicBezTo>
                    <a:pt x="165" y="268"/>
                    <a:pt x="165" y="269"/>
                    <a:pt x="165" y="269"/>
                  </a:cubicBezTo>
                  <a:cubicBezTo>
                    <a:pt x="165" y="269"/>
                    <a:pt x="165" y="269"/>
                    <a:pt x="165" y="269"/>
                  </a:cubicBezTo>
                  <a:cubicBezTo>
                    <a:pt x="165" y="269"/>
                    <a:pt x="165" y="269"/>
                    <a:pt x="165" y="269"/>
                  </a:cubicBezTo>
                  <a:cubicBezTo>
                    <a:pt x="165" y="269"/>
                    <a:pt x="165" y="270"/>
                    <a:pt x="165" y="270"/>
                  </a:cubicBezTo>
                  <a:cubicBezTo>
                    <a:pt x="165" y="270"/>
                    <a:pt x="165" y="270"/>
                    <a:pt x="165" y="270"/>
                  </a:cubicBezTo>
                  <a:cubicBezTo>
                    <a:pt x="165" y="270"/>
                    <a:pt x="165" y="270"/>
                    <a:pt x="165" y="270"/>
                  </a:cubicBezTo>
                  <a:cubicBezTo>
                    <a:pt x="165" y="270"/>
                    <a:pt x="165" y="270"/>
                    <a:pt x="165" y="270"/>
                  </a:cubicBezTo>
                  <a:cubicBezTo>
                    <a:pt x="166" y="270"/>
                    <a:pt x="166" y="271"/>
                    <a:pt x="166" y="271"/>
                  </a:cubicBezTo>
                  <a:cubicBezTo>
                    <a:pt x="166" y="273"/>
                    <a:pt x="167" y="271"/>
                    <a:pt x="168" y="271"/>
                  </a:cubicBezTo>
                  <a:cubicBezTo>
                    <a:pt x="168" y="272"/>
                    <a:pt x="169" y="271"/>
                    <a:pt x="170" y="273"/>
                  </a:cubicBezTo>
                  <a:cubicBezTo>
                    <a:pt x="171" y="274"/>
                    <a:pt x="169" y="274"/>
                    <a:pt x="170" y="275"/>
                  </a:cubicBezTo>
                  <a:cubicBezTo>
                    <a:pt x="172" y="275"/>
                    <a:pt x="177" y="275"/>
                    <a:pt x="178" y="275"/>
                  </a:cubicBezTo>
                  <a:cubicBezTo>
                    <a:pt x="179" y="275"/>
                    <a:pt x="179" y="276"/>
                    <a:pt x="178" y="277"/>
                  </a:cubicBezTo>
                  <a:cubicBezTo>
                    <a:pt x="177" y="278"/>
                    <a:pt x="174" y="276"/>
                    <a:pt x="173" y="276"/>
                  </a:cubicBezTo>
                  <a:cubicBezTo>
                    <a:pt x="172" y="276"/>
                    <a:pt x="172" y="276"/>
                    <a:pt x="171" y="277"/>
                  </a:cubicBezTo>
                  <a:cubicBezTo>
                    <a:pt x="170" y="278"/>
                    <a:pt x="173" y="279"/>
                    <a:pt x="173" y="281"/>
                  </a:cubicBezTo>
                  <a:cubicBezTo>
                    <a:pt x="173" y="282"/>
                    <a:pt x="173" y="282"/>
                    <a:pt x="174" y="282"/>
                  </a:cubicBezTo>
                  <a:cubicBezTo>
                    <a:pt x="175" y="282"/>
                    <a:pt x="175" y="283"/>
                    <a:pt x="176" y="284"/>
                  </a:cubicBezTo>
                  <a:cubicBezTo>
                    <a:pt x="176" y="285"/>
                    <a:pt x="177" y="283"/>
                    <a:pt x="178" y="283"/>
                  </a:cubicBezTo>
                  <a:cubicBezTo>
                    <a:pt x="178" y="283"/>
                    <a:pt x="179" y="282"/>
                    <a:pt x="179" y="280"/>
                  </a:cubicBezTo>
                  <a:cubicBezTo>
                    <a:pt x="179" y="279"/>
                    <a:pt x="179" y="279"/>
                    <a:pt x="180" y="279"/>
                  </a:cubicBezTo>
                  <a:cubicBezTo>
                    <a:pt x="180" y="279"/>
                    <a:pt x="180" y="278"/>
                    <a:pt x="180" y="277"/>
                  </a:cubicBezTo>
                  <a:cubicBezTo>
                    <a:pt x="180" y="276"/>
                    <a:pt x="181" y="277"/>
                    <a:pt x="181" y="277"/>
                  </a:cubicBezTo>
                  <a:cubicBezTo>
                    <a:pt x="182" y="278"/>
                    <a:pt x="182" y="277"/>
                    <a:pt x="182" y="276"/>
                  </a:cubicBezTo>
                  <a:cubicBezTo>
                    <a:pt x="182" y="276"/>
                    <a:pt x="184" y="277"/>
                    <a:pt x="185" y="277"/>
                  </a:cubicBezTo>
                  <a:cubicBezTo>
                    <a:pt x="185" y="277"/>
                    <a:pt x="185" y="277"/>
                    <a:pt x="185" y="276"/>
                  </a:cubicBezTo>
                  <a:cubicBezTo>
                    <a:pt x="184" y="275"/>
                    <a:pt x="184" y="274"/>
                    <a:pt x="183" y="274"/>
                  </a:cubicBezTo>
                  <a:cubicBezTo>
                    <a:pt x="181" y="274"/>
                    <a:pt x="180" y="271"/>
                    <a:pt x="179" y="270"/>
                  </a:cubicBezTo>
                  <a:cubicBezTo>
                    <a:pt x="178" y="268"/>
                    <a:pt x="177" y="266"/>
                    <a:pt x="178" y="265"/>
                  </a:cubicBezTo>
                  <a:cubicBezTo>
                    <a:pt x="178" y="265"/>
                    <a:pt x="179" y="266"/>
                    <a:pt x="181" y="266"/>
                  </a:cubicBezTo>
                  <a:cubicBezTo>
                    <a:pt x="182" y="267"/>
                    <a:pt x="182" y="265"/>
                    <a:pt x="182" y="264"/>
                  </a:cubicBezTo>
                  <a:cubicBezTo>
                    <a:pt x="181" y="263"/>
                    <a:pt x="184" y="264"/>
                    <a:pt x="185" y="264"/>
                  </a:cubicBezTo>
                  <a:cubicBezTo>
                    <a:pt x="187" y="264"/>
                    <a:pt x="187" y="263"/>
                    <a:pt x="189" y="263"/>
                  </a:cubicBezTo>
                  <a:cubicBezTo>
                    <a:pt x="189" y="263"/>
                    <a:pt x="189" y="263"/>
                    <a:pt x="189" y="263"/>
                  </a:cubicBezTo>
                  <a:cubicBezTo>
                    <a:pt x="189" y="263"/>
                    <a:pt x="189" y="263"/>
                    <a:pt x="190" y="263"/>
                  </a:cubicBezTo>
                  <a:cubicBezTo>
                    <a:pt x="190" y="263"/>
                    <a:pt x="190" y="263"/>
                    <a:pt x="190" y="263"/>
                  </a:cubicBezTo>
                  <a:cubicBezTo>
                    <a:pt x="190" y="263"/>
                    <a:pt x="191" y="263"/>
                    <a:pt x="191" y="263"/>
                  </a:cubicBezTo>
                  <a:cubicBezTo>
                    <a:pt x="191" y="263"/>
                    <a:pt x="191" y="263"/>
                    <a:pt x="191" y="263"/>
                  </a:cubicBezTo>
                  <a:cubicBezTo>
                    <a:pt x="191" y="264"/>
                    <a:pt x="192" y="264"/>
                    <a:pt x="192" y="264"/>
                  </a:cubicBezTo>
                  <a:cubicBezTo>
                    <a:pt x="192" y="264"/>
                    <a:pt x="192" y="264"/>
                    <a:pt x="192" y="264"/>
                  </a:cubicBezTo>
                  <a:cubicBezTo>
                    <a:pt x="192" y="264"/>
                    <a:pt x="192" y="264"/>
                    <a:pt x="192" y="264"/>
                  </a:cubicBezTo>
                  <a:cubicBezTo>
                    <a:pt x="193" y="264"/>
                    <a:pt x="193" y="264"/>
                    <a:pt x="193" y="264"/>
                  </a:cubicBezTo>
                  <a:cubicBezTo>
                    <a:pt x="195" y="264"/>
                    <a:pt x="195" y="264"/>
                    <a:pt x="196" y="263"/>
                  </a:cubicBezTo>
                  <a:cubicBezTo>
                    <a:pt x="198" y="263"/>
                    <a:pt x="197" y="264"/>
                    <a:pt x="200" y="262"/>
                  </a:cubicBezTo>
                  <a:cubicBezTo>
                    <a:pt x="202" y="261"/>
                    <a:pt x="201" y="261"/>
                    <a:pt x="200" y="261"/>
                  </a:cubicBezTo>
                  <a:cubicBezTo>
                    <a:pt x="200" y="260"/>
                    <a:pt x="200" y="260"/>
                    <a:pt x="200" y="260"/>
                  </a:cubicBezTo>
                  <a:cubicBezTo>
                    <a:pt x="200" y="260"/>
                    <a:pt x="200" y="260"/>
                    <a:pt x="200" y="260"/>
                  </a:cubicBezTo>
                  <a:cubicBezTo>
                    <a:pt x="200" y="260"/>
                    <a:pt x="200" y="260"/>
                    <a:pt x="200" y="260"/>
                  </a:cubicBezTo>
                  <a:cubicBezTo>
                    <a:pt x="200" y="260"/>
                    <a:pt x="200" y="260"/>
                    <a:pt x="200" y="260"/>
                  </a:cubicBezTo>
                  <a:cubicBezTo>
                    <a:pt x="200" y="260"/>
                    <a:pt x="200" y="260"/>
                    <a:pt x="200" y="259"/>
                  </a:cubicBezTo>
                  <a:cubicBezTo>
                    <a:pt x="200" y="259"/>
                    <a:pt x="200" y="259"/>
                    <a:pt x="200" y="259"/>
                  </a:cubicBezTo>
                  <a:cubicBezTo>
                    <a:pt x="200" y="259"/>
                    <a:pt x="200" y="258"/>
                    <a:pt x="200" y="257"/>
                  </a:cubicBezTo>
                  <a:cubicBezTo>
                    <a:pt x="199" y="255"/>
                    <a:pt x="197" y="255"/>
                    <a:pt x="198" y="254"/>
                  </a:cubicBezTo>
                  <a:cubicBezTo>
                    <a:pt x="198" y="253"/>
                    <a:pt x="199" y="252"/>
                    <a:pt x="199" y="252"/>
                  </a:cubicBezTo>
                  <a:cubicBezTo>
                    <a:pt x="199" y="251"/>
                    <a:pt x="199" y="251"/>
                    <a:pt x="199" y="251"/>
                  </a:cubicBezTo>
                  <a:cubicBezTo>
                    <a:pt x="199" y="251"/>
                    <a:pt x="199" y="251"/>
                    <a:pt x="199" y="251"/>
                  </a:cubicBezTo>
                  <a:cubicBezTo>
                    <a:pt x="199" y="251"/>
                    <a:pt x="199" y="251"/>
                    <a:pt x="200" y="250"/>
                  </a:cubicBezTo>
                  <a:cubicBezTo>
                    <a:pt x="200" y="250"/>
                    <a:pt x="200" y="250"/>
                    <a:pt x="200" y="250"/>
                  </a:cubicBezTo>
                  <a:cubicBezTo>
                    <a:pt x="200" y="250"/>
                    <a:pt x="200" y="250"/>
                    <a:pt x="200" y="250"/>
                  </a:cubicBezTo>
                  <a:cubicBezTo>
                    <a:pt x="201" y="249"/>
                    <a:pt x="202" y="247"/>
                    <a:pt x="202" y="246"/>
                  </a:cubicBezTo>
                  <a:cubicBezTo>
                    <a:pt x="202" y="244"/>
                    <a:pt x="203" y="243"/>
                    <a:pt x="205" y="242"/>
                  </a:cubicBezTo>
                  <a:cubicBezTo>
                    <a:pt x="207" y="242"/>
                    <a:pt x="206" y="240"/>
                    <a:pt x="206" y="239"/>
                  </a:cubicBezTo>
                  <a:cubicBezTo>
                    <a:pt x="206" y="239"/>
                    <a:pt x="206" y="239"/>
                    <a:pt x="206" y="239"/>
                  </a:cubicBezTo>
                  <a:cubicBezTo>
                    <a:pt x="206" y="239"/>
                    <a:pt x="206" y="239"/>
                    <a:pt x="206" y="239"/>
                  </a:cubicBezTo>
                  <a:cubicBezTo>
                    <a:pt x="206" y="239"/>
                    <a:pt x="207" y="239"/>
                    <a:pt x="207" y="239"/>
                  </a:cubicBezTo>
                  <a:cubicBezTo>
                    <a:pt x="207" y="238"/>
                    <a:pt x="208" y="237"/>
                    <a:pt x="208" y="237"/>
                  </a:cubicBezTo>
                  <a:cubicBezTo>
                    <a:pt x="209" y="236"/>
                    <a:pt x="210" y="235"/>
                    <a:pt x="210" y="233"/>
                  </a:cubicBezTo>
                  <a:cubicBezTo>
                    <a:pt x="211" y="232"/>
                    <a:pt x="214" y="233"/>
                    <a:pt x="215" y="233"/>
                  </a:cubicBezTo>
                  <a:cubicBezTo>
                    <a:pt x="216" y="233"/>
                    <a:pt x="216" y="234"/>
                    <a:pt x="216" y="235"/>
                  </a:cubicBezTo>
                  <a:cubicBezTo>
                    <a:pt x="217" y="236"/>
                    <a:pt x="221" y="235"/>
                    <a:pt x="222" y="235"/>
                  </a:cubicBezTo>
                  <a:cubicBezTo>
                    <a:pt x="223" y="235"/>
                    <a:pt x="221" y="237"/>
                    <a:pt x="219" y="237"/>
                  </a:cubicBezTo>
                  <a:cubicBezTo>
                    <a:pt x="217" y="238"/>
                    <a:pt x="217" y="239"/>
                    <a:pt x="218" y="239"/>
                  </a:cubicBezTo>
                  <a:cubicBezTo>
                    <a:pt x="218" y="240"/>
                    <a:pt x="220" y="242"/>
                    <a:pt x="221" y="243"/>
                  </a:cubicBezTo>
                  <a:cubicBezTo>
                    <a:pt x="222" y="244"/>
                    <a:pt x="222" y="245"/>
                    <a:pt x="224" y="245"/>
                  </a:cubicBezTo>
                  <a:cubicBezTo>
                    <a:pt x="225" y="245"/>
                    <a:pt x="225" y="243"/>
                    <a:pt x="226" y="243"/>
                  </a:cubicBezTo>
                  <a:cubicBezTo>
                    <a:pt x="227" y="242"/>
                    <a:pt x="228" y="242"/>
                    <a:pt x="229" y="242"/>
                  </a:cubicBezTo>
                  <a:cubicBezTo>
                    <a:pt x="229" y="241"/>
                    <a:pt x="230" y="243"/>
                    <a:pt x="231" y="243"/>
                  </a:cubicBezTo>
                  <a:cubicBezTo>
                    <a:pt x="232" y="243"/>
                    <a:pt x="232" y="242"/>
                    <a:pt x="233" y="243"/>
                  </a:cubicBezTo>
                  <a:cubicBezTo>
                    <a:pt x="234" y="243"/>
                    <a:pt x="233" y="242"/>
                    <a:pt x="233" y="241"/>
                  </a:cubicBezTo>
                  <a:cubicBezTo>
                    <a:pt x="233" y="240"/>
                    <a:pt x="233" y="240"/>
                    <a:pt x="232" y="239"/>
                  </a:cubicBezTo>
                  <a:cubicBezTo>
                    <a:pt x="231" y="238"/>
                    <a:pt x="230" y="239"/>
                    <a:pt x="229" y="239"/>
                  </a:cubicBezTo>
                  <a:cubicBezTo>
                    <a:pt x="227" y="239"/>
                    <a:pt x="227" y="237"/>
                    <a:pt x="227" y="236"/>
                  </a:cubicBezTo>
                  <a:cubicBezTo>
                    <a:pt x="226" y="236"/>
                    <a:pt x="227" y="235"/>
                    <a:pt x="228" y="235"/>
                  </a:cubicBezTo>
                  <a:cubicBezTo>
                    <a:pt x="229" y="234"/>
                    <a:pt x="230" y="233"/>
                    <a:pt x="231" y="233"/>
                  </a:cubicBezTo>
                  <a:cubicBezTo>
                    <a:pt x="232" y="232"/>
                    <a:pt x="233" y="233"/>
                    <a:pt x="234" y="233"/>
                  </a:cubicBezTo>
                  <a:cubicBezTo>
                    <a:pt x="235" y="232"/>
                    <a:pt x="237" y="231"/>
                    <a:pt x="238" y="231"/>
                  </a:cubicBezTo>
                  <a:cubicBezTo>
                    <a:pt x="238" y="231"/>
                    <a:pt x="239" y="231"/>
                    <a:pt x="239" y="231"/>
                  </a:cubicBezTo>
                  <a:cubicBezTo>
                    <a:pt x="239" y="231"/>
                    <a:pt x="239" y="231"/>
                    <a:pt x="239" y="231"/>
                  </a:cubicBezTo>
                  <a:cubicBezTo>
                    <a:pt x="240" y="231"/>
                    <a:pt x="240" y="231"/>
                    <a:pt x="240" y="231"/>
                  </a:cubicBezTo>
                  <a:cubicBezTo>
                    <a:pt x="240" y="231"/>
                    <a:pt x="240" y="231"/>
                    <a:pt x="241" y="231"/>
                  </a:cubicBezTo>
                  <a:cubicBezTo>
                    <a:pt x="241" y="230"/>
                    <a:pt x="241" y="230"/>
                    <a:pt x="241" y="230"/>
                  </a:cubicBezTo>
                  <a:cubicBezTo>
                    <a:pt x="241" y="230"/>
                    <a:pt x="242" y="230"/>
                    <a:pt x="242" y="230"/>
                  </a:cubicBezTo>
                  <a:cubicBezTo>
                    <a:pt x="242" y="230"/>
                    <a:pt x="242" y="230"/>
                    <a:pt x="242" y="230"/>
                  </a:cubicBezTo>
                  <a:cubicBezTo>
                    <a:pt x="242" y="230"/>
                    <a:pt x="242" y="230"/>
                    <a:pt x="243" y="230"/>
                  </a:cubicBezTo>
                  <a:cubicBezTo>
                    <a:pt x="243" y="230"/>
                    <a:pt x="245" y="230"/>
                    <a:pt x="244" y="230"/>
                  </a:cubicBezTo>
                  <a:cubicBezTo>
                    <a:pt x="244" y="231"/>
                    <a:pt x="242" y="232"/>
                    <a:pt x="241" y="233"/>
                  </a:cubicBezTo>
                  <a:cubicBezTo>
                    <a:pt x="240" y="234"/>
                    <a:pt x="238" y="233"/>
                    <a:pt x="239" y="235"/>
                  </a:cubicBezTo>
                  <a:cubicBezTo>
                    <a:pt x="239" y="236"/>
                    <a:pt x="239" y="239"/>
                    <a:pt x="237" y="240"/>
                  </a:cubicBezTo>
                  <a:cubicBezTo>
                    <a:pt x="236" y="241"/>
                    <a:pt x="236" y="240"/>
                    <a:pt x="235" y="241"/>
                  </a:cubicBezTo>
                  <a:cubicBezTo>
                    <a:pt x="234" y="241"/>
                    <a:pt x="236" y="242"/>
                    <a:pt x="238" y="243"/>
                  </a:cubicBezTo>
                  <a:cubicBezTo>
                    <a:pt x="239" y="244"/>
                    <a:pt x="240" y="244"/>
                    <a:pt x="242" y="244"/>
                  </a:cubicBezTo>
                  <a:cubicBezTo>
                    <a:pt x="243" y="245"/>
                    <a:pt x="246" y="249"/>
                    <a:pt x="247" y="250"/>
                  </a:cubicBezTo>
                  <a:cubicBezTo>
                    <a:pt x="248" y="250"/>
                    <a:pt x="248" y="250"/>
                    <a:pt x="248" y="250"/>
                  </a:cubicBezTo>
                  <a:cubicBezTo>
                    <a:pt x="248" y="251"/>
                    <a:pt x="248" y="251"/>
                    <a:pt x="248" y="251"/>
                  </a:cubicBezTo>
                  <a:cubicBezTo>
                    <a:pt x="248" y="251"/>
                    <a:pt x="248" y="251"/>
                    <a:pt x="248" y="251"/>
                  </a:cubicBezTo>
                  <a:cubicBezTo>
                    <a:pt x="249" y="251"/>
                    <a:pt x="249" y="251"/>
                    <a:pt x="250" y="251"/>
                  </a:cubicBezTo>
                  <a:cubicBezTo>
                    <a:pt x="250" y="251"/>
                    <a:pt x="251" y="251"/>
                    <a:pt x="251" y="251"/>
                  </a:cubicBezTo>
                  <a:cubicBezTo>
                    <a:pt x="253" y="252"/>
                    <a:pt x="253" y="252"/>
                    <a:pt x="254" y="254"/>
                  </a:cubicBezTo>
                  <a:cubicBezTo>
                    <a:pt x="254" y="256"/>
                    <a:pt x="255" y="257"/>
                    <a:pt x="255" y="258"/>
                  </a:cubicBezTo>
                  <a:cubicBezTo>
                    <a:pt x="255" y="259"/>
                    <a:pt x="255" y="259"/>
                    <a:pt x="255" y="259"/>
                  </a:cubicBezTo>
                  <a:cubicBezTo>
                    <a:pt x="255" y="259"/>
                    <a:pt x="255" y="259"/>
                    <a:pt x="255" y="259"/>
                  </a:cubicBezTo>
                  <a:cubicBezTo>
                    <a:pt x="255" y="259"/>
                    <a:pt x="255" y="259"/>
                    <a:pt x="255" y="259"/>
                  </a:cubicBezTo>
                  <a:cubicBezTo>
                    <a:pt x="255" y="260"/>
                    <a:pt x="254" y="260"/>
                    <a:pt x="254" y="260"/>
                  </a:cubicBezTo>
                  <a:cubicBezTo>
                    <a:pt x="254" y="260"/>
                    <a:pt x="254" y="260"/>
                    <a:pt x="254" y="260"/>
                  </a:cubicBezTo>
                  <a:cubicBezTo>
                    <a:pt x="253" y="261"/>
                    <a:pt x="252" y="261"/>
                    <a:pt x="251" y="262"/>
                  </a:cubicBezTo>
                  <a:cubicBezTo>
                    <a:pt x="251" y="262"/>
                    <a:pt x="251" y="262"/>
                    <a:pt x="251" y="262"/>
                  </a:cubicBezTo>
                  <a:cubicBezTo>
                    <a:pt x="251" y="262"/>
                    <a:pt x="250" y="262"/>
                    <a:pt x="250" y="262"/>
                  </a:cubicBezTo>
                  <a:cubicBezTo>
                    <a:pt x="247" y="263"/>
                    <a:pt x="247" y="262"/>
                    <a:pt x="246" y="262"/>
                  </a:cubicBezTo>
                  <a:cubicBezTo>
                    <a:pt x="245" y="262"/>
                    <a:pt x="244" y="263"/>
                    <a:pt x="241" y="263"/>
                  </a:cubicBezTo>
                  <a:cubicBezTo>
                    <a:pt x="239" y="263"/>
                    <a:pt x="235" y="261"/>
                    <a:pt x="234" y="260"/>
                  </a:cubicBezTo>
                  <a:cubicBezTo>
                    <a:pt x="232" y="260"/>
                    <a:pt x="232" y="259"/>
                    <a:pt x="230" y="258"/>
                  </a:cubicBezTo>
                  <a:cubicBezTo>
                    <a:pt x="227" y="258"/>
                    <a:pt x="226" y="257"/>
                    <a:pt x="222" y="257"/>
                  </a:cubicBezTo>
                  <a:cubicBezTo>
                    <a:pt x="217" y="257"/>
                    <a:pt x="217" y="258"/>
                    <a:pt x="214" y="260"/>
                  </a:cubicBezTo>
                  <a:cubicBezTo>
                    <a:pt x="211" y="262"/>
                    <a:pt x="207" y="261"/>
                    <a:pt x="205" y="261"/>
                  </a:cubicBezTo>
                  <a:cubicBezTo>
                    <a:pt x="203" y="261"/>
                    <a:pt x="204" y="262"/>
                    <a:pt x="205" y="263"/>
                  </a:cubicBezTo>
                  <a:cubicBezTo>
                    <a:pt x="206" y="264"/>
                    <a:pt x="205" y="263"/>
                    <a:pt x="203" y="264"/>
                  </a:cubicBezTo>
                  <a:cubicBezTo>
                    <a:pt x="202" y="264"/>
                    <a:pt x="203" y="264"/>
                    <a:pt x="202" y="265"/>
                  </a:cubicBezTo>
                  <a:cubicBezTo>
                    <a:pt x="202" y="265"/>
                    <a:pt x="197" y="265"/>
                    <a:pt x="196" y="265"/>
                  </a:cubicBezTo>
                  <a:cubicBezTo>
                    <a:pt x="194" y="265"/>
                    <a:pt x="194" y="267"/>
                    <a:pt x="193" y="268"/>
                  </a:cubicBezTo>
                  <a:cubicBezTo>
                    <a:pt x="192" y="269"/>
                    <a:pt x="193" y="270"/>
                    <a:pt x="194" y="271"/>
                  </a:cubicBezTo>
                  <a:cubicBezTo>
                    <a:pt x="195" y="272"/>
                    <a:pt x="195" y="273"/>
                    <a:pt x="194" y="274"/>
                  </a:cubicBezTo>
                  <a:cubicBezTo>
                    <a:pt x="193" y="274"/>
                    <a:pt x="191" y="274"/>
                    <a:pt x="190" y="274"/>
                  </a:cubicBezTo>
                  <a:cubicBezTo>
                    <a:pt x="189" y="274"/>
                    <a:pt x="190" y="275"/>
                    <a:pt x="192" y="276"/>
                  </a:cubicBezTo>
                  <a:cubicBezTo>
                    <a:pt x="193" y="277"/>
                    <a:pt x="194" y="276"/>
                    <a:pt x="195" y="276"/>
                  </a:cubicBezTo>
                  <a:cubicBezTo>
                    <a:pt x="196" y="276"/>
                    <a:pt x="196" y="277"/>
                    <a:pt x="195" y="277"/>
                  </a:cubicBezTo>
                  <a:cubicBezTo>
                    <a:pt x="195" y="278"/>
                    <a:pt x="195" y="279"/>
                    <a:pt x="196" y="280"/>
                  </a:cubicBezTo>
                  <a:cubicBezTo>
                    <a:pt x="197" y="280"/>
                    <a:pt x="196" y="281"/>
                    <a:pt x="198" y="281"/>
                  </a:cubicBezTo>
                  <a:cubicBezTo>
                    <a:pt x="199" y="282"/>
                    <a:pt x="200" y="282"/>
                    <a:pt x="201" y="283"/>
                  </a:cubicBezTo>
                  <a:cubicBezTo>
                    <a:pt x="202" y="283"/>
                    <a:pt x="203" y="283"/>
                    <a:pt x="204" y="284"/>
                  </a:cubicBezTo>
                  <a:cubicBezTo>
                    <a:pt x="205" y="285"/>
                    <a:pt x="207" y="286"/>
                    <a:pt x="209" y="286"/>
                  </a:cubicBezTo>
                  <a:cubicBezTo>
                    <a:pt x="210" y="286"/>
                    <a:pt x="210" y="284"/>
                    <a:pt x="210" y="283"/>
                  </a:cubicBezTo>
                  <a:cubicBezTo>
                    <a:pt x="210" y="283"/>
                    <a:pt x="215" y="284"/>
                    <a:pt x="216" y="285"/>
                  </a:cubicBezTo>
                  <a:cubicBezTo>
                    <a:pt x="218" y="286"/>
                    <a:pt x="221" y="286"/>
                    <a:pt x="223" y="285"/>
                  </a:cubicBezTo>
                  <a:cubicBezTo>
                    <a:pt x="225" y="285"/>
                    <a:pt x="226" y="283"/>
                    <a:pt x="227" y="282"/>
                  </a:cubicBezTo>
                  <a:cubicBezTo>
                    <a:pt x="227" y="282"/>
                    <a:pt x="228" y="283"/>
                    <a:pt x="229" y="282"/>
                  </a:cubicBezTo>
                  <a:cubicBezTo>
                    <a:pt x="230" y="282"/>
                    <a:pt x="230" y="283"/>
                    <a:pt x="231" y="283"/>
                  </a:cubicBezTo>
                  <a:cubicBezTo>
                    <a:pt x="232" y="284"/>
                    <a:pt x="232" y="283"/>
                    <a:pt x="232" y="283"/>
                  </a:cubicBezTo>
                  <a:cubicBezTo>
                    <a:pt x="232" y="283"/>
                    <a:pt x="232" y="283"/>
                    <a:pt x="232" y="283"/>
                  </a:cubicBezTo>
                  <a:cubicBezTo>
                    <a:pt x="232" y="283"/>
                    <a:pt x="232" y="283"/>
                    <a:pt x="232" y="283"/>
                  </a:cubicBezTo>
                  <a:cubicBezTo>
                    <a:pt x="232" y="283"/>
                    <a:pt x="232" y="283"/>
                    <a:pt x="232" y="284"/>
                  </a:cubicBezTo>
                  <a:cubicBezTo>
                    <a:pt x="232" y="284"/>
                    <a:pt x="232" y="284"/>
                    <a:pt x="232" y="284"/>
                  </a:cubicBezTo>
                  <a:cubicBezTo>
                    <a:pt x="232" y="284"/>
                    <a:pt x="232" y="284"/>
                    <a:pt x="232" y="284"/>
                  </a:cubicBezTo>
                  <a:cubicBezTo>
                    <a:pt x="232" y="284"/>
                    <a:pt x="232" y="285"/>
                    <a:pt x="232" y="285"/>
                  </a:cubicBezTo>
                  <a:cubicBezTo>
                    <a:pt x="232" y="286"/>
                    <a:pt x="232" y="286"/>
                    <a:pt x="232" y="286"/>
                  </a:cubicBezTo>
                  <a:cubicBezTo>
                    <a:pt x="232" y="286"/>
                    <a:pt x="232" y="286"/>
                    <a:pt x="232" y="286"/>
                  </a:cubicBezTo>
                  <a:cubicBezTo>
                    <a:pt x="232" y="287"/>
                    <a:pt x="232" y="291"/>
                    <a:pt x="232" y="292"/>
                  </a:cubicBezTo>
                  <a:cubicBezTo>
                    <a:pt x="232" y="292"/>
                    <a:pt x="232" y="293"/>
                    <a:pt x="232" y="293"/>
                  </a:cubicBezTo>
                  <a:cubicBezTo>
                    <a:pt x="232" y="293"/>
                    <a:pt x="232" y="293"/>
                    <a:pt x="232" y="293"/>
                  </a:cubicBezTo>
                  <a:cubicBezTo>
                    <a:pt x="231" y="293"/>
                    <a:pt x="231" y="293"/>
                    <a:pt x="231" y="294"/>
                  </a:cubicBezTo>
                  <a:cubicBezTo>
                    <a:pt x="231" y="294"/>
                    <a:pt x="231" y="294"/>
                    <a:pt x="230" y="294"/>
                  </a:cubicBezTo>
                  <a:cubicBezTo>
                    <a:pt x="230" y="294"/>
                    <a:pt x="230" y="294"/>
                    <a:pt x="230" y="294"/>
                  </a:cubicBezTo>
                  <a:cubicBezTo>
                    <a:pt x="230" y="295"/>
                    <a:pt x="230" y="295"/>
                    <a:pt x="230" y="295"/>
                  </a:cubicBezTo>
                  <a:cubicBezTo>
                    <a:pt x="230" y="295"/>
                    <a:pt x="230" y="296"/>
                    <a:pt x="230" y="296"/>
                  </a:cubicBezTo>
                  <a:cubicBezTo>
                    <a:pt x="230" y="296"/>
                    <a:pt x="230" y="296"/>
                    <a:pt x="230" y="296"/>
                  </a:cubicBezTo>
                  <a:cubicBezTo>
                    <a:pt x="230" y="297"/>
                    <a:pt x="230" y="298"/>
                    <a:pt x="229" y="299"/>
                  </a:cubicBezTo>
                  <a:cubicBezTo>
                    <a:pt x="229" y="299"/>
                    <a:pt x="229" y="299"/>
                    <a:pt x="229" y="299"/>
                  </a:cubicBezTo>
                  <a:cubicBezTo>
                    <a:pt x="229" y="299"/>
                    <a:pt x="229" y="300"/>
                    <a:pt x="229" y="300"/>
                  </a:cubicBezTo>
                  <a:cubicBezTo>
                    <a:pt x="228" y="301"/>
                    <a:pt x="228" y="302"/>
                    <a:pt x="227" y="303"/>
                  </a:cubicBezTo>
                  <a:cubicBezTo>
                    <a:pt x="227" y="304"/>
                    <a:pt x="227" y="304"/>
                    <a:pt x="226" y="305"/>
                  </a:cubicBezTo>
                  <a:cubicBezTo>
                    <a:pt x="226" y="305"/>
                    <a:pt x="226" y="305"/>
                    <a:pt x="226" y="305"/>
                  </a:cubicBezTo>
                  <a:cubicBezTo>
                    <a:pt x="226" y="306"/>
                    <a:pt x="226" y="306"/>
                    <a:pt x="226" y="307"/>
                  </a:cubicBezTo>
                  <a:cubicBezTo>
                    <a:pt x="226" y="307"/>
                    <a:pt x="226" y="307"/>
                    <a:pt x="225" y="307"/>
                  </a:cubicBezTo>
                  <a:cubicBezTo>
                    <a:pt x="225" y="307"/>
                    <a:pt x="225" y="308"/>
                    <a:pt x="225" y="308"/>
                  </a:cubicBezTo>
                  <a:cubicBezTo>
                    <a:pt x="225" y="308"/>
                    <a:pt x="225" y="308"/>
                    <a:pt x="225" y="309"/>
                  </a:cubicBezTo>
                  <a:cubicBezTo>
                    <a:pt x="223" y="310"/>
                    <a:pt x="218" y="309"/>
                    <a:pt x="217" y="309"/>
                  </a:cubicBezTo>
                  <a:cubicBezTo>
                    <a:pt x="215" y="309"/>
                    <a:pt x="215" y="308"/>
                    <a:pt x="214" y="307"/>
                  </a:cubicBezTo>
                  <a:cubicBezTo>
                    <a:pt x="213" y="306"/>
                    <a:pt x="212" y="308"/>
                    <a:pt x="211" y="307"/>
                  </a:cubicBezTo>
                  <a:cubicBezTo>
                    <a:pt x="210" y="306"/>
                    <a:pt x="211" y="307"/>
                    <a:pt x="209" y="307"/>
                  </a:cubicBezTo>
                  <a:cubicBezTo>
                    <a:pt x="208" y="308"/>
                    <a:pt x="206" y="310"/>
                    <a:pt x="205" y="311"/>
                  </a:cubicBezTo>
                  <a:cubicBezTo>
                    <a:pt x="203" y="311"/>
                    <a:pt x="198" y="310"/>
                    <a:pt x="196" y="309"/>
                  </a:cubicBezTo>
                  <a:cubicBezTo>
                    <a:pt x="195" y="309"/>
                    <a:pt x="190" y="307"/>
                    <a:pt x="189" y="307"/>
                  </a:cubicBezTo>
                  <a:cubicBezTo>
                    <a:pt x="189" y="307"/>
                    <a:pt x="188" y="307"/>
                    <a:pt x="188" y="307"/>
                  </a:cubicBezTo>
                  <a:cubicBezTo>
                    <a:pt x="187" y="307"/>
                    <a:pt x="186" y="307"/>
                    <a:pt x="184" y="306"/>
                  </a:cubicBezTo>
                  <a:cubicBezTo>
                    <a:pt x="184" y="306"/>
                    <a:pt x="184" y="306"/>
                    <a:pt x="184" y="306"/>
                  </a:cubicBezTo>
                  <a:cubicBezTo>
                    <a:pt x="183" y="306"/>
                    <a:pt x="182" y="306"/>
                    <a:pt x="182" y="306"/>
                  </a:cubicBezTo>
                  <a:cubicBezTo>
                    <a:pt x="178" y="305"/>
                    <a:pt x="179" y="305"/>
                    <a:pt x="178" y="304"/>
                  </a:cubicBezTo>
                  <a:cubicBezTo>
                    <a:pt x="178" y="303"/>
                    <a:pt x="177" y="302"/>
                    <a:pt x="175" y="302"/>
                  </a:cubicBezTo>
                  <a:cubicBezTo>
                    <a:pt x="173" y="301"/>
                    <a:pt x="168" y="303"/>
                    <a:pt x="167" y="304"/>
                  </a:cubicBezTo>
                  <a:cubicBezTo>
                    <a:pt x="166" y="305"/>
                    <a:pt x="165" y="305"/>
                    <a:pt x="165" y="307"/>
                  </a:cubicBezTo>
                  <a:cubicBezTo>
                    <a:pt x="166" y="310"/>
                    <a:pt x="166" y="312"/>
                    <a:pt x="163" y="313"/>
                  </a:cubicBezTo>
                  <a:cubicBezTo>
                    <a:pt x="161" y="314"/>
                    <a:pt x="160" y="314"/>
                    <a:pt x="157" y="312"/>
                  </a:cubicBezTo>
                  <a:cubicBezTo>
                    <a:pt x="154" y="310"/>
                    <a:pt x="153" y="310"/>
                    <a:pt x="151" y="310"/>
                  </a:cubicBezTo>
                  <a:cubicBezTo>
                    <a:pt x="148" y="310"/>
                    <a:pt x="146" y="307"/>
                    <a:pt x="146" y="306"/>
                  </a:cubicBezTo>
                  <a:cubicBezTo>
                    <a:pt x="146" y="305"/>
                    <a:pt x="146" y="303"/>
                    <a:pt x="144" y="303"/>
                  </a:cubicBezTo>
                  <a:cubicBezTo>
                    <a:pt x="142" y="303"/>
                    <a:pt x="141" y="302"/>
                    <a:pt x="139" y="302"/>
                  </a:cubicBezTo>
                  <a:cubicBezTo>
                    <a:pt x="136" y="302"/>
                    <a:pt x="134" y="302"/>
                    <a:pt x="133" y="301"/>
                  </a:cubicBezTo>
                  <a:cubicBezTo>
                    <a:pt x="132" y="301"/>
                    <a:pt x="132" y="301"/>
                    <a:pt x="132" y="301"/>
                  </a:cubicBezTo>
                  <a:cubicBezTo>
                    <a:pt x="132" y="301"/>
                    <a:pt x="131" y="301"/>
                    <a:pt x="131" y="300"/>
                  </a:cubicBezTo>
                  <a:cubicBezTo>
                    <a:pt x="131" y="300"/>
                    <a:pt x="131" y="300"/>
                    <a:pt x="131" y="300"/>
                  </a:cubicBezTo>
                  <a:cubicBezTo>
                    <a:pt x="131" y="300"/>
                    <a:pt x="131" y="300"/>
                    <a:pt x="131" y="300"/>
                  </a:cubicBezTo>
                  <a:cubicBezTo>
                    <a:pt x="131" y="300"/>
                    <a:pt x="130" y="300"/>
                    <a:pt x="130" y="300"/>
                  </a:cubicBezTo>
                  <a:cubicBezTo>
                    <a:pt x="130" y="300"/>
                    <a:pt x="130" y="300"/>
                    <a:pt x="129" y="301"/>
                  </a:cubicBezTo>
                  <a:cubicBezTo>
                    <a:pt x="128" y="301"/>
                    <a:pt x="129" y="300"/>
                    <a:pt x="129" y="299"/>
                  </a:cubicBezTo>
                  <a:cubicBezTo>
                    <a:pt x="129" y="298"/>
                    <a:pt x="127" y="299"/>
                    <a:pt x="126" y="298"/>
                  </a:cubicBezTo>
                  <a:cubicBezTo>
                    <a:pt x="124" y="297"/>
                    <a:pt x="126" y="295"/>
                    <a:pt x="127" y="294"/>
                  </a:cubicBezTo>
                  <a:cubicBezTo>
                    <a:pt x="128" y="293"/>
                    <a:pt x="129" y="290"/>
                    <a:pt x="128" y="289"/>
                  </a:cubicBezTo>
                  <a:cubicBezTo>
                    <a:pt x="127" y="288"/>
                    <a:pt x="128" y="286"/>
                    <a:pt x="128" y="285"/>
                  </a:cubicBezTo>
                  <a:cubicBezTo>
                    <a:pt x="128" y="284"/>
                    <a:pt x="129" y="283"/>
                    <a:pt x="128" y="283"/>
                  </a:cubicBezTo>
                  <a:cubicBezTo>
                    <a:pt x="127" y="283"/>
                    <a:pt x="127" y="282"/>
                    <a:pt x="125" y="281"/>
                  </a:cubicBezTo>
                  <a:cubicBezTo>
                    <a:pt x="124" y="280"/>
                    <a:pt x="121" y="282"/>
                    <a:pt x="120" y="282"/>
                  </a:cubicBezTo>
                  <a:cubicBezTo>
                    <a:pt x="119" y="282"/>
                    <a:pt x="119" y="282"/>
                    <a:pt x="119" y="282"/>
                  </a:cubicBezTo>
                  <a:cubicBezTo>
                    <a:pt x="118" y="282"/>
                    <a:pt x="118" y="282"/>
                    <a:pt x="117" y="282"/>
                  </a:cubicBezTo>
                  <a:cubicBezTo>
                    <a:pt x="116" y="282"/>
                    <a:pt x="115" y="282"/>
                    <a:pt x="115" y="282"/>
                  </a:cubicBezTo>
                  <a:cubicBezTo>
                    <a:pt x="112" y="282"/>
                    <a:pt x="108" y="283"/>
                    <a:pt x="107" y="284"/>
                  </a:cubicBezTo>
                  <a:cubicBezTo>
                    <a:pt x="105" y="284"/>
                    <a:pt x="104" y="283"/>
                    <a:pt x="103" y="283"/>
                  </a:cubicBezTo>
                  <a:cubicBezTo>
                    <a:pt x="102" y="282"/>
                    <a:pt x="99" y="283"/>
                    <a:pt x="97" y="283"/>
                  </a:cubicBezTo>
                  <a:cubicBezTo>
                    <a:pt x="95" y="283"/>
                    <a:pt x="95" y="282"/>
                    <a:pt x="94" y="282"/>
                  </a:cubicBezTo>
                  <a:cubicBezTo>
                    <a:pt x="93" y="281"/>
                    <a:pt x="92" y="283"/>
                    <a:pt x="92" y="284"/>
                  </a:cubicBezTo>
                  <a:cubicBezTo>
                    <a:pt x="91" y="285"/>
                    <a:pt x="88" y="285"/>
                    <a:pt x="86" y="285"/>
                  </a:cubicBezTo>
                  <a:cubicBezTo>
                    <a:pt x="85" y="286"/>
                    <a:pt x="83" y="287"/>
                    <a:pt x="83" y="288"/>
                  </a:cubicBezTo>
                  <a:cubicBezTo>
                    <a:pt x="82" y="288"/>
                    <a:pt x="80" y="288"/>
                    <a:pt x="78" y="289"/>
                  </a:cubicBezTo>
                  <a:cubicBezTo>
                    <a:pt x="78" y="289"/>
                    <a:pt x="77" y="289"/>
                    <a:pt x="77" y="289"/>
                  </a:cubicBezTo>
                  <a:cubicBezTo>
                    <a:pt x="77" y="289"/>
                    <a:pt x="77" y="290"/>
                    <a:pt x="77" y="290"/>
                  </a:cubicBezTo>
                  <a:cubicBezTo>
                    <a:pt x="77" y="290"/>
                    <a:pt x="76" y="290"/>
                    <a:pt x="76" y="290"/>
                  </a:cubicBezTo>
                  <a:cubicBezTo>
                    <a:pt x="76" y="290"/>
                    <a:pt x="76" y="290"/>
                    <a:pt x="76" y="290"/>
                  </a:cubicBezTo>
                  <a:cubicBezTo>
                    <a:pt x="76" y="291"/>
                    <a:pt x="75" y="291"/>
                    <a:pt x="75" y="291"/>
                  </a:cubicBezTo>
                  <a:cubicBezTo>
                    <a:pt x="75" y="291"/>
                    <a:pt x="75" y="291"/>
                    <a:pt x="74" y="291"/>
                  </a:cubicBezTo>
                  <a:cubicBezTo>
                    <a:pt x="73" y="292"/>
                    <a:pt x="73" y="291"/>
                    <a:pt x="72" y="291"/>
                  </a:cubicBezTo>
                  <a:cubicBezTo>
                    <a:pt x="70" y="290"/>
                    <a:pt x="66" y="291"/>
                    <a:pt x="64" y="291"/>
                  </a:cubicBezTo>
                  <a:cubicBezTo>
                    <a:pt x="62" y="291"/>
                    <a:pt x="61" y="288"/>
                    <a:pt x="60" y="288"/>
                  </a:cubicBezTo>
                  <a:cubicBezTo>
                    <a:pt x="59" y="288"/>
                    <a:pt x="57" y="290"/>
                    <a:pt x="56" y="292"/>
                  </a:cubicBezTo>
                  <a:cubicBezTo>
                    <a:pt x="56" y="293"/>
                    <a:pt x="54" y="297"/>
                    <a:pt x="52" y="298"/>
                  </a:cubicBezTo>
                  <a:cubicBezTo>
                    <a:pt x="49" y="300"/>
                    <a:pt x="47" y="299"/>
                    <a:pt x="46" y="300"/>
                  </a:cubicBezTo>
                  <a:cubicBezTo>
                    <a:pt x="45" y="301"/>
                    <a:pt x="43" y="303"/>
                    <a:pt x="43" y="304"/>
                  </a:cubicBezTo>
                  <a:cubicBezTo>
                    <a:pt x="42" y="306"/>
                    <a:pt x="41" y="306"/>
                    <a:pt x="40" y="307"/>
                  </a:cubicBezTo>
                  <a:cubicBezTo>
                    <a:pt x="39" y="309"/>
                    <a:pt x="40" y="311"/>
                    <a:pt x="39" y="315"/>
                  </a:cubicBezTo>
                  <a:cubicBezTo>
                    <a:pt x="39" y="319"/>
                    <a:pt x="33" y="322"/>
                    <a:pt x="30" y="323"/>
                  </a:cubicBezTo>
                  <a:cubicBezTo>
                    <a:pt x="30" y="323"/>
                    <a:pt x="29" y="323"/>
                    <a:pt x="28" y="323"/>
                  </a:cubicBezTo>
                  <a:cubicBezTo>
                    <a:pt x="28" y="323"/>
                    <a:pt x="28" y="324"/>
                    <a:pt x="28" y="324"/>
                  </a:cubicBezTo>
                  <a:cubicBezTo>
                    <a:pt x="27" y="324"/>
                    <a:pt x="27" y="324"/>
                    <a:pt x="27" y="324"/>
                  </a:cubicBezTo>
                  <a:cubicBezTo>
                    <a:pt x="26" y="324"/>
                    <a:pt x="26" y="325"/>
                    <a:pt x="26" y="325"/>
                  </a:cubicBezTo>
                  <a:cubicBezTo>
                    <a:pt x="26" y="325"/>
                    <a:pt x="25" y="325"/>
                    <a:pt x="25" y="325"/>
                  </a:cubicBezTo>
                  <a:cubicBezTo>
                    <a:pt x="25" y="325"/>
                    <a:pt x="25" y="326"/>
                    <a:pt x="25" y="326"/>
                  </a:cubicBezTo>
                  <a:cubicBezTo>
                    <a:pt x="24" y="326"/>
                    <a:pt x="24" y="326"/>
                    <a:pt x="24" y="326"/>
                  </a:cubicBezTo>
                  <a:cubicBezTo>
                    <a:pt x="24" y="326"/>
                    <a:pt x="24" y="326"/>
                    <a:pt x="24" y="327"/>
                  </a:cubicBezTo>
                  <a:cubicBezTo>
                    <a:pt x="22" y="328"/>
                    <a:pt x="22" y="330"/>
                    <a:pt x="20" y="331"/>
                  </a:cubicBezTo>
                  <a:cubicBezTo>
                    <a:pt x="18" y="332"/>
                    <a:pt x="16" y="337"/>
                    <a:pt x="16" y="338"/>
                  </a:cubicBezTo>
                  <a:cubicBezTo>
                    <a:pt x="16" y="339"/>
                    <a:pt x="10" y="343"/>
                    <a:pt x="10" y="345"/>
                  </a:cubicBezTo>
                  <a:cubicBezTo>
                    <a:pt x="9" y="347"/>
                    <a:pt x="7" y="350"/>
                    <a:pt x="6" y="350"/>
                  </a:cubicBezTo>
                  <a:cubicBezTo>
                    <a:pt x="6" y="350"/>
                    <a:pt x="6" y="351"/>
                    <a:pt x="6" y="351"/>
                  </a:cubicBezTo>
                  <a:cubicBezTo>
                    <a:pt x="5" y="351"/>
                    <a:pt x="5" y="351"/>
                    <a:pt x="5" y="351"/>
                  </a:cubicBezTo>
                  <a:cubicBezTo>
                    <a:pt x="5" y="351"/>
                    <a:pt x="5" y="352"/>
                    <a:pt x="5" y="352"/>
                  </a:cubicBezTo>
                  <a:cubicBezTo>
                    <a:pt x="5" y="352"/>
                    <a:pt x="5" y="352"/>
                    <a:pt x="5" y="352"/>
                  </a:cubicBezTo>
                  <a:cubicBezTo>
                    <a:pt x="5" y="352"/>
                    <a:pt x="5" y="353"/>
                    <a:pt x="5" y="353"/>
                  </a:cubicBezTo>
                  <a:cubicBezTo>
                    <a:pt x="5" y="353"/>
                    <a:pt x="5" y="353"/>
                    <a:pt x="5" y="353"/>
                  </a:cubicBezTo>
                  <a:cubicBezTo>
                    <a:pt x="5" y="354"/>
                    <a:pt x="4" y="354"/>
                    <a:pt x="4" y="355"/>
                  </a:cubicBezTo>
                  <a:cubicBezTo>
                    <a:pt x="4" y="355"/>
                    <a:pt x="4" y="355"/>
                    <a:pt x="4" y="355"/>
                  </a:cubicBezTo>
                  <a:cubicBezTo>
                    <a:pt x="5" y="357"/>
                    <a:pt x="7" y="358"/>
                    <a:pt x="8" y="359"/>
                  </a:cubicBezTo>
                  <a:cubicBezTo>
                    <a:pt x="8" y="360"/>
                    <a:pt x="7" y="361"/>
                    <a:pt x="7" y="362"/>
                  </a:cubicBezTo>
                  <a:cubicBezTo>
                    <a:pt x="6" y="364"/>
                    <a:pt x="8" y="365"/>
                    <a:pt x="8" y="367"/>
                  </a:cubicBezTo>
                  <a:cubicBezTo>
                    <a:pt x="9" y="369"/>
                    <a:pt x="6" y="372"/>
                    <a:pt x="6" y="374"/>
                  </a:cubicBezTo>
                  <a:cubicBezTo>
                    <a:pt x="6" y="374"/>
                    <a:pt x="6" y="375"/>
                    <a:pt x="6" y="376"/>
                  </a:cubicBezTo>
                  <a:cubicBezTo>
                    <a:pt x="6" y="376"/>
                    <a:pt x="5" y="377"/>
                    <a:pt x="5" y="377"/>
                  </a:cubicBezTo>
                  <a:cubicBezTo>
                    <a:pt x="5" y="377"/>
                    <a:pt x="5" y="377"/>
                    <a:pt x="5" y="378"/>
                  </a:cubicBezTo>
                  <a:cubicBezTo>
                    <a:pt x="5" y="378"/>
                    <a:pt x="5" y="378"/>
                    <a:pt x="5" y="378"/>
                  </a:cubicBezTo>
                  <a:cubicBezTo>
                    <a:pt x="4" y="379"/>
                    <a:pt x="4" y="379"/>
                    <a:pt x="4" y="379"/>
                  </a:cubicBezTo>
                  <a:cubicBezTo>
                    <a:pt x="4" y="379"/>
                    <a:pt x="4" y="379"/>
                    <a:pt x="4" y="380"/>
                  </a:cubicBezTo>
                  <a:cubicBezTo>
                    <a:pt x="2" y="381"/>
                    <a:pt x="0" y="383"/>
                    <a:pt x="1" y="384"/>
                  </a:cubicBezTo>
                  <a:cubicBezTo>
                    <a:pt x="3" y="385"/>
                    <a:pt x="2" y="385"/>
                    <a:pt x="3" y="388"/>
                  </a:cubicBezTo>
                  <a:cubicBezTo>
                    <a:pt x="3" y="388"/>
                    <a:pt x="3" y="388"/>
                    <a:pt x="3" y="388"/>
                  </a:cubicBezTo>
                  <a:cubicBezTo>
                    <a:pt x="3" y="389"/>
                    <a:pt x="3" y="390"/>
                    <a:pt x="3" y="390"/>
                  </a:cubicBezTo>
                  <a:cubicBezTo>
                    <a:pt x="3" y="390"/>
                    <a:pt x="3" y="390"/>
                    <a:pt x="3" y="390"/>
                  </a:cubicBezTo>
                  <a:cubicBezTo>
                    <a:pt x="3" y="390"/>
                    <a:pt x="3" y="391"/>
                    <a:pt x="2" y="391"/>
                  </a:cubicBezTo>
                  <a:cubicBezTo>
                    <a:pt x="2" y="391"/>
                    <a:pt x="2" y="392"/>
                    <a:pt x="2" y="392"/>
                  </a:cubicBezTo>
                  <a:cubicBezTo>
                    <a:pt x="2" y="392"/>
                    <a:pt x="2" y="393"/>
                    <a:pt x="2" y="393"/>
                  </a:cubicBezTo>
                  <a:cubicBezTo>
                    <a:pt x="2" y="393"/>
                    <a:pt x="2" y="393"/>
                    <a:pt x="2" y="393"/>
                  </a:cubicBezTo>
                  <a:cubicBezTo>
                    <a:pt x="2" y="393"/>
                    <a:pt x="3" y="393"/>
                    <a:pt x="3" y="394"/>
                  </a:cubicBezTo>
                  <a:cubicBezTo>
                    <a:pt x="3" y="394"/>
                    <a:pt x="3" y="394"/>
                    <a:pt x="3" y="394"/>
                  </a:cubicBezTo>
                  <a:cubicBezTo>
                    <a:pt x="3" y="394"/>
                    <a:pt x="3" y="394"/>
                    <a:pt x="3" y="394"/>
                  </a:cubicBezTo>
                  <a:cubicBezTo>
                    <a:pt x="3" y="394"/>
                    <a:pt x="4" y="394"/>
                    <a:pt x="4" y="395"/>
                  </a:cubicBezTo>
                  <a:cubicBezTo>
                    <a:pt x="5" y="395"/>
                    <a:pt x="5" y="395"/>
                    <a:pt x="6" y="396"/>
                  </a:cubicBezTo>
                  <a:cubicBezTo>
                    <a:pt x="8" y="397"/>
                    <a:pt x="7" y="398"/>
                    <a:pt x="7" y="398"/>
                  </a:cubicBezTo>
                  <a:cubicBezTo>
                    <a:pt x="8" y="399"/>
                    <a:pt x="8" y="399"/>
                    <a:pt x="8" y="399"/>
                  </a:cubicBezTo>
                  <a:cubicBezTo>
                    <a:pt x="8" y="399"/>
                    <a:pt x="8" y="399"/>
                    <a:pt x="8" y="400"/>
                  </a:cubicBezTo>
                  <a:cubicBezTo>
                    <a:pt x="8" y="400"/>
                    <a:pt x="8" y="400"/>
                    <a:pt x="8" y="400"/>
                  </a:cubicBezTo>
                  <a:cubicBezTo>
                    <a:pt x="9" y="400"/>
                    <a:pt x="9" y="400"/>
                    <a:pt x="9" y="400"/>
                  </a:cubicBezTo>
                  <a:cubicBezTo>
                    <a:pt x="9" y="400"/>
                    <a:pt x="9" y="400"/>
                    <a:pt x="9" y="400"/>
                  </a:cubicBezTo>
                  <a:cubicBezTo>
                    <a:pt x="10" y="401"/>
                    <a:pt x="10" y="401"/>
                    <a:pt x="11" y="401"/>
                  </a:cubicBezTo>
                  <a:cubicBezTo>
                    <a:pt x="13" y="403"/>
                    <a:pt x="12" y="403"/>
                    <a:pt x="13" y="404"/>
                  </a:cubicBezTo>
                  <a:cubicBezTo>
                    <a:pt x="14" y="405"/>
                    <a:pt x="15" y="407"/>
                    <a:pt x="15" y="407"/>
                  </a:cubicBezTo>
                  <a:cubicBezTo>
                    <a:pt x="15" y="407"/>
                    <a:pt x="15" y="407"/>
                    <a:pt x="16" y="407"/>
                  </a:cubicBezTo>
                  <a:cubicBezTo>
                    <a:pt x="16" y="407"/>
                    <a:pt x="16" y="407"/>
                    <a:pt x="16" y="407"/>
                  </a:cubicBezTo>
                  <a:cubicBezTo>
                    <a:pt x="16" y="408"/>
                    <a:pt x="16" y="408"/>
                    <a:pt x="16" y="408"/>
                  </a:cubicBezTo>
                  <a:cubicBezTo>
                    <a:pt x="16" y="408"/>
                    <a:pt x="16" y="408"/>
                    <a:pt x="16" y="408"/>
                  </a:cubicBezTo>
                  <a:cubicBezTo>
                    <a:pt x="16" y="408"/>
                    <a:pt x="16" y="409"/>
                    <a:pt x="16" y="409"/>
                  </a:cubicBezTo>
                  <a:cubicBezTo>
                    <a:pt x="16" y="409"/>
                    <a:pt x="16" y="410"/>
                    <a:pt x="17" y="411"/>
                  </a:cubicBezTo>
                  <a:cubicBezTo>
                    <a:pt x="17" y="411"/>
                    <a:pt x="17" y="411"/>
                    <a:pt x="17" y="411"/>
                  </a:cubicBezTo>
                  <a:cubicBezTo>
                    <a:pt x="17" y="411"/>
                    <a:pt x="17" y="411"/>
                    <a:pt x="17" y="411"/>
                  </a:cubicBezTo>
                  <a:cubicBezTo>
                    <a:pt x="17" y="412"/>
                    <a:pt x="18" y="413"/>
                    <a:pt x="19" y="415"/>
                  </a:cubicBezTo>
                  <a:cubicBezTo>
                    <a:pt x="19" y="415"/>
                    <a:pt x="19" y="415"/>
                    <a:pt x="19" y="415"/>
                  </a:cubicBezTo>
                  <a:cubicBezTo>
                    <a:pt x="20" y="416"/>
                    <a:pt x="20" y="416"/>
                    <a:pt x="20" y="416"/>
                  </a:cubicBezTo>
                  <a:cubicBezTo>
                    <a:pt x="20" y="416"/>
                    <a:pt x="21" y="416"/>
                    <a:pt x="21" y="416"/>
                  </a:cubicBezTo>
                  <a:cubicBezTo>
                    <a:pt x="21" y="416"/>
                    <a:pt x="21" y="416"/>
                    <a:pt x="21" y="417"/>
                  </a:cubicBezTo>
                  <a:cubicBezTo>
                    <a:pt x="22" y="417"/>
                    <a:pt x="22" y="417"/>
                    <a:pt x="23" y="418"/>
                  </a:cubicBezTo>
                  <a:cubicBezTo>
                    <a:pt x="23" y="418"/>
                    <a:pt x="24" y="418"/>
                    <a:pt x="24" y="418"/>
                  </a:cubicBezTo>
                  <a:cubicBezTo>
                    <a:pt x="26" y="420"/>
                    <a:pt x="31" y="424"/>
                    <a:pt x="33" y="425"/>
                  </a:cubicBezTo>
                  <a:cubicBezTo>
                    <a:pt x="33" y="425"/>
                    <a:pt x="34" y="425"/>
                    <a:pt x="34" y="426"/>
                  </a:cubicBezTo>
                  <a:cubicBezTo>
                    <a:pt x="34" y="426"/>
                    <a:pt x="35" y="426"/>
                    <a:pt x="35" y="426"/>
                  </a:cubicBezTo>
                  <a:cubicBezTo>
                    <a:pt x="35" y="426"/>
                    <a:pt x="36" y="426"/>
                    <a:pt x="36" y="427"/>
                  </a:cubicBezTo>
                  <a:cubicBezTo>
                    <a:pt x="37" y="427"/>
                    <a:pt x="37" y="427"/>
                    <a:pt x="37" y="427"/>
                  </a:cubicBezTo>
                  <a:cubicBezTo>
                    <a:pt x="38" y="427"/>
                    <a:pt x="38" y="427"/>
                    <a:pt x="38" y="427"/>
                  </a:cubicBezTo>
                  <a:cubicBezTo>
                    <a:pt x="39" y="427"/>
                    <a:pt x="39" y="428"/>
                    <a:pt x="39" y="428"/>
                  </a:cubicBezTo>
                  <a:cubicBezTo>
                    <a:pt x="40" y="428"/>
                    <a:pt x="40" y="428"/>
                    <a:pt x="40" y="428"/>
                  </a:cubicBezTo>
                  <a:cubicBezTo>
                    <a:pt x="40" y="428"/>
                    <a:pt x="40" y="428"/>
                    <a:pt x="40" y="428"/>
                  </a:cubicBezTo>
                  <a:cubicBezTo>
                    <a:pt x="42" y="428"/>
                    <a:pt x="51" y="424"/>
                    <a:pt x="54" y="424"/>
                  </a:cubicBezTo>
                  <a:cubicBezTo>
                    <a:pt x="54" y="424"/>
                    <a:pt x="55" y="424"/>
                    <a:pt x="55" y="424"/>
                  </a:cubicBezTo>
                  <a:cubicBezTo>
                    <a:pt x="55" y="424"/>
                    <a:pt x="56" y="424"/>
                    <a:pt x="56" y="424"/>
                  </a:cubicBezTo>
                  <a:cubicBezTo>
                    <a:pt x="56" y="424"/>
                    <a:pt x="56" y="424"/>
                    <a:pt x="57" y="424"/>
                  </a:cubicBezTo>
                  <a:cubicBezTo>
                    <a:pt x="57" y="424"/>
                    <a:pt x="57" y="424"/>
                    <a:pt x="57" y="424"/>
                  </a:cubicBezTo>
                  <a:cubicBezTo>
                    <a:pt x="58" y="425"/>
                    <a:pt x="58" y="425"/>
                    <a:pt x="58" y="425"/>
                  </a:cubicBezTo>
                  <a:cubicBezTo>
                    <a:pt x="59" y="425"/>
                    <a:pt x="59" y="425"/>
                    <a:pt x="59" y="425"/>
                  </a:cubicBezTo>
                  <a:cubicBezTo>
                    <a:pt x="59" y="425"/>
                    <a:pt x="60" y="425"/>
                    <a:pt x="60" y="425"/>
                  </a:cubicBezTo>
                  <a:cubicBezTo>
                    <a:pt x="60" y="425"/>
                    <a:pt x="60" y="425"/>
                    <a:pt x="61" y="425"/>
                  </a:cubicBezTo>
                  <a:cubicBezTo>
                    <a:pt x="62" y="426"/>
                    <a:pt x="63" y="426"/>
                    <a:pt x="64" y="426"/>
                  </a:cubicBezTo>
                  <a:cubicBezTo>
                    <a:pt x="64" y="426"/>
                    <a:pt x="64" y="426"/>
                    <a:pt x="64" y="426"/>
                  </a:cubicBezTo>
                  <a:cubicBezTo>
                    <a:pt x="64" y="426"/>
                    <a:pt x="65" y="426"/>
                    <a:pt x="65" y="426"/>
                  </a:cubicBezTo>
                  <a:cubicBezTo>
                    <a:pt x="65" y="427"/>
                    <a:pt x="66" y="426"/>
                    <a:pt x="66" y="426"/>
                  </a:cubicBezTo>
                  <a:cubicBezTo>
                    <a:pt x="66" y="426"/>
                    <a:pt x="66" y="426"/>
                    <a:pt x="66" y="426"/>
                  </a:cubicBezTo>
                  <a:cubicBezTo>
                    <a:pt x="67" y="426"/>
                    <a:pt x="67" y="426"/>
                    <a:pt x="67" y="426"/>
                  </a:cubicBezTo>
                  <a:cubicBezTo>
                    <a:pt x="67" y="426"/>
                    <a:pt x="67" y="426"/>
                    <a:pt x="67" y="426"/>
                  </a:cubicBezTo>
                  <a:cubicBezTo>
                    <a:pt x="68" y="426"/>
                    <a:pt x="68" y="426"/>
                    <a:pt x="69" y="426"/>
                  </a:cubicBezTo>
                  <a:cubicBezTo>
                    <a:pt x="69" y="426"/>
                    <a:pt x="69" y="426"/>
                    <a:pt x="69" y="426"/>
                  </a:cubicBezTo>
                  <a:cubicBezTo>
                    <a:pt x="69" y="426"/>
                    <a:pt x="70" y="425"/>
                    <a:pt x="70" y="425"/>
                  </a:cubicBezTo>
                  <a:cubicBezTo>
                    <a:pt x="70" y="425"/>
                    <a:pt x="71" y="425"/>
                    <a:pt x="71" y="425"/>
                  </a:cubicBezTo>
                  <a:cubicBezTo>
                    <a:pt x="71" y="425"/>
                    <a:pt x="71" y="425"/>
                    <a:pt x="72" y="425"/>
                  </a:cubicBezTo>
                  <a:cubicBezTo>
                    <a:pt x="72" y="425"/>
                    <a:pt x="72" y="424"/>
                    <a:pt x="72" y="424"/>
                  </a:cubicBezTo>
                  <a:cubicBezTo>
                    <a:pt x="74" y="424"/>
                    <a:pt x="75" y="423"/>
                    <a:pt x="76" y="423"/>
                  </a:cubicBezTo>
                  <a:cubicBezTo>
                    <a:pt x="76" y="423"/>
                    <a:pt x="76" y="423"/>
                    <a:pt x="76" y="423"/>
                  </a:cubicBezTo>
                  <a:cubicBezTo>
                    <a:pt x="77" y="422"/>
                    <a:pt x="78" y="422"/>
                    <a:pt x="79" y="422"/>
                  </a:cubicBezTo>
                  <a:cubicBezTo>
                    <a:pt x="79" y="422"/>
                    <a:pt x="79" y="422"/>
                    <a:pt x="79" y="422"/>
                  </a:cubicBezTo>
                  <a:cubicBezTo>
                    <a:pt x="79" y="421"/>
                    <a:pt x="79" y="421"/>
                    <a:pt x="80" y="421"/>
                  </a:cubicBezTo>
                  <a:cubicBezTo>
                    <a:pt x="80" y="421"/>
                    <a:pt x="80" y="421"/>
                    <a:pt x="80" y="421"/>
                  </a:cubicBezTo>
                  <a:cubicBezTo>
                    <a:pt x="80" y="421"/>
                    <a:pt x="80" y="421"/>
                    <a:pt x="81" y="421"/>
                  </a:cubicBezTo>
                  <a:cubicBezTo>
                    <a:pt x="81" y="421"/>
                    <a:pt x="81" y="421"/>
                    <a:pt x="81" y="421"/>
                  </a:cubicBezTo>
                  <a:cubicBezTo>
                    <a:pt x="81" y="421"/>
                    <a:pt x="81" y="420"/>
                    <a:pt x="81" y="420"/>
                  </a:cubicBezTo>
                  <a:cubicBezTo>
                    <a:pt x="81" y="420"/>
                    <a:pt x="81" y="420"/>
                    <a:pt x="81" y="420"/>
                  </a:cubicBezTo>
                  <a:cubicBezTo>
                    <a:pt x="81" y="420"/>
                    <a:pt x="81" y="420"/>
                    <a:pt x="81" y="420"/>
                  </a:cubicBezTo>
                  <a:cubicBezTo>
                    <a:pt x="82" y="420"/>
                    <a:pt x="82" y="420"/>
                    <a:pt x="82" y="420"/>
                  </a:cubicBezTo>
                  <a:cubicBezTo>
                    <a:pt x="82" y="420"/>
                    <a:pt x="82" y="420"/>
                    <a:pt x="82" y="420"/>
                  </a:cubicBezTo>
                  <a:cubicBezTo>
                    <a:pt x="82" y="420"/>
                    <a:pt x="83" y="420"/>
                    <a:pt x="83" y="420"/>
                  </a:cubicBezTo>
                  <a:cubicBezTo>
                    <a:pt x="83" y="420"/>
                    <a:pt x="83" y="420"/>
                    <a:pt x="83" y="420"/>
                  </a:cubicBezTo>
                  <a:cubicBezTo>
                    <a:pt x="84" y="420"/>
                    <a:pt x="85" y="420"/>
                    <a:pt x="86" y="420"/>
                  </a:cubicBezTo>
                  <a:cubicBezTo>
                    <a:pt x="87" y="420"/>
                    <a:pt x="88" y="420"/>
                    <a:pt x="88" y="420"/>
                  </a:cubicBezTo>
                  <a:cubicBezTo>
                    <a:pt x="88" y="420"/>
                    <a:pt x="88" y="420"/>
                    <a:pt x="88" y="420"/>
                  </a:cubicBezTo>
                  <a:cubicBezTo>
                    <a:pt x="89" y="420"/>
                    <a:pt x="89" y="420"/>
                    <a:pt x="89" y="420"/>
                  </a:cubicBezTo>
                  <a:cubicBezTo>
                    <a:pt x="90" y="420"/>
                    <a:pt x="90" y="420"/>
                    <a:pt x="90" y="420"/>
                  </a:cubicBezTo>
                  <a:cubicBezTo>
                    <a:pt x="90" y="420"/>
                    <a:pt x="90" y="419"/>
                    <a:pt x="90" y="419"/>
                  </a:cubicBezTo>
                  <a:cubicBezTo>
                    <a:pt x="91" y="419"/>
                    <a:pt x="91" y="419"/>
                    <a:pt x="91" y="419"/>
                  </a:cubicBezTo>
                  <a:cubicBezTo>
                    <a:pt x="91" y="419"/>
                    <a:pt x="91" y="419"/>
                    <a:pt x="91" y="419"/>
                  </a:cubicBezTo>
                  <a:cubicBezTo>
                    <a:pt x="91" y="419"/>
                    <a:pt x="92" y="419"/>
                    <a:pt x="92" y="419"/>
                  </a:cubicBezTo>
                  <a:cubicBezTo>
                    <a:pt x="92" y="419"/>
                    <a:pt x="92" y="419"/>
                    <a:pt x="92" y="419"/>
                  </a:cubicBezTo>
                  <a:cubicBezTo>
                    <a:pt x="92" y="419"/>
                    <a:pt x="92" y="419"/>
                    <a:pt x="92" y="419"/>
                  </a:cubicBezTo>
                  <a:cubicBezTo>
                    <a:pt x="92" y="419"/>
                    <a:pt x="93" y="419"/>
                    <a:pt x="93" y="419"/>
                  </a:cubicBezTo>
                  <a:cubicBezTo>
                    <a:pt x="93" y="419"/>
                    <a:pt x="93" y="419"/>
                    <a:pt x="93" y="419"/>
                  </a:cubicBezTo>
                  <a:cubicBezTo>
                    <a:pt x="94" y="419"/>
                    <a:pt x="96" y="423"/>
                    <a:pt x="97" y="423"/>
                  </a:cubicBezTo>
                  <a:cubicBezTo>
                    <a:pt x="98" y="424"/>
                    <a:pt x="98" y="428"/>
                    <a:pt x="100" y="429"/>
                  </a:cubicBezTo>
                  <a:cubicBezTo>
                    <a:pt x="100" y="429"/>
                    <a:pt x="100" y="429"/>
                    <a:pt x="101" y="429"/>
                  </a:cubicBezTo>
                  <a:cubicBezTo>
                    <a:pt x="101" y="429"/>
                    <a:pt x="101" y="429"/>
                    <a:pt x="101" y="429"/>
                  </a:cubicBezTo>
                  <a:cubicBezTo>
                    <a:pt x="101" y="429"/>
                    <a:pt x="102" y="429"/>
                    <a:pt x="102" y="429"/>
                  </a:cubicBezTo>
                  <a:cubicBezTo>
                    <a:pt x="102" y="429"/>
                    <a:pt x="102" y="429"/>
                    <a:pt x="102" y="429"/>
                  </a:cubicBezTo>
                  <a:cubicBezTo>
                    <a:pt x="103" y="429"/>
                    <a:pt x="103" y="429"/>
                    <a:pt x="104" y="429"/>
                  </a:cubicBezTo>
                  <a:cubicBezTo>
                    <a:pt x="104" y="429"/>
                    <a:pt x="104" y="429"/>
                    <a:pt x="104" y="429"/>
                  </a:cubicBezTo>
                  <a:cubicBezTo>
                    <a:pt x="106" y="429"/>
                    <a:pt x="108" y="429"/>
                    <a:pt x="110" y="429"/>
                  </a:cubicBezTo>
                  <a:cubicBezTo>
                    <a:pt x="110" y="429"/>
                    <a:pt x="111" y="429"/>
                    <a:pt x="111" y="429"/>
                  </a:cubicBezTo>
                  <a:cubicBezTo>
                    <a:pt x="111" y="429"/>
                    <a:pt x="111" y="429"/>
                    <a:pt x="111" y="429"/>
                  </a:cubicBezTo>
                  <a:cubicBezTo>
                    <a:pt x="112" y="429"/>
                    <a:pt x="112" y="429"/>
                    <a:pt x="112" y="429"/>
                  </a:cubicBezTo>
                  <a:cubicBezTo>
                    <a:pt x="115" y="429"/>
                    <a:pt x="115" y="430"/>
                    <a:pt x="116" y="431"/>
                  </a:cubicBezTo>
                  <a:cubicBezTo>
                    <a:pt x="116" y="431"/>
                    <a:pt x="118" y="434"/>
                    <a:pt x="117" y="436"/>
                  </a:cubicBezTo>
                  <a:cubicBezTo>
                    <a:pt x="117" y="437"/>
                    <a:pt x="117" y="437"/>
                    <a:pt x="117" y="438"/>
                  </a:cubicBezTo>
                  <a:cubicBezTo>
                    <a:pt x="117" y="438"/>
                    <a:pt x="117" y="438"/>
                    <a:pt x="117" y="438"/>
                  </a:cubicBezTo>
                  <a:cubicBezTo>
                    <a:pt x="117" y="439"/>
                    <a:pt x="116" y="439"/>
                    <a:pt x="116" y="439"/>
                  </a:cubicBezTo>
                  <a:cubicBezTo>
                    <a:pt x="116" y="440"/>
                    <a:pt x="116" y="440"/>
                    <a:pt x="116" y="441"/>
                  </a:cubicBezTo>
                  <a:cubicBezTo>
                    <a:pt x="116" y="441"/>
                    <a:pt x="116" y="441"/>
                    <a:pt x="116" y="441"/>
                  </a:cubicBezTo>
                  <a:cubicBezTo>
                    <a:pt x="115" y="442"/>
                    <a:pt x="115" y="442"/>
                    <a:pt x="115" y="442"/>
                  </a:cubicBezTo>
                  <a:cubicBezTo>
                    <a:pt x="115" y="442"/>
                    <a:pt x="115" y="443"/>
                    <a:pt x="115" y="443"/>
                  </a:cubicBezTo>
                  <a:cubicBezTo>
                    <a:pt x="115" y="443"/>
                    <a:pt x="115" y="443"/>
                    <a:pt x="115" y="443"/>
                  </a:cubicBezTo>
                  <a:cubicBezTo>
                    <a:pt x="115" y="444"/>
                    <a:pt x="115" y="444"/>
                    <a:pt x="115" y="444"/>
                  </a:cubicBezTo>
                  <a:cubicBezTo>
                    <a:pt x="115" y="444"/>
                    <a:pt x="115" y="444"/>
                    <a:pt x="115" y="444"/>
                  </a:cubicBezTo>
                  <a:cubicBezTo>
                    <a:pt x="115" y="445"/>
                    <a:pt x="115" y="446"/>
                    <a:pt x="115" y="447"/>
                  </a:cubicBezTo>
                  <a:cubicBezTo>
                    <a:pt x="115" y="447"/>
                    <a:pt x="115" y="447"/>
                    <a:pt x="115" y="447"/>
                  </a:cubicBezTo>
                  <a:cubicBezTo>
                    <a:pt x="115" y="448"/>
                    <a:pt x="114" y="448"/>
                    <a:pt x="114" y="448"/>
                  </a:cubicBezTo>
                  <a:cubicBezTo>
                    <a:pt x="114" y="448"/>
                    <a:pt x="114" y="448"/>
                    <a:pt x="114" y="449"/>
                  </a:cubicBezTo>
                  <a:cubicBezTo>
                    <a:pt x="114" y="449"/>
                    <a:pt x="114" y="449"/>
                    <a:pt x="114" y="449"/>
                  </a:cubicBezTo>
                  <a:cubicBezTo>
                    <a:pt x="114" y="451"/>
                    <a:pt x="114" y="451"/>
                    <a:pt x="112" y="452"/>
                  </a:cubicBezTo>
                  <a:cubicBezTo>
                    <a:pt x="111" y="453"/>
                    <a:pt x="112" y="453"/>
                    <a:pt x="114" y="455"/>
                  </a:cubicBezTo>
                  <a:cubicBezTo>
                    <a:pt x="115" y="457"/>
                    <a:pt x="114" y="456"/>
                    <a:pt x="115" y="458"/>
                  </a:cubicBezTo>
                  <a:cubicBezTo>
                    <a:pt x="115" y="458"/>
                    <a:pt x="115" y="458"/>
                    <a:pt x="115" y="459"/>
                  </a:cubicBezTo>
                  <a:cubicBezTo>
                    <a:pt x="115" y="459"/>
                    <a:pt x="115" y="459"/>
                    <a:pt x="115" y="459"/>
                  </a:cubicBezTo>
                  <a:cubicBezTo>
                    <a:pt x="115" y="459"/>
                    <a:pt x="115" y="459"/>
                    <a:pt x="116" y="460"/>
                  </a:cubicBezTo>
                  <a:cubicBezTo>
                    <a:pt x="116" y="460"/>
                    <a:pt x="116" y="460"/>
                    <a:pt x="116" y="460"/>
                  </a:cubicBezTo>
                  <a:cubicBezTo>
                    <a:pt x="116" y="460"/>
                    <a:pt x="117" y="461"/>
                    <a:pt x="117" y="461"/>
                  </a:cubicBezTo>
                  <a:cubicBezTo>
                    <a:pt x="117" y="461"/>
                    <a:pt x="117" y="461"/>
                    <a:pt x="117" y="462"/>
                  </a:cubicBezTo>
                  <a:cubicBezTo>
                    <a:pt x="119" y="463"/>
                    <a:pt x="121" y="466"/>
                    <a:pt x="123" y="468"/>
                  </a:cubicBezTo>
                  <a:cubicBezTo>
                    <a:pt x="123" y="468"/>
                    <a:pt x="123" y="468"/>
                    <a:pt x="123" y="468"/>
                  </a:cubicBezTo>
                  <a:cubicBezTo>
                    <a:pt x="123" y="468"/>
                    <a:pt x="123" y="468"/>
                    <a:pt x="123" y="468"/>
                  </a:cubicBezTo>
                  <a:cubicBezTo>
                    <a:pt x="123" y="468"/>
                    <a:pt x="124" y="469"/>
                    <a:pt x="124" y="469"/>
                  </a:cubicBezTo>
                  <a:cubicBezTo>
                    <a:pt x="124" y="469"/>
                    <a:pt x="124" y="469"/>
                    <a:pt x="124" y="469"/>
                  </a:cubicBezTo>
                  <a:cubicBezTo>
                    <a:pt x="124" y="469"/>
                    <a:pt x="124" y="469"/>
                    <a:pt x="124" y="469"/>
                  </a:cubicBezTo>
                  <a:cubicBezTo>
                    <a:pt x="124" y="469"/>
                    <a:pt x="124" y="469"/>
                    <a:pt x="124" y="470"/>
                  </a:cubicBezTo>
                  <a:cubicBezTo>
                    <a:pt x="124" y="470"/>
                    <a:pt x="124" y="470"/>
                    <a:pt x="125" y="470"/>
                  </a:cubicBezTo>
                  <a:cubicBezTo>
                    <a:pt x="125" y="470"/>
                    <a:pt x="125" y="470"/>
                    <a:pt x="125" y="471"/>
                  </a:cubicBezTo>
                  <a:cubicBezTo>
                    <a:pt x="125" y="472"/>
                    <a:pt x="125" y="473"/>
                    <a:pt x="125" y="474"/>
                  </a:cubicBezTo>
                  <a:cubicBezTo>
                    <a:pt x="125" y="474"/>
                    <a:pt x="126" y="474"/>
                    <a:pt x="126" y="475"/>
                  </a:cubicBezTo>
                  <a:cubicBezTo>
                    <a:pt x="125" y="475"/>
                    <a:pt x="126" y="475"/>
                    <a:pt x="126" y="476"/>
                  </a:cubicBezTo>
                  <a:cubicBezTo>
                    <a:pt x="126" y="476"/>
                    <a:pt x="126" y="476"/>
                    <a:pt x="126" y="476"/>
                  </a:cubicBezTo>
                  <a:cubicBezTo>
                    <a:pt x="126" y="477"/>
                    <a:pt x="127" y="478"/>
                    <a:pt x="128" y="479"/>
                  </a:cubicBezTo>
                  <a:cubicBezTo>
                    <a:pt x="128" y="479"/>
                    <a:pt x="128" y="479"/>
                    <a:pt x="128" y="479"/>
                  </a:cubicBezTo>
                  <a:cubicBezTo>
                    <a:pt x="128" y="479"/>
                    <a:pt x="129" y="483"/>
                    <a:pt x="130" y="485"/>
                  </a:cubicBezTo>
                  <a:cubicBezTo>
                    <a:pt x="131" y="487"/>
                    <a:pt x="130" y="493"/>
                    <a:pt x="131" y="495"/>
                  </a:cubicBezTo>
                  <a:cubicBezTo>
                    <a:pt x="132" y="496"/>
                    <a:pt x="132" y="501"/>
                    <a:pt x="132" y="503"/>
                  </a:cubicBezTo>
                  <a:cubicBezTo>
                    <a:pt x="132" y="505"/>
                    <a:pt x="132" y="505"/>
                    <a:pt x="131" y="506"/>
                  </a:cubicBezTo>
                  <a:cubicBezTo>
                    <a:pt x="130" y="508"/>
                    <a:pt x="128" y="508"/>
                    <a:pt x="127" y="509"/>
                  </a:cubicBezTo>
                  <a:cubicBezTo>
                    <a:pt x="127" y="511"/>
                    <a:pt x="124" y="522"/>
                    <a:pt x="124" y="523"/>
                  </a:cubicBezTo>
                  <a:cubicBezTo>
                    <a:pt x="124" y="523"/>
                    <a:pt x="124" y="524"/>
                    <a:pt x="124" y="524"/>
                  </a:cubicBezTo>
                  <a:cubicBezTo>
                    <a:pt x="124" y="524"/>
                    <a:pt x="124" y="524"/>
                    <a:pt x="124" y="524"/>
                  </a:cubicBezTo>
                  <a:cubicBezTo>
                    <a:pt x="124" y="525"/>
                    <a:pt x="124" y="525"/>
                    <a:pt x="123" y="526"/>
                  </a:cubicBezTo>
                  <a:cubicBezTo>
                    <a:pt x="123" y="526"/>
                    <a:pt x="123" y="526"/>
                    <a:pt x="123" y="526"/>
                  </a:cubicBezTo>
                  <a:cubicBezTo>
                    <a:pt x="123" y="527"/>
                    <a:pt x="123" y="527"/>
                    <a:pt x="123" y="527"/>
                  </a:cubicBezTo>
                  <a:cubicBezTo>
                    <a:pt x="123" y="528"/>
                    <a:pt x="123" y="528"/>
                    <a:pt x="123" y="528"/>
                  </a:cubicBezTo>
                  <a:cubicBezTo>
                    <a:pt x="123" y="529"/>
                    <a:pt x="123" y="529"/>
                    <a:pt x="123" y="530"/>
                  </a:cubicBezTo>
                  <a:cubicBezTo>
                    <a:pt x="123" y="530"/>
                    <a:pt x="123" y="530"/>
                    <a:pt x="123" y="530"/>
                  </a:cubicBezTo>
                  <a:cubicBezTo>
                    <a:pt x="123" y="530"/>
                    <a:pt x="123" y="530"/>
                    <a:pt x="123" y="530"/>
                  </a:cubicBezTo>
                  <a:cubicBezTo>
                    <a:pt x="123" y="531"/>
                    <a:pt x="123" y="531"/>
                    <a:pt x="123" y="531"/>
                  </a:cubicBezTo>
                  <a:cubicBezTo>
                    <a:pt x="123" y="531"/>
                    <a:pt x="123" y="532"/>
                    <a:pt x="123" y="532"/>
                  </a:cubicBezTo>
                  <a:cubicBezTo>
                    <a:pt x="123" y="532"/>
                    <a:pt x="123" y="532"/>
                    <a:pt x="123" y="533"/>
                  </a:cubicBezTo>
                  <a:cubicBezTo>
                    <a:pt x="124" y="533"/>
                    <a:pt x="124" y="533"/>
                    <a:pt x="124" y="534"/>
                  </a:cubicBezTo>
                  <a:cubicBezTo>
                    <a:pt x="124" y="534"/>
                    <a:pt x="124" y="534"/>
                    <a:pt x="124" y="534"/>
                  </a:cubicBezTo>
                  <a:cubicBezTo>
                    <a:pt x="124" y="535"/>
                    <a:pt x="124" y="535"/>
                    <a:pt x="124" y="535"/>
                  </a:cubicBezTo>
                  <a:cubicBezTo>
                    <a:pt x="126" y="538"/>
                    <a:pt x="129" y="543"/>
                    <a:pt x="129" y="546"/>
                  </a:cubicBezTo>
                  <a:cubicBezTo>
                    <a:pt x="130" y="550"/>
                    <a:pt x="132" y="552"/>
                    <a:pt x="134" y="556"/>
                  </a:cubicBezTo>
                  <a:cubicBezTo>
                    <a:pt x="136" y="559"/>
                    <a:pt x="134" y="566"/>
                    <a:pt x="135" y="569"/>
                  </a:cubicBezTo>
                  <a:cubicBezTo>
                    <a:pt x="136" y="573"/>
                    <a:pt x="137" y="576"/>
                    <a:pt x="137" y="580"/>
                  </a:cubicBezTo>
                  <a:cubicBezTo>
                    <a:pt x="137" y="581"/>
                    <a:pt x="137" y="582"/>
                    <a:pt x="137" y="582"/>
                  </a:cubicBezTo>
                  <a:cubicBezTo>
                    <a:pt x="137" y="582"/>
                    <a:pt x="137" y="582"/>
                    <a:pt x="137" y="583"/>
                  </a:cubicBezTo>
                  <a:cubicBezTo>
                    <a:pt x="137" y="583"/>
                    <a:pt x="137" y="583"/>
                    <a:pt x="137" y="584"/>
                  </a:cubicBezTo>
                  <a:cubicBezTo>
                    <a:pt x="137" y="584"/>
                    <a:pt x="137" y="584"/>
                    <a:pt x="137" y="584"/>
                  </a:cubicBezTo>
                  <a:cubicBezTo>
                    <a:pt x="138" y="585"/>
                    <a:pt x="138" y="585"/>
                    <a:pt x="138" y="585"/>
                  </a:cubicBezTo>
                  <a:cubicBezTo>
                    <a:pt x="138" y="585"/>
                    <a:pt x="138" y="586"/>
                    <a:pt x="138" y="586"/>
                  </a:cubicBezTo>
                  <a:cubicBezTo>
                    <a:pt x="139" y="586"/>
                    <a:pt x="139" y="587"/>
                    <a:pt x="139" y="587"/>
                  </a:cubicBezTo>
                  <a:cubicBezTo>
                    <a:pt x="139" y="587"/>
                    <a:pt x="139" y="587"/>
                    <a:pt x="139" y="588"/>
                  </a:cubicBezTo>
                  <a:cubicBezTo>
                    <a:pt x="140" y="588"/>
                    <a:pt x="140" y="588"/>
                    <a:pt x="140" y="588"/>
                  </a:cubicBezTo>
                  <a:cubicBezTo>
                    <a:pt x="140" y="589"/>
                    <a:pt x="140" y="589"/>
                    <a:pt x="140" y="589"/>
                  </a:cubicBezTo>
                  <a:cubicBezTo>
                    <a:pt x="141" y="589"/>
                    <a:pt x="141" y="590"/>
                    <a:pt x="141" y="590"/>
                  </a:cubicBezTo>
                  <a:cubicBezTo>
                    <a:pt x="141" y="590"/>
                    <a:pt x="141" y="590"/>
                    <a:pt x="142" y="590"/>
                  </a:cubicBezTo>
                  <a:cubicBezTo>
                    <a:pt x="142" y="591"/>
                    <a:pt x="142" y="591"/>
                    <a:pt x="142" y="591"/>
                  </a:cubicBezTo>
                  <a:cubicBezTo>
                    <a:pt x="143" y="591"/>
                    <a:pt x="143" y="592"/>
                    <a:pt x="143" y="592"/>
                  </a:cubicBezTo>
                  <a:cubicBezTo>
                    <a:pt x="145" y="595"/>
                    <a:pt x="146" y="596"/>
                    <a:pt x="147" y="599"/>
                  </a:cubicBezTo>
                  <a:cubicBezTo>
                    <a:pt x="148" y="602"/>
                    <a:pt x="146" y="600"/>
                    <a:pt x="145" y="602"/>
                  </a:cubicBezTo>
                  <a:cubicBezTo>
                    <a:pt x="144" y="603"/>
                    <a:pt x="146" y="606"/>
                    <a:pt x="147" y="609"/>
                  </a:cubicBezTo>
                  <a:cubicBezTo>
                    <a:pt x="148" y="612"/>
                    <a:pt x="148" y="615"/>
                    <a:pt x="147" y="617"/>
                  </a:cubicBezTo>
                  <a:cubicBezTo>
                    <a:pt x="146" y="619"/>
                    <a:pt x="147" y="619"/>
                    <a:pt x="147" y="621"/>
                  </a:cubicBezTo>
                  <a:cubicBezTo>
                    <a:pt x="148" y="624"/>
                    <a:pt x="148" y="624"/>
                    <a:pt x="149" y="626"/>
                  </a:cubicBezTo>
                  <a:cubicBezTo>
                    <a:pt x="149" y="628"/>
                    <a:pt x="150" y="627"/>
                    <a:pt x="152" y="628"/>
                  </a:cubicBezTo>
                  <a:cubicBezTo>
                    <a:pt x="153" y="628"/>
                    <a:pt x="153" y="630"/>
                    <a:pt x="155" y="630"/>
                  </a:cubicBezTo>
                  <a:cubicBezTo>
                    <a:pt x="158" y="631"/>
                    <a:pt x="158" y="630"/>
                    <a:pt x="158" y="628"/>
                  </a:cubicBezTo>
                  <a:cubicBezTo>
                    <a:pt x="159" y="627"/>
                    <a:pt x="161" y="628"/>
                    <a:pt x="163" y="628"/>
                  </a:cubicBezTo>
                  <a:cubicBezTo>
                    <a:pt x="164" y="628"/>
                    <a:pt x="164" y="627"/>
                    <a:pt x="165" y="626"/>
                  </a:cubicBezTo>
                  <a:cubicBezTo>
                    <a:pt x="167" y="625"/>
                    <a:pt x="168" y="625"/>
                    <a:pt x="170" y="625"/>
                  </a:cubicBezTo>
                  <a:cubicBezTo>
                    <a:pt x="173" y="625"/>
                    <a:pt x="175" y="625"/>
                    <a:pt x="176" y="625"/>
                  </a:cubicBezTo>
                  <a:cubicBezTo>
                    <a:pt x="178" y="625"/>
                    <a:pt x="180" y="626"/>
                    <a:pt x="181" y="625"/>
                  </a:cubicBezTo>
                  <a:cubicBezTo>
                    <a:pt x="182" y="625"/>
                    <a:pt x="185" y="625"/>
                    <a:pt x="186" y="624"/>
                  </a:cubicBezTo>
                  <a:cubicBezTo>
                    <a:pt x="188" y="624"/>
                    <a:pt x="190" y="623"/>
                    <a:pt x="191" y="622"/>
                  </a:cubicBezTo>
                  <a:cubicBezTo>
                    <a:pt x="193" y="620"/>
                    <a:pt x="199" y="614"/>
                    <a:pt x="200" y="614"/>
                  </a:cubicBezTo>
                  <a:cubicBezTo>
                    <a:pt x="201" y="613"/>
                    <a:pt x="206" y="606"/>
                    <a:pt x="207" y="605"/>
                  </a:cubicBezTo>
                  <a:cubicBezTo>
                    <a:pt x="208" y="603"/>
                    <a:pt x="209" y="603"/>
                    <a:pt x="210" y="603"/>
                  </a:cubicBezTo>
                  <a:cubicBezTo>
                    <a:pt x="211" y="603"/>
                    <a:pt x="214" y="598"/>
                    <a:pt x="215" y="597"/>
                  </a:cubicBezTo>
                  <a:cubicBezTo>
                    <a:pt x="216" y="595"/>
                    <a:pt x="218" y="593"/>
                    <a:pt x="219" y="592"/>
                  </a:cubicBezTo>
                  <a:cubicBezTo>
                    <a:pt x="220" y="590"/>
                    <a:pt x="221" y="587"/>
                    <a:pt x="222" y="585"/>
                  </a:cubicBezTo>
                  <a:cubicBezTo>
                    <a:pt x="222" y="585"/>
                    <a:pt x="222" y="584"/>
                    <a:pt x="222" y="584"/>
                  </a:cubicBezTo>
                  <a:cubicBezTo>
                    <a:pt x="222" y="584"/>
                    <a:pt x="222" y="584"/>
                    <a:pt x="222" y="584"/>
                  </a:cubicBezTo>
                  <a:cubicBezTo>
                    <a:pt x="222" y="583"/>
                    <a:pt x="222" y="582"/>
                    <a:pt x="222" y="582"/>
                  </a:cubicBezTo>
                  <a:cubicBezTo>
                    <a:pt x="222" y="582"/>
                    <a:pt x="222" y="582"/>
                    <a:pt x="222" y="582"/>
                  </a:cubicBezTo>
                  <a:cubicBezTo>
                    <a:pt x="222" y="582"/>
                    <a:pt x="222" y="582"/>
                    <a:pt x="222" y="582"/>
                  </a:cubicBezTo>
                  <a:cubicBezTo>
                    <a:pt x="222" y="581"/>
                    <a:pt x="222" y="581"/>
                    <a:pt x="222" y="580"/>
                  </a:cubicBezTo>
                  <a:cubicBezTo>
                    <a:pt x="222" y="580"/>
                    <a:pt x="222" y="580"/>
                    <a:pt x="222" y="580"/>
                  </a:cubicBezTo>
                  <a:cubicBezTo>
                    <a:pt x="223" y="580"/>
                    <a:pt x="223" y="579"/>
                    <a:pt x="223" y="578"/>
                  </a:cubicBezTo>
                  <a:cubicBezTo>
                    <a:pt x="223" y="578"/>
                    <a:pt x="223" y="578"/>
                    <a:pt x="223" y="578"/>
                  </a:cubicBezTo>
                  <a:cubicBezTo>
                    <a:pt x="223" y="578"/>
                    <a:pt x="223" y="578"/>
                    <a:pt x="223" y="578"/>
                  </a:cubicBezTo>
                  <a:cubicBezTo>
                    <a:pt x="222" y="577"/>
                    <a:pt x="223" y="574"/>
                    <a:pt x="226" y="572"/>
                  </a:cubicBezTo>
                  <a:cubicBezTo>
                    <a:pt x="228" y="571"/>
                    <a:pt x="234" y="568"/>
                    <a:pt x="235" y="565"/>
                  </a:cubicBezTo>
                  <a:cubicBezTo>
                    <a:pt x="236" y="562"/>
                    <a:pt x="234" y="554"/>
                    <a:pt x="234" y="553"/>
                  </a:cubicBezTo>
                  <a:cubicBezTo>
                    <a:pt x="234" y="552"/>
                    <a:pt x="233" y="546"/>
                    <a:pt x="232" y="546"/>
                  </a:cubicBezTo>
                  <a:cubicBezTo>
                    <a:pt x="231" y="546"/>
                    <a:pt x="231" y="545"/>
                    <a:pt x="232" y="542"/>
                  </a:cubicBezTo>
                  <a:cubicBezTo>
                    <a:pt x="233" y="540"/>
                    <a:pt x="243" y="532"/>
                    <a:pt x="246" y="530"/>
                  </a:cubicBezTo>
                  <a:cubicBezTo>
                    <a:pt x="248" y="528"/>
                    <a:pt x="252" y="527"/>
                    <a:pt x="253" y="526"/>
                  </a:cubicBezTo>
                  <a:cubicBezTo>
                    <a:pt x="254" y="525"/>
                    <a:pt x="259" y="519"/>
                    <a:pt x="260" y="519"/>
                  </a:cubicBezTo>
                  <a:cubicBezTo>
                    <a:pt x="260" y="518"/>
                    <a:pt x="259" y="515"/>
                    <a:pt x="258" y="513"/>
                  </a:cubicBezTo>
                  <a:cubicBezTo>
                    <a:pt x="257" y="511"/>
                    <a:pt x="257" y="503"/>
                    <a:pt x="257" y="501"/>
                  </a:cubicBezTo>
                  <a:cubicBezTo>
                    <a:pt x="257" y="501"/>
                    <a:pt x="257" y="500"/>
                    <a:pt x="257" y="500"/>
                  </a:cubicBezTo>
                  <a:cubicBezTo>
                    <a:pt x="257" y="500"/>
                    <a:pt x="257" y="500"/>
                    <a:pt x="257" y="499"/>
                  </a:cubicBezTo>
                  <a:cubicBezTo>
                    <a:pt x="257" y="499"/>
                    <a:pt x="257" y="499"/>
                    <a:pt x="257" y="498"/>
                  </a:cubicBezTo>
                  <a:cubicBezTo>
                    <a:pt x="257" y="498"/>
                    <a:pt x="257" y="498"/>
                    <a:pt x="257" y="498"/>
                  </a:cubicBezTo>
                  <a:cubicBezTo>
                    <a:pt x="257" y="497"/>
                    <a:pt x="257" y="497"/>
                    <a:pt x="257" y="497"/>
                  </a:cubicBezTo>
                  <a:cubicBezTo>
                    <a:pt x="257" y="496"/>
                    <a:pt x="257" y="496"/>
                    <a:pt x="257" y="496"/>
                  </a:cubicBezTo>
                  <a:cubicBezTo>
                    <a:pt x="257" y="496"/>
                    <a:pt x="257" y="496"/>
                    <a:pt x="257" y="496"/>
                  </a:cubicBezTo>
                  <a:cubicBezTo>
                    <a:pt x="257" y="495"/>
                    <a:pt x="257" y="495"/>
                    <a:pt x="257" y="495"/>
                  </a:cubicBezTo>
                  <a:cubicBezTo>
                    <a:pt x="256" y="493"/>
                    <a:pt x="253" y="491"/>
                    <a:pt x="252" y="489"/>
                  </a:cubicBezTo>
                  <a:cubicBezTo>
                    <a:pt x="251" y="488"/>
                    <a:pt x="252" y="480"/>
                    <a:pt x="252" y="479"/>
                  </a:cubicBezTo>
                  <a:cubicBezTo>
                    <a:pt x="252" y="478"/>
                    <a:pt x="250" y="474"/>
                    <a:pt x="250" y="473"/>
                  </a:cubicBezTo>
                  <a:cubicBezTo>
                    <a:pt x="250" y="472"/>
                    <a:pt x="250" y="470"/>
                    <a:pt x="250" y="469"/>
                  </a:cubicBezTo>
                  <a:cubicBezTo>
                    <a:pt x="250" y="469"/>
                    <a:pt x="250" y="469"/>
                    <a:pt x="250" y="469"/>
                  </a:cubicBezTo>
                  <a:cubicBezTo>
                    <a:pt x="250" y="469"/>
                    <a:pt x="250" y="469"/>
                    <a:pt x="250" y="469"/>
                  </a:cubicBezTo>
                  <a:cubicBezTo>
                    <a:pt x="251" y="469"/>
                    <a:pt x="251" y="469"/>
                    <a:pt x="251" y="469"/>
                  </a:cubicBezTo>
                  <a:cubicBezTo>
                    <a:pt x="251" y="469"/>
                    <a:pt x="251" y="469"/>
                    <a:pt x="251" y="469"/>
                  </a:cubicBezTo>
                  <a:cubicBezTo>
                    <a:pt x="251" y="468"/>
                    <a:pt x="252" y="467"/>
                    <a:pt x="252" y="466"/>
                  </a:cubicBezTo>
                  <a:cubicBezTo>
                    <a:pt x="252" y="466"/>
                    <a:pt x="252" y="466"/>
                    <a:pt x="252" y="466"/>
                  </a:cubicBezTo>
                  <a:cubicBezTo>
                    <a:pt x="253" y="465"/>
                    <a:pt x="253" y="465"/>
                    <a:pt x="253" y="464"/>
                  </a:cubicBezTo>
                  <a:cubicBezTo>
                    <a:pt x="254" y="462"/>
                    <a:pt x="257" y="457"/>
                    <a:pt x="258" y="456"/>
                  </a:cubicBezTo>
                  <a:cubicBezTo>
                    <a:pt x="258" y="456"/>
                    <a:pt x="258" y="456"/>
                    <a:pt x="258" y="456"/>
                  </a:cubicBezTo>
                  <a:cubicBezTo>
                    <a:pt x="258" y="456"/>
                    <a:pt x="258" y="456"/>
                    <a:pt x="259" y="456"/>
                  </a:cubicBezTo>
                  <a:cubicBezTo>
                    <a:pt x="259" y="456"/>
                    <a:pt x="259" y="456"/>
                    <a:pt x="259" y="455"/>
                  </a:cubicBezTo>
                  <a:cubicBezTo>
                    <a:pt x="259" y="455"/>
                    <a:pt x="259" y="455"/>
                    <a:pt x="259" y="455"/>
                  </a:cubicBezTo>
                  <a:cubicBezTo>
                    <a:pt x="260" y="455"/>
                    <a:pt x="261" y="455"/>
                    <a:pt x="261" y="455"/>
                  </a:cubicBezTo>
                  <a:cubicBezTo>
                    <a:pt x="262" y="455"/>
                    <a:pt x="268" y="447"/>
                    <a:pt x="270" y="443"/>
                  </a:cubicBezTo>
                  <a:cubicBezTo>
                    <a:pt x="272" y="440"/>
                    <a:pt x="278" y="437"/>
                    <a:pt x="280" y="436"/>
                  </a:cubicBezTo>
                  <a:cubicBezTo>
                    <a:pt x="282" y="435"/>
                    <a:pt x="281" y="435"/>
                    <a:pt x="281" y="434"/>
                  </a:cubicBezTo>
                  <a:cubicBezTo>
                    <a:pt x="282" y="433"/>
                    <a:pt x="283" y="432"/>
                    <a:pt x="285" y="431"/>
                  </a:cubicBezTo>
                  <a:cubicBezTo>
                    <a:pt x="287" y="430"/>
                    <a:pt x="292" y="420"/>
                    <a:pt x="293" y="417"/>
                  </a:cubicBezTo>
                  <a:cubicBezTo>
                    <a:pt x="294" y="415"/>
                    <a:pt x="298" y="408"/>
                    <a:pt x="299" y="406"/>
                  </a:cubicBezTo>
                  <a:cubicBezTo>
                    <a:pt x="300" y="405"/>
                    <a:pt x="300" y="398"/>
                    <a:pt x="300" y="396"/>
                  </a:cubicBezTo>
                  <a:cubicBezTo>
                    <a:pt x="300" y="394"/>
                    <a:pt x="300" y="393"/>
                    <a:pt x="299" y="394"/>
                  </a:cubicBezTo>
                  <a:cubicBezTo>
                    <a:pt x="298" y="394"/>
                    <a:pt x="294" y="396"/>
                    <a:pt x="293" y="397"/>
                  </a:cubicBezTo>
                  <a:cubicBezTo>
                    <a:pt x="291" y="398"/>
                    <a:pt x="287" y="397"/>
                    <a:pt x="285" y="397"/>
                  </a:cubicBezTo>
                  <a:cubicBezTo>
                    <a:pt x="283" y="398"/>
                    <a:pt x="283" y="399"/>
                    <a:pt x="282" y="399"/>
                  </a:cubicBezTo>
                  <a:cubicBezTo>
                    <a:pt x="280" y="400"/>
                    <a:pt x="281" y="399"/>
                    <a:pt x="279" y="398"/>
                  </a:cubicBezTo>
                  <a:cubicBezTo>
                    <a:pt x="277" y="398"/>
                    <a:pt x="273" y="400"/>
                    <a:pt x="272" y="401"/>
                  </a:cubicBezTo>
                  <a:cubicBezTo>
                    <a:pt x="271" y="401"/>
                    <a:pt x="268" y="397"/>
                    <a:pt x="268" y="396"/>
                  </a:cubicBezTo>
                  <a:cubicBezTo>
                    <a:pt x="268" y="396"/>
                    <a:pt x="267" y="395"/>
                    <a:pt x="267" y="395"/>
                  </a:cubicBezTo>
                  <a:cubicBezTo>
                    <a:pt x="267" y="395"/>
                    <a:pt x="267" y="395"/>
                    <a:pt x="267" y="395"/>
                  </a:cubicBezTo>
                  <a:cubicBezTo>
                    <a:pt x="267" y="395"/>
                    <a:pt x="267" y="395"/>
                    <a:pt x="267" y="395"/>
                  </a:cubicBezTo>
                  <a:cubicBezTo>
                    <a:pt x="267" y="395"/>
                    <a:pt x="266" y="394"/>
                    <a:pt x="266" y="394"/>
                  </a:cubicBezTo>
                  <a:cubicBezTo>
                    <a:pt x="266" y="394"/>
                    <a:pt x="266" y="394"/>
                    <a:pt x="266" y="394"/>
                  </a:cubicBezTo>
                  <a:cubicBezTo>
                    <a:pt x="266" y="394"/>
                    <a:pt x="266" y="394"/>
                    <a:pt x="266" y="394"/>
                  </a:cubicBezTo>
                  <a:cubicBezTo>
                    <a:pt x="266" y="394"/>
                    <a:pt x="266" y="393"/>
                    <a:pt x="266" y="393"/>
                  </a:cubicBezTo>
                  <a:cubicBezTo>
                    <a:pt x="266" y="392"/>
                    <a:pt x="266" y="392"/>
                    <a:pt x="266" y="391"/>
                  </a:cubicBezTo>
                  <a:cubicBezTo>
                    <a:pt x="265" y="391"/>
                    <a:pt x="265" y="390"/>
                    <a:pt x="265" y="389"/>
                  </a:cubicBezTo>
                  <a:cubicBezTo>
                    <a:pt x="265" y="389"/>
                    <a:pt x="265" y="389"/>
                    <a:pt x="265" y="389"/>
                  </a:cubicBezTo>
                  <a:cubicBezTo>
                    <a:pt x="264" y="389"/>
                    <a:pt x="264" y="389"/>
                    <a:pt x="264" y="389"/>
                  </a:cubicBezTo>
                  <a:cubicBezTo>
                    <a:pt x="264" y="388"/>
                    <a:pt x="264" y="388"/>
                    <a:pt x="264" y="388"/>
                  </a:cubicBezTo>
                  <a:cubicBezTo>
                    <a:pt x="262" y="387"/>
                    <a:pt x="261" y="386"/>
                    <a:pt x="259" y="385"/>
                  </a:cubicBezTo>
                  <a:cubicBezTo>
                    <a:pt x="258" y="384"/>
                    <a:pt x="257" y="382"/>
                    <a:pt x="256" y="382"/>
                  </a:cubicBezTo>
                  <a:cubicBezTo>
                    <a:pt x="255" y="382"/>
                    <a:pt x="252" y="378"/>
                    <a:pt x="250" y="378"/>
                  </a:cubicBezTo>
                  <a:cubicBezTo>
                    <a:pt x="249" y="378"/>
                    <a:pt x="248" y="373"/>
                    <a:pt x="247" y="371"/>
                  </a:cubicBezTo>
                  <a:cubicBezTo>
                    <a:pt x="247" y="370"/>
                    <a:pt x="247" y="370"/>
                    <a:pt x="246" y="369"/>
                  </a:cubicBezTo>
                  <a:cubicBezTo>
                    <a:pt x="246" y="369"/>
                    <a:pt x="246" y="369"/>
                    <a:pt x="246" y="369"/>
                  </a:cubicBezTo>
                  <a:cubicBezTo>
                    <a:pt x="246" y="368"/>
                    <a:pt x="245" y="368"/>
                    <a:pt x="244" y="367"/>
                  </a:cubicBezTo>
                  <a:cubicBezTo>
                    <a:pt x="244" y="367"/>
                    <a:pt x="244" y="367"/>
                    <a:pt x="244" y="367"/>
                  </a:cubicBezTo>
                  <a:cubicBezTo>
                    <a:pt x="244" y="366"/>
                    <a:pt x="244" y="366"/>
                    <a:pt x="244" y="366"/>
                  </a:cubicBezTo>
                  <a:cubicBezTo>
                    <a:pt x="244" y="366"/>
                    <a:pt x="243" y="366"/>
                    <a:pt x="243" y="366"/>
                  </a:cubicBezTo>
                  <a:cubicBezTo>
                    <a:pt x="243" y="366"/>
                    <a:pt x="243" y="365"/>
                    <a:pt x="243" y="365"/>
                  </a:cubicBezTo>
                  <a:cubicBezTo>
                    <a:pt x="243" y="365"/>
                    <a:pt x="243" y="365"/>
                    <a:pt x="243" y="365"/>
                  </a:cubicBezTo>
                  <a:cubicBezTo>
                    <a:pt x="243" y="365"/>
                    <a:pt x="242" y="365"/>
                    <a:pt x="242" y="365"/>
                  </a:cubicBezTo>
                  <a:cubicBezTo>
                    <a:pt x="241" y="364"/>
                    <a:pt x="238" y="360"/>
                    <a:pt x="238" y="357"/>
                  </a:cubicBezTo>
                  <a:cubicBezTo>
                    <a:pt x="238" y="355"/>
                    <a:pt x="237" y="352"/>
                    <a:pt x="237" y="351"/>
                  </a:cubicBezTo>
                  <a:cubicBezTo>
                    <a:pt x="237" y="349"/>
                    <a:pt x="237" y="348"/>
                    <a:pt x="235" y="348"/>
                  </a:cubicBezTo>
                  <a:cubicBezTo>
                    <a:pt x="233" y="347"/>
                    <a:pt x="231" y="344"/>
                    <a:pt x="231" y="344"/>
                  </a:cubicBezTo>
                  <a:cubicBezTo>
                    <a:pt x="230" y="343"/>
                    <a:pt x="232" y="342"/>
                    <a:pt x="231" y="341"/>
                  </a:cubicBezTo>
                  <a:cubicBezTo>
                    <a:pt x="231" y="340"/>
                    <a:pt x="225" y="329"/>
                    <a:pt x="224" y="327"/>
                  </a:cubicBezTo>
                  <a:cubicBezTo>
                    <a:pt x="222" y="324"/>
                    <a:pt x="223" y="324"/>
                    <a:pt x="223" y="323"/>
                  </a:cubicBezTo>
                  <a:cubicBezTo>
                    <a:pt x="223" y="323"/>
                    <a:pt x="221" y="321"/>
                    <a:pt x="220" y="320"/>
                  </a:cubicBezTo>
                  <a:cubicBezTo>
                    <a:pt x="219" y="319"/>
                    <a:pt x="224" y="323"/>
                    <a:pt x="225" y="324"/>
                  </a:cubicBezTo>
                  <a:cubicBezTo>
                    <a:pt x="225" y="324"/>
                    <a:pt x="225" y="324"/>
                    <a:pt x="226" y="324"/>
                  </a:cubicBezTo>
                  <a:cubicBezTo>
                    <a:pt x="226" y="324"/>
                    <a:pt x="226" y="324"/>
                    <a:pt x="226" y="324"/>
                  </a:cubicBezTo>
                  <a:cubicBezTo>
                    <a:pt x="226" y="324"/>
                    <a:pt x="226" y="323"/>
                    <a:pt x="226" y="323"/>
                  </a:cubicBezTo>
                  <a:cubicBezTo>
                    <a:pt x="227" y="323"/>
                    <a:pt x="227" y="323"/>
                    <a:pt x="228" y="323"/>
                  </a:cubicBezTo>
                  <a:cubicBezTo>
                    <a:pt x="228" y="323"/>
                    <a:pt x="228" y="323"/>
                    <a:pt x="228" y="323"/>
                  </a:cubicBezTo>
                  <a:cubicBezTo>
                    <a:pt x="230" y="323"/>
                    <a:pt x="232" y="328"/>
                    <a:pt x="233" y="330"/>
                  </a:cubicBezTo>
                  <a:cubicBezTo>
                    <a:pt x="235" y="332"/>
                    <a:pt x="237" y="334"/>
                    <a:pt x="238" y="335"/>
                  </a:cubicBezTo>
                  <a:cubicBezTo>
                    <a:pt x="239" y="335"/>
                    <a:pt x="237" y="336"/>
                    <a:pt x="238" y="337"/>
                  </a:cubicBezTo>
                  <a:cubicBezTo>
                    <a:pt x="238" y="338"/>
                    <a:pt x="240" y="339"/>
                    <a:pt x="241" y="340"/>
                  </a:cubicBezTo>
                  <a:cubicBezTo>
                    <a:pt x="242" y="340"/>
                    <a:pt x="247" y="347"/>
                    <a:pt x="247" y="348"/>
                  </a:cubicBezTo>
                  <a:cubicBezTo>
                    <a:pt x="248" y="349"/>
                    <a:pt x="247" y="349"/>
                    <a:pt x="246" y="350"/>
                  </a:cubicBezTo>
                  <a:cubicBezTo>
                    <a:pt x="246" y="351"/>
                    <a:pt x="248" y="355"/>
                    <a:pt x="249" y="357"/>
                  </a:cubicBezTo>
                  <a:cubicBezTo>
                    <a:pt x="250" y="358"/>
                    <a:pt x="252" y="359"/>
                    <a:pt x="253" y="360"/>
                  </a:cubicBezTo>
                  <a:cubicBezTo>
                    <a:pt x="254" y="361"/>
                    <a:pt x="256" y="363"/>
                    <a:pt x="257" y="365"/>
                  </a:cubicBezTo>
                  <a:cubicBezTo>
                    <a:pt x="258" y="367"/>
                    <a:pt x="261" y="370"/>
                    <a:pt x="262" y="372"/>
                  </a:cubicBezTo>
                  <a:cubicBezTo>
                    <a:pt x="262" y="373"/>
                    <a:pt x="262" y="373"/>
                    <a:pt x="262" y="373"/>
                  </a:cubicBezTo>
                  <a:cubicBezTo>
                    <a:pt x="262" y="373"/>
                    <a:pt x="262" y="374"/>
                    <a:pt x="262" y="374"/>
                  </a:cubicBezTo>
                  <a:cubicBezTo>
                    <a:pt x="262" y="374"/>
                    <a:pt x="262" y="374"/>
                    <a:pt x="262" y="374"/>
                  </a:cubicBezTo>
                  <a:cubicBezTo>
                    <a:pt x="262" y="374"/>
                    <a:pt x="262" y="374"/>
                    <a:pt x="262" y="374"/>
                  </a:cubicBezTo>
                  <a:cubicBezTo>
                    <a:pt x="262" y="374"/>
                    <a:pt x="262" y="374"/>
                    <a:pt x="262" y="375"/>
                  </a:cubicBezTo>
                  <a:cubicBezTo>
                    <a:pt x="262" y="375"/>
                    <a:pt x="262" y="375"/>
                    <a:pt x="262" y="375"/>
                  </a:cubicBezTo>
                  <a:cubicBezTo>
                    <a:pt x="262" y="376"/>
                    <a:pt x="262" y="376"/>
                    <a:pt x="262" y="376"/>
                  </a:cubicBezTo>
                  <a:cubicBezTo>
                    <a:pt x="262" y="376"/>
                    <a:pt x="262" y="376"/>
                    <a:pt x="262" y="376"/>
                  </a:cubicBezTo>
                  <a:cubicBezTo>
                    <a:pt x="262" y="378"/>
                    <a:pt x="266" y="385"/>
                    <a:pt x="266" y="387"/>
                  </a:cubicBezTo>
                  <a:cubicBezTo>
                    <a:pt x="266" y="388"/>
                    <a:pt x="267" y="390"/>
                    <a:pt x="268" y="390"/>
                  </a:cubicBezTo>
                  <a:cubicBezTo>
                    <a:pt x="270" y="390"/>
                    <a:pt x="273" y="389"/>
                    <a:pt x="274" y="388"/>
                  </a:cubicBezTo>
                  <a:cubicBezTo>
                    <a:pt x="275" y="387"/>
                    <a:pt x="279" y="387"/>
                    <a:pt x="282" y="387"/>
                  </a:cubicBezTo>
                  <a:cubicBezTo>
                    <a:pt x="285" y="387"/>
                    <a:pt x="292" y="383"/>
                    <a:pt x="294" y="382"/>
                  </a:cubicBezTo>
                  <a:cubicBezTo>
                    <a:pt x="296" y="380"/>
                    <a:pt x="303" y="379"/>
                    <a:pt x="304" y="378"/>
                  </a:cubicBezTo>
                  <a:cubicBezTo>
                    <a:pt x="304" y="378"/>
                    <a:pt x="305" y="375"/>
                    <a:pt x="305" y="374"/>
                  </a:cubicBezTo>
                  <a:cubicBezTo>
                    <a:pt x="305" y="374"/>
                    <a:pt x="306" y="374"/>
                    <a:pt x="306" y="374"/>
                  </a:cubicBezTo>
                  <a:cubicBezTo>
                    <a:pt x="306" y="374"/>
                    <a:pt x="306" y="374"/>
                    <a:pt x="306" y="374"/>
                  </a:cubicBezTo>
                  <a:cubicBezTo>
                    <a:pt x="306" y="374"/>
                    <a:pt x="306" y="374"/>
                    <a:pt x="307" y="374"/>
                  </a:cubicBezTo>
                  <a:cubicBezTo>
                    <a:pt x="307" y="374"/>
                    <a:pt x="307" y="373"/>
                    <a:pt x="307" y="373"/>
                  </a:cubicBezTo>
                  <a:cubicBezTo>
                    <a:pt x="307" y="373"/>
                    <a:pt x="307" y="373"/>
                    <a:pt x="308" y="373"/>
                  </a:cubicBezTo>
                  <a:cubicBezTo>
                    <a:pt x="308" y="373"/>
                    <a:pt x="308" y="373"/>
                    <a:pt x="308" y="373"/>
                  </a:cubicBezTo>
                  <a:cubicBezTo>
                    <a:pt x="308" y="373"/>
                    <a:pt x="309" y="373"/>
                    <a:pt x="309" y="373"/>
                  </a:cubicBezTo>
                  <a:cubicBezTo>
                    <a:pt x="309" y="373"/>
                    <a:pt x="309" y="373"/>
                    <a:pt x="309" y="372"/>
                  </a:cubicBezTo>
                  <a:cubicBezTo>
                    <a:pt x="310" y="372"/>
                    <a:pt x="310" y="372"/>
                    <a:pt x="310" y="372"/>
                  </a:cubicBezTo>
                  <a:cubicBezTo>
                    <a:pt x="310" y="372"/>
                    <a:pt x="311" y="372"/>
                    <a:pt x="311" y="372"/>
                  </a:cubicBezTo>
                  <a:cubicBezTo>
                    <a:pt x="311" y="372"/>
                    <a:pt x="311" y="372"/>
                    <a:pt x="311" y="372"/>
                  </a:cubicBezTo>
                  <a:cubicBezTo>
                    <a:pt x="312" y="372"/>
                    <a:pt x="312" y="372"/>
                    <a:pt x="312" y="372"/>
                  </a:cubicBezTo>
                  <a:cubicBezTo>
                    <a:pt x="312" y="372"/>
                    <a:pt x="312" y="372"/>
                    <a:pt x="312" y="372"/>
                  </a:cubicBezTo>
                  <a:cubicBezTo>
                    <a:pt x="313" y="372"/>
                    <a:pt x="313" y="371"/>
                    <a:pt x="313" y="371"/>
                  </a:cubicBezTo>
                  <a:cubicBezTo>
                    <a:pt x="313" y="371"/>
                    <a:pt x="313" y="371"/>
                    <a:pt x="313" y="371"/>
                  </a:cubicBezTo>
                  <a:cubicBezTo>
                    <a:pt x="315" y="371"/>
                    <a:pt x="318" y="371"/>
                    <a:pt x="318" y="370"/>
                  </a:cubicBezTo>
                  <a:cubicBezTo>
                    <a:pt x="318" y="368"/>
                    <a:pt x="319" y="368"/>
                    <a:pt x="320" y="367"/>
                  </a:cubicBezTo>
                  <a:cubicBezTo>
                    <a:pt x="322" y="367"/>
                    <a:pt x="322" y="366"/>
                    <a:pt x="322" y="365"/>
                  </a:cubicBezTo>
                  <a:cubicBezTo>
                    <a:pt x="323" y="364"/>
                    <a:pt x="325" y="363"/>
                    <a:pt x="327" y="363"/>
                  </a:cubicBezTo>
                  <a:cubicBezTo>
                    <a:pt x="328" y="363"/>
                    <a:pt x="327" y="362"/>
                    <a:pt x="327" y="360"/>
                  </a:cubicBezTo>
                  <a:cubicBezTo>
                    <a:pt x="327" y="359"/>
                    <a:pt x="327" y="358"/>
                    <a:pt x="328" y="356"/>
                  </a:cubicBezTo>
                  <a:cubicBezTo>
                    <a:pt x="328" y="354"/>
                    <a:pt x="328" y="356"/>
                    <a:pt x="329" y="357"/>
                  </a:cubicBezTo>
                  <a:cubicBezTo>
                    <a:pt x="330" y="357"/>
                    <a:pt x="331" y="354"/>
                    <a:pt x="332" y="353"/>
                  </a:cubicBezTo>
                  <a:cubicBezTo>
                    <a:pt x="333" y="353"/>
                    <a:pt x="334" y="351"/>
                    <a:pt x="334" y="349"/>
                  </a:cubicBezTo>
                  <a:cubicBezTo>
                    <a:pt x="335" y="348"/>
                    <a:pt x="335" y="347"/>
                    <a:pt x="334" y="347"/>
                  </a:cubicBezTo>
                  <a:cubicBezTo>
                    <a:pt x="332" y="346"/>
                    <a:pt x="332" y="345"/>
                    <a:pt x="330" y="343"/>
                  </a:cubicBezTo>
                  <a:cubicBezTo>
                    <a:pt x="329" y="342"/>
                    <a:pt x="326" y="342"/>
                    <a:pt x="324" y="342"/>
                  </a:cubicBezTo>
                  <a:cubicBezTo>
                    <a:pt x="324" y="342"/>
                    <a:pt x="324" y="342"/>
                    <a:pt x="324" y="342"/>
                  </a:cubicBezTo>
                  <a:cubicBezTo>
                    <a:pt x="323" y="342"/>
                    <a:pt x="323" y="342"/>
                    <a:pt x="323" y="341"/>
                  </a:cubicBezTo>
                  <a:cubicBezTo>
                    <a:pt x="323" y="341"/>
                    <a:pt x="323" y="341"/>
                    <a:pt x="323" y="341"/>
                  </a:cubicBezTo>
                  <a:cubicBezTo>
                    <a:pt x="323" y="341"/>
                    <a:pt x="323" y="341"/>
                    <a:pt x="323" y="341"/>
                  </a:cubicBezTo>
                  <a:cubicBezTo>
                    <a:pt x="322" y="341"/>
                    <a:pt x="322" y="341"/>
                    <a:pt x="322" y="340"/>
                  </a:cubicBezTo>
                  <a:cubicBezTo>
                    <a:pt x="322" y="340"/>
                    <a:pt x="322" y="340"/>
                    <a:pt x="322" y="340"/>
                  </a:cubicBezTo>
                  <a:cubicBezTo>
                    <a:pt x="322" y="340"/>
                    <a:pt x="322" y="340"/>
                    <a:pt x="321" y="339"/>
                  </a:cubicBezTo>
                  <a:cubicBezTo>
                    <a:pt x="321" y="339"/>
                    <a:pt x="321" y="339"/>
                    <a:pt x="321" y="339"/>
                  </a:cubicBezTo>
                  <a:cubicBezTo>
                    <a:pt x="321" y="339"/>
                    <a:pt x="321" y="339"/>
                    <a:pt x="321" y="338"/>
                  </a:cubicBezTo>
                  <a:cubicBezTo>
                    <a:pt x="321" y="338"/>
                    <a:pt x="321" y="338"/>
                    <a:pt x="321" y="338"/>
                  </a:cubicBezTo>
                  <a:cubicBezTo>
                    <a:pt x="320" y="337"/>
                    <a:pt x="320" y="336"/>
                    <a:pt x="320" y="335"/>
                  </a:cubicBezTo>
                  <a:cubicBezTo>
                    <a:pt x="319" y="333"/>
                    <a:pt x="321" y="332"/>
                    <a:pt x="320" y="332"/>
                  </a:cubicBezTo>
                  <a:cubicBezTo>
                    <a:pt x="319" y="332"/>
                    <a:pt x="313" y="338"/>
                    <a:pt x="312" y="340"/>
                  </a:cubicBezTo>
                  <a:cubicBezTo>
                    <a:pt x="311" y="341"/>
                    <a:pt x="307" y="340"/>
                    <a:pt x="305" y="340"/>
                  </a:cubicBezTo>
                  <a:cubicBezTo>
                    <a:pt x="303" y="340"/>
                    <a:pt x="303" y="341"/>
                    <a:pt x="301" y="340"/>
                  </a:cubicBezTo>
                  <a:cubicBezTo>
                    <a:pt x="301" y="340"/>
                    <a:pt x="301" y="340"/>
                    <a:pt x="300" y="340"/>
                  </a:cubicBezTo>
                  <a:cubicBezTo>
                    <a:pt x="300" y="340"/>
                    <a:pt x="300" y="340"/>
                    <a:pt x="300" y="340"/>
                  </a:cubicBezTo>
                  <a:cubicBezTo>
                    <a:pt x="300" y="340"/>
                    <a:pt x="300" y="339"/>
                    <a:pt x="300" y="339"/>
                  </a:cubicBezTo>
                  <a:cubicBezTo>
                    <a:pt x="299" y="339"/>
                    <a:pt x="299" y="339"/>
                    <a:pt x="299" y="339"/>
                  </a:cubicBezTo>
                  <a:cubicBezTo>
                    <a:pt x="299" y="339"/>
                    <a:pt x="299" y="339"/>
                    <a:pt x="299" y="339"/>
                  </a:cubicBezTo>
                  <a:cubicBezTo>
                    <a:pt x="299" y="339"/>
                    <a:pt x="299" y="338"/>
                    <a:pt x="299" y="338"/>
                  </a:cubicBezTo>
                  <a:cubicBezTo>
                    <a:pt x="299" y="338"/>
                    <a:pt x="299" y="338"/>
                    <a:pt x="298" y="338"/>
                  </a:cubicBezTo>
                  <a:cubicBezTo>
                    <a:pt x="298" y="337"/>
                    <a:pt x="301" y="336"/>
                    <a:pt x="301" y="335"/>
                  </a:cubicBezTo>
                  <a:cubicBezTo>
                    <a:pt x="301" y="334"/>
                    <a:pt x="299" y="332"/>
                    <a:pt x="298" y="331"/>
                  </a:cubicBezTo>
                  <a:cubicBezTo>
                    <a:pt x="298" y="331"/>
                    <a:pt x="297" y="333"/>
                    <a:pt x="297" y="334"/>
                  </a:cubicBezTo>
                  <a:cubicBezTo>
                    <a:pt x="296" y="334"/>
                    <a:pt x="296" y="334"/>
                    <a:pt x="296" y="334"/>
                  </a:cubicBezTo>
                  <a:cubicBezTo>
                    <a:pt x="296" y="334"/>
                    <a:pt x="296" y="334"/>
                    <a:pt x="296" y="334"/>
                  </a:cubicBezTo>
                  <a:cubicBezTo>
                    <a:pt x="296" y="334"/>
                    <a:pt x="296" y="334"/>
                    <a:pt x="295" y="334"/>
                  </a:cubicBezTo>
                  <a:cubicBezTo>
                    <a:pt x="295" y="334"/>
                    <a:pt x="295" y="334"/>
                    <a:pt x="295" y="334"/>
                  </a:cubicBezTo>
                  <a:cubicBezTo>
                    <a:pt x="295" y="333"/>
                    <a:pt x="295" y="333"/>
                    <a:pt x="295" y="333"/>
                  </a:cubicBezTo>
                  <a:cubicBezTo>
                    <a:pt x="295" y="333"/>
                    <a:pt x="294" y="333"/>
                    <a:pt x="294" y="333"/>
                  </a:cubicBezTo>
                  <a:cubicBezTo>
                    <a:pt x="294" y="332"/>
                    <a:pt x="293" y="330"/>
                    <a:pt x="293" y="329"/>
                  </a:cubicBezTo>
                  <a:cubicBezTo>
                    <a:pt x="293" y="328"/>
                    <a:pt x="291" y="326"/>
                    <a:pt x="290" y="325"/>
                  </a:cubicBezTo>
                  <a:cubicBezTo>
                    <a:pt x="289" y="325"/>
                    <a:pt x="287" y="323"/>
                    <a:pt x="287" y="322"/>
                  </a:cubicBezTo>
                  <a:cubicBezTo>
                    <a:pt x="287" y="322"/>
                    <a:pt x="287" y="321"/>
                    <a:pt x="286" y="321"/>
                  </a:cubicBezTo>
                  <a:cubicBezTo>
                    <a:pt x="286" y="321"/>
                    <a:pt x="286" y="321"/>
                    <a:pt x="286" y="321"/>
                  </a:cubicBezTo>
                  <a:cubicBezTo>
                    <a:pt x="286" y="320"/>
                    <a:pt x="286" y="320"/>
                    <a:pt x="285" y="319"/>
                  </a:cubicBezTo>
                  <a:cubicBezTo>
                    <a:pt x="285" y="319"/>
                    <a:pt x="284" y="318"/>
                    <a:pt x="284" y="318"/>
                  </a:cubicBezTo>
                  <a:cubicBezTo>
                    <a:pt x="284" y="318"/>
                    <a:pt x="283" y="317"/>
                    <a:pt x="283" y="317"/>
                  </a:cubicBezTo>
                  <a:cubicBezTo>
                    <a:pt x="283" y="317"/>
                    <a:pt x="283" y="317"/>
                    <a:pt x="283" y="317"/>
                  </a:cubicBezTo>
                  <a:cubicBezTo>
                    <a:pt x="283" y="317"/>
                    <a:pt x="283" y="317"/>
                    <a:pt x="283" y="317"/>
                  </a:cubicBezTo>
                  <a:cubicBezTo>
                    <a:pt x="283" y="317"/>
                    <a:pt x="283" y="317"/>
                    <a:pt x="283" y="317"/>
                  </a:cubicBezTo>
                  <a:cubicBezTo>
                    <a:pt x="283" y="316"/>
                    <a:pt x="284" y="316"/>
                    <a:pt x="284" y="316"/>
                  </a:cubicBezTo>
                  <a:cubicBezTo>
                    <a:pt x="284" y="316"/>
                    <a:pt x="284" y="316"/>
                    <a:pt x="284" y="316"/>
                  </a:cubicBezTo>
                  <a:cubicBezTo>
                    <a:pt x="284" y="316"/>
                    <a:pt x="284" y="316"/>
                    <a:pt x="284" y="316"/>
                  </a:cubicBezTo>
                  <a:cubicBezTo>
                    <a:pt x="284" y="316"/>
                    <a:pt x="284" y="316"/>
                    <a:pt x="284" y="316"/>
                  </a:cubicBezTo>
                  <a:cubicBezTo>
                    <a:pt x="284" y="316"/>
                    <a:pt x="284" y="316"/>
                    <a:pt x="284" y="315"/>
                  </a:cubicBezTo>
                  <a:cubicBezTo>
                    <a:pt x="284" y="315"/>
                    <a:pt x="286" y="315"/>
                    <a:pt x="287" y="315"/>
                  </a:cubicBezTo>
                  <a:cubicBezTo>
                    <a:pt x="287" y="315"/>
                    <a:pt x="287" y="315"/>
                    <a:pt x="287" y="315"/>
                  </a:cubicBezTo>
                  <a:cubicBezTo>
                    <a:pt x="287" y="315"/>
                    <a:pt x="287" y="315"/>
                    <a:pt x="288" y="315"/>
                  </a:cubicBezTo>
                  <a:cubicBezTo>
                    <a:pt x="288" y="315"/>
                    <a:pt x="288" y="314"/>
                    <a:pt x="288" y="314"/>
                  </a:cubicBezTo>
                  <a:cubicBezTo>
                    <a:pt x="288" y="314"/>
                    <a:pt x="288" y="314"/>
                    <a:pt x="288" y="314"/>
                  </a:cubicBezTo>
                  <a:cubicBezTo>
                    <a:pt x="288" y="314"/>
                    <a:pt x="288" y="314"/>
                    <a:pt x="288" y="314"/>
                  </a:cubicBezTo>
                  <a:cubicBezTo>
                    <a:pt x="288" y="314"/>
                    <a:pt x="288" y="314"/>
                    <a:pt x="288" y="314"/>
                  </a:cubicBezTo>
                  <a:cubicBezTo>
                    <a:pt x="288" y="314"/>
                    <a:pt x="288" y="314"/>
                    <a:pt x="288" y="314"/>
                  </a:cubicBezTo>
                  <a:cubicBezTo>
                    <a:pt x="288" y="313"/>
                    <a:pt x="289" y="314"/>
                    <a:pt x="290" y="315"/>
                  </a:cubicBezTo>
                  <a:cubicBezTo>
                    <a:pt x="290" y="315"/>
                    <a:pt x="292" y="316"/>
                    <a:pt x="293" y="316"/>
                  </a:cubicBezTo>
                  <a:cubicBezTo>
                    <a:pt x="293" y="316"/>
                    <a:pt x="295" y="319"/>
                    <a:pt x="296" y="321"/>
                  </a:cubicBezTo>
                  <a:cubicBezTo>
                    <a:pt x="297" y="323"/>
                    <a:pt x="298" y="323"/>
                    <a:pt x="300" y="323"/>
                  </a:cubicBezTo>
                  <a:cubicBezTo>
                    <a:pt x="303" y="324"/>
                    <a:pt x="303" y="325"/>
                    <a:pt x="304" y="326"/>
                  </a:cubicBezTo>
                  <a:cubicBezTo>
                    <a:pt x="305" y="327"/>
                    <a:pt x="308" y="328"/>
                    <a:pt x="309" y="329"/>
                  </a:cubicBezTo>
                  <a:cubicBezTo>
                    <a:pt x="311" y="329"/>
                    <a:pt x="313" y="330"/>
                    <a:pt x="314" y="330"/>
                  </a:cubicBezTo>
                  <a:cubicBezTo>
                    <a:pt x="315" y="330"/>
                    <a:pt x="318" y="327"/>
                    <a:pt x="319" y="327"/>
                  </a:cubicBezTo>
                  <a:cubicBezTo>
                    <a:pt x="319" y="326"/>
                    <a:pt x="321" y="328"/>
                    <a:pt x="321" y="330"/>
                  </a:cubicBezTo>
                  <a:cubicBezTo>
                    <a:pt x="322" y="332"/>
                    <a:pt x="322" y="333"/>
                    <a:pt x="325" y="334"/>
                  </a:cubicBezTo>
                  <a:cubicBezTo>
                    <a:pt x="328" y="334"/>
                    <a:pt x="337" y="335"/>
                    <a:pt x="338" y="335"/>
                  </a:cubicBezTo>
                  <a:cubicBezTo>
                    <a:pt x="338" y="335"/>
                    <a:pt x="338" y="335"/>
                    <a:pt x="339" y="335"/>
                  </a:cubicBezTo>
                  <a:cubicBezTo>
                    <a:pt x="339" y="335"/>
                    <a:pt x="339" y="335"/>
                    <a:pt x="339" y="335"/>
                  </a:cubicBezTo>
                  <a:cubicBezTo>
                    <a:pt x="340" y="336"/>
                    <a:pt x="342" y="336"/>
                    <a:pt x="344" y="336"/>
                  </a:cubicBezTo>
                  <a:cubicBezTo>
                    <a:pt x="344" y="336"/>
                    <a:pt x="344" y="336"/>
                    <a:pt x="344" y="336"/>
                  </a:cubicBezTo>
                  <a:cubicBezTo>
                    <a:pt x="345" y="336"/>
                    <a:pt x="345" y="336"/>
                    <a:pt x="346" y="336"/>
                  </a:cubicBezTo>
                  <a:cubicBezTo>
                    <a:pt x="349" y="335"/>
                    <a:pt x="349" y="335"/>
                    <a:pt x="351" y="335"/>
                  </a:cubicBezTo>
                  <a:cubicBezTo>
                    <a:pt x="352" y="335"/>
                    <a:pt x="352" y="336"/>
                    <a:pt x="354" y="336"/>
                  </a:cubicBezTo>
                  <a:cubicBezTo>
                    <a:pt x="356" y="336"/>
                    <a:pt x="362" y="335"/>
                    <a:pt x="363" y="335"/>
                  </a:cubicBezTo>
                  <a:cubicBezTo>
                    <a:pt x="364" y="335"/>
                    <a:pt x="365" y="338"/>
                    <a:pt x="366" y="339"/>
                  </a:cubicBezTo>
                  <a:cubicBezTo>
                    <a:pt x="367" y="339"/>
                    <a:pt x="366" y="341"/>
                    <a:pt x="368" y="342"/>
                  </a:cubicBezTo>
                  <a:cubicBezTo>
                    <a:pt x="368" y="342"/>
                    <a:pt x="369" y="342"/>
                    <a:pt x="369" y="342"/>
                  </a:cubicBezTo>
                  <a:cubicBezTo>
                    <a:pt x="369" y="342"/>
                    <a:pt x="369" y="342"/>
                    <a:pt x="369" y="342"/>
                  </a:cubicBezTo>
                  <a:cubicBezTo>
                    <a:pt x="370" y="342"/>
                    <a:pt x="370" y="342"/>
                    <a:pt x="370" y="342"/>
                  </a:cubicBezTo>
                  <a:cubicBezTo>
                    <a:pt x="370" y="342"/>
                    <a:pt x="370" y="342"/>
                    <a:pt x="370" y="342"/>
                  </a:cubicBezTo>
                  <a:cubicBezTo>
                    <a:pt x="371" y="342"/>
                    <a:pt x="371" y="342"/>
                    <a:pt x="371" y="342"/>
                  </a:cubicBezTo>
                  <a:cubicBezTo>
                    <a:pt x="371" y="342"/>
                    <a:pt x="372" y="342"/>
                    <a:pt x="372" y="342"/>
                  </a:cubicBezTo>
                  <a:cubicBezTo>
                    <a:pt x="373" y="342"/>
                    <a:pt x="372" y="342"/>
                    <a:pt x="373" y="344"/>
                  </a:cubicBezTo>
                  <a:cubicBezTo>
                    <a:pt x="373" y="347"/>
                    <a:pt x="379" y="346"/>
                    <a:pt x="380" y="347"/>
                  </a:cubicBezTo>
                  <a:cubicBezTo>
                    <a:pt x="381" y="347"/>
                    <a:pt x="379" y="348"/>
                    <a:pt x="378" y="348"/>
                  </a:cubicBezTo>
                  <a:cubicBezTo>
                    <a:pt x="376" y="349"/>
                    <a:pt x="374" y="347"/>
                    <a:pt x="374" y="348"/>
                  </a:cubicBezTo>
                  <a:cubicBezTo>
                    <a:pt x="374" y="348"/>
                    <a:pt x="381" y="356"/>
                    <a:pt x="382" y="357"/>
                  </a:cubicBezTo>
                  <a:cubicBezTo>
                    <a:pt x="384" y="357"/>
                    <a:pt x="387" y="356"/>
                    <a:pt x="388" y="355"/>
                  </a:cubicBezTo>
                  <a:cubicBezTo>
                    <a:pt x="389" y="354"/>
                    <a:pt x="388" y="349"/>
                    <a:pt x="389" y="350"/>
                  </a:cubicBezTo>
                  <a:cubicBezTo>
                    <a:pt x="389" y="350"/>
                    <a:pt x="390" y="353"/>
                    <a:pt x="390" y="354"/>
                  </a:cubicBezTo>
                  <a:cubicBezTo>
                    <a:pt x="391" y="354"/>
                    <a:pt x="392" y="360"/>
                    <a:pt x="392" y="361"/>
                  </a:cubicBezTo>
                  <a:cubicBezTo>
                    <a:pt x="392" y="362"/>
                    <a:pt x="393" y="366"/>
                    <a:pt x="394" y="369"/>
                  </a:cubicBezTo>
                  <a:cubicBezTo>
                    <a:pt x="395" y="372"/>
                    <a:pt x="399" y="380"/>
                    <a:pt x="400" y="382"/>
                  </a:cubicBezTo>
                  <a:cubicBezTo>
                    <a:pt x="401" y="384"/>
                    <a:pt x="403" y="386"/>
                    <a:pt x="403" y="388"/>
                  </a:cubicBezTo>
                  <a:cubicBezTo>
                    <a:pt x="403" y="390"/>
                    <a:pt x="407" y="395"/>
                    <a:pt x="407" y="396"/>
                  </a:cubicBezTo>
                  <a:cubicBezTo>
                    <a:pt x="408" y="397"/>
                    <a:pt x="413" y="406"/>
                    <a:pt x="414" y="408"/>
                  </a:cubicBezTo>
                  <a:cubicBezTo>
                    <a:pt x="415" y="409"/>
                    <a:pt x="417" y="411"/>
                    <a:pt x="418" y="411"/>
                  </a:cubicBezTo>
                  <a:cubicBezTo>
                    <a:pt x="419" y="412"/>
                    <a:pt x="421" y="409"/>
                    <a:pt x="421" y="408"/>
                  </a:cubicBezTo>
                  <a:cubicBezTo>
                    <a:pt x="421" y="407"/>
                    <a:pt x="423" y="407"/>
                    <a:pt x="423" y="407"/>
                  </a:cubicBezTo>
                  <a:cubicBezTo>
                    <a:pt x="424" y="407"/>
                    <a:pt x="425" y="404"/>
                    <a:pt x="425" y="404"/>
                  </a:cubicBezTo>
                  <a:cubicBezTo>
                    <a:pt x="426" y="403"/>
                    <a:pt x="427" y="402"/>
                    <a:pt x="428" y="400"/>
                  </a:cubicBezTo>
                  <a:cubicBezTo>
                    <a:pt x="428" y="399"/>
                    <a:pt x="427" y="397"/>
                    <a:pt x="426" y="396"/>
                  </a:cubicBezTo>
                  <a:cubicBezTo>
                    <a:pt x="426" y="395"/>
                    <a:pt x="427" y="393"/>
                    <a:pt x="428" y="392"/>
                  </a:cubicBezTo>
                  <a:cubicBezTo>
                    <a:pt x="428" y="391"/>
                    <a:pt x="429" y="387"/>
                    <a:pt x="428" y="385"/>
                  </a:cubicBezTo>
                  <a:cubicBezTo>
                    <a:pt x="428" y="382"/>
                    <a:pt x="428" y="380"/>
                    <a:pt x="428" y="378"/>
                  </a:cubicBezTo>
                  <a:cubicBezTo>
                    <a:pt x="429" y="377"/>
                    <a:pt x="430" y="377"/>
                    <a:pt x="431" y="377"/>
                  </a:cubicBezTo>
                  <a:cubicBezTo>
                    <a:pt x="432" y="376"/>
                    <a:pt x="432" y="375"/>
                    <a:pt x="433" y="375"/>
                  </a:cubicBezTo>
                  <a:cubicBezTo>
                    <a:pt x="434" y="374"/>
                    <a:pt x="434" y="371"/>
                    <a:pt x="436" y="370"/>
                  </a:cubicBezTo>
                  <a:cubicBezTo>
                    <a:pt x="438" y="369"/>
                    <a:pt x="444" y="364"/>
                    <a:pt x="447" y="362"/>
                  </a:cubicBezTo>
                  <a:cubicBezTo>
                    <a:pt x="449" y="359"/>
                    <a:pt x="451" y="359"/>
                    <a:pt x="452" y="359"/>
                  </a:cubicBezTo>
                  <a:cubicBezTo>
                    <a:pt x="453" y="359"/>
                    <a:pt x="453" y="358"/>
                    <a:pt x="453" y="356"/>
                  </a:cubicBezTo>
                  <a:cubicBezTo>
                    <a:pt x="453" y="355"/>
                    <a:pt x="452" y="353"/>
                    <a:pt x="453" y="353"/>
                  </a:cubicBezTo>
                  <a:cubicBezTo>
                    <a:pt x="454" y="353"/>
                    <a:pt x="456" y="352"/>
                    <a:pt x="457" y="351"/>
                  </a:cubicBezTo>
                  <a:cubicBezTo>
                    <a:pt x="458" y="351"/>
                    <a:pt x="460" y="352"/>
                    <a:pt x="460" y="352"/>
                  </a:cubicBezTo>
                  <a:cubicBezTo>
                    <a:pt x="460" y="352"/>
                    <a:pt x="460" y="352"/>
                    <a:pt x="461" y="352"/>
                  </a:cubicBezTo>
                  <a:cubicBezTo>
                    <a:pt x="461" y="352"/>
                    <a:pt x="461" y="352"/>
                    <a:pt x="461" y="352"/>
                  </a:cubicBezTo>
                  <a:cubicBezTo>
                    <a:pt x="461" y="352"/>
                    <a:pt x="461" y="352"/>
                    <a:pt x="461" y="352"/>
                  </a:cubicBezTo>
                  <a:cubicBezTo>
                    <a:pt x="461" y="352"/>
                    <a:pt x="462" y="352"/>
                    <a:pt x="462" y="352"/>
                  </a:cubicBezTo>
                  <a:cubicBezTo>
                    <a:pt x="462" y="352"/>
                    <a:pt x="462" y="352"/>
                    <a:pt x="462" y="352"/>
                  </a:cubicBezTo>
                  <a:cubicBezTo>
                    <a:pt x="462" y="351"/>
                    <a:pt x="462" y="351"/>
                    <a:pt x="462" y="351"/>
                  </a:cubicBezTo>
                  <a:cubicBezTo>
                    <a:pt x="463" y="351"/>
                    <a:pt x="463" y="351"/>
                    <a:pt x="463" y="351"/>
                  </a:cubicBezTo>
                  <a:cubicBezTo>
                    <a:pt x="463" y="351"/>
                    <a:pt x="463" y="351"/>
                    <a:pt x="463" y="351"/>
                  </a:cubicBezTo>
                  <a:cubicBezTo>
                    <a:pt x="463" y="351"/>
                    <a:pt x="463" y="351"/>
                    <a:pt x="464" y="351"/>
                  </a:cubicBezTo>
                  <a:cubicBezTo>
                    <a:pt x="464" y="351"/>
                    <a:pt x="464" y="351"/>
                    <a:pt x="464" y="351"/>
                  </a:cubicBezTo>
                  <a:cubicBezTo>
                    <a:pt x="464" y="351"/>
                    <a:pt x="464" y="351"/>
                    <a:pt x="464" y="351"/>
                  </a:cubicBezTo>
                  <a:cubicBezTo>
                    <a:pt x="464" y="351"/>
                    <a:pt x="464" y="351"/>
                    <a:pt x="464" y="351"/>
                  </a:cubicBezTo>
                  <a:cubicBezTo>
                    <a:pt x="464" y="350"/>
                    <a:pt x="465" y="350"/>
                    <a:pt x="465" y="350"/>
                  </a:cubicBezTo>
                  <a:cubicBezTo>
                    <a:pt x="465" y="350"/>
                    <a:pt x="466" y="350"/>
                    <a:pt x="467" y="351"/>
                  </a:cubicBezTo>
                  <a:cubicBezTo>
                    <a:pt x="469" y="351"/>
                    <a:pt x="468" y="350"/>
                    <a:pt x="468" y="349"/>
                  </a:cubicBezTo>
                  <a:cubicBezTo>
                    <a:pt x="468" y="348"/>
                    <a:pt x="469" y="348"/>
                    <a:pt x="469" y="348"/>
                  </a:cubicBezTo>
                  <a:cubicBezTo>
                    <a:pt x="470" y="349"/>
                    <a:pt x="471" y="348"/>
                    <a:pt x="471" y="347"/>
                  </a:cubicBezTo>
                  <a:cubicBezTo>
                    <a:pt x="471" y="346"/>
                    <a:pt x="472" y="349"/>
                    <a:pt x="473" y="350"/>
                  </a:cubicBezTo>
                  <a:cubicBezTo>
                    <a:pt x="473" y="351"/>
                    <a:pt x="474" y="353"/>
                    <a:pt x="475" y="354"/>
                  </a:cubicBezTo>
                  <a:cubicBezTo>
                    <a:pt x="475" y="354"/>
                    <a:pt x="475" y="354"/>
                    <a:pt x="475" y="354"/>
                  </a:cubicBezTo>
                  <a:cubicBezTo>
                    <a:pt x="475" y="354"/>
                    <a:pt x="475" y="354"/>
                    <a:pt x="475" y="354"/>
                  </a:cubicBezTo>
                  <a:cubicBezTo>
                    <a:pt x="475" y="355"/>
                    <a:pt x="475" y="355"/>
                    <a:pt x="476" y="355"/>
                  </a:cubicBezTo>
                  <a:cubicBezTo>
                    <a:pt x="476" y="355"/>
                    <a:pt x="476" y="355"/>
                    <a:pt x="476" y="355"/>
                  </a:cubicBezTo>
                  <a:cubicBezTo>
                    <a:pt x="476" y="356"/>
                    <a:pt x="476" y="356"/>
                    <a:pt x="476" y="356"/>
                  </a:cubicBezTo>
                  <a:cubicBezTo>
                    <a:pt x="476" y="356"/>
                    <a:pt x="476" y="357"/>
                    <a:pt x="476" y="357"/>
                  </a:cubicBezTo>
                  <a:cubicBezTo>
                    <a:pt x="477" y="357"/>
                    <a:pt x="477" y="357"/>
                    <a:pt x="477" y="357"/>
                  </a:cubicBezTo>
                  <a:cubicBezTo>
                    <a:pt x="477" y="358"/>
                    <a:pt x="477" y="358"/>
                    <a:pt x="478" y="358"/>
                  </a:cubicBezTo>
                  <a:cubicBezTo>
                    <a:pt x="480" y="360"/>
                    <a:pt x="482" y="361"/>
                    <a:pt x="484" y="363"/>
                  </a:cubicBezTo>
                  <a:cubicBezTo>
                    <a:pt x="486" y="365"/>
                    <a:pt x="487" y="368"/>
                    <a:pt x="488" y="369"/>
                  </a:cubicBezTo>
                  <a:cubicBezTo>
                    <a:pt x="488" y="370"/>
                    <a:pt x="487" y="374"/>
                    <a:pt x="487" y="375"/>
                  </a:cubicBezTo>
                  <a:cubicBezTo>
                    <a:pt x="486" y="376"/>
                    <a:pt x="488" y="377"/>
                    <a:pt x="490" y="378"/>
                  </a:cubicBezTo>
                  <a:cubicBezTo>
                    <a:pt x="491" y="378"/>
                    <a:pt x="493" y="377"/>
                    <a:pt x="495" y="376"/>
                  </a:cubicBezTo>
                  <a:cubicBezTo>
                    <a:pt x="497" y="375"/>
                    <a:pt x="498" y="372"/>
                    <a:pt x="499" y="373"/>
                  </a:cubicBezTo>
                  <a:cubicBezTo>
                    <a:pt x="499" y="374"/>
                    <a:pt x="499" y="373"/>
                    <a:pt x="500" y="374"/>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7" name="Freeform 17"/>
            <p:cNvSpPr/>
            <p:nvPr/>
          </p:nvSpPr>
          <p:spPr bwMode="auto">
            <a:xfrm>
              <a:off x="4199408" y="5710287"/>
              <a:ext cx="184384" cy="387207"/>
            </a:xfrm>
            <a:custGeom>
              <a:avLst/>
              <a:gdLst>
                <a:gd name="T0" fmla="*/ 26 w 34"/>
                <a:gd name="T1" fmla="*/ 0 h 71"/>
                <a:gd name="T2" fmla="*/ 25 w 34"/>
                <a:gd name="T3" fmla="*/ 4 h 71"/>
                <a:gd name="T4" fmla="*/ 24 w 34"/>
                <a:gd name="T5" fmla="*/ 7 h 71"/>
                <a:gd name="T6" fmla="*/ 22 w 34"/>
                <a:gd name="T7" fmla="*/ 9 h 71"/>
                <a:gd name="T8" fmla="*/ 19 w 34"/>
                <a:gd name="T9" fmla="*/ 10 h 71"/>
                <a:gd name="T10" fmla="*/ 20 w 34"/>
                <a:gd name="T11" fmla="*/ 13 h 71"/>
                <a:gd name="T12" fmla="*/ 17 w 34"/>
                <a:gd name="T13" fmla="*/ 15 h 71"/>
                <a:gd name="T14" fmla="*/ 14 w 34"/>
                <a:gd name="T15" fmla="*/ 18 h 71"/>
                <a:gd name="T16" fmla="*/ 12 w 34"/>
                <a:gd name="T17" fmla="*/ 17 h 71"/>
                <a:gd name="T18" fmla="*/ 8 w 34"/>
                <a:gd name="T19" fmla="*/ 19 h 71"/>
                <a:gd name="T20" fmla="*/ 6 w 34"/>
                <a:gd name="T21" fmla="*/ 20 h 71"/>
                <a:gd name="T22" fmla="*/ 3 w 34"/>
                <a:gd name="T23" fmla="*/ 26 h 71"/>
                <a:gd name="T24" fmla="*/ 7 w 34"/>
                <a:gd name="T25" fmla="*/ 39 h 71"/>
                <a:gd name="T26" fmla="*/ 3 w 34"/>
                <a:gd name="T27" fmla="*/ 45 h 71"/>
                <a:gd name="T28" fmla="*/ 0 w 34"/>
                <a:gd name="T29" fmla="*/ 51 h 71"/>
                <a:gd name="T30" fmla="*/ 2 w 34"/>
                <a:gd name="T31" fmla="*/ 54 h 71"/>
                <a:gd name="T32" fmla="*/ 2 w 34"/>
                <a:gd name="T33" fmla="*/ 56 h 71"/>
                <a:gd name="T34" fmla="*/ 3 w 34"/>
                <a:gd name="T35" fmla="*/ 65 h 71"/>
                <a:gd name="T36" fmla="*/ 7 w 34"/>
                <a:gd name="T37" fmla="*/ 68 h 71"/>
                <a:gd name="T38" fmla="*/ 10 w 34"/>
                <a:gd name="T39" fmla="*/ 71 h 71"/>
                <a:gd name="T40" fmla="*/ 17 w 34"/>
                <a:gd name="T41" fmla="*/ 67 h 71"/>
                <a:gd name="T42" fmla="*/ 20 w 34"/>
                <a:gd name="T43" fmla="*/ 65 h 71"/>
                <a:gd name="T44" fmla="*/ 23 w 34"/>
                <a:gd name="T45" fmla="*/ 53 h 71"/>
                <a:gd name="T46" fmla="*/ 27 w 34"/>
                <a:gd name="T47" fmla="*/ 34 h 71"/>
                <a:gd name="T48" fmla="*/ 30 w 34"/>
                <a:gd name="T49" fmla="*/ 22 h 71"/>
                <a:gd name="T50" fmla="*/ 31 w 34"/>
                <a:gd name="T51" fmla="*/ 17 h 71"/>
                <a:gd name="T52" fmla="*/ 33 w 34"/>
                <a:gd name="T53" fmla="*/ 18 h 71"/>
                <a:gd name="T54" fmla="*/ 31 w 34"/>
                <a:gd name="T55" fmla="*/ 5 h 71"/>
                <a:gd name="T56" fmla="*/ 26 w 34"/>
                <a:gd name="T5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71">
                  <a:moveTo>
                    <a:pt x="26" y="0"/>
                  </a:moveTo>
                  <a:cubicBezTo>
                    <a:pt x="24" y="0"/>
                    <a:pt x="25" y="3"/>
                    <a:pt x="25" y="4"/>
                  </a:cubicBezTo>
                  <a:cubicBezTo>
                    <a:pt x="25" y="4"/>
                    <a:pt x="24" y="6"/>
                    <a:pt x="24" y="7"/>
                  </a:cubicBezTo>
                  <a:cubicBezTo>
                    <a:pt x="23" y="7"/>
                    <a:pt x="22" y="8"/>
                    <a:pt x="22" y="9"/>
                  </a:cubicBezTo>
                  <a:cubicBezTo>
                    <a:pt x="22" y="10"/>
                    <a:pt x="21" y="9"/>
                    <a:pt x="19" y="10"/>
                  </a:cubicBezTo>
                  <a:cubicBezTo>
                    <a:pt x="18" y="12"/>
                    <a:pt x="19" y="12"/>
                    <a:pt x="20" y="13"/>
                  </a:cubicBezTo>
                  <a:cubicBezTo>
                    <a:pt x="21" y="14"/>
                    <a:pt x="19" y="14"/>
                    <a:pt x="17" y="15"/>
                  </a:cubicBezTo>
                  <a:cubicBezTo>
                    <a:pt x="16" y="16"/>
                    <a:pt x="16" y="16"/>
                    <a:pt x="14" y="18"/>
                  </a:cubicBezTo>
                  <a:cubicBezTo>
                    <a:pt x="13" y="19"/>
                    <a:pt x="13" y="18"/>
                    <a:pt x="12" y="17"/>
                  </a:cubicBezTo>
                  <a:cubicBezTo>
                    <a:pt x="10" y="17"/>
                    <a:pt x="10" y="18"/>
                    <a:pt x="8" y="19"/>
                  </a:cubicBezTo>
                  <a:cubicBezTo>
                    <a:pt x="7" y="20"/>
                    <a:pt x="6" y="19"/>
                    <a:pt x="6" y="20"/>
                  </a:cubicBezTo>
                  <a:cubicBezTo>
                    <a:pt x="7" y="21"/>
                    <a:pt x="4" y="24"/>
                    <a:pt x="3" y="26"/>
                  </a:cubicBezTo>
                  <a:cubicBezTo>
                    <a:pt x="3" y="28"/>
                    <a:pt x="6" y="37"/>
                    <a:pt x="7" y="39"/>
                  </a:cubicBezTo>
                  <a:cubicBezTo>
                    <a:pt x="7" y="41"/>
                    <a:pt x="5" y="42"/>
                    <a:pt x="3" y="45"/>
                  </a:cubicBezTo>
                  <a:cubicBezTo>
                    <a:pt x="1" y="47"/>
                    <a:pt x="0" y="50"/>
                    <a:pt x="0" y="51"/>
                  </a:cubicBezTo>
                  <a:cubicBezTo>
                    <a:pt x="0" y="53"/>
                    <a:pt x="0" y="53"/>
                    <a:pt x="2" y="54"/>
                  </a:cubicBezTo>
                  <a:cubicBezTo>
                    <a:pt x="3" y="56"/>
                    <a:pt x="1" y="55"/>
                    <a:pt x="2" y="56"/>
                  </a:cubicBezTo>
                  <a:cubicBezTo>
                    <a:pt x="3" y="57"/>
                    <a:pt x="3" y="62"/>
                    <a:pt x="3" y="65"/>
                  </a:cubicBezTo>
                  <a:cubicBezTo>
                    <a:pt x="4" y="67"/>
                    <a:pt x="5" y="68"/>
                    <a:pt x="7" y="68"/>
                  </a:cubicBezTo>
                  <a:cubicBezTo>
                    <a:pt x="8" y="68"/>
                    <a:pt x="8" y="70"/>
                    <a:pt x="10" y="71"/>
                  </a:cubicBezTo>
                  <a:cubicBezTo>
                    <a:pt x="11" y="71"/>
                    <a:pt x="16" y="68"/>
                    <a:pt x="17" y="67"/>
                  </a:cubicBezTo>
                  <a:cubicBezTo>
                    <a:pt x="18" y="67"/>
                    <a:pt x="19" y="66"/>
                    <a:pt x="20" y="65"/>
                  </a:cubicBezTo>
                  <a:cubicBezTo>
                    <a:pt x="21" y="64"/>
                    <a:pt x="22" y="56"/>
                    <a:pt x="23" y="53"/>
                  </a:cubicBezTo>
                  <a:cubicBezTo>
                    <a:pt x="25" y="49"/>
                    <a:pt x="27" y="37"/>
                    <a:pt x="27" y="34"/>
                  </a:cubicBezTo>
                  <a:cubicBezTo>
                    <a:pt x="28" y="31"/>
                    <a:pt x="30" y="23"/>
                    <a:pt x="30" y="22"/>
                  </a:cubicBezTo>
                  <a:cubicBezTo>
                    <a:pt x="31" y="21"/>
                    <a:pt x="30" y="18"/>
                    <a:pt x="31" y="17"/>
                  </a:cubicBezTo>
                  <a:cubicBezTo>
                    <a:pt x="31" y="16"/>
                    <a:pt x="31" y="18"/>
                    <a:pt x="33" y="18"/>
                  </a:cubicBezTo>
                  <a:cubicBezTo>
                    <a:pt x="34" y="18"/>
                    <a:pt x="32" y="7"/>
                    <a:pt x="31" y="5"/>
                  </a:cubicBezTo>
                  <a:cubicBezTo>
                    <a:pt x="31" y="4"/>
                    <a:pt x="27" y="0"/>
                    <a:pt x="26" y="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8" name="Freeform 18"/>
            <p:cNvSpPr/>
            <p:nvPr/>
          </p:nvSpPr>
          <p:spPr bwMode="auto">
            <a:xfrm>
              <a:off x="5049881" y="5168657"/>
              <a:ext cx="59926" cy="94498"/>
            </a:xfrm>
            <a:custGeom>
              <a:avLst/>
              <a:gdLst>
                <a:gd name="T0" fmla="*/ 5 w 11"/>
                <a:gd name="T1" fmla="*/ 1 h 17"/>
                <a:gd name="T2" fmla="*/ 2 w 11"/>
                <a:gd name="T3" fmla="*/ 2 h 17"/>
                <a:gd name="T4" fmla="*/ 1 w 11"/>
                <a:gd name="T5" fmla="*/ 4 h 17"/>
                <a:gd name="T6" fmla="*/ 1 w 11"/>
                <a:gd name="T7" fmla="*/ 7 h 17"/>
                <a:gd name="T8" fmla="*/ 5 w 11"/>
                <a:gd name="T9" fmla="*/ 16 h 17"/>
                <a:gd name="T10" fmla="*/ 9 w 11"/>
                <a:gd name="T11" fmla="*/ 14 h 17"/>
                <a:gd name="T12" fmla="*/ 10 w 11"/>
                <a:gd name="T13" fmla="*/ 9 h 17"/>
                <a:gd name="T14" fmla="*/ 5 w 11"/>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5" y="1"/>
                  </a:moveTo>
                  <a:cubicBezTo>
                    <a:pt x="2" y="0"/>
                    <a:pt x="4" y="1"/>
                    <a:pt x="2" y="2"/>
                  </a:cubicBezTo>
                  <a:cubicBezTo>
                    <a:pt x="1" y="3"/>
                    <a:pt x="0" y="2"/>
                    <a:pt x="1" y="4"/>
                  </a:cubicBezTo>
                  <a:cubicBezTo>
                    <a:pt x="2" y="5"/>
                    <a:pt x="2" y="4"/>
                    <a:pt x="1" y="7"/>
                  </a:cubicBezTo>
                  <a:cubicBezTo>
                    <a:pt x="0" y="9"/>
                    <a:pt x="2" y="17"/>
                    <a:pt x="5" y="16"/>
                  </a:cubicBezTo>
                  <a:cubicBezTo>
                    <a:pt x="7" y="16"/>
                    <a:pt x="8" y="14"/>
                    <a:pt x="9" y="14"/>
                  </a:cubicBezTo>
                  <a:cubicBezTo>
                    <a:pt x="10" y="14"/>
                    <a:pt x="11" y="11"/>
                    <a:pt x="10" y="9"/>
                  </a:cubicBezTo>
                  <a:cubicBezTo>
                    <a:pt x="10" y="7"/>
                    <a:pt x="7" y="3"/>
                    <a:pt x="5"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9" name="Freeform 19"/>
            <p:cNvSpPr/>
            <p:nvPr/>
          </p:nvSpPr>
          <p:spPr bwMode="auto">
            <a:xfrm>
              <a:off x="5432479" y="5251631"/>
              <a:ext cx="304235" cy="311148"/>
            </a:xfrm>
            <a:custGeom>
              <a:avLst/>
              <a:gdLst>
                <a:gd name="T0" fmla="*/ 54 w 56"/>
                <a:gd name="T1" fmla="*/ 55 h 57"/>
                <a:gd name="T2" fmla="*/ 56 w 56"/>
                <a:gd name="T3" fmla="*/ 52 h 57"/>
                <a:gd name="T4" fmla="*/ 54 w 56"/>
                <a:gd name="T5" fmla="*/ 46 h 57"/>
                <a:gd name="T6" fmla="*/ 54 w 56"/>
                <a:gd name="T7" fmla="*/ 45 h 57"/>
                <a:gd name="T8" fmla="*/ 54 w 56"/>
                <a:gd name="T9" fmla="*/ 42 h 57"/>
                <a:gd name="T10" fmla="*/ 54 w 56"/>
                <a:gd name="T11" fmla="*/ 39 h 57"/>
                <a:gd name="T12" fmla="*/ 49 w 56"/>
                <a:gd name="T13" fmla="*/ 38 h 57"/>
                <a:gd name="T14" fmla="*/ 46 w 56"/>
                <a:gd name="T15" fmla="*/ 34 h 57"/>
                <a:gd name="T16" fmla="*/ 43 w 56"/>
                <a:gd name="T17" fmla="*/ 30 h 57"/>
                <a:gd name="T18" fmla="*/ 43 w 56"/>
                <a:gd name="T19" fmla="*/ 28 h 57"/>
                <a:gd name="T20" fmla="*/ 39 w 56"/>
                <a:gd name="T21" fmla="*/ 25 h 57"/>
                <a:gd name="T22" fmla="*/ 39 w 56"/>
                <a:gd name="T23" fmla="*/ 23 h 57"/>
                <a:gd name="T24" fmla="*/ 36 w 56"/>
                <a:gd name="T25" fmla="*/ 22 h 57"/>
                <a:gd name="T26" fmla="*/ 35 w 56"/>
                <a:gd name="T27" fmla="*/ 20 h 57"/>
                <a:gd name="T28" fmla="*/ 33 w 56"/>
                <a:gd name="T29" fmla="*/ 20 h 57"/>
                <a:gd name="T30" fmla="*/ 31 w 56"/>
                <a:gd name="T31" fmla="*/ 18 h 57"/>
                <a:gd name="T32" fmla="*/ 26 w 56"/>
                <a:gd name="T33" fmla="*/ 18 h 57"/>
                <a:gd name="T34" fmla="*/ 23 w 56"/>
                <a:gd name="T35" fmla="*/ 14 h 57"/>
                <a:gd name="T36" fmla="*/ 21 w 56"/>
                <a:gd name="T37" fmla="*/ 13 h 57"/>
                <a:gd name="T38" fmla="*/ 14 w 56"/>
                <a:gd name="T39" fmla="*/ 8 h 57"/>
                <a:gd name="T40" fmla="*/ 10 w 56"/>
                <a:gd name="T41" fmla="*/ 4 h 57"/>
                <a:gd name="T42" fmla="*/ 5 w 56"/>
                <a:gd name="T43" fmla="*/ 3 h 57"/>
                <a:gd name="T44" fmla="*/ 1 w 56"/>
                <a:gd name="T45" fmla="*/ 1 h 57"/>
                <a:gd name="T46" fmla="*/ 3 w 56"/>
                <a:gd name="T47" fmla="*/ 7 h 57"/>
                <a:gd name="T48" fmla="*/ 7 w 56"/>
                <a:gd name="T49" fmla="*/ 10 h 57"/>
                <a:gd name="T50" fmla="*/ 8 w 56"/>
                <a:gd name="T51" fmla="*/ 12 h 57"/>
                <a:gd name="T52" fmla="*/ 13 w 56"/>
                <a:gd name="T53" fmla="*/ 16 h 57"/>
                <a:gd name="T54" fmla="*/ 15 w 56"/>
                <a:gd name="T55" fmla="*/ 18 h 57"/>
                <a:gd name="T56" fmla="*/ 19 w 56"/>
                <a:gd name="T57" fmla="*/ 20 h 57"/>
                <a:gd name="T58" fmla="*/ 22 w 56"/>
                <a:gd name="T59" fmla="*/ 26 h 57"/>
                <a:gd name="T60" fmla="*/ 25 w 56"/>
                <a:gd name="T61" fmla="*/ 29 h 57"/>
                <a:gd name="T62" fmla="*/ 28 w 56"/>
                <a:gd name="T63" fmla="*/ 32 h 57"/>
                <a:gd name="T64" fmla="*/ 32 w 56"/>
                <a:gd name="T65" fmla="*/ 39 h 57"/>
                <a:gd name="T66" fmla="*/ 40 w 56"/>
                <a:gd name="T67" fmla="*/ 46 h 57"/>
                <a:gd name="T68" fmla="*/ 47 w 56"/>
                <a:gd name="T69" fmla="*/ 52 h 57"/>
                <a:gd name="T70" fmla="*/ 52 w 56"/>
                <a:gd name="T71" fmla="*/ 56 h 57"/>
                <a:gd name="T72" fmla="*/ 51 w 56"/>
                <a:gd name="T73" fmla="*/ 53 h 57"/>
                <a:gd name="T74" fmla="*/ 54 w 56"/>
                <a:gd name="T75"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 h="57">
                  <a:moveTo>
                    <a:pt x="54" y="55"/>
                  </a:moveTo>
                  <a:cubicBezTo>
                    <a:pt x="55" y="55"/>
                    <a:pt x="56" y="54"/>
                    <a:pt x="56" y="52"/>
                  </a:cubicBezTo>
                  <a:cubicBezTo>
                    <a:pt x="55" y="51"/>
                    <a:pt x="55" y="47"/>
                    <a:pt x="54" y="46"/>
                  </a:cubicBezTo>
                  <a:cubicBezTo>
                    <a:pt x="53" y="45"/>
                    <a:pt x="52" y="45"/>
                    <a:pt x="54" y="45"/>
                  </a:cubicBezTo>
                  <a:cubicBezTo>
                    <a:pt x="55" y="44"/>
                    <a:pt x="54" y="43"/>
                    <a:pt x="54" y="42"/>
                  </a:cubicBezTo>
                  <a:cubicBezTo>
                    <a:pt x="54" y="41"/>
                    <a:pt x="55" y="40"/>
                    <a:pt x="54" y="39"/>
                  </a:cubicBezTo>
                  <a:cubicBezTo>
                    <a:pt x="52" y="39"/>
                    <a:pt x="49" y="39"/>
                    <a:pt x="49" y="38"/>
                  </a:cubicBezTo>
                  <a:cubicBezTo>
                    <a:pt x="49" y="38"/>
                    <a:pt x="47" y="35"/>
                    <a:pt x="46" y="34"/>
                  </a:cubicBezTo>
                  <a:cubicBezTo>
                    <a:pt x="44" y="32"/>
                    <a:pt x="42" y="31"/>
                    <a:pt x="43" y="30"/>
                  </a:cubicBezTo>
                  <a:cubicBezTo>
                    <a:pt x="43" y="30"/>
                    <a:pt x="43" y="29"/>
                    <a:pt x="43" y="28"/>
                  </a:cubicBezTo>
                  <a:cubicBezTo>
                    <a:pt x="43" y="28"/>
                    <a:pt x="40" y="26"/>
                    <a:pt x="39" y="25"/>
                  </a:cubicBezTo>
                  <a:cubicBezTo>
                    <a:pt x="39" y="24"/>
                    <a:pt x="40" y="23"/>
                    <a:pt x="39" y="23"/>
                  </a:cubicBezTo>
                  <a:cubicBezTo>
                    <a:pt x="38" y="23"/>
                    <a:pt x="38" y="23"/>
                    <a:pt x="36" y="22"/>
                  </a:cubicBezTo>
                  <a:cubicBezTo>
                    <a:pt x="35" y="21"/>
                    <a:pt x="36" y="20"/>
                    <a:pt x="35" y="20"/>
                  </a:cubicBezTo>
                  <a:cubicBezTo>
                    <a:pt x="34" y="20"/>
                    <a:pt x="34" y="20"/>
                    <a:pt x="33" y="20"/>
                  </a:cubicBezTo>
                  <a:cubicBezTo>
                    <a:pt x="32" y="19"/>
                    <a:pt x="32" y="18"/>
                    <a:pt x="31" y="18"/>
                  </a:cubicBezTo>
                  <a:cubicBezTo>
                    <a:pt x="31" y="18"/>
                    <a:pt x="27" y="18"/>
                    <a:pt x="26" y="18"/>
                  </a:cubicBezTo>
                  <a:cubicBezTo>
                    <a:pt x="25" y="16"/>
                    <a:pt x="24" y="15"/>
                    <a:pt x="23" y="14"/>
                  </a:cubicBezTo>
                  <a:cubicBezTo>
                    <a:pt x="23" y="14"/>
                    <a:pt x="22" y="14"/>
                    <a:pt x="21" y="13"/>
                  </a:cubicBezTo>
                  <a:cubicBezTo>
                    <a:pt x="20" y="12"/>
                    <a:pt x="16" y="10"/>
                    <a:pt x="14" y="8"/>
                  </a:cubicBezTo>
                  <a:cubicBezTo>
                    <a:pt x="13" y="6"/>
                    <a:pt x="11" y="4"/>
                    <a:pt x="10" y="4"/>
                  </a:cubicBezTo>
                  <a:cubicBezTo>
                    <a:pt x="9" y="4"/>
                    <a:pt x="6" y="4"/>
                    <a:pt x="5" y="3"/>
                  </a:cubicBezTo>
                  <a:cubicBezTo>
                    <a:pt x="3" y="2"/>
                    <a:pt x="1" y="0"/>
                    <a:pt x="1" y="1"/>
                  </a:cubicBezTo>
                  <a:cubicBezTo>
                    <a:pt x="0" y="2"/>
                    <a:pt x="2" y="6"/>
                    <a:pt x="3" y="7"/>
                  </a:cubicBezTo>
                  <a:cubicBezTo>
                    <a:pt x="4" y="9"/>
                    <a:pt x="7" y="10"/>
                    <a:pt x="7" y="10"/>
                  </a:cubicBezTo>
                  <a:cubicBezTo>
                    <a:pt x="7" y="11"/>
                    <a:pt x="6" y="11"/>
                    <a:pt x="8" y="12"/>
                  </a:cubicBezTo>
                  <a:cubicBezTo>
                    <a:pt x="11" y="14"/>
                    <a:pt x="12" y="15"/>
                    <a:pt x="13" y="16"/>
                  </a:cubicBezTo>
                  <a:cubicBezTo>
                    <a:pt x="14" y="17"/>
                    <a:pt x="13" y="18"/>
                    <a:pt x="15" y="18"/>
                  </a:cubicBezTo>
                  <a:cubicBezTo>
                    <a:pt x="17" y="18"/>
                    <a:pt x="18" y="19"/>
                    <a:pt x="19" y="20"/>
                  </a:cubicBezTo>
                  <a:cubicBezTo>
                    <a:pt x="19" y="21"/>
                    <a:pt x="19" y="25"/>
                    <a:pt x="22" y="26"/>
                  </a:cubicBezTo>
                  <a:cubicBezTo>
                    <a:pt x="24" y="28"/>
                    <a:pt x="24" y="28"/>
                    <a:pt x="25" y="29"/>
                  </a:cubicBezTo>
                  <a:cubicBezTo>
                    <a:pt x="26" y="31"/>
                    <a:pt x="26" y="31"/>
                    <a:pt x="28" y="32"/>
                  </a:cubicBezTo>
                  <a:cubicBezTo>
                    <a:pt x="30" y="33"/>
                    <a:pt x="30" y="37"/>
                    <a:pt x="32" y="39"/>
                  </a:cubicBezTo>
                  <a:cubicBezTo>
                    <a:pt x="34" y="42"/>
                    <a:pt x="39" y="46"/>
                    <a:pt x="40" y="46"/>
                  </a:cubicBezTo>
                  <a:cubicBezTo>
                    <a:pt x="42" y="47"/>
                    <a:pt x="46" y="51"/>
                    <a:pt x="47" y="52"/>
                  </a:cubicBezTo>
                  <a:cubicBezTo>
                    <a:pt x="47" y="52"/>
                    <a:pt x="53" y="57"/>
                    <a:pt x="52" y="56"/>
                  </a:cubicBezTo>
                  <a:cubicBezTo>
                    <a:pt x="51" y="55"/>
                    <a:pt x="50" y="53"/>
                    <a:pt x="51" y="53"/>
                  </a:cubicBezTo>
                  <a:cubicBezTo>
                    <a:pt x="51" y="54"/>
                    <a:pt x="53" y="55"/>
                    <a:pt x="54" y="55"/>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20" name="Freeform 20"/>
            <p:cNvSpPr/>
            <p:nvPr/>
          </p:nvSpPr>
          <p:spPr bwMode="auto">
            <a:xfrm>
              <a:off x="5725189" y="5546645"/>
              <a:ext cx="239701" cy="76060"/>
            </a:xfrm>
            <a:custGeom>
              <a:avLst/>
              <a:gdLst>
                <a:gd name="T0" fmla="*/ 40 w 44"/>
                <a:gd name="T1" fmla="*/ 8 h 14"/>
                <a:gd name="T2" fmla="*/ 39 w 44"/>
                <a:gd name="T3" fmla="*/ 7 h 14"/>
                <a:gd name="T4" fmla="*/ 39 w 44"/>
                <a:gd name="T5" fmla="*/ 6 h 14"/>
                <a:gd name="T6" fmla="*/ 39 w 44"/>
                <a:gd name="T7" fmla="*/ 5 h 14"/>
                <a:gd name="T8" fmla="*/ 30 w 44"/>
                <a:gd name="T9" fmla="*/ 4 h 14"/>
                <a:gd name="T10" fmla="*/ 25 w 44"/>
                <a:gd name="T11" fmla="*/ 3 h 14"/>
                <a:gd name="T12" fmla="*/ 21 w 44"/>
                <a:gd name="T13" fmla="*/ 4 h 14"/>
                <a:gd name="T14" fmla="*/ 16 w 44"/>
                <a:gd name="T15" fmla="*/ 4 h 14"/>
                <a:gd name="T16" fmla="*/ 10 w 44"/>
                <a:gd name="T17" fmla="*/ 1 h 14"/>
                <a:gd name="T18" fmla="*/ 7 w 44"/>
                <a:gd name="T19" fmla="*/ 1 h 14"/>
                <a:gd name="T20" fmla="*/ 3 w 44"/>
                <a:gd name="T21" fmla="*/ 2 h 14"/>
                <a:gd name="T22" fmla="*/ 1 w 44"/>
                <a:gd name="T23" fmla="*/ 4 h 14"/>
                <a:gd name="T24" fmla="*/ 6 w 44"/>
                <a:gd name="T25" fmla="*/ 6 h 14"/>
                <a:gd name="T26" fmla="*/ 5 w 44"/>
                <a:gd name="T27" fmla="*/ 7 h 14"/>
                <a:gd name="T28" fmla="*/ 11 w 44"/>
                <a:gd name="T29" fmla="*/ 8 h 14"/>
                <a:gd name="T30" fmla="*/ 20 w 44"/>
                <a:gd name="T31" fmla="*/ 9 h 14"/>
                <a:gd name="T32" fmla="*/ 26 w 44"/>
                <a:gd name="T33" fmla="*/ 11 h 14"/>
                <a:gd name="T34" fmla="*/ 37 w 44"/>
                <a:gd name="T35" fmla="*/ 12 h 14"/>
                <a:gd name="T36" fmla="*/ 43 w 44"/>
                <a:gd name="T37" fmla="*/ 14 h 14"/>
                <a:gd name="T38" fmla="*/ 43 w 44"/>
                <a:gd name="T39" fmla="*/ 9 h 14"/>
                <a:gd name="T40" fmla="*/ 40 w 44"/>
                <a:gd name="T41"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 h="14">
                  <a:moveTo>
                    <a:pt x="40" y="8"/>
                  </a:moveTo>
                  <a:cubicBezTo>
                    <a:pt x="40" y="8"/>
                    <a:pt x="39" y="7"/>
                    <a:pt x="39" y="7"/>
                  </a:cubicBezTo>
                  <a:cubicBezTo>
                    <a:pt x="38" y="6"/>
                    <a:pt x="38" y="6"/>
                    <a:pt x="39" y="6"/>
                  </a:cubicBezTo>
                  <a:cubicBezTo>
                    <a:pt x="39" y="6"/>
                    <a:pt x="40" y="5"/>
                    <a:pt x="39" y="5"/>
                  </a:cubicBezTo>
                  <a:cubicBezTo>
                    <a:pt x="37" y="4"/>
                    <a:pt x="32" y="5"/>
                    <a:pt x="30" y="4"/>
                  </a:cubicBezTo>
                  <a:cubicBezTo>
                    <a:pt x="28" y="3"/>
                    <a:pt x="27" y="3"/>
                    <a:pt x="25" y="3"/>
                  </a:cubicBezTo>
                  <a:cubicBezTo>
                    <a:pt x="23" y="3"/>
                    <a:pt x="23" y="4"/>
                    <a:pt x="21" y="4"/>
                  </a:cubicBezTo>
                  <a:cubicBezTo>
                    <a:pt x="19" y="4"/>
                    <a:pt x="17" y="4"/>
                    <a:pt x="16" y="4"/>
                  </a:cubicBezTo>
                  <a:cubicBezTo>
                    <a:pt x="15" y="4"/>
                    <a:pt x="12" y="1"/>
                    <a:pt x="10" y="1"/>
                  </a:cubicBezTo>
                  <a:cubicBezTo>
                    <a:pt x="9" y="0"/>
                    <a:pt x="9" y="1"/>
                    <a:pt x="7" y="1"/>
                  </a:cubicBezTo>
                  <a:cubicBezTo>
                    <a:pt x="6" y="1"/>
                    <a:pt x="4" y="2"/>
                    <a:pt x="3" y="2"/>
                  </a:cubicBezTo>
                  <a:cubicBezTo>
                    <a:pt x="3" y="3"/>
                    <a:pt x="2" y="4"/>
                    <a:pt x="1" y="4"/>
                  </a:cubicBezTo>
                  <a:cubicBezTo>
                    <a:pt x="0" y="5"/>
                    <a:pt x="4" y="5"/>
                    <a:pt x="6" y="6"/>
                  </a:cubicBezTo>
                  <a:cubicBezTo>
                    <a:pt x="7" y="6"/>
                    <a:pt x="6" y="6"/>
                    <a:pt x="5" y="7"/>
                  </a:cubicBezTo>
                  <a:cubicBezTo>
                    <a:pt x="4" y="8"/>
                    <a:pt x="10" y="8"/>
                    <a:pt x="11" y="8"/>
                  </a:cubicBezTo>
                  <a:cubicBezTo>
                    <a:pt x="13" y="8"/>
                    <a:pt x="18" y="8"/>
                    <a:pt x="20" y="9"/>
                  </a:cubicBezTo>
                  <a:cubicBezTo>
                    <a:pt x="23" y="10"/>
                    <a:pt x="23" y="10"/>
                    <a:pt x="26" y="11"/>
                  </a:cubicBezTo>
                  <a:cubicBezTo>
                    <a:pt x="30" y="13"/>
                    <a:pt x="34" y="12"/>
                    <a:pt x="37" y="12"/>
                  </a:cubicBezTo>
                  <a:cubicBezTo>
                    <a:pt x="40" y="12"/>
                    <a:pt x="39" y="12"/>
                    <a:pt x="43" y="14"/>
                  </a:cubicBezTo>
                  <a:cubicBezTo>
                    <a:pt x="44" y="14"/>
                    <a:pt x="43" y="10"/>
                    <a:pt x="43" y="9"/>
                  </a:cubicBezTo>
                  <a:cubicBezTo>
                    <a:pt x="43" y="8"/>
                    <a:pt x="41" y="8"/>
                    <a:pt x="40" y="8"/>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21" name="Freeform 21"/>
            <p:cNvSpPr/>
            <p:nvPr/>
          </p:nvSpPr>
          <p:spPr bwMode="auto">
            <a:xfrm>
              <a:off x="5964889" y="5601961"/>
              <a:ext cx="23049" cy="9219"/>
            </a:xfrm>
            <a:custGeom>
              <a:avLst/>
              <a:gdLst>
                <a:gd name="T0" fmla="*/ 1 w 4"/>
                <a:gd name="T1" fmla="*/ 1 h 2"/>
                <a:gd name="T2" fmla="*/ 3 w 4"/>
                <a:gd name="T3" fmla="*/ 2 h 2"/>
                <a:gd name="T4" fmla="*/ 4 w 4"/>
                <a:gd name="T5" fmla="*/ 1 h 2"/>
                <a:gd name="T6" fmla="*/ 1 w 4"/>
                <a:gd name="T7" fmla="*/ 1 h 2"/>
              </a:gdLst>
              <a:ahLst/>
              <a:cxnLst>
                <a:cxn ang="0">
                  <a:pos x="T0" y="T1"/>
                </a:cxn>
                <a:cxn ang="0">
                  <a:pos x="T2" y="T3"/>
                </a:cxn>
                <a:cxn ang="0">
                  <a:pos x="T4" y="T5"/>
                </a:cxn>
                <a:cxn ang="0">
                  <a:pos x="T6" y="T7"/>
                </a:cxn>
              </a:cxnLst>
              <a:rect l="0" t="0" r="r" b="b"/>
              <a:pathLst>
                <a:path w="4" h="2">
                  <a:moveTo>
                    <a:pt x="1" y="1"/>
                  </a:moveTo>
                  <a:cubicBezTo>
                    <a:pt x="0" y="1"/>
                    <a:pt x="1" y="2"/>
                    <a:pt x="3" y="2"/>
                  </a:cubicBezTo>
                  <a:cubicBezTo>
                    <a:pt x="4" y="2"/>
                    <a:pt x="4" y="1"/>
                    <a:pt x="4" y="1"/>
                  </a:cubicBezTo>
                  <a:cubicBezTo>
                    <a:pt x="4" y="0"/>
                    <a:pt x="2" y="0"/>
                    <a:pt x="1"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22" name="Freeform 22"/>
            <p:cNvSpPr/>
            <p:nvPr/>
          </p:nvSpPr>
          <p:spPr bwMode="auto">
            <a:xfrm>
              <a:off x="5999462" y="5611179"/>
              <a:ext cx="20743" cy="11524"/>
            </a:xfrm>
            <a:custGeom>
              <a:avLst/>
              <a:gdLst>
                <a:gd name="T0" fmla="*/ 2 w 4"/>
                <a:gd name="T1" fmla="*/ 0 h 2"/>
                <a:gd name="T2" fmla="*/ 2 w 4"/>
                <a:gd name="T3" fmla="*/ 2 h 2"/>
                <a:gd name="T4" fmla="*/ 2 w 4"/>
                <a:gd name="T5" fmla="*/ 0 h 2"/>
              </a:gdLst>
              <a:ahLst/>
              <a:cxnLst>
                <a:cxn ang="0">
                  <a:pos x="T0" y="T1"/>
                </a:cxn>
                <a:cxn ang="0">
                  <a:pos x="T2" y="T3"/>
                </a:cxn>
                <a:cxn ang="0">
                  <a:pos x="T4" y="T5"/>
                </a:cxn>
              </a:cxnLst>
              <a:rect l="0" t="0" r="r" b="b"/>
              <a:pathLst>
                <a:path w="4" h="2">
                  <a:moveTo>
                    <a:pt x="2" y="0"/>
                  </a:moveTo>
                  <a:cubicBezTo>
                    <a:pt x="1" y="0"/>
                    <a:pt x="0" y="2"/>
                    <a:pt x="2" y="2"/>
                  </a:cubicBezTo>
                  <a:cubicBezTo>
                    <a:pt x="3" y="2"/>
                    <a:pt x="4" y="0"/>
                    <a:pt x="2" y="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23" name="Freeform 23"/>
            <p:cNvSpPr/>
            <p:nvPr/>
          </p:nvSpPr>
          <p:spPr bwMode="auto">
            <a:xfrm>
              <a:off x="6024814" y="5611179"/>
              <a:ext cx="27657" cy="11524"/>
            </a:xfrm>
            <a:custGeom>
              <a:avLst/>
              <a:gdLst>
                <a:gd name="T0" fmla="*/ 4 w 5"/>
                <a:gd name="T1" fmla="*/ 2 h 2"/>
                <a:gd name="T2" fmla="*/ 3 w 5"/>
                <a:gd name="T3" fmla="*/ 0 h 2"/>
                <a:gd name="T4" fmla="*/ 0 w 5"/>
                <a:gd name="T5" fmla="*/ 1 h 2"/>
                <a:gd name="T6" fmla="*/ 4 w 5"/>
                <a:gd name="T7" fmla="*/ 2 h 2"/>
              </a:gdLst>
              <a:ahLst/>
              <a:cxnLst>
                <a:cxn ang="0">
                  <a:pos x="T0" y="T1"/>
                </a:cxn>
                <a:cxn ang="0">
                  <a:pos x="T2" y="T3"/>
                </a:cxn>
                <a:cxn ang="0">
                  <a:pos x="T4" y="T5"/>
                </a:cxn>
                <a:cxn ang="0">
                  <a:pos x="T6" y="T7"/>
                </a:cxn>
              </a:cxnLst>
              <a:rect l="0" t="0" r="r" b="b"/>
              <a:pathLst>
                <a:path w="5" h="2">
                  <a:moveTo>
                    <a:pt x="4" y="2"/>
                  </a:moveTo>
                  <a:cubicBezTo>
                    <a:pt x="5" y="2"/>
                    <a:pt x="4" y="1"/>
                    <a:pt x="3" y="0"/>
                  </a:cubicBezTo>
                  <a:cubicBezTo>
                    <a:pt x="1" y="0"/>
                    <a:pt x="1" y="0"/>
                    <a:pt x="0" y="1"/>
                  </a:cubicBezTo>
                  <a:cubicBezTo>
                    <a:pt x="0" y="2"/>
                    <a:pt x="3" y="2"/>
                    <a:pt x="4" y="2"/>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24" name="Freeform 24"/>
            <p:cNvSpPr/>
            <p:nvPr/>
          </p:nvSpPr>
          <p:spPr bwMode="auto">
            <a:xfrm>
              <a:off x="6036339" y="5606571"/>
              <a:ext cx="43791" cy="16134"/>
            </a:xfrm>
            <a:custGeom>
              <a:avLst/>
              <a:gdLst>
                <a:gd name="T0" fmla="*/ 8 w 8"/>
                <a:gd name="T1" fmla="*/ 1 h 3"/>
                <a:gd name="T2" fmla="*/ 3 w 8"/>
                <a:gd name="T3" fmla="*/ 0 h 3"/>
                <a:gd name="T4" fmla="*/ 6 w 8"/>
                <a:gd name="T5" fmla="*/ 3 h 3"/>
                <a:gd name="T6" fmla="*/ 8 w 8"/>
                <a:gd name="T7" fmla="*/ 1 h 3"/>
              </a:gdLst>
              <a:ahLst/>
              <a:cxnLst>
                <a:cxn ang="0">
                  <a:pos x="T0" y="T1"/>
                </a:cxn>
                <a:cxn ang="0">
                  <a:pos x="T2" y="T3"/>
                </a:cxn>
                <a:cxn ang="0">
                  <a:pos x="T4" y="T5"/>
                </a:cxn>
                <a:cxn ang="0">
                  <a:pos x="T6" y="T7"/>
                </a:cxn>
              </a:cxnLst>
              <a:rect l="0" t="0" r="r" b="b"/>
              <a:pathLst>
                <a:path w="8" h="3">
                  <a:moveTo>
                    <a:pt x="8" y="1"/>
                  </a:moveTo>
                  <a:cubicBezTo>
                    <a:pt x="8" y="1"/>
                    <a:pt x="6" y="0"/>
                    <a:pt x="3" y="0"/>
                  </a:cubicBezTo>
                  <a:cubicBezTo>
                    <a:pt x="0" y="0"/>
                    <a:pt x="5" y="3"/>
                    <a:pt x="6" y="3"/>
                  </a:cubicBezTo>
                  <a:cubicBezTo>
                    <a:pt x="7" y="3"/>
                    <a:pt x="8" y="2"/>
                    <a:pt x="8"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25" name="Freeform 25"/>
            <p:cNvSpPr/>
            <p:nvPr/>
          </p:nvSpPr>
          <p:spPr bwMode="auto">
            <a:xfrm>
              <a:off x="6080130" y="5627315"/>
              <a:ext cx="59926" cy="39181"/>
            </a:xfrm>
            <a:custGeom>
              <a:avLst/>
              <a:gdLst>
                <a:gd name="T0" fmla="*/ 4 w 11"/>
                <a:gd name="T1" fmla="*/ 1 h 7"/>
                <a:gd name="T2" fmla="*/ 3 w 11"/>
                <a:gd name="T3" fmla="*/ 2 h 7"/>
                <a:gd name="T4" fmla="*/ 9 w 11"/>
                <a:gd name="T5" fmla="*/ 6 h 7"/>
                <a:gd name="T6" fmla="*/ 10 w 11"/>
                <a:gd name="T7" fmla="*/ 5 h 7"/>
                <a:gd name="T8" fmla="*/ 4 w 11"/>
                <a:gd name="T9" fmla="*/ 1 h 7"/>
              </a:gdLst>
              <a:ahLst/>
              <a:cxnLst>
                <a:cxn ang="0">
                  <a:pos x="T0" y="T1"/>
                </a:cxn>
                <a:cxn ang="0">
                  <a:pos x="T2" y="T3"/>
                </a:cxn>
                <a:cxn ang="0">
                  <a:pos x="T4" y="T5"/>
                </a:cxn>
                <a:cxn ang="0">
                  <a:pos x="T6" y="T7"/>
                </a:cxn>
                <a:cxn ang="0">
                  <a:pos x="T8" y="T9"/>
                </a:cxn>
              </a:cxnLst>
              <a:rect l="0" t="0" r="r" b="b"/>
              <a:pathLst>
                <a:path w="11" h="7">
                  <a:moveTo>
                    <a:pt x="4" y="1"/>
                  </a:moveTo>
                  <a:cubicBezTo>
                    <a:pt x="2" y="0"/>
                    <a:pt x="0" y="1"/>
                    <a:pt x="3" y="2"/>
                  </a:cubicBezTo>
                  <a:cubicBezTo>
                    <a:pt x="5" y="3"/>
                    <a:pt x="6" y="5"/>
                    <a:pt x="9" y="6"/>
                  </a:cubicBezTo>
                  <a:cubicBezTo>
                    <a:pt x="11" y="7"/>
                    <a:pt x="10" y="5"/>
                    <a:pt x="10" y="5"/>
                  </a:cubicBezTo>
                  <a:cubicBezTo>
                    <a:pt x="10" y="4"/>
                    <a:pt x="6" y="1"/>
                    <a:pt x="4"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26" name="Freeform 26"/>
            <p:cNvSpPr/>
            <p:nvPr/>
          </p:nvSpPr>
          <p:spPr bwMode="auto">
            <a:xfrm>
              <a:off x="6096266" y="5606571"/>
              <a:ext cx="87583" cy="16134"/>
            </a:xfrm>
            <a:custGeom>
              <a:avLst/>
              <a:gdLst>
                <a:gd name="T0" fmla="*/ 12 w 16"/>
                <a:gd name="T1" fmla="*/ 3 h 3"/>
                <a:gd name="T2" fmla="*/ 15 w 16"/>
                <a:gd name="T3" fmla="*/ 1 h 3"/>
                <a:gd name="T4" fmla="*/ 11 w 16"/>
                <a:gd name="T5" fmla="*/ 1 h 3"/>
                <a:gd name="T6" fmla="*/ 4 w 16"/>
                <a:gd name="T7" fmla="*/ 1 h 3"/>
                <a:gd name="T8" fmla="*/ 1 w 16"/>
                <a:gd name="T9" fmla="*/ 2 h 3"/>
                <a:gd name="T10" fmla="*/ 7 w 16"/>
                <a:gd name="T11" fmla="*/ 3 h 3"/>
                <a:gd name="T12" fmla="*/ 12 w 1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6" h="3">
                  <a:moveTo>
                    <a:pt x="12" y="3"/>
                  </a:moveTo>
                  <a:cubicBezTo>
                    <a:pt x="13" y="3"/>
                    <a:pt x="14" y="2"/>
                    <a:pt x="15" y="1"/>
                  </a:cubicBezTo>
                  <a:cubicBezTo>
                    <a:pt x="16" y="0"/>
                    <a:pt x="13" y="1"/>
                    <a:pt x="11" y="1"/>
                  </a:cubicBezTo>
                  <a:cubicBezTo>
                    <a:pt x="9" y="2"/>
                    <a:pt x="7" y="1"/>
                    <a:pt x="4" y="1"/>
                  </a:cubicBezTo>
                  <a:cubicBezTo>
                    <a:pt x="2" y="0"/>
                    <a:pt x="2" y="1"/>
                    <a:pt x="1" y="2"/>
                  </a:cubicBezTo>
                  <a:cubicBezTo>
                    <a:pt x="0" y="3"/>
                    <a:pt x="5" y="3"/>
                    <a:pt x="7" y="3"/>
                  </a:cubicBezTo>
                  <a:cubicBezTo>
                    <a:pt x="8" y="3"/>
                    <a:pt x="11" y="3"/>
                    <a:pt x="12" y="3"/>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27" name="Freeform 27"/>
            <p:cNvSpPr/>
            <p:nvPr/>
          </p:nvSpPr>
          <p:spPr bwMode="auto">
            <a:xfrm>
              <a:off x="6199981" y="5611181"/>
              <a:ext cx="82973" cy="39181"/>
            </a:xfrm>
            <a:custGeom>
              <a:avLst/>
              <a:gdLst>
                <a:gd name="T0" fmla="*/ 3 w 15"/>
                <a:gd name="T1" fmla="*/ 7 h 7"/>
                <a:gd name="T2" fmla="*/ 4 w 15"/>
                <a:gd name="T3" fmla="*/ 7 h 7"/>
                <a:gd name="T4" fmla="*/ 5 w 15"/>
                <a:gd name="T5" fmla="*/ 7 h 7"/>
                <a:gd name="T6" fmla="*/ 5 w 15"/>
                <a:gd name="T7" fmla="*/ 7 h 7"/>
                <a:gd name="T8" fmla="*/ 6 w 15"/>
                <a:gd name="T9" fmla="*/ 7 h 7"/>
                <a:gd name="T10" fmla="*/ 6 w 15"/>
                <a:gd name="T11" fmla="*/ 6 h 7"/>
                <a:gd name="T12" fmla="*/ 7 w 15"/>
                <a:gd name="T13" fmla="*/ 6 h 7"/>
                <a:gd name="T14" fmla="*/ 8 w 15"/>
                <a:gd name="T15" fmla="*/ 5 h 7"/>
                <a:gd name="T16" fmla="*/ 8 w 15"/>
                <a:gd name="T17" fmla="*/ 5 h 7"/>
                <a:gd name="T18" fmla="*/ 8 w 15"/>
                <a:gd name="T19" fmla="*/ 5 h 7"/>
                <a:gd name="T20" fmla="*/ 8 w 15"/>
                <a:gd name="T21" fmla="*/ 4 h 7"/>
                <a:gd name="T22" fmla="*/ 9 w 15"/>
                <a:gd name="T23" fmla="*/ 4 h 7"/>
                <a:gd name="T24" fmla="*/ 9 w 15"/>
                <a:gd name="T25" fmla="*/ 3 h 7"/>
                <a:gd name="T26" fmla="*/ 10 w 15"/>
                <a:gd name="T27" fmla="*/ 3 h 7"/>
                <a:gd name="T28" fmla="*/ 10 w 15"/>
                <a:gd name="T29" fmla="*/ 3 h 7"/>
                <a:gd name="T30" fmla="*/ 13 w 15"/>
                <a:gd name="T31" fmla="*/ 1 h 7"/>
                <a:gd name="T32" fmla="*/ 6 w 15"/>
                <a:gd name="T33" fmla="*/ 2 h 7"/>
                <a:gd name="T34" fmla="*/ 5 w 15"/>
                <a:gd name="T35" fmla="*/ 2 h 7"/>
                <a:gd name="T36" fmla="*/ 5 w 15"/>
                <a:gd name="T37" fmla="*/ 3 h 7"/>
                <a:gd name="T38" fmla="*/ 4 w 15"/>
                <a:gd name="T39" fmla="*/ 3 h 7"/>
                <a:gd name="T40" fmla="*/ 3 w 15"/>
                <a:gd name="T41" fmla="*/ 4 h 7"/>
                <a:gd name="T42" fmla="*/ 3 w 15"/>
                <a:gd name="T43" fmla="*/ 4 h 7"/>
                <a:gd name="T44" fmla="*/ 1 w 15"/>
                <a:gd name="T45" fmla="*/ 5 h 7"/>
                <a:gd name="T46" fmla="*/ 3 w 15"/>
                <a:gd name="T4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7">
                  <a:moveTo>
                    <a:pt x="3" y="7"/>
                  </a:moveTo>
                  <a:cubicBezTo>
                    <a:pt x="4" y="7"/>
                    <a:pt x="4" y="7"/>
                    <a:pt x="4" y="7"/>
                  </a:cubicBezTo>
                  <a:cubicBezTo>
                    <a:pt x="4" y="7"/>
                    <a:pt x="5" y="7"/>
                    <a:pt x="5" y="7"/>
                  </a:cubicBezTo>
                  <a:cubicBezTo>
                    <a:pt x="5" y="7"/>
                    <a:pt x="5" y="7"/>
                    <a:pt x="5" y="7"/>
                  </a:cubicBezTo>
                  <a:cubicBezTo>
                    <a:pt x="6" y="7"/>
                    <a:pt x="6" y="7"/>
                    <a:pt x="6" y="7"/>
                  </a:cubicBezTo>
                  <a:cubicBezTo>
                    <a:pt x="6" y="6"/>
                    <a:pt x="6" y="6"/>
                    <a:pt x="6" y="6"/>
                  </a:cubicBezTo>
                  <a:cubicBezTo>
                    <a:pt x="7" y="6"/>
                    <a:pt x="7" y="6"/>
                    <a:pt x="7" y="6"/>
                  </a:cubicBezTo>
                  <a:cubicBezTo>
                    <a:pt x="7" y="6"/>
                    <a:pt x="7" y="5"/>
                    <a:pt x="8" y="5"/>
                  </a:cubicBezTo>
                  <a:cubicBezTo>
                    <a:pt x="8" y="5"/>
                    <a:pt x="8" y="5"/>
                    <a:pt x="8" y="5"/>
                  </a:cubicBezTo>
                  <a:cubicBezTo>
                    <a:pt x="8" y="5"/>
                    <a:pt x="8" y="5"/>
                    <a:pt x="8" y="5"/>
                  </a:cubicBezTo>
                  <a:cubicBezTo>
                    <a:pt x="8" y="4"/>
                    <a:pt x="8" y="4"/>
                    <a:pt x="8" y="4"/>
                  </a:cubicBezTo>
                  <a:cubicBezTo>
                    <a:pt x="9" y="4"/>
                    <a:pt x="9" y="4"/>
                    <a:pt x="9" y="4"/>
                  </a:cubicBezTo>
                  <a:cubicBezTo>
                    <a:pt x="9" y="3"/>
                    <a:pt x="9" y="3"/>
                    <a:pt x="9" y="3"/>
                  </a:cubicBezTo>
                  <a:cubicBezTo>
                    <a:pt x="9" y="3"/>
                    <a:pt x="10" y="3"/>
                    <a:pt x="10" y="3"/>
                  </a:cubicBezTo>
                  <a:cubicBezTo>
                    <a:pt x="10" y="3"/>
                    <a:pt x="10" y="3"/>
                    <a:pt x="10" y="3"/>
                  </a:cubicBezTo>
                  <a:cubicBezTo>
                    <a:pt x="11" y="3"/>
                    <a:pt x="15" y="2"/>
                    <a:pt x="13" y="1"/>
                  </a:cubicBezTo>
                  <a:cubicBezTo>
                    <a:pt x="11" y="0"/>
                    <a:pt x="6" y="1"/>
                    <a:pt x="6" y="2"/>
                  </a:cubicBezTo>
                  <a:cubicBezTo>
                    <a:pt x="6" y="2"/>
                    <a:pt x="6" y="2"/>
                    <a:pt x="5" y="2"/>
                  </a:cubicBezTo>
                  <a:cubicBezTo>
                    <a:pt x="5" y="3"/>
                    <a:pt x="5" y="3"/>
                    <a:pt x="5" y="3"/>
                  </a:cubicBezTo>
                  <a:cubicBezTo>
                    <a:pt x="5" y="3"/>
                    <a:pt x="5" y="3"/>
                    <a:pt x="4" y="3"/>
                  </a:cubicBezTo>
                  <a:cubicBezTo>
                    <a:pt x="4" y="3"/>
                    <a:pt x="4" y="4"/>
                    <a:pt x="3" y="4"/>
                  </a:cubicBezTo>
                  <a:cubicBezTo>
                    <a:pt x="3" y="4"/>
                    <a:pt x="3" y="4"/>
                    <a:pt x="3" y="4"/>
                  </a:cubicBezTo>
                  <a:cubicBezTo>
                    <a:pt x="2" y="4"/>
                    <a:pt x="2" y="5"/>
                    <a:pt x="1" y="5"/>
                  </a:cubicBezTo>
                  <a:cubicBezTo>
                    <a:pt x="0" y="7"/>
                    <a:pt x="1" y="7"/>
                    <a:pt x="3" y="7"/>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28" name="Freeform 28"/>
            <p:cNvSpPr/>
            <p:nvPr/>
          </p:nvSpPr>
          <p:spPr bwMode="auto">
            <a:xfrm>
              <a:off x="6047863" y="5366870"/>
              <a:ext cx="135984" cy="168252"/>
            </a:xfrm>
            <a:custGeom>
              <a:avLst/>
              <a:gdLst>
                <a:gd name="T0" fmla="*/ 24 w 25"/>
                <a:gd name="T1" fmla="*/ 0 h 31"/>
                <a:gd name="T2" fmla="*/ 21 w 25"/>
                <a:gd name="T3" fmla="*/ 3 h 31"/>
                <a:gd name="T4" fmla="*/ 16 w 25"/>
                <a:gd name="T5" fmla="*/ 3 h 31"/>
                <a:gd name="T6" fmla="*/ 9 w 25"/>
                <a:gd name="T7" fmla="*/ 2 h 31"/>
                <a:gd name="T8" fmla="*/ 6 w 25"/>
                <a:gd name="T9" fmla="*/ 2 h 31"/>
                <a:gd name="T10" fmla="*/ 4 w 25"/>
                <a:gd name="T11" fmla="*/ 4 h 31"/>
                <a:gd name="T12" fmla="*/ 2 w 25"/>
                <a:gd name="T13" fmla="*/ 9 h 31"/>
                <a:gd name="T14" fmla="*/ 1 w 25"/>
                <a:gd name="T15" fmla="*/ 12 h 31"/>
                <a:gd name="T16" fmla="*/ 1 w 25"/>
                <a:gd name="T17" fmla="*/ 17 h 31"/>
                <a:gd name="T18" fmla="*/ 0 w 25"/>
                <a:gd name="T19" fmla="*/ 21 h 31"/>
                <a:gd name="T20" fmla="*/ 4 w 25"/>
                <a:gd name="T21" fmla="*/ 23 h 31"/>
                <a:gd name="T22" fmla="*/ 5 w 25"/>
                <a:gd name="T23" fmla="*/ 28 h 31"/>
                <a:gd name="T24" fmla="*/ 5 w 25"/>
                <a:gd name="T25" fmla="*/ 30 h 31"/>
                <a:gd name="T26" fmla="*/ 9 w 25"/>
                <a:gd name="T27" fmla="*/ 30 h 31"/>
                <a:gd name="T28" fmla="*/ 8 w 25"/>
                <a:gd name="T29" fmla="*/ 23 h 31"/>
                <a:gd name="T30" fmla="*/ 8 w 25"/>
                <a:gd name="T31" fmla="*/ 19 h 31"/>
                <a:gd name="T32" fmla="*/ 11 w 25"/>
                <a:gd name="T33" fmla="*/ 19 h 31"/>
                <a:gd name="T34" fmla="*/ 11 w 25"/>
                <a:gd name="T35" fmla="*/ 22 h 31"/>
                <a:gd name="T36" fmla="*/ 13 w 25"/>
                <a:gd name="T37" fmla="*/ 26 h 31"/>
                <a:gd name="T38" fmla="*/ 15 w 25"/>
                <a:gd name="T39" fmla="*/ 28 h 31"/>
                <a:gd name="T40" fmla="*/ 16 w 25"/>
                <a:gd name="T41" fmla="*/ 27 h 31"/>
                <a:gd name="T42" fmla="*/ 18 w 25"/>
                <a:gd name="T43" fmla="*/ 26 h 31"/>
                <a:gd name="T44" fmla="*/ 16 w 25"/>
                <a:gd name="T45" fmla="*/ 23 h 31"/>
                <a:gd name="T46" fmla="*/ 16 w 25"/>
                <a:gd name="T47" fmla="*/ 20 h 31"/>
                <a:gd name="T48" fmla="*/ 15 w 25"/>
                <a:gd name="T49" fmla="*/ 17 h 31"/>
                <a:gd name="T50" fmla="*/ 12 w 25"/>
                <a:gd name="T51" fmla="*/ 15 h 31"/>
                <a:gd name="T52" fmla="*/ 14 w 25"/>
                <a:gd name="T53" fmla="*/ 12 h 31"/>
                <a:gd name="T54" fmla="*/ 17 w 25"/>
                <a:gd name="T55" fmla="*/ 10 h 31"/>
                <a:gd name="T56" fmla="*/ 16 w 25"/>
                <a:gd name="T57" fmla="*/ 9 h 31"/>
                <a:gd name="T58" fmla="*/ 10 w 25"/>
                <a:gd name="T59" fmla="*/ 11 h 31"/>
                <a:gd name="T60" fmla="*/ 7 w 25"/>
                <a:gd name="T61" fmla="*/ 12 h 31"/>
                <a:gd name="T62" fmla="*/ 4 w 25"/>
                <a:gd name="T63" fmla="*/ 9 h 31"/>
                <a:gd name="T64" fmla="*/ 5 w 25"/>
                <a:gd name="T65" fmla="*/ 6 h 31"/>
                <a:gd name="T66" fmla="*/ 8 w 25"/>
                <a:gd name="T67" fmla="*/ 6 h 31"/>
                <a:gd name="T68" fmla="*/ 13 w 25"/>
                <a:gd name="T69" fmla="*/ 5 h 31"/>
                <a:gd name="T70" fmla="*/ 17 w 25"/>
                <a:gd name="T71" fmla="*/ 6 h 31"/>
                <a:gd name="T72" fmla="*/ 21 w 25"/>
                <a:gd name="T73" fmla="*/ 5 h 31"/>
                <a:gd name="T74" fmla="*/ 24 w 25"/>
                <a:gd name="T75" fmla="*/ 3 h 31"/>
                <a:gd name="T76" fmla="*/ 24 w 25"/>
                <a:gd name="T7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 h="31">
                  <a:moveTo>
                    <a:pt x="24" y="0"/>
                  </a:moveTo>
                  <a:cubicBezTo>
                    <a:pt x="23" y="0"/>
                    <a:pt x="22" y="2"/>
                    <a:pt x="21" y="3"/>
                  </a:cubicBezTo>
                  <a:cubicBezTo>
                    <a:pt x="20" y="4"/>
                    <a:pt x="17" y="3"/>
                    <a:pt x="16" y="3"/>
                  </a:cubicBezTo>
                  <a:cubicBezTo>
                    <a:pt x="14" y="3"/>
                    <a:pt x="12" y="3"/>
                    <a:pt x="9" y="2"/>
                  </a:cubicBezTo>
                  <a:cubicBezTo>
                    <a:pt x="7" y="1"/>
                    <a:pt x="7" y="1"/>
                    <a:pt x="6" y="2"/>
                  </a:cubicBezTo>
                  <a:cubicBezTo>
                    <a:pt x="6" y="3"/>
                    <a:pt x="5" y="3"/>
                    <a:pt x="4" y="4"/>
                  </a:cubicBezTo>
                  <a:cubicBezTo>
                    <a:pt x="3" y="5"/>
                    <a:pt x="3" y="8"/>
                    <a:pt x="2" y="9"/>
                  </a:cubicBezTo>
                  <a:cubicBezTo>
                    <a:pt x="1" y="10"/>
                    <a:pt x="1" y="11"/>
                    <a:pt x="1" y="12"/>
                  </a:cubicBezTo>
                  <a:cubicBezTo>
                    <a:pt x="0" y="13"/>
                    <a:pt x="1" y="15"/>
                    <a:pt x="1" y="17"/>
                  </a:cubicBezTo>
                  <a:cubicBezTo>
                    <a:pt x="0" y="19"/>
                    <a:pt x="0" y="18"/>
                    <a:pt x="0" y="21"/>
                  </a:cubicBezTo>
                  <a:cubicBezTo>
                    <a:pt x="1" y="23"/>
                    <a:pt x="2" y="22"/>
                    <a:pt x="4" y="23"/>
                  </a:cubicBezTo>
                  <a:cubicBezTo>
                    <a:pt x="5" y="24"/>
                    <a:pt x="6" y="26"/>
                    <a:pt x="5" y="28"/>
                  </a:cubicBezTo>
                  <a:cubicBezTo>
                    <a:pt x="4" y="30"/>
                    <a:pt x="4" y="30"/>
                    <a:pt x="5" y="30"/>
                  </a:cubicBezTo>
                  <a:cubicBezTo>
                    <a:pt x="6" y="31"/>
                    <a:pt x="8" y="30"/>
                    <a:pt x="9" y="30"/>
                  </a:cubicBezTo>
                  <a:cubicBezTo>
                    <a:pt x="9" y="30"/>
                    <a:pt x="8" y="24"/>
                    <a:pt x="8" y="23"/>
                  </a:cubicBezTo>
                  <a:cubicBezTo>
                    <a:pt x="7" y="22"/>
                    <a:pt x="8" y="19"/>
                    <a:pt x="8" y="19"/>
                  </a:cubicBezTo>
                  <a:cubicBezTo>
                    <a:pt x="8" y="19"/>
                    <a:pt x="12" y="18"/>
                    <a:pt x="11" y="19"/>
                  </a:cubicBezTo>
                  <a:cubicBezTo>
                    <a:pt x="10" y="20"/>
                    <a:pt x="10" y="21"/>
                    <a:pt x="11" y="22"/>
                  </a:cubicBezTo>
                  <a:cubicBezTo>
                    <a:pt x="13" y="24"/>
                    <a:pt x="12" y="25"/>
                    <a:pt x="13" y="26"/>
                  </a:cubicBezTo>
                  <a:cubicBezTo>
                    <a:pt x="13" y="26"/>
                    <a:pt x="14" y="27"/>
                    <a:pt x="15" y="28"/>
                  </a:cubicBezTo>
                  <a:cubicBezTo>
                    <a:pt x="16" y="28"/>
                    <a:pt x="16" y="27"/>
                    <a:pt x="16" y="27"/>
                  </a:cubicBezTo>
                  <a:cubicBezTo>
                    <a:pt x="16" y="26"/>
                    <a:pt x="17" y="26"/>
                    <a:pt x="18" y="26"/>
                  </a:cubicBezTo>
                  <a:cubicBezTo>
                    <a:pt x="19" y="25"/>
                    <a:pt x="17" y="24"/>
                    <a:pt x="16" y="23"/>
                  </a:cubicBezTo>
                  <a:cubicBezTo>
                    <a:pt x="15" y="21"/>
                    <a:pt x="16" y="21"/>
                    <a:pt x="16" y="20"/>
                  </a:cubicBezTo>
                  <a:cubicBezTo>
                    <a:pt x="17" y="20"/>
                    <a:pt x="17" y="18"/>
                    <a:pt x="15" y="17"/>
                  </a:cubicBezTo>
                  <a:cubicBezTo>
                    <a:pt x="12" y="17"/>
                    <a:pt x="13" y="16"/>
                    <a:pt x="12" y="15"/>
                  </a:cubicBezTo>
                  <a:cubicBezTo>
                    <a:pt x="12" y="15"/>
                    <a:pt x="13" y="12"/>
                    <a:pt x="14" y="12"/>
                  </a:cubicBezTo>
                  <a:cubicBezTo>
                    <a:pt x="14" y="11"/>
                    <a:pt x="16" y="11"/>
                    <a:pt x="17" y="10"/>
                  </a:cubicBezTo>
                  <a:cubicBezTo>
                    <a:pt x="18" y="9"/>
                    <a:pt x="18" y="9"/>
                    <a:pt x="16" y="9"/>
                  </a:cubicBezTo>
                  <a:cubicBezTo>
                    <a:pt x="13" y="9"/>
                    <a:pt x="10" y="10"/>
                    <a:pt x="10" y="11"/>
                  </a:cubicBezTo>
                  <a:cubicBezTo>
                    <a:pt x="10" y="12"/>
                    <a:pt x="8" y="12"/>
                    <a:pt x="7" y="12"/>
                  </a:cubicBezTo>
                  <a:cubicBezTo>
                    <a:pt x="5" y="12"/>
                    <a:pt x="4" y="10"/>
                    <a:pt x="4" y="9"/>
                  </a:cubicBezTo>
                  <a:cubicBezTo>
                    <a:pt x="5" y="8"/>
                    <a:pt x="6" y="7"/>
                    <a:pt x="5" y="6"/>
                  </a:cubicBezTo>
                  <a:cubicBezTo>
                    <a:pt x="5" y="5"/>
                    <a:pt x="7" y="5"/>
                    <a:pt x="8" y="6"/>
                  </a:cubicBezTo>
                  <a:cubicBezTo>
                    <a:pt x="9" y="6"/>
                    <a:pt x="12" y="6"/>
                    <a:pt x="13" y="5"/>
                  </a:cubicBezTo>
                  <a:cubicBezTo>
                    <a:pt x="13" y="5"/>
                    <a:pt x="15" y="5"/>
                    <a:pt x="17" y="6"/>
                  </a:cubicBezTo>
                  <a:cubicBezTo>
                    <a:pt x="19" y="6"/>
                    <a:pt x="20" y="6"/>
                    <a:pt x="21" y="5"/>
                  </a:cubicBezTo>
                  <a:cubicBezTo>
                    <a:pt x="22" y="5"/>
                    <a:pt x="24" y="3"/>
                    <a:pt x="24" y="3"/>
                  </a:cubicBezTo>
                  <a:cubicBezTo>
                    <a:pt x="25" y="2"/>
                    <a:pt x="25" y="0"/>
                    <a:pt x="24" y="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29" name="Freeform 29"/>
            <p:cNvSpPr/>
            <p:nvPr/>
          </p:nvSpPr>
          <p:spPr bwMode="auto">
            <a:xfrm>
              <a:off x="5796637" y="5228584"/>
              <a:ext cx="239701" cy="274272"/>
            </a:xfrm>
            <a:custGeom>
              <a:avLst/>
              <a:gdLst>
                <a:gd name="T0" fmla="*/ 41 w 44"/>
                <a:gd name="T1" fmla="*/ 28 h 50"/>
                <a:gd name="T2" fmla="*/ 38 w 44"/>
                <a:gd name="T3" fmla="*/ 23 h 50"/>
                <a:gd name="T4" fmla="*/ 34 w 44"/>
                <a:gd name="T5" fmla="*/ 16 h 50"/>
                <a:gd name="T6" fmla="*/ 36 w 44"/>
                <a:gd name="T7" fmla="*/ 15 h 50"/>
                <a:gd name="T8" fmla="*/ 35 w 44"/>
                <a:gd name="T9" fmla="*/ 14 h 50"/>
                <a:gd name="T10" fmla="*/ 35 w 44"/>
                <a:gd name="T11" fmla="*/ 14 h 50"/>
                <a:gd name="T12" fmla="*/ 39 w 44"/>
                <a:gd name="T13" fmla="*/ 12 h 50"/>
                <a:gd name="T14" fmla="*/ 35 w 44"/>
                <a:gd name="T15" fmla="*/ 6 h 50"/>
                <a:gd name="T16" fmla="*/ 31 w 44"/>
                <a:gd name="T17" fmla="*/ 2 h 50"/>
                <a:gd name="T18" fmla="*/ 25 w 44"/>
                <a:gd name="T19" fmla="*/ 6 h 50"/>
                <a:gd name="T20" fmla="*/ 23 w 44"/>
                <a:gd name="T21" fmla="*/ 10 h 50"/>
                <a:gd name="T22" fmla="*/ 22 w 44"/>
                <a:gd name="T23" fmla="*/ 10 h 50"/>
                <a:gd name="T24" fmla="*/ 22 w 44"/>
                <a:gd name="T25" fmla="*/ 10 h 50"/>
                <a:gd name="T26" fmla="*/ 21 w 44"/>
                <a:gd name="T27" fmla="*/ 10 h 50"/>
                <a:gd name="T28" fmla="*/ 19 w 44"/>
                <a:gd name="T29" fmla="*/ 14 h 50"/>
                <a:gd name="T30" fmla="*/ 19 w 44"/>
                <a:gd name="T31" fmla="*/ 14 h 50"/>
                <a:gd name="T32" fmla="*/ 17 w 44"/>
                <a:gd name="T33" fmla="*/ 15 h 50"/>
                <a:gd name="T34" fmla="*/ 16 w 44"/>
                <a:gd name="T35" fmla="*/ 16 h 50"/>
                <a:gd name="T36" fmla="*/ 16 w 44"/>
                <a:gd name="T37" fmla="*/ 16 h 50"/>
                <a:gd name="T38" fmla="*/ 15 w 44"/>
                <a:gd name="T39" fmla="*/ 17 h 50"/>
                <a:gd name="T40" fmla="*/ 15 w 44"/>
                <a:gd name="T41" fmla="*/ 19 h 50"/>
                <a:gd name="T42" fmla="*/ 7 w 44"/>
                <a:gd name="T43" fmla="*/ 25 h 50"/>
                <a:gd name="T44" fmla="*/ 4 w 44"/>
                <a:gd name="T45" fmla="*/ 25 h 50"/>
                <a:gd name="T46" fmla="*/ 2 w 44"/>
                <a:gd name="T47" fmla="*/ 24 h 50"/>
                <a:gd name="T48" fmla="*/ 1 w 44"/>
                <a:gd name="T49" fmla="*/ 23 h 50"/>
                <a:gd name="T50" fmla="*/ 0 w 44"/>
                <a:gd name="T51" fmla="*/ 29 h 50"/>
                <a:gd name="T52" fmla="*/ 4 w 44"/>
                <a:gd name="T53" fmla="*/ 37 h 50"/>
                <a:gd name="T54" fmla="*/ 13 w 44"/>
                <a:gd name="T55" fmla="*/ 45 h 50"/>
                <a:gd name="T56" fmla="*/ 19 w 44"/>
                <a:gd name="T57" fmla="*/ 46 h 50"/>
                <a:gd name="T58" fmla="*/ 27 w 44"/>
                <a:gd name="T59" fmla="*/ 48 h 50"/>
                <a:gd name="T60" fmla="*/ 34 w 44"/>
                <a:gd name="T61" fmla="*/ 44 h 50"/>
                <a:gd name="T62" fmla="*/ 39 w 44"/>
                <a:gd name="T63"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 h="50">
                  <a:moveTo>
                    <a:pt x="39" y="32"/>
                  </a:moveTo>
                  <a:cubicBezTo>
                    <a:pt x="40" y="29"/>
                    <a:pt x="39" y="28"/>
                    <a:pt x="41" y="28"/>
                  </a:cubicBezTo>
                  <a:cubicBezTo>
                    <a:pt x="43" y="28"/>
                    <a:pt x="44" y="27"/>
                    <a:pt x="43" y="26"/>
                  </a:cubicBezTo>
                  <a:cubicBezTo>
                    <a:pt x="41" y="25"/>
                    <a:pt x="37" y="24"/>
                    <a:pt x="38" y="23"/>
                  </a:cubicBezTo>
                  <a:cubicBezTo>
                    <a:pt x="39" y="22"/>
                    <a:pt x="39" y="21"/>
                    <a:pt x="38" y="21"/>
                  </a:cubicBezTo>
                  <a:cubicBezTo>
                    <a:pt x="38" y="20"/>
                    <a:pt x="33" y="16"/>
                    <a:pt x="34" y="16"/>
                  </a:cubicBezTo>
                  <a:cubicBezTo>
                    <a:pt x="34" y="16"/>
                    <a:pt x="37" y="16"/>
                    <a:pt x="36" y="15"/>
                  </a:cubicBezTo>
                  <a:cubicBezTo>
                    <a:pt x="36" y="15"/>
                    <a:pt x="36" y="15"/>
                    <a:pt x="36" y="15"/>
                  </a:cubicBezTo>
                  <a:cubicBezTo>
                    <a:pt x="36" y="15"/>
                    <a:pt x="36" y="15"/>
                    <a:pt x="35" y="15"/>
                  </a:cubicBezTo>
                  <a:cubicBezTo>
                    <a:pt x="35" y="15"/>
                    <a:pt x="35" y="15"/>
                    <a:pt x="35" y="14"/>
                  </a:cubicBezTo>
                  <a:cubicBezTo>
                    <a:pt x="35" y="14"/>
                    <a:pt x="35" y="14"/>
                    <a:pt x="35" y="14"/>
                  </a:cubicBezTo>
                  <a:cubicBezTo>
                    <a:pt x="35" y="14"/>
                    <a:pt x="35" y="14"/>
                    <a:pt x="35" y="14"/>
                  </a:cubicBezTo>
                  <a:cubicBezTo>
                    <a:pt x="35" y="14"/>
                    <a:pt x="35" y="14"/>
                    <a:pt x="35" y="14"/>
                  </a:cubicBezTo>
                  <a:cubicBezTo>
                    <a:pt x="36" y="14"/>
                    <a:pt x="40" y="13"/>
                    <a:pt x="39" y="12"/>
                  </a:cubicBezTo>
                  <a:cubicBezTo>
                    <a:pt x="37" y="11"/>
                    <a:pt x="42" y="9"/>
                    <a:pt x="41" y="8"/>
                  </a:cubicBezTo>
                  <a:cubicBezTo>
                    <a:pt x="39" y="8"/>
                    <a:pt x="37" y="6"/>
                    <a:pt x="35" y="6"/>
                  </a:cubicBezTo>
                  <a:cubicBezTo>
                    <a:pt x="33" y="5"/>
                    <a:pt x="32" y="5"/>
                    <a:pt x="32" y="4"/>
                  </a:cubicBezTo>
                  <a:cubicBezTo>
                    <a:pt x="32" y="4"/>
                    <a:pt x="32" y="3"/>
                    <a:pt x="31" y="2"/>
                  </a:cubicBezTo>
                  <a:cubicBezTo>
                    <a:pt x="30" y="1"/>
                    <a:pt x="29" y="0"/>
                    <a:pt x="28" y="1"/>
                  </a:cubicBezTo>
                  <a:cubicBezTo>
                    <a:pt x="27" y="1"/>
                    <a:pt x="25" y="6"/>
                    <a:pt x="25" y="6"/>
                  </a:cubicBezTo>
                  <a:cubicBezTo>
                    <a:pt x="25" y="6"/>
                    <a:pt x="24" y="8"/>
                    <a:pt x="24" y="8"/>
                  </a:cubicBezTo>
                  <a:cubicBezTo>
                    <a:pt x="24" y="9"/>
                    <a:pt x="23" y="10"/>
                    <a:pt x="23" y="10"/>
                  </a:cubicBezTo>
                  <a:cubicBezTo>
                    <a:pt x="23" y="10"/>
                    <a:pt x="23" y="10"/>
                    <a:pt x="23" y="10"/>
                  </a:cubicBezTo>
                  <a:cubicBezTo>
                    <a:pt x="23" y="10"/>
                    <a:pt x="22" y="10"/>
                    <a:pt x="22" y="10"/>
                  </a:cubicBezTo>
                  <a:cubicBezTo>
                    <a:pt x="22" y="10"/>
                    <a:pt x="22" y="10"/>
                    <a:pt x="22" y="10"/>
                  </a:cubicBezTo>
                  <a:cubicBezTo>
                    <a:pt x="22" y="10"/>
                    <a:pt x="22" y="10"/>
                    <a:pt x="22" y="10"/>
                  </a:cubicBezTo>
                  <a:cubicBezTo>
                    <a:pt x="22" y="10"/>
                    <a:pt x="22" y="10"/>
                    <a:pt x="22" y="10"/>
                  </a:cubicBezTo>
                  <a:cubicBezTo>
                    <a:pt x="21" y="10"/>
                    <a:pt x="21" y="10"/>
                    <a:pt x="21" y="10"/>
                  </a:cubicBezTo>
                  <a:cubicBezTo>
                    <a:pt x="21" y="10"/>
                    <a:pt x="20" y="12"/>
                    <a:pt x="19" y="12"/>
                  </a:cubicBezTo>
                  <a:cubicBezTo>
                    <a:pt x="18" y="12"/>
                    <a:pt x="19" y="13"/>
                    <a:pt x="19" y="14"/>
                  </a:cubicBezTo>
                  <a:cubicBezTo>
                    <a:pt x="19" y="14"/>
                    <a:pt x="19" y="14"/>
                    <a:pt x="19" y="14"/>
                  </a:cubicBezTo>
                  <a:cubicBezTo>
                    <a:pt x="19" y="14"/>
                    <a:pt x="19" y="14"/>
                    <a:pt x="19" y="14"/>
                  </a:cubicBezTo>
                  <a:cubicBezTo>
                    <a:pt x="18" y="14"/>
                    <a:pt x="18" y="15"/>
                    <a:pt x="17" y="15"/>
                  </a:cubicBezTo>
                  <a:cubicBezTo>
                    <a:pt x="17" y="15"/>
                    <a:pt x="17" y="15"/>
                    <a:pt x="17" y="15"/>
                  </a:cubicBezTo>
                  <a:cubicBezTo>
                    <a:pt x="17" y="15"/>
                    <a:pt x="17" y="16"/>
                    <a:pt x="17" y="16"/>
                  </a:cubicBezTo>
                  <a:cubicBezTo>
                    <a:pt x="17" y="16"/>
                    <a:pt x="17" y="16"/>
                    <a:pt x="16" y="16"/>
                  </a:cubicBezTo>
                  <a:cubicBezTo>
                    <a:pt x="16" y="16"/>
                    <a:pt x="16" y="16"/>
                    <a:pt x="16" y="16"/>
                  </a:cubicBezTo>
                  <a:cubicBezTo>
                    <a:pt x="16" y="16"/>
                    <a:pt x="16" y="16"/>
                    <a:pt x="16" y="16"/>
                  </a:cubicBezTo>
                  <a:cubicBezTo>
                    <a:pt x="16" y="16"/>
                    <a:pt x="16" y="17"/>
                    <a:pt x="16" y="17"/>
                  </a:cubicBezTo>
                  <a:cubicBezTo>
                    <a:pt x="16" y="17"/>
                    <a:pt x="16" y="17"/>
                    <a:pt x="15" y="17"/>
                  </a:cubicBezTo>
                  <a:cubicBezTo>
                    <a:pt x="15" y="17"/>
                    <a:pt x="15" y="17"/>
                    <a:pt x="15" y="17"/>
                  </a:cubicBezTo>
                  <a:cubicBezTo>
                    <a:pt x="14" y="17"/>
                    <a:pt x="15" y="18"/>
                    <a:pt x="15" y="19"/>
                  </a:cubicBezTo>
                  <a:cubicBezTo>
                    <a:pt x="14" y="19"/>
                    <a:pt x="10" y="19"/>
                    <a:pt x="9" y="19"/>
                  </a:cubicBezTo>
                  <a:cubicBezTo>
                    <a:pt x="8" y="19"/>
                    <a:pt x="8" y="25"/>
                    <a:pt x="7" y="25"/>
                  </a:cubicBezTo>
                  <a:cubicBezTo>
                    <a:pt x="7" y="25"/>
                    <a:pt x="5" y="25"/>
                    <a:pt x="4" y="25"/>
                  </a:cubicBezTo>
                  <a:cubicBezTo>
                    <a:pt x="4" y="25"/>
                    <a:pt x="4" y="25"/>
                    <a:pt x="4" y="25"/>
                  </a:cubicBezTo>
                  <a:cubicBezTo>
                    <a:pt x="3" y="25"/>
                    <a:pt x="3" y="24"/>
                    <a:pt x="2" y="24"/>
                  </a:cubicBezTo>
                  <a:cubicBezTo>
                    <a:pt x="2" y="24"/>
                    <a:pt x="2" y="24"/>
                    <a:pt x="2" y="24"/>
                  </a:cubicBezTo>
                  <a:cubicBezTo>
                    <a:pt x="2" y="24"/>
                    <a:pt x="2" y="24"/>
                    <a:pt x="2" y="24"/>
                  </a:cubicBezTo>
                  <a:cubicBezTo>
                    <a:pt x="2" y="23"/>
                    <a:pt x="1" y="23"/>
                    <a:pt x="1" y="23"/>
                  </a:cubicBezTo>
                  <a:cubicBezTo>
                    <a:pt x="1" y="23"/>
                    <a:pt x="1" y="23"/>
                    <a:pt x="1" y="23"/>
                  </a:cubicBezTo>
                  <a:cubicBezTo>
                    <a:pt x="0" y="23"/>
                    <a:pt x="0" y="28"/>
                    <a:pt x="0" y="29"/>
                  </a:cubicBezTo>
                  <a:cubicBezTo>
                    <a:pt x="0" y="30"/>
                    <a:pt x="2" y="36"/>
                    <a:pt x="3" y="36"/>
                  </a:cubicBezTo>
                  <a:cubicBezTo>
                    <a:pt x="4" y="36"/>
                    <a:pt x="4" y="35"/>
                    <a:pt x="4" y="37"/>
                  </a:cubicBezTo>
                  <a:cubicBezTo>
                    <a:pt x="4" y="38"/>
                    <a:pt x="7" y="44"/>
                    <a:pt x="7" y="44"/>
                  </a:cubicBezTo>
                  <a:cubicBezTo>
                    <a:pt x="8" y="44"/>
                    <a:pt x="13" y="45"/>
                    <a:pt x="13" y="45"/>
                  </a:cubicBezTo>
                  <a:cubicBezTo>
                    <a:pt x="14" y="45"/>
                    <a:pt x="13" y="46"/>
                    <a:pt x="14" y="46"/>
                  </a:cubicBezTo>
                  <a:cubicBezTo>
                    <a:pt x="16" y="46"/>
                    <a:pt x="19" y="46"/>
                    <a:pt x="19" y="46"/>
                  </a:cubicBezTo>
                  <a:cubicBezTo>
                    <a:pt x="20" y="45"/>
                    <a:pt x="19" y="45"/>
                    <a:pt x="21" y="46"/>
                  </a:cubicBezTo>
                  <a:cubicBezTo>
                    <a:pt x="24" y="47"/>
                    <a:pt x="27" y="48"/>
                    <a:pt x="27" y="48"/>
                  </a:cubicBezTo>
                  <a:cubicBezTo>
                    <a:pt x="28" y="49"/>
                    <a:pt x="28" y="50"/>
                    <a:pt x="30" y="49"/>
                  </a:cubicBezTo>
                  <a:cubicBezTo>
                    <a:pt x="32" y="48"/>
                    <a:pt x="34" y="46"/>
                    <a:pt x="34" y="44"/>
                  </a:cubicBezTo>
                  <a:cubicBezTo>
                    <a:pt x="34" y="42"/>
                    <a:pt x="34" y="40"/>
                    <a:pt x="35" y="39"/>
                  </a:cubicBezTo>
                  <a:cubicBezTo>
                    <a:pt x="36" y="37"/>
                    <a:pt x="38" y="34"/>
                    <a:pt x="39" y="32"/>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30" name="Freeform 30"/>
            <p:cNvSpPr/>
            <p:nvPr/>
          </p:nvSpPr>
          <p:spPr bwMode="auto">
            <a:xfrm>
              <a:off x="5704447" y="4912824"/>
              <a:ext cx="53010" cy="48401"/>
            </a:xfrm>
            <a:custGeom>
              <a:avLst/>
              <a:gdLst>
                <a:gd name="T0" fmla="*/ 5 w 10"/>
                <a:gd name="T1" fmla="*/ 1 h 9"/>
                <a:gd name="T2" fmla="*/ 1 w 10"/>
                <a:gd name="T3" fmla="*/ 3 h 9"/>
                <a:gd name="T4" fmla="*/ 1 w 10"/>
                <a:gd name="T5" fmla="*/ 8 h 9"/>
                <a:gd name="T6" fmla="*/ 8 w 10"/>
                <a:gd name="T7" fmla="*/ 7 h 9"/>
                <a:gd name="T8" fmla="*/ 9 w 10"/>
                <a:gd name="T9" fmla="*/ 4 h 9"/>
                <a:gd name="T10" fmla="*/ 8 w 10"/>
                <a:gd name="T11" fmla="*/ 1 h 9"/>
                <a:gd name="T12" fmla="*/ 5 w 10"/>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5" y="1"/>
                  </a:moveTo>
                  <a:cubicBezTo>
                    <a:pt x="3" y="1"/>
                    <a:pt x="2" y="3"/>
                    <a:pt x="1" y="3"/>
                  </a:cubicBezTo>
                  <a:cubicBezTo>
                    <a:pt x="0" y="4"/>
                    <a:pt x="0" y="8"/>
                    <a:pt x="1" y="8"/>
                  </a:cubicBezTo>
                  <a:cubicBezTo>
                    <a:pt x="5" y="9"/>
                    <a:pt x="8" y="7"/>
                    <a:pt x="8" y="7"/>
                  </a:cubicBezTo>
                  <a:cubicBezTo>
                    <a:pt x="8" y="6"/>
                    <a:pt x="8" y="4"/>
                    <a:pt x="9" y="4"/>
                  </a:cubicBezTo>
                  <a:cubicBezTo>
                    <a:pt x="9" y="4"/>
                    <a:pt x="10" y="2"/>
                    <a:pt x="8" y="1"/>
                  </a:cubicBezTo>
                  <a:cubicBezTo>
                    <a:pt x="7" y="0"/>
                    <a:pt x="7" y="0"/>
                    <a:pt x="5"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31" name="Freeform 31"/>
            <p:cNvSpPr/>
            <p:nvPr/>
          </p:nvSpPr>
          <p:spPr bwMode="auto">
            <a:xfrm>
              <a:off x="5948757" y="4781452"/>
              <a:ext cx="43791" cy="92193"/>
            </a:xfrm>
            <a:custGeom>
              <a:avLst/>
              <a:gdLst>
                <a:gd name="T0" fmla="*/ 5 w 8"/>
                <a:gd name="T1" fmla="*/ 1 h 17"/>
                <a:gd name="T2" fmla="*/ 1 w 8"/>
                <a:gd name="T3" fmla="*/ 5 h 17"/>
                <a:gd name="T4" fmla="*/ 1 w 8"/>
                <a:gd name="T5" fmla="*/ 10 h 17"/>
                <a:gd name="T6" fmla="*/ 4 w 8"/>
                <a:gd name="T7" fmla="*/ 16 h 17"/>
                <a:gd name="T8" fmla="*/ 5 w 8"/>
                <a:gd name="T9" fmla="*/ 15 h 17"/>
                <a:gd name="T10" fmla="*/ 7 w 8"/>
                <a:gd name="T11" fmla="*/ 9 h 17"/>
                <a:gd name="T12" fmla="*/ 7 w 8"/>
                <a:gd name="T13" fmla="*/ 4 h 17"/>
                <a:gd name="T14" fmla="*/ 5 w 8"/>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7">
                  <a:moveTo>
                    <a:pt x="5" y="1"/>
                  </a:moveTo>
                  <a:cubicBezTo>
                    <a:pt x="5" y="0"/>
                    <a:pt x="1" y="4"/>
                    <a:pt x="1" y="5"/>
                  </a:cubicBezTo>
                  <a:cubicBezTo>
                    <a:pt x="1" y="5"/>
                    <a:pt x="0" y="9"/>
                    <a:pt x="1" y="10"/>
                  </a:cubicBezTo>
                  <a:cubicBezTo>
                    <a:pt x="1" y="12"/>
                    <a:pt x="3" y="15"/>
                    <a:pt x="4" y="16"/>
                  </a:cubicBezTo>
                  <a:cubicBezTo>
                    <a:pt x="5" y="17"/>
                    <a:pt x="5" y="17"/>
                    <a:pt x="5" y="15"/>
                  </a:cubicBezTo>
                  <a:cubicBezTo>
                    <a:pt x="6" y="13"/>
                    <a:pt x="6" y="10"/>
                    <a:pt x="7" y="9"/>
                  </a:cubicBezTo>
                  <a:cubicBezTo>
                    <a:pt x="7" y="9"/>
                    <a:pt x="8" y="5"/>
                    <a:pt x="7" y="4"/>
                  </a:cubicBezTo>
                  <a:cubicBezTo>
                    <a:pt x="6" y="3"/>
                    <a:pt x="6" y="2"/>
                    <a:pt x="5"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32" name="Freeform 32"/>
            <p:cNvSpPr/>
            <p:nvPr/>
          </p:nvSpPr>
          <p:spPr bwMode="auto">
            <a:xfrm>
              <a:off x="6119311" y="4574015"/>
              <a:ext cx="59926" cy="76060"/>
            </a:xfrm>
            <a:custGeom>
              <a:avLst/>
              <a:gdLst>
                <a:gd name="T0" fmla="*/ 8 w 11"/>
                <a:gd name="T1" fmla="*/ 3 h 14"/>
                <a:gd name="T2" fmla="*/ 7 w 11"/>
                <a:gd name="T3" fmla="*/ 1 h 14"/>
                <a:gd name="T4" fmla="*/ 5 w 11"/>
                <a:gd name="T5" fmla="*/ 1 h 14"/>
                <a:gd name="T6" fmla="*/ 2 w 11"/>
                <a:gd name="T7" fmla="*/ 1 h 14"/>
                <a:gd name="T8" fmla="*/ 0 w 11"/>
                <a:gd name="T9" fmla="*/ 3 h 14"/>
                <a:gd name="T10" fmla="*/ 0 w 11"/>
                <a:gd name="T11" fmla="*/ 5 h 14"/>
                <a:gd name="T12" fmla="*/ 3 w 11"/>
                <a:gd name="T13" fmla="*/ 7 h 14"/>
                <a:gd name="T14" fmla="*/ 2 w 11"/>
                <a:gd name="T15" fmla="*/ 5 h 14"/>
                <a:gd name="T16" fmla="*/ 4 w 11"/>
                <a:gd name="T17" fmla="*/ 6 h 14"/>
                <a:gd name="T18" fmla="*/ 4 w 11"/>
                <a:gd name="T19" fmla="*/ 9 h 14"/>
                <a:gd name="T20" fmla="*/ 4 w 11"/>
                <a:gd name="T21" fmla="*/ 11 h 14"/>
                <a:gd name="T22" fmla="*/ 6 w 11"/>
                <a:gd name="T23" fmla="*/ 14 h 14"/>
                <a:gd name="T24" fmla="*/ 6 w 11"/>
                <a:gd name="T25" fmla="*/ 12 h 14"/>
                <a:gd name="T26" fmla="*/ 8 w 11"/>
                <a:gd name="T27" fmla="*/ 14 h 14"/>
                <a:gd name="T28" fmla="*/ 9 w 11"/>
                <a:gd name="T29" fmla="*/ 13 h 14"/>
                <a:gd name="T30" fmla="*/ 9 w 11"/>
                <a:gd name="T31" fmla="*/ 9 h 14"/>
                <a:gd name="T32" fmla="*/ 10 w 11"/>
                <a:gd name="T33" fmla="*/ 5 h 14"/>
                <a:gd name="T34" fmla="*/ 8 w 11"/>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4">
                  <a:moveTo>
                    <a:pt x="8" y="3"/>
                  </a:moveTo>
                  <a:cubicBezTo>
                    <a:pt x="8" y="2"/>
                    <a:pt x="8" y="1"/>
                    <a:pt x="7" y="1"/>
                  </a:cubicBezTo>
                  <a:cubicBezTo>
                    <a:pt x="6" y="2"/>
                    <a:pt x="6" y="2"/>
                    <a:pt x="5" y="1"/>
                  </a:cubicBezTo>
                  <a:cubicBezTo>
                    <a:pt x="4" y="0"/>
                    <a:pt x="3" y="0"/>
                    <a:pt x="2" y="1"/>
                  </a:cubicBezTo>
                  <a:cubicBezTo>
                    <a:pt x="2" y="2"/>
                    <a:pt x="1" y="3"/>
                    <a:pt x="0" y="3"/>
                  </a:cubicBezTo>
                  <a:cubicBezTo>
                    <a:pt x="0" y="3"/>
                    <a:pt x="0" y="5"/>
                    <a:pt x="0" y="5"/>
                  </a:cubicBezTo>
                  <a:cubicBezTo>
                    <a:pt x="0" y="5"/>
                    <a:pt x="2" y="7"/>
                    <a:pt x="3" y="7"/>
                  </a:cubicBezTo>
                  <a:cubicBezTo>
                    <a:pt x="3" y="7"/>
                    <a:pt x="2" y="5"/>
                    <a:pt x="2" y="5"/>
                  </a:cubicBezTo>
                  <a:cubicBezTo>
                    <a:pt x="3" y="4"/>
                    <a:pt x="4" y="5"/>
                    <a:pt x="4" y="6"/>
                  </a:cubicBezTo>
                  <a:cubicBezTo>
                    <a:pt x="5" y="7"/>
                    <a:pt x="4" y="9"/>
                    <a:pt x="4" y="9"/>
                  </a:cubicBezTo>
                  <a:cubicBezTo>
                    <a:pt x="3" y="9"/>
                    <a:pt x="4" y="11"/>
                    <a:pt x="4" y="11"/>
                  </a:cubicBezTo>
                  <a:cubicBezTo>
                    <a:pt x="4" y="12"/>
                    <a:pt x="5" y="14"/>
                    <a:pt x="6" y="14"/>
                  </a:cubicBezTo>
                  <a:cubicBezTo>
                    <a:pt x="6" y="14"/>
                    <a:pt x="6" y="12"/>
                    <a:pt x="6" y="12"/>
                  </a:cubicBezTo>
                  <a:cubicBezTo>
                    <a:pt x="6" y="12"/>
                    <a:pt x="7" y="14"/>
                    <a:pt x="8" y="14"/>
                  </a:cubicBezTo>
                  <a:cubicBezTo>
                    <a:pt x="8" y="14"/>
                    <a:pt x="9" y="13"/>
                    <a:pt x="9" y="13"/>
                  </a:cubicBezTo>
                  <a:cubicBezTo>
                    <a:pt x="10" y="12"/>
                    <a:pt x="9" y="11"/>
                    <a:pt x="9" y="9"/>
                  </a:cubicBezTo>
                  <a:cubicBezTo>
                    <a:pt x="9" y="8"/>
                    <a:pt x="10" y="6"/>
                    <a:pt x="10" y="5"/>
                  </a:cubicBezTo>
                  <a:cubicBezTo>
                    <a:pt x="11" y="5"/>
                    <a:pt x="9" y="4"/>
                    <a:pt x="8" y="3"/>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33" name="Freeform 33"/>
            <p:cNvSpPr/>
            <p:nvPr/>
          </p:nvSpPr>
          <p:spPr bwMode="auto">
            <a:xfrm>
              <a:off x="6179238" y="4562494"/>
              <a:ext cx="53010" cy="48401"/>
            </a:xfrm>
            <a:custGeom>
              <a:avLst/>
              <a:gdLst>
                <a:gd name="T0" fmla="*/ 3 w 10"/>
                <a:gd name="T1" fmla="*/ 9 h 9"/>
                <a:gd name="T2" fmla="*/ 5 w 10"/>
                <a:gd name="T3" fmla="*/ 5 h 9"/>
                <a:gd name="T4" fmla="*/ 8 w 10"/>
                <a:gd name="T5" fmla="*/ 5 h 9"/>
                <a:gd name="T6" fmla="*/ 9 w 10"/>
                <a:gd name="T7" fmla="*/ 2 h 9"/>
                <a:gd name="T8" fmla="*/ 6 w 10"/>
                <a:gd name="T9" fmla="*/ 1 h 9"/>
                <a:gd name="T10" fmla="*/ 4 w 10"/>
                <a:gd name="T11" fmla="*/ 3 h 9"/>
                <a:gd name="T12" fmla="*/ 2 w 10"/>
                <a:gd name="T13" fmla="*/ 3 h 9"/>
                <a:gd name="T14" fmla="*/ 0 w 10"/>
                <a:gd name="T15" fmla="*/ 5 h 9"/>
                <a:gd name="T16" fmla="*/ 1 w 10"/>
                <a:gd name="T17" fmla="*/ 6 h 9"/>
                <a:gd name="T18" fmla="*/ 3 w 10"/>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3" y="9"/>
                  </a:moveTo>
                  <a:cubicBezTo>
                    <a:pt x="4" y="9"/>
                    <a:pt x="5" y="6"/>
                    <a:pt x="5" y="5"/>
                  </a:cubicBezTo>
                  <a:cubicBezTo>
                    <a:pt x="6" y="4"/>
                    <a:pt x="8" y="5"/>
                    <a:pt x="8" y="5"/>
                  </a:cubicBezTo>
                  <a:cubicBezTo>
                    <a:pt x="9" y="5"/>
                    <a:pt x="10" y="2"/>
                    <a:pt x="9" y="2"/>
                  </a:cubicBezTo>
                  <a:cubicBezTo>
                    <a:pt x="9" y="1"/>
                    <a:pt x="7" y="0"/>
                    <a:pt x="6" y="1"/>
                  </a:cubicBezTo>
                  <a:cubicBezTo>
                    <a:pt x="5" y="1"/>
                    <a:pt x="6" y="3"/>
                    <a:pt x="4" y="3"/>
                  </a:cubicBezTo>
                  <a:cubicBezTo>
                    <a:pt x="3" y="3"/>
                    <a:pt x="2" y="2"/>
                    <a:pt x="2" y="3"/>
                  </a:cubicBezTo>
                  <a:cubicBezTo>
                    <a:pt x="1" y="3"/>
                    <a:pt x="0" y="5"/>
                    <a:pt x="0" y="5"/>
                  </a:cubicBezTo>
                  <a:cubicBezTo>
                    <a:pt x="0" y="6"/>
                    <a:pt x="0" y="6"/>
                    <a:pt x="1" y="6"/>
                  </a:cubicBezTo>
                  <a:cubicBezTo>
                    <a:pt x="2" y="6"/>
                    <a:pt x="2" y="8"/>
                    <a:pt x="3" y="9"/>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34" name="Freeform 34"/>
            <p:cNvSpPr/>
            <p:nvPr/>
          </p:nvSpPr>
          <p:spPr bwMode="auto">
            <a:xfrm>
              <a:off x="6140055" y="4382719"/>
              <a:ext cx="223567" cy="207433"/>
            </a:xfrm>
            <a:custGeom>
              <a:avLst/>
              <a:gdLst>
                <a:gd name="T0" fmla="*/ 37 w 41"/>
                <a:gd name="T1" fmla="*/ 27 h 38"/>
                <a:gd name="T2" fmla="*/ 36 w 41"/>
                <a:gd name="T3" fmla="*/ 30 h 38"/>
                <a:gd name="T4" fmla="*/ 39 w 41"/>
                <a:gd name="T5" fmla="*/ 28 h 38"/>
                <a:gd name="T6" fmla="*/ 39 w 41"/>
                <a:gd name="T7" fmla="*/ 24 h 38"/>
                <a:gd name="T8" fmla="*/ 38 w 41"/>
                <a:gd name="T9" fmla="*/ 16 h 38"/>
                <a:gd name="T10" fmla="*/ 39 w 41"/>
                <a:gd name="T11" fmla="*/ 14 h 38"/>
                <a:gd name="T12" fmla="*/ 40 w 41"/>
                <a:gd name="T13" fmla="*/ 9 h 38"/>
                <a:gd name="T14" fmla="*/ 35 w 41"/>
                <a:gd name="T15" fmla="*/ 1 h 38"/>
                <a:gd name="T16" fmla="*/ 33 w 41"/>
                <a:gd name="T17" fmla="*/ 1 h 38"/>
                <a:gd name="T18" fmla="*/ 35 w 41"/>
                <a:gd name="T19" fmla="*/ 2 h 38"/>
                <a:gd name="T20" fmla="*/ 32 w 41"/>
                <a:gd name="T21" fmla="*/ 1 h 38"/>
                <a:gd name="T22" fmla="*/ 31 w 41"/>
                <a:gd name="T23" fmla="*/ 2 h 38"/>
                <a:gd name="T24" fmla="*/ 31 w 41"/>
                <a:gd name="T25" fmla="*/ 5 h 38"/>
                <a:gd name="T26" fmla="*/ 32 w 41"/>
                <a:gd name="T27" fmla="*/ 8 h 38"/>
                <a:gd name="T28" fmla="*/ 31 w 41"/>
                <a:gd name="T29" fmla="*/ 16 h 38"/>
                <a:gd name="T30" fmla="*/ 25 w 41"/>
                <a:gd name="T31" fmla="*/ 21 h 38"/>
                <a:gd name="T32" fmla="*/ 22 w 41"/>
                <a:gd name="T33" fmla="*/ 20 h 38"/>
                <a:gd name="T34" fmla="*/ 21 w 41"/>
                <a:gd name="T35" fmla="*/ 20 h 38"/>
                <a:gd name="T36" fmla="*/ 20 w 41"/>
                <a:gd name="T37" fmla="*/ 25 h 38"/>
                <a:gd name="T38" fmla="*/ 19 w 41"/>
                <a:gd name="T39" fmla="*/ 28 h 38"/>
                <a:gd name="T40" fmla="*/ 15 w 41"/>
                <a:gd name="T41" fmla="*/ 27 h 38"/>
                <a:gd name="T42" fmla="*/ 7 w 41"/>
                <a:gd name="T43" fmla="*/ 28 h 38"/>
                <a:gd name="T44" fmla="*/ 2 w 41"/>
                <a:gd name="T45" fmla="*/ 33 h 38"/>
                <a:gd name="T46" fmla="*/ 3 w 41"/>
                <a:gd name="T47" fmla="*/ 35 h 38"/>
                <a:gd name="T48" fmla="*/ 7 w 41"/>
                <a:gd name="T49" fmla="*/ 34 h 38"/>
                <a:gd name="T50" fmla="*/ 11 w 41"/>
                <a:gd name="T51" fmla="*/ 33 h 38"/>
                <a:gd name="T52" fmla="*/ 15 w 41"/>
                <a:gd name="T53" fmla="*/ 32 h 38"/>
                <a:gd name="T54" fmla="*/ 18 w 41"/>
                <a:gd name="T55" fmla="*/ 34 h 38"/>
                <a:gd name="T56" fmla="*/ 21 w 41"/>
                <a:gd name="T57" fmla="*/ 38 h 38"/>
                <a:gd name="T58" fmla="*/ 25 w 41"/>
                <a:gd name="T59" fmla="*/ 34 h 38"/>
                <a:gd name="T60" fmla="*/ 27 w 41"/>
                <a:gd name="T61" fmla="*/ 33 h 38"/>
                <a:gd name="T62" fmla="*/ 32 w 41"/>
                <a:gd name="T63" fmla="*/ 32 h 38"/>
                <a:gd name="T64" fmla="*/ 34 w 41"/>
                <a:gd name="T65" fmla="*/ 32 h 38"/>
                <a:gd name="T66" fmla="*/ 35 w 41"/>
                <a:gd name="T67"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38">
                  <a:moveTo>
                    <a:pt x="35" y="28"/>
                  </a:moveTo>
                  <a:cubicBezTo>
                    <a:pt x="36" y="28"/>
                    <a:pt x="36" y="27"/>
                    <a:pt x="37" y="27"/>
                  </a:cubicBezTo>
                  <a:cubicBezTo>
                    <a:pt x="37" y="27"/>
                    <a:pt x="37" y="28"/>
                    <a:pt x="37" y="28"/>
                  </a:cubicBezTo>
                  <a:cubicBezTo>
                    <a:pt x="37" y="28"/>
                    <a:pt x="36" y="29"/>
                    <a:pt x="36" y="30"/>
                  </a:cubicBezTo>
                  <a:cubicBezTo>
                    <a:pt x="37" y="31"/>
                    <a:pt x="38" y="31"/>
                    <a:pt x="39" y="31"/>
                  </a:cubicBezTo>
                  <a:cubicBezTo>
                    <a:pt x="39" y="31"/>
                    <a:pt x="39" y="30"/>
                    <a:pt x="39" y="28"/>
                  </a:cubicBezTo>
                  <a:cubicBezTo>
                    <a:pt x="39" y="27"/>
                    <a:pt x="41" y="28"/>
                    <a:pt x="40" y="27"/>
                  </a:cubicBezTo>
                  <a:cubicBezTo>
                    <a:pt x="39" y="26"/>
                    <a:pt x="39" y="24"/>
                    <a:pt x="39" y="24"/>
                  </a:cubicBezTo>
                  <a:cubicBezTo>
                    <a:pt x="39" y="23"/>
                    <a:pt x="39" y="21"/>
                    <a:pt x="39" y="20"/>
                  </a:cubicBezTo>
                  <a:cubicBezTo>
                    <a:pt x="39" y="19"/>
                    <a:pt x="38" y="16"/>
                    <a:pt x="38" y="16"/>
                  </a:cubicBezTo>
                  <a:cubicBezTo>
                    <a:pt x="38" y="15"/>
                    <a:pt x="38" y="14"/>
                    <a:pt x="38" y="14"/>
                  </a:cubicBezTo>
                  <a:cubicBezTo>
                    <a:pt x="39" y="14"/>
                    <a:pt x="39" y="14"/>
                    <a:pt x="39" y="14"/>
                  </a:cubicBezTo>
                  <a:cubicBezTo>
                    <a:pt x="40" y="14"/>
                    <a:pt x="39" y="13"/>
                    <a:pt x="39" y="12"/>
                  </a:cubicBezTo>
                  <a:cubicBezTo>
                    <a:pt x="39" y="11"/>
                    <a:pt x="40" y="10"/>
                    <a:pt x="40" y="9"/>
                  </a:cubicBezTo>
                  <a:cubicBezTo>
                    <a:pt x="40" y="9"/>
                    <a:pt x="38" y="4"/>
                    <a:pt x="37" y="4"/>
                  </a:cubicBezTo>
                  <a:cubicBezTo>
                    <a:pt x="37" y="4"/>
                    <a:pt x="36" y="1"/>
                    <a:pt x="35" y="1"/>
                  </a:cubicBezTo>
                  <a:cubicBezTo>
                    <a:pt x="35" y="0"/>
                    <a:pt x="34" y="0"/>
                    <a:pt x="34" y="0"/>
                  </a:cubicBezTo>
                  <a:cubicBezTo>
                    <a:pt x="33" y="0"/>
                    <a:pt x="33" y="1"/>
                    <a:pt x="33" y="1"/>
                  </a:cubicBezTo>
                  <a:cubicBezTo>
                    <a:pt x="33" y="1"/>
                    <a:pt x="34" y="1"/>
                    <a:pt x="34" y="1"/>
                  </a:cubicBezTo>
                  <a:cubicBezTo>
                    <a:pt x="35" y="1"/>
                    <a:pt x="35" y="2"/>
                    <a:pt x="35" y="2"/>
                  </a:cubicBezTo>
                  <a:cubicBezTo>
                    <a:pt x="35" y="3"/>
                    <a:pt x="34" y="2"/>
                    <a:pt x="33" y="2"/>
                  </a:cubicBezTo>
                  <a:cubicBezTo>
                    <a:pt x="33" y="2"/>
                    <a:pt x="33" y="2"/>
                    <a:pt x="32" y="1"/>
                  </a:cubicBezTo>
                  <a:cubicBezTo>
                    <a:pt x="32" y="1"/>
                    <a:pt x="32" y="0"/>
                    <a:pt x="31" y="0"/>
                  </a:cubicBezTo>
                  <a:cubicBezTo>
                    <a:pt x="31" y="1"/>
                    <a:pt x="31" y="1"/>
                    <a:pt x="31" y="2"/>
                  </a:cubicBezTo>
                  <a:cubicBezTo>
                    <a:pt x="31" y="2"/>
                    <a:pt x="31" y="3"/>
                    <a:pt x="30" y="3"/>
                  </a:cubicBezTo>
                  <a:cubicBezTo>
                    <a:pt x="30" y="4"/>
                    <a:pt x="31" y="4"/>
                    <a:pt x="31" y="5"/>
                  </a:cubicBezTo>
                  <a:cubicBezTo>
                    <a:pt x="32" y="6"/>
                    <a:pt x="32" y="6"/>
                    <a:pt x="31" y="7"/>
                  </a:cubicBezTo>
                  <a:cubicBezTo>
                    <a:pt x="31" y="7"/>
                    <a:pt x="32" y="7"/>
                    <a:pt x="32" y="8"/>
                  </a:cubicBezTo>
                  <a:cubicBezTo>
                    <a:pt x="33" y="8"/>
                    <a:pt x="32" y="11"/>
                    <a:pt x="32" y="12"/>
                  </a:cubicBezTo>
                  <a:cubicBezTo>
                    <a:pt x="32" y="13"/>
                    <a:pt x="32" y="15"/>
                    <a:pt x="31" y="16"/>
                  </a:cubicBezTo>
                  <a:cubicBezTo>
                    <a:pt x="30" y="17"/>
                    <a:pt x="29" y="19"/>
                    <a:pt x="28" y="19"/>
                  </a:cubicBezTo>
                  <a:cubicBezTo>
                    <a:pt x="27" y="19"/>
                    <a:pt x="25" y="21"/>
                    <a:pt x="25" y="21"/>
                  </a:cubicBezTo>
                  <a:cubicBezTo>
                    <a:pt x="25" y="22"/>
                    <a:pt x="24" y="22"/>
                    <a:pt x="23" y="22"/>
                  </a:cubicBezTo>
                  <a:cubicBezTo>
                    <a:pt x="23" y="22"/>
                    <a:pt x="22" y="21"/>
                    <a:pt x="22" y="20"/>
                  </a:cubicBezTo>
                  <a:cubicBezTo>
                    <a:pt x="23" y="20"/>
                    <a:pt x="23" y="19"/>
                    <a:pt x="23" y="19"/>
                  </a:cubicBezTo>
                  <a:cubicBezTo>
                    <a:pt x="22" y="19"/>
                    <a:pt x="21" y="19"/>
                    <a:pt x="21" y="20"/>
                  </a:cubicBezTo>
                  <a:cubicBezTo>
                    <a:pt x="21" y="20"/>
                    <a:pt x="21" y="21"/>
                    <a:pt x="21" y="22"/>
                  </a:cubicBezTo>
                  <a:cubicBezTo>
                    <a:pt x="21" y="23"/>
                    <a:pt x="20" y="24"/>
                    <a:pt x="20" y="25"/>
                  </a:cubicBezTo>
                  <a:cubicBezTo>
                    <a:pt x="19" y="26"/>
                    <a:pt x="20" y="26"/>
                    <a:pt x="20" y="27"/>
                  </a:cubicBezTo>
                  <a:cubicBezTo>
                    <a:pt x="20" y="28"/>
                    <a:pt x="19" y="28"/>
                    <a:pt x="19" y="28"/>
                  </a:cubicBezTo>
                  <a:cubicBezTo>
                    <a:pt x="18" y="28"/>
                    <a:pt x="18" y="27"/>
                    <a:pt x="17" y="27"/>
                  </a:cubicBezTo>
                  <a:cubicBezTo>
                    <a:pt x="17" y="27"/>
                    <a:pt x="17" y="27"/>
                    <a:pt x="15" y="27"/>
                  </a:cubicBezTo>
                  <a:cubicBezTo>
                    <a:pt x="13" y="27"/>
                    <a:pt x="13" y="27"/>
                    <a:pt x="12" y="28"/>
                  </a:cubicBezTo>
                  <a:cubicBezTo>
                    <a:pt x="11" y="28"/>
                    <a:pt x="8" y="28"/>
                    <a:pt x="7" y="28"/>
                  </a:cubicBezTo>
                  <a:cubicBezTo>
                    <a:pt x="6" y="28"/>
                    <a:pt x="5" y="30"/>
                    <a:pt x="4" y="31"/>
                  </a:cubicBezTo>
                  <a:cubicBezTo>
                    <a:pt x="3" y="31"/>
                    <a:pt x="3" y="32"/>
                    <a:pt x="2" y="33"/>
                  </a:cubicBezTo>
                  <a:cubicBezTo>
                    <a:pt x="2" y="33"/>
                    <a:pt x="0" y="33"/>
                    <a:pt x="0" y="34"/>
                  </a:cubicBezTo>
                  <a:cubicBezTo>
                    <a:pt x="0" y="35"/>
                    <a:pt x="2" y="35"/>
                    <a:pt x="3" y="35"/>
                  </a:cubicBezTo>
                  <a:cubicBezTo>
                    <a:pt x="4" y="35"/>
                    <a:pt x="5" y="35"/>
                    <a:pt x="5" y="34"/>
                  </a:cubicBezTo>
                  <a:cubicBezTo>
                    <a:pt x="5" y="34"/>
                    <a:pt x="6" y="34"/>
                    <a:pt x="7" y="34"/>
                  </a:cubicBezTo>
                  <a:cubicBezTo>
                    <a:pt x="7" y="35"/>
                    <a:pt x="9" y="34"/>
                    <a:pt x="9" y="34"/>
                  </a:cubicBezTo>
                  <a:cubicBezTo>
                    <a:pt x="10" y="34"/>
                    <a:pt x="10" y="33"/>
                    <a:pt x="11" y="33"/>
                  </a:cubicBezTo>
                  <a:cubicBezTo>
                    <a:pt x="11" y="33"/>
                    <a:pt x="12" y="33"/>
                    <a:pt x="13" y="32"/>
                  </a:cubicBezTo>
                  <a:cubicBezTo>
                    <a:pt x="13" y="32"/>
                    <a:pt x="15" y="32"/>
                    <a:pt x="15" y="32"/>
                  </a:cubicBezTo>
                  <a:cubicBezTo>
                    <a:pt x="16" y="32"/>
                    <a:pt x="17" y="32"/>
                    <a:pt x="18" y="32"/>
                  </a:cubicBezTo>
                  <a:cubicBezTo>
                    <a:pt x="19" y="33"/>
                    <a:pt x="18" y="34"/>
                    <a:pt x="18" y="34"/>
                  </a:cubicBezTo>
                  <a:cubicBezTo>
                    <a:pt x="17" y="34"/>
                    <a:pt x="18" y="36"/>
                    <a:pt x="19" y="36"/>
                  </a:cubicBezTo>
                  <a:cubicBezTo>
                    <a:pt x="20" y="37"/>
                    <a:pt x="20" y="38"/>
                    <a:pt x="21" y="38"/>
                  </a:cubicBezTo>
                  <a:cubicBezTo>
                    <a:pt x="23" y="38"/>
                    <a:pt x="23" y="35"/>
                    <a:pt x="24" y="35"/>
                  </a:cubicBezTo>
                  <a:cubicBezTo>
                    <a:pt x="24" y="34"/>
                    <a:pt x="25" y="34"/>
                    <a:pt x="25" y="34"/>
                  </a:cubicBezTo>
                  <a:cubicBezTo>
                    <a:pt x="25" y="34"/>
                    <a:pt x="25" y="32"/>
                    <a:pt x="25" y="32"/>
                  </a:cubicBezTo>
                  <a:cubicBezTo>
                    <a:pt x="26" y="32"/>
                    <a:pt x="26" y="33"/>
                    <a:pt x="27" y="33"/>
                  </a:cubicBezTo>
                  <a:cubicBezTo>
                    <a:pt x="27" y="33"/>
                    <a:pt x="28" y="33"/>
                    <a:pt x="29" y="33"/>
                  </a:cubicBezTo>
                  <a:cubicBezTo>
                    <a:pt x="30" y="33"/>
                    <a:pt x="31" y="32"/>
                    <a:pt x="32" y="32"/>
                  </a:cubicBezTo>
                  <a:cubicBezTo>
                    <a:pt x="32" y="31"/>
                    <a:pt x="32" y="30"/>
                    <a:pt x="33" y="30"/>
                  </a:cubicBezTo>
                  <a:cubicBezTo>
                    <a:pt x="33" y="30"/>
                    <a:pt x="33" y="32"/>
                    <a:pt x="34" y="32"/>
                  </a:cubicBezTo>
                  <a:cubicBezTo>
                    <a:pt x="34" y="32"/>
                    <a:pt x="34" y="29"/>
                    <a:pt x="34" y="29"/>
                  </a:cubicBezTo>
                  <a:cubicBezTo>
                    <a:pt x="34" y="28"/>
                    <a:pt x="35" y="28"/>
                    <a:pt x="35" y="28"/>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35" name="Freeform 35"/>
            <p:cNvSpPr/>
            <p:nvPr/>
          </p:nvSpPr>
          <p:spPr bwMode="auto">
            <a:xfrm>
              <a:off x="6287564" y="4267479"/>
              <a:ext cx="124460" cy="115240"/>
            </a:xfrm>
            <a:custGeom>
              <a:avLst/>
              <a:gdLst>
                <a:gd name="T0" fmla="*/ 20 w 23"/>
                <a:gd name="T1" fmla="*/ 9 h 21"/>
                <a:gd name="T2" fmla="*/ 20 w 23"/>
                <a:gd name="T3" fmla="*/ 7 h 21"/>
                <a:gd name="T4" fmla="*/ 17 w 23"/>
                <a:gd name="T5" fmla="*/ 8 h 21"/>
                <a:gd name="T6" fmla="*/ 16 w 23"/>
                <a:gd name="T7" fmla="*/ 6 h 21"/>
                <a:gd name="T8" fmla="*/ 14 w 23"/>
                <a:gd name="T9" fmla="*/ 7 h 21"/>
                <a:gd name="T10" fmla="*/ 10 w 23"/>
                <a:gd name="T11" fmla="*/ 4 h 21"/>
                <a:gd name="T12" fmla="*/ 6 w 23"/>
                <a:gd name="T13" fmla="*/ 1 h 21"/>
                <a:gd name="T14" fmla="*/ 5 w 23"/>
                <a:gd name="T15" fmla="*/ 1 h 21"/>
                <a:gd name="T16" fmla="*/ 5 w 23"/>
                <a:gd name="T17" fmla="*/ 3 h 21"/>
                <a:gd name="T18" fmla="*/ 6 w 23"/>
                <a:gd name="T19" fmla="*/ 8 h 21"/>
                <a:gd name="T20" fmla="*/ 6 w 23"/>
                <a:gd name="T21" fmla="*/ 10 h 21"/>
                <a:gd name="T22" fmla="*/ 5 w 23"/>
                <a:gd name="T23" fmla="*/ 13 h 21"/>
                <a:gd name="T24" fmla="*/ 3 w 23"/>
                <a:gd name="T25" fmla="*/ 12 h 21"/>
                <a:gd name="T26" fmla="*/ 2 w 23"/>
                <a:gd name="T27" fmla="*/ 14 h 21"/>
                <a:gd name="T28" fmla="*/ 1 w 23"/>
                <a:gd name="T29" fmla="*/ 15 h 21"/>
                <a:gd name="T30" fmla="*/ 2 w 23"/>
                <a:gd name="T31" fmla="*/ 18 h 21"/>
                <a:gd name="T32" fmla="*/ 2 w 23"/>
                <a:gd name="T33" fmla="*/ 19 h 21"/>
                <a:gd name="T34" fmla="*/ 3 w 23"/>
                <a:gd name="T35" fmla="*/ 20 h 21"/>
                <a:gd name="T36" fmla="*/ 5 w 23"/>
                <a:gd name="T37" fmla="*/ 19 h 21"/>
                <a:gd name="T38" fmla="*/ 6 w 23"/>
                <a:gd name="T39" fmla="*/ 19 h 21"/>
                <a:gd name="T40" fmla="*/ 5 w 23"/>
                <a:gd name="T41" fmla="*/ 17 h 21"/>
                <a:gd name="T42" fmla="*/ 3 w 23"/>
                <a:gd name="T43" fmla="*/ 17 h 21"/>
                <a:gd name="T44" fmla="*/ 3 w 23"/>
                <a:gd name="T45" fmla="*/ 15 h 21"/>
                <a:gd name="T46" fmla="*/ 5 w 23"/>
                <a:gd name="T47" fmla="*/ 16 h 21"/>
                <a:gd name="T48" fmla="*/ 7 w 23"/>
                <a:gd name="T49" fmla="*/ 15 h 21"/>
                <a:gd name="T50" fmla="*/ 10 w 23"/>
                <a:gd name="T51" fmla="*/ 16 h 21"/>
                <a:gd name="T52" fmla="*/ 14 w 23"/>
                <a:gd name="T53" fmla="*/ 18 h 21"/>
                <a:gd name="T54" fmla="*/ 15 w 23"/>
                <a:gd name="T55" fmla="*/ 16 h 21"/>
                <a:gd name="T56" fmla="*/ 18 w 23"/>
                <a:gd name="T57" fmla="*/ 12 h 21"/>
                <a:gd name="T58" fmla="*/ 23 w 23"/>
                <a:gd name="T59" fmla="*/ 11 h 21"/>
                <a:gd name="T60" fmla="*/ 21 w 23"/>
                <a:gd name="T61" fmla="*/ 11 h 21"/>
                <a:gd name="T62" fmla="*/ 20 w 23"/>
                <a:gd name="T63"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 h="21">
                  <a:moveTo>
                    <a:pt x="20" y="9"/>
                  </a:moveTo>
                  <a:cubicBezTo>
                    <a:pt x="20" y="8"/>
                    <a:pt x="20" y="7"/>
                    <a:pt x="20" y="7"/>
                  </a:cubicBezTo>
                  <a:cubicBezTo>
                    <a:pt x="19" y="6"/>
                    <a:pt x="18" y="8"/>
                    <a:pt x="17" y="8"/>
                  </a:cubicBezTo>
                  <a:cubicBezTo>
                    <a:pt x="16" y="8"/>
                    <a:pt x="16" y="7"/>
                    <a:pt x="16" y="6"/>
                  </a:cubicBezTo>
                  <a:cubicBezTo>
                    <a:pt x="16" y="6"/>
                    <a:pt x="15" y="6"/>
                    <a:pt x="14" y="7"/>
                  </a:cubicBezTo>
                  <a:cubicBezTo>
                    <a:pt x="13" y="7"/>
                    <a:pt x="11" y="5"/>
                    <a:pt x="10" y="4"/>
                  </a:cubicBezTo>
                  <a:cubicBezTo>
                    <a:pt x="8" y="3"/>
                    <a:pt x="6" y="1"/>
                    <a:pt x="6" y="1"/>
                  </a:cubicBezTo>
                  <a:cubicBezTo>
                    <a:pt x="6" y="0"/>
                    <a:pt x="5" y="1"/>
                    <a:pt x="5" y="1"/>
                  </a:cubicBezTo>
                  <a:cubicBezTo>
                    <a:pt x="4" y="2"/>
                    <a:pt x="5" y="2"/>
                    <a:pt x="5" y="3"/>
                  </a:cubicBezTo>
                  <a:cubicBezTo>
                    <a:pt x="6" y="3"/>
                    <a:pt x="6" y="7"/>
                    <a:pt x="6" y="8"/>
                  </a:cubicBezTo>
                  <a:cubicBezTo>
                    <a:pt x="6" y="8"/>
                    <a:pt x="6" y="10"/>
                    <a:pt x="6" y="10"/>
                  </a:cubicBezTo>
                  <a:cubicBezTo>
                    <a:pt x="7" y="11"/>
                    <a:pt x="6" y="12"/>
                    <a:pt x="5" y="13"/>
                  </a:cubicBezTo>
                  <a:cubicBezTo>
                    <a:pt x="5" y="13"/>
                    <a:pt x="4" y="12"/>
                    <a:pt x="3" y="12"/>
                  </a:cubicBezTo>
                  <a:cubicBezTo>
                    <a:pt x="2" y="12"/>
                    <a:pt x="3" y="13"/>
                    <a:pt x="2" y="14"/>
                  </a:cubicBezTo>
                  <a:cubicBezTo>
                    <a:pt x="2" y="14"/>
                    <a:pt x="1" y="15"/>
                    <a:pt x="1" y="15"/>
                  </a:cubicBezTo>
                  <a:cubicBezTo>
                    <a:pt x="0" y="16"/>
                    <a:pt x="1" y="17"/>
                    <a:pt x="2" y="18"/>
                  </a:cubicBezTo>
                  <a:cubicBezTo>
                    <a:pt x="3" y="19"/>
                    <a:pt x="2" y="19"/>
                    <a:pt x="2" y="19"/>
                  </a:cubicBezTo>
                  <a:cubicBezTo>
                    <a:pt x="2" y="20"/>
                    <a:pt x="2" y="20"/>
                    <a:pt x="3" y="20"/>
                  </a:cubicBezTo>
                  <a:cubicBezTo>
                    <a:pt x="4" y="21"/>
                    <a:pt x="4" y="20"/>
                    <a:pt x="5" y="19"/>
                  </a:cubicBezTo>
                  <a:cubicBezTo>
                    <a:pt x="5" y="19"/>
                    <a:pt x="6" y="19"/>
                    <a:pt x="6" y="19"/>
                  </a:cubicBezTo>
                  <a:cubicBezTo>
                    <a:pt x="7" y="19"/>
                    <a:pt x="6" y="17"/>
                    <a:pt x="5" y="17"/>
                  </a:cubicBezTo>
                  <a:cubicBezTo>
                    <a:pt x="4" y="17"/>
                    <a:pt x="4" y="17"/>
                    <a:pt x="3" y="17"/>
                  </a:cubicBezTo>
                  <a:cubicBezTo>
                    <a:pt x="2" y="16"/>
                    <a:pt x="3" y="15"/>
                    <a:pt x="3" y="15"/>
                  </a:cubicBezTo>
                  <a:cubicBezTo>
                    <a:pt x="4" y="15"/>
                    <a:pt x="5" y="16"/>
                    <a:pt x="5" y="16"/>
                  </a:cubicBezTo>
                  <a:cubicBezTo>
                    <a:pt x="5" y="17"/>
                    <a:pt x="7" y="15"/>
                    <a:pt x="7" y="15"/>
                  </a:cubicBezTo>
                  <a:cubicBezTo>
                    <a:pt x="8" y="15"/>
                    <a:pt x="9" y="16"/>
                    <a:pt x="10" y="16"/>
                  </a:cubicBezTo>
                  <a:cubicBezTo>
                    <a:pt x="11" y="16"/>
                    <a:pt x="14" y="17"/>
                    <a:pt x="14" y="18"/>
                  </a:cubicBezTo>
                  <a:cubicBezTo>
                    <a:pt x="15" y="19"/>
                    <a:pt x="15" y="17"/>
                    <a:pt x="15" y="16"/>
                  </a:cubicBezTo>
                  <a:cubicBezTo>
                    <a:pt x="16" y="14"/>
                    <a:pt x="17" y="13"/>
                    <a:pt x="18" y="12"/>
                  </a:cubicBezTo>
                  <a:cubicBezTo>
                    <a:pt x="19" y="12"/>
                    <a:pt x="23" y="11"/>
                    <a:pt x="23" y="11"/>
                  </a:cubicBezTo>
                  <a:cubicBezTo>
                    <a:pt x="23" y="11"/>
                    <a:pt x="22" y="11"/>
                    <a:pt x="21" y="11"/>
                  </a:cubicBezTo>
                  <a:cubicBezTo>
                    <a:pt x="21" y="11"/>
                    <a:pt x="20" y="9"/>
                    <a:pt x="20" y="9"/>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36" name="Freeform 36"/>
            <p:cNvSpPr/>
            <p:nvPr/>
          </p:nvSpPr>
          <p:spPr bwMode="auto">
            <a:xfrm>
              <a:off x="6232248" y="3993205"/>
              <a:ext cx="119850" cy="258139"/>
            </a:xfrm>
            <a:custGeom>
              <a:avLst/>
              <a:gdLst>
                <a:gd name="T0" fmla="*/ 2 w 22"/>
                <a:gd name="T1" fmla="*/ 9 h 47"/>
                <a:gd name="T2" fmla="*/ 5 w 22"/>
                <a:gd name="T3" fmla="*/ 13 h 47"/>
                <a:gd name="T4" fmla="*/ 7 w 22"/>
                <a:gd name="T5" fmla="*/ 18 h 47"/>
                <a:gd name="T6" fmla="*/ 8 w 22"/>
                <a:gd name="T7" fmla="*/ 22 h 47"/>
                <a:gd name="T8" fmla="*/ 9 w 22"/>
                <a:gd name="T9" fmla="*/ 25 h 47"/>
                <a:gd name="T10" fmla="*/ 9 w 22"/>
                <a:gd name="T11" fmla="*/ 26 h 47"/>
                <a:gd name="T12" fmla="*/ 9 w 22"/>
                <a:gd name="T13" fmla="*/ 30 h 47"/>
                <a:gd name="T14" fmla="*/ 12 w 22"/>
                <a:gd name="T15" fmla="*/ 37 h 47"/>
                <a:gd name="T16" fmla="*/ 14 w 22"/>
                <a:gd name="T17" fmla="*/ 47 h 47"/>
                <a:gd name="T18" fmla="*/ 16 w 22"/>
                <a:gd name="T19" fmla="*/ 44 h 47"/>
                <a:gd name="T20" fmla="*/ 20 w 22"/>
                <a:gd name="T21" fmla="*/ 46 h 47"/>
                <a:gd name="T22" fmla="*/ 18 w 22"/>
                <a:gd name="T23" fmla="*/ 42 h 47"/>
                <a:gd name="T24" fmla="*/ 15 w 22"/>
                <a:gd name="T25" fmla="*/ 38 h 47"/>
                <a:gd name="T26" fmla="*/ 15 w 22"/>
                <a:gd name="T27" fmla="*/ 34 h 47"/>
                <a:gd name="T28" fmla="*/ 15 w 22"/>
                <a:gd name="T29" fmla="*/ 30 h 47"/>
                <a:gd name="T30" fmla="*/ 21 w 22"/>
                <a:gd name="T31" fmla="*/ 33 h 47"/>
                <a:gd name="T32" fmla="*/ 19 w 22"/>
                <a:gd name="T33" fmla="*/ 30 h 47"/>
                <a:gd name="T34" fmla="*/ 19 w 22"/>
                <a:gd name="T35" fmla="*/ 29 h 47"/>
                <a:gd name="T36" fmla="*/ 19 w 22"/>
                <a:gd name="T37" fmla="*/ 29 h 47"/>
                <a:gd name="T38" fmla="*/ 18 w 22"/>
                <a:gd name="T39" fmla="*/ 28 h 47"/>
                <a:gd name="T40" fmla="*/ 18 w 22"/>
                <a:gd name="T41" fmla="*/ 28 h 47"/>
                <a:gd name="T42" fmla="*/ 18 w 22"/>
                <a:gd name="T43" fmla="*/ 27 h 47"/>
                <a:gd name="T44" fmla="*/ 18 w 22"/>
                <a:gd name="T45" fmla="*/ 27 h 47"/>
                <a:gd name="T46" fmla="*/ 17 w 22"/>
                <a:gd name="T47" fmla="*/ 26 h 47"/>
                <a:gd name="T48" fmla="*/ 17 w 22"/>
                <a:gd name="T49" fmla="*/ 24 h 47"/>
                <a:gd name="T50" fmla="*/ 14 w 22"/>
                <a:gd name="T51" fmla="*/ 21 h 47"/>
                <a:gd name="T52" fmla="*/ 10 w 22"/>
                <a:gd name="T53" fmla="*/ 13 h 47"/>
                <a:gd name="T54" fmla="*/ 8 w 22"/>
                <a:gd name="T55" fmla="*/ 10 h 47"/>
                <a:gd name="T56" fmla="*/ 6 w 22"/>
                <a:gd name="T57" fmla="*/ 4 h 47"/>
                <a:gd name="T58" fmla="*/ 5 w 22"/>
                <a:gd name="T59" fmla="*/ 2 h 47"/>
                <a:gd name="T60" fmla="*/ 1 w 22"/>
                <a:gd name="T61" fmla="*/ 1 h 47"/>
                <a:gd name="T62" fmla="*/ 4 w 22"/>
                <a:gd name="T63" fmla="*/ 4 h 47"/>
                <a:gd name="T64" fmla="*/ 2 w 22"/>
                <a:gd name="T65" fmla="*/ 5 h 47"/>
                <a:gd name="T66" fmla="*/ 2 w 22"/>
                <a:gd name="T67" fmla="*/ 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 h="47">
                  <a:moveTo>
                    <a:pt x="2" y="9"/>
                  </a:moveTo>
                  <a:cubicBezTo>
                    <a:pt x="3" y="10"/>
                    <a:pt x="4" y="11"/>
                    <a:pt x="5" y="13"/>
                  </a:cubicBezTo>
                  <a:cubicBezTo>
                    <a:pt x="6" y="14"/>
                    <a:pt x="6" y="18"/>
                    <a:pt x="7" y="18"/>
                  </a:cubicBezTo>
                  <a:cubicBezTo>
                    <a:pt x="8" y="19"/>
                    <a:pt x="8" y="21"/>
                    <a:pt x="8" y="22"/>
                  </a:cubicBezTo>
                  <a:cubicBezTo>
                    <a:pt x="8" y="22"/>
                    <a:pt x="9" y="24"/>
                    <a:pt x="9" y="25"/>
                  </a:cubicBezTo>
                  <a:cubicBezTo>
                    <a:pt x="9" y="25"/>
                    <a:pt x="9" y="26"/>
                    <a:pt x="9" y="26"/>
                  </a:cubicBezTo>
                  <a:cubicBezTo>
                    <a:pt x="9" y="27"/>
                    <a:pt x="9" y="29"/>
                    <a:pt x="9" y="30"/>
                  </a:cubicBezTo>
                  <a:cubicBezTo>
                    <a:pt x="9" y="31"/>
                    <a:pt x="12" y="36"/>
                    <a:pt x="12" y="37"/>
                  </a:cubicBezTo>
                  <a:cubicBezTo>
                    <a:pt x="12" y="38"/>
                    <a:pt x="13" y="46"/>
                    <a:pt x="14" y="47"/>
                  </a:cubicBezTo>
                  <a:cubicBezTo>
                    <a:pt x="16" y="47"/>
                    <a:pt x="15" y="45"/>
                    <a:pt x="16" y="44"/>
                  </a:cubicBezTo>
                  <a:cubicBezTo>
                    <a:pt x="16" y="44"/>
                    <a:pt x="18" y="46"/>
                    <a:pt x="20" y="46"/>
                  </a:cubicBezTo>
                  <a:cubicBezTo>
                    <a:pt x="22" y="47"/>
                    <a:pt x="18" y="42"/>
                    <a:pt x="18" y="42"/>
                  </a:cubicBezTo>
                  <a:cubicBezTo>
                    <a:pt x="18" y="41"/>
                    <a:pt x="16" y="39"/>
                    <a:pt x="15" y="38"/>
                  </a:cubicBezTo>
                  <a:cubicBezTo>
                    <a:pt x="14" y="37"/>
                    <a:pt x="14" y="35"/>
                    <a:pt x="15" y="34"/>
                  </a:cubicBezTo>
                  <a:cubicBezTo>
                    <a:pt x="15" y="33"/>
                    <a:pt x="15" y="31"/>
                    <a:pt x="15" y="30"/>
                  </a:cubicBezTo>
                  <a:cubicBezTo>
                    <a:pt x="16" y="30"/>
                    <a:pt x="20" y="32"/>
                    <a:pt x="21" y="33"/>
                  </a:cubicBezTo>
                  <a:cubicBezTo>
                    <a:pt x="22" y="33"/>
                    <a:pt x="20" y="31"/>
                    <a:pt x="19" y="30"/>
                  </a:cubicBezTo>
                  <a:cubicBezTo>
                    <a:pt x="19" y="30"/>
                    <a:pt x="19" y="30"/>
                    <a:pt x="19" y="29"/>
                  </a:cubicBezTo>
                  <a:cubicBezTo>
                    <a:pt x="19" y="29"/>
                    <a:pt x="19" y="29"/>
                    <a:pt x="19" y="29"/>
                  </a:cubicBezTo>
                  <a:cubicBezTo>
                    <a:pt x="19" y="29"/>
                    <a:pt x="18" y="28"/>
                    <a:pt x="18" y="28"/>
                  </a:cubicBezTo>
                  <a:cubicBezTo>
                    <a:pt x="18" y="28"/>
                    <a:pt x="18" y="28"/>
                    <a:pt x="18" y="28"/>
                  </a:cubicBezTo>
                  <a:cubicBezTo>
                    <a:pt x="18" y="28"/>
                    <a:pt x="18" y="27"/>
                    <a:pt x="18" y="27"/>
                  </a:cubicBezTo>
                  <a:cubicBezTo>
                    <a:pt x="18" y="27"/>
                    <a:pt x="18" y="27"/>
                    <a:pt x="18" y="27"/>
                  </a:cubicBezTo>
                  <a:cubicBezTo>
                    <a:pt x="18" y="26"/>
                    <a:pt x="18" y="26"/>
                    <a:pt x="17" y="26"/>
                  </a:cubicBezTo>
                  <a:cubicBezTo>
                    <a:pt x="17" y="25"/>
                    <a:pt x="17" y="25"/>
                    <a:pt x="17" y="24"/>
                  </a:cubicBezTo>
                  <a:cubicBezTo>
                    <a:pt x="17" y="23"/>
                    <a:pt x="15" y="22"/>
                    <a:pt x="14" y="21"/>
                  </a:cubicBezTo>
                  <a:cubicBezTo>
                    <a:pt x="13" y="19"/>
                    <a:pt x="11" y="14"/>
                    <a:pt x="10" y="13"/>
                  </a:cubicBezTo>
                  <a:cubicBezTo>
                    <a:pt x="9" y="12"/>
                    <a:pt x="9" y="12"/>
                    <a:pt x="8" y="10"/>
                  </a:cubicBezTo>
                  <a:cubicBezTo>
                    <a:pt x="8" y="9"/>
                    <a:pt x="6" y="5"/>
                    <a:pt x="6" y="4"/>
                  </a:cubicBezTo>
                  <a:cubicBezTo>
                    <a:pt x="5" y="3"/>
                    <a:pt x="5" y="3"/>
                    <a:pt x="5" y="2"/>
                  </a:cubicBezTo>
                  <a:cubicBezTo>
                    <a:pt x="5" y="1"/>
                    <a:pt x="2" y="0"/>
                    <a:pt x="1" y="1"/>
                  </a:cubicBezTo>
                  <a:cubicBezTo>
                    <a:pt x="0" y="1"/>
                    <a:pt x="3" y="3"/>
                    <a:pt x="4" y="4"/>
                  </a:cubicBezTo>
                  <a:cubicBezTo>
                    <a:pt x="4" y="5"/>
                    <a:pt x="3" y="4"/>
                    <a:pt x="2" y="5"/>
                  </a:cubicBezTo>
                  <a:cubicBezTo>
                    <a:pt x="1" y="6"/>
                    <a:pt x="2" y="8"/>
                    <a:pt x="2" y="9"/>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37" name="Freeform 37"/>
            <p:cNvSpPr/>
            <p:nvPr/>
          </p:nvSpPr>
          <p:spPr bwMode="auto">
            <a:xfrm>
              <a:off x="5971804" y="4945093"/>
              <a:ext cx="131375" cy="147507"/>
            </a:xfrm>
            <a:custGeom>
              <a:avLst/>
              <a:gdLst>
                <a:gd name="T0" fmla="*/ 5 w 24"/>
                <a:gd name="T1" fmla="*/ 1 h 27"/>
                <a:gd name="T2" fmla="*/ 3 w 24"/>
                <a:gd name="T3" fmla="*/ 4 h 27"/>
                <a:gd name="T4" fmla="*/ 4 w 24"/>
                <a:gd name="T5" fmla="*/ 12 h 27"/>
                <a:gd name="T6" fmla="*/ 1 w 24"/>
                <a:gd name="T7" fmla="*/ 11 h 27"/>
                <a:gd name="T8" fmla="*/ 1 w 24"/>
                <a:gd name="T9" fmla="*/ 14 h 27"/>
                <a:gd name="T10" fmla="*/ 3 w 24"/>
                <a:gd name="T11" fmla="*/ 17 h 27"/>
                <a:gd name="T12" fmla="*/ 6 w 24"/>
                <a:gd name="T13" fmla="*/ 19 h 27"/>
                <a:gd name="T14" fmla="*/ 6 w 24"/>
                <a:gd name="T15" fmla="*/ 21 h 27"/>
                <a:gd name="T16" fmla="*/ 9 w 24"/>
                <a:gd name="T17" fmla="*/ 22 h 27"/>
                <a:gd name="T18" fmla="*/ 12 w 24"/>
                <a:gd name="T19" fmla="*/ 21 h 27"/>
                <a:gd name="T20" fmla="*/ 12 w 24"/>
                <a:gd name="T21" fmla="*/ 22 h 27"/>
                <a:gd name="T22" fmla="*/ 14 w 24"/>
                <a:gd name="T23" fmla="*/ 23 h 27"/>
                <a:gd name="T24" fmla="*/ 17 w 24"/>
                <a:gd name="T25" fmla="*/ 24 h 27"/>
                <a:gd name="T26" fmla="*/ 17 w 24"/>
                <a:gd name="T27" fmla="*/ 22 h 27"/>
                <a:gd name="T28" fmla="*/ 19 w 24"/>
                <a:gd name="T29" fmla="*/ 24 h 27"/>
                <a:gd name="T30" fmla="*/ 18 w 24"/>
                <a:gd name="T31" fmla="*/ 26 h 27"/>
                <a:gd name="T32" fmla="*/ 23 w 24"/>
                <a:gd name="T33" fmla="*/ 27 h 27"/>
                <a:gd name="T34" fmla="*/ 23 w 24"/>
                <a:gd name="T35" fmla="*/ 26 h 27"/>
                <a:gd name="T36" fmla="*/ 21 w 24"/>
                <a:gd name="T37" fmla="*/ 24 h 27"/>
                <a:gd name="T38" fmla="*/ 21 w 24"/>
                <a:gd name="T39" fmla="*/ 22 h 27"/>
                <a:gd name="T40" fmla="*/ 19 w 24"/>
                <a:gd name="T41" fmla="*/ 21 h 27"/>
                <a:gd name="T42" fmla="*/ 17 w 24"/>
                <a:gd name="T43" fmla="*/ 20 h 27"/>
                <a:gd name="T44" fmla="*/ 12 w 24"/>
                <a:gd name="T45" fmla="*/ 20 h 27"/>
                <a:gd name="T46" fmla="*/ 11 w 24"/>
                <a:gd name="T47" fmla="*/ 17 h 27"/>
                <a:gd name="T48" fmla="*/ 13 w 24"/>
                <a:gd name="T49" fmla="*/ 18 h 27"/>
                <a:gd name="T50" fmla="*/ 12 w 24"/>
                <a:gd name="T51" fmla="*/ 16 h 27"/>
                <a:gd name="T52" fmla="*/ 10 w 24"/>
                <a:gd name="T53" fmla="*/ 14 h 27"/>
                <a:gd name="T54" fmla="*/ 12 w 24"/>
                <a:gd name="T55" fmla="*/ 12 h 27"/>
                <a:gd name="T56" fmla="*/ 11 w 24"/>
                <a:gd name="T57" fmla="*/ 7 h 27"/>
                <a:gd name="T58" fmla="*/ 10 w 24"/>
                <a:gd name="T59" fmla="*/ 4 h 27"/>
                <a:gd name="T60" fmla="*/ 8 w 24"/>
                <a:gd name="T61" fmla="*/ 2 h 27"/>
                <a:gd name="T62" fmla="*/ 5 w 24"/>
                <a:gd name="T63"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27">
                  <a:moveTo>
                    <a:pt x="5" y="1"/>
                  </a:moveTo>
                  <a:cubicBezTo>
                    <a:pt x="3" y="1"/>
                    <a:pt x="2" y="2"/>
                    <a:pt x="3" y="4"/>
                  </a:cubicBezTo>
                  <a:cubicBezTo>
                    <a:pt x="3" y="5"/>
                    <a:pt x="4" y="11"/>
                    <a:pt x="4" y="12"/>
                  </a:cubicBezTo>
                  <a:cubicBezTo>
                    <a:pt x="3" y="13"/>
                    <a:pt x="2" y="11"/>
                    <a:pt x="1" y="11"/>
                  </a:cubicBezTo>
                  <a:cubicBezTo>
                    <a:pt x="0" y="11"/>
                    <a:pt x="2" y="14"/>
                    <a:pt x="1" y="14"/>
                  </a:cubicBezTo>
                  <a:cubicBezTo>
                    <a:pt x="1" y="15"/>
                    <a:pt x="2" y="16"/>
                    <a:pt x="3" y="17"/>
                  </a:cubicBezTo>
                  <a:cubicBezTo>
                    <a:pt x="4" y="18"/>
                    <a:pt x="7" y="18"/>
                    <a:pt x="6" y="19"/>
                  </a:cubicBezTo>
                  <a:cubicBezTo>
                    <a:pt x="4" y="20"/>
                    <a:pt x="5" y="20"/>
                    <a:pt x="6" y="21"/>
                  </a:cubicBezTo>
                  <a:cubicBezTo>
                    <a:pt x="7" y="21"/>
                    <a:pt x="8" y="22"/>
                    <a:pt x="9" y="22"/>
                  </a:cubicBezTo>
                  <a:cubicBezTo>
                    <a:pt x="11" y="23"/>
                    <a:pt x="11" y="22"/>
                    <a:pt x="12" y="21"/>
                  </a:cubicBezTo>
                  <a:cubicBezTo>
                    <a:pt x="13" y="21"/>
                    <a:pt x="12" y="22"/>
                    <a:pt x="12" y="22"/>
                  </a:cubicBezTo>
                  <a:cubicBezTo>
                    <a:pt x="12" y="23"/>
                    <a:pt x="13" y="23"/>
                    <a:pt x="14" y="23"/>
                  </a:cubicBezTo>
                  <a:cubicBezTo>
                    <a:pt x="16" y="23"/>
                    <a:pt x="16" y="24"/>
                    <a:pt x="17" y="24"/>
                  </a:cubicBezTo>
                  <a:cubicBezTo>
                    <a:pt x="17" y="25"/>
                    <a:pt x="17" y="23"/>
                    <a:pt x="17" y="22"/>
                  </a:cubicBezTo>
                  <a:cubicBezTo>
                    <a:pt x="17" y="22"/>
                    <a:pt x="18" y="23"/>
                    <a:pt x="19" y="24"/>
                  </a:cubicBezTo>
                  <a:cubicBezTo>
                    <a:pt x="19" y="25"/>
                    <a:pt x="18" y="25"/>
                    <a:pt x="18" y="26"/>
                  </a:cubicBezTo>
                  <a:cubicBezTo>
                    <a:pt x="19" y="26"/>
                    <a:pt x="22" y="27"/>
                    <a:pt x="23" y="27"/>
                  </a:cubicBezTo>
                  <a:cubicBezTo>
                    <a:pt x="24" y="27"/>
                    <a:pt x="23" y="26"/>
                    <a:pt x="23" y="26"/>
                  </a:cubicBezTo>
                  <a:cubicBezTo>
                    <a:pt x="23" y="25"/>
                    <a:pt x="22" y="24"/>
                    <a:pt x="21" y="24"/>
                  </a:cubicBezTo>
                  <a:cubicBezTo>
                    <a:pt x="21" y="23"/>
                    <a:pt x="22" y="23"/>
                    <a:pt x="21" y="22"/>
                  </a:cubicBezTo>
                  <a:cubicBezTo>
                    <a:pt x="21" y="21"/>
                    <a:pt x="20" y="21"/>
                    <a:pt x="19" y="21"/>
                  </a:cubicBezTo>
                  <a:cubicBezTo>
                    <a:pt x="18" y="21"/>
                    <a:pt x="18" y="21"/>
                    <a:pt x="17" y="20"/>
                  </a:cubicBezTo>
                  <a:cubicBezTo>
                    <a:pt x="16" y="20"/>
                    <a:pt x="14" y="20"/>
                    <a:pt x="12" y="20"/>
                  </a:cubicBezTo>
                  <a:cubicBezTo>
                    <a:pt x="11" y="20"/>
                    <a:pt x="11" y="18"/>
                    <a:pt x="11" y="17"/>
                  </a:cubicBezTo>
                  <a:cubicBezTo>
                    <a:pt x="11" y="16"/>
                    <a:pt x="12" y="18"/>
                    <a:pt x="13" y="18"/>
                  </a:cubicBezTo>
                  <a:cubicBezTo>
                    <a:pt x="15" y="19"/>
                    <a:pt x="13" y="16"/>
                    <a:pt x="12" y="16"/>
                  </a:cubicBezTo>
                  <a:cubicBezTo>
                    <a:pt x="11" y="15"/>
                    <a:pt x="10" y="14"/>
                    <a:pt x="10" y="14"/>
                  </a:cubicBezTo>
                  <a:cubicBezTo>
                    <a:pt x="10" y="13"/>
                    <a:pt x="12" y="12"/>
                    <a:pt x="12" y="12"/>
                  </a:cubicBezTo>
                  <a:cubicBezTo>
                    <a:pt x="12" y="11"/>
                    <a:pt x="13" y="8"/>
                    <a:pt x="11" y="7"/>
                  </a:cubicBezTo>
                  <a:cubicBezTo>
                    <a:pt x="9" y="5"/>
                    <a:pt x="9" y="4"/>
                    <a:pt x="10" y="4"/>
                  </a:cubicBezTo>
                  <a:cubicBezTo>
                    <a:pt x="10" y="3"/>
                    <a:pt x="10" y="2"/>
                    <a:pt x="8" y="2"/>
                  </a:cubicBezTo>
                  <a:cubicBezTo>
                    <a:pt x="6" y="2"/>
                    <a:pt x="7" y="0"/>
                    <a:pt x="5"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38" name="Freeform 38"/>
            <p:cNvSpPr/>
            <p:nvPr/>
          </p:nvSpPr>
          <p:spPr bwMode="auto">
            <a:xfrm>
              <a:off x="6103177" y="5092598"/>
              <a:ext cx="41487" cy="59926"/>
            </a:xfrm>
            <a:custGeom>
              <a:avLst/>
              <a:gdLst>
                <a:gd name="T0" fmla="*/ 1 w 8"/>
                <a:gd name="T1" fmla="*/ 1 h 11"/>
                <a:gd name="T2" fmla="*/ 2 w 8"/>
                <a:gd name="T3" fmla="*/ 2 h 11"/>
                <a:gd name="T4" fmla="*/ 4 w 8"/>
                <a:gd name="T5" fmla="*/ 5 h 11"/>
                <a:gd name="T6" fmla="*/ 4 w 8"/>
                <a:gd name="T7" fmla="*/ 7 h 11"/>
                <a:gd name="T8" fmla="*/ 3 w 8"/>
                <a:gd name="T9" fmla="*/ 8 h 11"/>
                <a:gd name="T10" fmla="*/ 5 w 8"/>
                <a:gd name="T11" fmla="*/ 11 h 11"/>
                <a:gd name="T12" fmla="*/ 6 w 8"/>
                <a:gd name="T13" fmla="*/ 8 h 11"/>
                <a:gd name="T14" fmla="*/ 7 w 8"/>
                <a:gd name="T15" fmla="*/ 6 h 11"/>
                <a:gd name="T16" fmla="*/ 6 w 8"/>
                <a:gd name="T17" fmla="*/ 3 h 11"/>
                <a:gd name="T18" fmla="*/ 4 w 8"/>
                <a:gd name="T19" fmla="*/ 1 h 11"/>
                <a:gd name="T20" fmla="*/ 1 w 8"/>
                <a:gd name="T21"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1">
                  <a:moveTo>
                    <a:pt x="1" y="1"/>
                  </a:moveTo>
                  <a:cubicBezTo>
                    <a:pt x="1" y="2"/>
                    <a:pt x="0" y="1"/>
                    <a:pt x="2" y="2"/>
                  </a:cubicBezTo>
                  <a:cubicBezTo>
                    <a:pt x="3" y="3"/>
                    <a:pt x="4" y="4"/>
                    <a:pt x="4" y="5"/>
                  </a:cubicBezTo>
                  <a:cubicBezTo>
                    <a:pt x="4" y="6"/>
                    <a:pt x="5" y="7"/>
                    <a:pt x="4" y="7"/>
                  </a:cubicBezTo>
                  <a:cubicBezTo>
                    <a:pt x="4" y="7"/>
                    <a:pt x="3" y="7"/>
                    <a:pt x="3" y="8"/>
                  </a:cubicBezTo>
                  <a:cubicBezTo>
                    <a:pt x="4" y="9"/>
                    <a:pt x="5" y="11"/>
                    <a:pt x="5" y="11"/>
                  </a:cubicBezTo>
                  <a:cubicBezTo>
                    <a:pt x="6" y="10"/>
                    <a:pt x="5" y="8"/>
                    <a:pt x="6" y="8"/>
                  </a:cubicBezTo>
                  <a:cubicBezTo>
                    <a:pt x="7" y="7"/>
                    <a:pt x="8" y="8"/>
                    <a:pt x="7" y="6"/>
                  </a:cubicBezTo>
                  <a:cubicBezTo>
                    <a:pt x="7" y="5"/>
                    <a:pt x="7" y="3"/>
                    <a:pt x="6" y="3"/>
                  </a:cubicBezTo>
                  <a:cubicBezTo>
                    <a:pt x="5" y="2"/>
                    <a:pt x="5" y="1"/>
                    <a:pt x="4" y="1"/>
                  </a:cubicBezTo>
                  <a:cubicBezTo>
                    <a:pt x="2" y="0"/>
                    <a:pt x="2" y="1"/>
                    <a:pt x="1"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39" name="Freeform 39"/>
            <p:cNvSpPr/>
            <p:nvPr/>
          </p:nvSpPr>
          <p:spPr bwMode="auto">
            <a:xfrm>
              <a:off x="6075521" y="5157134"/>
              <a:ext cx="119850" cy="99107"/>
            </a:xfrm>
            <a:custGeom>
              <a:avLst/>
              <a:gdLst>
                <a:gd name="T0" fmla="*/ 20 w 22"/>
                <a:gd name="T1" fmla="*/ 9 h 18"/>
                <a:gd name="T2" fmla="*/ 14 w 22"/>
                <a:gd name="T3" fmla="*/ 1 h 18"/>
                <a:gd name="T4" fmla="*/ 14 w 22"/>
                <a:gd name="T5" fmla="*/ 5 h 18"/>
                <a:gd name="T6" fmla="*/ 11 w 22"/>
                <a:gd name="T7" fmla="*/ 6 h 18"/>
                <a:gd name="T8" fmla="*/ 8 w 22"/>
                <a:gd name="T9" fmla="*/ 8 h 18"/>
                <a:gd name="T10" fmla="*/ 6 w 22"/>
                <a:gd name="T11" fmla="*/ 7 h 18"/>
                <a:gd name="T12" fmla="*/ 4 w 22"/>
                <a:gd name="T13" fmla="*/ 8 h 18"/>
                <a:gd name="T14" fmla="*/ 3 w 22"/>
                <a:gd name="T15" fmla="*/ 8 h 18"/>
                <a:gd name="T16" fmla="*/ 0 w 22"/>
                <a:gd name="T17" fmla="*/ 10 h 18"/>
                <a:gd name="T18" fmla="*/ 1 w 22"/>
                <a:gd name="T19" fmla="*/ 12 h 18"/>
                <a:gd name="T20" fmla="*/ 3 w 22"/>
                <a:gd name="T21" fmla="*/ 10 h 18"/>
                <a:gd name="T22" fmla="*/ 5 w 22"/>
                <a:gd name="T23" fmla="*/ 12 h 18"/>
                <a:gd name="T24" fmla="*/ 8 w 22"/>
                <a:gd name="T25" fmla="*/ 10 h 18"/>
                <a:gd name="T26" fmla="*/ 10 w 22"/>
                <a:gd name="T27" fmla="*/ 12 h 18"/>
                <a:gd name="T28" fmla="*/ 11 w 22"/>
                <a:gd name="T29" fmla="*/ 16 h 18"/>
                <a:gd name="T30" fmla="*/ 15 w 22"/>
                <a:gd name="T31" fmla="*/ 18 h 18"/>
                <a:gd name="T32" fmla="*/ 17 w 22"/>
                <a:gd name="T33" fmla="*/ 16 h 18"/>
                <a:gd name="T34" fmla="*/ 16 w 22"/>
                <a:gd name="T35" fmla="*/ 14 h 18"/>
                <a:gd name="T36" fmla="*/ 18 w 22"/>
                <a:gd name="T37" fmla="*/ 13 h 18"/>
                <a:gd name="T38" fmla="*/ 21 w 22"/>
                <a:gd name="T39" fmla="*/ 14 h 18"/>
                <a:gd name="T40" fmla="*/ 20 w 22"/>
                <a:gd name="T4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18">
                  <a:moveTo>
                    <a:pt x="20" y="9"/>
                  </a:moveTo>
                  <a:cubicBezTo>
                    <a:pt x="19" y="7"/>
                    <a:pt x="16" y="1"/>
                    <a:pt x="14" y="1"/>
                  </a:cubicBezTo>
                  <a:cubicBezTo>
                    <a:pt x="14" y="0"/>
                    <a:pt x="14" y="5"/>
                    <a:pt x="14" y="5"/>
                  </a:cubicBezTo>
                  <a:cubicBezTo>
                    <a:pt x="13" y="5"/>
                    <a:pt x="11" y="5"/>
                    <a:pt x="11" y="6"/>
                  </a:cubicBezTo>
                  <a:cubicBezTo>
                    <a:pt x="11" y="7"/>
                    <a:pt x="9" y="9"/>
                    <a:pt x="8" y="8"/>
                  </a:cubicBezTo>
                  <a:cubicBezTo>
                    <a:pt x="8" y="8"/>
                    <a:pt x="7" y="7"/>
                    <a:pt x="6" y="7"/>
                  </a:cubicBezTo>
                  <a:cubicBezTo>
                    <a:pt x="6" y="7"/>
                    <a:pt x="4" y="7"/>
                    <a:pt x="4" y="8"/>
                  </a:cubicBezTo>
                  <a:cubicBezTo>
                    <a:pt x="5" y="8"/>
                    <a:pt x="4" y="8"/>
                    <a:pt x="3" y="8"/>
                  </a:cubicBezTo>
                  <a:cubicBezTo>
                    <a:pt x="2" y="9"/>
                    <a:pt x="0" y="9"/>
                    <a:pt x="0" y="10"/>
                  </a:cubicBezTo>
                  <a:cubicBezTo>
                    <a:pt x="1" y="11"/>
                    <a:pt x="0" y="13"/>
                    <a:pt x="1" y="12"/>
                  </a:cubicBezTo>
                  <a:cubicBezTo>
                    <a:pt x="2" y="11"/>
                    <a:pt x="2" y="10"/>
                    <a:pt x="3" y="10"/>
                  </a:cubicBezTo>
                  <a:cubicBezTo>
                    <a:pt x="3" y="11"/>
                    <a:pt x="3" y="12"/>
                    <a:pt x="5" y="12"/>
                  </a:cubicBezTo>
                  <a:cubicBezTo>
                    <a:pt x="6" y="11"/>
                    <a:pt x="8" y="10"/>
                    <a:pt x="8" y="10"/>
                  </a:cubicBezTo>
                  <a:cubicBezTo>
                    <a:pt x="9" y="11"/>
                    <a:pt x="11" y="12"/>
                    <a:pt x="10" y="12"/>
                  </a:cubicBezTo>
                  <a:cubicBezTo>
                    <a:pt x="10" y="13"/>
                    <a:pt x="9" y="15"/>
                    <a:pt x="11" y="16"/>
                  </a:cubicBezTo>
                  <a:cubicBezTo>
                    <a:pt x="13" y="18"/>
                    <a:pt x="14" y="18"/>
                    <a:pt x="15" y="18"/>
                  </a:cubicBezTo>
                  <a:cubicBezTo>
                    <a:pt x="16" y="18"/>
                    <a:pt x="18" y="17"/>
                    <a:pt x="17" y="16"/>
                  </a:cubicBezTo>
                  <a:cubicBezTo>
                    <a:pt x="16" y="15"/>
                    <a:pt x="16" y="14"/>
                    <a:pt x="16" y="14"/>
                  </a:cubicBezTo>
                  <a:cubicBezTo>
                    <a:pt x="16" y="13"/>
                    <a:pt x="17" y="13"/>
                    <a:pt x="18" y="13"/>
                  </a:cubicBezTo>
                  <a:cubicBezTo>
                    <a:pt x="19" y="14"/>
                    <a:pt x="20" y="15"/>
                    <a:pt x="21" y="14"/>
                  </a:cubicBezTo>
                  <a:cubicBezTo>
                    <a:pt x="22" y="13"/>
                    <a:pt x="20" y="11"/>
                    <a:pt x="20" y="9"/>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40" name="Freeform 40"/>
            <p:cNvSpPr/>
            <p:nvPr/>
          </p:nvSpPr>
          <p:spPr bwMode="auto">
            <a:xfrm>
              <a:off x="6047862" y="5115646"/>
              <a:ext cx="43791" cy="36877"/>
            </a:xfrm>
            <a:custGeom>
              <a:avLst/>
              <a:gdLst>
                <a:gd name="T0" fmla="*/ 5 w 8"/>
                <a:gd name="T1" fmla="*/ 5 h 7"/>
                <a:gd name="T2" fmla="*/ 7 w 8"/>
                <a:gd name="T3" fmla="*/ 3 h 7"/>
                <a:gd name="T4" fmla="*/ 5 w 8"/>
                <a:gd name="T5" fmla="*/ 1 h 7"/>
                <a:gd name="T6" fmla="*/ 2 w 8"/>
                <a:gd name="T7" fmla="*/ 0 h 7"/>
                <a:gd name="T8" fmla="*/ 3 w 8"/>
                <a:gd name="T9" fmla="*/ 3 h 7"/>
                <a:gd name="T10" fmla="*/ 2 w 8"/>
                <a:gd name="T11" fmla="*/ 6 h 7"/>
                <a:gd name="T12" fmla="*/ 5 w 8"/>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5" y="5"/>
                  </a:moveTo>
                  <a:cubicBezTo>
                    <a:pt x="6" y="4"/>
                    <a:pt x="6" y="4"/>
                    <a:pt x="7" y="3"/>
                  </a:cubicBezTo>
                  <a:cubicBezTo>
                    <a:pt x="8" y="3"/>
                    <a:pt x="7" y="1"/>
                    <a:pt x="5" y="1"/>
                  </a:cubicBezTo>
                  <a:cubicBezTo>
                    <a:pt x="4" y="1"/>
                    <a:pt x="3" y="0"/>
                    <a:pt x="2" y="0"/>
                  </a:cubicBezTo>
                  <a:cubicBezTo>
                    <a:pt x="0" y="0"/>
                    <a:pt x="2" y="2"/>
                    <a:pt x="3" y="3"/>
                  </a:cubicBezTo>
                  <a:cubicBezTo>
                    <a:pt x="4" y="4"/>
                    <a:pt x="2" y="4"/>
                    <a:pt x="2" y="6"/>
                  </a:cubicBezTo>
                  <a:cubicBezTo>
                    <a:pt x="2" y="7"/>
                    <a:pt x="4" y="6"/>
                    <a:pt x="5" y="5"/>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41" name="Freeform 41"/>
            <p:cNvSpPr/>
            <p:nvPr/>
          </p:nvSpPr>
          <p:spPr bwMode="auto">
            <a:xfrm>
              <a:off x="6075521" y="5136390"/>
              <a:ext cx="27657" cy="55315"/>
            </a:xfrm>
            <a:custGeom>
              <a:avLst/>
              <a:gdLst>
                <a:gd name="T0" fmla="*/ 4 w 5"/>
                <a:gd name="T1" fmla="*/ 0 h 10"/>
                <a:gd name="T2" fmla="*/ 1 w 5"/>
                <a:gd name="T3" fmla="*/ 3 h 10"/>
                <a:gd name="T4" fmla="*/ 1 w 5"/>
                <a:gd name="T5" fmla="*/ 6 h 10"/>
                <a:gd name="T6" fmla="*/ 4 w 5"/>
                <a:gd name="T7" fmla="*/ 9 h 10"/>
                <a:gd name="T8" fmla="*/ 4 w 5"/>
                <a:gd name="T9" fmla="*/ 4 h 10"/>
                <a:gd name="T10" fmla="*/ 4 w 5"/>
                <a:gd name="T11" fmla="*/ 0 h 10"/>
              </a:gdLst>
              <a:ahLst/>
              <a:cxnLst>
                <a:cxn ang="0">
                  <a:pos x="T0" y="T1"/>
                </a:cxn>
                <a:cxn ang="0">
                  <a:pos x="T2" y="T3"/>
                </a:cxn>
                <a:cxn ang="0">
                  <a:pos x="T4" y="T5"/>
                </a:cxn>
                <a:cxn ang="0">
                  <a:pos x="T6" y="T7"/>
                </a:cxn>
                <a:cxn ang="0">
                  <a:pos x="T8" y="T9"/>
                </a:cxn>
                <a:cxn ang="0">
                  <a:pos x="T10" y="T11"/>
                </a:cxn>
              </a:cxnLst>
              <a:rect l="0" t="0" r="r" b="b"/>
              <a:pathLst>
                <a:path w="5" h="10">
                  <a:moveTo>
                    <a:pt x="4" y="0"/>
                  </a:moveTo>
                  <a:cubicBezTo>
                    <a:pt x="3" y="0"/>
                    <a:pt x="2" y="2"/>
                    <a:pt x="1" y="3"/>
                  </a:cubicBezTo>
                  <a:cubicBezTo>
                    <a:pt x="1" y="4"/>
                    <a:pt x="0" y="5"/>
                    <a:pt x="1" y="6"/>
                  </a:cubicBezTo>
                  <a:cubicBezTo>
                    <a:pt x="2" y="7"/>
                    <a:pt x="4" y="10"/>
                    <a:pt x="4" y="9"/>
                  </a:cubicBezTo>
                  <a:cubicBezTo>
                    <a:pt x="4" y="8"/>
                    <a:pt x="4" y="6"/>
                    <a:pt x="4" y="4"/>
                  </a:cubicBezTo>
                  <a:cubicBezTo>
                    <a:pt x="4" y="3"/>
                    <a:pt x="5" y="1"/>
                    <a:pt x="4" y="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42" name="Freeform 42"/>
            <p:cNvSpPr/>
            <p:nvPr/>
          </p:nvSpPr>
          <p:spPr bwMode="auto">
            <a:xfrm>
              <a:off x="6103179" y="5152525"/>
              <a:ext cx="36877" cy="16134"/>
            </a:xfrm>
            <a:custGeom>
              <a:avLst/>
              <a:gdLst>
                <a:gd name="T0" fmla="*/ 1 w 7"/>
                <a:gd name="T1" fmla="*/ 3 h 3"/>
                <a:gd name="T2" fmla="*/ 3 w 7"/>
                <a:gd name="T3" fmla="*/ 1 h 3"/>
                <a:gd name="T4" fmla="*/ 1 w 7"/>
                <a:gd name="T5" fmla="*/ 3 h 3"/>
              </a:gdLst>
              <a:ahLst/>
              <a:cxnLst>
                <a:cxn ang="0">
                  <a:pos x="T0" y="T1"/>
                </a:cxn>
                <a:cxn ang="0">
                  <a:pos x="T2" y="T3"/>
                </a:cxn>
                <a:cxn ang="0">
                  <a:pos x="T4" y="T5"/>
                </a:cxn>
              </a:cxnLst>
              <a:rect l="0" t="0" r="r" b="b"/>
              <a:pathLst>
                <a:path w="7" h="3">
                  <a:moveTo>
                    <a:pt x="1" y="3"/>
                  </a:moveTo>
                  <a:cubicBezTo>
                    <a:pt x="2" y="3"/>
                    <a:pt x="7" y="2"/>
                    <a:pt x="3" y="1"/>
                  </a:cubicBezTo>
                  <a:cubicBezTo>
                    <a:pt x="1" y="0"/>
                    <a:pt x="0" y="3"/>
                    <a:pt x="1" y="3"/>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43" name="Freeform 43"/>
            <p:cNvSpPr/>
            <p:nvPr/>
          </p:nvSpPr>
          <p:spPr bwMode="auto">
            <a:xfrm>
              <a:off x="6004071" y="5076466"/>
              <a:ext cx="32268" cy="27657"/>
            </a:xfrm>
            <a:custGeom>
              <a:avLst/>
              <a:gdLst>
                <a:gd name="T0" fmla="*/ 4 w 6"/>
                <a:gd name="T1" fmla="*/ 0 h 5"/>
                <a:gd name="T2" fmla="*/ 0 w 6"/>
                <a:gd name="T3" fmla="*/ 0 h 5"/>
                <a:gd name="T4" fmla="*/ 2 w 6"/>
                <a:gd name="T5" fmla="*/ 2 h 5"/>
                <a:gd name="T6" fmla="*/ 5 w 6"/>
                <a:gd name="T7" fmla="*/ 5 h 5"/>
                <a:gd name="T8" fmla="*/ 6 w 6"/>
                <a:gd name="T9" fmla="*/ 3 h 5"/>
                <a:gd name="T10" fmla="*/ 4 w 6"/>
                <a:gd name="T11" fmla="*/ 0 h 5"/>
              </a:gdLst>
              <a:ahLst/>
              <a:cxnLst>
                <a:cxn ang="0">
                  <a:pos x="T0" y="T1"/>
                </a:cxn>
                <a:cxn ang="0">
                  <a:pos x="T2" y="T3"/>
                </a:cxn>
                <a:cxn ang="0">
                  <a:pos x="T4" y="T5"/>
                </a:cxn>
                <a:cxn ang="0">
                  <a:pos x="T6" y="T7"/>
                </a:cxn>
                <a:cxn ang="0">
                  <a:pos x="T8" y="T9"/>
                </a:cxn>
                <a:cxn ang="0">
                  <a:pos x="T10" y="T11"/>
                </a:cxn>
              </a:cxnLst>
              <a:rect l="0" t="0" r="r" b="b"/>
              <a:pathLst>
                <a:path w="6" h="5">
                  <a:moveTo>
                    <a:pt x="4" y="0"/>
                  </a:moveTo>
                  <a:cubicBezTo>
                    <a:pt x="3" y="0"/>
                    <a:pt x="0" y="0"/>
                    <a:pt x="0" y="0"/>
                  </a:cubicBezTo>
                  <a:cubicBezTo>
                    <a:pt x="1" y="1"/>
                    <a:pt x="1" y="2"/>
                    <a:pt x="2" y="2"/>
                  </a:cubicBezTo>
                  <a:cubicBezTo>
                    <a:pt x="3" y="2"/>
                    <a:pt x="3" y="5"/>
                    <a:pt x="5" y="5"/>
                  </a:cubicBezTo>
                  <a:cubicBezTo>
                    <a:pt x="6" y="5"/>
                    <a:pt x="6" y="4"/>
                    <a:pt x="6" y="3"/>
                  </a:cubicBezTo>
                  <a:cubicBezTo>
                    <a:pt x="6" y="2"/>
                    <a:pt x="6" y="1"/>
                    <a:pt x="4" y="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44" name="Freeform 44"/>
            <p:cNvSpPr/>
            <p:nvPr/>
          </p:nvSpPr>
          <p:spPr bwMode="auto">
            <a:xfrm>
              <a:off x="5948757" y="5131780"/>
              <a:ext cx="55315" cy="64534"/>
            </a:xfrm>
            <a:custGeom>
              <a:avLst/>
              <a:gdLst>
                <a:gd name="T0" fmla="*/ 4 w 10"/>
                <a:gd name="T1" fmla="*/ 7 h 12"/>
                <a:gd name="T2" fmla="*/ 1 w 10"/>
                <a:gd name="T3" fmla="*/ 12 h 12"/>
                <a:gd name="T4" fmla="*/ 6 w 10"/>
                <a:gd name="T5" fmla="*/ 8 h 12"/>
                <a:gd name="T6" fmla="*/ 10 w 10"/>
                <a:gd name="T7" fmla="*/ 4 h 12"/>
                <a:gd name="T8" fmla="*/ 8 w 10"/>
                <a:gd name="T9" fmla="*/ 1 h 12"/>
                <a:gd name="T10" fmla="*/ 8 w 10"/>
                <a:gd name="T11" fmla="*/ 3 h 12"/>
                <a:gd name="T12" fmla="*/ 4 w 10"/>
                <a:gd name="T13" fmla="*/ 7 h 12"/>
              </a:gdLst>
              <a:ahLst/>
              <a:cxnLst>
                <a:cxn ang="0">
                  <a:pos x="T0" y="T1"/>
                </a:cxn>
                <a:cxn ang="0">
                  <a:pos x="T2" y="T3"/>
                </a:cxn>
                <a:cxn ang="0">
                  <a:pos x="T4" y="T5"/>
                </a:cxn>
                <a:cxn ang="0">
                  <a:pos x="T6" y="T7"/>
                </a:cxn>
                <a:cxn ang="0">
                  <a:pos x="T8" y="T9"/>
                </a:cxn>
                <a:cxn ang="0">
                  <a:pos x="T10" y="T11"/>
                </a:cxn>
                <a:cxn ang="0">
                  <a:pos x="T12" y="T13"/>
                </a:cxn>
              </a:cxnLst>
              <a:rect l="0" t="0" r="r" b="b"/>
              <a:pathLst>
                <a:path w="10" h="12">
                  <a:moveTo>
                    <a:pt x="4" y="7"/>
                  </a:moveTo>
                  <a:cubicBezTo>
                    <a:pt x="4" y="7"/>
                    <a:pt x="0" y="12"/>
                    <a:pt x="1" y="12"/>
                  </a:cubicBezTo>
                  <a:cubicBezTo>
                    <a:pt x="2" y="12"/>
                    <a:pt x="5" y="8"/>
                    <a:pt x="6" y="8"/>
                  </a:cubicBezTo>
                  <a:cubicBezTo>
                    <a:pt x="7" y="7"/>
                    <a:pt x="10" y="5"/>
                    <a:pt x="10" y="4"/>
                  </a:cubicBezTo>
                  <a:cubicBezTo>
                    <a:pt x="10" y="3"/>
                    <a:pt x="9" y="0"/>
                    <a:pt x="8" y="1"/>
                  </a:cubicBezTo>
                  <a:cubicBezTo>
                    <a:pt x="8" y="1"/>
                    <a:pt x="9" y="3"/>
                    <a:pt x="8" y="3"/>
                  </a:cubicBezTo>
                  <a:cubicBezTo>
                    <a:pt x="7" y="4"/>
                    <a:pt x="5" y="6"/>
                    <a:pt x="4" y="7"/>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45" name="Freeform 45"/>
            <p:cNvSpPr/>
            <p:nvPr/>
          </p:nvSpPr>
          <p:spPr bwMode="auto">
            <a:xfrm>
              <a:off x="6326745" y="5403748"/>
              <a:ext cx="583116" cy="267359"/>
            </a:xfrm>
            <a:custGeom>
              <a:avLst/>
              <a:gdLst>
                <a:gd name="T0" fmla="*/ 80 w 107"/>
                <a:gd name="T1" fmla="*/ 36 h 49"/>
                <a:gd name="T2" fmla="*/ 87 w 107"/>
                <a:gd name="T3" fmla="*/ 44 h 49"/>
                <a:gd name="T4" fmla="*/ 100 w 107"/>
                <a:gd name="T5" fmla="*/ 47 h 49"/>
                <a:gd name="T6" fmla="*/ 105 w 107"/>
                <a:gd name="T7" fmla="*/ 48 h 49"/>
                <a:gd name="T8" fmla="*/ 93 w 107"/>
                <a:gd name="T9" fmla="*/ 40 h 49"/>
                <a:gd name="T10" fmla="*/ 83 w 107"/>
                <a:gd name="T11" fmla="*/ 29 h 49"/>
                <a:gd name="T12" fmla="*/ 82 w 107"/>
                <a:gd name="T13" fmla="*/ 25 h 49"/>
                <a:gd name="T14" fmla="*/ 73 w 107"/>
                <a:gd name="T15" fmla="*/ 20 h 49"/>
                <a:gd name="T16" fmla="*/ 65 w 107"/>
                <a:gd name="T17" fmla="*/ 15 h 49"/>
                <a:gd name="T18" fmla="*/ 51 w 107"/>
                <a:gd name="T19" fmla="*/ 11 h 49"/>
                <a:gd name="T20" fmla="*/ 50 w 107"/>
                <a:gd name="T21" fmla="*/ 10 h 49"/>
                <a:gd name="T22" fmla="*/ 48 w 107"/>
                <a:gd name="T23" fmla="*/ 9 h 49"/>
                <a:gd name="T24" fmla="*/ 48 w 107"/>
                <a:gd name="T25" fmla="*/ 9 h 49"/>
                <a:gd name="T26" fmla="*/ 47 w 107"/>
                <a:gd name="T27" fmla="*/ 9 h 49"/>
                <a:gd name="T28" fmla="*/ 45 w 107"/>
                <a:gd name="T29" fmla="*/ 9 h 49"/>
                <a:gd name="T30" fmla="*/ 33 w 107"/>
                <a:gd name="T31" fmla="*/ 5 h 49"/>
                <a:gd name="T32" fmla="*/ 28 w 107"/>
                <a:gd name="T33" fmla="*/ 7 h 49"/>
                <a:gd name="T34" fmla="*/ 28 w 107"/>
                <a:gd name="T35" fmla="*/ 10 h 49"/>
                <a:gd name="T36" fmla="*/ 25 w 107"/>
                <a:gd name="T37" fmla="*/ 14 h 49"/>
                <a:gd name="T38" fmla="*/ 19 w 107"/>
                <a:gd name="T39" fmla="*/ 9 h 49"/>
                <a:gd name="T40" fmla="*/ 14 w 107"/>
                <a:gd name="T41" fmla="*/ 3 h 49"/>
                <a:gd name="T42" fmla="*/ 5 w 107"/>
                <a:gd name="T43" fmla="*/ 2 h 49"/>
                <a:gd name="T44" fmla="*/ 2 w 107"/>
                <a:gd name="T45" fmla="*/ 3 h 49"/>
                <a:gd name="T46" fmla="*/ 9 w 107"/>
                <a:gd name="T47" fmla="*/ 7 h 49"/>
                <a:gd name="T48" fmla="*/ 13 w 107"/>
                <a:gd name="T49" fmla="*/ 11 h 49"/>
                <a:gd name="T50" fmla="*/ 15 w 107"/>
                <a:gd name="T51" fmla="*/ 15 h 49"/>
                <a:gd name="T52" fmla="*/ 18 w 107"/>
                <a:gd name="T53" fmla="*/ 16 h 49"/>
                <a:gd name="T54" fmla="*/ 21 w 107"/>
                <a:gd name="T55" fmla="*/ 17 h 49"/>
                <a:gd name="T56" fmla="*/ 36 w 107"/>
                <a:gd name="T57" fmla="*/ 23 h 49"/>
                <a:gd name="T58" fmla="*/ 48 w 107"/>
                <a:gd name="T59" fmla="*/ 34 h 49"/>
                <a:gd name="T60" fmla="*/ 42 w 107"/>
                <a:gd name="T61" fmla="*/ 38 h 49"/>
                <a:gd name="T62" fmla="*/ 49 w 107"/>
                <a:gd name="T63" fmla="*/ 37 h 49"/>
                <a:gd name="T64" fmla="*/ 54 w 107"/>
                <a:gd name="T65" fmla="*/ 37 h 49"/>
                <a:gd name="T66" fmla="*/ 54 w 107"/>
                <a:gd name="T67" fmla="*/ 38 h 49"/>
                <a:gd name="T68" fmla="*/ 55 w 107"/>
                <a:gd name="T69" fmla="*/ 39 h 49"/>
                <a:gd name="T70" fmla="*/ 56 w 107"/>
                <a:gd name="T71" fmla="*/ 40 h 49"/>
                <a:gd name="T72" fmla="*/ 57 w 107"/>
                <a:gd name="T73" fmla="*/ 41 h 49"/>
                <a:gd name="T74" fmla="*/ 58 w 107"/>
                <a:gd name="T75" fmla="*/ 41 h 49"/>
                <a:gd name="T76" fmla="*/ 59 w 107"/>
                <a:gd name="T77" fmla="*/ 42 h 49"/>
                <a:gd name="T78" fmla="*/ 59 w 107"/>
                <a:gd name="T79" fmla="*/ 42 h 49"/>
                <a:gd name="T80" fmla="*/ 66 w 107"/>
                <a:gd name="T81" fmla="*/ 42 h 49"/>
                <a:gd name="T82" fmla="*/ 66 w 107"/>
                <a:gd name="T83" fmla="*/ 37 h 49"/>
                <a:gd name="T84" fmla="*/ 70 w 107"/>
                <a:gd name="T85" fmla="*/ 35 h 49"/>
                <a:gd name="T86" fmla="*/ 76 w 107"/>
                <a:gd name="T87" fmla="*/ 3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 h="49">
                  <a:moveTo>
                    <a:pt x="76" y="35"/>
                  </a:moveTo>
                  <a:cubicBezTo>
                    <a:pt x="78" y="36"/>
                    <a:pt x="79" y="36"/>
                    <a:pt x="80" y="36"/>
                  </a:cubicBezTo>
                  <a:cubicBezTo>
                    <a:pt x="80" y="36"/>
                    <a:pt x="83" y="39"/>
                    <a:pt x="83" y="39"/>
                  </a:cubicBezTo>
                  <a:cubicBezTo>
                    <a:pt x="83" y="39"/>
                    <a:pt x="86" y="43"/>
                    <a:pt x="87" y="44"/>
                  </a:cubicBezTo>
                  <a:cubicBezTo>
                    <a:pt x="88" y="45"/>
                    <a:pt x="91" y="45"/>
                    <a:pt x="92" y="45"/>
                  </a:cubicBezTo>
                  <a:cubicBezTo>
                    <a:pt x="94" y="45"/>
                    <a:pt x="98" y="47"/>
                    <a:pt x="100" y="47"/>
                  </a:cubicBezTo>
                  <a:cubicBezTo>
                    <a:pt x="101" y="48"/>
                    <a:pt x="101" y="49"/>
                    <a:pt x="103" y="49"/>
                  </a:cubicBezTo>
                  <a:cubicBezTo>
                    <a:pt x="105" y="49"/>
                    <a:pt x="107" y="49"/>
                    <a:pt x="105" y="48"/>
                  </a:cubicBezTo>
                  <a:cubicBezTo>
                    <a:pt x="103" y="47"/>
                    <a:pt x="103" y="46"/>
                    <a:pt x="100" y="44"/>
                  </a:cubicBezTo>
                  <a:cubicBezTo>
                    <a:pt x="98" y="43"/>
                    <a:pt x="95" y="41"/>
                    <a:pt x="93" y="40"/>
                  </a:cubicBezTo>
                  <a:cubicBezTo>
                    <a:pt x="92" y="40"/>
                    <a:pt x="91" y="38"/>
                    <a:pt x="89" y="36"/>
                  </a:cubicBezTo>
                  <a:cubicBezTo>
                    <a:pt x="87" y="34"/>
                    <a:pt x="81" y="29"/>
                    <a:pt x="83" y="29"/>
                  </a:cubicBezTo>
                  <a:cubicBezTo>
                    <a:pt x="84" y="29"/>
                    <a:pt x="88" y="30"/>
                    <a:pt x="87" y="29"/>
                  </a:cubicBezTo>
                  <a:cubicBezTo>
                    <a:pt x="86" y="28"/>
                    <a:pt x="84" y="26"/>
                    <a:pt x="82" y="25"/>
                  </a:cubicBezTo>
                  <a:cubicBezTo>
                    <a:pt x="80" y="25"/>
                    <a:pt x="76" y="24"/>
                    <a:pt x="75" y="23"/>
                  </a:cubicBezTo>
                  <a:cubicBezTo>
                    <a:pt x="75" y="22"/>
                    <a:pt x="76" y="22"/>
                    <a:pt x="73" y="20"/>
                  </a:cubicBezTo>
                  <a:cubicBezTo>
                    <a:pt x="70" y="19"/>
                    <a:pt x="69" y="18"/>
                    <a:pt x="68" y="17"/>
                  </a:cubicBezTo>
                  <a:cubicBezTo>
                    <a:pt x="67" y="16"/>
                    <a:pt x="68" y="16"/>
                    <a:pt x="65" y="15"/>
                  </a:cubicBezTo>
                  <a:cubicBezTo>
                    <a:pt x="63" y="15"/>
                    <a:pt x="62" y="14"/>
                    <a:pt x="59" y="13"/>
                  </a:cubicBezTo>
                  <a:cubicBezTo>
                    <a:pt x="57" y="12"/>
                    <a:pt x="53" y="12"/>
                    <a:pt x="51" y="11"/>
                  </a:cubicBezTo>
                  <a:cubicBezTo>
                    <a:pt x="51" y="11"/>
                    <a:pt x="51" y="10"/>
                    <a:pt x="50" y="10"/>
                  </a:cubicBezTo>
                  <a:cubicBezTo>
                    <a:pt x="50" y="10"/>
                    <a:pt x="50" y="10"/>
                    <a:pt x="50" y="10"/>
                  </a:cubicBezTo>
                  <a:cubicBezTo>
                    <a:pt x="49" y="10"/>
                    <a:pt x="49" y="10"/>
                    <a:pt x="48" y="10"/>
                  </a:cubicBezTo>
                  <a:cubicBezTo>
                    <a:pt x="48" y="10"/>
                    <a:pt x="48" y="10"/>
                    <a:pt x="48" y="9"/>
                  </a:cubicBezTo>
                  <a:cubicBezTo>
                    <a:pt x="48" y="9"/>
                    <a:pt x="48" y="9"/>
                    <a:pt x="48" y="9"/>
                  </a:cubicBezTo>
                  <a:cubicBezTo>
                    <a:pt x="48" y="9"/>
                    <a:pt x="48" y="9"/>
                    <a:pt x="48" y="9"/>
                  </a:cubicBezTo>
                  <a:cubicBezTo>
                    <a:pt x="48" y="9"/>
                    <a:pt x="47" y="9"/>
                    <a:pt x="47" y="9"/>
                  </a:cubicBezTo>
                  <a:cubicBezTo>
                    <a:pt x="47" y="9"/>
                    <a:pt x="47" y="9"/>
                    <a:pt x="47" y="9"/>
                  </a:cubicBezTo>
                  <a:cubicBezTo>
                    <a:pt x="48" y="8"/>
                    <a:pt x="46" y="7"/>
                    <a:pt x="46" y="7"/>
                  </a:cubicBezTo>
                  <a:cubicBezTo>
                    <a:pt x="46" y="8"/>
                    <a:pt x="46" y="9"/>
                    <a:pt x="45" y="9"/>
                  </a:cubicBezTo>
                  <a:cubicBezTo>
                    <a:pt x="44" y="9"/>
                    <a:pt x="42" y="8"/>
                    <a:pt x="40" y="8"/>
                  </a:cubicBezTo>
                  <a:cubicBezTo>
                    <a:pt x="38" y="8"/>
                    <a:pt x="34" y="5"/>
                    <a:pt x="33" y="5"/>
                  </a:cubicBezTo>
                  <a:cubicBezTo>
                    <a:pt x="33" y="5"/>
                    <a:pt x="32" y="8"/>
                    <a:pt x="31" y="8"/>
                  </a:cubicBezTo>
                  <a:cubicBezTo>
                    <a:pt x="31" y="8"/>
                    <a:pt x="30" y="7"/>
                    <a:pt x="28" y="7"/>
                  </a:cubicBezTo>
                  <a:cubicBezTo>
                    <a:pt x="27" y="7"/>
                    <a:pt x="25" y="8"/>
                    <a:pt x="25" y="8"/>
                  </a:cubicBezTo>
                  <a:cubicBezTo>
                    <a:pt x="26" y="8"/>
                    <a:pt x="28" y="9"/>
                    <a:pt x="28" y="10"/>
                  </a:cubicBezTo>
                  <a:cubicBezTo>
                    <a:pt x="27" y="10"/>
                    <a:pt x="28" y="12"/>
                    <a:pt x="27" y="12"/>
                  </a:cubicBezTo>
                  <a:cubicBezTo>
                    <a:pt x="27" y="12"/>
                    <a:pt x="26" y="14"/>
                    <a:pt x="25" y="14"/>
                  </a:cubicBezTo>
                  <a:cubicBezTo>
                    <a:pt x="23" y="13"/>
                    <a:pt x="24" y="12"/>
                    <a:pt x="24" y="11"/>
                  </a:cubicBezTo>
                  <a:cubicBezTo>
                    <a:pt x="23" y="11"/>
                    <a:pt x="20" y="9"/>
                    <a:pt x="19" y="9"/>
                  </a:cubicBezTo>
                  <a:cubicBezTo>
                    <a:pt x="17" y="9"/>
                    <a:pt x="20" y="8"/>
                    <a:pt x="18" y="6"/>
                  </a:cubicBezTo>
                  <a:cubicBezTo>
                    <a:pt x="17" y="4"/>
                    <a:pt x="15" y="3"/>
                    <a:pt x="14" y="3"/>
                  </a:cubicBezTo>
                  <a:cubicBezTo>
                    <a:pt x="14" y="3"/>
                    <a:pt x="9" y="2"/>
                    <a:pt x="8" y="1"/>
                  </a:cubicBezTo>
                  <a:cubicBezTo>
                    <a:pt x="7" y="1"/>
                    <a:pt x="5" y="2"/>
                    <a:pt x="5" y="2"/>
                  </a:cubicBezTo>
                  <a:cubicBezTo>
                    <a:pt x="4" y="2"/>
                    <a:pt x="0" y="0"/>
                    <a:pt x="1" y="1"/>
                  </a:cubicBezTo>
                  <a:cubicBezTo>
                    <a:pt x="1" y="2"/>
                    <a:pt x="1" y="3"/>
                    <a:pt x="2" y="3"/>
                  </a:cubicBezTo>
                  <a:cubicBezTo>
                    <a:pt x="3" y="3"/>
                    <a:pt x="3" y="2"/>
                    <a:pt x="4" y="3"/>
                  </a:cubicBezTo>
                  <a:cubicBezTo>
                    <a:pt x="5" y="5"/>
                    <a:pt x="5" y="6"/>
                    <a:pt x="9" y="7"/>
                  </a:cubicBezTo>
                  <a:cubicBezTo>
                    <a:pt x="12" y="9"/>
                    <a:pt x="16" y="8"/>
                    <a:pt x="15" y="9"/>
                  </a:cubicBezTo>
                  <a:cubicBezTo>
                    <a:pt x="15" y="9"/>
                    <a:pt x="14" y="11"/>
                    <a:pt x="13" y="11"/>
                  </a:cubicBezTo>
                  <a:cubicBezTo>
                    <a:pt x="12" y="11"/>
                    <a:pt x="9" y="11"/>
                    <a:pt x="11" y="12"/>
                  </a:cubicBezTo>
                  <a:cubicBezTo>
                    <a:pt x="13" y="13"/>
                    <a:pt x="16" y="15"/>
                    <a:pt x="15" y="15"/>
                  </a:cubicBezTo>
                  <a:cubicBezTo>
                    <a:pt x="14" y="15"/>
                    <a:pt x="13" y="16"/>
                    <a:pt x="15" y="17"/>
                  </a:cubicBezTo>
                  <a:cubicBezTo>
                    <a:pt x="17" y="18"/>
                    <a:pt x="18" y="17"/>
                    <a:pt x="18" y="16"/>
                  </a:cubicBezTo>
                  <a:cubicBezTo>
                    <a:pt x="17" y="15"/>
                    <a:pt x="16" y="13"/>
                    <a:pt x="18" y="14"/>
                  </a:cubicBezTo>
                  <a:cubicBezTo>
                    <a:pt x="19" y="15"/>
                    <a:pt x="19" y="16"/>
                    <a:pt x="21" y="17"/>
                  </a:cubicBezTo>
                  <a:cubicBezTo>
                    <a:pt x="24" y="18"/>
                    <a:pt x="29" y="19"/>
                    <a:pt x="31" y="20"/>
                  </a:cubicBezTo>
                  <a:cubicBezTo>
                    <a:pt x="32" y="21"/>
                    <a:pt x="35" y="23"/>
                    <a:pt x="36" y="23"/>
                  </a:cubicBezTo>
                  <a:cubicBezTo>
                    <a:pt x="37" y="23"/>
                    <a:pt x="40" y="24"/>
                    <a:pt x="42" y="26"/>
                  </a:cubicBezTo>
                  <a:cubicBezTo>
                    <a:pt x="44" y="29"/>
                    <a:pt x="49" y="34"/>
                    <a:pt x="48" y="34"/>
                  </a:cubicBezTo>
                  <a:cubicBezTo>
                    <a:pt x="47" y="34"/>
                    <a:pt x="45" y="33"/>
                    <a:pt x="44" y="34"/>
                  </a:cubicBezTo>
                  <a:cubicBezTo>
                    <a:pt x="44" y="35"/>
                    <a:pt x="41" y="38"/>
                    <a:pt x="42" y="38"/>
                  </a:cubicBezTo>
                  <a:cubicBezTo>
                    <a:pt x="43" y="38"/>
                    <a:pt x="47" y="35"/>
                    <a:pt x="47" y="36"/>
                  </a:cubicBezTo>
                  <a:cubicBezTo>
                    <a:pt x="47" y="36"/>
                    <a:pt x="48" y="38"/>
                    <a:pt x="49" y="37"/>
                  </a:cubicBezTo>
                  <a:cubicBezTo>
                    <a:pt x="50" y="36"/>
                    <a:pt x="51" y="35"/>
                    <a:pt x="51" y="36"/>
                  </a:cubicBezTo>
                  <a:cubicBezTo>
                    <a:pt x="52" y="36"/>
                    <a:pt x="53" y="36"/>
                    <a:pt x="54" y="37"/>
                  </a:cubicBezTo>
                  <a:cubicBezTo>
                    <a:pt x="54" y="38"/>
                    <a:pt x="54" y="38"/>
                    <a:pt x="54" y="38"/>
                  </a:cubicBezTo>
                  <a:cubicBezTo>
                    <a:pt x="54" y="38"/>
                    <a:pt x="54" y="38"/>
                    <a:pt x="54" y="38"/>
                  </a:cubicBezTo>
                  <a:cubicBezTo>
                    <a:pt x="55" y="38"/>
                    <a:pt x="55" y="39"/>
                    <a:pt x="55" y="39"/>
                  </a:cubicBezTo>
                  <a:cubicBezTo>
                    <a:pt x="55" y="39"/>
                    <a:pt x="55" y="39"/>
                    <a:pt x="55" y="39"/>
                  </a:cubicBezTo>
                  <a:cubicBezTo>
                    <a:pt x="55" y="39"/>
                    <a:pt x="56" y="40"/>
                    <a:pt x="56" y="40"/>
                  </a:cubicBezTo>
                  <a:cubicBezTo>
                    <a:pt x="56" y="40"/>
                    <a:pt x="56" y="40"/>
                    <a:pt x="56" y="40"/>
                  </a:cubicBezTo>
                  <a:cubicBezTo>
                    <a:pt x="56" y="40"/>
                    <a:pt x="57" y="41"/>
                    <a:pt x="57" y="41"/>
                  </a:cubicBezTo>
                  <a:cubicBezTo>
                    <a:pt x="57" y="41"/>
                    <a:pt x="57" y="41"/>
                    <a:pt x="57" y="41"/>
                  </a:cubicBezTo>
                  <a:cubicBezTo>
                    <a:pt x="57" y="41"/>
                    <a:pt x="57" y="41"/>
                    <a:pt x="57" y="41"/>
                  </a:cubicBezTo>
                  <a:cubicBezTo>
                    <a:pt x="57" y="41"/>
                    <a:pt x="58" y="41"/>
                    <a:pt x="58" y="41"/>
                  </a:cubicBezTo>
                  <a:cubicBezTo>
                    <a:pt x="58" y="41"/>
                    <a:pt x="58" y="41"/>
                    <a:pt x="58" y="41"/>
                  </a:cubicBezTo>
                  <a:cubicBezTo>
                    <a:pt x="58" y="42"/>
                    <a:pt x="58" y="42"/>
                    <a:pt x="59" y="42"/>
                  </a:cubicBezTo>
                  <a:cubicBezTo>
                    <a:pt x="59" y="42"/>
                    <a:pt x="59" y="42"/>
                    <a:pt x="59" y="42"/>
                  </a:cubicBezTo>
                  <a:cubicBezTo>
                    <a:pt x="59" y="42"/>
                    <a:pt x="59" y="42"/>
                    <a:pt x="59" y="42"/>
                  </a:cubicBezTo>
                  <a:cubicBezTo>
                    <a:pt x="60" y="42"/>
                    <a:pt x="60" y="42"/>
                    <a:pt x="60" y="42"/>
                  </a:cubicBezTo>
                  <a:cubicBezTo>
                    <a:pt x="61" y="42"/>
                    <a:pt x="64" y="42"/>
                    <a:pt x="66" y="42"/>
                  </a:cubicBezTo>
                  <a:cubicBezTo>
                    <a:pt x="67" y="42"/>
                    <a:pt x="69" y="41"/>
                    <a:pt x="68" y="40"/>
                  </a:cubicBezTo>
                  <a:cubicBezTo>
                    <a:pt x="67" y="39"/>
                    <a:pt x="65" y="37"/>
                    <a:pt x="66" y="37"/>
                  </a:cubicBezTo>
                  <a:cubicBezTo>
                    <a:pt x="67" y="36"/>
                    <a:pt x="69" y="37"/>
                    <a:pt x="69" y="36"/>
                  </a:cubicBezTo>
                  <a:cubicBezTo>
                    <a:pt x="69" y="36"/>
                    <a:pt x="69" y="35"/>
                    <a:pt x="70" y="35"/>
                  </a:cubicBezTo>
                  <a:cubicBezTo>
                    <a:pt x="71" y="34"/>
                    <a:pt x="74" y="36"/>
                    <a:pt x="74" y="35"/>
                  </a:cubicBezTo>
                  <a:cubicBezTo>
                    <a:pt x="75" y="35"/>
                    <a:pt x="73" y="34"/>
                    <a:pt x="76" y="35"/>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46" name="Freeform 46"/>
            <p:cNvSpPr/>
            <p:nvPr/>
          </p:nvSpPr>
          <p:spPr bwMode="auto">
            <a:xfrm>
              <a:off x="6810754" y="5518987"/>
              <a:ext cx="87583" cy="32268"/>
            </a:xfrm>
            <a:custGeom>
              <a:avLst/>
              <a:gdLst>
                <a:gd name="T0" fmla="*/ 12 w 16"/>
                <a:gd name="T1" fmla="*/ 1 h 6"/>
                <a:gd name="T2" fmla="*/ 8 w 16"/>
                <a:gd name="T3" fmla="*/ 4 h 6"/>
                <a:gd name="T4" fmla="*/ 6 w 16"/>
                <a:gd name="T5" fmla="*/ 3 h 6"/>
                <a:gd name="T6" fmla="*/ 1 w 16"/>
                <a:gd name="T7" fmla="*/ 5 h 6"/>
                <a:gd name="T8" fmla="*/ 11 w 16"/>
                <a:gd name="T9" fmla="*/ 6 h 6"/>
                <a:gd name="T10" fmla="*/ 15 w 16"/>
                <a:gd name="T11" fmla="*/ 2 h 6"/>
                <a:gd name="T12" fmla="*/ 12 w 16"/>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16" h="6">
                  <a:moveTo>
                    <a:pt x="12" y="1"/>
                  </a:moveTo>
                  <a:cubicBezTo>
                    <a:pt x="11" y="1"/>
                    <a:pt x="9" y="4"/>
                    <a:pt x="8" y="4"/>
                  </a:cubicBezTo>
                  <a:cubicBezTo>
                    <a:pt x="7" y="4"/>
                    <a:pt x="7" y="2"/>
                    <a:pt x="6" y="3"/>
                  </a:cubicBezTo>
                  <a:cubicBezTo>
                    <a:pt x="6" y="3"/>
                    <a:pt x="0" y="4"/>
                    <a:pt x="1" y="5"/>
                  </a:cubicBezTo>
                  <a:cubicBezTo>
                    <a:pt x="2" y="5"/>
                    <a:pt x="10" y="6"/>
                    <a:pt x="11" y="6"/>
                  </a:cubicBezTo>
                  <a:cubicBezTo>
                    <a:pt x="12" y="5"/>
                    <a:pt x="16" y="3"/>
                    <a:pt x="15" y="2"/>
                  </a:cubicBezTo>
                  <a:cubicBezTo>
                    <a:pt x="15" y="1"/>
                    <a:pt x="12" y="0"/>
                    <a:pt x="12"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47" name="Freeform 47"/>
            <p:cNvSpPr/>
            <p:nvPr/>
          </p:nvSpPr>
          <p:spPr bwMode="auto">
            <a:xfrm>
              <a:off x="6962870" y="5542036"/>
              <a:ext cx="59926" cy="32268"/>
            </a:xfrm>
            <a:custGeom>
              <a:avLst/>
              <a:gdLst>
                <a:gd name="T0" fmla="*/ 5 w 11"/>
                <a:gd name="T1" fmla="*/ 5 h 6"/>
                <a:gd name="T2" fmla="*/ 2 w 11"/>
                <a:gd name="T3" fmla="*/ 0 h 6"/>
                <a:gd name="T4" fmla="*/ 5 w 11"/>
                <a:gd name="T5" fmla="*/ 5 h 6"/>
              </a:gdLst>
              <a:ahLst/>
              <a:cxnLst>
                <a:cxn ang="0">
                  <a:pos x="T0" y="T1"/>
                </a:cxn>
                <a:cxn ang="0">
                  <a:pos x="T2" y="T3"/>
                </a:cxn>
                <a:cxn ang="0">
                  <a:pos x="T4" y="T5"/>
                </a:cxn>
              </a:cxnLst>
              <a:rect l="0" t="0" r="r" b="b"/>
              <a:pathLst>
                <a:path w="11" h="6">
                  <a:moveTo>
                    <a:pt x="5" y="5"/>
                  </a:moveTo>
                  <a:cubicBezTo>
                    <a:pt x="11" y="6"/>
                    <a:pt x="4" y="1"/>
                    <a:pt x="2" y="0"/>
                  </a:cubicBezTo>
                  <a:cubicBezTo>
                    <a:pt x="0" y="0"/>
                    <a:pt x="4" y="5"/>
                    <a:pt x="5" y="5"/>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48" name="Freeform 48"/>
            <p:cNvSpPr/>
            <p:nvPr/>
          </p:nvSpPr>
          <p:spPr bwMode="auto">
            <a:xfrm>
              <a:off x="7313202" y="5929242"/>
              <a:ext cx="96802" cy="59926"/>
            </a:xfrm>
            <a:custGeom>
              <a:avLst/>
              <a:gdLst>
                <a:gd name="T0" fmla="*/ 11 w 18"/>
                <a:gd name="T1" fmla="*/ 7 h 11"/>
                <a:gd name="T2" fmla="*/ 1 w 18"/>
                <a:gd name="T3" fmla="*/ 1 h 11"/>
                <a:gd name="T4" fmla="*/ 8 w 18"/>
                <a:gd name="T5" fmla="*/ 7 h 11"/>
                <a:gd name="T6" fmla="*/ 17 w 18"/>
                <a:gd name="T7" fmla="*/ 11 h 11"/>
                <a:gd name="T8" fmla="*/ 11 w 18"/>
                <a:gd name="T9" fmla="*/ 7 h 11"/>
              </a:gdLst>
              <a:ahLst/>
              <a:cxnLst>
                <a:cxn ang="0">
                  <a:pos x="T0" y="T1"/>
                </a:cxn>
                <a:cxn ang="0">
                  <a:pos x="T2" y="T3"/>
                </a:cxn>
                <a:cxn ang="0">
                  <a:pos x="T4" y="T5"/>
                </a:cxn>
                <a:cxn ang="0">
                  <a:pos x="T6" y="T7"/>
                </a:cxn>
                <a:cxn ang="0">
                  <a:pos x="T8" y="T9"/>
                </a:cxn>
              </a:cxnLst>
              <a:rect l="0" t="0" r="r" b="b"/>
              <a:pathLst>
                <a:path w="18" h="11">
                  <a:moveTo>
                    <a:pt x="11" y="7"/>
                  </a:moveTo>
                  <a:cubicBezTo>
                    <a:pt x="10" y="6"/>
                    <a:pt x="2" y="1"/>
                    <a:pt x="1" y="1"/>
                  </a:cubicBezTo>
                  <a:cubicBezTo>
                    <a:pt x="0" y="0"/>
                    <a:pt x="6" y="6"/>
                    <a:pt x="8" y="7"/>
                  </a:cubicBezTo>
                  <a:cubicBezTo>
                    <a:pt x="11" y="9"/>
                    <a:pt x="16" y="11"/>
                    <a:pt x="17" y="11"/>
                  </a:cubicBezTo>
                  <a:cubicBezTo>
                    <a:pt x="18" y="11"/>
                    <a:pt x="13" y="8"/>
                    <a:pt x="11" y="7"/>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49" name="Freeform 49"/>
            <p:cNvSpPr/>
            <p:nvPr/>
          </p:nvSpPr>
          <p:spPr bwMode="auto">
            <a:xfrm>
              <a:off x="7608217" y="5841660"/>
              <a:ext cx="36877" cy="32268"/>
            </a:xfrm>
            <a:custGeom>
              <a:avLst/>
              <a:gdLst>
                <a:gd name="T0" fmla="*/ 5 w 7"/>
                <a:gd name="T1" fmla="*/ 3 h 6"/>
                <a:gd name="T2" fmla="*/ 2 w 7"/>
                <a:gd name="T3" fmla="*/ 1 h 6"/>
                <a:gd name="T4" fmla="*/ 0 w 7"/>
                <a:gd name="T5" fmla="*/ 4 h 6"/>
                <a:gd name="T6" fmla="*/ 6 w 7"/>
                <a:gd name="T7" fmla="*/ 6 h 6"/>
                <a:gd name="T8" fmla="*/ 5 w 7"/>
                <a:gd name="T9" fmla="*/ 3 h 6"/>
              </a:gdLst>
              <a:ahLst/>
              <a:cxnLst>
                <a:cxn ang="0">
                  <a:pos x="T0" y="T1"/>
                </a:cxn>
                <a:cxn ang="0">
                  <a:pos x="T2" y="T3"/>
                </a:cxn>
                <a:cxn ang="0">
                  <a:pos x="T4" y="T5"/>
                </a:cxn>
                <a:cxn ang="0">
                  <a:pos x="T6" y="T7"/>
                </a:cxn>
                <a:cxn ang="0">
                  <a:pos x="T8" y="T9"/>
                </a:cxn>
              </a:cxnLst>
              <a:rect l="0" t="0" r="r" b="b"/>
              <a:pathLst>
                <a:path w="7" h="6">
                  <a:moveTo>
                    <a:pt x="5" y="3"/>
                  </a:moveTo>
                  <a:cubicBezTo>
                    <a:pt x="4" y="2"/>
                    <a:pt x="2" y="0"/>
                    <a:pt x="2" y="1"/>
                  </a:cubicBezTo>
                  <a:cubicBezTo>
                    <a:pt x="3" y="2"/>
                    <a:pt x="1" y="2"/>
                    <a:pt x="0" y="4"/>
                  </a:cubicBezTo>
                  <a:cubicBezTo>
                    <a:pt x="0" y="6"/>
                    <a:pt x="4" y="6"/>
                    <a:pt x="6" y="6"/>
                  </a:cubicBezTo>
                  <a:cubicBezTo>
                    <a:pt x="7" y="6"/>
                    <a:pt x="7" y="4"/>
                    <a:pt x="5" y="3"/>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50" name="Freeform 50"/>
            <p:cNvSpPr/>
            <p:nvPr/>
          </p:nvSpPr>
          <p:spPr bwMode="auto">
            <a:xfrm>
              <a:off x="7617436" y="5809392"/>
              <a:ext cx="34572" cy="32268"/>
            </a:xfrm>
            <a:custGeom>
              <a:avLst/>
              <a:gdLst>
                <a:gd name="T0" fmla="*/ 2 w 6"/>
                <a:gd name="T1" fmla="*/ 4 h 6"/>
                <a:gd name="T2" fmla="*/ 5 w 6"/>
                <a:gd name="T3" fmla="*/ 1 h 6"/>
                <a:gd name="T4" fmla="*/ 2 w 6"/>
                <a:gd name="T5" fmla="*/ 3 h 6"/>
                <a:gd name="T6" fmla="*/ 2 w 6"/>
                <a:gd name="T7" fmla="*/ 4 h 6"/>
              </a:gdLst>
              <a:ahLst/>
              <a:cxnLst>
                <a:cxn ang="0">
                  <a:pos x="T0" y="T1"/>
                </a:cxn>
                <a:cxn ang="0">
                  <a:pos x="T2" y="T3"/>
                </a:cxn>
                <a:cxn ang="0">
                  <a:pos x="T4" y="T5"/>
                </a:cxn>
                <a:cxn ang="0">
                  <a:pos x="T6" y="T7"/>
                </a:cxn>
              </a:cxnLst>
              <a:rect l="0" t="0" r="r" b="b"/>
              <a:pathLst>
                <a:path w="6" h="6">
                  <a:moveTo>
                    <a:pt x="2" y="4"/>
                  </a:moveTo>
                  <a:cubicBezTo>
                    <a:pt x="4" y="6"/>
                    <a:pt x="6" y="2"/>
                    <a:pt x="5" y="1"/>
                  </a:cubicBezTo>
                  <a:cubicBezTo>
                    <a:pt x="5" y="0"/>
                    <a:pt x="4" y="2"/>
                    <a:pt x="2" y="3"/>
                  </a:cubicBezTo>
                  <a:cubicBezTo>
                    <a:pt x="0" y="3"/>
                    <a:pt x="1" y="4"/>
                    <a:pt x="2" y="4"/>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51" name="Freeform 51"/>
            <p:cNvSpPr/>
            <p:nvPr/>
          </p:nvSpPr>
          <p:spPr bwMode="auto">
            <a:xfrm>
              <a:off x="7324725" y="5777126"/>
              <a:ext cx="36877" cy="32268"/>
            </a:xfrm>
            <a:custGeom>
              <a:avLst/>
              <a:gdLst>
                <a:gd name="T0" fmla="*/ 6 w 7"/>
                <a:gd name="T1" fmla="*/ 3 h 6"/>
                <a:gd name="T2" fmla="*/ 2 w 7"/>
                <a:gd name="T3" fmla="*/ 0 h 6"/>
                <a:gd name="T4" fmla="*/ 5 w 7"/>
                <a:gd name="T5" fmla="*/ 5 h 6"/>
                <a:gd name="T6" fmla="*/ 6 w 7"/>
                <a:gd name="T7" fmla="*/ 3 h 6"/>
              </a:gdLst>
              <a:ahLst/>
              <a:cxnLst>
                <a:cxn ang="0">
                  <a:pos x="T0" y="T1"/>
                </a:cxn>
                <a:cxn ang="0">
                  <a:pos x="T2" y="T3"/>
                </a:cxn>
                <a:cxn ang="0">
                  <a:pos x="T4" y="T5"/>
                </a:cxn>
                <a:cxn ang="0">
                  <a:pos x="T6" y="T7"/>
                </a:cxn>
              </a:cxnLst>
              <a:rect l="0" t="0" r="r" b="b"/>
              <a:pathLst>
                <a:path w="7" h="6">
                  <a:moveTo>
                    <a:pt x="6" y="3"/>
                  </a:moveTo>
                  <a:cubicBezTo>
                    <a:pt x="6" y="2"/>
                    <a:pt x="5" y="1"/>
                    <a:pt x="2" y="0"/>
                  </a:cubicBezTo>
                  <a:cubicBezTo>
                    <a:pt x="0" y="0"/>
                    <a:pt x="4" y="4"/>
                    <a:pt x="5" y="5"/>
                  </a:cubicBezTo>
                  <a:cubicBezTo>
                    <a:pt x="6" y="6"/>
                    <a:pt x="7" y="4"/>
                    <a:pt x="6" y="3"/>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52" name="Freeform 52"/>
            <p:cNvSpPr/>
            <p:nvPr/>
          </p:nvSpPr>
          <p:spPr bwMode="auto">
            <a:xfrm>
              <a:off x="6882204" y="5502854"/>
              <a:ext cx="20743" cy="20743"/>
            </a:xfrm>
            <a:custGeom>
              <a:avLst/>
              <a:gdLst>
                <a:gd name="T0" fmla="*/ 3 w 4"/>
                <a:gd name="T1" fmla="*/ 1 h 4"/>
                <a:gd name="T2" fmla="*/ 0 w 4"/>
                <a:gd name="T3" fmla="*/ 0 h 4"/>
                <a:gd name="T4" fmla="*/ 2 w 4"/>
                <a:gd name="T5" fmla="*/ 3 h 4"/>
                <a:gd name="T6" fmla="*/ 3 w 4"/>
                <a:gd name="T7" fmla="*/ 1 h 4"/>
              </a:gdLst>
              <a:ahLst/>
              <a:cxnLst>
                <a:cxn ang="0">
                  <a:pos x="T0" y="T1"/>
                </a:cxn>
                <a:cxn ang="0">
                  <a:pos x="T2" y="T3"/>
                </a:cxn>
                <a:cxn ang="0">
                  <a:pos x="T4" y="T5"/>
                </a:cxn>
                <a:cxn ang="0">
                  <a:pos x="T6" y="T7"/>
                </a:cxn>
              </a:cxnLst>
              <a:rect l="0" t="0" r="r" b="b"/>
              <a:pathLst>
                <a:path w="4" h="4">
                  <a:moveTo>
                    <a:pt x="3" y="1"/>
                  </a:moveTo>
                  <a:cubicBezTo>
                    <a:pt x="3" y="0"/>
                    <a:pt x="1" y="0"/>
                    <a:pt x="0" y="0"/>
                  </a:cubicBezTo>
                  <a:cubicBezTo>
                    <a:pt x="0" y="1"/>
                    <a:pt x="1" y="2"/>
                    <a:pt x="2" y="3"/>
                  </a:cubicBezTo>
                  <a:cubicBezTo>
                    <a:pt x="4" y="4"/>
                    <a:pt x="4" y="1"/>
                    <a:pt x="3"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53" name="Freeform 53"/>
            <p:cNvSpPr/>
            <p:nvPr/>
          </p:nvSpPr>
          <p:spPr bwMode="auto">
            <a:xfrm>
              <a:off x="6015595" y="5671106"/>
              <a:ext cx="1110917" cy="871217"/>
            </a:xfrm>
            <a:custGeom>
              <a:avLst/>
              <a:gdLst>
                <a:gd name="T0" fmla="*/ 195 w 204"/>
                <a:gd name="T1" fmla="*/ 79 h 159"/>
                <a:gd name="T2" fmla="*/ 180 w 204"/>
                <a:gd name="T3" fmla="*/ 62 h 159"/>
                <a:gd name="T4" fmla="*/ 173 w 204"/>
                <a:gd name="T5" fmla="*/ 57 h 159"/>
                <a:gd name="T6" fmla="*/ 159 w 204"/>
                <a:gd name="T7" fmla="*/ 44 h 159"/>
                <a:gd name="T8" fmla="*/ 148 w 204"/>
                <a:gd name="T9" fmla="*/ 31 h 159"/>
                <a:gd name="T10" fmla="*/ 137 w 204"/>
                <a:gd name="T11" fmla="*/ 17 h 159"/>
                <a:gd name="T12" fmla="*/ 129 w 204"/>
                <a:gd name="T13" fmla="*/ 6 h 159"/>
                <a:gd name="T14" fmla="*/ 123 w 204"/>
                <a:gd name="T15" fmla="*/ 6 h 159"/>
                <a:gd name="T16" fmla="*/ 126 w 204"/>
                <a:gd name="T17" fmla="*/ 23 h 159"/>
                <a:gd name="T18" fmla="*/ 119 w 204"/>
                <a:gd name="T19" fmla="*/ 33 h 159"/>
                <a:gd name="T20" fmla="*/ 108 w 204"/>
                <a:gd name="T21" fmla="*/ 26 h 159"/>
                <a:gd name="T22" fmla="*/ 96 w 204"/>
                <a:gd name="T23" fmla="*/ 20 h 159"/>
                <a:gd name="T24" fmla="*/ 97 w 204"/>
                <a:gd name="T25" fmla="*/ 12 h 159"/>
                <a:gd name="T26" fmla="*/ 96 w 204"/>
                <a:gd name="T27" fmla="*/ 6 h 159"/>
                <a:gd name="T28" fmla="*/ 91 w 204"/>
                <a:gd name="T29" fmla="*/ 7 h 159"/>
                <a:gd name="T30" fmla="*/ 79 w 204"/>
                <a:gd name="T31" fmla="*/ 3 h 159"/>
                <a:gd name="T32" fmla="*/ 71 w 204"/>
                <a:gd name="T33" fmla="*/ 7 h 159"/>
                <a:gd name="T34" fmla="*/ 67 w 204"/>
                <a:gd name="T35" fmla="*/ 14 h 159"/>
                <a:gd name="T36" fmla="*/ 69 w 204"/>
                <a:gd name="T37" fmla="*/ 22 h 159"/>
                <a:gd name="T38" fmla="*/ 61 w 204"/>
                <a:gd name="T39" fmla="*/ 21 h 159"/>
                <a:gd name="T40" fmla="*/ 52 w 204"/>
                <a:gd name="T41" fmla="*/ 17 h 159"/>
                <a:gd name="T42" fmla="*/ 48 w 204"/>
                <a:gd name="T43" fmla="*/ 21 h 159"/>
                <a:gd name="T44" fmla="*/ 45 w 204"/>
                <a:gd name="T45" fmla="*/ 26 h 159"/>
                <a:gd name="T46" fmla="*/ 42 w 204"/>
                <a:gd name="T47" fmla="*/ 30 h 159"/>
                <a:gd name="T48" fmla="*/ 35 w 204"/>
                <a:gd name="T49" fmla="*/ 33 h 159"/>
                <a:gd name="T50" fmla="*/ 32 w 204"/>
                <a:gd name="T51" fmla="*/ 44 h 159"/>
                <a:gd name="T52" fmla="*/ 9 w 204"/>
                <a:gd name="T53" fmla="*/ 52 h 159"/>
                <a:gd name="T54" fmla="*/ 3 w 204"/>
                <a:gd name="T55" fmla="*/ 58 h 159"/>
                <a:gd name="T56" fmla="*/ 2 w 204"/>
                <a:gd name="T57" fmla="*/ 70 h 159"/>
                <a:gd name="T58" fmla="*/ 4 w 204"/>
                <a:gd name="T59" fmla="*/ 76 h 159"/>
                <a:gd name="T60" fmla="*/ 4 w 204"/>
                <a:gd name="T61" fmla="*/ 81 h 159"/>
                <a:gd name="T62" fmla="*/ 9 w 204"/>
                <a:gd name="T63" fmla="*/ 90 h 159"/>
                <a:gd name="T64" fmla="*/ 20 w 204"/>
                <a:gd name="T65" fmla="*/ 112 h 159"/>
                <a:gd name="T66" fmla="*/ 19 w 204"/>
                <a:gd name="T67" fmla="*/ 123 h 159"/>
                <a:gd name="T68" fmla="*/ 25 w 204"/>
                <a:gd name="T69" fmla="*/ 132 h 159"/>
                <a:gd name="T70" fmla="*/ 43 w 204"/>
                <a:gd name="T71" fmla="*/ 126 h 159"/>
                <a:gd name="T72" fmla="*/ 57 w 204"/>
                <a:gd name="T73" fmla="*/ 125 h 159"/>
                <a:gd name="T74" fmla="*/ 74 w 204"/>
                <a:gd name="T75" fmla="*/ 119 h 159"/>
                <a:gd name="T76" fmla="*/ 98 w 204"/>
                <a:gd name="T77" fmla="*/ 114 h 159"/>
                <a:gd name="T78" fmla="*/ 112 w 204"/>
                <a:gd name="T79" fmla="*/ 121 h 159"/>
                <a:gd name="T80" fmla="*/ 120 w 204"/>
                <a:gd name="T81" fmla="*/ 132 h 159"/>
                <a:gd name="T82" fmla="*/ 125 w 204"/>
                <a:gd name="T83" fmla="*/ 125 h 159"/>
                <a:gd name="T84" fmla="*/ 129 w 204"/>
                <a:gd name="T85" fmla="*/ 125 h 159"/>
                <a:gd name="T86" fmla="*/ 129 w 204"/>
                <a:gd name="T87" fmla="*/ 134 h 159"/>
                <a:gd name="T88" fmla="*/ 136 w 204"/>
                <a:gd name="T89" fmla="*/ 134 h 159"/>
                <a:gd name="T90" fmla="*/ 139 w 204"/>
                <a:gd name="T91" fmla="*/ 138 h 159"/>
                <a:gd name="T92" fmla="*/ 153 w 204"/>
                <a:gd name="T93" fmla="*/ 154 h 159"/>
                <a:gd name="T94" fmla="*/ 166 w 204"/>
                <a:gd name="T95" fmla="*/ 158 h 159"/>
                <a:gd name="T96" fmla="*/ 175 w 204"/>
                <a:gd name="T97" fmla="*/ 156 h 159"/>
                <a:gd name="T98" fmla="*/ 187 w 204"/>
                <a:gd name="T99" fmla="*/ 154 h 159"/>
                <a:gd name="T100" fmla="*/ 196 w 204"/>
                <a:gd name="T101" fmla="*/ 141 h 159"/>
                <a:gd name="T102" fmla="*/ 199 w 204"/>
                <a:gd name="T103" fmla="*/ 122 h 159"/>
                <a:gd name="T104" fmla="*/ 201 w 204"/>
                <a:gd name="T105" fmla="*/ 92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 h="159">
                  <a:moveTo>
                    <a:pt x="201" y="92"/>
                  </a:moveTo>
                  <a:cubicBezTo>
                    <a:pt x="200" y="90"/>
                    <a:pt x="199" y="89"/>
                    <a:pt x="199" y="87"/>
                  </a:cubicBezTo>
                  <a:cubicBezTo>
                    <a:pt x="198" y="84"/>
                    <a:pt x="195" y="80"/>
                    <a:pt x="195" y="79"/>
                  </a:cubicBezTo>
                  <a:cubicBezTo>
                    <a:pt x="194" y="78"/>
                    <a:pt x="190" y="72"/>
                    <a:pt x="189" y="71"/>
                  </a:cubicBezTo>
                  <a:cubicBezTo>
                    <a:pt x="188" y="70"/>
                    <a:pt x="185" y="67"/>
                    <a:pt x="183" y="66"/>
                  </a:cubicBezTo>
                  <a:cubicBezTo>
                    <a:pt x="182" y="65"/>
                    <a:pt x="181" y="65"/>
                    <a:pt x="180" y="62"/>
                  </a:cubicBezTo>
                  <a:cubicBezTo>
                    <a:pt x="178" y="59"/>
                    <a:pt x="177" y="59"/>
                    <a:pt x="177" y="59"/>
                  </a:cubicBezTo>
                  <a:cubicBezTo>
                    <a:pt x="176" y="59"/>
                    <a:pt x="175" y="58"/>
                    <a:pt x="175" y="59"/>
                  </a:cubicBezTo>
                  <a:cubicBezTo>
                    <a:pt x="175" y="59"/>
                    <a:pt x="174" y="59"/>
                    <a:pt x="173" y="57"/>
                  </a:cubicBezTo>
                  <a:cubicBezTo>
                    <a:pt x="171" y="55"/>
                    <a:pt x="170" y="53"/>
                    <a:pt x="169" y="52"/>
                  </a:cubicBezTo>
                  <a:cubicBezTo>
                    <a:pt x="168" y="51"/>
                    <a:pt x="166" y="48"/>
                    <a:pt x="165" y="47"/>
                  </a:cubicBezTo>
                  <a:cubicBezTo>
                    <a:pt x="163" y="47"/>
                    <a:pt x="160" y="46"/>
                    <a:pt x="159" y="44"/>
                  </a:cubicBezTo>
                  <a:cubicBezTo>
                    <a:pt x="158" y="43"/>
                    <a:pt x="156" y="42"/>
                    <a:pt x="155" y="41"/>
                  </a:cubicBezTo>
                  <a:cubicBezTo>
                    <a:pt x="154" y="40"/>
                    <a:pt x="151" y="39"/>
                    <a:pt x="151" y="37"/>
                  </a:cubicBezTo>
                  <a:cubicBezTo>
                    <a:pt x="151" y="36"/>
                    <a:pt x="150" y="34"/>
                    <a:pt x="148" y="31"/>
                  </a:cubicBezTo>
                  <a:cubicBezTo>
                    <a:pt x="147" y="29"/>
                    <a:pt x="144" y="25"/>
                    <a:pt x="143" y="23"/>
                  </a:cubicBezTo>
                  <a:cubicBezTo>
                    <a:pt x="143" y="22"/>
                    <a:pt x="141" y="19"/>
                    <a:pt x="140" y="18"/>
                  </a:cubicBezTo>
                  <a:cubicBezTo>
                    <a:pt x="139" y="17"/>
                    <a:pt x="138" y="17"/>
                    <a:pt x="137" y="17"/>
                  </a:cubicBezTo>
                  <a:cubicBezTo>
                    <a:pt x="136" y="17"/>
                    <a:pt x="135" y="18"/>
                    <a:pt x="135" y="17"/>
                  </a:cubicBezTo>
                  <a:cubicBezTo>
                    <a:pt x="134" y="16"/>
                    <a:pt x="133" y="11"/>
                    <a:pt x="131" y="9"/>
                  </a:cubicBezTo>
                  <a:cubicBezTo>
                    <a:pt x="129" y="6"/>
                    <a:pt x="128" y="6"/>
                    <a:pt x="129" y="6"/>
                  </a:cubicBezTo>
                  <a:cubicBezTo>
                    <a:pt x="130" y="5"/>
                    <a:pt x="127" y="4"/>
                    <a:pt x="127" y="4"/>
                  </a:cubicBezTo>
                  <a:cubicBezTo>
                    <a:pt x="126" y="3"/>
                    <a:pt x="125" y="0"/>
                    <a:pt x="124" y="0"/>
                  </a:cubicBezTo>
                  <a:cubicBezTo>
                    <a:pt x="123" y="0"/>
                    <a:pt x="123" y="5"/>
                    <a:pt x="123" y="6"/>
                  </a:cubicBezTo>
                  <a:cubicBezTo>
                    <a:pt x="122" y="7"/>
                    <a:pt x="123" y="10"/>
                    <a:pt x="123" y="10"/>
                  </a:cubicBezTo>
                  <a:cubicBezTo>
                    <a:pt x="123" y="11"/>
                    <a:pt x="123" y="12"/>
                    <a:pt x="124" y="14"/>
                  </a:cubicBezTo>
                  <a:cubicBezTo>
                    <a:pt x="124" y="15"/>
                    <a:pt x="126" y="22"/>
                    <a:pt x="126" y="23"/>
                  </a:cubicBezTo>
                  <a:cubicBezTo>
                    <a:pt x="126" y="25"/>
                    <a:pt x="125" y="34"/>
                    <a:pt x="124" y="34"/>
                  </a:cubicBezTo>
                  <a:cubicBezTo>
                    <a:pt x="123" y="34"/>
                    <a:pt x="122" y="33"/>
                    <a:pt x="121" y="33"/>
                  </a:cubicBezTo>
                  <a:cubicBezTo>
                    <a:pt x="120" y="33"/>
                    <a:pt x="121" y="34"/>
                    <a:pt x="119" y="33"/>
                  </a:cubicBezTo>
                  <a:cubicBezTo>
                    <a:pt x="118" y="33"/>
                    <a:pt x="118" y="32"/>
                    <a:pt x="116" y="31"/>
                  </a:cubicBezTo>
                  <a:cubicBezTo>
                    <a:pt x="115" y="30"/>
                    <a:pt x="112" y="30"/>
                    <a:pt x="111" y="29"/>
                  </a:cubicBezTo>
                  <a:cubicBezTo>
                    <a:pt x="110" y="28"/>
                    <a:pt x="110" y="27"/>
                    <a:pt x="108" y="26"/>
                  </a:cubicBezTo>
                  <a:cubicBezTo>
                    <a:pt x="106" y="25"/>
                    <a:pt x="105" y="24"/>
                    <a:pt x="104" y="24"/>
                  </a:cubicBezTo>
                  <a:cubicBezTo>
                    <a:pt x="102" y="23"/>
                    <a:pt x="102" y="24"/>
                    <a:pt x="101" y="23"/>
                  </a:cubicBezTo>
                  <a:cubicBezTo>
                    <a:pt x="100" y="22"/>
                    <a:pt x="97" y="21"/>
                    <a:pt x="96" y="20"/>
                  </a:cubicBezTo>
                  <a:cubicBezTo>
                    <a:pt x="96" y="18"/>
                    <a:pt x="97" y="16"/>
                    <a:pt x="97" y="16"/>
                  </a:cubicBezTo>
                  <a:cubicBezTo>
                    <a:pt x="98" y="16"/>
                    <a:pt x="98" y="14"/>
                    <a:pt x="98" y="14"/>
                  </a:cubicBezTo>
                  <a:cubicBezTo>
                    <a:pt x="97" y="13"/>
                    <a:pt x="96" y="12"/>
                    <a:pt x="97" y="12"/>
                  </a:cubicBezTo>
                  <a:cubicBezTo>
                    <a:pt x="99" y="11"/>
                    <a:pt x="100" y="12"/>
                    <a:pt x="99" y="11"/>
                  </a:cubicBezTo>
                  <a:cubicBezTo>
                    <a:pt x="99" y="10"/>
                    <a:pt x="101" y="7"/>
                    <a:pt x="99" y="6"/>
                  </a:cubicBezTo>
                  <a:cubicBezTo>
                    <a:pt x="97" y="5"/>
                    <a:pt x="96" y="5"/>
                    <a:pt x="96" y="6"/>
                  </a:cubicBezTo>
                  <a:cubicBezTo>
                    <a:pt x="96" y="6"/>
                    <a:pt x="97" y="8"/>
                    <a:pt x="96" y="7"/>
                  </a:cubicBezTo>
                  <a:cubicBezTo>
                    <a:pt x="95" y="6"/>
                    <a:pt x="94" y="5"/>
                    <a:pt x="93" y="6"/>
                  </a:cubicBezTo>
                  <a:cubicBezTo>
                    <a:pt x="93" y="6"/>
                    <a:pt x="93" y="7"/>
                    <a:pt x="91" y="7"/>
                  </a:cubicBezTo>
                  <a:cubicBezTo>
                    <a:pt x="90" y="6"/>
                    <a:pt x="87" y="5"/>
                    <a:pt x="86" y="5"/>
                  </a:cubicBezTo>
                  <a:cubicBezTo>
                    <a:pt x="84" y="5"/>
                    <a:pt x="83" y="4"/>
                    <a:pt x="82" y="4"/>
                  </a:cubicBezTo>
                  <a:cubicBezTo>
                    <a:pt x="81" y="3"/>
                    <a:pt x="79" y="3"/>
                    <a:pt x="79" y="3"/>
                  </a:cubicBezTo>
                  <a:cubicBezTo>
                    <a:pt x="79" y="3"/>
                    <a:pt x="80" y="5"/>
                    <a:pt x="79" y="6"/>
                  </a:cubicBezTo>
                  <a:cubicBezTo>
                    <a:pt x="78" y="7"/>
                    <a:pt x="74" y="8"/>
                    <a:pt x="74" y="7"/>
                  </a:cubicBezTo>
                  <a:cubicBezTo>
                    <a:pt x="73" y="7"/>
                    <a:pt x="72" y="6"/>
                    <a:pt x="71" y="7"/>
                  </a:cubicBezTo>
                  <a:cubicBezTo>
                    <a:pt x="70" y="8"/>
                    <a:pt x="69" y="10"/>
                    <a:pt x="69" y="10"/>
                  </a:cubicBezTo>
                  <a:cubicBezTo>
                    <a:pt x="68" y="10"/>
                    <a:pt x="70" y="12"/>
                    <a:pt x="69" y="12"/>
                  </a:cubicBezTo>
                  <a:cubicBezTo>
                    <a:pt x="68" y="13"/>
                    <a:pt x="68" y="13"/>
                    <a:pt x="67" y="14"/>
                  </a:cubicBezTo>
                  <a:cubicBezTo>
                    <a:pt x="67" y="15"/>
                    <a:pt x="66" y="18"/>
                    <a:pt x="67" y="18"/>
                  </a:cubicBezTo>
                  <a:cubicBezTo>
                    <a:pt x="68" y="18"/>
                    <a:pt x="70" y="19"/>
                    <a:pt x="69" y="19"/>
                  </a:cubicBezTo>
                  <a:cubicBezTo>
                    <a:pt x="69" y="20"/>
                    <a:pt x="71" y="22"/>
                    <a:pt x="69" y="22"/>
                  </a:cubicBezTo>
                  <a:cubicBezTo>
                    <a:pt x="68" y="21"/>
                    <a:pt x="67" y="20"/>
                    <a:pt x="66" y="20"/>
                  </a:cubicBezTo>
                  <a:cubicBezTo>
                    <a:pt x="66" y="20"/>
                    <a:pt x="63" y="20"/>
                    <a:pt x="63" y="20"/>
                  </a:cubicBezTo>
                  <a:cubicBezTo>
                    <a:pt x="62" y="20"/>
                    <a:pt x="62" y="22"/>
                    <a:pt x="61" y="21"/>
                  </a:cubicBezTo>
                  <a:cubicBezTo>
                    <a:pt x="60" y="19"/>
                    <a:pt x="61" y="19"/>
                    <a:pt x="59" y="18"/>
                  </a:cubicBezTo>
                  <a:cubicBezTo>
                    <a:pt x="58" y="18"/>
                    <a:pt x="57" y="16"/>
                    <a:pt x="56" y="16"/>
                  </a:cubicBezTo>
                  <a:cubicBezTo>
                    <a:pt x="55" y="15"/>
                    <a:pt x="53" y="17"/>
                    <a:pt x="52" y="17"/>
                  </a:cubicBezTo>
                  <a:cubicBezTo>
                    <a:pt x="51" y="16"/>
                    <a:pt x="51" y="15"/>
                    <a:pt x="50" y="16"/>
                  </a:cubicBezTo>
                  <a:cubicBezTo>
                    <a:pt x="50" y="17"/>
                    <a:pt x="50" y="19"/>
                    <a:pt x="49" y="18"/>
                  </a:cubicBezTo>
                  <a:cubicBezTo>
                    <a:pt x="48" y="18"/>
                    <a:pt x="48" y="20"/>
                    <a:pt x="48" y="21"/>
                  </a:cubicBezTo>
                  <a:cubicBezTo>
                    <a:pt x="48" y="21"/>
                    <a:pt x="49" y="24"/>
                    <a:pt x="48" y="23"/>
                  </a:cubicBezTo>
                  <a:cubicBezTo>
                    <a:pt x="46" y="23"/>
                    <a:pt x="45" y="22"/>
                    <a:pt x="45" y="22"/>
                  </a:cubicBezTo>
                  <a:cubicBezTo>
                    <a:pt x="45" y="23"/>
                    <a:pt x="44" y="25"/>
                    <a:pt x="45" y="26"/>
                  </a:cubicBezTo>
                  <a:cubicBezTo>
                    <a:pt x="45" y="26"/>
                    <a:pt x="45" y="28"/>
                    <a:pt x="44" y="28"/>
                  </a:cubicBezTo>
                  <a:cubicBezTo>
                    <a:pt x="44" y="28"/>
                    <a:pt x="42" y="27"/>
                    <a:pt x="42" y="27"/>
                  </a:cubicBezTo>
                  <a:cubicBezTo>
                    <a:pt x="42" y="28"/>
                    <a:pt x="42" y="29"/>
                    <a:pt x="42" y="30"/>
                  </a:cubicBezTo>
                  <a:cubicBezTo>
                    <a:pt x="43" y="31"/>
                    <a:pt x="43" y="34"/>
                    <a:pt x="42" y="33"/>
                  </a:cubicBezTo>
                  <a:cubicBezTo>
                    <a:pt x="41" y="32"/>
                    <a:pt x="39" y="29"/>
                    <a:pt x="38" y="29"/>
                  </a:cubicBezTo>
                  <a:cubicBezTo>
                    <a:pt x="38" y="29"/>
                    <a:pt x="35" y="32"/>
                    <a:pt x="35" y="33"/>
                  </a:cubicBezTo>
                  <a:cubicBezTo>
                    <a:pt x="35" y="35"/>
                    <a:pt x="37" y="37"/>
                    <a:pt x="36" y="38"/>
                  </a:cubicBezTo>
                  <a:cubicBezTo>
                    <a:pt x="35" y="39"/>
                    <a:pt x="35" y="41"/>
                    <a:pt x="35" y="42"/>
                  </a:cubicBezTo>
                  <a:cubicBezTo>
                    <a:pt x="34" y="43"/>
                    <a:pt x="33" y="43"/>
                    <a:pt x="32" y="44"/>
                  </a:cubicBezTo>
                  <a:cubicBezTo>
                    <a:pt x="30" y="45"/>
                    <a:pt x="24" y="47"/>
                    <a:pt x="23" y="48"/>
                  </a:cubicBezTo>
                  <a:cubicBezTo>
                    <a:pt x="21" y="49"/>
                    <a:pt x="19" y="50"/>
                    <a:pt x="17" y="50"/>
                  </a:cubicBezTo>
                  <a:cubicBezTo>
                    <a:pt x="15" y="50"/>
                    <a:pt x="10" y="51"/>
                    <a:pt x="9" y="52"/>
                  </a:cubicBezTo>
                  <a:cubicBezTo>
                    <a:pt x="8" y="53"/>
                    <a:pt x="7" y="55"/>
                    <a:pt x="6" y="55"/>
                  </a:cubicBezTo>
                  <a:cubicBezTo>
                    <a:pt x="5" y="55"/>
                    <a:pt x="4" y="60"/>
                    <a:pt x="4" y="59"/>
                  </a:cubicBezTo>
                  <a:cubicBezTo>
                    <a:pt x="3" y="59"/>
                    <a:pt x="4" y="57"/>
                    <a:pt x="3" y="58"/>
                  </a:cubicBezTo>
                  <a:cubicBezTo>
                    <a:pt x="2" y="59"/>
                    <a:pt x="0" y="60"/>
                    <a:pt x="1" y="62"/>
                  </a:cubicBezTo>
                  <a:cubicBezTo>
                    <a:pt x="2" y="64"/>
                    <a:pt x="2" y="65"/>
                    <a:pt x="2" y="66"/>
                  </a:cubicBezTo>
                  <a:cubicBezTo>
                    <a:pt x="1" y="67"/>
                    <a:pt x="1" y="71"/>
                    <a:pt x="2" y="70"/>
                  </a:cubicBezTo>
                  <a:cubicBezTo>
                    <a:pt x="2" y="70"/>
                    <a:pt x="3" y="68"/>
                    <a:pt x="3" y="68"/>
                  </a:cubicBezTo>
                  <a:cubicBezTo>
                    <a:pt x="3" y="69"/>
                    <a:pt x="2" y="70"/>
                    <a:pt x="3" y="72"/>
                  </a:cubicBezTo>
                  <a:cubicBezTo>
                    <a:pt x="3" y="74"/>
                    <a:pt x="3" y="74"/>
                    <a:pt x="4" y="76"/>
                  </a:cubicBezTo>
                  <a:cubicBezTo>
                    <a:pt x="6" y="77"/>
                    <a:pt x="8" y="80"/>
                    <a:pt x="6" y="80"/>
                  </a:cubicBezTo>
                  <a:cubicBezTo>
                    <a:pt x="5" y="79"/>
                    <a:pt x="3" y="77"/>
                    <a:pt x="4" y="78"/>
                  </a:cubicBezTo>
                  <a:cubicBezTo>
                    <a:pt x="4" y="79"/>
                    <a:pt x="4" y="81"/>
                    <a:pt x="4" y="81"/>
                  </a:cubicBezTo>
                  <a:cubicBezTo>
                    <a:pt x="3" y="80"/>
                    <a:pt x="2" y="78"/>
                    <a:pt x="2" y="80"/>
                  </a:cubicBezTo>
                  <a:cubicBezTo>
                    <a:pt x="3" y="82"/>
                    <a:pt x="3" y="84"/>
                    <a:pt x="5" y="85"/>
                  </a:cubicBezTo>
                  <a:cubicBezTo>
                    <a:pt x="6" y="86"/>
                    <a:pt x="8" y="89"/>
                    <a:pt x="9" y="90"/>
                  </a:cubicBezTo>
                  <a:cubicBezTo>
                    <a:pt x="9" y="92"/>
                    <a:pt x="12" y="96"/>
                    <a:pt x="12" y="97"/>
                  </a:cubicBezTo>
                  <a:cubicBezTo>
                    <a:pt x="13" y="97"/>
                    <a:pt x="15" y="101"/>
                    <a:pt x="15" y="103"/>
                  </a:cubicBezTo>
                  <a:cubicBezTo>
                    <a:pt x="16" y="104"/>
                    <a:pt x="18" y="110"/>
                    <a:pt x="20" y="112"/>
                  </a:cubicBezTo>
                  <a:cubicBezTo>
                    <a:pt x="21" y="115"/>
                    <a:pt x="23" y="119"/>
                    <a:pt x="22" y="119"/>
                  </a:cubicBezTo>
                  <a:cubicBezTo>
                    <a:pt x="21" y="118"/>
                    <a:pt x="20" y="116"/>
                    <a:pt x="20" y="118"/>
                  </a:cubicBezTo>
                  <a:cubicBezTo>
                    <a:pt x="20" y="120"/>
                    <a:pt x="20" y="122"/>
                    <a:pt x="19" y="123"/>
                  </a:cubicBezTo>
                  <a:cubicBezTo>
                    <a:pt x="18" y="124"/>
                    <a:pt x="17" y="124"/>
                    <a:pt x="18" y="125"/>
                  </a:cubicBezTo>
                  <a:cubicBezTo>
                    <a:pt x="18" y="126"/>
                    <a:pt x="19" y="128"/>
                    <a:pt x="20" y="128"/>
                  </a:cubicBezTo>
                  <a:cubicBezTo>
                    <a:pt x="22" y="129"/>
                    <a:pt x="23" y="131"/>
                    <a:pt x="25" y="132"/>
                  </a:cubicBezTo>
                  <a:cubicBezTo>
                    <a:pt x="27" y="133"/>
                    <a:pt x="31" y="134"/>
                    <a:pt x="32" y="133"/>
                  </a:cubicBezTo>
                  <a:cubicBezTo>
                    <a:pt x="34" y="133"/>
                    <a:pt x="37" y="130"/>
                    <a:pt x="38" y="129"/>
                  </a:cubicBezTo>
                  <a:cubicBezTo>
                    <a:pt x="40" y="129"/>
                    <a:pt x="41" y="126"/>
                    <a:pt x="43" y="126"/>
                  </a:cubicBezTo>
                  <a:cubicBezTo>
                    <a:pt x="44" y="126"/>
                    <a:pt x="49" y="125"/>
                    <a:pt x="51" y="126"/>
                  </a:cubicBezTo>
                  <a:cubicBezTo>
                    <a:pt x="52" y="126"/>
                    <a:pt x="54" y="127"/>
                    <a:pt x="55" y="126"/>
                  </a:cubicBezTo>
                  <a:cubicBezTo>
                    <a:pt x="56" y="125"/>
                    <a:pt x="56" y="124"/>
                    <a:pt x="57" y="125"/>
                  </a:cubicBezTo>
                  <a:cubicBezTo>
                    <a:pt x="58" y="126"/>
                    <a:pt x="59" y="127"/>
                    <a:pt x="60" y="126"/>
                  </a:cubicBezTo>
                  <a:cubicBezTo>
                    <a:pt x="61" y="124"/>
                    <a:pt x="61" y="120"/>
                    <a:pt x="63" y="120"/>
                  </a:cubicBezTo>
                  <a:cubicBezTo>
                    <a:pt x="65" y="119"/>
                    <a:pt x="70" y="119"/>
                    <a:pt x="74" y="119"/>
                  </a:cubicBezTo>
                  <a:cubicBezTo>
                    <a:pt x="79" y="119"/>
                    <a:pt x="79" y="120"/>
                    <a:pt x="82" y="118"/>
                  </a:cubicBezTo>
                  <a:cubicBezTo>
                    <a:pt x="85" y="116"/>
                    <a:pt x="90" y="115"/>
                    <a:pt x="92" y="114"/>
                  </a:cubicBezTo>
                  <a:cubicBezTo>
                    <a:pt x="94" y="114"/>
                    <a:pt x="96" y="113"/>
                    <a:pt x="98" y="114"/>
                  </a:cubicBezTo>
                  <a:cubicBezTo>
                    <a:pt x="100" y="115"/>
                    <a:pt x="101" y="117"/>
                    <a:pt x="105" y="117"/>
                  </a:cubicBezTo>
                  <a:cubicBezTo>
                    <a:pt x="108" y="117"/>
                    <a:pt x="111" y="118"/>
                    <a:pt x="111" y="118"/>
                  </a:cubicBezTo>
                  <a:cubicBezTo>
                    <a:pt x="112" y="119"/>
                    <a:pt x="111" y="119"/>
                    <a:pt x="112" y="121"/>
                  </a:cubicBezTo>
                  <a:cubicBezTo>
                    <a:pt x="112" y="122"/>
                    <a:pt x="113" y="121"/>
                    <a:pt x="114" y="123"/>
                  </a:cubicBezTo>
                  <a:cubicBezTo>
                    <a:pt x="115" y="125"/>
                    <a:pt x="117" y="127"/>
                    <a:pt x="118" y="128"/>
                  </a:cubicBezTo>
                  <a:cubicBezTo>
                    <a:pt x="118" y="129"/>
                    <a:pt x="119" y="131"/>
                    <a:pt x="120" y="132"/>
                  </a:cubicBezTo>
                  <a:cubicBezTo>
                    <a:pt x="121" y="132"/>
                    <a:pt x="123" y="134"/>
                    <a:pt x="123" y="133"/>
                  </a:cubicBezTo>
                  <a:cubicBezTo>
                    <a:pt x="123" y="131"/>
                    <a:pt x="122" y="131"/>
                    <a:pt x="123" y="130"/>
                  </a:cubicBezTo>
                  <a:cubicBezTo>
                    <a:pt x="124" y="129"/>
                    <a:pt x="123" y="125"/>
                    <a:pt x="125" y="125"/>
                  </a:cubicBezTo>
                  <a:cubicBezTo>
                    <a:pt x="127" y="124"/>
                    <a:pt x="127" y="124"/>
                    <a:pt x="127" y="123"/>
                  </a:cubicBezTo>
                  <a:cubicBezTo>
                    <a:pt x="127" y="122"/>
                    <a:pt x="129" y="120"/>
                    <a:pt x="129" y="121"/>
                  </a:cubicBezTo>
                  <a:cubicBezTo>
                    <a:pt x="129" y="121"/>
                    <a:pt x="130" y="123"/>
                    <a:pt x="129" y="125"/>
                  </a:cubicBezTo>
                  <a:cubicBezTo>
                    <a:pt x="129" y="126"/>
                    <a:pt x="130" y="131"/>
                    <a:pt x="129" y="132"/>
                  </a:cubicBezTo>
                  <a:cubicBezTo>
                    <a:pt x="129" y="132"/>
                    <a:pt x="128" y="133"/>
                    <a:pt x="128" y="134"/>
                  </a:cubicBezTo>
                  <a:cubicBezTo>
                    <a:pt x="128" y="135"/>
                    <a:pt x="129" y="135"/>
                    <a:pt x="129" y="134"/>
                  </a:cubicBezTo>
                  <a:cubicBezTo>
                    <a:pt x="130" y="134"/>
                    <a:pt x="132" y="133"/>
                    <a:pt x="132" y="132"/>
                  </a:cubicBezTo>
                  <a:cubicBezTo>
                    <a:pt x="132" y="131"/>
                    <a:pt x="132" y="128"/>
                    <a:pt x="133" y="129"/>
                  </a:cubicBezTo>
                  <a:cubicBezTo>
                    <a:pt x="133" y="130"/>
                    <a:pt x="135" y="133"/>
                    <a:pt x="136" y="134"/>
                  </a:cubicBezTo>
                  <a:cubicBezTo>
                    <a:pt x="137" y="136"/>
                    <a:pt x="134" y="137"/>
                    <a:pt x="134" y="137"/>
                  </a:cubicBezTo>
                  <a:cubicBezTo>
                    <a:pt x="135" y="138"/>
                    <a:pt x="136" y="138"/>
                    <a:pt x="137" y="138"/>
                  </a:cubicBezTo>
                  <a:cubicBezTo>
                    <a:pt x="138" y="137"/>
                    <a:pt x="137" y="135"/>
                    <a:pt x="139" y="138"/>
                  </a:cubicBezTo>
                  <a:cubicBezTo>
                    <a:pt x="141" y="140"/>
                    <a:pt x="144" y="143"/>
                    <a:pt x="145" y="145"/>
                  </a:cubicBezTo>
                  <a:cubicBezTo>
                    <a:pt x="145" y="147"/>
                    <a:pt x="146" y="149"/>
                    <a:pt x="148" y="151"/>
                  </a:cubicBezTo>
                  <a:cubicBezTo>
                    <a:pt x="150" y="153"/>
                    <a:pt x="149" y="153"/>
                    <a:pt x="153" y="154"/>
                  </a:cubicBezTo>
                  <a:cubicBezTo>
                    <a:pt x="156" y="155"/>
                    <a:pt x="155" y="158"/>
                    <a:pt x="157" y="157"/>
                  </a:cubicBezTo>
                  <a:cubicBezTo>
                    <a:pt x="158" y="156"/>
                    <a:pt x="157" y="154"/>
                    <a:pt x="159" y="155"/>
                  </a:cubicBezTo>
                  <a:cubicBezTo>
                    <a:pt x="161" y="156"/>
                    <a:pt x="165" y="159"/>
                    <a:pt x="166" y="158"/>
                  </a:cubicBezTo>
                  <a:cubicBezTo>
                    <a:pt x="167" y="158"/>
                    <a:pt x="169" y="156"/>
                    <a:pt x="171" y="156"/>
                  </a:cubicBezTo>
                  <a:cubicBezTo>
                    <a:pt x="172" y="156"/>
                    <a:pt x="172" y="153"/>
                    <a:pt x="172" y="153"/>
                  </a:cubicBezTo>
                  <a:cubicBezTo>
                    <a:pt x="172" y="153"/>
                    <a:pt x="173" y="153"/>
                    <a:pt x="175" y="156"/>
                  </a:cubicBezTo>
                  <a:cubicBezTo>
                    <a:pt x="178" y="158"/>
                    <a:pt x="178" y="159"/>
                    <a:pt x="180" y="159"/>
                  </a:cubicBezTo>
                  <a:cubicBezTo>
                    <a:pt x="182" y="158"/>
                    <a:pt x="184" y="159"/>
                    <a:pt x="185" y="158"/>
                  </a:cubicBezTo>
                  <a:cubicBezTo>
                    <a:pt x="186" y="156"/>
                    <a:pt x="185" y="154"/>
                    <a:pt x="187" y="154"/>
                  </a:cubicBezTo>
                  <a:cubicBezTo>
                    <a:pt x="190" y="153"/>
                    <a:pt x="191" y="153"/>
                    <a:pt x="193" y="152"/>
                  </a:cubicBezTo>
                  <a:cubicBezTo>
                    <a:pt x="195" y="151"/>
                    <a:pt x="197" y="152"/>
                    <a:pt x="197" y="150"/>
                  </a:cubicBezTo>
                  <a:cubicBezTo>
                    <a:pt x="197" y="148"/>
                    <a:pt x="195" y="142"/>
                    <a:pt x="196" y="141"/>
                  </a:cubicBezTo>
                  <a:cubicBezTo>
                    <a:pt x="196" y="141"/>
                    <a:pt x="195" y="137"/>
                    <a:pt x="196" y="135"/>
                  </a:cubicBezTo>
                  <a:cubicBezTo>
                    <a:pt x="196" y="133"/>
                    <a:pt x="195" y="130"/>
                    <a:pt x="196" y="129"/>
                  </a:cubicBezTo>
                  <a:cubicBezTo>
                    <a:pt x="197" y="128"/>
                    <a:pt x="198" y="123"/>
                    <a:pt x="199" y="122"/>
                  </a:cubicBezTo>
                  <a:cubicBezTo>
                    <a:pt x="200" y="121"/>
                    <a:pt x="201" y="121"/>
                    <a:pt x="203" y="119"/>
                  </a:cubicBezTo>
                  <a:cubicBezTo>
                    <a:pt x="204" y="118"/>
                    <a:pt x="204" y="105"/>
                    <a:pt x="203" y="102"/>
                  </a:cubicBezTo>
                  <a:cubicBezTo>
                    <a:pt x="203" y="99"/>
                    <a:pt x="203" y="94"/>
                    <a:pt x="201" y="92"/>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54" name="Freeform 54"/>
            <p:cNvSpPr/>
            <p:nvPr/>
          </p:nvSpPr>
          <p:spPr bwMode="auto">
            <a:xfrm>
              <a:off x="6981309" y="6611467"/>
              <a:ext cx="119850" cy="126764"/>
            </a:xfrm>
            <a:custGeom>
              <a:avLst/>
              <a:gdLst>
                <a:gd name="T0" fmla="*/ 18 w 22"/>
                <a:gd name="T1" fmla="*/ 2 h 23"/>
                <a:gd name="T2" fmla="*/ 12 w 22"/>
                <a:gd name="T3" fmla="*/ 3 h 23"/>
                <a:gd name="T4" fmla="*/ 4 w 22"/>
                <a:gd name="T5" fmla="*/ 1 h 23"/>
                <a:gd name="T6" fmla="*/ 0 w 22"/>
                <a:gd name="T7" fmla="*/ 2 h 23"/>
                <a:gd name="T8" fmla="*/ 6 w 22"/>
                <a:gd name="T9" fmla="*/ 11 h 23"/>
                <a:gd name="T10" fmla="*/ 8 w 22"/>
                <a:gd name="T11" fmla="*/ 16 h 23"/>
                <a:gd name="T12" fmla="*/ 16 w 22"/>
                <a:gd name="T13" fmla="*/ 23 h 23"/>
                <a:gd name="T14" fmla="*/ 18 w 22"/>
                <a:gd name="T15" fmla="*/ 18 h 23"/>
                <a:gd name="T16" fmla="*/ 21 w 22"/>
                <a:gd name="T17" fmla="*/ 20 h 23"/>
                <a:gd name="T18" fmla="*/ 21 w 22"/>
                <a:gd name="T19" fmla="*/ 18 h 23"/>
                <a:gd name="T20" fmla="*/ 22 w 22"/>
                <a:gd name="T21" fmla="*/ 13 h 23"/>
                <a:gd name="T22" fmla="*/ 20 w 22"/>
                <a:gd name="T23" fmla="*/ 5 h 23"/>
                <a:gd name="T24" fmla="*/ 18 w 22"/>
                <a:gd name="T25"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8" y="2"/>
                  </a:moveTo>
                  <a:cubicBezTo>
                    <a:pt x="17" y="1"/>
                    <a:pt x="13" y="3"/>
                    <a:pt x="12" y="3"/>
                  </a:cubicBezTo>
                  <a:cubicBezTo>
                    <a:pt x="10" y="4"/>
                    <a:pt x="7" y="3"/>
                    <a:pt x="4" y="1"/>
                  </a:cubicBezTo>
                  <a:cubicBezTo>
                    <a:pt x="1" y="0"/>
                    <a:pt x="0" y="1"/>
                    <a:pt x="0" y="2"/>
                  </a:cubicBezTo>
                  <a:cubicBezTo>
                    <a:pt x="1" y="2"/>
                    <a:pt x="5" y="9"/>
                    <a:pt x="6" y="11"/>
                  </a:cubicBezTo>
                  <a:cubicBezTo>
                    <a:pt x="7" y="13"/>
                    <a:pt x="8" y="13"/>
                    <a:pt x="8" y="16"/>
                  </a:cubicBezTo>
                  <a:cubicBezTo>
                    <a:pt x="9" y="19"/>
                    <a:pt x="14" y="23"/>
                    <a:pt x="16" y="23"/>
                  </a:cubicBezTo>
                  <a:cubicBezTo>
                    <a:pt x="18" y="23"/>
                    <a:pt x="18" y="19"/>
                    <a:pt x="18" y="18"/>
                  </a:cubicBezTo>
                  <a:cubicBezTo>
                    <a:pt x="19" y="17"/>
                    <a:pt x="20" y="19"/>
                    <a:pt x="21" y="20"/>
                  </a:cubicBezTo>
                  <a:cubicBezTo>
                    <a:pt x="22" y="21"/>
                    <a:pt x="21" y="18"/>
                    <a:pt x="21" y="18"/>
                  </a:cubicBezTo>
                  <a:cubicBezTo>
                    <a:pt x="20" y="17"/>
                    <a:pt x="21" y="14"/>
                    <a:pt x="22" y="13"/>
                  </a:cubicBezTo>
                  <a:cubicBezTo>
                    <a:pt x="22" y="12"/>
                    <a:pt x="21" y="7"/>
                    <a:pt x="20" y="5"/>
                  </a:cubicBezTo>
                  <a:cubicBezTo>
                    <a:pt x="18" y="4"/>
                    <a:pt x="20" y="4"/>
                    <a:pt x="18" y="2"/>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55" name="Freeform 55"/>
            <p:cNvSpPr/>
            <p:nvPr/>
          </p:nvSpPr>
          <p:spPr bwMode="auto">
            <a:xfrm>
              <a:off x="7624349" y="6606855"/>
              <a:ext cx="152117" cy="267359"/>
            </a:xfrm>
            <a:custGeom>
              <a:avLst/>
              <a:gdLst>
                <a:gd name="T0" fmla="*/ 27 w 28"/>
                <a:gd name="T1" fmla="*/ 14 h 49"/>
                <a:gd name="T2" fmla="*/ 25 w 28"/>
                <a:gd name="T3" fmla="*/ 6 h 49"/>
                <a:gd name="T4" fmla="*/ 23 w 28"/>
                <a:gd name="T5" fmla="*/ 3 h 49"/>
                <a:gd name="T6" fmla="*/ 21 w 28"/>
                <a:gd name="T7" fmla="*/ 5 h 49"/>
                <a:gd name="T8" fmla="*/ 19 w 28"/>
                <a:gd name="T9" fmla="*/ 3 h 49"/>
                <a:gd name="T10" fmla="*/ 17 w 28"/>
                <a:gd name="T11" fmla="*/ 1 h 49"/>
                <a:gd name="T12" fmla="*/ 14 w 28"/>
                <a:gd name="T13" fmla="*/ 2 h 49"/>
                <a:gd name="T14" fmla="*/ 13 w 28"/>
                <a:gd name="T15" fmla="*/ 9 h 49"/>
                <a:gd name="T16" fmla="*/ 13 w 28"/>
                <a:gd name="T17" fmla="*/ 14 h 49"/>
                <a:gd name="T18" fmla="*/ 9 w 28"/>
                <a:gd name="T19" fmla="*/ 23 h 49"/>
                <a:gd name="T20" fmla="*/ 4 w 28"/>
                <a:gd name="T21" fmla="*/ 28 h 49"/>
                <a:gd name="T22" fmla="*/ 4 w 28"/>
                <a:gd name="T23" fmla="*/ 34 h 49"/>
                <a:gd name="T24" fmla="*/ 2 w 28"/>
                <a:gd name="T25" fmla="*/ 38 h 49"/>
                <a:gd name="T26" fmla="*/ 0 w 28"/>
                <a:gd name="T27" fmla="*/ 42 h 49"/>
                <a:gd name="T28" fmla="*/ 7 w 28"/>
                <a:gd name="T29" fmla="*/ 45 h 49"/>
                <a:gd name="T30" fmla="*/ 10 w 28"/>
                <a:gd name="T31" fmla="*/ 48 h 49"/>
                <a:gd name="T32" fmla="*/ 15 w 28"/>
                <a:gd name="T33" fmla="*/ 48 h 49"/>
                <a:gd name="T34" fmla="*/ 19 w 28"/>
                <a:gd name="T35" fmla="*/ 44 h 49"/>
                <a:gd name="T36" fmla="*/ 20 w 28"/>
                <a:gd name="T37" fmla="*/ 38 h 49"/>
                <a:gd name="T38" fmla="*/ 18 w 28"/>
                <a:gd name="T39" fmla="*/ 31 h 49"/>
                <a:gd name="T40" fmla="*/ 24 w 28"/>
                <a:gd name="T41" fmla="*/ 26 h 49"/>
                <a:gd name="T42" fmla="*/ 27 w 28"/>
                <a:gd name="T43" fmla="*/ 26 h 49"/>
                <a:gd name="T44" fmla="*/ 25 w 28"/>
                <a:gd name="T45" fmla="*/ 21 h 49"/>
                <a:gd name="T46" fmla="*/ 27 w 28"/>
                <a:gd name="T47"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 h="49">
                  <a:moveTo>
                    <a:pt x="27" y="14"/>
                  </a:moveTo>
                  <a:cubicBezTo>
                    <a:pt x="27" y="12"/>
                    <a:pt x="26" y="9"/>
                    <a:pt x="25" y="6"/>
                  </a:cubicBezTo>
                  <a:cubicBezTo>
                    <a:pt x="24" y="3"/>
                    <a:pt x="24" y="4"/>
                    <a:pt x="23" y="3"/>
                  </a:cubicBezTo>
                  <a:cubicBezTo>
                    <a:pt x="22" y="3"/>
                    <a:pt x="21" y="4"/>
                    <a:pt x="21" y="5"/>
                  </a:cubicBezTo>
                  <a:cubicBezTo>
                    <a:pt x="21" y="6"/>
                    <a:pt x="20" y="4"/>
                    <a:pt x="19" y="3"/>
                  </a:cubicBezTo>
                  <a:cubicBezTo>
                    <a:pt x="19" y="2"/>
                    <a:pt x="18" y="2"/>
                    <a:pt x="17" y="1"/>
                  </a:cubicBezTo>
                  <a:cubicBezTo>
                    <a:pt x="16" y="0"/>
                    <a:pt x="14" y="0"/>
                    <a:pt x="14" y="2"/>
                  </a:cubicBezTo>
                  <a:cubicBezTo>
                    <a:pt x="14" y="4"/>
                    <a:pt x="14" y="8"/>
                    <a:pt x="13" y="9"/>
                  </a:cubicBezTo>
                  <a:cubicBezTo>
                    <a:pt x="12" y="10"/>
                    <a:pt x="12" y="12"/>
                    <a:pt x="13" y="14"/>
                  </a:cubicBezTo>
                  <a:cubicBezTo>
                    <a:pt x="14" y="17"/>
                    <a:pt x="10" y="21"/>
                    <a:pt x="9" y="23"/>
                  </a:cubicBezTo>
                  <a:cubicBezTo>
                    <a:pt x="8" y="25"/>
                    <a:pt x="6" y="27"/>
                    <a:pt x="4" y="28"/>
                  </a:cubicBezTo>
                  <a:cubicBezTo>
                    <a:pt x="3" y="28"/>
                    <a:pt x="5" y="33"/>
                    <a:pt x="4" y="34"/>
                  </a:cubicBezTo>
                  <a:cubicBezTo>
                    <a:pt x="2" y="35"/>
                    <a:pt x="2" y="36"/>
                    <a:pt x="2" y="38"/>
                  </a:cubicBezTo>
                  <a:cubicBezTo>
                    <a:pt x="1" y="39"/>
                    <a:pt x="0" y="40"/>
                    <a:pt x="0" y="42"/>
                  </a:cubicBezTo>
                  <a:cubicBezTo>
                    <a:pt x="1" y="44"/>
                    <a:pt x="6" y="45"/>
                    <a:pt x="7" y="45"/>
                  </a:cubicBezTo>
                  <a:cubicBezTo>
                    <a:pt x="8" y="45"/>
                    <a:pt x="8" y="46"/>
                    <a:pt x="10" y="48"/>
                  </a:cubicBezTo>
                  <a:cubicBezTo>
                    <a:pt x="11" y="49"/>
                    <a:pt x="14" y="49"/>
                    <a:pt x="15" y="48"/>
                  </a:cubicBezTo>
                  <a:cubicBezTo>
                    <a:pt x="16" y="48"/>
                    <a:pt x="18" y="45"/>
                    <a:pt x="19" y="44"/>
                  </a:cubicBezTo>
                  <a:cubicBezTo>
                    <a:pt x="20" y="42"/>
                    <a:pt x="20" y="40"/>
                    <a:pt x="20" y="38"/>
                  </a:cubicBezTo>
                  <a:cubicBezTo>
                    <a:pt x="20" y="37"/>
                    <a:pt x="19" y="32"/>
                    <a:pt x="18" y="31"/>
                  </a:cubicBezTo>
                  <a:cubicBezTo>
                    <a:pt x="18" y="30"/>
                    <a:pt x="23" y="27"/>
                    <a:pt x="24" y="26"/>
                  </a:cubicBezTo>
                  <a:cubicBezTo>
                    <a:pt x="25" y="25"/>
                    <a:pt x="26" y="26"/>
                    <a:pt x="27" y="26"/>
                  </a:cubicBezTo>
                  <a:cubicBezTo>
                    <a:pt x="28" y="25"/>
                    <a:pt x="25" y="23"/>
                    <a:pt x="25" y="21"/>
                  </a:cubicBezTo>
                  <a:cubicBezTo>
                    <a:pt x="25" y="19"/>
                    <a:pt x="26" y="15"/>
                    <a:pt x="27" y="14"/>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56" name="Freeform 56"/>
            <p:cNvSpPr/>
            <p:nvPr/>
          </p:nvSpPr>
          <p:spPr bwMode="auto">
            <a:xfrm>
              <a:off x="7624350" y="6367157"/>
              <a:ext cx="212044" cy="278881"/>
            </a:xfrm>
            <a:custGeom>
              <a:avLst/>
              <a:gdLst>
                <a:gd name="T0" fmla="*/ 38 w 39"/>
                <a:gd name="T1" fmla="*/ 32 h 51"/>
                <a:gd name="T2" fmla="*/ 39 w 39"/>
                <a:gd name="T3" fmla="*/ 25 h 51"/>
                <a:gd name="T4" fmla="*/ 35 w 39"/>
                <a:gd name="T5" fmla="*/ 24 h 51"/>
                <a:gd name="T6" fmla="*/ 31 w 39"/>
                <a:gd name="T7" fmla="*/ 25 h 51"/>
                <a:gd name="T8" fmla="*/ 25 w 39"/>
                <a:gd name="T9" fmla="*/ 20 h 51"/>
                <a:gd name="T10" fmla="*/ 20 w 39"/>
                <a:gd name="T11" fmla="*/ 13 h 51"/>
                <a:gd name="T12" fmla="*/ 21 w 39"/>
                <a:gd name="T13" fmla="*/ 17 h 51"/>
                <a:gd name="T14" fmla="*/ 21 w 39"/>
                <a:gd name="T15" fmla="*/ 20 h 51"/>
                <a:gd name="T16" fmla="*/ 17 w 39"/>
                <a:gd name="T17" fmla="*/ 17 h 51"/>
                <a:gd name="T18" fmla="*/ 15 w 39"/>
                <a:gd name="T19" fmla="*/ 11 h 51"/>
                <a:gd name="T20" fmla="*/ 9 w 39"/>
                <a:gd name="T21" fmla="*/ 6 h 51"/>
                <a:gd name="T22" fmla="*/ 2 w 39"/>
                <a:gd name="T23" fmla="*/ 1 h 51"/>
                <a:gd name="T24" fmla="*/ 8 w 39"/>
                <a:gd name="T25" fmla="*/ 9 h 51"/>
                <a:gd name="T26" fmla="*/ 15 w 39"/>
                <a:gd name="T27" fmla="*/ 17 h 51"/>
                <a:gd name="T28" fmla="*/ 18 w 39"/>
                <a:gd name="T29" fmla="*/ 20 h 51"/>
                <a:gd name="T30" fmla="*/ 20 w 39"/>
                <a:gd name="T31" fmla="*/ 23 h 51"/>
                <a:gd name="T32" fmla="*/ 20 w 39"/>
                <a:gd name="T33" fmla="*/ 29 h 51"/>
                <a:gd name="T34" fmla="*/ 18 w 39"/>
                <a:gd name="T35" fmla="*/ 35 h 51"/>
                <a:gd name="T36" fmla="*/ 27 w 39"/>
                <a:gd name="T37" fmla="*/ 41 h 51"/>
                <a:gd name="T38" fmla="*/ 28 w 39"/>
                <a:gd name="T39" fmla="*/ 49 h 51"/>
                <a:gd name="T40" fmla="*/ 33 w 39"/>
                <a:gd name="T41" fmla="*/ 51 h 51"/>
                <a:gd name="T42" fmla="*/ 34 w 39"/>
                <a:gd name="T43" fmla="*/ 46 h 51"/>
                <a:gd name="T44" fmla="*/ 37 w 39"/>
                <a:gd name="T45" fmla="*/ 39 h 51"/>
                <a:gd name="T46" fmla="*/ 36 w 39"/>
                <a:gd name="T47" fmla="*/ 35 h 51"/>
                <a:gd name="T48" fmla="*/ 38 w 39"/>
                <a:gd name="T49"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 h="51">
                  <a:moveTo>
                    <a:pt x="38" y="32"/>
                  </a:moveTo>
                  <a:cubicBezTo>
                    <a:pt x="38" y="31"/>
                    <a:pt x="39" y="27"/>
                    <a:pt x="39" y="25"/>
                  </a:cubicBezTo>
                  <a:cubicBezTo>
                    <a:pt x="38" y="24"/>
                    <a:pt x="36" y="23"/>
                    <a:pt x="35" y="24"/>
                  </a:cubicBezTo>
                  <a:cubicBezTo>
                    <a:pt x="33" y="25"/>
                    <a:pt x="34" y="26"/>
                    <a:pt x="31" y="25"/>
                  </a:cubicBezTo>
                  <a:cubicBezTo>
                    <a:pt x="28" y="24"/>
                    <a:pt x="25" y="21"/>
                    <a:pt x="25" y="20"/>
                  </a:cubicBezTo>
                  <a:cubicBezTo>
                    <a:pt x="24" y="19"/>
                    <a:pt x="21" y="14"/>
                    <a:pt x="20" y="13"/>
                  </a:cubicBezTo>
                  <a:cubicBezTo>
                    <a:pt x="19" y="12"/>
                    <a:pt x="20" y="15"/>
                    <a:pt x="21" y="17"/>
                  </a:cubicBezTo>
                  <a:cubicBezTo>
                    <a:pt x="23" y="19"/>
                    <a:pt x="22" y="20"/>
                    <a:pt x="21" y="20"/>
                  </a:cubicBezTo>
                  <a:cubicBezTo>
                    <a:pt x="21" y="21"/>
                    <a:pt x="19" y="19"/>
                    <a:pt x="17" y="17"/>
                  </a:cubicBezTo>
                  <a:cubicBezTo>
                    <a:pt x="16" y="14"/>
                    <a:pt x="15" y="13"/>
                    <a:pt x="15" y="11"/>
                  </a:cubicBezTo>
                  <a:cubicBezTo>
                    <a:pt x="15" y="10"/>
                    <a:pt x="11" y="7"/>
                    <a:pt x="9" y="6"/>
                  </a:cubicBezTo>
                  <a:cubicBezTo>
                    <a:pt x="7" y="5"/>
                    <a:pt x="4" y="2"/>
                    <a:pt x="2" y="1"/>
                  </a:cubicBezTo>
                  <a:cubicBezTo>
                    <a:pt x="0" y="0"/>
                    <a:pt x="6" y="7"/>
                    <a:pt x="8" y="9"/>
                  </a:cubicBezTo>
                  <a:cubicBezTo>
                    <a:pt x="10" y="11"/>
                    <a:pt x="14" y="16"/>
                    <a:pt x="15" y="17"/>
                  </a:cubicBezTo>
                  <a:cubicBezTo>
                    <a:pt x="17" y="18"/>
                    <a:pt x="18" y="19"/>
                    <a:pt x="18" y="20"/>
                  </a:cubicBezTo>
                  <a:cubicBezTo>
                    <a:pt x="17" y="21"/>
                    <a:pt x="17" y="21"/>
                    <a:pt x="20" y="23"/>
                  </a:cubicBezTo>
                  <a:cubicBezTo>
                    <a:pt x="22" y="25"/>
                    <a:pt x="19" y="26"/>
                    <a:pt x="20" y="29"/>
                  </a:cubicBezTo>
                  <a:cubicBezTo>
                    <a:pt x="21" y="31"/>
                    <a:pt x="19" y="34"/>
                    <a:pt x="18" y="35"/>
                  </a:cubicBezTo>
                  <a:cubicBezTo>
                    <a:pt x="18" y="37"/>
                    <a:pt x="25" y="39"/>
                    <a:pt x="27" y="41"/>
                  </a:cubicBezTo>
                  <a:cubicBezTo>
                    <a:pt x="30" y="43"/>
                    <a:pt x="27" y="49"/>
                    <a:pt x="28" y="49"/>
                  </a:cubicBezTo>
                  <a:cubicBezTo>
                    <a:pt x="29" y="51"/>
                    <a:pt x="32" y="51"/>
                    <a:pt x="33" y="51"/>
                  </a:cubicBezTo>
                  <a:cubicBezTo>
                    <a:pt x="34" y="51"/>
                    <a:pt x="34" y="48"/>
                    <a:pt x="34" y="46"/>
                  </a:cubicBezTo>
                  <a:cubicBezTo>
                    <a:pt x="34" y="45"/>
                    <a:pt x="36" y="40"/>
                    <a:pt x="37" y="39"/>
                  </a:cubicBezTo>
                  <a:cubicBezTo>
                    <a:pt x="37" y="37"/>
                    <a:pt x="35" y="36"/>
                    <a:pt x="36" y="35"/>
                  </a:cubicBezTo>
                  <a:cubicBezTo>
                    <a:pt x="37" y="34"/>
                    <a:pt x="38" y="33"/>
                    <a:pt x="38" y="32"/>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57" name="Freeform 57"/>
            <p:cNvSpPr/>
            <p:nvPr/>
          </p:nvSpPr>
          <p:spPr bwMode="auto">
            <a:xfrm>
              <a:off x="-290355" y="3294851"/>
              <a:ext cx="2509934" cy="3913560"/>
            </a:xfrm>
            <a:custGeom>
              <a:avLst/>
              <a:gdLst>
                <a:gd name="T0" fmla="*/ 393 w 460"/>
                <a:gd name="T1" fmla="*/ 367 h 716"/>
                <a:gd name="T2" fmla="*/ 379 w 460"/>
                <a:gd name="T3" fmla="*/ 358 h 716"/>
                <a:gd name="T4" fmla="*/ 355 w 460"/>
                <a:gd name="T5" fmla="*/ 339 h 716"/>
                <a:gd name="T6" fmla="*/ 294 w 460"/>
                <a:gd name="T7" fmla="*/ 337 h 716"/>
                <a:gd name="T8" fmla="*/ 256 w 460"/>
                <a:gd name="T9" fmla="*/ 338 h 716"/>
                <a:gd name="T10" fmla="*/ 261 w 460"/>
                <a:gd name="T11" fmla="*/ 317 h 716"/>
                <a:gd name="T12" fmla="*/ 238 w 460"/>
                <a:gd name="T13" fmla="*/ 314 h 716"/>
                <a:gd name="T14" fmla="*/ 250 w 460"/>
                <a:gd name="T15" fmla="*/ 290 h 716"/>
                <a:gd name="T16" fmla="*/ 209 w 460"/>
                <a:gd name="T17" fmla="*/ 279 h 716"/>
                <a:gd name="T18" fmla="*/ 229 w 460"/>
                <a:gd name="T19" fmla="*/ 255 h 716"/>
                <a:gd name="T20" fmla="*/ 282 w 460"/>
                <a:gd name="T21" fmla="*/ 270 h 716"/>
                <a:gd name="T22" fmla="*/ 319 w 460"/>
                <a:gd name="T23" fmla="*/ 218 h 716"/>
                <a:gd name="T24" fmla="*/ 363 w 460"/>
                <a:gd name="T25" fmla="*/ 180 h 716"/>
                <a:gd name="T26" fmla="*/ 372 w 460"/>
                <a:gd name="T27" fmla="*/ 184 h 716"/>
                <a:gd name="T28" fmla="*/ 364 w 460"/>
                <a:gd name="T29" fmla="*/ 160 h 716"/>
                <a:gd name="T30" fmla="*/ 412 w 460"/>
                <a:gd name="T31" fmla="*/ 132 h 716"/>
                <a:gd name="T32" fmla="*/ 393 w 460"/>
                <a:gd name="T33" fmla="*/ 104 h 716"/>
                <a:gd name="T34" fmla="*/ 371 w 460"/>
                <a:gd name="T35" fmla="*/ 95 h 716"/>
                <a:gd name="T36" fmla="*/ 339 w 460"/>
                <a:gd name="T37" fmla="*/ 88 h 716"/>
                <a:gd name="T38" fmla="*/ 325 w 460"/>
                <a:gd name="T39" fmla="*/ 142 h 716"/>
                <a:gd name="T40" fmla="*/ 277 w 460"/>
                <a:gd name="T41" fmla="*/ 113 h 716"/>
                <a:gd name="T42" fmla="*/ 296 w 460"/>
                <a:gd name="T43" fmla="*/ 72 h 716"/>
                <a:gd name="T44" fmla="*/ 317 w 460"/>
                <a:gd name="T45" fmla="*/ 47 h 716"/>
                <a:gd name="T46" fmla="*/ 340 w 460"/>
                <a:gd name="T47" fmla="*/ 30 h 716"/>
                <a:gd name="T48" fmla="*/ 328 w 460"/>
                <a:gd name="T49" fmla="*/ 28 h 716"/>
                <a:gd name="T50" fmla="*/ 309 w 460"/>
                <a:gd name="T51" fmla="*/ 24 h 716"/>
                <a:gd name="T52" fmla="*/ 291 w 460"/>
                <a:gd name="T53" fmla="*/ 18 h 716"/>
                <a:gd name="T54" fmla="*/ 284 w 460"/>
                <a:gd name="T55" fmla="*/ 33 h 716"/>
                <a:gd name="T56" fmla="*/ 242 w 460"/>
                <a:gd name="T57" fmla="*/ 32 h 716"/>
                <a:gd name="T58" fmla="*/ 226 w 460"/>
                <a:gd name="T59" fmla="*/ 37 h 716"/>
                <a:gd name="T60" fmla="*/ 189 w 460"/>
                <a:gd name="T61" fmla="*/ 20 h 716"/>
                <a:gd name="T62" fmla="*/ 163 w 460"/>
                <a:gd name="T63" fmla="*/ 19 h 716"/>
                <a:gd name="T64" fmla="*/ 128 w 460"/>
                <a:gd name="T65" fmla="*/ 21 h 716"/>
                <a:gd name="T66" fmla="*/ 78 w 460"/>
                <a:gd name="T67" fmla="*/ 8 h 716"/>
                <a:gd name="T68" fmla="*/ 32 w 460"/>
                <a:gd name="T69" fmla="*/ 42 h 716"/>
                <a:gd name="T70" fmla="*/ 22 w 460"/>
                <a:gd name="T71" fmla="*/ 48 h 716"/>
                <a:gd name="T72" fmla="*/ 26 w 460"/>
                <a:gd name="T73" fmla="*/ 70 h 716"/>
                <a:gd name="T74" fmla="*/ 15 w 460"/>
                <a:gd name="T75" fmla="*/ 95 h 716"/>
                <a:gd name="T76" fmla="*/ 15 w 460"/>
                <a:gd name="T77" fmla="*/ 115 h 716"/>
                <a:gd name="T78" fmla="*/ 49 w 460"/>
                <a:gd name="T79" fmla="*/ 95 h 716"/>
                <a:gd name="T80" fmla="*/ 73 w 460"/>
                <a:gd name="T81" fmla="*/ 91 h 716"/>
                <a:gd name="T82" fmla="*/ 111 w 460"/>
                <a:gd name="T83" fmla="*/ 102 h 716"/>
                <a:gd name="T84" fmla="*/ 129 w 460"/>
                <a:gd name="T85" fmla="*/ 124 h 716"/>
                <a:gd name="T86" fmla="*/ 138 w 460"/>
                <a:gd name="T87" fmla="*/ 149 h 716"/>
                <a:gd name="T88" fmla="*/ 135 w 460"/>
                <a:gd name="T89" fmla="*/ 163 h 716"/>
                <a:gd name="T90" fmla="*/ 139 w 460"/>
                <a:gd name="T91" fmla="*/ 237 h 716"/>
                <a:gd name="T92" fmla="*/ 155 w 460"/>
                <a:gd name="T93" fmla="*/ 281 h 716"/>
                <a:gd name="T94" fmla="*/ 160 w 460"/>
                <a:gd name="T95" fmla="*/ 262 h 716"/>
                <a:gd name="T96" fmla="*/ 222 w 460"/>
                <a:gd name="T97" fmla="*/ 321 h 716"/>
                <a:gd name="T98" fmla="*/ 240 w 460"/>
                <a:gd name="T99" fmla="*/ 326 h 716"/>
                <a:gd name="T100" fmla="*/ 246 w 460"/>
                <a:gd name="T101" fmla="*/ 340 h 716"/>
                <a:gd name="T102" fmla="*/ 279 w 460"/>
                <a:gd name="T103" fmla="*/ 354 h 716"/>
                <a:gd name="T104" fmla="*/ 253 w 460"/>
                <a:gd name="T105" fmla="*/ 396 h 716"/>
                <a:gd name="T106" fmla="*/ 265 w 460"/>
                <a:gd name="T107" fmla="*/ 458 h 716"/>
                <a:gd name="T108" fmla="*/ 259 w 460"/>
                <a:gd name="T109" fmla="*/ 546 h 716"/>
                <a:gd name="T110" fmla="*/ 232 w 460"/>
                <a:gd name="T111" fmla="*/ 635 h 716"/>
                <a:gd name="T112" fmla="*/ 213 w 460"/>
                <a:gd name="T113" fmla="*/ 687 h 716"/>
                <a:gd name="T114" fmla="*/ 236 w 460"/>
                <a:gd name="T115" fmla="*/ 704 h 716"/>
                <a:gd name="T116" fmla="*/ 250 w 460"/>
                <a:gd name="T117" fmla="*/ 677 h 716"/>
                <a:gd name="T118" fmla="*/ 301 w 460"/>
                <a:gd name="T119" fmla="*/ 594 h 716"/>
                <a:gd name="T120" fmla="*/ 349 w 460"/>
                <a:gd name="T121" fmla="*/ 556 h 716"/>
                <a:gd name="T122" fmla="*/ 395 w 460"/>
                <a:gd name="T123" fmla="*/ 498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0" h="716">
                  <a:moveTo>
                    <a:pt x="458" y="407"/>
                  </a:moveTo>
                  <a:cubicBezTo>
                    <a:pt x="457" y="406"/>
                    <a:pt x="455" y="405"/>
                    <a:pt x="452" y="404"/>
                  </a:cubicBezTo>
                  <a:cubicBezTo>
                    <a:pt x="449" y="404"/>
                    <a:pt x="446" y="404"/>
                    <a:pt x="445" y="402"/>
                  </a:cubicBezTo>
                  <a:cubicBezTo>
                    <a:pt x="443" y="401"/>
                    <a:pt x="442" y="398"/>
                    <a:pt x="438" y="397"/>
                  </a:cubicBezTo>
                  <a:cubicBezTo>
                    <a:pt x="434" y="397"/>
                    <a:pt x="430" y="397"/>
                    <a:pt x="428" y="397"/>
                  </a:cubicBezTo>
                  <a:cubicBezTo>
                    <a:pt x="426" y="396"/>
                    <a:pt x="426" y="395"/>
                    <a:pt x="423" y="395"/>
                  </a:cubicBezTo>
                  <a:cubicBezTo>
                    <a:pt x="421" y="395"/>
                    <a:pt x="419" y="395"/>
                    <a:pt x="418" y="395"/>
                  </a:cubicBezTo>
                  <a:cubicBezTo>
                    <a:pt x="418" y="394"/>
                    <a:pt x="417" y="392"/>
                    <a:pt x="416" y="392"/>
                  </a:cubicBezTo>
                  <a:cubicBezTo>
                    <a:pt x="414" y="391"/>
                    <a:pt x="410" y="389"/>
                    <a:pt x="409" y="388"/>
                  </a:cubicBezTo>
                  <a:cubicBezTo>
                    <a:pt x="408" y="388"/>
                    <a:pt x="406" y="386"/>
                    <a:pt x="405" y="387"/>
                  </a:cubicBezTo>
                  <a:cubicBezTo>
                    <a:pt x="403" y="388"/>
                    <a:pt x="400" y="393"/>
                    <a:pt x="399" y="393"/>
                  </a:cubicBezTo>
                  <a:cubicBezTo>
                    <a:pt x="398" y="393"/>
                    <a:pt x="402" y="388"/>
                    <a:pt x="403" y="388"/>
                  </a:cubicBezTo>
                  <a:cubicBezTo>
                    <a:pt x="403" y="387"/>
                    <a:pt x="403" y="385"/>
                    <a:pt x="401" y="385"/>
                  </a:cubicBezTo>
                  <a:cubicBezTo>
                    <a:pt x="399" y="385"/>
                    <a:pt x="397" y="386"/>
                    <a:pt x="396" y="385"/>
                  </a:cubicBezTo>
                  <a:cubicBezTo>
                    <a:pt x="396" y="385"/>
                    <a:pt x="396" y="382"/>
                    <a:pt x="394" y="383"/>
                  </a:cubicBezTo>
                  <a:cubicBezTo>
                    <a:pt x="393" y="384"/>
                    <a:pt x="391" y="387"/>
                    <a:pt x="391" y="386"/>
                  </a:cubicBezTo>
                  <a:cubicBezTo>
                    <a:pt x="391" y="384"/>
                    <a:pt x="394" y="383"/>
                    <a:pt x="395" y="382"/>
                  </a:cubicBezTo>
                  <a:cubicBezTo>
                    <a:pt x="396" y="382"/>
                    <a:pt x="397" y="379"/>
                    <a:pt x="397" y="378"/>
                  </a:cubicBezTo>
                  <a:cubicBezTo>
                    <a:pt x="397" y="377"/>
                    <a:pt x="396" y="377"/>
                    <a:pt x="395" y="375"/>
                  </a:cubicBezTo>
                  <a:cubicBezTo>
                    <a:pt x="394" y="374"/>
                    <a:pt x="393" y="368"/>
                    <a:pt x="393" y="367"/>
                  </a:cubicBezTo>
                  <a:cubicBezTo>
                    <a:pt x="393" y="367"/>
                    <a:pt x="393" y="366"/>
                    <a:pt x="392" y="366"/>
                  </a:cubicBezTo>
                  <a:cubicBezTo>
                    <a:pt x="392" y="366"/>
                    <a:pt x="392" y="366"/>
                    <a:pt x="392" y="366"/>
                  </a:cubicBezTo>
                  <a:cubicBezTo>
                    <a:pt x="392" y="366"/>
                    <a:pt x="392" y="366"/>
                    <a:pt x="392" y="366"/>
                  </a:cubicBezTo>
                  <a:cubicBezTo>
                    <a:pt x="392" y="365"/>
                    <a:pt x="392" y="365"/>
                    <a:pt x="391" y="365"/>
                  </a:cubicBezTo>
                  <a:cubicBezTo>
                    <a:pt x="391" y="365"/>
                    <a:pt x="391" y="364"/>
                    <a:pt x="391" y="364"/>
                  </a:cubicBezTo>
                  <a:cubicBezTo>
                    <a:pt x="391" y="364"/>
                    <a:pt x="390" y="364"/>
                    <a:pt x="390" y="364"/>
                  </a:cubicBezTo>
                  <a:cubicBezTo>
                    <a:pt x="390" y="364"/>
                    <a:pt x="389" y="363"/>
                    <a:pt x="389" y="363"/>
                  </a:cubicBezTo>
                  <a:cubicBezTo>
                    <a:pt x="389" y="363"/>
                    <a:pt x="389" y="363"/>
                    <a:pt x="389" y="363"/>
                  </a:cubicBezTo>
                  <a:cubicBezTo>
                    <a:pt x="389" y="363"/>
                    <a:pt x="388" y="363"/>
                    <a:pt x="388" y="362"/>
                  </a:cubicBezTo>
                  <a:cubicBezTo>
                    <a:pt x="388" y="362"/>
                    <a:pt x="388" y="362"/>
                    <a:pt x="388" y="362"/>
                  </a:cubicBezTo>
                  <a:cubicBezTo>
                    <a:pt x="388" y="362"/>
                    <a:pt x="387" y="362"/>
                    <a:pt x="387" y="362"/>
                  </a:cubicBezTo>
                  <a:cubicBezTo>
                    <a:pt x="387" y="362"/>
                    <a:pt x="387" y="361"/>
                    <a:pt x="386" y="361"/>
                  </a:cubicBezTo>
                  <a:cubicBezTo>
                    <a:pt x="386" y="361"/>
                    <a:pt x="386" y="361"/>
                    <a:pt x="386" y="361"/>
                  </a:cubicBezTo>
                  <a:cubicBezTo>
                    <a:pt x="386" y="361"/>
                    <a:pt x="385" y="360"/>
                    <a:pt x="385" y="360"/>
                  </a:cubicBezTo>
                  <a:cubicBezTo>
                    <a:pt x="385" y="360"/>
                    <a:pt x="384" y="360"/>
                    <a:pt x="384" y="360"/>
                  </a:cubicBezTo>
                  <a:cubicBezTo>
                    <a:pt x="384" y="360"/>
                    <a:pt x="383" y="360"/>
                    <a:pt x="383" y="359"/>
                  </a:cubicBezTo>
                  <a:cubicBezTo>
                    <a:pt x="383" y="359"/>
                    <a:pt x="383" y="359"/>
                    <a:pt x="383" y="359"/>
                  </a:cubicBezTo>
                  <a:cubicBezTo>
                    <a:pt x="382" y="359"/>
                    <a:pt x="382" y="359"/>
                    <a:pt x="382" y="359"/>
                  </a:cubicBezTo>
                  <a:cubicBezTo>
                    <a:pt x="381" y="358"/>
                    <a:pt x="380" y="358"/>
                    <a:pt x="380" y="358"/>
                  </a:cubicBezTo>
                  <a:cubicBezTo>
                    <a:pt x="379" y="358"/>
                    <a:pt x="379" y="358"/>
                    <a:pt x="379" y="358"/>
                  </a:cubicBezTo>
                  <a:cubicBezTo>
                    <a:pt x="376" y="358"/>
                    <a:pt x="373" y="359"/>
                    <a:pt x="371" y="358"/>
                  </a:cubicBezTo>
                  <a:cubicBezTo>
                    <a:pt x="371" y="358"/>
                    <a:pt x="370" y="358"/>
                    <a:pt x="370" y="358"/>
                  </a:cubicBezTo>
                  <a:cubicBezTo>
                    <a:pt x="370" y="358"/>
                    <a:pt x="370" y="357"/>
                    <a:pt x="369" y="357"/>
                  </a:cubicBezTo>
                  <a:cubicBezTo>
                    <a:pt x="369" y="357"/>
                    <a:pt x="369" y="357"/>
                    <a:pt x="369" y="357"/>
                  </a:cubicBezTo>
                  <a:cubicBezTo>
                    <a:pt x="369" y="357"/>
                    <a:pt x="368" y="356"/>
                    <a:pt x="368" y="356"/>
                  </a:cubicBezTo>
                  <a:cubicBezTo>
                    <a:pt x="368" y="356"/>
                    <a:pt x="368" y="356"/>
                    <a:pt x="367" y="356"/>
                  </a:cubicBezTo>
                  <a:cubicBezTo>
                    <a:pt x="367" y="355"/>
                    <a:pt x="367" y="355"/>
                    <a:pt x="366" y="355"/>
                  </a:cubicBezTo>
                  <a:cubicBezTo>
                    <a:pt x="366" y="355"/>
                    <a:pt x="366" y="354"/>
                    <a:pt x="365" y="354"/>
                  </a:cubicBezTo>
                  <a:cubicBezTo>
                    <a:pt x="365" y="354"/>
                    <a:pt x="365" y="354"/>
                    <a:pt x="365" y="354"/>
                  </a:cubicBezTo>
                  <a:cubicBezTo>
                    <a:pt x="365" y="354"/>
                    <a:pt x="364" y="354"/>
                    <a:pt x="364" y="354"/>
                  </a:cubicBezTo>
                  <a:cubicBezTo>
                    <a:pt x="363" y="353"/>
                    <a:pt x="364" y="353"/>
                    <a:pt x="362" y="351"/>
                  </a:cubicBezTo>
                  <a:cubicBezTo>
                    <a:pt x="361" y="349"/>
                    <a:pt x="361" y="348"/>
                    <a:pt x="358" y="347"/>
                  </a:cubicBezTo>
                  <a:cubicBezTo>
                    <a:pt x="358" y="347"/>
                    <a:pt x="358" y="347"/>
                    <a:pt x="358" y="347"/>
                  </a:cubicBezTo>
                  <a:cubicBezTo>
                    <a:pt x="357" y="347"/>
                    <a:pt x="357" y="347"/>
                    <a:pt x="357" y="347"/>
                  </a:cubicBezTo>
                  <a:cubicBezTo>
                    <a:pt x="357" y="347"/>
                    <a:pt x="357" y="347"/>
                    <a:pt x="357" y="347"/>
                  </a:cubicBezTo>
                  <a:cubicBezTo>
                    <a:pt x="356" y="347"/>
                    <a:pt x="356" y="347"/>
                    <a:pt x="356" y="346"/>
                  </a:cubicBezTo>
                  <a:cubicBezTo>
                    <a:pt x="356" y="346"/>
                    <a:pt x="356" y="346"/>
                    <a:pt x="356" y="346"/>
                  </a:cubicBezTo>
                  <a:cubicBezTo>
                    <a:pt x="355" y="346"/>
                    <a:pt x="355" y="346"/>
                    <a:pt x="355" y="346"/>
                  </a:cubicBezTo>
                  <a:cubicBezTo>
                    <a:pt x="353" y="346"/>
                    <a:pt x="354" y="346"/>
                    <a:pt x="354" y="344"/>
                  </a:cubicBezTo>
                  <a:cubicBezTo>
                    <a:pt x="354" y="343"/>
                    <a:pt x="353" y="340"/>
                    <a:pt x="355" y="339"/>
                  </a:cubicBezTo>
                  <a:cubicBezTo>
                    <a:pt x="356" y="339"/>
                    <a:pt x="356" y="337"/>
                    <a:pt x="355" y="338"/>
                  </a:cubicBezTo>
                  <a:cubicBezTo>
                    <a:pt x="353" y="339"/>
                    <a:pt x="352" y="341"/>
                    <a:pt x="350" y="340"/>
                  </a:cubicBezTo>
                  <a:cubicBezTo>
                    <a:pt x="347" y="339"/>
                    <a:pt x="348" y="338"/>
                    <a:pt x="345" y="338"/>
                  </a:cubicBezTo>
                  <a:cubicBezTo>
                    <a:pt x="343" y="338"/>
                    <a:pt x="340" y="340"/>
                    <a:pt x="337" y="339"/>
                  </a:cubicBezTo>
                  <a:cubicBezTo>
                    <a:pt x="334" y="339"/>
                    <a:pt x="332" y="337"/>
                    <a:pt x="330" y="337"/>
                  </a:cubicBezTo>
                  <a:cubicBezTo>
                    <a:pt x="328" y="337"/>
                    <a:pt x="325" y="339"/>
                    <a:pt x="324" y="338"/>
                  </a:cubicBezTo>
                  <a:cubicBezTo>
                    <a:pt x="323" y="337"/>
                    <a:pt x="325" y="336"/>
                    <a:pt x="324" y="335"/>
                  </a:cubicBezTo>
                  <a:cubicBezTo>
                    <a:pt x="323" y="334"/>
                    <a:pt x="319" y="333"/>
                    <a:pt x="318" y="334"/>
                  </a:cubicBezTo>
                  <a:cubicBezTo>
                    <a:pt x="316" y="335"/>
                    <a:pt x="313" y="336"/>
                    <a:pt x="311" y="336"/>
                  </a:cubicBezTo>
                  <a:cubicBezTo>
                    <a:pt x="310" y="336"/>
                    <a:pt x="307" y="338"/>
                    <a:pt x="308" y="336"/>
                  </a:cubicBezTo>
                  <a:cubicBezTo>
                    <a:pt x="308" y="336"/>
                    <a:pt x="308" y="336"/>
                    <a:pt x="308" y="335"/>
                  </a:cubicBezTo>
                  <a:cubicBezTo>
                    <a:pt x="308" y="335"/>
                    <a:pt x="308" y="335"/>
                    <a:pt x="308" y="335"/>
                  </a:cubicBezTo>
                  <a:cubicBezTo>
                    <a:pt x="308" y="335"/>
                    <a:pt x="308" y="335"/>
                    <a:pt x="309" y="334"/>
                  </a:cubicBezTo>
                  <a:cubicBezTo>
                    <a:pt x="309" y="334"/>
                    <a:pt x="309" y="334"/>
                    <a:pt x="309" y="334"/>
                  </a:cubicBezTo>
                  <a:cubicBezTo>
                    <a:pt x="309" y="334"/>
                    <a:pt x="310" y="334"/>
                    <a:pt x="310" y="333"/>
                  </a:cubicBezTo>
                  <a:cubicBezTo>
                    <a:pt x="312" y="333"/>
                    <a:pt x="313" y="332"/>
                    <a:pt x="312" y="330"/>
                  </a:cubicBezTo>
                  <a:cubicBezTo>
                    <a:pt x="310" y="329"/>
                    <a:pt x="309" y="329"/>
                    <a:pt x="308" y="331"/>
                  </a:cubicBezTo>
                  <a:cubicBezTo>
                    <a:pt x="306" y="332"/>
                    <a:pt x="302" y="335"/>
                    <a:pt x="301" y="334"/>
                  </a:cubicBezTo>
                  <a:cubicBezTo>
                    <a:pt x="300" y="334"/>
                    <a:pt x="299" y="333"/>
                    <a:pt x="298" y="334"/>
                  </a:cubicBezTo>
                  <a:cubicBezTo>
                    <a:pt x="297" y="335"/>
                    <a:pt x="295" y="336"/>
                    <a:pt x="294" y="337"/>
                  </a:cubicBezTo>
                  <a:cubicBezTo>
                    <a:pt x="293" y="337"/>
                    <a:pt x="291" y="337"/>
                    <a:pt x="292" y="338"/>
                  </a:cubicBezTo>
                  <a:cubicBezTo>
                    <a:pt x="292" y="339"/>
                    <a:pt x="290" y="339"/>
                    <a:pt x="290" y="340"/>
                  </a:cubicBezTo>
                  <a:cubicBezTo>
                    <a:pt x="290" y="341"/>
                    <a:pt x="290" y="342"/>
                    <a:pt x="289" y="342"/>
                  </a:cubicBezTo>
                  <a:cubicBezTo>
                    <a:pt x="288" y="342"/>
                    <a:pt x="286" y="345"/>
                    <a:pt x="285" y="346"/>
                  </a:cubicBezTo>
                  <a:cubicBezTo>
                    <a:pt x="285" y="346"/>
                    <a:pt x="283" y="346"/>
                    <a:pt x="282" y="346"/>
                  </a:cubicBezTo>
                  <a:cubicBezTo>
                    <a:pt x="282" y="346"/>
                    <a:pt x="282" y="346"/>
                    <a:pt x="282" y="346"/>
                  </a:cubicBezTo>
                  <a:cubicBezTo>
                    <a:pt x="282" y="345"/>
                    <a:pt x="282" y="345"/>
                    <a:pt x="281" y="345"/>
                  </a:cubicBezTo>
                  <a:cubicBezTo>
                    <a:pt x="281" y="345"/>
                    <a:pt x="281" y="345"/>
                    <a:pt x="281" y="345"/>
                  </a:cubicBezTo>
                  <a:cubicBezTo>
                    <a:pt x="281" y="345"/>
                    <a:pt x="281" y="344"/>
                    <a:pt x="281" y="344"/>
                  </a:cubicBezTo>
                  <a:cubicBezTo>
                    <a:pt x="281" y="344"/>
                    <a:pt x="280" y="344"/>
                    <a:pt x="280" y="344"/>
                  </a:cubicBezTo>
                  <a:cubicBezTo>
                    <a:pt x="280" y="344"/>
                    <a:pt x="280" y="344"/>
                    <a:pt x="279" y="343"/>
                  </a:cubicBezTo>
                  <a:cubicBezTo>
                    <a:pt x="277" y="343"/>
                    <a:pt x="274" y="342"/>
                    <a:pt x="273" y="342"/>
                  </a:cubicBezTo>
                  <a:cubicBezTo>
                    <a:pt x="271" y="343"/>
                    <a:pt x="270" y="344"/>
                    <a:pt x="269" y="344"/>
                  </a:cubicBezTo>
                  <a:cubicBezTo>
                    <a:pt x="267" y="344"/>
                    <a:pt x="264" y="345"/>
                    <a:pt x="263" y="344"/>
                  </a:cubicBezTo>
                  <a:cubicBezTo>
                    <a:pt x="262" y="343"/>
                    <a:pt x="261" y="345"/>
                    <a:pt x="260" y="344"/>
                  </a:cubicBezTo>
                  <a:cubicBezTo>
                    <a:pt x="259" y="342"/>
                    <a:pt x="260" y="343"/>
                    <a:pt x="259" y="341"/>
                  </a:cubicBezTo>
                  <a:cubicBezTo>
                    <a:pt x="259" y="340"/>
                    <a:pt x="258" y="340"/>
                    <a:pt x="258" y="340"/>
                  </a:cubicBezTo>
                  <a:cubicBezTo>
                    <a:pt x="258" y="340"/>
                    <a:pt x="258" y="340"/>
                    <a:pt x="258" y="340"/>
                  </a:cubicBezTo>
                  <a:cubicBezTo>
                    <a:pt x="257" y="339"/>
                    <a:pt x="257" y="339"/>
                    <a:pt x="256" y="338"/>
                  </a:cubicBezTo>
                  <a:cubicBezTo>
                    <a:pt x="256" y="338"/>
                    <a:pt x="256" y="338"/>
                    <a:pt x="256" y="338"/>
                  </a:cubicBezTo>
                  <a:cubicBezTo>
                    <a:pt x="256" y="338"/>
                    <a:pt x="256" y="338"/>
                    <a:pt x="256" y="338"/>
                  </a:cubicBezTo>
                  <a:cubicBezTo>
                    <a:pt x="256" y="338"/>
                    <a:pt x="256" y="338"/>
                    <a:pt x="256" y="338"/>
                  </a:cubicBezTo>
                  <a:cubicBezTo>
                    <a:pt x="256" y="338"/>
                    <a:pt x="256" y="338"/>
                    <a:pt x="256" y="338"/>
                  </a:cubicBezTo>
                  <a:cubicBezTo>
                    <a:pt x="256" y="338"/>
                    <a:pt x="256" y="338"/>
                    <a:pt x="256" y="337"/>
                  </a:cubicBezTo>
                  <a:cubicBezTo>
                    <a:pt x="255" y="337"/>
                    <a:pt x="255" y="337"/>
                    <a:pt x="255" y="337"/>
                  </a:cubicBezTo>
                  <a:cubicBezTo>
                    <a:pt x="255" y="336"/>
                    <a:pt x="255" y="336"/>
                    <a:pt x="255" y="336"/>
                  </a:cubicBezTo>
                  <a:cubicBezTo>
                    <a:pt x="255" y="336"/>
                    <a:pt x="255" y="335"/>
                    <a:pt x="255" y="335"/>
                  </a:cubicBezTo>
                  <a:cubicBezTo>
                    <a:pt x="255" y="335"/>
                    <a:pt x="255" y="335"/>
                    <a:pt x="255" y="334"/>
                  </a:cubicBezTo>
                  <a:cubicBezTo>
                    <a:pt x="255" y="334"/>
                    <a:pt x="255" y="334"/>
                    <a:pt x="255" y="334"/>
                  </a:cubicBezTo>
                  <a:cubicBezTo>
                    <a:pt x="255" y="334"/>
                    <a:pt x="255" y="333"/>
                    <a:pt x="255" y="333"/>
                  </a:cubicBezTo>
                  <a:cubicBezTo>
                    <a:pt x="255" y="333"/>
                    <a:pt x="255" y="333"/>
                    <a:pt x="255" y="333"/>
                  </a:cubicBezTo>
                  <a:cubicBezTo>
                    <a:pt x="255" y="333"/>
                    <a:pt x="255" y="333"/>
                    <a:pt x="256" y="332"/>
                  </a:cubicBezTo>
                  <a:cubicBezTo>
                    <a:pt x="257" y="332"/>
                    <a:pt x="256" y="331"/>
                    <a:pt x="257" y="330"/>
                  </a:cubicBezTo>
                  <a:cubicBezTo>
                    <a:pt x="258" y="329"/>
                    <a:pt x="258" y="325"/>
                    <a:pt x="260" y="324"/>
                  </a:cubicBezTo>
                  <a:cubicBezTo>
                    <a:pt x="261" y="323"/>
                    <a:pt x="261" y="321"/>
                    <a:pt x="261" y="320"/>
                  </a:cubicBezTo>
                  <a:cubicBezTo>
                    <a:pt x="261" y="320"/>
                    <a:pt x="261" y="320"/>
                    <a:pt x="261" y="319"/>
                  </a:cubicBezTo>
                  <a:cubicBezTo>
                    <a:pt x="261" y="319"/>
                    <a:pt x="261" y="319"/>
                    <a:pt x="261" y="319"/>
                  </a:cubicBezTo>
                  <a:cubicBezTo>
                    <a:pt x="261" y="319"/>
                    <a:pt x="261" y="318"/>
                    <a:pt x="261" y="318"/>
                  </a:cubicBezTo>
                  <a:cubicBezTo>
                    <a:pt x="261" y="318"/>
                    <a:pt x="261" y="317"/>
                    <a:pt x="261" y="317"/>
                  </a:cubicBezTo>
                  <a:cubicBezTo>
                    <a:pt x="261" y="317"/>
                    <a:pt x="261" y="317"/>
                    <a:pt x="261" y="317"/>
                  </a:cubicBezTo>
                  <a:cubicBezTo>
                    <a:pt x="261" y="317"/>
                    <a:pt x="261" y="316"/>
                    <a:pt x="261" y="316"/>
                  </a:cubicBezTo>
                  <a:cubicBezTo>
                    <a:pt x="261" y="316"/>
                    <a:pt x="261" y="316"/>
                    <a:pt x="261" y="316"/>
                  </a:cubicBezTo>
                  <a:cubicBezTo>
                    <a:pt x="261" y="316"/>
                    <a:pt x="261" y="316"/>
                    <a:pt x="261" y="315"/>
                  </a:cubicBezTo>
                  <a:cubicBezTo>
                    <a:pt x="261" y="315"/>
                    <a:pt x="261" y="315"/>
                    <a:pt x="261" y="315"/>
                  </a:cubicBezTo>
                  <a:cubicBezTo>
                    <a:pt x="260" y="315"/>
                    <a:pt x="260" y="315"/>
                    <a:pt x="260" y="315"/>
                  </a:cubicBezTo>
                  <a:cubicBezTo>
                    <a:pt x="258" y="315"/>
                    <a:pt x="257" y="315"/>
                    <a:pt x="256" y="315"/>
                  </a:cubicBezTo>
                  <a:cubicBezTo>
                    <a:pt x="255" y="315"/>
                    <a:pt x="254" y="314"/>
                    <a:pt x="253" y="314"/>
                  </a:cubicBezTo>
                  <a:cubicBezTo>
                    <a:pt x="252" y="315"/>
                    <a:pt x="251" y="315"/>
                    <a:pt x="249" y="315"/>
                  </a:cubicBezTo>
                  <a:cubicBezTo>
                    <a:pt x="247" y="315"/>
                    <a:pt x="244" y="315"/>
                    <a:pt x="243" y="315"/>
                  </a:cubicBezTo>
                  <a:cubicBezTo>
                    <a:pt x="243" y="315"/>
                    <a:pt x="242" y="315"/>
                    <a:pt x="242" y="315"/>
                  </a:cubicBezTo>
                  <a:cubicBezTo>
                    <a:pt x="242" y="315"/>
                    <a:pt x="242" y="315"/>
                    <a:pt x="241" y="315"/>
                  </a:cubicBezTo>
                  <a:cubicBezTo>
                    <a:pt x="241" y="315"/>
                    <a:pt x="241" y="315"/>
                    <a:pt x="241" y="315"/>
                  </a:cubicBezTo>
                  <a:cubicBezTo>
                    <a:pt x="241" y="315"/>
                    <a:pt x="241" y="315"/>
                    <a:pt x="240" y="315"/>
                  </a:cubicBezTo>
                  <a:cubicBezTo>
                    <a:pt x="240" y="315"/>
                    <a:pt x="240" y="315"/>
                    <a:pt x="240" y="315"/>
                  </a:cubicBezTo>
                  <a:cubicBezTo>
                    <a:pt x="240" y="315"/>
                    <a:pt x="240" y="315"/>
                    <a:pt x="239" y="315"/>
                  </a:cubicBezTo>
                  <a:cubicBezTo>
                    <a:pt x="239" y="315"/>
                    <a:pt x="239" y="315"/>
                    <a:pt x="239" y="315"/>
                  </a:cubicBezTo>
                  <a:cubicBezTo>
                    <a:pt x="239" y="315"/>
                    <a:pt x="239" y="315"/>
                    <a:pt x="239" y="315"/>
                  </a:cubicBezTo>
                  <a:cubicBezTo>
                    <a:pt x="239" y="314"/>
                    <a:pt x="238" y="314"/>
                    <a:pt x="238" y="314"/>
                  </a:cubicBezTo>
                  <a:cubicBezTo>
                    <a:pt x="238" y="314"/>
                    <a:pt x="238" y="314"/>
                    <a:pt x="238" y="314"/>
                  </a:cubicBezTo>
                  <a:cubicBezTo>
                    <a:pt x="238" y="314"/>
                    <a:pt x="238" y="314"/>
                    <a:pt x="238" y="314"/>
                  </a:cubicBezTo>
                  <a:cubicBezTo>
                    <a:pt x="238" y="314"/>
                    <a:pt x="238" y="314"/>
                    <a:pt x="238" y="314"/>
                  </a:cubicBezTo>
                  <a:cubicBezTo>
                    <a:pt x="238" y="314"/>
                    <a:pt x="238" y="314"/>
                    <a:pt x="238" y="313"/>
                  </a:cubicBezTo>
                  <a:cubicBezTo>
                    <a:pt x="238" y="313"/>
                    <a:pt x="238" y="313"/>
                    <a:pt x="238" y="313"/>
                  </a:cubicBezTo>
                  <a:cubicBezTo>
                    <a:pt x="239" y="313"/>
                    <a:pt x="239" y="313"/>
                    <a:pt x="239" y="313"/>
                  </a:cubicBezTo>
                  <a:cubicBezTo>
                    <a:pt x="239" y="313"/>
                    <a:pt x="239" y="313"/>
                    <a:pt x="239" y="313"/>
                  </a:cubicBezTo>
                  <a:cubicBezTo>
                    <a:pt x="241" y="312"/>
                    <a:pt x="241" y="311"/>
                    <a:pt x="242" y="309"/>
                  </a:cubicBezTo>
                  <a:cubicBezTo>
                    <a:pt x="243" y="307"/>
                    <a:pt x="244" y="305"/>
                    <a:pt x="244" y="304"/>
                  </a:cubicBezTo>
                  <a:cubicBezTo>
                    <a:pt x="244" y="303"/>
                    <a:pt x="244" y="303"/>
                    <a:pt x="244" y="303"/>
                  </a:cubicBezTo>
                  <a:cubicBezTo>
                    <a:pt x="244" y="303"/>
                    <a:pt x="244" y="303"/>
                    <a:pt x="244" y="303"/>
                  </a:cubicBezTo>
                  <a:cubicBezTo>
                    <a:pt x="244" y="302"/>
                    <a:pt x="244" y="302"/>
                    <a:pt x="244" y="302"/>
                  </a:cubicBezTo>
                  <a:cubicBezTo>
                    <a:pt x="244" y="302"/>
                    <a:pt x="244" y="302"/>
                    <a:pt x="244" y="302"/>
                  </a:cubicBezTo>
                  <a:cubicBezTo>
                    <a:pt x="244" y="302"/>
                    <a:pt x="244" y="302"/>
                    <a:pt x="244" y="302"/>
                  </a:cubicBezTo>
                  <a:cubicBezTo>
                    <a:pt x="244" y="302"/>
                    <a:pt x="244" y="302"/>
                    <a:pt x="244" y="302"/>
                  </a:cubicBezTo>
                  <a:cubicBezTo>
                    <a:pt x="244" y="302"/>
                    <a:pt x="244" y="302"/>
                    <a:pt x="244" y="302"/>
                  </a:cubicBezTo>
                  <a:cubicBezTo>
                    <a:pt x="244" y="302"/>
                    <a:pt x="244" y="302"/>
                    <a:pt x="245" y="302"/>
                  </a:cubicBezTo>
                  <a:cubicBezTo>
                    <a:pt x="246" y="303"/>
                    <a:pt x="246" y="303"/>
                    <a:pt x="247" y="302"/>
                  </a:cubicBezTo>
                  <a:cubicBezTo>
                    <a:pt x="248" y="301"/>
                    <a:pt x="249" y="296"/>
                    <a:pt x="250" y="295"/>
                  </a:cubicBezTo>
                  <a:cubicBezTo>
                    <a:pt x="251" y="294"/>
                    <a:pt x="253" y="293"/>
                    <a:pt x="253" y="292"/>
                  </a:cubicBezTo>
                  <a:cubicBezTo>
                    <a:pt x="253" y="291"/>
                    <a:pt x="253" y="290"/>
                    <a:pt x="253" y="290"/>
                  </a:cubicBezTo>
                  <a:cubicBezTo>
                    <a:pt x="252" y="290"/>
                    <a:pt x="251" y="290"/>
                    <a:pt x="250" y="290"/>
                  </a:cubicBezTo>
                  <a:cubicBezTo>
                    <a:pt x="250" y="290"/>
                    <a:pt x="250" y="289"/>
                    <a:pt x="249" y="289"/>
                  </a:cubicBezTo>
                  <a:cubicBezTo>
                    <a:pt x="248" y="289"/>
                    <a:pt x="247" y="290"/>
                    <a:pt x="246" y="289"/>
                  </a:cubicBezTo>
                  <a:cubicBezTo>
                    <a:pt x="245" y="289"/>
                    <a:pt x="244" y="289"/>
                    <a:pt x="243" y="289"/>
                  </a:cubicBezTo>
                  <a:cubicBezTo>
                    <a:pt x="241" y="290"/>
                    <a:pt x="239" y="292"/>
                    <a:pt x="238" y="292"/>
                  </a:cubicBezTo>
                  <a:cubicBezTo>
                    <a:pt x="238" y="292"/>
                    <a:pt x="236" y="295"/>
                    <a:pt x="236" y="295"/>
                  </a:cubicBezTo>
                  <a:cubicBezTo>
                    <a:pt x="236" y="296"/>
                    <a:pt x="235" y="297"/>
                    <a:pt x="235" y="297"/>
                  </a:cubicBezTo>
                  <a:cubicBezTo>
                    <a:pt x="234" y="298"/>
                    <a:pt x="235" y="298"/>
                    <a:pt x="234" y="299"/>
                  </a:cubicBezTo>
                  <a:cubicBezTo>
                    <a:pt x="234" y="299"/>
                    <a:pt x="232" y="302"/>
                    <a:pt x="230" y="302"/>
                  </a:cubicBezTo>
                  <a:cubicBezTo>
                    <a:pt x="227" y="301"/>
                    <a:pt x="226" y="301"/>
                    <a:pt x="225" y="302"/>
                  </a:cubicBezTo>
                  <a:cubicBezTo>
                    <a:pt x="224" y="303"/>
                    <a:pt x="224" y="303"/>
                    <a:pt x="223" y="303"/>
                  </a:cubicBezTo>
                  <a:cubicBezTo>
                    <a:pt x="221" y="303"/>
                    <a:pt x="221" y="302"/>
                    <a:pt x="220" y="302"/>
                  </a:cubicBezTo>
                  <a:cubicBezTo>
                    <a:pt x="220" y="302"/>
                    <a:pt x="218" y="304"/>
                    <a:pt x="218" y="303"/>
                  </a:cubicBezTo>
                  <a:cubicBezTo>
                    <a:pt x="217" y="303"/>
                    <a:pt x="217" y="303"/>
                    <a:pt x="216" y="302"/>
                  </a:cubicBezTo>
                  <a:cubicBezTo>
                    <a:pt x="215" y="302"/>
                    <a:pt x="211" y="301"/>
                    <a:pt x="211" y="300"/>
                  </a:cubicBezTo>
                  <a:cubicBezTo>
                    <a:pt x="211" y="300"/>
                    <a:pt x="212" y="300"/>
                    <a:pt x="211" y="299"/>
                  </a:cubicBezTo>
                  <a:cubicBezTo>
                    <a:pt x="210" y="298"/>
                    <a:pt x="211" y="297"/>
                    <a:pt x="211" y="296"/>
                  </a:cubicBezTo>
                  <a:cubicBezTo>
                    <a:pt x="211" y="295"/>
                    <a:pt x="208" y="294"/>
                    <a:pt x="208" y="292"/>
                  </a:cubicBezTo>
                  <a:cubicBezTo>
                    <a:pt x="208" y="290"/>
                    <a:pt x="209" y="290"/>
                    <a:pt x="209" y="288"/>
                  </a:cubicBezTo>
                  <a:cubicBezTo>
                    <a:pt x="208" y="286"/>
                    <a:pt x="207" y="285"/>
                    <a:pt x="208" y="284"/>
                  </a:cubicBezTo>
                  <a:cubicBezTo>
                    <a:pt x="209" y="283"/>
                    <a:pt x="208" y="280"/>
                    <a:pt x="209" y="279"/>
                  </a:cubicBezTo>
                  <a:cubicBezTo>
                    <a:pt x="211" y="277"/>
                    <a:pt x="212" y="275"/>
                    <a:pt x="213" y="273"/>
                  </a:cubicBezTo>
                  <a:cubicBezTo>
                    <a:pt x="213" y="273"/>
                    <a:pt x="213" y="273"/>
                    <a:pt x="214" y="273"/>
                  </a:cubicBezTo>
                  <a:cubicBezTo>
                    <a:pt x="214" y="273"/>
                    <a:pt x="214" y="273"/>
                    <a:pt x="214" y="273"/>
                  </a:cubicBezTo>
                  <a:cubicBezTo>
                    <a:pt x="214" y="272"/>
                    <a:pt x="214" y="272"/>
                    <a:pt x="214" y="272"/>
                  </a:cubicBezTo>
                  <a:cubicBezTo>
                    <a:pt x="214" y="272"/>
                    <a:pt x="214" y="272"/>
                    <a:pt x="214" y="272"/>
                  </a:cubicBezTo>
                  <a:cubicBezTo>
                    <a:pt x="214" y="271"/>
                    <a:pt x="215" y="271"/>
                    <a:pt x="215" y="271"/>
                  </a:cubicBezTo>
                  <a:cubicBezTo>
                    <a:pt x="215" y="271"/>
                    <a:pt x="215" y="271"/>
                    <a:pt x="215" y="271"/>
                  </a:cubicBezTo>
                  <a:cubicBezTo>
                    <a:pt x="215" y="270"/>
                    <a:pt x="215" y="270"/>
                    <a:pt x="215" y="270"/>
                  </a:cubicBezTo>
                  <a:cubicBezTo>
                    <a:pt x="215" y="270"/>
                    <a:pt x="215" y="270"/>
                    <a:pt x="215" y="270"/>
                  </a:cubicBezTo>
                  <a:cubicBezTo>
                    <a:pt x="215" y="270"/>
                    <a:pt x="215" y="270"/>
                    <a:pt x="215" y="270"/>
                  </a:cubicBezTo>
                  <a:cubicBezTo>
                    <a:pt x="215" y="269"/>
                    <a:pt x="215" y="269"/>
                    <a:pt x="215" y="269"/>
                  </a:cubicBezTo>
                  <a:cubicBezTo>
                    <a:pt x="215" y="269"/>
                    <a:pt x="215" y="269"/>
                    <a:pt x="215" y="268"/>
                  </a:cubicBezTo>
                  <a:cubicBezTo>
                    <a:pt x="216" y="268"/>
                    <a:pt x="216" y="268"/>
                    <a:pt x="216" y="268"/>
                  </a:cubicBezTo>
                  <a:cubicBezTo>
                    <a:pt x="216" y="268"/>
                    <a:pt x="216" y="268"/>
                    <a:pt x="216" y="267"/>
                  </a:cubicBezTo>
                  <a:cubicBezTo>
                    <a:pt x="216" y="267"/>
                    <a:pt x="216" y="267"/>
                    <a:pt x="216" y="267"/>
                  </a:cubicBezTo>
                  <a:cubicBezTo>
                    <a:pt x="216" y="267"/>
                    <a:pt x="216" y="266"/>
                    <a:pt x="216" y="266"/>
                  </a:cubicBezTo>
                  <a:cubicBezTo>
                    <a:pt x="216" y="264"/>
                    <a:pt x="217" y="263"/>
                    <a:pt x="217" y="262"/>
                  </a:cubicBezTo>
                  <a:cubicBezTo>
                    <a:pt x="217" y="262"/>
                    <a:pt x="216" y="261"/>
                    <a:pt x="219" y="261"/>
                  </a:cubicBezTo>
                  <a:cubicBezTo>
                    <a:pt x="221" y="260"/>
                    <a:pt x="221" y="259"/>
                    <a:pt x="222" y="258"/>
                  </a:cubicBezTo>
                  <a:cubicBezTo>
                    <a:pt x="224" y="257"/>
                    <a:pt x="227" y="256"/>
                    <a:pt x="229" y="255"/>
                  </a:cubicBezTo>
                  <a:cubicBezTo>
                    <a:pt x="230" y="254"/>
                    <a:pt x="228" y="253"/>
                    <a:pt x="230" y="254"/>
                  </a:cubicBezTo>
                  <a:cubicBezTo>
                    <a:pt x="232" y="255"/>
                    <a:pt x="233" y="254"/>
                    <a:pt x="234" y="254"/>
                  </a:cubicBezTo>
                  <a:cubicBezTo>
                    <a:pt x="235" y="254"/>
                    <a:pt x="239" y="254"/>
                    <a:pt x="239" y="254"/>
                  </a:cubicBezTo>
                  <a:cubicBezTo>
                    <a:pt x="240" y="253"/>
                    <a:pt x="242" y="253"/>
                    <a:pt x="242" y="253"/>
                  </a:cubicBezTo>
                  <a:cubicBezTo>
                    <a:pt x="242" y="254"/>
                    <a:pt x="245" y="254"/>
                    <a:pt x="245" y="255"/>
                  </a:cubicBezTo>
                  <a:cubicBezTo>
                    <a:pt x="245" y="255"/>
                    <a:pt x="246" y="256"/>
                    <a:pt x="247" y="256"/>
                  </a:cubicBezTo>
                  <a:cubicBezTo>
                    <a:pt x="248" y="255"/>
                    <a:pt x="249" y="254"/>
                    <a:pt x="251" y="253"/>
                  </a:cubicBezTo>
                  <a:cubicBezTo>
                    <a:pt x="254" y="252"/>
                    <a:pt x="255" y="251"/>
                    <a:pt x="257" y="251"/>
                  </a:cubicBezTo>
                  <a:cubicBezTo>
                    <a:pt x="258" y="251"/>
                    <a:pt x="259" y="251"/>
                    <a:pt x="260" y="250"/>
                  </a:cubicBezTo>
                  <a:cubicBezTo>
                    <a:pt x="261" y="250"/>
                    <a:pt x="259" y="251"/>
                    <a:pt x="261" y="251"/>
                  </a:cubicBezTo>
                  <a:cubicBezTo>
                    <a:pt x="263" y="250"/>
                    <a:pt x="263" y="250"/>
                    <a:pt x="265" y="251"/>
                  </a:cubicBezTo>
                  <a:cubicBezTo>
                    <a:pt x="266" y="251"/>
                    <a:pt x="267" y="250"/>
                    <a:pt x="268" y="251"/>
                  </a:cubicBezTo>
                  <a:cubicBezTo>
                    <a:pt x="268" y="251"/>
                    <a:pt x="270" y="253"/>
                    <a:pt x="271" y="253"/>
                  </a:cubicBezTo>
                  <a:cubicBezTo>
                    <a:pt x="273" y="253"/>
                    <a:pt x="274" y="253"/>
                    <a:pt x="274" y="252"/>
                  </a:cubicBezTo>
                  <a:cubicBezTo>
                    <a:pt x="275" y="251"/>
                    <a:pt x="276" y="250"/>
                    <a:pt x="277" y="252"/>
                  </a:cubicBezTo>
                  <a:cubicBezTo>
                    <a:pt x="278" y="253"/>
                    <a:pt x="278" y="255"/>
                    <a:pt x="279" y="256"/>
                  </a:cubicBezTo>
                  <a:cubicBezTo>
                    <a:pt x="280" y="256"/>
                    <a:pt x="279" y="261"/>
                    <a:pt x="279" y="262"/>
                  </a:cubicBezTo>
                  <a:cubicBezTo>
                    <a:pt x="279" y="263"/>
                    <a:pt x="279" y="267"/>
                    <a:pt x="280" y="267"/>
                  </a:cubicBezTo>
                  <a:cubicBezTo>
                    <a:pt x="280" y="266"/>
                    <a:pt x="280" y="265"/>
                    <a:pt x="281" y="266"/>
                  </a:cubicBezTo>
                  <a:cubicBezTo>
                    <a:pt x="281" y="267"/>
                    <a:pt x="281" y="269"/>
                    <a:pt x="282" y="270"/>
                  </a:cubicBezTo>
                  <a:cubicBezTo>
                    <a:pt x="283" y="272"/>
                    <a:pt x="283" y="272"/>
                    <a:pt x="283" y="273"/>
                  </a:cubicBezTo>
                  <a:cubicBezTo>
                    <a:pt x="284" y="274"/>
                    <a:pt x="285" y="276"/>
                    <a:pt x="286" y="275"/>
                  </a:cubicBezTo>
                  <a:cubicBezTo>
                    <a:pt x="287" y="274"/>
                    <a:pt x="288" y="269"/>
                    <a:pt x="288" y="267"/>
                  </a:cubicBezTo>
                  <a:cubicBezTo>
                    <a:pt x="289" y="265"/>
                    <a:pt x="289" y="259"/>
                    <a:pt x="288" y="257"/>
                  </a:cubicBezTo>
                  <a:cubicBezTo>
                    <a:pt x="287" y="255"/>
                    <a:pt x="285" y="252"/>
                    <a:pt x="287" y="249"/>
                  </a:cubicBezTo>
                  <a:cubicBezTo>
                    <a:pt x="289" y="246"/>
                    <a:pt x="290" y="244"/>
                    <a:pt x="291" y="242"/>
                  </a:cubicBezTo>
                  <a:cubicBezTo>
                    <a:pt x="292" y="241"/>
                    <a:pt x="294" y="241"/>
                    <a:pt x="295" y="240"/>
                  </a:cubicBezTo>
                  <a:cubicBezTo>
                    <a:pt x="296" y="240"/>
                    <a:pt x="297" y="240"/>
                    <a:pt x="298" y="239"/>
                  </a:cubicBezTo>
                  <a:cubicBezTo>
                    <a:pt x="300" y="238"/>
                    <a:pt x="302" y="235"/>
                    <a:pt x="302" y="235"/>
                  </a:cubicBezTo>
                  <a:cubicBezTo>
                    <a:pt x="302" y="235"/>
                    <a:pt x="304" y="235"/>
                    <a:pt x="305" y="235"/>
                  </a:cubicBezTo>
                  <a:cubicBezTo>
                    <a:pt x="307" y="234"/>
                    <a:pt x="309" y="231"/>
                    <a:pt x="310" y="230"/>
                  </a:cubicBezTo>
                  <a:cubicBezTo>
                    <a:pt x="311" y="230"/>
                    <a:pt x="313" y="230"/>
                    <a:pt x="313" y="229"/>
                  </a:cubicBezTo>
                  <a:cubicBezTo>
                    <a:pt x="313" y="229"/>
                    <a:pt x="314" y="227"/>
                    <a:pt x="314" y="227"/>
                  </a:cubicBezTo>
                  <a:cubicBezTo>
                    <a:pt x="315" y="227"/>
                    <a:pt x="317" y="226"/>
                    <a:pt x="317" y="226"/>
                  </a:cubicBezTo>
                  <a:cubicBezTo>
                    <a:pt x="317" y="225"/>
                    <a:pt x="318" y="222"/>
                    <a:pt x="317" y="221"/>
                  </a:cubicBezTo>
                  <a:cubicBezTo>
                    <a:pt x="317" y="220"/>
                    <a:pt x="316" y="219"/>
                    <a:pt x="316" y="218"/>
                  </a:cubicBezTo>
                  <a:cubicBezTo>
                    <a:pt x="316" y="218"/>
                    <a:pt x="317" y="216"/>
                    <a:pt x="317" y="215"/>
                  </a:cubicBezTo>
                  <a:cubicBezTo>
                    <a:pt x="317" y="215"/>
                    <a:pt x="318" y="213"/>
                    <a:pt x="318" y="214"/>
                  </a:cubicBezTo>
                  <a:cubicBezTo>
                    <a:pt x="318" y="214"/>
                    <a:pt x="320" y="215"/>
                    <a:pt x="319" y="216"/>
                  </a:cubicBezTo>
                  <a:cubicBezTo>
                    <a:pt x="318" y="216"/>
                    <a:pt x="318" y="218"/>
                    <a:pt x="319" y="218"/>
                  </a:cubicBezTo>
                  <a:cubicBezTo>
                    <a:pt x="320" y="217"/>
                    <a:pt x="321" y="216"/>
                    <a:pt x="321" y="216"/>
                  </a:cubicBezTo>
                  <a:cubicBezTo>
                    <a:pt x="321" y="215"/>
                    <a:pt x="323" y="212"/>
                    <a:pt x="324" y="211"/>
                  </a:cubicBezTo>
                  <a:cubicBezTo>
                    <a:pt x="325" y="210"/>
                    <a:pt x="323" y="209"/>
                    <a:pt x="324" y="209"/>
                  </a:cubicBezTo>
                  <a:cubicBezTo>
                    <a:pt x="324" y="208"/>
                    <a:pt x="325" y="209"/>
                    <a:pt x="326" y="208"/>
                  </a:cubicBezTo>
                  <a:cubicBezTo>
                    <a:pt x="327" y="207"/>
                    <a:pt x="330" y="204"/>
                    <a:pt x="330" y="203"/>
                  </a:cubicBezTo>
                  <a:cubicBezTo>
                    <a:pt x="330" y="203"/>
                    <a:pt x="329" y="202"/>
                    <a:pt x="331" y="201"/>
                  </a:cubicBezTo>
                  <a:cubicBezTo>
                    <a:pt x="332" y="201"/>
                    <a:pt x="334" y="201"/>
                    <a:pt x="334" y="201"/>
                  </a:cubicBezTo>
                  <a:cubicBezTo>
                    <a:pt x="334" y="200"/>
                    <a:pt x="335" y="199"/>
                    <a:pt x="336" y="199"/>
                  </a:cubicBezTo>
                  <a:cubicBezTo>
                    <a:pt x="336" y="199"/>
                    <a:pt x="337" y="200"/>
                    <a:pt x="338" y="200"/>
                  </a:cubicBezTo>
                  <a:cubicBezTo>
                    <a:pt x="340" y="199"/>
                    <a:pt x="343" y="197"/>
                    <a:pt x="345" y="197"/>
                  </a:cubicBezTo>
                  <a:cubicBezTo>
                    <a:pt x="346" y="197"/>
                    <a:pt x="348" y="197"/>
                    <a:pt x="347" y="196"/>
                  </a:cubicBezTo>
                  <a:cubicBezTo>
                    <a:pt x="347" y="195"/>
                    <a:pt x="346" y="195"/>
                    <a:pt x="345" y="195"/>
                  </a:cubicBezTo>
                  <a:cubicBezTo>
                    <a:pt x="345" y="194"/>
                    <a:pt x="346" y="192"/>
                    <a:pt x="346" y="191"/>
                  </a:cubicBezTo>
                  <a:cubicBezTo>
                    <a:pt x="346" y="190"/>
                    <a:pt x="348" y="188"/>
                    <a:pt x="349" y="187"/>
                  </a:cubicBezTo>
                  <a:cubicBezTo>
                    <a:pt x="350" y="186"/>
                    <a:pt x="353" y="185"/>
                    <a:pt x="355" y="184"/>
                  </a:cubicBezTo>
                  <a:cubicBezTo>
                    <a:pt x="356" y="183"/>
                    <a:pt x="356" y="183"/>
                    <a:pt x="357" y="183"/>
                  </a:cubicBezTo>
                  <a:cubicBezTo>
                    <a:pt x="359" y="183"/>
                    <a:pt x="363" y="181"/>
                    <a:pt x="364" y="180"/>
                  </a:cubicBezTo>
                  <a:cubicBezTo>
                    <a:pt x="364" y="180"/>
                    <a:pt x="364" y="180"/>
                    <a:pt x="364" y="180"/>
                  </a:cubicBezTo>
                  <a:cubicBezTo>
                    <a:pt x="364" y="180"/>
                    <a:pt x="364" y="180"/>
                    <a:pt x="364" y="180"/>
                  </a:cubicBezTo>
                  <a:cubicBezTo>
                    <a:pt x="363" y="180"/>
                    <a:pt x="363" y="180"/>
                    <a:pt x="363" y="180"/>
                  </a:cubicBezTo>
                  <a:cubicBezTo>
                    <a:pt x="363" y="180"/>
                    <a:pt x="363" y="180"/>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4" y="179"/>
                  </a:cubicBezTo>
                  <a:cubicBezTo>
                    <a:pt x="364" y="179"/>
                    <a:pt x="364" y="179"/>
                    <a:pt x="364" y="179"/>
                  </a:cubicBezTo>
                  <a:cubicBezTo>
                    <a:pt x="367" y="179"/>
                    <a:pt x="368" y="178"/>
                    <a:pt x="370" y="177"/>
                  </a:cubicBezTo>
                  <a:cubicBezTo>
                    <a:pt x="371" y="177"/>
                    <a:pt x="372" y="176"/>
                    <a:pt x="372" y="177"/>
                  </a:cubicBezTo>
                  <a:cubicBezTo>
                    <a:pt x="372" y="177"/>
                    <a:pt x="371" y="178"/>
                    <a:pt x="372" y="177"/>
                  </a:cubicBezTo>
                  <a:cubicBezTo>
                    <a:pt x="374" y="177"/>
                    <a:pt x="377" y="177"/>
                    <a:pt x="377" y="177"/>
                  </a:cubicBezTo>
                  <a:cubicBezTo>
                    <a:pt x="376" y="177"/>
                    <a:pt x="375" y="179"/>
                    <a:pt x="374" y="179"/>
                  </a:cubicBezTo>
                  <a:cubicBezTo>
                    <a:pt x="374" y="179"/>
                    <a:pt x="373" y="178"/>
                    <a:pt x="372" y="179"/>
                  </a:cubicBezTo>
                  <a:cubicBezTo>
                    <a:pt x="370" y="180"/>
                    <a:pt x="367" y="182"/>
                    <a:pt x="366" y="182"/>
                  </a:cubicBezTo>
                  <a:cubicBezTo>
                    <a:pt x="366" y="183"/>
                    <a:pt x="366" y="187"/>
                    <a:pt x="367" y="187"/>
                  </a:cubicBezTo>
                  <a:cubicBezTo>
                    <a:pt x="368" y="186"/>
                    <a:pt x="371" y="185"/>
                    <a:pt x="372" y="184"/>
                  </a:cubicBezTo>
                  <a:cubicBezTo>
                    <a:pt x="372" y="183"/>
                    <a:pt x="373" y="181"/>
                    <a:pt x="375" y="181"/>
                  </a:cubicBezTo>
                  <a:cubicBezTo>
                    <a:pt x="377" y="181"/>
                    <a:pt x="377" y="182"/>
                    <a:pt x="379" y="181"/>
                  </a:cubicBezTo>
                  <a:cubicBezTo>
                    <a:pt x="381" y="181"/>
                    <a:pt x="384" y="178"/>
                    <a:pt x="386" y="178"/>
                  </a:cubicBezTo>
                  <a:cubicBezTo>
                    <a:pt x="387" y="178"/>
                    <a:pt x="388" y="178"/>
                    <a:pt x="388" y="177"/>
                  </a:cubicBezTo>
                  <a:cubicBezTo>
                    <a:pt x="387" y="177"/>
                    <a:pt x="387" y="176"/>
                    <a:pt x="386" y="176"/>
                  </a:cubicBezTo>
                  <a:cubicBezTo>
                    <a:pt x="384" y="175"/>
                    <a:pt x="385" y="174"/>
                    <a:pt x="384" y="175"/>
                  </a:cubicBezTo>
                  <a:cubicBezTo>
                    <a:pt x="383" y="175"/>
                    <a:pt x="382" y="175"/>
                    <a:pt x="381" y="175"/>
                  </a:cubicBezTo>
                  <a:cubicBezTo>
                    <a:pt x="379" y="175"/>
                    <a:pt x="378" y="174"/>
                    <a:pt x="378" y="173"/>
                  </a:cubicBezTo>
                  <a:cubicBezTo>
                    <a:pt x="378" y="173"/>
                    <a:pt x="375" y="173"/>
                    <a:pt x="374" y="173"/>
                  </a:cubicBezTo>
                  <a:cubicBezTo>
                    <a:pt x="374" y="173"/>
                    <a:pt x="374" y="172"/>
                    <a:pt x="374" y="171"/>
                  </a:cubicBezTo>
                  <a:cubicBezTo>
                    <a:pt x="373" y="170"/>
                    <a:pt x="372" y="169"/>
                    <a:pt x="373" y="169"/>
                  </a:cubicBezTo>
                  <a:cubicBezTo>
                    <a:pt x="374" y="168"/>
                    <a:pt x="375" y="165"/>
                    <a:pt x="374" y="165"/>
                  </a:cubicBezTo>
                  <a:cubicBezTo>
                    <a:pt x="373" y="165"/>
                    <a:pt x="372" y="166"/>
                    <a:pt x="372" y="165"/>
                  </a:cubicBezTo>
                  <a:cubicBezTo>
                    <a:pt x="371" y="164"/>
                    <a:pt x="369" y="164"/>
                    <a:pt x="369" y="163"/>
                  </a:cubicBezTo>
                  <a:cubicBezTo>
                    <a:pt x="370" y="163"/>
                    <a:pt x="370" y="163"/>
                    <a:pt x="372" y="163"/>
                  </a:cubicBezTo>
                  <a:cubicBezTo>
                    <a:pt x="374" y="163"/>
                    <a:pt x="377" y="163"/>
                    <a:pt x="377" y="161"/>
                  </a:cubicBezTo>
                  <a:cubicBezTo>
                    <a:pt x="378" y="160"/>
                    <a:pt x="378" y="160"/>
                    <a:pt x="378" y="159"/>
                  </a:cubicBezTo>
                  <a:cubicBezTo>
                    <a:pt x="378" y="158"/>
                    <a:pt x="379" y="158"/>
                    <a:pt x="377" y="157"/>
                  </a:cubicBezTo>
                  <a:cubicBezTo>
                    <a:pt x="376" y="156"/>
                    <a:pt x="374" y="156"/>
                    <a:pt x="372" y="157"/>
                  </a:cubicBezTo>
                  <a:cubicBezTo>
                    <a:pt x="371" y="157"/>
                    <a:pt x="366" y="159"/>
                    <a:pt x="364" y="160"/>
                  </a:cubicBezTo>
                  <a:cubicBezTo>
                    <a:pt x="362" y="161"/>
                    <a:pt x="361" y="161"/>
                    <a:pt x="359" y="162"/>
                  </a:cubicBezTo>
                  <a:cubicBezTo>
                    <a:pt x="357" y="163"/>
                    <a:pt x="352" y="169"/>
                    <a:pt x="351" y="169"/>
                  </a:cubicBezTo>
                  <a:cubicBezTo>
                    <a:pt x="350" y="169"/>
                    <a:pt x="351" y="168"/>
                    <a:pt x="353" y="166"/>
                  </a:cubicBezTo>
                  <a:cubicBezTo>
                    <a:pt x="354" y="165"/>
                    <a:pt x="357" y="161"/>
                    <a:pt x="358" y="160"/>
                  </a:cubicBezTo>
                  <a:cubicBezTo>
                    <a:pt x="360" y="159"/>
                    <a:pt x="362" y="157"/>
                    <a:pt x="364" y="157"/>
                  </a:cubicBezTo>
                  <a:cubicBezTo>
                    <a:pt x="365" y="156"/>
                    <a:pt x="367" y="156"/>
                    <a:pt x="367" y="155"/>
                  </a:cubicBezTo>
                  <a:cubicBezTo>
                    <a:pt x="367" y="155"/>
                    <a:pt x="371" y="151"/>
                    <a:pt x="373" y="150"/>
                  </a:cubicBezTo>
                  <a:cubicBezTo>
                    <a:pt x="374" y="150"/>
                    <a:pt x="381" y="151"/>
                    <a:pt x="384" y="151"/>
                  </a:cubicBezTo>
                  <a:cubicBezTo>
                    <a:pt x="386" y="151"/>
                    <a:pt x="397" y="151"/>
                    <a:pt x="399" y="150"/>
                  </a:cubicBezTo>
                  <a:cubicBezTo>
                    <a:pt x="400" y="149"/>
                    <a:pt x="402" y="148"/>
                    <a:pt x="402" y="147"/>
                  </a:cubicBezTo>
                  <a:cubicBezTo>
                    <a:pt x="403" y="146"/>
                    <a:pt x="405" y="145"/>
                    <a:pt x="406" y="145"/>
                  </a:cubicBezTo>
                  <a:cubicBezTo>
                    <a:pt x="406" y="145"/>
                    <a:pt x="409" y="144"/>
                    <a:pt x="410" y="144"/>
                  </a:cubicBezTo>
                  <a:cubicBezTo>
                    <a:pt x="411" y="144"/>
                    <a:pt x="414" y="143"/>
                    <a:pt x="415" y="142"/>
                  </a:cubicBezTo>
                  <a:cubicBezTo>
                    <a:pt x="415" y="141"/>
                    <a:pt x="416" y="140"/>
                    <a:pt x="415" y="140"/>
                  </a:cubicBezTo>
                  <a:cubicBezTo>
                    <a:pt x="415" y="139"/>
                    <a:pt x="414" y="139"/>
                    <a:pt x="414" y="139"/>
                  </a:cubicBezTo>
                  <a:cubicBezTo>
                    <a:pt x="415" y="138"/>
                    <a:pt x="416" y="137"/>
                    <a:pt x="416" y="136"/>
                  </a:cubicBezTo>
                  <a:cubicBezTo>
                    <a:pt x="416" y="136"/>
                    <a:pt x="415" y="135"/>
                    <a:pt x="416" y="135"/>
                  </a:cubicBezTo>
                  <a:cubicBezTo>
                    <a:pt x="417" y="134"/>
                    <a:pt x="418" y="134"/>
                    <a:pt x="417" y="133"/>
                  </a:cubicBezTo>
                  <a:cubicBezTo>
                    <a:pt x="417" y="133"/>
                    <a:pt x="415" y="132"/>
                    <a:pt x="414" y="132"/>
                  </a:cubicBezTo>
                  <a:cubicBezTo>
                    <a:pt x="413" y="132"/>
                    <a:pt x="412" y="133"/>
                    <a:pt x="412" y="132"/>
                  </a:cubicBezTo>
                  <a:cubicBezTo>
                    <a:pt x="412" y="131"/>
                    <a:pt x="411" y="129"/>
                    <a:pt x="411" y="129"/>
                  </a:cubicBezTo>
                  <a:cubicBezTo>
                    <a:pt x="410" y="129"/>
                    <a:pt x="406" y="130"/>
                    <a:pt x="406" y="131"/>
                  </a:cubicBezTo>
                  <a:cubicBezTo>
                    <a:pt x="406" y="132"/>
                    <a:pt x="405" y="132"/>
                    <a:pt x="404" y="132"/>
                  </a:cubicBezTo>
                  <a:cubicBezTo>
                    <a:pt x="404" y="132"/>
                    <a:pt x="398" y="135"/>
                    <a:pt x="399" y="134"/>
                  </a:cubicBezTo>
                  <a:cubicBezTo>
                    <a:pt x="399" y="133"/>
                    <a:pt x="402" y="131"/>
                    <a:pt x="403" y="131"/>
                  </a:cubicBezTo>
                  <a:cubicBezTo>
                    <a:pt x="404" y="130"/>
                    <a:pt x="411" y="128"/>
                    <a:pt x="411" y="127"/>
                  </a:cubicBezTo>
                  <a:cubicBezTo>
                    <a:pt x="411" y="127"/>
                    <a:pt x="411" y="127"/>
                    <a:pt x="411" y="126"/>
                  </a:cubicBezTo>
                  <a:cubicBezTo>
                    <a:pt x="410" y="126"/>
                    <a:pt x="407" y="126"/>
                    <a:pt x="407" y="126"/>
                  </a:cubicBezTo>
                  <a:cubicBezTo>
                    <a:pt x="407" y="125"/>
                    <a:pt x="406" y="124"/>
                    <a:pt x="406" y="124"/>
                  </a:cubicBezTo>
                  <a:cubicBezTo>
                    <a:pt x="405" y="123"/>
                    <a:pt x="404" y="124"/>
                    <a:pt x="403" y="123"/>
                  </a:cubicBezTo>
                  <a:cubicBezTo>
                    <a:pt x="403" y="123"/>
                    <a:pt x="403" y="122"/>
                    <a:pt x="402" y="121"/>
                  </a:cubicBezTo>
                  <a:cubicBezTo>
                    <a:pt x="402" y="120"/>
                    <a:pt x="400" y="119"/>
                    <a:pt x="399" y="119"/>
                  </a:cubicBezTo>
                  <a:cubicBezTo>
                    <a:pt x="399" y="119"/>
                    <a:pt x="398" y="118"/>
                    <a:pt x="397" y="118"/>
                  </a:cubicBezTo>
                  <a:cubicBezTo>
                    <a:pt x="397" y="117"/>
                    <a:pt x="396" y="116"/>
                    <a:pt x="397" y="115"/>
                  </a:cubicBezTo>
                  <a:cubicBezTo>
                    <a:pt x="397" y="115"/>
                    <a:pt x="400" y="114"/>
                    <a:pt x="399" y="114"/>
                  </a:cubicBezTo>
                  <a:cubicBezTo>
                    <a:pt x="399" y="113"/>
                    <a:pt x="398" y="112"/>
                    <a:pt x="398" y="111"/>
                  </a:cubicBezTo>
                  <a:cubicBezTo>
                    <a:pt x="399" y="111"/>
                    <a:pt x="398" y="109"/>
                    <a:pt x="397" y="108"/>
                  </a:cubicBezTo>
                  <a:cubicBezTo>
                    <a:pt x="397" y="107"/>
                    <a:pt x="396" y="105"/>
                    <a:pt x="396" y="105"/>
                  </a:cubicBezTo>
                  <a:cubicBezTo>
                    <a:pt x="396" y="105"/>
                    <a:pt x="396" y="104"/>
                    <a:pt x="395" y="104"/>
                  </a:cubicBezTo>
                  <a:cubicBezTo>
                    <a:pt x="395" y="104"/>
                    <a:pt x="392" y="104"/>
                    <a:pt x="393" y="104"/>
                  </a:cubicBezTo>
                  <a:cubicBezTo>
                    <a:pt x="394" y="103"/>
                    <a:pt x="396" y="103"/>
                    <a:pt x="396" y="102"/>
                  </a:cubicBezTo>
                  <a:cubicBezTo>
                    <a:pt x="396" y="101"/>
                    <a:pt x="395" y="101"/>
                    <a:pt x="395" y="101"/>
                  </a:cubicBezTo>
                  <a:cubicBezTo>
                    <a:pt x="394" y="101"/>
                    <a:pt x="391" y="100"/>
                    <a:pt x="392" y="100"/>
                  </a:cubicBezTo>
                  <a:cubicBezTo>
                    <a:pt x="394" y="99"/>
                    <a:pt x="395" y="98"/>
                    <a:pt x="395" y="98"/>
                  </a:cubicBezTo>
                  <a:cubicBezTo>
                    <a:pt x="394" y="98"/>
                    <a:pt x="393" y="95"/>
                    <a:pt x="392" y="95"/>
                  </a:cubicBezTo>
                  <a:cubicBezTo>
                    <a:pt x="392" y="95"/>
                    <a:pt x="392" y="94"/>
                    <a:pt x="392" y="93"/>
                  </a:cubicBezTo>
                  <a:cubicBezTo>
                    <a:pt x="392" y="93"/>
                    <a:pt x="393" y="90"/>
                    <a:pt x="393" y="90"/>
                  </a:cubicBezTo>
                  <a:cubicBezTo>
                    <a:pt x="392" y="90"/>
                    <a:pt x="390" y="90"/>
                    <a:pt x="390" y="91"/>
                  </a:cubicBezTo>
                  <a:cubicBezTo>
                    <a:pt x="390" y="92"/>
                    <a:pt x="389" y="95"/>
                    <a:pt x="388" y="95"/>
                  </a:cubicBezTo>
                  <a:cubicBezTo>
                    <a:pt x="387" y="95"/>
                    <a:pt x="386" y="96"/>
                    <a:pt x="386" y="97"/>
                  </a:cubicBezTo>
                  <a:cubicBezTo>
                    <a:pt x="385" y="99"/>
                    <a:pt x="384" y="101"/>
                    <a:pt x="384" y="101"/>
                  </a:cubicBezTo>
                  <a:cubicBezTo>
                    <a:pt x="384" y="101"/>
                    <a:pt x="382" y="101"/>
                    <a:pt x="382" y="102"/>
                  </a:cubicBezTo>
                  <a:cubicBezTo>
                    <a:pt x="381" y="102"/>
                    <a:pt x="380" y="103"/>
                    <a:pt x="379" y="103"/>
                  </a:cubicBezTo>
                  <a:cubicBezTo>
                    <a:pt x="379" y="103"/>
                    <a:pt x="378" y="105"/>
                    <a:pt x="377" y="104"/>
                  </a:cubicBezTo>
                  <a:cubicBezTo>
                    <a:pt x="377" y="104"/>
                    <a:pt x="375" y="103"/>
                    <a:pt x="375" y="102"/>
                  </a:cubicBezTo>
                  <a:cubicBezTo>
                    <a:pt x="375" y="102"/>
                    <a:pt x="374" y="101"/>
                    <a:pt x="373" y="101"/>
                  </a:cubicBezTo>
                  <a:cubicBezTo>
                    <a:pt x="373" y="102"/>
                    <a:pt x="371" y="103"/>
                    <a:pt x="371" y="102"/>
                  </a:cubicBezTo>
                  <a:cubicBezTo>
                    <a:pt x="370" y="101"/>
                    <a:pt x="371" y="101"/>
                    <a:pt x="370" y="100"/>
                  </a:cubicBezTo>
                  <a:cubicBezTo>
                    <a:pt x="370" y="99"/>
                    <a:pt x="369" y="98"/>
                    <a:pt x="370" y="98"/>
                  </a:cubicBezTo>
                  <a:cubicBezTo>
                    <a:pt x="371" y="97"/>
                    <a:pt x="371" y="95"/>
                    <a:pt x="371" y="95"/>
                  </a:cubicBezTo>
                  <a:cubicBezTo>
                    <a:pt x="370" y="94"/>
                    <a:pt x="369" y="94"/>
                    <a:pt x="370" y="93"/>
                  </a:cubicBezTo>
                  <a:cubicBezTo>
                    <a:pt x="371" y="93"/>
                    <a:pt x="371" y="93"/>
                    <a:pt x="372" y="92"/>
                  </a:cubicBezTo>
                  <a:cubicBezTo>
                    <a:pt x="372" y="91"/>
                    <a:pt x="375" y="88"/>
                    <a:pt x="373" y="87"/>
                  </a:cubicBezTo>
                  <a:cubicBezTo>
                    <a:pt x="372" y="87"/>
                    <a:pt x="370" y="87"/>
                    <a:pt x="369" y="87"/>
                  </a:cubicBezTo>
                  <a:cubicBezTo>
                    <a:pt x="368" y="87"/>
                    <a:pt x="367" y="85"/>
                    <a:pt x="367" y="85"/>
                  </a:cubicBezTo>
                  <a:cubicBezTo>
                    <a:pt x="366" y="84"/>
                    <a:pt x="365" y="84"/>
                    <a:pt x="366" y="83"/>
                  </a:cubicBezTo>
                  <a:cubicBezTo>
                    <a:pt x="367" y="83"/>
                    <a:pt x="367" y="82"/>
                    <a:pt x="366" y="82"/>
                  </a:cubicBezTo>
                  <a:cubicBezTo>
                    <a:pt x="365" y="82"/>
                    <a:pt x="364" y="82"/>
                    <a:pt x="363" y="81"/>
                  </a:cubicBezTo>
                  <a:cubicBezTo>
                    <a:pt x="363" y="81"/>
                    <a:pt x="362" y="80"/>
                    <a:pt x="362" y="80"/>
                  </a:cubicBezTo>
                  <a:cubicBezTo>
                    <a:pt x="361" y="80"/>
                    <a:pt x="361" y="79"/>
                    <a:pt x="361" y="79"/>
                  </a:cubicBezTo>
                  <a:cubicBezTo>
                    <a:pt x="360" y="78"/>
                    <a:pt x="360" y="77"/>
                    <a:pt x="359" y="77"/>
                  </a:cubicBezTo>
                  <a:cubicBezTo>
                    <a:pt x="358" y="77"/>
                    <a:pt x="354" y="77"/>
                    <a:pt x="354" y="77"/>
                  </a:cubicBezTo>
                  <a:cubicBezTo>
                    <a:pt x="353" y="77"/>
                    <a:pt x="352" y="76"/>
                    <a:pt x="351" y="76"/>
                  </a:cubicBezTo>
                  <a:cubicBezTo>
                    <a:pt x="350" y="76"/>
                    <a:pt x="347" y="76"/>
                    <a:pt x="346" y="76"/>
                  </a:cubicBezTo>
                  <a:cubicBezTo>
                    <a:pt x="344" y="76"/>
                    <a:pt x="343" y="77"/>
                    <a:pt x="343" y="77"/>
                  </a:cubicBezTo>
                  <a:cubicBezTo>
                    <a:pt x="342" y="78"/>
                    <a:pt x="341" y="78"/>
                    <a:pt x="341" y="79"/>
                  </a:cubicBezTo>
                  <a:cubicBezTo>
                    <a:pt x="342" y="81"/>
                    <a:pt x="341" y="82"/>
                    <a:pt x="342" y="82"/>
                  </a:cubicBezTo>
                  <a:cubicBezTo>
                    <a:pt x="343" y="82"/>
                    <a:pt x="343" y="82"/>
                    <a:pt x="342" y="83"/>
                  </a:cubicBezTo>
                  <a:cubicBezTo>
                    <a:pt x="341" y="84"/>
                    <a:pt x="340" y="86"/>
                    <a:pt x="339" y="86"/>
                  </a:cubicBezTo>
                  <a:cubicBezTo>
                    <a:pt x="339" y="87"/>
                    <a:pt x="337" y="88"/>
                    <a:pt x="339" y="88"/>
                  </a:cubicBezTo>
                  <a:cubicBezTo>
                    <a:pt x="340" y="88"/>
                    <a:pt x="340" y="88"/>
                    <a:pt x="340" y="89"/>
                  </a:cubicBezTo>
                  <a:cubicBezTo>
                    <a:pt x="339" y="91"/>
                    <a:pt x="338" y="93"/>
                    <a:pt x="339" y="93"/>
                  </a:cubicBezTo>
                  <a:cubicBezTo>
                    <a:pt x="340" y="93"/>
                    <a:pt x="340" y="94"/>
                    <a:pt x="339" y="95"/>
                  </a:cubicBezTo>
                  <a:cubicBezTo>
                    <a:pt x="339" y="95"/>
                    <a:pt x="338" y="97"/>
                    <a:pt x="338" y="97"/>
                  </a:cubicBezTo>
                  <a:cubicBezTo>
                    <a:pt x="339" y="97"/>
                    <a:pt x="339" y="97"/>
                    <a:pt x="338" y="98"/>
                  </a:cubicBezTo>
                  <a:cubicBezTo>
                    <a:pt x="336" y="99"/>
                    <a:pt x="334" y="100"/>
                    <a:pt x="334" y="100"/>
                  </a:cubicBezTo>
                  <a:cubicBezTo>
                    <a:pt x="333" y="101"/>
                    <a:pt x="333" y="102"/>
                    <a:pt x="334" y="103"/>
                  </a:cubicBezTo>
                  <a:cubicBezTo>
                    <a:pt x="335" y="104"/>
                    <a:pt x="335" y="106"/>
                    <a:pt x="335" y="106"/>
                  </a:cubicBezTo>
                  <a:cubicBezTo>
                    <a:pt x="335" y="107"/>
                    <a:pt x="336" y="107"/>
                    <a:pt x="336" y="109"/>
                  </a:cubicBezTo>
                  <a:cubicBezTo>
                    <a:pt x="336" y="110"/>
                    <a:pt x="336" y="112"/>
                    <a:pt x="336" y="113"/>
                  </a:cubicBezTo>
                  <a:cubicBezTo>
                    <a:pt x="337" y="115"/>
                    <a:pt x="335" y="119"/>
                    <a:pt x="334" y="120"/>
                  </a:cubicBezTo>
                  <a:cubicBezTo>
                    <a:pt x="333" y="120"/>
                    <a:pt x="332" y="123"/>
                    <a:pt x="332" y="122"/>
                  </a:cubicBezTo>
                  <a:cubicBezTo>
                    <a:pt x="332" y="122"/>
                    <a:pt x="332" y="121"/>
                    <a:pt x="331" y="122"/>
                  </a:cubicBezTo>
                  <a:cubicBezTo>
                    <a:pt x="330" y="123"/>
                    <a:pt x="329" y="125"/>
                    <a:pt x="329" y="125"/>
                  </a:cubicBezTo>
                  <a:cubicBezTo>
                    <a:pt x="328" y="126"/>
                    <a:pt x="326" y="126"/>
                    <a:pt x="326" y="127"/>
                  </a:cubicBezTo>
                  <a:cubicBezTo>
                    <a:pt x="326" y="127"/>
                    <a:pt x="328" y="128"/>
                    <a:pt x="327" y="129"/>
                  </a:cubicBezTo>
                  <a:cubicBezTo>
                    <a:pt x="327" y="130"/>
                    <a:pt x="326" y="132"/>
                    <a:pt x="326" y="133"/>
                  </a:cubicBezTo>
                  <a:cubicBezTo>
                    <a:pt x="326" y="133"/>
                    <a:pt x="325" y="136"/>
                    <a:pt x="326" y="136"/>
                  </a:cubicBezTo>
                  <a:cubicBezTo>
                    <a:pt x="327" y="137"/>
                    <a:pt x="327" y="138"/>
                    <a:pt x="327" y="139"/>
                  </a:cubicBezTo>
                  <a:cubicBezTo>
                    <a:pt x="326" y="141"/>
                    <a:pt x="326" y="142"/>
                    <a:pt x="325" y="142"/>
                  </a:cubicBezTo>
                  <a:cubicBezTo>
                    <a:pt x="323" y="143"/>
                    <a:pt x="323" y="144"/>
                    <a:pt x="323" y="145"/>
                  </a:cubicBezTo>
                  <a:cubicBezTo>
                    <a:pt x="323" y="146"/>
                    <a:pt x="323" y="147"/>
                    <a:pt x="322" y="146"/>
                  </a:cubicBezTo>
                  <a:cubicBezTo>
                    <a:pt x="322" y="146"/>
                    <a:pt x="321" y="145"/>
                    <a:pt x="320" y="145"/>
                  </a:cubicBezTo>
                  <a:cubicBezTo>
                    <a:pt x="320" y="146"/>
                    <a:pt x="320" y="148"/>
                    <a:pt x="319" y="147"/>
                  </a:cubicBezTo>
                  <a:cubicBezTo>
                    <a:pt x="318" y="147"/>
                    <a:pt x="316" y="144"/>
                    <a:pt x="316" y="144"/>
                  </a:cubicBezTo>
                  <a:cubicBezTo>
                    <a:pt x="317" y="143"/>
                    <a:pt x="318" y="143"/>
                    <a:pt x="317" y="142"/>
                  </a:cubicBezTo>
                  <a:cubicBezTo>
                    <a:pt x="316" y="142"/>
                    <a:pt x="313" y="141"/>
                    <a:pt x="312" y="140"/>
                  </a:cubicBezTo>
                  <a:cubicBezTo>
                    <a:pt x="312" y="139"/>
                    <a:pt x="313" y="139"/>
                    <a:pt x="312" y="138"/>
                  </a:cubicBezTo>
                  <a:cubicBezTo>
                    <a:pt x="310" y="136"/>
                    <a:pt x="308" y="136"/>
                    <a:pt x="308" y="134"/>
                  </a:cubicBezTo>
                  <a:cubicBezTo>
                    <a:pt x="309" y="133"/>
                    <a:pt x="310" y="131"/>
                    <a:pt x="310" y="129"/>
                  </a:cubicBezTo>
                  <a:cubicBezTo>
                    <a:pt x="310" y="128"/>
                    <a:pt x="311" y="127"/>
                    <a:pt x="312" y="126"/>
                  </a:cubicBezTo>
                  <a:cubicBezTo>
                    <a:pt x="313" y="126"/>
                    <a:pt x="315" y="125"/>
                    <a:pt x="314" y="124"/>
                  </a:cubicBezTo>
                  <a:cubicBezTo>
                    <a:pt x="313" y="124"/>
                    <a:pt x="304" y="124"/>
                    <a:pt x="303" y="124"/>
                  </a:cubicBezTo>
                  <a:cubicBezTo>
                    <a:pt x="302" y="123"/>
                    <a:pt x="302" y="123"/>
                    <a:pt x="301" y="123"/>
                  </a:cubicBezTo>
                  <a:cubicBezTo>
                    <a:pt x="300" y="122"/>
                    <a:pt x="298" y="120"/>
                    <a:pt x="297" y="120"/>
                  </a:cubicBezTo>
                  <a:cubicBezTo>
                    <a:pt x="296" y="119"/>
                    <a:pt x="295" y="118"/>
                    <a:pt x="294" y="117"/>
                  </a:cubicBezTo>
                  <a:cubicBezTo>
                    <a:pt x="294" y="116"/>
                    <a:pt x="291" y="113"/>
                    <a:pt x="290" y="113"/>
                  </a:cubicBezTo>
                  <a:cubicBezTo>
                    <a:pt x="290" y="113"/>
                    <a:pt x="287" y="114"/>
                    <a:pt x="287" y="113"/>
                  </a:cubicBezTo>
                  <a:cubicBezTo>
                    <a:pt x="286" y="113"/>
                    <a:pt x="284" y="111"/>
                    <a:pt x="283" y="111"/>
                  </a:cubicBezTo>
                  <a:cubicBezTo>
                    <a:pt x="282" y="111"/>
                    <a:pt x="278" y="113"/>
                    <a:pt x="277" y="113"/>
                  </a:cubicBezTo>
                  <a:cubicBezTo>
                    <a:pt x="277" y="113"/>
                    <a:pt x="278" y="111"/>
                    <a:pt x="279" y="111"/>
                  </a:cubicBezTo>
                  <a:cubicBezTo>
                    <a:pt x="279" y="110"/>
                    <a:pt x="279" y="103"/>
                    <a:pt x="279" y="102"/>
                  </a:cubicBezTo>
                  <a:cubicBezTo>
                    <a:pt x="278" y="102"/>
                    <a:pt x="277" y="101"/>
                    <a:pt x="276" y="101"/>
                  </a:cubicBezTo>
                  <a:cubicBezTo>
                    <a:pt x="275" y="101"/>
                    <a:pt x="274" y="103"/>
                    <a:pt x="273" y="102"/>
                  </a:cubicBezTo>
                  <a:cubicBezTo>
                    <a:pt x="273" y="101"/>
                    <a:pt x="272" y="99"/>
                    <a:pt x="272" y="99"/>
                  </a:cubicBezTo>
                  <a:cubicBezTo>
                    <a:pt x="272" y="98"/>
                    <a:pt x="273" y="97"/>
                    <a:pt x="273" y="96"/>
                  </a:cubicBezTo>
                  <a:cubicBezTo>
                    <a:pt x="273" y="96"/>
                    <a:pt x="276" y="90"/>
                    <a:pt x="277" y="88"/>
                  </a:cubicBezTo>
                  <a:cubicBezTo>
                    <a:pt x="278" y="87"/>
                    <a:pt x="280" y="87"/>
                    <a:pt x="280" y="85"/>
                  </a:cubicBezTo>
                  <a:cubicBezTo>
                    <a:pt x="280" y="84"/>
                    <a:pt x="279" y="83"/>
                    <a:pt x="279" y="82"/>
                  </a:cubicBezTo>
                  <a:cubicBezTo>
                    <a:pt x="279" y="81"/>
                    <a:pt x="279" y="79"/>
                    <a:pt x="280" y="79"/>
                  </a:cubicBezTo>
                  <a:cubicBezTo>
                    <a:pt x="281" y="79"/>
                    <a:pt x="281" y="80"/>
                    <a:pt x="281" y="79"/>
                  </a:cubicBezTo>
                  <a:cubicBezTo>
                    <a:pt x="282" y="78"/>
                    <a:pt x="282" y="76"/>
                    <a:pt x="283" y="77"/>
                  </a:cubicBezTo>
                  <a:cubicBezTo>
                    <a:pt x="284" y="77"/>
                    <a:pt x="284" y="79"/>
                    <a:pt x="284" y="79"/>
                  </a:cubicBezTo>
                  <a:cubicBezTo>
                    <a:pt x="285" y="79"/>
                    <a:pt x="288" y="80"/>
                    <a:pt x="287" y="79"/>
                  </a:cubicBezTo>
                  <a:cubicBezTo>
                    <a:pt x="287" y="79"/>
                    <a:pt x="285" y="78"/>
                    <a:pt x="286" y="77"/>
                  </a:cubicBezTo>
                  <a:cubicBezTo>
                    <a:pt x="287" y="77"/>
                    <a:pt x="289" y="75"/>
                    <a:pt x="289" y="74"/>
                  </a:cubicBezTo>
                  <a:cubicBezTo>
                    <a:pt x="288" y="74"/>
                    <a:pt x="287" y="73"/>
                    <a:pt x="288" y="73"/>
                  </a:cubicBezTo>
                  <a:cubicBezTo>
                    <a:pt x="289" y="72"/>
                    <a:pt x="290" y="73"/>
                    <a:pt x="291" y="74"/>
                  </a:cubicBezTo>
                  <a:cubicBezTo>
                    <a:pt x="291" y="74"/>
                    <a:pt x="292" y="75"/>
                    <a:pt x="294" y="75"/>
                  </a:cubicBezTo>
                  <a:cubicBezTo>
                    <a:pt x="295" y="74"/>
                    <a:pt x="296" y="73"/>
                    <a:pt x="296" y="72"/>
                  </a:cubicBezTo>
                  <a:cubicBezTo>
                    <a:pt x="296" y="71"/>
                    <a:pt x="293" y="68"/>
                    <a:pt x="291" y="67"/>
                  </a:cubicBezTo>
                  <a:cubicBezTo>
                    <a:pt x="290" y="67"/>
                    <a:pt x="296" y="69"/>
                    <a:pt x="297" y="70"/>
                  </a:cubicBezTo>
                  <a:cubicBezTo>
                    <a:pt x="297" y="70"/>
                    <a:pt x="298" y="69"/>
                    <a:pt x="298" y="67"/>
                  </a:cubicBezTo>
                  <a:cubicBezTo>
                    <a:pt x="298" y="66"/>
                    <a:pt x="298" y="66"/>
                    <a:pt x="299" y="66"/>
                  </a:cubicBezTo>
                  <a:cubicBezTo>
                    <a:pt x="300" y="66"/>
                    <a:pt x="301" y="65"/>
                    <a:pt x="302" y="65"/>
                  </a:cubicBezTo>
                  <a:cubicBezTo>
                    <a:pt x="302" y="64"/>
                    <a:pt x="304" y="67"/>
                    <a:pt x="305" y="67"/>
                  </a:cubicBezTo>
                  <a:cubicBezTo>
                    <a:pt x="306" y="66"/>
                    <a:pt x="308" y="65"/>
                    <a:pt x="308" y="64"/>
                  </a:cubicBezTo>
                  <a:cubicBezTo>
                    <a:pt x="309" y="63"/>
                    <a:pt x="309" y="61"/>
                    <a:pt x="310" y="60"/>
                  </a:cubicBezTo>
                  <a:cubicBezTo>
                    <a:pt x="311" y="59"/>
                    <a:pt x="312" y="57"/>
                    <a:pt x="312" y="57"/>
                  </a:cubicBezTo>
                  <a:cubicBezTo>
                    <a:pt x="311" y="57"/>
                    <a:pt x="308" y="57"/>
                    <a:pt x="306" y="56"/>
                  </a:cubicBezTo>
                  <a:cubicBezTo>
                    <a:pt x="304" y="55"/>
                    <a:pt x="301" y="54"/>
                    <a:pt x="301" y="54"/>
                  </a:cubicBezTo>
                  <a:cubicBezTo>
                    <a:pt x="300" y="54"/>
                    <a:pt x="292" y="55"/>
                    <a:pt x="292" y="55"/>
                  </a:cubicBezTo>
                  <a:cubicBezTo>
                    <a:pt x="292" y="54"/>
                    <a:pt x="294" y="54"/>
                    <a:pt x="295" y="54"/>
                  </a:cubicBezTo>
                  <a:cubicBezTo>
                    <a:pt x="296" y="54"/>
                    <a:pt x="299" y="53"/>
                    <a:pt x="299" y="53"/>
                  </a:cubicBezTo>
                  <a:cubicBezTo>
                    <a:pt x="299" y="53"/>
                    <a:pt x="298" y="52"/>
                    <a:pt x="299" y="51"/>
                  </a:cubicBezTo>
                  <a:cubicBezTo>
                    <a:pt x="300" y="51"/>
                    <a:pt x="301" y="51"/>
                    <a:pt x="302" y="52"/>
                  </a:cubicBezTo>
                  <a:cubicBezTo>
                    <a:pt x="304" y="52"/>
                    <a:pt x="307" y="54"/>
                    <a:pt x="308" y="54"/>
                  </a:cubicBezTo>
                  <a:cubicBezTo>
                    <a:pt x="308" y="55"/>
                    <a:pt x="312" y="56"/>
                    <a:pt x="313" y="56"/>
                  </a:cubicBezTo>
                  <a:cubicBezTo>
                    <a:pt x="314" y="55"/>
                    <a:pt x="319" y="51"/>
                    <a:pt x="319" y="51"/>
                  </a:cubicBezTo>
                  <a:cubicBezTo>
                    <a:pt x="320" y="50"/>
                    <a:pt x="317" y="47"/>
                    <a:pt x="317" y="47"/>
                  </a:cubicBezTo>
                  <a:cubicBezTo>
                    <a:pt x="318" y="46"/>
                    <a:pt x="318" y="47"/>
                    <a:pt x="320" y="47"/>
                  </a:cubicBezTo>
                  <a:cubicBezTo>
                    <a:pt x="321" y="46"/>
                    <a:pt x="322" y="46"/>
                    <a:pt x="322" y="47"/>
                  </a:cubicBezTo>
                  <a:cubicBezTo>
                    <a:pt x="322" y="47"/>
                    <a:pt x="322" y="50"/>
                    <a:pt x="323" y="50"/>
                  </a:cubicBezTo>
                  <a:cubicBezTo>
                    <a:pt x="324" y="50"/>
                    <a:pt x="326" y="51"/>
                    <a:pt x="325" y="50"/>
                  </a:cubicBezTo>
                  <a:cubicBezTo>
                    <a:pt x="325" y="49"/>
                    <a:pt x="324" y="48"/>
                    <a:pt x="325" y="48"/>
                  </a:cubicBezTo>
                  <a:cubicBezTo>
                    <a:pt x="326" y="48"/>
                    <a:pt x="326" y="47"/>
                    <a:pt x="326" y="46"/>
                  </a:cubicBezTo>
                  <a:cubicBezTo>
                    <a:pt x="326" y="46"/>
                    <a:pt x="327" y="46"/>
                    <a:pt x="326" y="45"/>
                  </a:cubicBezTo>
                  <a:cubicBezTo>
                    <a:pt x="325" y="44"/>
                    <a:pt x="323" y="43"/>
                    <a:pt x="324" y="43"/>
                  </a:cubicBezTo>
                  <a:cubicBezTo>
                    <a:pt x="324" y="43"/>
                    <a:pt x="326" y="42"/>
                    <a:pt x="326" y="43"/>
                  </a:cubicBezTo>
                  <a:cubicBezTo>
                    <a:pt x="327" y="44"/>
                    <a:pt x="328" y="44"/>
                    <a:pt x="328" y="45"/>
                  </a:cubicBezTo>
                  <a:cubicBezTo>
                    <a:pt x="328" y="46"/>
                    <a:pt x="329" y="47"/>
                    <a:pt x="329" y="48"/>
                  </a:cubicBezTo>
                  <a:cubicBezTo>
                    <a:pt x="329" y="48"/>
                    <a:pt x="329" y="49"/>
                    <a:pt x="330" y="49"/>
                  </a:cubicBezTo>
                  <a:cubicBezTo>
                    <a:pt x="330" y="49"/>
                    <a:pt x="330" y="48"/>
                    <a:pt x="331" y="47"/>
                  </a:cubicBezTo>
                  <a:cubicBezTo>
                    <a:pt x="333" y="46"/>
                    <a:pt x="334" y="46"/>
                    <a:pt x="335" y="45"/>
                  </a:cubicBezTo>
                  <a:cubicBezTo>
                    <a:pt x="337" y="45"/>
                    <a:pt x="336" y="44"/>
                    <a:pt x="338" y="44"/>
                  </a:cubicBezTo>
                  <a:cubicBezTo>
                    <a:pt x="339" y="44"/>
                    <a:pt x="340" y="43"/>
                    <a:pt x="340" y="42"/>
                  </a:cubicBezTo>
                  <a:cubicBezTo>
                    <a:pt x="340" y="42"/>
                    <a:pt x="341" y="38"/>
                    <a:pt x="340" y="38"/>
                  </a:cubicBezTo>
                  <a:cubicBezTo>
                    <a:pt x="340" y="37"/>
                    <a:pt x="339" y="36"/>
                    <a:pt x="339" y="35"/>
                  </a:cubicBezTo>
                  <a:cubicBezTo>
                    <a:pt x="339" y="34"/>
                    <a:pt x="339" y="32"/>
                    <a:pt x="339" y="32"/>
                  </a:cubicBezTo>
                  <a:cubicBezTo>
                    <a:pt x="339" y="31"/>
                    <a:pt x="338" y="30"/>
                    <a:pt x="340" y="30"/>
                  </a:cubicBezTo>
                  <a:cubicBezTo>
                    <a:pt x="341" y="30"/>
                    <a:pt x="343" y="31"/>
                    <a:pt x="344" y="30"/>
                  </a:cubicBezTo>
                  <a:cubicBezTo>
                    <a:pt x="344" y="29"/>
                    <a:pt x="344" y="28"/>
                    <a:pt x="344" y="27"/>
                  </a:cubicBezTo>
                  <a:cubicBezTo>
                    <a:pt x="343" y="27"/>
                    <a:pt x="343" y="27"/>
                    <a:pt x="344" y="26"/>
                  </a:cubicBezTo>
                  <a:cubicBezTo>
                    <a:pt x="345" y="26"/>
                    <a:pt x="345" y="25"/>
                    <a:pt x="344" y="25"/>
                  </a:cubicBezTo>
                  <a:cubicBezTo>
                    <a:pt x="343" y="25"/>
                    <a:pt x="342" y="26"/>
                    <a:pt x="341" y="25"/>
                  </a:cubicBezTo>
                  <a:cubicBezTo>
                    <a:pt x="341" y="25"/>
                    <a:pt x="341" y="24"/>
                    <a:pt x="341" y="24"/>
                  </a:cubicBezTo>
                  <a:cubicBezTo>
                    <a:pt x="342" y="23"/>
                    <a:pt x="340" y="23"/>
                    <a:pt x="341" y="22"/>
                  </a:cubicBezTo>
                  <a:cubicBezTo>
                    <a:pt x="341" y="22"/>
                    <a:pt x="342" y="21"/>
                    <a:pt x="342" y="21"/>
                  </a:cubicBezTo>
                  <a:cubicBezTo>
                    <a:pt x="341" y="21"/>
                    <a:pt x="339" y="20"/>
                    <a:pt x="339" y="20"/>
                  </a:cubicBezTo>
                  <a:cubicBezTo>
                    <a:pt x="339" y="21"/>
                    <a:pt x="337" y="21"/>
                    <a:pt x="337" y="21"/>
                  </a:cubicBezTo>
                  <a:cubicBezTo>
                    <a:pt x="336" y="20"/>
                    <a:pt x="336" y="20"/>
                    <a:pt x="335" y="20"/>
                  </a:cubicBezTo>
                  <a:cubicBezTo>
                    <a:pt x="334" y="20"/>
                    <a:pt x="331" y="20"/>
                    <a:pt x="331" y="20"/>
                  </a:cubicBezTo>
                  <a:cubicBezTo>
                    <a:pt x="331" y="20"/>
                    <a:pt x="330" y="19"/>
                    <a:pt x="330" y="20"/>
                  </a:cubicBezTo>
                  <a:cubicBezTo>
                    <a:pt x="330" y="20"/>
                    <a:pt x="331" y="21"/>
                    <a:pt x="330" y="21"/>
                  </a:cubicBezTo>
                  <a:cubicBezTo>
                    <a:pt x="329" y="21"/>
                    <a:pt x="330" y="23"/>
                    <a:pt x="330" y="23"/>
                  </a:cubicBezTo>
                  <a:cubicBezTo>
                    <a:pt x="330" y="24"/>
                    <a:pt x="329" y="25"/>
                    <a:pt x="330" y="25"/>
                  </a:cubicBezTo>
                  <a:cubicBezTo>
                    <a:pt x="330" y="25"/>
                    <a:pt x="332" y="26"/>
                    <a:pt x="331" y="27"/>
                  </a:cubicBezTo>
                  <a:cubicBezTo>
                    <a:pt x="331" y="27"/>
                    <a:pt x="333" y="27"/>
                    <a:pt x="332" y="28"/>
                  </a:cubicBezTo>
                  <a:cubicBezTo>
                    <a:pt x="331" y="28"/>
                    <a:pt x="331" y="29"/>
                    <a:pt x="330" y="28"/>
                  </a:cubicBezTo>
                  <a:cubicBezTo>
                    <a:pt x="329" y="28"/>
                    <a:pt x="328" y="28"/>
                    <a:pt x="328" y="28"/>
                  </a:cubicBezTo>
                  <a:cubicBezTo>
                    <a:pt x="327" y="29"/>
                    <a:pt x="326" y="33"/>
                    <a:pt x="325" y="34"/>
                  </a:cubicBezTo>
                  <a:cubicBezTo>
                    <a:pt x="324" y="34"/>
                    <a:pt x="323" y="37"/>
                    <a:pt x="323" y="36"/>
                  </a:cubicBezTo>
                  <a:cubicBezTo>
                    <a:pt x="322" y="36"/>
                    <a:pt x="322" y="35"/>
                    <a:pt x="322" y="36"/>
                  </a:cubicBezTo>
                  <a:cubicBezTo>
                    <a:pt x="321" y="37"/>
                    <a:pt x="323" y="39"/>
                    <a:pt x="321" y="39"/>
                  </a:cubicBezTo>
                  <a:cubicBezTo>
                    <a:pt x="320" y="40"/>
                    <a:pt x="319" y="41"/>
                    <a:pt x="319" y="41"/>
                  </a:cubicBezTo>
                  <a:cubicBezTo>
                    <a:pt x="318" y="41"/>
                    <a:pt x="317" y="41"/>
                    <a:pt x="317" y="39"/>
                  </a:cubicBezTo>
                  <a:cubicBezTo>
                    <a:pt x="316" y="38"/>
                    <a:pt x="316" y="37"/>
                    <a:pt x="315" y="37"/>
                  </a:cubicBezTo>
                  <a:cubicBezTo>
                    <a:pt x="315" y="36"/>
                    <a:pt x="316" y="33"/>
                    <a:pt x="316" y="33"/>
                  </a:cubicBezTo>
                  <a:cubicBezTo>
                    <a:pt x="316" y="32"/>
                    <a:pt x="317" y="31"/>
                    <a:pt x="317" y="32"/>
                  </a:cubicBezTo>
                  <a:cubicBezTo>
                    <a:pt x="317" y="32"/>
                    <a:pt x="318" y="32"/>
                    <a:pt x="318" y="30"/>
                  </a:cubicBezTo>
                  <a:cubicBezTo>
                    <a:pt x="319" y="29"/>
                    <a:pt x="320" y="28"/>
                    <a:pt x="319" y="27"/>
                  </a:cubicBezTo>
                  <a:cubicBezTo>
                    <a:pt x="318" y="26"/>
                    <a:pt x="318" y="26"/>
                    <a:pt x="317" y="25"/>
                  </a:cubicBezTo>
                  <a:cubicBezTo>
                    <a:pt x="317" y="24"/>
                    <a:pt x="315" y="24"/>
                    <a:pt x="314" y="25"/>
                  </a:cubicBezTo>
                  <a:cubicBezTo>
                    <a:pt x="314" y="25"/>
                    <a:pt x="312" y="25"/>
                    <a:pt x="313" y="26"/>
                  </a:cubicBezTo>
                  <a:cubicBezTo>
                    <a:pt x="313" y="27"/>
                    <a:pt x="312" y="29"/>
                    <a:pt x="312" y="29"/>
                  </a:cubicBezTo>
                  <a:cubicBezTo>
                    <a:pt x="311" y="30"/>
                    <a:pt x="309" y="32"/>
                    <a:pt x="308" y="32"/>
                  </a:cubicBezTo>
                  <a:cubicBezTo>
                    <a:pt x="308" y="32"/>
                    <a:pt x="307" y="30"/>
                    <a:pt x="307" y="30"/>
                  </a:cubicBezTo>
                  <a:cubicBezTo>
                    <a:pt x="308" y="29"/>
                    <a:pt x="309" y="26"/>
                    <a:pt x="308" y="26"/>
                  </a:cubicBezTo>
                  <a:cubicBezTo>
                    <a:pt x="308" y="25"/>
                    <a:pt x="306" y="24"/>
                    <a:pt x="307" y="24"/>
                  </a:cubicBezTo>
                  <a:cubicBezTo>
                    <a:pt x="308" y="24"/>
                    <a:pt x="309" y="24"/>
                    <a:pt x="309" y="24"/>
                  </a:cubicBezTo>
                  <a:cubicBezTo>
                    <a:pt x="308" y="23"/>
                    <a:pt x="307" y="23"/>
                    <a:pt x="306" y="23"/>
                  </a:cubicBezTo>
                  <a:cubicBezTo>
                    <a:pt x="305" y="22"/>
                    <a:pt x="306" y="21"/>
                    <a:pt x="305" y="21"/>
                  </a:cubicBezTo>
                  <a:cubicBezTo>
                    <a:pt x="304" y="20"/>
                    <a:pt x="303" y="20"/>
                    <a:pt x="303" y="19"/>
                  </a:cubicBezTo>
                  <a:cubicBezTo>
                    <a:pt x="304" y="19"/>
                    <a:pt x="305" y="19"/>
                    <a:pt x="306" y="18"/>
                  </a:cubicBezTo>
                  <a:cubicBezTo>
                    <a:pt x="308" y="18"/>
                    <a:pt x="308" y="16"/>
                    <a:pt x="307" y="17"/>
                  </a:cubicBezTo>
                  <a:cubicBezTo>
                    <a:pt x="307" y="17"/>
                    <a:pt x="306" y="17"/>
                    <a:pt x="305" y="17"/>
                  </a:cubicBezTo>
                  <a:cubicBezTo>
                    <a:pt x="305" y="17"/>
                    <a:pt x="304" y="17"/>
                    <a:pt x="305" y="16"/>
                  </a:cubicBezTo>
                  <a:cubicBezTo>
                    <a:pt x="306" y="16"/>
                    <a:pt x="308" y="17"/>
                    <a:pt x="308" y="16"/>
                  </a:cubicBezTo>
                  <a:cubicBezTo>
                    <a:pt x="308" y="15"/>
                    <a:pt x="308" y="13"/>
                    <a:pt x="306" y="11"/>
                  </a:cubicBezTo>
                  <a:cubicBezTo>
                    <a:pt x="305" y="10"/>
                    <a:pt x="304" y="9"/>
                    <a:pt x="304" y="8"/>
                  </a:cubicBezTo>
                  <a:cubicBezTo>
                    <a:pt x="304" y="7"/>
                    <a:pt x="304" y="5"/>
                    <a:pt x="304" y="5"/>
                  </a:cubicBezTo>
                  <a:cubicBezTo>
                    <a:pt x="305" y="4"/>
                    <a:pt x="304" y="1"/>
                    <a:pt x="302" y="1"/>
                  </a:cubicBezTo>
                  <a:cubicBezTo>
                    <a:pt x="301" y="1"/>
                    <a:pt x="298" y="0"/>
                    <a:pt x="298" y="2"/>
                  </a:cubicBezTo>
                  <a:cubicBezTo>
                    <a:pt x="298" y="3"/>
                    <a:pt x="299" y="4"/>
                    <a:pt x="298" y="5"/>
                  </a:cubicBezTo>
                  <a:cubicBezTo>
                    <a:pt x="298" y="5"/>
                    <a:pt x="297" y="6"/>
                    <a:pt x="297" y="6"/>
                  </a:cubicBezTo>
                  <a:cubicBezTo>
                    <a:pt x="297" y="5"/>
                    <a:pt x="296" y="5"/>
                    <a:pt x="296" y="5"/>
                  </a:cubicBezTo>
                  <a:cubicBezTo>
                    <a:pt x="295" y="5"/>
                    <a:pt x="294" y="5"/>
                    <a:pt x="294" y="6"/>
                  </a:cubicBezTo>
                  <a:cubicBezTo>
                    <a:pt x="294" y="7"/>
                    <a:pt x="292" y="9"/>
                    <a:pt x="291" y="10"/>
                  </a:cubicBezTo>
                  <a:cubicBezTo>
                    <a:pt x="290" y="12"/>
                    <a:pt x="290" y="13"/>
                    <a:pt x="290" y="15"/>
                  </a:cubicBezTo>
                  <a:cubicBezTo>
                    <a:pt x="289" y="17"/>
                    <a:pt x="290" y="18"/>
                    <a:pt x="291" y="18"/>
                  </a:cubicBezTo>
                  <a:cubicBezTo>
                    <a:pt x="292" y="18"/>
                    <a:pt x="291" y="19"/>
                    <a:pt x="293" y="19"/>
                  </a:cubicBezTo>
                  <a:cubicBezTo>
                    <a:pt x="294" y="19"/>
                    <a:pt x="294" y="21"/>
                    <a:pt x="294" y="21"/>
                  </a:cubicBezTo>
                  <a:cubicBezTo>
                    <a:pt x="295" y="21"/>
                    <a:pt x="296" y="21"/>
                    <a:pt x="297" y="21"/>
                  </a:cubicBezTo>
                  <a:cubicBezTo>
                    <a:pt x="298" y="21"/>
                    <a:pt x="301" y="21"/>
                    <a:pt x="300" y="22"/>
                  </a:cubicBezTo>
                  <a:cubicBezTo>
                    <a:pt x="299" y="22"/>
                    <a:pt x="298" y="22"/>
                    <a:pt x="297" y="23"/>
                  </a:cubicBezTo>
                  <a:cubicBezTo>
                    <a:pt x="296" y="24"/>
                    <a:pt x="295" y="26"/>
                    <a:pt x="294" y="27"/>
                  </a:cubicBezTo>
                  <a:cubicBezTo>
                    <a:pt x="293" y="27"/>
                    <a:pt x="293" y="29"/>
                    <a:pt x="293" y="28"/>
                  </a:cubicBezTo>
                  <a:cubicBezTo>
                    <a:pt x="294" y="28"/>
                    <a:pt x="297" y="27"/>
                    <a:pt x="297" y="27"/>
                  </a:cubicBezTo>
                  <a:cubicBezTo>
                    <a:pt x="297" y="27"/>
                    <a:pt x="296" y="29"/>
                    <a:pt x="296" y="29"/>
                  </a:cubicBezTo>
                  <a:cubicBezTo>
                    <a:pt x="297" y="30"/>
                    <a:pt x="297" y="30"/>
                    <a:pt x="296" y="30"/>
                  </a:cubicBezTo>
                  <a:cubicBezTo>
                    <a:pt x="295" y="31"/>
                    <a:pt x="293" y="31"/>
                    <a:pt x="293" y="32"/>
                  </a:cubicBezTo>
                  <a:cubicBezTo>
                    <a:pt x="292" y="33"/>
                    <a:pt x="290" y="34"/>
                    <a:pt x="290" y="35"/>
                  </a:cubicBezTo>
                  <a:cubicBezTo>
                    <a:pt x="289" y="35"/>
                    <a:pt x="288" y="36"/>
                    <a:pt x="287" y="36"/>
                  </a:cubicBezTo>
                  <a:cubicBezTo>
                    <a:pt x="287" y="36"/>
                    <a:pt x="286" y="37"/>
                    <a:pt x="287" y="38"/>
                  </a:cubicBezTo>
                  <a:cubicBezTo>
                    <a:pt x="287" y="39"/>
                    <a:pt x="288" y="41"/>
                    <a:pt x="287" y="41"/>
                  </a:cubicBezTo>
                  <a:cubicBezTo>
                    <a:pt x="286" y="42"/>
                    <a:pt x="286" y="44"/>
                    <a:pt x="286" y="43"/>
                  </a:cubicBezTo>
                  <a:cubicBezTo>
                    <a:pt x="286" y="41"/>
                    <a:pt x="286" y="40"/>
                    <a:pt x="285" y="39"/>
                  </a:cubicBezTo>
                  <a:cubicBezTo>
                    <a:pt x="283" y="39"/>
                    <a:pt x="283" y="37"/>
                    <a:pt x="284" y="36"/>
                  </a:cubicBezTo>
                  <a:cubicBezTo>
                    <a:pt x="284" y="36"/>
                    <a:pt x="285" y="35"/>
                    <a:pt x="284" y="35"/>
                  </a:cubicBezTo>
                  <a:cubicBezTo>
                    <a:pt x="284" y="34"/>
                    <a:pt x="284" y="34"/>
                    <a:pt x="284" y="33"/>
                  </a:cubicBezTo>
                  <a:cubicBezTo>
                    <a:pt x="284" y="33"/>
                    <a:pt x="286" y="32"/>
                    <a:pt x="284" y="32"/>
                  </a:cubicBezTo>
                  <a:cubicBezTo>
                    <a:pt x="283" y="32"/>
                    <a:pt x="282" y="30"/>
                    <a:pt x="281" y="31"/>
                  </a:cubicBezTo>
                  <a:cubicBezTo>
                    <a:pt x="281" y="31"/>
                    <a:pt x="279" y="32"/>
                    <a:pt x="279" y="33"/>
                  </a:cubicBezTo>
                  <a:cubicBezTo>
                    <a:pt x="279" y="34"/>
                    <a:pt x="280" y="37"/>
                    <a:pt x="279" y="37"/>
                  </a:cubicBezTo>
                  <a:cubicBezTo>
                    <a:pt x="279" y="36"/>
                    <a:pt x="278" y="35"/>
                    <a:pt x="277" y="35"/>
                  </a:cubicBezTo>
                  <a:cubicBezTo>
                    <a:pt x="277" y="35"/>
                    <a:pt x="275" y="37"/>
                    <a:pt x="274" y="36"/>
                  </a:cubicBezTo>
                  <a:cubicBezTo>
                    <a:pt x="273" y="36"/>
                    <a:pt x="271" y="36"/>
                    <a:pt x="270" y="36"/>
                  </a:cubicBezTo>
                  <a:cubicBezTo>
                    <a:pt x="269" y="36"/>
                    <a:pt x="266" y="37"/>
                    <a:pt x="265" y="37"/>
                  </a:cubicBezTo>
                  <a:cubicBezTo>
                    <a:pt x="265" y="37"/>
                    <a:pt x="263" y="37"/>
                    <a:pt x="262" y="37"/>
                  </a:cubicBezTo>
                  <a:cubicBezTo>
                    <a:pt x="262" y="37"/>
                    <a:pt x="262" y="36"/>
                    <a:pt x="261" y="35"/>
                  </a:cubicBezTo>
                  <a:cubicBezTo>
                    <a:pt x="260" y="35"/>
                    <a:pt x="260" y="33"/>
                    <a:pt x="259" y="34"/>
                  </a:cubicBezTo>
                  <a:cubicBezTo>
                    <a:pt x="257" y="34"/>
                    <a:pt x="256" y="34"/>
                    <a:pt x="255" y="34"/>
                  </a:cubicBezTo>
                  <a:cubicBezTo>
                    <a:pt x="255" y="33"/>
                    <a:pt x="253" y="33"/>
                    <a:pt x="252" y="31"/>
                  </a:cubicBezTo>
                  <a:cubicBezTo>
                    <a:pt x="252" y="30"/>
                    <a:pt x="254" y="28"/>
                    <a:pt x="253" y="28"/>
                  </a:cubicBezTo>
                  <a:cubicBezTo>
                    <a:pt x="252" y="27"/>
                    <a:pt x="249" y="28"/>
                    <a:pt x="248" y="28"/>
                  </a:cubicBezTo>
                  <a:cubicBezTo>
                    <a:pt x="246" y="28"/>
                    <a:pt x="244" y="28"/>
                    <a:pt x="243" y="28"/>
                  </a:cubicBezTo>
                  <a:cubicBezTo>
                    <a:pt x="243" y="29"/>
                    <a:pt x="241" y="29"/>
                    <a:pt x="241" y="30"/>
                  </a:cubicBezTo>
                  <a:cubicBezTo>
                    <a:pt x="240" y="31"/>
                    <a:pt x="239" y="32"/>
                    <a:pt x="239" y="32"/>
                  </a:cubicBezTo>
                  <a:cubicBezTo>
                    <a:pt x="240" y="33"/>
                    <a:pt x="241" y="34"/>
                    <a:pt x="241" y="33"/>
                  </a:cubicBezTo>
                  <a:cubicBezTo>
                    <a:pt x="241" y="32"/>
                    <a:pt x="241" y="32"/>
                    <a:pt x="242" y="32"/>
                  </a:cubicBezTo>
                  <a:cubicBezTo>
                    <a:pt x="243" y="32"/>
                    <a:pt x="244" y="32"/>
                    <a:pt x="245" y="32"/>
                  </a:cubicBezTo>
                  <a:cubicBezTo>
                    <a:pt x="246" y="31"/>
                    <a:pt x="247" y="30"/>
                    <a:pt x="248" y="30"/>
                  </a:cubicBezTo>
                  <a:cubicBezTo>
                    <a:pt x="249" y="30"/>
                    <a:pt x="251" y="30"/>
                    <a:pt x="251" y="30"/>
                  </a:cubicBezTo>
                  <a:cubicBezTo>
                    <a:pt x="250" y="30"/>
                    <a:pt x="249" y="32"/>
                    <a:pt x="248" y="32"/>
                  </a:cubicBezTo>
                  <a:cubicBezTo>
                    <a:pt x="247" y="32"/>
                    <a:pt x="245" y="33"/>
                    <a:pt x="245" y="33"/>
                  </a:cubicBezTo>
                  <a:cubicBezTo>
                    <a:pt x="244" y="33"/>
                    <a:pt x="243" y="34"/>
                    <a:pt x="242" y="34"/>
                  </a:cubicBezTo>
                  <a:cubicBezTo>
                    <a:pt x="242" y="34"/>
                    <a:pt x="240" y="35"/>
                    <a:pt x="240" y="35"/>
                  </a:cubicBezTo>
                  <a:cubicBezTo>
                    <a:pt x="239" y="36"/>
                    <a:pt x="239" y="37"/>
                    <a:pt x="238" y="38"/>
                  </a:cubicBezTo>
                  <a:cubicBezTo>
                    <a:pt x="237" y="38"/>
                    <a:pt x="239" y="39"/>
                    <a:pt x="239" y="39"/>
                  </a:cubicBezTo>
                  <a:cubicBezTo>
                    <a:pt x="239" y="40"/>
                    <a:pt x="239" y="40"/>
                    <a:pt x="239" y="41"/>
                  </a:cubicBezTo>
                  <a:cubicBezTo>
                    <a:pt x="240" y="42"/>
                    <a:pt x="239" y="42"/>
                    <a:pt x="238" y="43"/>
                  </a:cubicBezTo>
                  <a:cubicBezTo>
                    <a:pt x="237" y="44"/>
                    <a:pt x="239" y="46"/>
                    <a:pt x="238" y="46"/>
                  </a:cubicBezTo>
                  <a:cubicBezTo>
                    <a:pt x="236" y="45"/>
                    <a:pt x="234" y="43"/>
                    <a:pt x="235" y="43"/>
                  </a:cubicBezTo>
                  <a:cubicBezTo>
                    <a:pt x="236" y="42"/>
                    <a:pt x="237" y="41"/>
                    <a:pt x="237" y="41"/>
                  </a:cubicBezTo>
                  <a:cubicBezTo>
                    <a:pt x="237" y="40"/>
                    <a:pt x="236" y="38"/>
                    <a:pt x="235" y="39"/>
                  </a:cubicBezTo>
                  <a:cubicBezTo>
                    <a:pt x="234" y="39"/>
                    <a:pt x="233" y="40"/>
                    <a:pt x="234" y="39"/>
                  </a:cubicBezTo>
                  <a:cubicBezTo>
                    <a:pt x="234" y="38"/>
                    <a:pt x="235" y="36"/>
                    <a:pt x="234" y="37"/>
                  </a:cubicBezTo>
                  <a:cubicBezTo>
                    <a:pt x="234" y="37"/>
                    <a:pt x="233" y="37"/>
                    <a:pt x="232" y="37"/>
                  </a:cubicBezTo>
                  <a:cubicBezTo>
                    <a:pt x="232" y="36"/>
                    <a:pt x="231" y="34"/>
                    <a:pt x="231" y="34"/>
                  </a:cubicBezTo>
                  <a:cubicBezTo>
                    <a:pt x="231" y="35"/>
                    <a:pt x="228" y="36"/>
                    <a:pt x="226" y="37"/>
                  </a:cubicBezTo>
                  <a:cubicBezTo>
                    <a:pt x="225" y="37"/>
                    <a:pt x="220" y="37"/>
                    <a:pt x="219" y="37"/>
                  </a:cubicBezTo>
                  <a:cubicBezTo>
                    <a:pt x="218" y="37"/>
                    <a:pt x="218" y="37"/>
                    <a:pt x="216" y="37"/>
                  </a:cubicBezTo>
                  <a:cubicBezTo>
                    <a:pt x="215" y="36"/>
                    <a:pt x="211" y="36"/>
                    <a:pt x="212" y="35"/>
                  </a:cubicBezTo>
                  <a:cubicBezTo>
                    <a:pt x="214" y="35"/>
                    <a:pt x="215" y="35"/>
                    <a:pt x="215" y="34"/>
                  </a:cubicBezTo>
                  <a:cubicBezTo>
                    <a:pt x="215" y="34"/>
                    <a:pt x="213" y="33"/>
                    <a:pt x="215" y="33"/>
                  </a:cubicBezTo>
                  <a:cubicBezTo>
                    <a:pt x="216" y="33"/>
                    <a:pt x="217" y="33"/>
                    <a:pt x="217" y="33"/>
                  </a:cubicBezTo>
                  <a:cubicBezTo>
                    <a:pt x="217" y="32"/>
                    <a:pt x="216" y="32"/>
                    <a:pt x="217" y="31"/>
                  </a:cubicBezTo>
                  <a:cubicBezTo>
                    <a:pt x="219" y="31"/>
                    <a:pt x="220" y="32"/>
                    <a:pt x="220" y="32"/>
                  </a:cubicBezTo>
                  <a:cubicBezTo>
                    <a:pt x="221" y="31"/>
                    <a:pt x="221" y="30"/>
                    <a:pt x="220" y="29"/>
                  </a:cubicBezTo>
                  <a:cubicBezTo>
                    <a:pt x="219" y="29"/>
                    <a:pt x="219" y="27"/>
                    <a:pt x="217" y="27"/>
                  </a:cubicBezTo>
                  <a:cubicBezTo>
                    <a:pt x="215" y="27"/>
                    <a:pt x="214" y="26"/>
                    <a:pt x="214" y="27"/>
                  </a:cubicBezTo>
                  <a:cubicBezTo>
                    <a:pt x="214" y="28"/>
                    <a:pt x="215" y="29"/>
                    <a:pt x="214" y="29"/>
                  </a:cubicBezTo>
                  <a:cubicBezTo>
                    <a:pt x="212" y="28"/>
                    <a:pt x="212" y="28"/>
                    <a:pt x="210" y="27"/>
                  </a:cubicBezTo>
                  <a:cubicBezTo>
                    <a:pt x="208" y="27"/>
                    <a:pt x="208" y="26"/>
                    <a:pt x="207" y="25"/>
                  </a:cubicBezTo>
                  <a:cubicBezTo>
                    <a:pt x="206" y="25"/>
                    <a:pt x="207" y="24"/>
                    <a:pt x="206" y="24"/>
                  </a:cubicBezTo>
                  <a:cubicBezTo>
                    <a:pt x="205" y="24"/>
                    <a:pt x="200" y="21"/>
                    <a:pt x="199" y="21"/>
                  </a:cubicBezTo>
                  <a:cubicBezTo>
                    <a:pt x="198" y="21"/>
                    <a:pt x="197" y="19"/>
                    <a:pt x="195" y="19"/>
                  </a:cubicBezTo>
                  <a:cubicBezTo>
                    <a:pt x="194" y="19"/>
                    <a:pt x="192" y="19"/>
                    <a:pt x="192" y="20"/>
                  </a:cubicBezTo>
                  <a:cubicBezTo>
                    <a:pt x="192" y="20"/>
                    <a:pt x="189" y="22"/>
                    <a:pt x="188" y="22"/>
                  </a:cubicBezTo>
                  <a:cubicBezTo>
                    <a:pt x="188" y="21"/>
                    <a:pt x="189" y="20"/>
                    <a:pt x="189" y="20"/>
                  </a:cubicBezTo>
                  <a:cubicBezTo>
                    <a:pt x="189" y="20"/>
                    <a:pt x="189" y="18"/>
                    <a:pt x="189" y="18"/>
                  </a:cubicBezTo>
                  <a:cubicBezTo>
                    <a:pt x="190" y="17"/>
                    <a:pt x="189" y="17"/>
                    <a:pt x="188" y="17"/>
                  </a:cubicBezTo>
                  <a:cubicBezTo>
                    <a:pt x="188" y="18"/>
                    <a:pt x="187" y="18"/>
                    <a:pt x="187" y="19"/>
                  </a:cubicBezTo>
                  <a:cubicBezTo>
                    <a:pt x="187" y="20"/>
                    <a:pt x="186" y="20"/>
                    <a:pt x="186" y="20"/>
                  </a:cubicBezTo>
                  <a:cubicBezTo>
                    <a:pt x="186" y="21"/>
                    <a:pt x="185" y="22"/>
                    <a:pt x="184" y="22"/>
                  </a:cubicBezTo>
                  <a:cubicBezTo>
                    <a:pt x="183" y="22"/>
                    <a:pt x="182" y="22"/>
                    <a:pt x="182" y="21"/>
                  </a:cubicBezTo>
                  <a:cubicBezTo>
                    <a:pt x="181" y="19"/>
                    <a:pt x="180" y="18"/>
                    <a:pt x="180" y="17"/>
                  </a:cubicBezTo>
                  <a:cubicBezTo>
                    <a:pt x="180" y="15"/>
                    <a:pt x="180" y="13"/>
                    <a:pt x="179" y="12"/>
                  </a:cubicBezTo>
                  <a:cubicBezTo>
                    <a:pt x="179" y="12"/>
                    <a:pt x="177" y="11"/>
                    <a:pt x="177" y="11"/>
                  </a:cubicBezTo>
                  <a:cubicBezTo>
                    <a:pt x="177" y="12"/>
                    <a:pt x="176" y="12"/>
                    <a:pt x="177" y="13"/>
                  </a:cubicBezTo>
                  <a:cubicBezTo>
                    <a:pt x="177" y="13"/>
                    <a:pt x="177" y="14"/>
                    <a:pt x="177" y="15"/>
                  </a:cubicBezTo>
                  <a:cubicBezTo>
                    <a:pt x="178" y="15"/>
                    <a:pt x="178" y="16"/>
                    <a:pt x="178" y="16"/>
                  </a:cubicBezTo>
                  <a:cubicBezTo>
                    <a:pt x="177" y="16"/>
                    <a:pt x="176" y="16"/>
                    <a:pt x="176" y="16"/>
                  </a:cubicBezTo>
                  <a:cubicBezTo>
                    <a:pt x="176" y="17"/>
                    <a:pt x="176" y="18"/>
                    <a:pt x="175" y="18"/>
                  </a:cubicBezTo>
                  <a:cubicBezTo>
                    <a:pt x="174" y="18"/>
                    <a:pt x="173" y="20"/>
                    <a:pt x="173" y="20"/>
                  </a:cubicBezTo>
                  <a:cubicBezTo>
                    <a:pt x="172" y="20"/>
                    <a:pt x="172" y="19"/>
                    <a:pt x="171" y="19"/>
                  </a:cubicBezTo>
                  <a:cubicBezTo>
                    <a:pt x="170" y="19"/>
                    <a:pt x="168" y="21"/>
                    <a:pt x="169" y="19"/>
                  </a:cubicBezTo>
                  <a:cubicBezTo>
                    <a:pt x="169" y="18"/>
                    <a:pt x="170" y="18"/>
                    <a:pt x="169" y="17"/>
                  </a:cubicBezTo>
                  <a:cubicBezTo>
                    <a:pt x="169" y="16"/>
                    <a:pt x="169" y="15"/>
                    <a:pt x="168" y="16"/>
                  </a:cubicBezTo>
                  <a:cubicBezTo>
                    <a:pt x="167" y="17"/>
                    <a:pt x="164" y="18"/>
                    <a:pt x="163" y="19"/>
                  </a:cubicBezTo>
                  <a:cubicBezTo>
                    <a:pt x="163" y="19"/>
                    <a:pt x="160" y="23"/>
                    <a:pt x="159" y="23"/>
                  </a:cubicBezTo>
                  <a:cubicBezTo>
                    <a:pt x="159" y="23"/>
                    <a:pt x="156" y="24"/>
                    <a:pt x="157" y="24"/>
                  </a:cubicBezTo>
                  <a:cubicBezTo>
                    <a:pt x="158" y="23"/>
                    <a:pt x="161" y="20"/>
                    <a:pt x="160" y="20"/>
                  </a:cubicBezTo>
                  <a:cubicBezTo>
                    <a:pt x="160" y="20"/>
                    <a:pt x="160" y="19"/>
                    <a:pt x="159" y="19"/>
                  </a:cubicBezTo>
                  <a:cubicBezTo>
                    <a:pt x="159" y="20"/>
                    <a:pt x="156" y="22"/>
                    <a:pt x="155" y="23"/>
                  </a:cubicBezTo>
                  <a:cubicBezTo>
                    <a:pt x="153" y="24"/>
                    <a:pt x="150" y="25"/>
                    <a:pt x="149" y="26"/>
                  </a:cubicBezTo>
                  <a:cubicBezTo>
                    <a:pt x="149" y="26"/>
                    <a:pt x="148" y="28"/>
                    <a:pt x="148" y="27"/>
                  </a:cubicBezTo>
                  <a:cubicBezTo>
                    <a:pt x="147" y="27"/>
                    <a:pt x="148" y="26"/>
                    <a:pt x="147" y="26"/>
                  </a:cubicBezTo>
                  <a:cubicBezTo>
                    <a:pt x="146" y="27"/>
                    <a:pt x="146" y="28"/>
                    <a:pt x="145" y="28"/>
                  </a:cubicBezTo>
                  <a:cubicBezTo>
                    <a:pt x="145" y="28"/>
                    <a:pt x="144" y="27"/>
                    <a:pt x="143" y="27"/>
                  </a:cubicBezTo>
                  <a:cubicBezTo>
                    <a:pt x="143" y="28"/>
                    <a:pt x="142" y="29"/>
                    <a:pt x="142" y="28"/>
                  </a:cubicBezTo>
                  <a:cubicBezTo>
                    <a:pt x="141" y="27"/>
                    <a:pt x="140" y="27"/>
                    <a:pt x="140" y="27"/>
                  </a:cubicBezTo>
                  <a:cubicBezTo>
                    <a:pt x="140" y="28"/>
                    <a:pt x="139" y="28"/>
                    <a:pt x="138" y="28"/>
                  </a:cubicBezTo>
                  <a:cubicBezTo>
                    <a:pt x="138" y="28"/>
                    <a:pt x="136" y="26"/>
                    <a:pt x="135" y="25"/>
                  </a:cubicBezTo>
                  <a:cubicBezTo>
                    <a:pt x="135" y="25"/>
                    <a:pt x="135" y="24"/>
                    <a:pt x="135" y="24"/>
                  </a:cubicBezTo>
                  <a:cubicBezTo>
                    <a:pt x="134" y="23"/>
                    <a:pt x="134" y="21"/>
                    <a:pt x="133" y="21"/>
                  </a:cubicBezTo>
                  <a:cubicBezTo>
                    <a:pt x="132" y="21"/>
                    <a:pt x="131" y="21"/>
                    <a:pt x="130" y="21"/>
                  </a:cubicBezTo>
                  <a:cubicBezTo>
                    <a:pt x="130" y="21"/>
                    <a:pt x="129" y="21"/>
                    <a:pt x="129" y="21"/>
                  </a:cubicBezTo>
                  <a:cubicBezTo>
                    <a:pt x="129" y="21"/>
                    <a:pt x="129" y="21"/>
                    <a:pt x="129" y="21"/>
                  </a:cubicBezTo>
                  <a:cubicBezTo>
                    <a:pt x="128" y="21"/>
                    <a:pt x="128" y="21"/>
                    <a:pt x="128" y="21"/>
                  </a:cubicBezTo>
                  <a:cubicBezTo>
                    <a:pt x="127" y="21"/>
                    <a:pt x="126" y="21"/>
                    <a:pt x="126" y="21"/>
                  </a:cubicBezTo>
                  <a:cubicBezTo>
                    <a:pt x="126" y="21"/>
                    <a:pt x="126" y="21"/>
                    <a:pt x="126" y="21"/>
                  </a:cubicBezTo>
                  <a:cubicBezTo>
                    <a:pt x="125" y="20"/>
                    <a:pt x="125" y="20"/>
                    <a:pt x="125" y="20"/>
                  </a:cubicBezTo>
                  <a:cubicBezTo>
                    <a:pt x="124" y="20"/>
                    <a:pt x="120" y="18"/>
                    <a:pt x="120" y="17"/>
                  </a:cubicBezTo>
                  <a:cubicBezTo>
                    <a:pt x="119" y="17"/>
                    <a:pt x="119" y="17"/>
                    <a:pt x="116" y="17"/>
                  </a:cubicBezTo>
                  <a:cubicBezTo>
                    <a:pt x="114" y="18"/>
                    <a:pt x="111" y="18"/>
                    <a:pt x="109" y="17"/>
                  </a:cubicBezTo>
                  <a:cubicBezTo>
                    <a:pt x="107" y="17"/>
                    <a:pt x="104" y="17"/>
                    <a:pt x="103" y="16"/>
                  </a:cubicBezTo>
                  <a:cubicBezTo>
                    <a:pt x="103" y="16"/>
                    <a:pt x="103" y="15"/>
                    <a:pt x="102" y="15"/>
                  </a:cubicBezTo>
                  <a:cubicBezTo>
                    <a:pt x="101" y="15"/>
                    <a:pt x="97" y="14"/>
                    <a:pt x="96" y="14"/>
                  </a:cubicBezTo>
                  <a:cubicBezTo>
                    <a:pt x="95" y="14"/>
                    <a:pt x="92" y="13"/>
                    <a:pt x="92" y="14"/>
                  </a:cubicBezTo>
                  <a:cubicBezTo>
                    <a:pt x="91" y="14"/>
                    <a:pt x="90" y="15"/>
                    <a:pt x="89" y="14"/>
                  </a:cubicBezTo>
                  <a:cubicBezTo>
                    <a:pt x="88" y="14"/>
                    <a:pt x="89" y="14"/>
                    <a:pt x="88" y="13"/>
                  </a:cubicBezTo>
                  <a:cubicBezTo>
                    <a:pt x="87" y="13"/>
                    <a:pt x="86" y="12"/>
                    <a:pt x="87" y="12"/>
                  </a:cubicBezTo>
                  <a:cubicBezTo>
                    <a:pt x="87" y="11"/>
                    <a:pt x="89" y="10"/>
                    <a:pt x="88" y="10"/>
                  </a:cubicBezTo>
                  <a:cubicBezTo>
                    <a:pt x="87" y="10"/>
                    <a:pt x="83" y="11"/>
                    <a:pt x="83" y="11"/>
                  </a:cubicBezTo>
                  <a:cubicBezTo>
                    <a:pt x="82" y="11"/>
                    <a:pt x="80" y="11"/>
                    <a:pt x="80" y="10"/>
                  </a:cubicBezTo>
                  <a:cubicBezTo>
                    <a:pt x="81" y="9"/>
                    <a:pt x="82" y="9"/>
                    <a:pt x="82" y="8"/>
                  </a:cubicBezTo>
                  <a:cubicBezTo>
                    <a:pt x="81" y="8"/>
                    <a:pt x="80" y="8"/>
                    <a:pt x="79" y="9"/>
                  </a:cubicBezTo>
                  <a:cubicBezTo>
                    <a:pt x="78" y="10"/>
                    <a:pt x="77" y="12"/>
                    <a:pt x="77" y="11"/>
                  </a:cubicBezTo>
                  <a:cubicBezTo>
                    <a:pt x="77" y="10"/>
                    <a:pt x="78" y="8"/>
                    <a:pt x="78" y="8"/>
                  </a:cubicBezTo>
                  <a:cubicBezTo>
                    <a:pt x="77" y="8"/>
                    <a:pt x="77" y="7"/>
                    <a:pt x="76" y="7"/>
                  </a:cubicBezTo>
                  <a:cubicBezTo>
                    <a:pt x="76" y="7"/>
                    <a:pt x="75" y="6"/>
                    <a:pt x="74" y="6"/>
                  </a:cubicBezTo>
                  <a:cubicBezTo>
                    <a:pt x="73" y="6"/>
                    <a:pt x="72" y="9"/>
                    <a:pt x="70" y="10"/>
                  </a:cubicBezTo>
                  <a:cubicBezTo>
                    <a:pt x="68" y="11"/>
                    <a:pt x="64" y="12"/>
                    <a:pt x="63" y="12"/>
                  </a:cubicBezTo>
                  <a:cubicBezTo>
                    <a:pt x="62" y="11"/>
                    <a:pt x="61" y="11"/>
                    <a:pt x="60" y="11"/>
                  </a:cubicBezTo>
                  <a:cubicBezTo>
                    <a:pt x="60" y="12"/>
                    <a:pt x="58" y="14"/>
                    <a:pt x="57" y="14"/>
                  </a:cubicBezTo>
                  <a:cubicBezTo>
                    <a:pt x="56" y="14"/>
                    <a:pt x="54" y="15"/>
                    <a:pt x="52" y="15"/>
                  </a:cubicBezTo>
                  <a:cubicBezTo>
                    <a:pt x="49" y="15"/>
                    <a:pt x="50" y="16"/>
                    <a:pt x="49" y="16"/>
                  </a:cubicBezTo>
                  <a:cubicBezTo>
                    <a:pt x="48" y="17"/>
                    <a:pt x="47" y="19"/>
                    <a:pt x="47" y="19"/>
                  </a:cubicBezTo>
                  <a:cubicBezTo>
                    <a:pt x="46" y="20"/>
                    <a:pt x="43" y="23"/>
                    <a:pt x="42" y="24"/>
                  </a:cubicBezTo>
                  <a:cubicBezTo>
                    <a:pt x="41" y="25"/>
                    <a:pt x="38" y="27"/>
                    <a:pt x="37" y="28"/>
                  </a:cubicBezTo>
                  <a:cubicBezTo>
                    <a:pt x="37" y="28"/>
                    <a:pt x="36" y="27"/>
                    <a:pt x="35" y="28"/>
                  </a:cubicBezTo>
                  <a:cubicBezTo>
                    <a:pt x="34" y="28"/>
                    <a:pt x="32" y="28"/>
                    <a:pt x="30" y="28"/>
                  </a:cubicBezTo>
                  <a:cubicBezTo>
                    <a:pt x="28" y="28"/>
                    <a:pt x="28" y="31"/>
                    <a:pt x="27" y="31"/>
                  </a:cubicBezTo>
                  <a:cubicBezTo>
                    <a:pt x="27" y="31"/>
                    <a:pt x="26" y="31"/>
                    <a:pt x="26" y="32"/>
                  </a:cubicBezTo>
                  <a:cubicBezTo>
                    <a:pt x="26" y="32"/>
                    <a:pt x="27" y="33"/>
                    <a:pt x="27" y="34"/>
                  </a:cubicBezTo>
                  <a:cubicBezTo>
                    <a:pt x="28" y="35"/>
                    <a:pt x="28" y="34"/>
                    <a:pt x="29" y="35"/>
                  </a:cubicBezTo>
                  <a:cubicBezTo>
                    <a:pt x="29" y="36"/>
                    <a:pt x="30" y="37"/>
                    <a:pt x="31" y="37"/>
                  </a:cubicBezTo>
                  <a:cubicBezTo>
                    <a:pt x="31" y="38"/>
                    <a:pt x="32" y="38"/>
                    <a:pt x="32" y="39"/>
                  </a:cubicBezTo>
                  <a:cubicBezTo>
                    <a:pt x="31" y="40"/>
                    <a:pt x="32" y="41"/>
                    <a:pt x="32" y="42"/>
                  </a:cubicBezTo>
                  <a:cubicBezTo>
                    <a:pt x="32" y="43"/>
                    <a:pt x="33" y="43"/>
                    <a:pt x="34" y="43"/>
                  </a:cubicBezTo>
                  <a:cubicBezTo>
                    <a:pt x="35" y="43"/>
                    <a:pt x="38" y="43"/>
                    <a:pt x="38" y="44"/>
                  </a:cubicBezTo>
                  <a:cubicBezTo>
                    <a:pt x="38" y="45"/>
                    <a:pt x="38" y="45"/>
                    <a:pt x="39" y="46"/>
                  </a:cubicBezTo>
                  <a:cubicBezTo>
                    <a:pt x="40" y="46"/>
                    <a:pt x="43" y="46"/>
                    <a:pt x="42" y="47"/>
                  </a:cubicBezTo>
                  <a:cubicBezTo>
                    <a:pt x="42" y="47"/>
                    <a:pt x="41" y="48"/>
                    <a:pt x="40" y="47"/>
                  </a:cubicBezTo>
                  <a:cubicBezTo>
                    <a:pt x="39" y="47"/>
                    <a:pt x="37" y="47"/>
                    <a:pt x="37" y="46"/>
                  </a:cubicBezTo>
                  <a:cubicBezTo>
                    <a:pt x="36" y="45"/>
                    <a:pt x="36" y="46"/>
                    <a:pt x="36" y="47"/>
                  </a:cubicBezTo>
                  <a:cubicBezTo>
                    <a:pt x="36" y="48"/>
                    <a:pt x="35" y="49"/>
                    <a:pt x="36" y="49"/>
                  </a:cubicBezTo>
                  <a:cubicBezTo>
                    <a:pt x="36" y="48"/>
                    <a:pt x="37" y="47"/>
                    <a:pt x="38" y="48"/>
                  </a:cubicBezTo>
                  <a:cubicBezTo>
                    <a:pt x="39" y="49"/>
                    <a:pt x="39" y="50"/>
                    <a:pt x="39" y="50"/>
                  </a:cubicBezTo>
                  <a:cubicBezTo>
                    <a:pt x="38" y="50"/>
                    <a:pt x="37" y="49"/>
                    <a:pt x="37" y="50"/>
                  </a:cubicBezTo>
                  <a:cubicBezTo>
                    <a:pt x="36" y="51"/>
                    <a:pt x="36" y="52"/>
                    <a:pt x="35" y="52"/>
                  </a:cubicBezTo>
                  <a:cubicBezTo>
                    <a:pt x="34" y="52"/>
                    <a:pt x="33" y="51"/>
                    <a:pt x="33" y="51"/>
                  </a:cubicBezTo>
                  <a:cubicBezTo>
                    <a:pt x="33" y="51"/>
                    <a:pt x="31" y="52"/>
                    <a:pt x="31" y="52"/>
                  </a:cubicBezTo>
                  <a:cubicBezTo>
                    <a:pt x="31" y="52"/>
                    <a:pt x="31" y="51"/>
                    <a:pt x="30" y="51"/>
                  </a:cubicBezTo>
                  <a:cubicBezTo>
                    <a:pt x="30" y="51"/>
                    <a:pt x="29" y="51"/>
                    <a:pt x="28" y="51"/>
                  </a:cubicBezTo>
                  <a:cubicBezTo>
                    <a:pt x="28" y="50"/>
                    <a:pt x="28" y="49"/>
                    <a:pt x="29" y="48"/>
                  </a:cubicBezTo>
                  <a:cubicBezTo>
                    <a:pt x="29" y="48"/>
                    <a:pt x="30" y="46"/>
                    <a:pt x="30" y="46"/>
                  </a:cubicBezTo>
                  <a:cubicBezTo>
                    <a:pt x="29" y="46"/>
                    <a:pt x="26" y="46"/>
                    <a:pt x="25" y="47"/>
                  </a:cubicBezTo>
                  <a:cubicBezTo>
                    <a:pt x="25" y="47"/>
                    <a:pt x="23" y="48"/>
                    <a:pt x="22" y="48"/>
                  </a:cubicBezTo>
                  <a:cubicBezTo>
                    <a:pt x="21" y="49"/>
                    <a:pt x="20" y="49"/>
                    <a:pt x="20" y="50"/>
                  </a:cubicBezTo>
                  <a:cubicBezTo>
                    <a:pt x="20" y="50"/>
                    <a:pt x="19" y="51"/>
                    <a:pt x="19" y="51"/>
                  </a:cubicBezTo>
                  <a:cubicBezTo>
                    <a:pt x="18" y="50"/>
                    <a:pt x="16" y="52"/>
                    <a:pt x="15" y="52"/>
                  </a:cubicBezTo>
                  <a:cubicBezTo>
                    <a:pt x="14" y="52"/>
                    <a:pt x="13" y="52"/>
                    <a:pt x="13" y="53"/>
                  </a:cubicBezTo>
                  <a:cubicBezTo>
                    <a:pt x="12" y="53"/>
                    <a:pt x="12" y="54"/>
                    <a:pt x="11" y="54"/>
                  </a:cubicBezTo>
                  <a:cubicBezTo>
                    <a:pt x="11" y="54"/>
                    <a:pt x="11" y="55"/>
                    <a:pt x="12" y="55"/>
                  </a:cubicBezTo>
                  <a:cubicBezTo>
                    <a:pt x="13" y="56"/>
                    <a:pt x="14" y="55"/>
                    <a:pt x="13" y="57"/>
                  </a:cubicBezTo>
                  <a:cubicBezTo>
                    <a:pt x="13" y="58"/>
                    <a:pt x="13" y="59"/>
                    <a:pt x="13" y="60"/>
                  </a:cubicBezTo>
                  <a:cubicBezTo>
                    <a:pt x="14" y="60"/>
                    <a:pt x="12" y="63"/>
                    <a:pt x="14" y="63"/>
                  </a:cubicBezTo>
                  <a:cubicBezTo>
                    <a:pt x="15" y="63"/>
                    <a:pt x="15" y="64"/>
                    <a:pt x="18" y="64"/>
                  </a:cubicBezTo>
                  <a:cubicBezTo>
                    <a:pt x="20" y="63"/>
                    <a:pt x="21" y="63"/>
                    <a:pt x="22" y="63"/>
                  </a:cubicBezTo>
                  <a:cubicBezTo>
                    <a:pt x="24" y="63"/>
                    <a:pt x="24" y="63"/>
                    <a:pt x="25" y="63"/>
                  </a:cubicBezTo>
                  <a:cubicBezTo>
                    <a:pt x="25" y="62"/>
                    <a:pt x="25" y="63"/>
                    <a:pt x="26" y="63"/>
                  </a:cubicBezTo>
                  <a:cubicBezTo>
                    <a:pt x="28" y="63"/>
                    <a:pt x="30" y="60"/>
                    <a:pt x="31" y="60"/>
                  </a:cubicBezTo>
                  <a:cubicBezTo>
                    <a:pt x="32" y="60"/>
                    <a:pt x="32" y="61"/>
                    <a:pt x="33" y="61"/>
                  </a:cubicBezTo>
                  <a:cubicBezTo>
                    <a:pt x="33" y="60"/>
                    <a:pt x="34" y="60"/>
                    <a:pt x="33" y="61"/>
                  </a:cubicBezTo>
                  <a:cubicBezTo>
                    <a:pt x="33" y="62"/>
                    <a:pt x="32" y="63"/>
                    <a:pt x="32" y="63"/>
                  </a:cubicBezTo>
                  <a:cubicBezTo>
                    <a:pt x="31" y="63"/>
                    <a:pt x="33" y="64"/>
                    <a:pt x="32" y="65"/>
                  </a:cubicBezTo>
                  <a:cubicBezTo>
                    <a:pt x="32" y="66"/>
                    <a:pt x="31" y="68"/>
                    <a:pt x="30" y="69"/>
                  </a:cubicBezTo>
                  <a:cubicBezTo>
                    <a:pt x="29" y="70"/>
                    <a:pt x="27" y="70"/>
                    <a:pt x="26" y="70"/>
                  </a:cubicBezTo>
                  <a:cubicBezTo>
                    <a:pt x="25" y="70"/>
                    <a:pt x="24" y="71"/>
                    <a:pt x="23" y="72"/>
                  </a:cubicBezTo>
                  <a:cubicBezTo>
                    <a:pt x="22" y="72"/>
                    <a:pt x="19" y="73"/>
                    <a:pt x="19" y="73"/>
                  </a:cubicBezTo>
                  <a:cubicBezTo>
                    <a:pt x="19" y="72"/>
                    <a:pt x="19" y="72"/>
                    <a:pt x="18" y="72"/>
                  </a:cubicBezTo>
                  <a:cubicBezTo>
                    <a:pt x="17" y="72"/>
                    <a:pt x="16" y="71"/>
                    <a:pt x="15" y="72"/>
                  </a:cubicBezTo>
                  <a:cubicBezTo>
                    <a:pt x="14" y="73"/>
                    <a:pt x="13" y="75"/>
                    <a:pt x="12" y="76"/>
                  </a:cubicBezTo>
                  <a:cubicBezTo>
                    <a:pt x="11" y="77"/>
                    <a:pt x="7" y="79"/>
                    <a:pt x="7" y="80"/>
                  </a:cubicBezTo>
                  <a:cubicBezTo>
                    <a:pt x="6" y="81"/>
                    <a:pt x="6" y="82"/>
                    <a:pt x="5" y="82"/>
                  </a:cubicBezTo>
                  <a:cubicBezTo>
                    <a:pt x="4" y="83"/>
                    <a:pt x="3" y="84"/>
                    <a:pt x="4" y="84"/>
                  </a:cubicBezTo>
                  <a:cubicBezTo>
                    <a:pt x="4" y="84"/>
                    <a:pt x="6" y="83"/>
                    <a:pt x="6" y="84"/>
                  </a:cubicBezTo>
                  <a:cubicBezTo>
                    <a:pt x="5" y="84"/>
                    <a:pt x="4" y="85"/>
                    <a:pt x="4" y="86"/>
                  </a:cubicBezTo>
                  <a:cubicBezTo>
                    <a:pt x="3" y="86"/>
                    <a:pt x="5" y="87"/>
                    <a:pt x="6" y="87"/>
                  </a:cubicBezTo>
                  <a:cubicBezTo>
                    <a:pt x="7" y="88"/>
                    <a:pt x="7" y="88"/>
                    <a:pt x="9" y="89"/>
                  </a:cubicBezTo>
                  <a:cubicBezTo>
                    <a:pt x="10" y="89"/>
                    <a:pt x="11" y="89"/>
                    <a:pt x="10" y="89"/>
                  </a:cubicBezTo>
                  <a:cubicBezTo>
                    <a:pt x="10" y="90"/>
                    <a:pt x="8" y="90"/>
                    <a:pt x="8" y="91"/>
                  </a:cubicBezTo>
                  <a:cubicBezTo>
                    <a:pt x="7" y="93"/>
                    <a:pt x="6" y="94"/>
                    <a:pt x="7" y="94"/>
                  </a:cubicBezTo>
                  <a:cubicBezTo>
                    <a:pt x="8" y="94"/>
                    <a:pt x="7" y="94"/>
                    <a:pt x="8" y="95"/>
                  </a:cubicBezTo>
                  <a:cubicBezTo>
                    <a:pt x="8" y="96"/>
                    <a:pt x="10" y="95"/>
                    <a:pt x="11" y="95"/>
                  </a:cubicBezTo>
                  <a:cubicBezTo>
                    <a:pt x="12" y="95"/>
                    <a:pt x="14" y="95"/>
                    <a:pt x="13" y="94"/>
                  </a:cubicBezTo>
                  <a:cubicBezTo>
                    <a:pt x="13" y="93"/>
                    <a:pt x="14" y="91"/>
                    <a:pt x="15" y="91"/>
                  </a:cubicBezTo>
                  <a:cubicBezTo>
                    <a:pt x="15" y="91"/>
                    <a:pt x="15" y="94"/>
                    <a:pt x="15" y="95"/>
                  </a:cubicBezTo>
                  <a:cubicBezTo>
                    <a:pt x="15" y="95"/>
                    <a:pt x="14" y="96"/>
                    <a:pt x="13" y="97"/>
                  </a:cubicBezTo>
                  <a:cubicBezTo>
                    <a:pt x="12" y="98"/>
                    <a:pt x="12" y="98"/>
                    <a:pt x="13" y="99"/>
                  </a:cubicBezTo>
                  <a:cubicBezTo>
                    <a:pt x="13" y="100"/>
                    <a:pt x="13" y="100"/>
                    <a:pt x="13" y="101"/>
                  </a:cubicBezTo>
                  <a:cubicBezTo>
                    <a:pt x="12" y="101"/>
                    <a:pt x="12" y="102"/>
                    <a:pt x="11" y="102"/>
                  </a:cubicBezTo>
                  <a:cubicBezTo>
                    <a:pt x="10" y="102"/>
                    <a:pt x="8" y="103"/>
                    <a:pt x="10" y="103"/>
                  </a:cubicBezTo>
                  <a:cubicBezTo>
                    <a:pt x="11" y="103"/>
                    <a:pt x="12" y="104"/>
                    <a:pt x="13" y="103"/>
                  </a:cubicBezTo>
                  <a:cubicBezTo>
                    <a:pt x="14" y="103"/>
                    <a:pt x="17" y="101"/>
                    <a:pt x="18" y="101"/>
                  </a:cubicBezTo>
                  <a:cubicBezTo>
                    <a:pt x="20" y="101"/>
                    <a:pt x="20" y="102"/>
                    <a:pt x="21" y="102"/>
                  </a:cubicBezTo>
                  <a:cubicBezTo>
                    <a:pt x="22" y="102"/>
                    <a:pt x="22" y="101"/>
                    <a:pt x="22" y="102"/>
                  </a:cubicBezTo>
                  <a:cubicBezTo>
                    <a:pt x="23" y="102"/>
                    <a:pt x="23" y="104"/>
                    <a:pt x="24" y="103"/>
                  </a:cubicBezTo>
                  <a:cubicBezTo>
                    <a:pt x="25" y="103"/>
                    <a:pt x="24" y="102"/>
                    <a:pt x="24" y="102"/>
                  </a:cubicBezTo>
                  <a:cubicBezTo>
                    <a:pt x="25" y="101"/>
                    <a:pt x="26" y="99"/>
                    <a:pt x="27" y="100"/>
                  </a:cubicBezTo>
                  <a:cubicBezTo>
                    <a:pt x="27" y="100"/>
                    <a:pt x="26" y="102"/>
                    <a:pt x="27" y="102"/>
                  </a:cubicBezTo>
                  <a:cubicBezTo>
                    <a:pt x="28" y="102"/>
                    <a:pt x="31" y="101"/>
                    <a:pt x="32" y="100"/>
                  </a:cubicBezTo>
                  <a:cubicBezTo>
                    <a:pt x="32" y="100"/>
                    <a:pt x="33" y="99"/>
                    <a:pt x="33" y="100"/>
                  </a:cubicBezTo>
                  <a:cubicBezTo>
                    <a:pt x="32" y="101"/>
                    <a:pt x="31" y="102"/>
                    <a:pt x="30" y="103"/>
                  </a:cubicBezTo>
                  <a:cubicBezTo>
                    <a:pt x="29" y="104"/>
                    <a:pt x="27" y="105"/>
                    <a:pt x="27" y="106"/>
                  </a:cubicBezTo>
                  <a:cubicBezTo>
                    <a:pt x="26" y="107"/>
                    <a:pt x="25" y="108"/>
                    <a:pt x="24" y="110"/>
                  </a:cubicBezTo>
                  <a:cubicBezTo>
                    <a:pt x="22" y="112"/>
                    <a:pt x="21" y="114"/>
                    <a:pt x="20" y="114"/>
                  </a:cubicBezTo>
                  <a:cubicBezTo>
                    <a:pt x="19" y="114"/>
                    <a:pt x="16" y="114"/>
                    <a:pt x="15" y="115"/>
                  </a:cubicBezTo>
                  <a:cubicBezTo>
                    <a:pt x="14" y="116"/>
                    <a:pt x="12" y="119"/>
                    <a:pt x="11" y="119"/>
                  </a:cubicBezTo>
                  <a:cubicBezTo>
                    <a:pt x="10" y="119"/>
                    <a:pt x="11" y="118"/>
                    <a:pt x="9" y="119"/>
                  </a:cubicBezTo>
                  <a:cubicBezTo>
                    <a:pt x="8" y="119"/>
                    <a:pt x="6" y="119"/>
                    <a:pt x="4" y="120"/>
                  </a:cubicBezTo>
                  <a:cubicBezTo>
                    <a:pt x="2" y="121"/>
                    <a:pt x="2" y="122"/>
                    <a:pt x="1" y="122"/>
                  </a:cubicBezTo>
                  <a:cubicBezTo>
                    <a:pt x="1" y="123"/>
                    <a:pt x="0" y="123"/>
                    <a:pt x="1" y="124"/>
                  </a:cubicBezTo>
                  <a:cubicBezTo>
                    <a:pt x="3" y="124"/>
                    <a:pt x="3" y="124"/>
                    <a:pt x="4" y="123"/>
                  </a:cubicBezTo>
                  <a:cubicBezTo>
                    <a:pt x="4" y="122"/>
                    <a:pt x="6" y="121"/>
                    <a:pt x="6" y="121"/>
                  </a:cubicBezTo>
                  <a:cubicBezTo>
                    <a:pt x="6" y="122"/>
                    <a:pt x="5" y="123"/>
                    <a:pt x="6" y="122"/>
                  </a:cubicBezTo>
                  <a:cubicBezTo>
                    <a:pt x="8" y="122"/>
                    <a:pt x="10" y="121"/>
                    <a:pt x="12" y="120"/>
                  </a:cubicBezTo>
                  <a:cubicBezTo>
                    <a:pt x="13" y="120"/>
                    <a:pt x="13" y="119"/>
                    <a:pt x="15" y="119"/>
                  </a:cubicBezTo>
                  <a:cubicBezTo>
                    <a:pt x="17" y="119"/>
                    <a:pt x="18" y="118"/>
                    <a:pt x="19" y="117"/>
                  </a:cubicBezTo>
                  <a:cubicBezTo>
                    <a:pt x="21" y="116"/>
                    <a:pt x="29" y="113"/>
                    <a:pt x="30" y="113"/>
                  </a:cubicBezTo>
                  <a:cubicBezTo>
                    <a:pt x="31" y="112"/>
                    <a:pt x="30" y="112"/>
                    <a:pt x="32" y="111"/>
                  </a:cubicBezTo>
                  <a:cubicBezTo>
                    <a:pt x="34" y="110"/>
                    <a:pt x="35" y="108"/>
                    <a:pt x="37" y="107"/>
                  </a:cubicBezTo>
                  <a:cubicBezTo>
                    <a:pt x="39" y="106"/>
                    <a:pt x="40" y="107"/>
                    <a:pt x="41" y="106"/>
                  </a:cubicBezTo>
                  <a:cubicBezTo>
                    <a:pt x="42" y="106"/>
                    <a:pt x="41" y="105"/>
                    <a:pt x="42" y="105"/>
                  </a:cubicBezTo>
                  <a:cubicBezTo>
                    <a:pt x="43" y="104"/>
                    <a:pt x="46" y="101"/>
                    <a:pt x="46" y="101"/>
                  </a:cubicBezTo>
                  <a:cubicBezTo>
                    <a:pt x="47" y="100"/>
                    <a:pt x="47" y="100"/>
                    <a:pt x="46" y="100"/>
                  </a:cubicBezTo>
                  <a:cubicBezTo>
                    <a:pt x="45" y="99"/>
                    <a:pt x="43" y="99"/>
                    <a:pt x="45" y="98"/>
                  </a:cubicBezTo>
                  <a:cubicBezTo>
                    <a:pt x="47" y="97"/>
                    <a:pt x="48" y="95"/>
                    <a:pt x="49" y="95"/>
                  </a:cubicBezTo>
                  <a:cubicBezTo>
                    <a:pt x="51" y="95"/>
                    <a:pt x="51" y="93"/>
                    <a:pt x="52" y="92"/>
                  </a:cubicBezTo>
                  <a:cubicBezTo>
                    <a:pt x="52" y="91"/>
                    <a:pt x="54" y="89"/>
                    <a:pt x="56" y="88"/>
                  </a:cubicBezTo>
                  <a:cubicBezTo>
                    <a:pt x="57" y="88"/>
                    <a:pt x="59" y="87"/>
                    <a:pt x="60" y="87"/>
                  </a:cubicBezTo>
                  <a:cubicBezTo>
                    <a:pt x="60" y="86"/>
                    <a:pt x="62" y="84"/>
                    <a:pt x="63" y="85"/>
                  </a:cubicBezTo>
                  <a:cubicBezTo>
                    <a:pt x="63" y="85"/>
                    <a:pt x="63" y="85"/>
                    <a:pt x="64" y="85"/>
                  </a:cubicBezTo>
                  <a:cubicBezTo>
                    <a:pt x="65" y="85"/>
                    <a:pt x="67" y="83"/>
                    <a:pt x="67" y="84"/>
                  </a:cubicBezTo>
                  <a:cubicBezTo>
                    <a:pt x="66" y="85"/>
                    <a:pt x="65" y="86"/>
                    <a:pt x="65" y="86"/>
                  </a:cubicBezTo>
                  <a:cubicBezTo>
                    <a:pt x="65" y="87"/>
                    <a:pt x="67" y="88"/>
                    <a:pt x="66" y="88"/>
                  </a:cubicBezTo>
                  <a:cubicBezTo>
                    <a:pt x="65" y="88"/>
                    <a:pt x="63" y="88"/>
                    <a:pt x="63" y="88"/>
                  </a:cubicBezTo>
                  <a:cubicBezTo>
                    <a:pt x="62" y="88"/>
                    <a:pt x="63" y="87"/>
                    <a:pt x="61" y="87"/>
                  </a:cubicBezTo>
                  <a:cubicBezTo>
                    <a:pt x="60" y="88"/>
                    <a:pt x="59" y="88"/>
                    <a:pt x="59" y="89"/>
                  </a:cubicBezTo>
                  <a:cubicBezTo>
                    <a:pt x="58" y="89"/>
                    <a:pt x="56" y="93"/>
                    <a:pt x="55" y="94"/>
                  </a:cubicBezTo>
                  <a:cubicBezTo>
                    <a:pt x="54" y="95"/>
                    <a:pt x="54" y="96"/>
                    <a:pt x="55" y="95"/>
                  </a:cubicBezTo>
                  <a:cubicBezTo>
                    <a:pt x="56" y="95"/>
                    <a:pt x="57" y="95"/>
                    <a:pt x="57" y="95"/>
                  </a:cubicBezTo>
                  <a:cubicBezTo>
                    <a:pt x="56" y="95"/>
                    <a:pt x="54" y="97"/>
                    <a:pt x="54" y="97"/>
                  </a:cubicBezTo>
                  <a:cubicBezTo>
                    <a:pt x="53" y="98"/>
                    <a:pt x="56" y="98"/>
                    <a:pt x="57" y="97"/>
                  </a:cubicBezTo>
                  <a:cubicBezTo>
                    <a:pt x="58" y="96"/>
                    <a:pt x="58" y="97"/>
                    <a:pt x="60" y="96"/>
                  </a:cubicBezTo>
                  <a:cubicBezTo>
                    <a:pt x="61" y="95"/>
                    <a:pt x="63" y="94"/>
                    <a:pt x="64" y="94"/>
                  </a:cubicBezTo>
                  <a:cubicBezTo>
                    <a:pt x="66" y="94"/>
                    <a:pt x="68" y="94"/>
                    <a:pt x="69" y="93"/>
                  </a:cubicBezTo>
                  <a:cubicBezTo>
                    <a:pt x="71" y="92"/>
                    <a:pt x="73" y="92"/>
                    <a:pt x="73" y="91"/>
                  </a:cubicBezTo>
                  <a:cubicBezTo>
                    <a:pt x="73" y="91"/>
                    <a:pt x="71" y="90"/>
                    <a:pt x="70" y="89"/>
                  </a:cubicBezTo>
                  <a:cubicBezTo>
                    <a:pt x="70" y="89"/>
                    <a:pt x="71" y="87"/>
                    <a:pt x="71" y="87"/>
                  </a:cubicBezTo>
                  <a:cubicBezTo>
                    <a:pt x="72" y="87"/>
                    <a:pt x="72" y="87"/>
                    <a:pt x="73" y="87"/>
                  </a:cubicBezTo>
                  <a:cubicBezTo>
                    <a:pt x="74" y="87"/>
                    <a:pt x="74" y="88"/>
                    <a:pt x="75" y="88"/>
                  </a:cubicBezTo>
                  <a:cubicBezTo>
                    <a:pt x="76" y="87"/>
                    <a:pt x="77" y="87"/>
                    <a:pt x="77" y="88"/>
                  </a:cubicBezTo>
                  <a:cubicBezTo>
                    <a:pt x="77" y="88"/>
                    <a:pt x="76" y="89"/>
                    <a:pt x="77" y="89"/>
                  </a:cubicBezTo>
                  <a:cubicBezTo>
                    <a:pt x="78" y="89"/>
                    <a:pt x="78" y="89"/>
                    <a:pt x="79" y="89"/>
                  </a:cubicBezTo>
                  <a:cubicBezTo>
                    <a:pt x="79" y="90"/>
                    <a:pt x="80" y="91"/>
                    <a:pt x="81" y="91"/>
                  </a:cubicBezTo>
                  <a:cubicBezTo>
                    <a:pt x="82" y="91"/>
                    <a:pt x="83" y="91"/>
                    <a:pt x="84" y="91"/>
                  </a:cubicBezTo>
                  <a:cubicBezTo>
                    <a:pt x="84" y="92"/>
                    <a:pt x="84" y="93"/>
                    <a:pt x="85" y="93"/>
                  </a:cubicBezTo>
                  <a:cubicBezTo>
                    <a:pt x="86" y="93"/>
                    <a:pt x="88" y="93"/>
                    <a:pt x="91" y="93"/>
                  </a:cubicBezTo>
                  <a:cubicBezTo>
                    <a:pt x="93" y="93"/>
                    <a:pt x="96" y="95"/>
                    <a:pt x="97" y="95"/>
                  </a:cubicBezTo>
                  <a:cubicBezTo>
                    <a:pt x="98" y="95"/>
                    <a:pt x="102" y="93"/>
                    <a:pt x="102" y="93"/>
                  </a:cubicBezTo>
                  <a:cubicBezTo>
                    <a:pt x="102" y="94"/>
                    <a:pt x="100" y="95"/>
                    <a:pt x="101" y="96"/>
                  </a:cubicBezTo>
                  <a:cubicBezTo>
                    <a:pt x="101" y="97"/>
                    <a:pt x="102" y="99"/>
                    <a:pt x="104" y="99"/>
                  </a:cubicBezTo>
                  <a:cubicBezTo>
                    <a:pt x="105" y="99"/>
                    <a:pt x="106" y="99"/>
                    <a:pt x="106" y="100"/>
                  </a:cubicBezTo>
                  <a:cubicBezTo>
                    <a:pt x="106" y="101"/>
                    <a:pt x="105" y="103"/>
                    <a:pt x="106" y="103"/>
                  </a:cubicBezTo>
                  <a:cubicBezTo>
                    <a:pt x="107" y="103"/>
                    <a:pt x="108" y="103"/>
                    <a:pt x="108" y="104"/>
                  </a:cubicBezTo>
                  <a:cubicBezTo>
                    <a:pt x="109" y="104"/>
                    <a:pt x="109" y="105"/>
                    <a:pt x="110" y="104"/>
                  </a:cubicBezTo>
                  <a:cubicBezTo>
                    <a:pt x="111" y="104"/>
                    <a:pt x="112" y="103"/>
                    <a:pt x="111" y="102"/>
                  </a:cubicBezTo>
                  <a:cubicBezTo>
                    <a:pt x="111" y="102"/>
                    <a:pt x="111" y="100"/>
                    <a:pt x="111" y="100"/>
                  </a:cubicBezTo>
                  <a:cubicBezTo>
                    <a:pt x="112" y="100"/>
                    <a:pt x="113" y="101"/>
                    <a:pt x="113" y="102"/>
                  </a:cubicBezTo>
                  <a:cubicBezTo>
                    <a:pt x="113" y="104"/>
                    <a:pt x="114" y="105"/>
                    <a:pt x="114" y="105"/>
                  </a:cubicBezTo>
                  <a:cubicBezTo>
                    <a:pt x="114" y="105"/>
                    <a:pt x="115" y="101"/>
                    <a:pt x="115" y="101"/>
                  </a:cubicBezTo>
                  <a:cubicBezTo>
                    <a:pt x="115" y="100"/>
                    <a:pt x="115" y="97"/>
                    <a:pt x="116" y="97"/>
                  </a:cubicBezTo>
                  <a:cubicBezTo>
                    <a:pt x="117" y="97"/>
                    <a:pt x="117" y="99"/>
                    <a:pt x="117" y="100"/>
                  </a:cubicBezTo>
                  <a:cubicBezTo>
                    <a:pt x="117" y="101"/>
                    <a:pt x="116" y="104"/>
                    <a:pt x="116" y="104"/>
                  </a:cubicBezTo>
                  <a:cubicBezTo>
                    <a:pt x="117" y="105"/>
                    <a:pt x="118" y="105"/>
                    <a:pt x="119" y="105"/>
                  </a:cubicBezTo>
                  <a:cubicBezTo>
                    <a:pt x="120" y="105"/>
                    <a:pt x="120" y="106"/>
                    <a:pt x="121" y="107"/>
                  </a:cubicBezTo>
                  <a:cubicBezTo>
                    <a:pt x="122" y="108"/>
                    <a:pt x="122" y="109"/>
                    <a:pt x="121" y="110"/>
                  </a:cubicBezTo>
                  <a:cubicBezTo>
                    <a:pt x="121" y="111"/>
                    <a:pt x="123" y="111"/>
                    <a:pt x="123" y="112"/>
                  </a:cubicBezTo>
                  <a:cubicBezTo>
                    <a:pt x="123" y="113"/>
                    <a:pt x="122" y="114"/>
                    <a:pt x="123" y="115"/>
                  </a:cubicBezTo>
                  <a:cubicBezTo>
                    <a:pt x="123" y="116"/>
                    <a:pt x="125" y="116"/>
                    <a:pt x="125" y="117"/>
                  </a:cubicBezTo>
                  <a:cubicBezTo>
                    <a:pt x="124" y="118"/>
                    <a:pt x="123" y="119"/>
                    <a:pt x="124" y="119"/>
                  </a:cubicBezTo>
                  <a:cubicBezTo>
                    <a:pt x="126" y="118"/>
                    <a:pt x="127" y="118"/>
                    <a:pt x="127" y="118"/>
                  </a:cubicBezTo>
                  <a:cubicBezTo>
                    <a:pt x="128" y="118"/>
                    <a:pt x="128" y="120"/>
                    <a:pt x="127" y="121"/>
                  </a:cubicBezTo>
                  <a:cubicBezTo>
                    <a:pt x="127" y="122"/>
                    <a:pt x="128" y="123"/>
                    <a:pt x="127" y="123"/>
                  </a:cubicBezTo>
                  <a:cubicBezTo>
                    <a:pt x="126" y="124"/>
                    <a:pt x="126" y="125"/>
                    <a:pt x="127" y="125"/>
                  </a:cubicBezTo>
                  <a:cubicBezTo>
                    <a:pt x="127" y="125"/>
                    <a:pt x="129" y="123"/>
                    <a:pt x="129" y="124"/>
                  </a:cubicBezTo>
                  <a:cubicBezTo>
                    <a:pt x="129" y="124"/>
                    <a:pt x="129" y="124"/>
                    <a:pt x="129" y="124"/>
                  </a:cubicBezTo>
                  <a:cubicBezTo>
                    <a:pt x="128" y="125"/>
                    <a:pt x="128" y="125"/>
                    <a:pt x="127" y="126"/>
                  </a:cubicBezTo>
                  <a:cubicBezTo>
                    <a:pt x="127" y="126"/>
                    <a:pt x="127" y="126"/>
                    <a:pt x="127" y="126"/>
                  </a:cubicBezTo>
                  <a:cubicBezTo>
                    <a:pt x="127" y="126"/>
                    <a:pt x="127" y="127"/>
                    <a:pt x="126" y="127"/>
                  </a:cubicBezTo>
                  <a:cubicBezTo>
                    <a:pt x="126" y="128"/>
                    <a:pt x="127" y="129"/>
                    <a:pt x="127" y="130"/>
                  </a:cubicBezTo>
                  <a:cubicBezTo>
                    <a:pt x="127" y="130"/>
                    <a:pt x="128" y="131"/>
                    <a:pt x="126" y="131"/>
                  </a:cubicBezTo>
                  <a:cubicBezTo>
                    <a:pt x="125" y="131"/>
                    <a:pt x="125" y="132"/>
                    <a:pt x="126" y="133"/>
                  </a:cubicBezTo>
                  <a:cubicBezTo>
                    <a:pt x="127" y="133"/>
                    <a:pt x="128" y="133"/>
                    <a:pt x="129" y="133"/>
                  </a:cubicBezTo>
                  <a:cubicBezTo>
                    <a:pt x="129" y="132"/>
                    <a:pt x="130" y="130"/>
                    <a:pt x="131" y="131"/>
                  </a:cubicBezTo>
                  <a:cubicBezTo>
                    <a:pt x="132" y="131"/>
                    <a:pt x="132" y="133"/>
                    <a:pt x="131" y="133"/>
                  </a:cubicBezTo>
                  <a:cubicBezTo>
                    <a:pt x="131" y="133"/>
                    <a:pt x="130" y="133"/>
                    <a:pt x="130" y="134"/>
                  </a:cubicBezTo>
                  <a:cubicBezTo>
                    <a:pt x="129" y="134"/>
                    <a:pt x="130" y="135"/>
                    <a:pt x="131" y="136"/>
                  </a:cubicBezTo>
                  <a:cubicBezTo>
                    <a:pt x="131" y="136"/>
                    <a:pt x="131" y="139"/>
                    <a:pt x="132" y="139"/>
                  </a:cubicBezTo>
                  <a:cubicBezTo>
                    <a:pt x="133" y="138"/>
                    <a:pt x="136" y="137"/>
                    <a:pt x="136" y="137"/>
                  </a:cubicBezTo>
                  <a:cubicBezTo>
                    <a:pt x="136" y="138"/>
                    <a:pt x="134" y="140"/>
                    <a:pt x="133" y="141"/>
                  </a:cubicBezTo>
                  <a:cubicBezTo>
                    <a:pt x="132" y="141"/>
                    <a:pt x="130" y="144"/>
                    <a:pt x="130" y="144"/>
                  </a:cubicBezTo>
                  <a:cubicBezTo>
                    <a:pt x="130" y="145"/>
                    <a:pt x="129" y="145"/>
                    <a:pt x="130" y="146"/>
                  </a:cubicBezTo>
                  <a:cubicBezTo>
                    <a:pt x="130" y="147"/>
                    <a:pt x="131" y="147"/>
                    <a:pt x="132" y="147"/>
                  </a:cubicBezTo>
                  <a:cubicBezTo>
                    <a:pt x="133" y="147"/>
                    <a:pt x="133" y="147"/>
                    <a:pt x="133" y="148"/>
                  </a:cubicBezTo>
                  <a:cubicBezTo>
                    <a:pt x="132" y="148"/>
                    <a:pt x="132" y="149"/>
                    <a:pt x="134" y="149"/>
                  </a:cubicBezTo>
                  <a:cubicBezTo>
                    <a:pt x="136" y="149"/>
                    <a:pt x="138" y="149"/>
                    <a:pt x="138" y="149"/>
                  </a:cubicBezTo>
                  <a:cubicBezTo>
                    <a:pt x="138" y="149"/>
                    <a:pt x="138" y="149"/>
                    <a:pt x="138" y="150"/>
                  </a:cubicBezTo>
                  <a:cubicBezTo>
                    <a:pt x="138" y="150"/>
                    <a:pt x="138" y="150"/>
                    <a:pt x="138" y="150"/>
                  </a:cubicBezTo>
                  <a:cubicBezTo>
                    <a:pt x="138" y="150"/>
                    <a:pt x="138" y="150"/>
                    <a:pt x="138" y="150"/>
                  </a:cubicBezTo>
                  <a:cubicBezTo>
                    <a:pt x="138" y="150"/>
                    <a:pt x="138" y="150"/>
                    <a:pt x="139" y="150"/>
                  </a:cubicBezTo>
                  <a:cubicBezTo>
                    <a:pt x="140" y="150"/>
                    <a:pt x="141" y="148"/>
                    <a:pt x="140" y="149"/>
                  </a:cubicBezTo>
                  <a:cubicBezTo>
                    <a:pt x="140" y="150"/>
                    <a:pt x="138" y="151"/>
                    <a:pt x="139" y="152"/>
                  </a:cubicBezTo>
                  <a:cubicBezTo>
                    <a:pt x="140" y="153"/>
                    <a:pt x="140" y="152"/>
                    <a:pt x="140" y="153"/>
                  </a:cubicBezTo>
                  <a:cubicBezTo>
                    <a:pt x="140" y="154"/>
                    <a:pt x="140" y="155"/>
                    <a:pt x="141" y="155"/>
                  </a:cubicBezTo>
                  <a:cubicBezTo>
                    <a:pt x="143" y="154"/>
                    <a:pt x="142" y="155"/>
                    <a:pt x="143" y="156"/>
                  </a:cubicBezTo>
                  <a:cubicBezTo>
                    <a:pt x="143" y="156"/>
                    <a:pt x="144" y="156"/>
                    <a:pt x="144" y="156"/>
                  </a:cubicBezTo>
                  <a:cubicBezTo>
                    <a:pt x="144" y="157"/>
                    <a:pt x="144" y="157"/>
                    <a:pt x="144" y="157"/>
                  </a:cubicBezTo>
                  <a:cubicBezTo>
                    <a:pt x="144" y="157"/>
                    <a:pt x="144" y="157"/>
                    <a:pt x="144" y="157"/>
                  </a:cubicBezTo>
                  <a:cubicBezTo>
                    <a:pt x="144" y="157"/>
                    <a:pt x="144" y="157"/>
                    <a:pt x="144" y="157"/>
                  </a:cubicBezTo>
                  <a:cubicBezTo>
                    <a:pt x="144" y="157"/>
                    <a:pt x="144" y="157"/>
                    <a:pt x="144" y="158"/>
                  </a:cubicBezTo>
                  <a:cubicBezTo>
                    <a:pt x="144" y="158"/>
                    <a:pt x="144" y="158"/>
                    <a:pt x="144" y="158"/>
                  </a:cubicBezTo>
                  <a:cubicBezTo>
                    <a:pt x="144" y="159"/>
                    <a:pt x="144" y="161"/>
                    <a:pt x="144" y="162"/>
                  </a:cubicBezTo>
                  <a:cubicBezTo>
                    <a:pt x="144" y="162"/>
                    <a:pt x="143" y="164"/>
                    <a:pt x="143" y="164"/>
                  </a:cubicBezTo>
                  <a:cubicBezTo>
                    <a:pt x="143" y="163"/>
                    <a:pt x="142" y="162"/>
                    <a:pt x="141" y="162"/>
                  </a:cubicBezTo>
                  <a:cubicBezTo>
                    <a:pt x="140" y="162"/>
                    <a:pt x="137" y="162"/>
                    <a:pt x="136" y="162"/>
                  </a:cubicBezTo>
                  <a:cubicBezTo>
                    <a:pt x="135" y="161"/>
                    <a:pt x="135" y="162"/>
                    <a:pt x="135" y="163"/>
                  </a:cubicBezTo>
                  <a:cubicBezTo>
                    <a:pt x="135" y="164"/>
                    <a:pt x="136" y="169"/>
                    <a:pt x="134" y="171"/>
                  </a:cubicBezTo>
                  <a:cubicBezTo>
                    <a:pt x="133" y="174"/>
                    <a:pt x="132" y="179"/>
                    <a:pt x="131" y="180"/>
                  </a:cubicBezTo>
                  <a:cubicBezTo>
                    <a:pt x="130" y="181"/>
                    <a:pt x="128" y="187"/>
                    <a:pt x="127" y="188"/>
                  </a:cubicBezTo>
                  <a:cubicBezTo>
                    <a:pt x="126" y="189"/>
                    <a:pt x="126" y="191"/>
                    <a:pt x="126" y="192"/>
                  </a:cubicBezTo>
                  <a:cubicBezTo>
                    <a:pt x="126" y="193"/>
                    <a:pt x="126" y="193"/>
                    <a:pt x="125" y="195"/>
                  </a:cubicBezTo>
                  <a:cubicBezTo>
                    <a:pt x="124" y="197"/>
                    <a:pt x="123" y="201"/>
                    <a:pt x="123" y="203"/>
                  </a:cubicBezTo>
                  <a:cubicBezTo>
                    <a:pt x="123" y="204"/>
                    <a:pt x="125" y="206"/>
                    <a:pt x="124" y="207"/>
                  </a:cubicBezTo>
                  <a:cubicBezTo>
                    <a:pt x="123" y="209"/>
                    <a:pt x="123" y="210"/>
                    <a:pt x="124" y="211"/>
                  </a:cubicBezTo>
                  <a:cubicBezTo>
                    <a:pt x="124" y="212"/>
                    <a:pt x="125" y="214"/>
                    <a:pt x="125" y="216"/>
                  </a:cubicBezTo>
                  <a:cubicBezTo>
                    <a:pt x="126" y="217"/>
                    <a:pt x="125" y="219"/>
                    <a:pt x="126" y="220"/>
                  </a:cubicBezTo>
                  <a:cubicBezTo>
                    <a:pt x="127" y="221"/>
                    <a:pt x="127" y="224"/>
                    <a:pt x="127" y="226"/>
                  </a:cubicBezTo>
                  <a:cubicBezTo>
                    <a:pt x="128" y="228"/>
                    <a:pt x="129" y="228"/>
                    <a:pt x="129" y="230"/>
                  </a:cubicBezTo>
                  <a:cubicBezTo>
                    <a:pt x="129" y="231"/>
                    <a:pt x="132" y="230"/>
                    <a:pt x="133" y="231"/>
                  </a:cubicBezTo>
                  <a:cubicBezTo>
                    <a:pt x="135" y="232"/>
                    <a:pt x="136" y="232"/>
                    <a:pt x="137" y="232"/>
                  </a:cubicBezTo>
                  <a:cubicBezTo>
                    <a:pt x="139" y="233"/>
                    <a:pt x="138" y="234"/>
                    <a:pt x="139" y="235"/>
                  </a:cubicBezTo>
                  <a:cubicBezTo>
                    <a:pt x="139" y="235"/>
                    <a:pt x="139" y="235"/>
                    <a:pt x="139" y="235"/>
                  </a:cubicBezTo>
                  <a:cubicBezTo>
                    <a:pt x="139" y="235"/>
                    <a:pt x="139" y="235"/>
                    <a:pt x="139" y="235"/>
                  </a:cubicBezTo>
                  <a:cubicBezTo>
                    <a:pt x="139" y="236"/>
                    <a:pt x="139" y="236"/>
                    <a:pt x="139" y="236"/>
                  </a:cubicBezTo>
                  <a:cubicBezTo>
                    <a:pt x="139" y="236"/>
                    <a:pt x="139" y="236"/>
                    <a:pt x="139" y="236"/>
                  </a:cubicBezTo>
                  <a:cubicBezTo>
                    <a:pt x="139" y="237"/>
                    <a:pt x="139" y="237"/>
                    <a:pt x="139" y="237"/>
                  </a:cubicBezTo>
                  <a:cubicBezTo>
                    <a:pt x="139" y="238"/>
                    <a:pt x="140" y="238"/>
                    <a:pt x="140" y="238"/>
                  </a:cubicBezTo>
                  <a:cubicBezTo>
                    <a:pt x="140" y="238"/>
                    <a:pt x="140" y="238"/>
                    <a:pt x="140" y="239"/>
                  </a:cubicBezTo>
                  <a:cubicBezTo>
                    <a:pt x="140" y="239"/>
                    <a:pt x="140" y="239"/>
                    <a:pt x="140" y="239"/>
                  </a:cubicBezTo>
                  <a:cubicBezTo>
                    <a:pt x="140" y="240"/>
                    <a:pt x="140" y="240"/>
                    <a:pt x="140" y="240"/>
                  </a:cubicBezTo>
                  <a:cubicBezTo>
                    <a:pt x="140" y="240"/>
                    <a:pt x="140" y="241"/>
                    <a:pt x="140" y="241"/>
                  </a:cubicBezTo>
                  <a:cubicBezTo>
                    <a:pt x="140" y="241"/>
                    <a:pt x="140" y="241"/>
                    <a:pt x="140" y="242"/>
                  </a:cubicBezTo>
                  <a:cubicBezTo>
                    <a:pt x="140" y="242"/>
                    <a:pt x="140" y="242"/>
                    <a:pt x="140" y="242"/>
                  </a:cubicBezTo>
                  <a:cubicBezTo>
                    <a:pt x="140" y="242"/>
                    <a:pt x="140" y="243"/>
                    <a:pt x="140" y="243"/>
                  </a:cubicBezTo>
                  <a:cubicBezTo>
                    <a:pt x="140" y="243"/>
                    <a:pt x="141" y="243"/>
                    <a:pt x="141" y="243"/>
                  </a:cubicBezTo>
                  <a:cubicBezTo>
                    <a:pt x="141" y="244"/>
                    <a:pt x="141" y="244"/>
                    <a:pt x="141" y="244"/>
                  </a:cubicBezTo>
                  <a:cubicBezTo>
                    <a:pt x="141" y="246"/>
                    <a:pt x="142" y="249"/>
                    <a:pt x="142" y="251"/>
                  </a:cubicBezTo>
                  <a:cubicBezTo>
                    <a:pt x="142" y="253"/>
                    <a:pt x="143" y="254"/>
                    <a:pt x="144" y="255"/>
                  </a:cubicBezTo>
                  <a:cubicBezTo>
                    <a:pt x="145" y="256"/>
                    <a:pt x="147" y="257"/>
                    <a:pt x="146" y="259"/>
                  </a:cubicBezTo>
                  <a:cubicBezTo>
                    <a:pt x="145" y="261"/>
                    <a:pt x="144" y="262"/>
                    <a:pt x="143" y="262"/>
                  </a:cubicBezTo>
                  <a:cubicBezTo>
                    <a:pt x="143" y="262"/>
                    <a:pt x="143" y="263"/>
                    <a:pt x="144" y="264"/>
                  </a:cubicBezTo>
                  <a:cubicBezTo>
                    <a:pt x="144" y="264"/>
                    <a:pt x="146" y="266"/>
                    <a:pt x="147" y="266"/>
                  </a:cubicBezTo>
                  <a:cubicBezTo>
                    <a:pt x="148" y="266"/>
                    <a:pt x="149" y="266"/>
                    <a:pt x="150" y="267"/>
                  </a:cubicBezTo>
                  <a:cubicBezTo>
                    <a:pt x="151" y="268"/>
                    <a:pt x="151" y="270"/>
                    <a:pt x="151" y="271"/>
                  </a:cubicBezTo>
                  <a:cubicBezTo>
                    <a:pt x="150" y="273"/>
                    <a:pt x="150" y="274"/>
                    <a:pt x="151" y="275"/>
                  </a:cubicBezTo>
                  <a:cubicBezTo>
                    <a:pt x="151" y="276"/>
                    <a:pt x="155" y="279"/>
                    <a:pt x="155" y="281"/>
                  </a:cubicBezTo>
                  <a:cubicBezTo>
                    <a:pt x="155" y="282"/>
                    <a:pt x="156" y="284"/>
                    <a:pt x="157" y="283"/>
                  </a:cubicBezTo>
                  <a:cubicBezTo>
                    <a:pt x="157" y="283"/>
                    <a:pt x="159" y="283"/>
                    <a:pt x="159" y="281"/>
                  </a:cubicBezTo>
                  <a:cubicBezTo>
                    <a:pt x="159" y="280"/>
                    <a:pt x="156" y="276"/>
                    <a:pt x="155" y="276"/>
                  </a:cubicBezTo>
                  <a:cubicBezTo>
                    <a:pt x="155" y="275"/>
                    <a:pt x="157" y="275"/>
                    <a:pt x="156" y="274"/>
                  </a:cubicBezTo>
                  <a:cubicBezTo>
                    <a:pt x="156" y="272"/>
                    <a:pt x="154" y="271"/>
                    <a:pt x="155" y="270"/>
                  </a:cubicBezTo>
                  <a:cubicBezTo>
                    <a:pt x="155" y="270"/>
                    <a:pt x="157" y="270"/>
                    <a:pt x="156" y="269"/>
                  </a:cubicBezTo>
                  <a:cubicBezTo>
                    <a:pt x="154" y="267"/>
                    <a:pt x="154" y="265"/>
                    <a:pt x="153" y="264"/>
                  </a:cubicBezTo>
                  <a:cubicBezTo>
                    <a:pt x="153" y="262"/>
                    <a:pt x="152" y="262"/>
                    <a:pt x="152" y="260"/>
                  </a:cubicBezTo>
                  <a:cubicBezTo>
                    <a:pt x="152" y="258"/>
                    <a:pt x="150" y="255"/>
                    <a:pt x="149" y="255"/>
                  </a:cubicBezTo>
                  <a:cubicBezTo>
                    <a:pt x="148" y="254"/>
                    <a:pt x="146" y="252"/>
                    <a:pt x="147" y="251"/>
                  </a:cubicBezTo>
                  <a:cubicBezTo>
                    <a:pt x="147" y="250"/>
                    <a:pt x="147" y="248"/>
                    <a:pt x="147" y="247"/>
                  </a:cubicBezTo>
                  <a:cubicBezTo>
                    <a:pt x="147" y="246"/>
                    <a:pt x="148" y="245"/>
                    <a:pt x="148" y="244"/>
                  </a:cubicBezTo>
                  <a:cubicBezTo>
                    <a:pt x="148" y="244"/>
                    <a:pt x="149" y="243"/>
                    <a:pt x="149" y="243"/>
                  </a:cubicBezTo>
                  <a:cubicBezTo>
                    <a:pt x="149" y="244"/>
                    <a:pt x="151" y="245"/>
                    <a:pt x="151" y="245"/>
                  </a:cubicBezTo>
                  <a:cubicBezTo>
                    <a:pt x="151" y="245"/>
                    <a:pt x="152" y="245"/>
                    <a:pt x="153" y="246"/>
                  </a:cubicBezTo>
                  <a:cubicBezTo>
                    <a:pt x="154" y="247"/>
                    <a:pt x="155" y="246"/>
                    <a:pt x="154" y="247"/>
                  </a:cubicBezTo>
                  <a:cubicBezTo>
                    <a:pt x="154" y="249"/>
                    <a:pt x="154" y="250"/>
                    <a:pt x="154" y="251"/>
                  </a:cubicBezTo>
                  <a:cubicBezTo>
                    <a:pt x="155" y="251"/>
                    <a:pt x="154" y="254"/>
                    <a:pt x="155" y="254"/>
                  </a:cubicBezTo>
                  <a:cubicBezTo>
                    <a:pt x="155" y="255"/>
                    <a:pt x="155" y="257"/>
                    <a:pt x="156" y="258"/>
                  </a:cubicBezTo>
                  <a:cubicBezTo>
                    <a:pt x="157" y="260"/>
                    <a:pt x="158" y="260"/>
                    <a:pt x="160" y="262"/>
                  </a:cubicBezTo>
                  <a:cubicBezTo>
                    <a:pt x="161" y="263"/>
                    <a:pt x="165" y="267"/>
                    <a:pt x="164" y="267"/>
                  </a:cubicBezTo>
                  <a:cubicBezTo>
                    <a:pt x="164" y="268"/>
                    <a:pt x="163" y="269"/>
                    <a:pt x="164" y="270"/>
                  </a:cubicBezTo>
                  <a:cubicBezTo>
                    <a:pt x="164" y="271"/>
                    <a:pt x="166" y="272"/>
                    <a:pt x="167" y="273"/>
                  </a:cubicBezTo>
                  <a:cubicBezTo>
                    <a:pt x="168" y="274"/>
                    <a:pt x="170" y="276"/>
                    <a:pt x="170" y="277"/>
                  </a:cubicBezTo>
                  <a:cubicBezTo>
                    <a:pt x="169" y="278"/>
                    <a:pt x="170" y="279"/>
                    <a:pt x="171" y="281"/>
                  </a:cubicBezTo>
                  <a:cubicBezTo>
                    <a:pt x="172" y="282"/>
                    <a:pt x="173" y="284"/>
                    <a:pt x="173" y="286"/>
                  </a:cubicBezTo>
                  <a:cubicBezTo>
                    <a:pt x="174" y="287"/>
                    <a:pt x="173" y="291"/>
                    <a:pt x="173" y="292"/>
                  </a:cubicBezTo>
                  <a:cubicBezTo>
                    <a:pt x="172" y="292"/>
                    <a:pt x="170" y="294"/>
                    <a:pt x="170" y="295"/>
                  </a:cubicBezTo>
                  <a:cubicBezTo>
                    <a:pt x="171" y="295"/>
                    <a:pt x="169" y="296"/>
                    <a:pt x="171" y="298"/>
                  </a:cubicBezTo>
                  <a:cubicBezTo>
                    <a:pt x="173" y="300"/>
                    <a:pt x="177" y="303"/>
                    <a:pt x="179" y="304"/>
                  </a:cubicBezTo>
                  <a:cubicBezTo>
                    <a:pt x="181" y="305"/>
                    <a:pt x="183" y="304"/>
                    <a:pt x="184" y="305"/>
                  </a:cubicBezTo>
                  <a:cubicBezTo>
                    <a:pt x="185" y="306"/>
                    <a:pt x="186" y="307"/>
                    <a:pt x="188" y="308"/>
                  </a:cubicBezTo>
                  <a:cubicBezTo>
                    <a:pt x="189" y="308"/>
                    <a:pt x="195" y="310"/>
                    <a:pt x="196" y="311"/>
                  </a:cubicBezTo>
                  <a:cubicBezTo>
                    <a:pt x="197" y="312"/>
                    <a:pt x="198" y="313"/>
                    <a:pt x="200" y="313"/>
                  </a:cubicBezTo>
                  <a:cubicBezTo>
                    <a:pt x="202" y="314"/>
                    <a:pt x="204" y="315"/>
                    <a:pt x="206" y="315"/>
                  </a:cubicBezTo>
                  <a:cubicBezTo>
                    <a:pt x="207" y="314"/>
                    <a:pt x="212" y="311"/>
                    <a:pt x="214" y="312"/>
                  </a:cubicBezTo>
                  <a:cubicBezTo>
                    <a:pt x="216" y="312"/>
                    <a:pt x="217" y="312"/>
                    <a:pt x="217" y="313"/>
                  </a:cubicBezTo>
                  <a:cubicBezTo>
                    <a:pt x="218" y="314"/>
                    <a:pt x="219" y="317"/>
                    <a:pt x="221" y="319"/>
                  </a:cubicBezTo>
                  <a:cubicBezTo>
                    <a:pt x="221" y="319"/>
                    <a:pt x="221" y="319"/>
                    <a:pt x="221" y="320"/>
                  </a:cubicBezTo>
                  <a:cubicBezTo>
                    <a:pt x="222" y="320"/>
                    <a:pt x="222" y="320"/>
                    <a:pt x="222" y="321"/>
                  </a:cubicBezTo>
                  <a:cubicBezTo>
                    <a:pt x="222" y="321"/>
                    <a:pt x="222" y="321"/>
                    <a:pt x="222" y="321"/>
                  </a:cubicBezTo>
                  <a:cubicBezTo>
                    <a:pt x="222" y="321"/>
                    <a:pt x="223" y="321"/>
                    <a:pt x="223" y="321"/>
                  </a:cubicBezTo>
                  <a:cubicBezTo>
                    <a:pt x="223" y="321"/>
                    <a:pt x="223" y="321"/>
                    <a:pt x="223" y="321"/>
                  </a:cubicBezTo>
                  <a:cubicBezTo>
                    <a:pt x="223" y="321"/>
                    <a:pt x="223" y="321"/>
                    <a:pt x="223" y="321"/>
                  </a:cubicBezTo>
                  <a:cubicBezTo>
                    <a:pt x="223" y="321"/>
                    <a:pt x="223" y="321"/>
                    <a:pt x="223" y="321"/>
                  </a:cubicBezTo>
                  <a:cubicBezTo>
                    <a:pt x="224" y="321"/>
                    <a:pt x="224" y="321"/>
                    <a:pt x="224" y="321"/>
                  </a:cubicBezTo>
                  <a:cubicBezTo>
                    <a:pt x="224" y="322"/>
                    <a:pt x="224" y="322"/>
                    <a:pt x="224" y="322"/>
                  </a:cubicBezTo>
                  <a:cubicBezTo>
                    <a:pt x="224" y="322"/>
                    <a:pt x="225" y="322"/>
                    <a:pt x="225" y="322"/>
                  </a:cubicBezTo>
                  <a:cubicBezTo>
                    <a:pt x="226" y="322"/>
                    <a:pt x="227" y="322"/>
                    <a:pt x="227" y="322"/>
                  </a:cubicBezTo>
                  <a:cubicBezTo>
                    <a:pt x="228" y="322"/>
                    <a:pt x="228" y="322"/>
                    <a:pt x="228" y="322"/>
                  </a:cubicBezTo>
                  <a:cubicBezTo>
                    <a:pt x="229" y="322"/>
                    <a:pt x="229" y="322"/>
                    <a:pt x="229" y="322"/>
                  </a:cubicBezTo>
                  <a:cubicBezTo>
                    <a:pt x="229" y="322"/>
                    <a:pt x="230" y="322"/>
                    <a:pt x="230" y="322"/>
                  </a:cubicBezTo>
                  <a:cubicBezTo>
                    <a:pt x="230" y="322"/>
                    <a:pt x="230" y="322"/>
                    <a:pt x="230" y="322"/>
                  </a:cubicBezTo>
                  <a:cubicBezTo>
                    <a:pt x="231" y="323"/>
                    <a:pt x="231" y="323"/>
                    <a:pt x="231" y="323"/>
                  </a:cubicBezTo>
                  <a:cubicBezTo>
                    <a:pt x="232" y="323"/>
                    <a:pt x="236" y="326"/>
                    <a:pt x="237" y="326"/>
                  </a:cubicBezTo>
                  <a:cubicBezTo>
                    <a:pt x="238" y="326"/>
                    <a:pt x="238" y="326"/>
                    <a:pt x="238" y="326"/>
                  </a:cubicBezTo>
                  <a:cubicBezTo>
                    <a:pt x="238" y="326"/>
                    <a:pt x="238" y="326"/>
                    <a:pt x="238" y="326"/>
                  </a:cubicBezTo>
                  <a:cubicBezTo>
                    <a:pt x="239" y="326"/>
                    <a:pt x="239" y="326"/>
                    <a:pt x="239" y="326"/>
                  </a:cubicBezTo>
                  <a:cubicBezTo>
                    <a:pt x="239" y="326"/>
                    <a:pt x="239" y="326"/>
                    <a:pt x="240" y="326"/>
                  </a:cubicBezTo>
                  <a:cubicBezTo>
                    <a:pt x="240" y="326"/>
                    <a:pt x="240" y="326"/>
                    <a:pt x="240" y="326"/>
                  </a:cubicBezTo>
                  <a:cubicBezTo>
                    <a:pt x="240" y="326"/>
                    <a:pt x="240" y="326"/>
                    <a:pt x="240" y="326"/>
                  </a:cubicBezTo>
                  <a:cubicBezTo>
                    <a:pt x="240" y="326"/>
                    <a:pt x="240" y="326"/>
                    <a:pt x="241" y="326"/>
                  </a:cubicBezTo>
                  <a:cubicBezTo>
                    <a:pt x="241" y="326"/>
                    <a:pt x="241" y="326"/>
                    <a:pt x="241" y="326"/>
                  </a:cubicBezTo>
                  <a:cubicBezTo>
                    <a:pt x="241" y="326"/>
                    <a:pt x="241" y="326"/>
                    <a:pt x="241" y="326"/>
                  </a:cubicBezTo>
                  <a:cubicBezTo>
                    <a:pt x="241" y="326"/>
                    <a:pt x="241" y="326"/>
                    <a:pt x="241" y="326"/>
                  </a:cubicBezTo>
                  <a:cubicBezTo>
                    <a:pt x="241" y="326"/>
                    <a:pt x="241" y="326"/>
                    <a:pt x="241" y="326"/>
                  </a:cubicBezTo>
                  <a:cubicBezTo>
                    <a:pt x="241" y="326"/>
                    <a:pt x="241" y="326"/>
                    <a:pt x="240" y="327"/>
                  </a:cubicBezTo>
                  <a:cubicBezTo>
                    <a:pt x="240" y="327"/>
                    <a:pt x="240" y="327"/>
                    <a:pt x="240" y="327"/>
                  </a:cubicBezTo>
                  <a:cubicBezTo>
                    <a:pt x="240" y="327"/>
                    <a:pt x="240" y="327"/>
                    <a:pt x="240" y="327"/>
                  </a:cubicBezTo>
                  <a:cubicBezTo>
                    <a:pt x="240" y="327"/>
                    <a:pt x="240" y="327"/>
                    <a:pt x="240" y="327"/>
                  </a:cubicBezTo>
                  <a:cubicBezTo>
                    <a:pt x="240" y="327"/>
                    <a:pt x="240" y="328"/>
                    <a:pt x="240" y="328"/>
                  </a:cubicBezTo>
                  <a:cubicBezTo>
                    <a:pt x="240" y="328"/>
                    <a:pt x="240" y="328"/>
                    <a:pt x="240" y="328"/>
                  </a:cubicBezTo>
                  <a:cubicBezTo>
                    <a:pt x="240" y="329"/>
                    <a:pt x="243" y="330"/>
                    <a:pt x="243" y="331"/>
                  </a:cubicBezTo>
                  <a:cubicBezTo>
                    <a:pt x="244" y="332"/>
                    <a:pt x="244" y="333"/>
                    <a:pt x="245" y="333"/>
                  </a:cubicBezTo>
                  <a:cubicBezTo>
                    <a:pt x="245" y="334"/>
                    <a:pt x="245" y="334"/>
                    <a:pt x="246" y="334"/>
                  </a:cubicBezTo>
                  <a:cubicBezTo>
                    <a:pt x="246" y="334"/>
                    <a:pt x="246" y="334"/>
                    <a:pt x="246" y="334"/>
                  </a:cubicBezTo>
                  <a:cubicBezTo>
                    <a:pt x="246" y="335"/>
                    <a:pt x="246" y="335"/>
                    <a:pt x="246" y="335"/>
                  </a:cubicBezTo>
                  <a:cubicBezTo>
                    <a:pt x="246" y="335"/>
                    <a:pt x="246" y="335"/>
                    <a:pt x="246" y="335"/>
                  </a:cubicBezTo>
                  <a:cubicBezTo>
                    <a:pt x="246" y="336"/>
                    <a:pt x="246" y="336"/>
                    <a:pt x="246" y="337"/>
                  </a:cubicBezTo>
                  <a:cubicBezTo>
                    <a:pt x="246" y="338"/>
                    <a:pt x="245" y="339"/>
                    <a:pt x="246" y="340"/>
                  </a:cubicBezTo>
                  <a:cubicBezTo>
                    <a:pt x="247" y="341"/>
                    <a:pt x="248" y="342"/>
                    <a:pt x="249" y="341"/>
                  </a:cubicBezTo>
                  <a:cubicBezTo>
                    <a:pt x="249" y="340"/>
                    <a:pt x="249" y="340"/>
                    <a:pt x="249" y="341"/>
                  </a:cubicBezTo>
                  <a:cubicBezTo>
                    <a:pt x="250" y="342"/>
                    <a:pt x="249" y="343"/>
                    <a:pt x="251" y="343"/>
                  </a:cubicBezTo>
                  <a:cubicBezTo>
                    <a:pt x="253" y="344"/>
                    <a:pt x="252" y="345"/>
                    <a:pt x="253" y="346"/>
                  </a:cubicBezTo>
                  <a:cubicBezTo>
                    <a:pt x="253" y="346"/>
                    <a:pt x="253" y="346"/>
                    <a:pt x="253" y="346"/>
                  </a:cubicBezTo>
                  <a:cubicBezTo>
                    <a:pt x="253" y="346"/>
                    <a:pt x="253" y="346"/>
                    <a:pt x="254" y="346"/>
                  </a:cubicBezTo>
                  <a:cubicBezTo>
                    <a:pt x="254" y="346"/>
                    <a:pt x="254" y="347"/>
                    <a:pt x="255" y="347"/>
                  </a:cubicBezTo>
                  <a:cubicBezTo>
                    <a:pt x="255" y="347"/>
                    <a:pt x="255" y="347"/>
                    <a:pt x="255" y="347"/>
                  </a:cubicBezTo>
                  <a:cubicBezTo>
                    <a:pt x="255" y="347"/>
                    <a:pt x="255" y="347"/>
                    <a:pt x="255" y="347"/>
                  </a:cubicBezTo>
                  <a:cubicBezTo>
                    <a:pt x="256" y="347"/>
                    <a:pt x="256" y="347"/>
                    <a:pt x="256" y="347"/>
                  </a:cubicBezTo>
                  <a:cubicBezTo>
                    <a:pt x="257" y="348"/>
                    <a:pt x="259" y="347"/>
                    <a:pt x="260" y="348"/>
                  </a:cubicBezTo>
                  <a:cubicBezTo>
                    <a:pt x="262" y="349"/>
                    <a:pt x="261" y="351"/>
                    <a:pt x="263" y="351"/>
                  </a:cubicBezTo>
                  <a:cubicBezTo>
                    <a:pt x="265" y="351"/>
                    <a:pt x="268" y="351"/>
                    <a:pt x="268" y="351"/>
                  </a:cubicBezTo>
                  <a:cubicBezTo>
                    <a:pt x="268" y="350"/>
                    <a:pt x="267" y="348"/>
                    <a:pt x="268" y="348"/>
                  </a:cubicBezTo>
                  <a:cubicBezTo>
                    <a:pt x="269" y="347"/>
                    <a:pt x="270" y="346"/>
                    <a:pt x="271" y="345"/>
                  </a:cubicBezTo>
                  <a:cubicBezTo>
                    <a:pt x="271" y="345"/>
                    <a:pt x="274" y="344"/>
                    <a:pt x="274" y="345"/>
                  </a:cubicBezTo>
                  <a:cubicBezTo>
                    <a:pt x="275" y="345"/>
                    <a:pt x="277" y="346"/>
                    <a:pt x="277" y="348"/>
                  </a:cubicBezTo>
                  <a:cubicBezTo>
                    <a:pt x="277" y="349"/>
                    <a:pt x="277" y="352"/>
                    <a:pt x="278" y="353"/>
                  </a:cubicBezTo>
                  <a:cubicBezTo>
                    <a:pt x="278" y="353"/>
                    <a:pt x="278" y="353"/>
                    <a:pt x="278" y="353"/>
                  </a:cubicBezTo>
                  <a:cubicBezTo>
                    <a:pt x="278" y="354"/>
                    <a:pt x="279" y="354"/>
                    <a:pt x="279" y="354"/>
                  </a:cubicBezTo>
                  <a:cubicBezTo>
                    <a:pt x="279" y="354"/>
                    <a:pt x="279" y="354"/>
                    <a:pt x="279" y="354"/>
                  </a:cubicBezTo>
                  <a:cubicBezTo>
                    <a:pt x="279" y="354"/>
                    <a:pt x="279" y="354"/>
                    <a:pt x="279" y="355"/>
                  </a:cubicBezTo>
                  <a:cubicBezTo>
                    <a:pt x="279" y="355"/>
                    <a:pt x="279" y="355"/>
                    <a:pt x="279" y="355"/>
                  </a:cubicBezTo>
                  <a:cubicBezTo>
                    <a:pt x="279" y="355"/>
                    <a:pt x="279" y="355"/>
                    <a:pt x="279" y="356"/>
                  </a:cubicBezTo>
                  <a:cubicBezTo>
                    <a:pt x="279" y="356"/>
                    <a:pt x="279" y="356"/>
                    <a:pt x="278" y="357"/>
                  </a:cubicBezTo>
                  <a:cubicBezTo>
                    <a:pt x="278" y="359"/>
                    <a:pt x="279" y="360"/>
                    <a:pt x="278" y="360"/>
                  </a:cubicBezTo>
                  <a:cubicBezTo>
                    <a:pt x="277" y="361"/>
                    <a:pt x="277" y="362"/>
                    <a:pt x="277" y="363"/>
                  </a:cubicBezTo>
                  <a:cubicBezTo>
                    <a:pt x="277" y="363"/>
                    <a:pt x="276" y="364"/>
                    <a:pt x="276" y="366"/>
                  </a:cubicBezTo>
                  <a:cubicBezTo>
                    <a:pt x="276" y="367"/>
                    <a:pt x="277" y="368"/>
                    <a:pt x="276" y="369"/>
                  </a:cubicBezTo>
                  <a:cubicBezTo>
                    <a:pt x="275" y="370"/>
                    <a:pt x="274" y="372"/>
                    <a:pt x="272" y="372"/>
                  </a:cubicBezTo>
                  <a:cubicBezTo>
                    <a:pt x="271" y="372"/>
                    <a:pt x="270" y="373"/>
                    <a:pt x="269" y="373"/>
                  </a:cubicBezTo>
                  <a:cubicBezTo>
                    <a:pt x="269" y="373"/>
                    <a:pt x="269" y="376"/>
                    <a:pt x="267" y="377"/>
                  </a:cubicBezTo>
                  <a:cubicBezTo>
                    <a:pt x="267" y="378"/>
                    <a:pt x="266" y="378"/>
                    <a:pt x="266" y="378"/>
                  </a:cubicBezTo>
                  <a:cubicBezTo>
                    <a:pt x="266" y="379"/>
                    <a:pt x="265" y="379"/>
                    <a:pt x="265" y="379"/>
                  </a:cubicBezTo>
                  <a:cubicBezTo>
                    <a:pt x="265" y="380"/>
                    <a:pt x="265" y="380"/>
                    <a:pt x="265" y="380"/>
                  </a:cubicBezTo>
                  <a:cubicBezTo>
                    <a:pt x="264" y="380"/>
                    <a:pt x="264" y="380"/>
                    <a:pt x="263" y="381"/>
                  </a:cubicBezTo>
                  <a:cubicBezTo>
                    <a:pt x="262" y="381"/>
                    <a:pt x="260" y="382"/>
                    <a:pt x="259" y="384"/>
                  </a:cubicBezTo>
                  <a:cubicBezTo>
                    <a:pt x="258" y="386"/>
                    <a:pt x="259" y="386"/>
                    <a:pt x="257" y="386"/>
                  </a:cubicBezTo>
                  <a:cubicBezTo>
                    <a:pt x="256" y="387"/>
                    <a:pt x="254" y="389"/>
                    <a:pt x="254" y="390"/>
                  </a:cubicBezTo>
                  <a:cubicBezTo>
                    <a:pt x="254" y="391"/>
                    <a:pt x="252" y="395"/>
                    <a:pt x="253" y="396"/>
                  </a:cubicBezTo>
                  <a:cubicBezTo>
                    <a:pt x="254" y="397"/>
                    <a:pt x="253" y="398"/>
                    <a:pt x="253" y="398"/>
                  </a:cubicBezTo>
                  <a:cubicBezTo>
                    <a:pt x="253" y="398"/>
                    <a:pt x="253" y="398"/>
                    <a:pt x="253" y="399"/>
                  </a:cubicBezTo>
                  <a:cubicBezTo>
                    <a:pt x="253" y="399"/>
                    <a:pt x="252" y="399"/>
                    <a:pt x="252" y="399"/>
                  </a:cubicBezTo>
                  <a:cubicBezTo>
                    <a:pt x="252" y="399"/>
                    <a:pt x="252" y="399"/>
                    <a:pt x="252" y="399"/>
                  </a:cubicBezTo>
                  <a:cubicBezTo>
                    <a:pt x="252" y="399"/>
                    <a:pt x="252" y="399"/>
                    <a:pt x="252" y="399"/>
                  </a:cubicBezTo>
                  <a:cubicBezTo>
                    <a:pt x="251" y="399"/>
                    <a:pt x="251" y="399"/>
                    <a:pt x="251" y="399"/>
                  </a:cubicBezTo>
                  <a:cubicBezTo>
                    <a:pt x="251" y="400"/>
                    <a:pt x="251" y="400"/>
                    <a:pt x="251" y="400"/>
                  </a:cubicBezTo>
                  <a:cubicBezTo>
                    <a:pt x="250" y="400"/>
                    <a:pt x="250" y="400"/>
                    <a:pt x="250" y="400"/>
                  </a:cubicBezTo>
                  <a:cubicBezTo>
                    <a:pt x="250" y="400"/>
                    <a:pt x="249" y="401"/>
                    <a:pt x="249" y="401"/>
                  </a:cubicBezTo>
                  <a:cubicBezTo>
                    <a:pt x="248" y="402"/>
                    <a:pt x="246" y="403"/>
                    <a:pt x="247" y="404"/>
                  </a:cubicBezTo>
                  <a:cubicBezTo>
                    <a:pt x="248" y="405"/>
                    <a:pt x="249" y="406"/>
                    <a:pt x="248" y="406"/>
                  </a:cubicBezTo>
                  <a:cubicBezTo>
                    <a:pt x="247" y="407"/>
                    <a:pt x="246" y="408"/>
                    <a:pt x="247" y="408"/>
                  </a:cubicBezTo>
                  <a:cubicBezTo>
                    <a:pt x="249" y="409"/>
                    <a:pt x="252" y="411"/>
                    <a:pt x="253" y="413"/>
                  </a:cubicBezTo>
                  <a:cubicBezTo>
                    <a:pt x="253" y="414"/>
                    <a:pt x="252" y="414"/>
                    <a:pt x="253" y="416"/>
                  </a:cubicBezTo>
                  <a:cubicBezTo>
                    <a:pt x="254" y="417"/>
                    <a:pt x="255" y="420"/>
                    <a:pt x="255" y="421"/>
                  </a:cubicBezTo>
                  <a:cubicBezTo>
                    <a:pt x="255" y="422"/>
                    <a:pt x="258" y="431"/>
                    <a:pt x="258" y="433"/>
                  </a:cubicBezTo>
                  <a:cubicBezTo>
                    <a:pt x="259" y="435"/>
                    <a:pt x="261" y="436"/>
                    <a:pt x="261" y="439"/>
                  </a:cubicBezTo>
                  <a:cubicBezTo>
                    <a:pt x="260" y="441"/>
                    <a:pt x="259" y="443"/>
                    <a:pt x="260" y="446"/>
                  </a:cubicBezTo>
                  <a:cubicBezTo>
                    <a:pt x="260" y="449"/>
                    <a:pt x="260" y="452"/>
                    <a:pt x="261" y="453"/>
                  </a:cubicBezTo>
                  <a:cubicBezTo>
                    <a:pt x="263" y="454"/>
                    <a:pt x="264" y="457"/>
                    <a:pt x="265" y="458"/>
                  </a:cubicBezTo>
                  <a:cubicBezTo>
                    <a:pt x="266" y="459"/>
                    <a:pt x="270" y="462"/>
                    <a:pt x="271" y="462"/>
                  </a:cubicBezTo>
                  <a:cubicBezTo>
                    <a:pt x="273" y="463"/>
                    <a:pt x="277" y="466"/>
                    <a:pt x="278" y="467"/>
                  </a:cubicBezTo>
                  <a:cubicBezTo>
                    <a:pt x="278" y="468"/>
                    <a:pt x="281" y="469"/>
                    <a:pt x="281" y="471"/>
                  </a:cubicBezTo>
                  <a:cubicBezTo>
                    <a:pt x="281" y="471"/>
                    <a:pt x="281" y="472"/>
                    <a:pt x="282" y="473"/>
                  </a:cubicBezTo>
                  <a:cubicBezTo>
                    <a:pt x="282" y="473"/>
                    <a:pt x="282" y="473"/>
                    <a:pt x="282" y="474"/>
                  </a:cubicBezTo>
                  <a:cubicBezTo>
                    <a:pt x="282" y="474"/>
                    <a:pt x="282" y="474"/>
                    <a:pt x="282" y="474"/>
                  </a:cubicBezTo>
                  <a:cubicBezTo>
                    <a:pt x="282" y="474"/>
                    <a:pt x="282" y="475"/>
                    <a:pt x="282" y="475"/>
                  </a:cubicBezTo>
                  <a:cubicBezTo>
                    <a:pt x="282" y="475"/>
                    <a:pt x="282" y="475"/>
                    <a:pt x="282" y="475"/>
                  </a:cubicBezTo>
                  <a:cubicBezTo>
                    <a:pt x="282" y="476"/>
                    <a:pt x="282" y="476"/>
                    <a:pt x="281" y="477"/>
                  </a:cubicBezTo>
                  <a:cubicBezTo>
                    <a:pt x="280" y="478"/>
                    <a:pt x="279" y="480"/>
                    <a:pt x="279" y="482"/>
                  </a:cubicBezTo>
                  <a:cubicBezTo>
                    <a:pt x="279" y="483"/>
                    <a:pt x="280" y="484"/>
                    <a:pt x="279" y="487"/>
                  </a:cubicBezTo>
                  <a:cubicBezTo>
                    <a:pt x="278" y="489"/>
                    <a:pt x="277" y="495"/>
                    <a:pt x="276" y="496"/>
                  </a:cubicBezTo>
                  <a:cubicBezTo>
                    <a:pt x="275" y="496"/>
                    <a:pt x="273" y="497"/>
                    <a:pt x="273" y="498"/>
                  </a:cubicBezTo>
                  <a:cubicBezTo>
                    <a:pt x="274" y="500"/>
                    <a:pt x="274" y="502"/>
                    <a:pt x="273" y="505"/>
                  </a:cubicBezTo>
                  <a:cubicBezTo>
                    <a:pt x="272" y="507"/>
                    <a:pt x="271" y="510"/>
                    <a:pt x="270" y="512"/>
                  </a:cubicBezTo>
                  <a:cubicBezTo>
                    <a:pt x="270" y="513"/>
                    <a:pt x="268" y="519"/>
                    <a:pt x="267" y="520"/>
                  </a:cubicBezTo>
                  <a:cubicBezTo>
                    <a:pt x="267" y="521"/>
                    <a:pt x="266" y="526"/>
                    <a:pt x="265" y="527"/>
                  </a:cubicBezTo>
                  <a:cubicBezTo>
                    <a:pt x="264" y="527"/>
                    <a:pt x="261" y="531"/>
                    <a:pt x="262" y="533"/>
                  </a:cubicBezTo>
                  <a:cubicBezTo>
                    <a:pt x="262" y="534"/>
                    <a:pt x="262" y="534"/>
                    <a:pt x="261" y="536"/>
                  </a:cubicBezTo>
                  <a:cubicBezTo>
                    <a:pt x="260" y="538"/>
                    <a:pt x="259" y="544"/>
                    <a:pt x="259" y="546"/>
                  </a:cubicBezTo>
                  <a:cubicBezTo>
                    <a:pt x="259" y="549"/>
                    <a:pt x="258" y="553"/>
                    <a:pt x="257" y="555"/>
                  </a:cubicBezTo>
                  <a:cubicBezTo>
                    <a:pt x="256" y="557"/>
                    <a:pt x="254" y="559"/>
                    <a:pt x="254" y="560"/>
                  </a:cubicBezTo>
                  <a:cubicBezTo>
                    <a:pt x="253" y="562"/>
                    <a:pt x="249" y="569"/>
                    <a:pt x="247" y="572"/>
                  </a:cubicBezTo>
                  <a:cubicBezTo>
                    <a:pt x="245" y="574"/>
                    <a:pt x="244" y="578"/>
                    <a:pt x="242" y="580"/>
                  </a:cubicBezTo>
                  <a:cubicBezTo>
                    <a:pt x="241" y="582"/>
                    <a:pt x="239" y="583"/>
                    <a:pt x="240" y="585"/>
                  </a:cubicBezTo>
                  <a:cubicBezTo>
                    <a:pt x="240" y="587"/>
                    <a:pt x="241" y="588"/>
                    <a:pt x="240" y="590"/>
                  </a:cubicBezTo>
                  <a:cubicBezTo>
                    <a:pt x="239" y="592"/>
                    <a:pt x="240" y="592"/>
                    <a:pt x="239" y="595"/>
                  </a:cubicBezTo>
                  <a:cubicBezTo>
                    <a:pt x="238" y="598"/>
                    <a:pt x="238" y="598"/>
                    <a:pt x="236" y="601"/>
                  </a:cubicBezTo>
                  <a:cubicBezTo>
                    <a:pt x="235" y="604"/>
                    <a:pt x="234" y="607"/>
                    <a:pt x="233" y="610"/>
                  </a:cubicBezTo>
                  <a:cubicBezTo>
                    <a:pt x="233" y="612"/>
                    <a:pt x="233" y="615"/>
                    <a:pt x="232" y="615"/>
                  </a:cubicBezTo>
                  <a:cubicBezTo>
                    <a:pt x="232" y="615"/>
                    <a:pt x="230" y="619"/>
                    <a:pt x="229" y="620"/>
                  </a:cubicBezTo>
                  <a:cubicBezTo>
                    <a:pt x="229" y="622"/>
                    <a:pt x="229" y="625"/>
                    <a:pt x="229" y="625"/>
                  </a:cubicBezTo>
                  <a:cubicBezTo>
                    <a:pt x="230" y="625"/>
                    <a:pt x="232" y="621"/>
                    <a:pt x="233" y="620"/>
                  </a:cubicBezTo>
                  <a:cubicBezTo>
                    <a:pt x="233" y="619"/>
                    <a:pt x="235" y="618"/>
                    <a:pt x="235" y="616"/>
                  </a:cubicBezTo>
                  <a:cubicBezTo>
                    <a:pt x="235" y="615"/>
                    <a:pt x="235" y="613"/>
                    <a:pt x="236" y="614"/>
                  </a:cubicBezTo>
                  <a:cubicBezTo>
                    <a:pt x="236" y="615"/>
                    <a:pt x="238" y="613"/>
                    <a:pt x="237" y="615"/>
                  </a:cubicBezTo>
                  <a:cubicBezTo>
                    <a:pt x="237" y="618"/>
                    <a:pt x="237" y="618"/>
                    <a:pt x="235" y="621"/>
                  </a:cubicBezTo>
                  <a:cubicBezTo>
                    <a:pt x="234" y="624"/>
                    <a:pt x="234" y="628"/>
                    <a:pt x="234" y="628"/>
                  </a:cubicBezTo>
                  <a:cubicBezTo>
                    <a:pt x="233" y="629"/>
                    <a:pt x="232" y="630"/>
                    <a:pt x="232" y="631"/>
                  </a:cubicBezTo>
                  <a:cubicBezTo>
                    <a:pt x="232" y="632"/>
                    <a:pt x="233" y="634"/>
                    <a:pt x="232" y="635"/>
                  </a:cubicBezTo>
                  <a:cubicBezTo>
                    <a:pt x="232" y="635"/>
                    <a:pt x="231" y="638"/>
                    <a:pt x="230" y="638"/>
                  </a:cubicBezTo>
                  <a:cubicBezTo>
                    <a:pt x="229" y="638"/>
                    <a:pt x="228" y="639"/>
                    <a:pt x="229" y="641"/>
                  </a:cubicBezTo>
                  <a:cubicBezTo>
                    <a:pt x="230" y="642"/>
                    <a:pt x="230" y="642"/>
                    <a:pt x="229" y="643"/>
                  </a:cubicBezTo>
                  <a:cubicBezTo>
                    <a:pt x="227" y="644"/>
                    <a:pt x="226" y="647"/>
                    <a:pt x="226" y="647"/>
                  </a:cubicBezTo>
                  <a:cubicBezTo>
                    <a:pt x="226" y="647"/>
                    <a:pt x="225" y="649"/>
                    <a:pt x="224" y="648"/>
                  </a:cubicBezTo>
                  <a:cubicBezTo>
                    <a:pt x="223" y="647"/>
                    <a:pt x="222" y="648"/>
                    <a:pt x="222" y="647"/>
                  </a:cubicBezTo>
                  <a:cubicBezTo>
                    <a:pt x="221" y="646"/>
                    <a:pt x="220" y="645"/>
                    <a:pt x="219" y="646"/>
                  </a:cubicBezTo>
                  <a:cubicBezTo>
                    <a:pt x="218" y="647"/>
                    <a:pt x="219" y="649"/>
                    <a:pt x="218" y="649"/>
                  </a:cubicBezTo>
                  <a:cubicBezTo>
                    <a:pt x="217" y="650"/>
                    <a:pt x="214" y="657"/>
                    <a:pt x="215" y="656"/>
                  </a:cubicBezTo>
                  <a:cubicBezTo>
                    <a:pt x="216" y="654"/>
                    <a:pt x="218" y="653"/>
                    <a:pt x="218" y="655"/>
                  </a:cubicBezTo>
                  <a:cubicBezTo>
                    <a:pt x="218" y="656"/>
                    <a:pt x="218" y="658"/>
                    <a:pt x="218" y="660"/>
                  </a:cubicBezTo>
                  <a:cubicBezTo>
                    <a:pt x="218" y="661"/>
                    <a:pt x="218" y="663"/>
                    <a:pt x="219" y="663"/>
                  </a:cubicBezTo>
                  <a:cubicBezTo>
                    <a:pt x="220" y="664"/>
                    <a:pt x="223" y="664"/>
                    <a:pt x="222" y="665"/>
                  </a:cubicBezTo>
                  <a:cubicBezTo>
                    <a:pt x="221" y="666"/>
                    <a:pt x="220" y="664"/>
                    <a:pt x="218" y="665"/>
                  </a:cubicBezTo>
                  <a:cubicBezTo>
                    <a:pt x="216" y="666"/>
                    <a:pt x="217" y="668"/>
                    <a:pt x="217" y="669"/>
                  </a:cubicBezTo>
                  <a:cubicBezTo>
                    <a:pt x="217" y="670"/>
                    <a:pt x="216" y="672"/>
                    <a:pt x="215" y="673"/>
                  </a:cubicBezTo>
                  <a:cubicBezTo>
                    <a:pt x="215" y="673"/>
                    <a:pt x="214" y="676"/>
                    <a:pt x="215" y="677"/>
                  </a:cubicBezTo>
                  <a:cubicBezTo>
                    <a:pt x="216" y="677"/>
                    <a:pt x="217" y="678"/>
                    <a:pt x="215" y="679"/>
                  </a:cubicBezTo>
                  <a:cubicBezTo>
                    <a:pt x="213" y="680"/>
                    <a:pt x="213" y="681"/>
                    <a:pt x="214" y="683"/>
                  </a:cubicBezTo>
                  <a:cubicBezTo>
                    <a:pt x="214" y="685"/>
                    <a:pt x="214" y="686"/>
                    <a:pt x="213" y="687"/>
                  </a:cubicBezTo>
                  <a:cubicBezTo>
                    <a:pt x="211" y="687"/>
                    <a:pt x="212" y="691"/>
                    <a:pt x="212" y="691"/>
                  </a:cubicBezTo>
                  <a:cubicBezTo>
                    <a:pt x="211" y="692"/>
                    <a:pt x="211" y="693"/>
                    <a:pt x="211" y="694"/>
                  </a:cubicBezTo>
                  <a:cubicBezTo>
                    <a:pt x="212" y="696"/>
                    <a:pt x="212" y="697"/>
                    <a:pt x="211" y="698"/>
                  </a:cubicBezTo>
                  <a:cubicBezTo>
                    <a:pt x="209" y="699"/>
                    <a:pt x="210" y="702"/>
                    <a:pt x="209" y="702"/>
                  </a:cubicBezTo>
                  <a:cubicBezTo>
                    <a:pt x="208" y="703"/>
                    <a:pt x="210" y="703"/>
                    <a:pt x="209" y="705"/>
                  </a:cubicBezTo>
                  <a:cubicBezTo>
                    <a:pt x="208" y="706"/>
                    <a:pt x="208" y="710"/>
                    <a:pt x="209" y="709"/>
                  </a:cubicBezTo>
                  <a:cubicBezTo>
                    <a:pt x="210" y="708"/>
                    <a:pt x="212" y="705"/>
                    <a:pt x="213" y="704"/>
                  </a:cubicBezTo>
                  <a:cubicBezTo>
                    <a:pt x="213" y="704"/>
                    <a:pt x="211" y="707"/>
                    <a:pt x="211" y="709"/>
                  </a:cubicBezTo>
                  <a:cubicBezTo>
                    <a:pt x="210" y="710"/>
                    <a:pt x="209" y="713"/>
                    <a:pt x="210" y="713"/>
                  </a:cubicBezTo>
                  <a:cubicBezTo>
                    <a:pt x="211" y="714"/>
                    <a:pt x="214" y="713"/>
                    <a:pt x="213" y="714"/>
                  </a:cubicBezTo>
                  <a:cubicBezTo>
                    <a:pt x="211" y="716"/>
                    <a:pt x="214" y="714"/>
                    <a:pt x="216" y="713"/>
                  </a:cubicBezTo>
                  <a:cubicBezTo>
                    <a:pt x="218" y="711"/>
                    <a:pt x="221" y="708"/>
                    <a:pt x="222" y="710"/>
                  </a:cubicBezTo>
                  <a:cubicBezTo>
                    <a:pt x="222" y="711"/>
                    <a:pt x="219" y="713"/>
                    <a:pt x="221" y="713"/>
                  </a:cubicBezTo>
                  <a:cubicBezTo>
                    <a:pt x="223" y="713"/>
                    <a:pt x="224" y="713"/>
                    <a:pt x="225" y="711"/>
                  </a:cubicBezTo>
                  <a:cubicBezTo>
                    <a:pt x="226" y="709"/>
                    <a:pt x="228" y="708"/>
                    <a:pt x="230" y="708"/>
                  </a:cubicBezTo>
                  <a:cubicBezTo>
                    <a:pt x="232" y="707"/>
                    <a:pt x="233" y="706"/>
                    <a:pt x="234" y="705"/>
                  </a:cubicBezTo>
                  <a:cubicBezTo>
                    <a:pt x="234" y="705"/>
                    <a:pt x="234" y="705"/>
                    <a:pt x="235" y="705"/>
                  </a:cubicBezTo>
                  <a:cubicBezTo>
                    <a:pt x="235" y="704"/>
                    <a:pt x="235" y="704"/>
                    <a:pt x="235" y="704"/>
                  </a:cubicBezTo>
                  <a:cubicBezTo>
                    <a:pt x="235" y="704"/>
                    <a:pt x="235" y="704"/>
                    <a:pt x="235" y="704"/>
                  </a:cubicBezTo>
                  <a:cubicBezTo>
                    <a:pt x="236" y="704"/>
                    <a:pt x="236" y="704"/>
                    <a:pt x="236" y="704"/>
                  </a:cubicBezTo>
                  <a:cubicBezTo>
                    <a:pt x="236" y="704"/>
                    <a:pt x="236" y="704"/>
                    <a:pt x="236" y="705"/>
                  </a:cubicBezTo>
                  <a:cubicBezTo>
                    <a:pt x="237" y="705"/>
                    <a:pt x="237" y="705"/>
                    <a:pt x="237" y="705"/>
                  </a:cubicBezTo>
                  <a:cubicBezTo>
                    <a:pt x="237" y="705"/>
                    <a:pt x="237" y="705"/>
                    <a:pt x="237" y="705"/>
                  </a:cubicBezTo>
                  <a:cubicBezTo>
                    <a:pt x="237" y="705"/>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9" y="706"/>
                    <a:pt x="239" y="706"/>
                    <a:pt x="239" y="706"/>
                  </a:cubicBezTo>
                  <a:cubicBezTo>
                    <a:pt x="239" y="706"/>
                    <a:pt x="239" y="706"/>
                    <a:pt x="239" y="705"/>
                  </a:cubicBezTo>
                  <a:cubicBezTo>
                    <a:pt x="239" y="705"/>
                    <a:pt x="239" y="705"/>
                    <a:pt x="238" y="705"/>
                  </a:cubicBezTo>
                  <a:cubicBezTo>
                    <a:pt x="238" y="702"/>
                    <a:pt x="238" y="700"/>
                    <a:pt x="238" y="699"/>
                  </a:cubicBezTo>
                  <a:cubicBezTo>
                    <a:pt x="239" y="697"/>
                    <a:pt x="237" y="694"/>
                    <a:pt x="238" y="693"/>
                  </a:cubicBezTo>
                  <a:cubicBezTo>
                    <a:pt x="239" y="691"/>
                    <a:pt x="241" y="693"/>
                    <a:pt x="241" y="691"/>
                  </a:cubicBezTo>
                  <a:cubicBezTo>
                    <a:pt x="241" y="689"/>
                    <a:pt x="240" y="688"/>
                    <a:pt x="241" y="688"/>
                  </a:cubicBezTo>
                  <a:cubicBezTo>
                    <a:pt x="242" y="687"/>
                    <a:pt x="241" y="689"/>
                    <a:pt x="243" y="688"/>
                  </a:cubicBezTo>
                  <a:cubicBezTo>
                    <a:pt x="245" y="688"/>
                    <a:pt x="245" y="686"/>
                    <a:pt x="246" y="685"/>
                  </a:cubicBezTo>
                  <a:cubicBezTo>
                    <a:pt x="248" y="684"/>
                    <a:pt x="250" y="680"/>
                    <a:pt x="250" y="677"/>
                  </a:cubicBezTo>
                  <a:cubicBezTo>
                    <a:pt x="250" y="675"/>
                    <a:pt x="254" y="670"/>
                    <a:pt x="256" y="669"/>
                  </a:cubicBezTo>
                  <a:cubicBezTo>
                    <a:pt x="258" y="669"/>
                    <a:pt x="260" y="667"/>
                    <a:pt x="261" y="666"/>
                  </a:cubicBezTo>
                  <a:cubicBezTo>
                    <a:pt x="262" y="666"/>
                    <a:pt x="264" y="659"/>
                    <a:pt x="263" y="658"/>
                  </a:cubicBezTo>
                  <a:cubicBezTo>
                    <a:pt x="262" y="657"/>
                    <a:pt x="261" y="656"/>
                    <a:pt x="259" y="655"/>
                  </a:cubicBezTo>
                  <a:cubicBezTo>
                    <a:pt x="258" y="654"/>
                    <a:pt x="255" y="650"/>
                    <a:pt x="256" y="648"/>
                  </a:cubicBezTo>
                  <a:cubicBezTo>
                    <a:pt x="257" y="647"/>
                    <a:pt x="258" y="645"/>
                    <a:pt x="260" y="643"/>
                  </a:cubicBezTo>
                  <a:cubicBezTo>
                    <a:pt x="262" y="641"/>
                    <a:pt x="267" y="639"/>
                    <a:pt x="268" y="639"/>
                  </a:cubicBezTo>
                  <a:cubicBezTo>
                    <a:pt x="269" y="639"/>
                    <a:pt x="269" y="638"/>
                    <a:pt x="270" y="637"/>
                  </a:cubicBezTo>
                  <a:cubicBezTo>
                    <a:pt x="271" y="636"/>
                    <a:pt x="272" y="635"/>
                    <a:pt x="272" y="634"/>
                  </a:cubicBezTo>
                  <a:cubicBezTo>
                    <a:pt x="272" y="633"/>
                    <a:pt x="273" y="628"/>
                    <a:pt x="274" y="627"/>
                  </a:cubicBezTo>
                  <a:cubicBezTo>
                    <a:pt x="275" y="626"/>
                    <a:pt x="280" y="623"/>
                    <a:pt x="279" y="622"/>
                  </a:cubicBezTo>
                  <a:cubicBezTo>
                    <a:pt x="278" y="622"/>
                    <a:pt x="276" y="622"/>
                    <a:pt x="277" y="621"/>
                  </a:cubicBezTo>
                  <a:cubicBezTo>
                    <a:pt x="278" y="620"/>
                    <a:pt x="281" y="618"/>
                    <a:pt x="280" y="617"/>
                  </a:cubicBezTo>
                  <a:cubicBezTo>
                    <a:pt x="279" y="616"/>
                    <a:pt x="278" y="613"/>
                    <a:pt x="278" y="611"/>
                  </a:cubicBezTo>
                  <a:cubicBezTo>
                    <a:pt x="278" y="608"/>
                    <a:pt x="279" y="606"/>
                    <a:pt x="281" y="607"/>
                  </a:cubicBezTo>
                  <a:cubicBezTo>
                    <a:pt x="282" y="608"/>
                    <a:pt x="285" y="610"/>
                    <a:pt x="287" y="610"/>
                  </a:cubicBezTo>
                  <a:cubicBezTo>
                    <a:pt x="290" y="609"/>
                    <a:pt x="291" y="609"/>
                    <a:pt x="293" y="608"/>
                  </a:cubicBezTo>
                  <a:cubicBezTo>
                    <a:pt x="294" y="606"/>
                    <a:pt x="294" y="603"/>
                    <a:pt x="294" y="601"/>
                  </a:cubicBezTo>
                  <a:cubicBezTo>
                    <a:pt x="295" y="600"/>
                    <a:pt x="295" y="596"/>
                    <a:pt x="296" y="595"/>
                  </a:cubicBezTo>
                  <a:cubicBezTo>
                    <a:pt x="298" y="594"/>
                    <a:pt x="298" y="594"/>
                    <a:pt x="301" y="594"/>
                  </a:cubicBezTo>
                  <a:cubicBezTo>
                    <a:pt x="304" y="594"/>
                    <a:pt x="307" y="593"/>
                    <a:pt x="310" y="592"/>
                  </a:cubicBezTo>
                  <a:cubicBezTo>
                    <a:pt x="312" y="592"/>
                    <a:pt x="320" y="589"/>
                    <a:pt x="322" y="586"/>
                  </a:cubicBezTo>
                  <a:cubicBezTo>
                    <a:pt x="325" y="583"/>
                    <a:pt x="327" y="580"/>
                    <a:pt x="327" y="578"/>
                  </a:cubicBezTo>
                  <a:cubicBezTo>
                    <a:pt x="327" y="576"/>
                    <a:pt x="327" y="575"/>
                    <a:pt x="326" y="575"/>
                  </a:cubicBezTo>
                  <a:cubicBezTo>
                    <a:pt x="325" y="575"/>
                    <a:pt x="324" y="574"/>
                    <a:pt x="325" y="573"/>
                  </a:cubicBezTo>
                  <a:cubicBezTo>
                    <a:pt x="325" y="571"/>
                    <a:pt x="327" y="570"/>
                    <a:pt x="326" y="569"/>
                  </a:cubicBezTo>
                  <a:cubicBezTo>
                    <a:pt x="325" y="567"/>
                    <a:pt x="322" y="564"/>
                    <a:pt x="321" y="563"/>
                  </a:cubicBezTo>
                  <a:cubicBezTo>
                    <a:pt x="321" y="562"/>
                    <a:pt x="320" y="560"/>
                    <a:pt x="321" y="560"/>
                  </a:cubicBezTo>
                  <a:cubicBezTo>
                    <a:pt x="321" y="560"/>
                    <a:pt x="321" y="560"/>
                    <a:pt x="322" y="560"/>
                  </a:cubicBezTo>
                  <a:cubicBezTo>
                    <a:pt x="322" y="560"/>
                    <a:pt x="322" y="560"/>
                    <a:pt x="322" y="560"/>
                  </a:cubicBezTo>
                  <a:cubicBezTo>
                    <a:pt x="322" y="560"/>
                    <a:pt x="323" y="561"/>
                    <a:pt x="323" y="561"/>
                  </a:cubicBezTo>
                  <a:cubicBezTo>
                    <a:pt x="323" y="561"/>
                    <a:pt x="323" y="561"/>
                    <a:pt x="323" y="561"/>
                  </a:cubicBezTo>
                  <a:cubicBezTo>
                    <a:pt x="324" y="561"/>
                    <a:pt x="324" y="561"/>
                    <a:pt x="324" y="561"/>
                  </a:cubicBezTo>
                  <a:cubicBezTo>
                    <a:pt x="324" y="561"/>
                    <a:pt x="324" y="562"/>
                    <a:pt x="324" y="562"/>
                  </a:cubicBezTo>
                  <a:cubicBezTo>
                    <a:pt x="325" y="562"/>
                    <a:pt x="325" y="562"/>
                    <a:pt x="325" y="562"/>
                  </a:cubicBezTo>
                  <a:cubicBezTo>
                    <a:pt x="325" y="563"/>
                    <a:pt x="328" y="562"/>
                    <a:pt x="329" y="563"/>
                  </a:cubicBezTo>
                  <a:cubicBezTo>
                    <a:pt x="329" y="564"/>
                    <a:pt x="330" y="565"/>
                    <a:pt x="332" y="565"/>
                  </a:cubicBezTo>
                  <a:cubicBezTo>
                    <a:pt x="335" y="565"/>
                    <a:pt x="341" y="565"/>
                    <a:pt x="342" y="564"/>
                  </a:cubicBezTo>
                  <a:cubicBezTo>
                    <a:pt x="344" y="562"/>
                    <a:pt x="346" y="560"/>
                    <a:pt x="348" y="558"/>
                  </a:cubicBezTo>
                  <a:cubicBezTo>
                    <a:pt x="348" y="558"/>
                    <a:pt x="349" y="557"/>
                    <a:pt x="349" y="556"/>
                  </a:cubicBezTo>
                  <a:cubicBezTo>
                    <a:pt x="349" y="556"/>
                    <a:pt x="349" y="556"/>
                    <a:pt x="349" y="556"/>
                  </a:cubicBezTo>
                  <a:cubicBezTo>
                    <a:pt x="350" y="555"/>
                    <a:pt x="350" y="555"/>
                    <a:pt x="350" y="554"/>
                  </a:cubicBezTo>
                  <a:cubicBezTo>
                    <a:pt x="350" y="554"/>
                    <a:pt x="350" y="554"/>
                    <a:pt x="351" y="554"/>
                  </a:cubicBezTo>
                  <a:cubicBezTo>
                    <a:pt x="351" y="554"/>
                    <a:pt x="351" y="553"/>
                    <a:pt x="351" y="553"/>
                  </a:cubicBezTo>
                  <a:cubicBezTo>
                    <a:pt x="351" y="553"/>
                    <a:pt x="351" y="553"/>
                    <a:pt x="351" y="553"/>
                  </a:cubicBezTo>
                  <a:cubicBezTo>
                    <a:pt x="351" y="552"/>
                    <a:pt x="351" y="552"/>
                    <a:pt x="351" y="552"/>
                  </a:cubicBezTo>
                  <a:cubicBezTo>
                    <a:pt x="352" y="552"/>
                    <a:pt x="352" y="551"/>
                    <a:pt x="352" y="551"/>
                  </a:cubicBezTo>
                  <a:cubicBezTo>
                    <a:pt x="352" y="550"/>
                    <a:pt x="353" y="549"/>
                    <a:pt x="354" y="548"/>
                  </a:cubicBezTo>
                  <a:cubicBezTo>
                    <a:pt x="355" y="547"/>
                    <a:pt x="357" y="547"/>
                    <a:pt x="358" y="544"/>
                  </a:cubicBezTo>
                  <a:cubicBezTo>
                    <a:pt x="358" y="541"/>
                    <a:pt x="359" y="539"/>
                    <a:pt x="360" y="538"/>
                  </a:cubicBezTo>
                  <a:cubicBezTo>
                    <a:pt x="361" y="536"/>
                    <a:pt x="363" y="536"/>
                    <a:pt x="363" y="537"/>
                  </a:cubicBezTo>
                  <a:cubicBezTo>
                    <a:pt x="362" y="538"/>
                    <a:pt x="359" y="542"/>
                    <a:pt x="360" y="542"/>
                  </a:cubicBezTo>
                  <a:cubicBezTo>
                    <a:pt x="361" y="541"/>
                    <a:pt x="365" y="538"/>
                    <a:pt x="366" y="536"/>
                  </a:cubicBezTo>
                  <a:cubicBezTo>
                    <a:pt x="368" y="535"/>
                    <a:pt x="371" y="528"/>
                    <a:pt x="372" y="527"/>
                  </a:cubicBezTo>
                  <a:cubicBezTo>
                    <a:pt x="374" y="526"/>
                    <a:pt x="375" y="526"/>
                    <a:pt x="376" y="525"/>
                  </a:cubicBezTo>
                  <a:cubicBezTo>
                    <a:pt x="377" y="523"/>
                    <a:pt x="377" y="521"/>
                    <a:pt x="378" y="520"/>
                  </a:cubicBezTo>
                  <a:cubicBezTo>
                    <a:pt x="379" y="518"/>
                    <a:pt x="377" y="517"/>
                    <a:pt x="378" y="515"/>
                  </a:cubicBezTo>
                  <a:cubicBezTo>
                    <a:pt x="379" y="513"/>
                    <a:pt x="378" y="511"/>
                    <a:pt x="380" y="509"/>
                  </a:cubicBezTo>
                  <a:cubicBezTo>
                    <a:pt x="382" y="507"/>
                    <a:pt x="387" y="502"/>
                    <a:pt x="390" y="501"/>
                  </a:cubicBezTo>
                  <a:cubicBezTo>
                    <a:pt x="392" y="500"/>
                    <a:pt x="393" y="499"/>
                    <a:pt x="395" y="498"/>
                  </a:cubicBezTo>
                  <a:cubicBezTo>
                    <a:pt x="397" y="497"/>
                    <a:pt x="398" y="495"/>
                    <a:pt x="401" y="494"/>
                  </a:cubicBezTo>
                  <a:cubicBezTo>
                    <a:pt x="403" y="493"/>
                    <a:pt x="409" y="494"/>
                    <a:pt x="412" y="493"/>
                  </a:cubicBezTo>
                  <a:cubicBezTo>
                    <a:pt x="415" y="492"/>
                    <a:pt x="418" y="489"/>
                    <a:pt x="418" y="488"/>
                  </a:cubicBezTo>
                  <a:cubicBezTo>
                    <a:pt x="419" y="487"/>
                    <a:pt x="423" y="480"/>
                    <a:pt x="425" y="479"/>
                  </a:cubicBezTo>
                  <a:cubicBezTo>
                    <a:pt x="426" y="477"/>
                    <a:pt x="428" y="473"/>
                    <a:pt x="429" y="470"/>
                  </a:cubicBezTo>
                  <a:cubicBezTo>
                    <a:pt x="430" y="467"/>
                    <a:pt x="432" y="462"/>
                    <a:pt x="433" y="460"/>
                  </a:cubicBezTo>
                  <a:cubicBezTo>
                    <a:pt x="433" y="459"/>
                    <a:pt x="434" y="460"/>
                    <a:pt x="434" y="456"/>
                  </a:cubicBezTo>
                  <a:cubicBezTo>
                    <a:pt x="435" y="452"/>
                    <a:pt x="435" y="445"/>
                    <a:pt x="437" y="444"/>
                  </a:cubicBezTo>
                  <a:cubicBezTo>
                    <a:pt x="439" y="443"/>
                    <a:pt x="439" y="442"/>
                    <a:pt x="441" y="440"/>
                  </a:cubicBezTo>
                  <a:cubicBezTo>
                    <a:pt x="443" y="437"/>
                    <a:pt x="447" y="431"/>
                    <a:pt x="450" y="429"/>
                  </a:cubicBezTo>
                  <a:cubicBezTo>
                    <a:pt x="454" y="427"/>
                    <a:pt x="459" y="421"/>
                    <a:pt x="459" y="418"/>
                  </a:cubicBezTo>
                  <a:cubicBezTo>
                    <a:pt x="460" y="415"/>
                    <a:pt x="460" y="412"/>
                    <a:pt x="459" y="410"/>
                  </a:cubicBezTo>
                  <a:cubicBezTo>
                    <a:pt x="458" y="408"/>
                    <a:pt x="460" y="407"/>
                    <a:pt x="458" y="407"/>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58" name="Freeform 58"/>
            <p:cNvSpPr/>
            <p:nvPr/>
          </p:nvSpPr>
          <p:spPr bwMode="auto">
            <a:xfrm>
              <a:off x="905839" y="7164621"/>
              <a:ext cx="172860" cy="147507"/>
            </a:xfrm>
            <a:custGeom>
              <a:avLst/>
              <a:gdLst>
                <a:gd name="T0" fmla="*/ 30 w 32"/>
                <a:gd name="T1" fmla="*/ 24 h 27"/>
                <a:gd name="T2" fmla="*/ 23 w 32"/>
                <a:gd name="T3" fmla="*/ 18 h 27"/>
                <a:gd name="T4" fmla="*/ 19 w 32"/>
                <a:gd name="T5" fmla="*/ 11 h 27"/>
                <a:gd name="T6" fmla="*/ 18 w 32"/>
                <a:gd name="T7" fmla="*/ 7 h 27"/>
                <a:gd name="T8" fmla="*/ 19 w 32"/>
                <a:gd name="T9" fmla="*/ 3 h 27"/>
                <a:gd name="T10" fmla="*/ 19 w 32"/>
                <a:gd name="T11" fmla="*/ 1 h 27"/>
                <a:gd name="T12" fmla="*/ 18 w 32"/>
                <a:gd name="T13" fmla="*/ 1 h 27"/>
                <a:gd name="T14" fmla="*/ 18 w 32"/>
                <a:gd name="T15" fmla="*/ 0 h 27"/>
                <a:gd name="T16" fmla="*/ 18 w 32"/>
                <a:gd name="T17" fmla="*/ 0 h 27"/>
                <a:gd name="T18" fmla="*/ 18 w 32"/>
                <a:gd name="T19" fmla="*/ 0 h 27"/>
                <a:gd name="T20" fmla="*/ 18 w 32"/>
                <a:gd name="T21" fmla="*/ 0 h 27"/>
                <a:gd name="T22" fmla="*/ 17 w 32"/>
                <a:gd name="T23" fmla="*/ 0 h 27"/>
                <a:gd name="T24" fmla="*/ 15 w 32"/>
                <a:gd name="T25" fmla="*/ 2 h 27"/>
                <a:gd name="T26" fmla="*/ 14 w 32"/>
                <a:gd name="T27" fmla="*/ 1 h 27"/>
                <a:gd name="T28" fmla="*/ 11 w 32"/>
                <a:gd name="T29" fmla="*/ 3 h 27"/>
                <a:gd name="T30" fmla="*/ 10 w 32"/>
                <a:gd name="T31" fmla="*/ 5 h 27"/>
                <a:gd name="T32" fmla="*/ 12 w 32"/>
                <a:gd name="T33" fmla="*/ 7 h 27"/>
                <a:gd name="T34" fmla="*/ 13 w 32"/>
                <a:gd name="T35" fmla="*/ 10 h 27"/>
                <a:gd name="T36" fmla="*/ 8 w 32"/>
                <a:gd name="T37" fmla="*/ 13 h 27"/>
                <a:gd name="T38" fmla="*/ 8 w 32"/>
                <a:gd name="T39" fmla="*/ 16 h 27"/>
                <a:gd name="T40" fmla="*/ 11 w 32"/>
                <a:gd name="T41" fmla="*/ 20 h 27"/>
                <a:gd name="T42" fmla="*/ 7 w 32"/>
                <a:gd name="T43" fmla="*/ 19 h 27"/>
                <a:gd name="T44" fmla="*/ 5 w 32"/>
                <a:gd name="T45" fmla="*/ 21 h 27"/>
                <a:gd name="T46" fmla="*/ 2 w 32"/>
                <a:gd name="T47" fmla="*/ 20 h 27"/>
                <a:gd name="T48" fmla="*/ 1 w 32"/>
                <a:gd name="T49" fmla="*/ 24 h 27"/>
                <a:gd name="T50" fmla="*/ 6 w 32"/>
                <a:gd name="T51" fmla="*/ 25 h 27"/>
                <a:gd name="T52" fmla="*/ 12 w 32"/>
                <a:gd name="T53" fmla="*/ 25 h 27"/>
                <a:gd name="T54" fmla="*/ 16 w 32"/>
                <a:gd name="T55" fmla="*/ 25 h 27"/>
                <a:gd name="T56" fmla="*/ 16 w 32"/>
                <a:gd name="T57" fmla="*/ 25 h 27"/>
                <a:gd name="T58" fmla="*/ 17 w 32"/>
                <a:gd name="T59" fmla="*/ 25 h 27"/>
                <a:gd name="T60" fmla="*/ 17 w 32"/>
                <a:gd name="T61" fmla="*/ 25 h 27"/>
                <a:gd name="T62" fmla="*/ 18 w 32"/>
                <a:gd name="T63" fmla="*/ 25 h 27"/>
                <a:gd name="T64" fmla="*/ 19 w 32"/>
                <a:gd name="T65" fmla="*/ 25 h 27"/>
                <a:gd name="T66" fmla="*/ 19 w 32"/>
                <a:gd name="T67" fmla="*/ 25 h 27"/>
                <a:gd name="T68" fmla="*/ 19 w 32"/>
                <a:gd name="T69" fmla="*/ 25 h 27"/>
                <a:gd name="T70" fmla="*/ 20 w 32"/>
                <a:gd name="T71" fmla="*/ 25 h 27"/>
                <a:gd name="T72" fmla="*/ 25 w 32"/>
                <a:gd name="T73" fmla="*/ 27 h 27"/>
                <a:gd name="T74" fmla="*/ 28 w 32"/>
                <a:gd name="T75" fmla="*/ 25 h 27"/>
                <a:gd name="T76" fmla="*/ 30 w 32"/>
                <a:gd name="T77"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 h="27">
                  <a:moveTo>
                    <a:pt x="30" y="24"/>
                  </a:moveTo>
                  <a:cubicBezTo>
                    <a:pt x="28" y="23"/>
                    <a:pt x="24" y="20"/>
                    <a:pt x="23" y="18"/>
                  </a:cubicBezTo>
                  <a:cubicBezTo>
                    <a:pt x="23" y="16"/>
                    <a:pt x="19" y="12"/>
                    <a:pt x="19" y="11"/>
                  </a:cubicBezTo>
                  <a:cubicBezTo>
                    <a:pt x="19" y="9"/>
                    <a:pt x="17" y="9"/>
                    <a:pt x="18" y="7"/>
                  </a:cubicBezTo>
                  <a:cubicBezTo>
                    <a:pt x="19" y="5"/>
                    <a:pt x="20" y="6"/>
                    <a:pt x="19" y="3"/>
                  </a:cubicBezTo>
                  <a:cubicBezTo>
                    <a:pt x="19" y="2"/>
                    <a:pt x="19" y="1"/>
                    <a:pt x="19" y="1"/>
                  </a:cubicBezTo>
                  <a:cubicBezTo>
                    <a:pt x="19" y="1"/>
                    <a:pt x="19" y="1"/>
                    <a:pt x="18" y="1"/>
                  </a:cubicBezTo>
                  <a:cubicBezTo>
                    <a:pt x="18" y="0"/>
                    <a:pt x="18" y="0"/>
                    <a:pt x="18" y="0"/>
                  </a:cubicBezTo>
                  <a:cubicBezTo>
                    <a:pt x="18" y="0"/>
                    <a:pt x="18" y="0"/>
                    <a:pt x="18" y="0"/>
                  </a:cubicBezTo>
                  <a:cubicBezTo>
                    <a:pt x="18" y="0"/>
                    <a:pt x="18" y="0"/>
                    <a:pt x="18" y="0"/>
                  </a:cubicBezTo>
                  <a:cubicBezTo>
                    <a:pt x="18" y="0"/>
                    <a:pt x="18" y="0"/>
                    <a:pt x="18" y="0"/>
                  </a:cubicBezTo>
                  <a:cubicBezTo>
                    <a:pt x="17" y="0"/>
                    <a:pt x="17" y="0"/>
                    <a:pt x="17" y="0"/>
                  </a:cubicBezTo>
                  <a:cubicBezTo>
                    <a:pt x="16" y="1"/>
                    <a:pt x="15" y="3"/>
                    <a:pt x="15" y="2"/>
                  </a:cubicBezTo>
                  <a:cubicBezTo>
                    <a:pt x="14" y="2"/>
                    <a:pt x="15" y="0"/>
                    <a:pt x="14" y="1"/>
                  </a:cubicBezTo>
                  <a:cubicBezTo>
                    <a:pt x="13" y="2"/>
                    <a:pt x="12" y="3"/>
                    <a:pt x="11" y="3"/>
                  </a:cubicBezTo>
                  <a:cubicBezTo>
                    <a:pt x="10" y="3"/>
                    <a:pt x="10" y="4"/>
                    <a:pt x="10" y="5"/>
                  </a:cubicBezTo>
                  <a:cubicBezTo>
                    <a:pt x="11" y="6"/>
                    <a:pt x="12" y="6"/>
                    <a:pt x="12" y="7"/>
                  </a:cubicBezTo>
                  <a:cubicBezTo>
                    <a:pt x="13" y="8"/>
                    <a:pt x="14" y="9"/>
                    <a:pt x="13" y="10"/>
                  </a:cubicBezTo>
                  <a:cubicBezTo>
                    <a:pt x="11" y="12"/>
                    <a:pt x="9" y="13"/>
                    <a:pt x="8" y="13"/>
                  </a:cubicBezTo>
                  <a:cubicBezTo>
                    <a:pt x="8" y="13"/>
                    <a:pt x="6" y="15"/>
                    <a:pt x="8" y="16"/>
                  </a:cubicBezTo>
                  <a:cubicBezTo>
                    <a:pt x="10" y="18"/>
                    <a:pt x="11" y="20"/>
                    <a:pt x="11" y="20"/>
                  </a:cubicBezTo>
                  <a:cubicBezTo>
                    <a:pt x="10" y="20"/>
                    <a:pt x="7" y="19"/>
                    <a:pt x="7" y="19"/>
                  </a:cubicBezTo>
                  <a:cubicBezTo>
                    <a:pt x="6" y="20"/>
                    <a:pt x="6" y="21"/>
                    <a:pt x="5" y="21"/>
                  </a:cubicBezTo>
                  <a:cubicBezTo>
                    <a:pt x="4" y="20"/>
                    <a:pt x="3" y="19"/>
                    <a:pt x="2" y="20"/>
                  </a:cubicBezTo>
                  <a:cubicBezTo>
                    <a:pt x="1" y="21"/>
                    <a:pt x="0" y="23"/>
                    <a:pt x="1" y="24"/>
                  </a:cubicBezTo>
                  <a:cubicBezTo>
                    <a:pt x="3" y="25"/>
                    <a:pt x="5" y="23"/>
                    <a:pt x="6" y="25"/>
                  </a:cubicBezTo>
                  <a:cubicBezTo>
                    <a:pt x="7" y="26"/>
                    <a:pt x="10" y="25"/>
                    <a:pt x="12" y="25"/>
                  </a:cubicBezTo>
                  <a:cubicBezTo>
                    <a:pt x="12" y="26"/>
                    <a:pt x="14" y="25"/>
                    <a:pt x="16" y="25"/>
                  </a:cubicBezTo>
                  <a:cubicBezTo>
                    <a:pt x="16" y="25"/>
                    <a:pt x="16" y="25"/>
                    <a:pt x="16" y="25"/>
                  </a:cubicBezTo>
                  <a:cubicBezTo>
                    <a:pt x="16" y="25"/>
                    <a:pt x="17" y="25"/>
                    <a:pt x="17" y="25"/>
                  </a:cubicBezTo>
                  <a:cubicBezTo>
                    <a:pt x="17" y="25"/>
                    <a:pt x="17" y="25"/>
                    <a:pt x="17" y="25"/>
                  </a:cubicBezTo>
                  <a:cubicBezTo>
                    <a:pt x="18" y="25"/>
                    <a:pt x="18" y="25"/>
                    <a:pt x="18" y="25"/>
                  </a:cubicBezTo>
                  <a:cubicBezTo>
                    <a:pt x="18" y="25"/>
                    <a:pt x="18" y="25"/>
                    <a:pt x="19" y="25"/>
                  </a:cubicBezTo>
                  <a:cubicBezTo>
                    <a:pt x="19" y="25"/>
                    <a:pt x="19" y="25"/>
                    <a:pt x="19" y="25"/>
                  </a:cubicBezTo>
                  <a:cubicBezTo>
                    <a:pt x="19" y="25"/>
                    <a:pt x="19" y="25"/>
                    <a:pt x="19" y="25"/>
                  </a:cubicBezTo>
                  <a:cubicBezTo>
                    <a:pt x="20" y="25"/>
                    <a:pt x="20" y="25"/>
                    <a:pt x="20" y="25"/>
                  </a:cubicBezTo>
                  <a:cubicBezTo>
                    <a:pt x="22" y="26"/>
                    <a:pt x="24" y="27"/>
                    <a:pt x="25" y="27"/>
                  </a:cubicBezTo>
                  <a:cubicBezTo>
                    <a:pt x="26" y="27"/>
                    <a:pt x="27" y="25"/>
                    <a:pt x="28" y="25"/>
                  </a:cubicBezTo>
                  <a:cubicBezTo>
                    <a:pt x="30" y="25"/>
                    <a:pt x="32" y="25"/>
                    <a:pt x="30" y="24"/>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59" name="Freeform 59"/>
            <p:cNvSpPr/>
            <p:nvPr/>
          </p:nvSpPr>
          <p:spPr bwMode="auto">
            <a:xfrm>
              <a:off x="986510" y="7312129"/>
              <a:ext cx="39181" cy="16134"/>
            </a:xfrm>
            <a:custGeom>
              <a:avLst/>
              <a:gdLst>
                <a:gd name="T0" fmla="*/ 1 w 7"/>
                <a:gd name="T1" fmla="*/ 1 h 3"/>
                <a:gd name="T2" fmla="*/ 5 w 7"/>
                <a:gd name="T3" fmla="*/ 3 h 3"/>
                <a:gd name="T4" fmla="*/ 1 w 7"/>
                <a:gd name="T5" fmla="*/ 1 h 3"/>
              </a:gdLst>
              <a:ahLst/>
              <a:cxnLst>
                <a:cxn ang="0">
                  <a:pos x="T0" y="T1"/>
                </a:cxn>
                <a:cxn ang="0">
                  <a:pos x="T2" y="T3"/>
                </a:cxn>
                <a:cxn ang="0">
                  <a:pos x="T4" y="T5"/>
                </a:cxn>
              </a:cxnLst>
              <a:rect l="0" t="0" r="r" b="b"/>
              <a:pathLst>
                <a:path w="7" h="3">
                  <a:moveTo>
                    <a:pt x="1" y="1"/>
                  </a:moveTo>
                  <a:cubicBezTo>
                    <a:pt x="0" y="1"/>
                    <a:pt x="4" y="3"/>
                    <a:pt x="5" y="3"/>
                  </a:cubicBezTo>
                  <a:cubicBezTo>
                    <a:pt x="7" y="1"/>
                    <a:pt x="3" y="0"/>
                    <a:pt x="1"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60" name="Freeform 60"/>
            <p:cNvSpPr/>
            <p:nvPr/>
          </p:nvSpPr>
          <p:spPr bwMode="auto">
            <a:xfrm>
              <a:off x="926583" y="7316736"/>
              <a:ext cx="43791" cy="23049"/>
            </a:xfrm>
            <a:custGeom>
              <a:avLst/>
              <a:gdLst>
                <a:gd name="T0" fmla="*/ 2 w 8"/>
                <a:gd name="T1" fmla="*/ 0 h 4"/>
                <a:gd name="T2" fmla="*/ 3 w 8"/>
                <a:gd name="T3" fmla="*/ 3 h 4"/>
                <a:gd name="T4" fmla="*/ 7 w 8"/>
                <a:gd name="T5" fmla="*/ 0 h 4"/>
                <a:gd name="T6" fmla="*/ 2 w 8"/>
                <a:gd name="T7" fmla="*/ 0 h 4"/>
              </a:gdLst>
              <a:ahLst/>
              <a:cxnLst>
                <a:cxn ang="0">
                  <a:pos x="T0" y="T1"/>
                </a:cxn>
                <a:cxn ang="0">
                  <a:pos x="T2" y="T3"/>
                </a:cxn>
                <a:cxn ang="0">
                  <a:pos x="T4" y="T5"/>
                </a:cxn>
                <a:cxn ang="0">
                  <a:pos x="T6" y="T7"/>
                </a:cxn>
              </a:cxnLst>
              <a:rect l="0" t="0" r="r" b="b"/>
              <a:pathLst>
                <a:path w="8" h="4">
                  <a:moveTo>
                    <a:pt x="2" y="0"/>
                  </a:moveTo>
                  <a:cubicBezTo>
                    <a:pt x="0" y="1"/>
                    <a:pt x="2" y="2"/>
                    <a:pt x="3" y="3"/>
                  </a:cubicBezTo>
                  <a:cubicBezTo>
                    <a:pt x="4" y="4"/>
                    <a:pt x="6" y="1"/>
                    <a:pt x="7" y="0"/>
                  </a:cubicBezTo>
                  <a:cubicBezTo>
                    <a:pt x="8" y="0"/>
                    <a:pt x="3" y="0"/>
                    <a:pt x="2" y="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61" name="Freeform 61"/>
            <p:cNvSpPr/>
            <p:nvPr/>
          </p:nvSpPr>
          <p:spPr bwMode="auto">
            <a:xfrm>
              <a:off x="818258" y="7180754"/>
              <a:ext cx="64534" cy="82973"/>
            </a:xfrm>
            <a:custGeom>
              <a:avLst/>
              <a:gdLst>
                <a:gd name="T0" fmla="*/ 1 w 12"/>
                <a:gd name="T1" fmla="*/ 1 h 15"/>
                <a:gd name="T2" fmla="*/ 2 w 12"/>
                <a:gd name="T3" fmla="*/ 4 h 15"/>
                <a:gd name="T4" fmla="*/ 4 w 12"/>
                <a:gd name="T5" fmla="*/ 6 h 15"/>
                <a:gd name="T6" fmla="*/ 5 w 12"/>
                <a:gd name="T7" fmla="*/ 8 h 15"/>
                <a:gd name="T8" fmla="*/ 5 w 12"/>
                <a:gd name="T9" fmla="*/ 11 h 15"/>
                <a:gd name="T10" fmla="*/ 9 w 12"/>
                <a:gd name="T11" fmla="*/ 14 h 15"/>
                <a:gd name="T12" fmla="*/ 12 w 12"/>
                <a:gd name="T13" fmla="*/ 11 h 15"/>
                <a:gd name="T14" fmla="*/ 7 w 12"/>
                <a:gd name="T15" fmla="*/ 5 h 15"/>
                <a:gd name="T16" fmla="*/ 1 w 12"/>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5">
                  <a:moveTo>
                    <a:pt x="1" y="1"/>
                  </a:moveTo>
                  <a:cubicBezTo>
                    <a:pt x="0" y="0"/>
                    <a:pt x="2" y="3"/>
                    <a:pt x="2" y="4"/>
                  </a:cubicBezTo>
                  <a:cubicBezTo>
                    <a:pt x="2" y="5"/>
                    <a:pt x="3" y="6"/>
                    <a:pt x="4" y="6"/>
                  </a:cubicBezTo>
                  <a:cubicBezTo>
                    <a:pt x="4" y="5"/>
                    <a:pt x="5" y="7"/>
                    <a:pt x="5" y="8"/>
                  </a:cubicBezTo>
                  <a:cubicBezTo>
                    <a:pt x="4" y="8"/>
                    <a:pt x="4" y="10"/>
                    <a:pt x="5" y="11"/>
                  </a:cubicBezTo>
                  <a:cubicBezTo>
                    <a:pt x="6" y="12"/>
                    <a:pt x="7" y="14"/>
                    <a:pt x="9" y="14"/>
                  </a:cubicBezTo>
                  <a:cubicBezTo>
                    <a:pt x="10" y="15"/>
                    <a:pt x="11" y="11"/>
                    <a:pt x="12" y="11"/>
                  </a:cubicBezTo>
                  <a:cubicBezTo>
                    <a:pt x="12" y="10"/>
                    <a:pt x="8" y="7"/>
                    <a:pt x="7" y="5"/>
                  </a:cubicBezTo>
                  <a:cubicBezTo>
                    <a:pt x="5" y="4"/>
                    <a:pt x="2" y="1"/>
                    <a:pt x="1"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62" name="Freeform 62"/>
            <p:cNvSpPr/>
            <p:nvPr/>
          </p:nvSpPr>
          <p:spPr bwMode="auto">
            <a:xfrm>
              <a:off x="889705" y="7203801"/>
              <a:ext cx="36877" cy="43791"/>
            </a:xfrm>
            <a:custGeom>
              <a:avLst/>
              <a:gdLst>
                <a:gd name="T0" fmla="*/ 7 w 7"/>
                <a:gd name="T1" fmla="*/ 0 h 8"/>
                <a:gd name="T2" fmla="*/ 3 w 7"/>
                <a:gd name="T3" fmla="*/ 1 h 8"/>
                <a:gd name="T4" fmla="*/ 0 w 7"/>
                <a:gd name="T5" fmla="*/ 3 h 8"/>
                <a:gd name="T6" fmla="*/ 4 w 7"/>
                <a:gd name="T7" fmla="*/ 8 h 8"/>
                <a:gd name="T8" fmla="*/ 7 w 7"/>
                <a:gd name="T9" fmla="*/ 0 h 8"/>
              </a:gdLst>
              <a:ahLst/>
              <a:cxnLst>
                <a:cxn ang="0">
                  <a:pos x="T0" y="T1"/>
                </a:cxn>
                <a:cxn ang="0">
                  <a:pos x="T2" y="T3"/>
                </a:cxn>
                <a:cxn ang="0">
                  <a:pos x="T4" y="T5"/>
                </a:cxn>
                <a:cxn ang="0">
                  <a:pos x="T6" y="T7"/>
                </a:cxn>
                <a:cxn ang="0">
                  <a:pos x="T8" y="T9"/>
                </a:cxn>
              </a:cxnLst>
              <a:rect l="0" t="0" r="r" b="b"/>
              <a:pathLst>
                <a:path w="7" h="8">
                  <a:moveTo>
                    <a:pt x="7" y="0"/>
                  </a:moveTo>
                  <a:cubicBezTo>
                    <a:pt x="6" y="0"/>
                    <a:pt x="4" y="1"/>
                    <a:pt x="3" y="1"/>
                  </a:cubicBezTo>
                  <a:cubicBezTo>
                    <a:pt x="2" y="2"/>
                    <a:pt x="0" y="2"/>
                    <a:pt x="0" y="3"/>
                  </a:cubicBezTo>
                  <a:cubicBezTo>
                    <a:pt x="0" y="5"/>
                    <a:pt x="2" y="7"/>
                    <a:pt x="4" y="8"/>
                  </a:cubicBezTo>
                  <a:cubicBezTo>
                    <a:pt x="5" y="8"/>
                    <a:pt x="7" y="1"/>
                    <a:pt x="7" y="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63" name="Freeform 63"/>
            <p:cNvSpPr/>
            <p:nvPr/>
          </p:nvSpPr>
          <p:spPr bwMode="auto">
            <a:xfrm>
              <a:off x="1145539" y="4829850"/>
              <a:ext cx="260443" cy="94498"/>
            </a:xfrm>
            <a:custGeom>
              <a:avLst/>
              <a:gdLst>
                <a:gd name="T0" fmla="*/ 43 w 48"/>
                <a:gd name="T1" fmla="*/ 16 h 17"/>
                <a:gd name="T2" fmla="*/ 40 w 48"/>
                <a:gd name="T3" fmla="*/ 13 h 17"/>
                <a:gd name="T4" fmla="*/ 40 w 48"/>
                <a:gd name="T5" fmla="*/ 12 h 17"/>
                <a:gd name="T6" fmla="*/ 38 w 48"/>
                <a:gd name="T7" fmla="*/ 11 h 17"/>
                <a:gd name="T8" fmla="*/ 33 w 48"/>
                <a:gd name="T9" fmla="*/ 9 h 17"/>
                <a:gd name="T10" fmla="*/ 29 w 48"/>
                <a:gd name="T11" fmla="*/ 7 h 17"/>
                <a:gd name="T12" fmla="*/ 21 w 48"/>
                <a:gd name="T13" fmla="*/ 3 h 17"/>
                <a:gd name="T14" fmla="*/ 10 w 48"/>
                <a:gd name="T15" fmla="*/ 2 h 17"/>
                <a:gd name="T16" fmla="*/ 2 w 48"/>
                <a:gd name="T17" fmla="*/ 5 h 17"/>
                <a:gd name="T18" fmla="*/ 6 w 48"/>
                <a:gd name="T19" fmla="*/ 6 h 17"/>
                <a:gd name="T20" fmla="*/ 9 w 48"/>
                <a:gd name="T21" fmla="*/ 8 h 17"/>
                <a:gd name="T22" fmla="*/ 8 w 48"/>
                <a:gd name="T23" fmla="*/ 5 h 17"/>
                <a:gd name="T24" fmla="*/ 11 w 48"/>
                <a:gd name="T25" fmla="*/ 4 h 17"/>
                <a:gd name="T26" fmla="*/ 13 w 48"/>
                <a:gd name="T27" fmla="*/ 5 h 17"/>
                <a:gd name="T28" fmla="*/ 15 w 48"/>
                <a:gd name="T29" fmla="*/ 6 h 17"/>
                <a:gd name="T30" fmla="*/ 19 w 48"/>
                <a:gd name="T31" fmla="*/ 8 h 17"/>
                <a:gd name="T32" fmla="*/ 24 w 48"/>
                <a:gd name="T33" fmla="*/ 8 h 17"/>
                <a:gd name="T34" fmla="*/ 27 w 48"/>
                <a:gd name="T35" fmla="*/ 12 h 17"/>
                <a:gd name="T36" fmla="*/ 31 w 48"/>
                <a:gd name="T37" fmla="*/ 13 h 17"/>
                <a:gd name="T38" fmla="*/ 29 w 48"/>
                <a:gd name="T39" fmla="*/ 16 h 17"/>
                <a:gd name="T40" fmla="*/ 32 w 48"/>
                <a:gd name="T41" fmla="*/ 17 h 17"/>
                <a:gd name="T42" fmla="*/ 43 w 48"/>
                <a:gd name="T43"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17">
                  <a:moveTo>
                    <a:pt x="43" y="16"/>
                  </a:moveTo>
                  <a:cubicBezTo>
                    <a:pt x="48" y="15"/>
                    <a:pt x="41" y="13"/>
                    <a:pt x="40" y="13"/>
                  </a:cubicBezTo>
                  <a:cubicBezTo>
                    <a:pt x="39" y="13"/>
                    <a:pt x="39" y="12"/>
                    <a:pt x="40" y="12"/>
                  </a:cubicBezTo>
                  <a:cubicBezTo>
                    <a:pt x="40" y="11"/>
                    <a:pt x="39" y="11"/>
                    <a:pt x="38" y="11"/>
                  </a:cubicBezTo>
                  <a:cubicBezTo>
                    <a:pt x="37" y="11"/>
                    <a:pt x="35" y="10"/>
                    <a:pt x="33" y="9"/>
                  </a:cubicBezTo>
                  <a:cubicBezTo>
                    <a:pt x="32" y="8"/>
                    <a:pt x="32" y="7"/>
                    <a:pt x="29" y="7"/>
                  </a:cubicBezTo>
                  <a:cubicBezTo>
                    <a:pt x="26" y="7"/>
                    <a:pt x="23" y="5"/>
                    <a:pt x="21" y="3"/>
                  </a:cubicBezTo>
                  <a:cubicBezTo>
                    <a:pt x="19" y="0"/>
                    <a:pt x="14" y="1"/>
                    <a:pt x="10" y="2"/>
                  </a:cubicBezTo>
                  <a:cubicBezTo>
                    <a:pt x="7" y="2"/>
                    <a:pt x="3" y="4"/>
                    <a:pt x="2" y="5"/>
                  </a:cubicBezTo>
                  <a:cubicBezTo>
                    <a:pt x="0" y="7"/>
                    <a:pt x="4" y="6"/>
                    <a:pt x="6" y="6"/>
                  </a:cubicBezTo>
                  <a:cubicBezTo>
                    <a:pt x="7" y="7"/>
                    <a:pt x="7" y="8"/>
                    <a:pt x="9" y="8"/>
                  </a:cubicBezTo>
                  <a:cubicBezTo>
                    <a:pt x="10" y="8"/>
                    <a:pt x="8" y="6"/>
                    <a:pt x="8" y="5"/>
                  </a:cubicBezTo>
                  <a:cubicBezTo>
                    <a:pt x="8" y="4"/>
                    <a:pt x="9" y="4"/>
                    <a:pt x="11" y="4"/>
                  </a:cubicBezTo>
                  <a:cubicBezTo>
                    <a:pt x="12" y="4"/>
                    <a:pt x="13" y="4"/>
                    <a:pt x="13" y="5"/>
                  </a:cubicBezTo>
                  <a:cubicBezTo>
                    <a:pt x="13" y="6"/>
                    <a:pt x="13" y="6"/>
                    <a:pt x="15" y="6"/>
                  </a:cubicBezTo>
                  <a:cubicBezTo>
                    <a:pt x="17" y="7"/>
                    <a:pt x="18" y="7"/>
                    <a:pt x="19" y="8"/>
                  </a:cubicBezTo>
                  <a:cubicBezTo>
                    <a:pt x="20" y="10"/>
                    <a:pt x="23" y="8"/>
                    <a:pt x="24" y="8"/>
                  </a:cubicBezTo>
                  <a:cubicBezTo>
                    <a:pt x="26" y="9"/>
                    <a:pt x="27" y="11"/>
                    <a:pt x="27" y="12"/>
                  </a:cubicBezTo>
                  <a:cubicBezTo>
                    <a:pt x="27" y="13"/>
                    <a:pt x="28" y="12"/>
                    <a:pt x="31" y="13"/>
                  </a:cubicBezTo>
                  <a:cubicBezTo>
                    <a:pt x="33" y="14"/>
                    <a:pt x="30" y="15"/>
                    <a:pt x="29" y="16"/>
                  </a:cubicBezTo>
                  <a:cubicBezTo>
                    <a:pt x="28" y="16"/>
                    <a:pt x="30" y="16"/>
                    <a:pt x="32" y="17"/>
                  </a:cubicBezTo>
                  <a:cubicBezTo>
                    <a:pt x="35" y="17"/>
                    <a:pt x="42" y="16"/>
                    <a:pt x="43" y="16"/>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64" name="Freeform 64"/>
            <p:cNvSpPr/>
            <p:nvPr/>
          </p:nvSpPr>
          <p:spPr bwMode="auto">
            <a:xfrm>
              <a:off x="1276913" y="4949702"/>
              <a:ext cx="41487" cy="16134"/>
            </a:xfrm>
            <a:custGeom>
              <a:avLst/>
              <a:gdLst>
                <a:gd name="T0" fmla="*/ 1 w 8"/>
                <a:gd name="T1" fmla="*/ 1 h 3"/>
                <a:gd name="T2" fmla="*/ 2 w 8"/>
                <a:gd name="T3" fmla="*/ 3 h 3"/>
                <a:gd name="T4" fmla="*/ 7 w 8"/>
                <a:gd name="T5" fmla="*/ 2 h 3"/>
                <a:gd name="T6" fmla="*/ 4 w 8"/>
                <a:gd name="T7" fmla="*/ 1 h 3"/>
                <a:gd name="T8" fmla="*/ 1 w 8"/>
                <a:gd name="T9" fmla="*/ 1 h 3"/>
              </a:gdLst>
              <a:ahLst/>
              <a:cxnLst>
                <a:cxn ang="0">
                  <a:pos x="T0" y="T1"/>
                </a:cxn>
                <a:cxn ang="0">
                  <a:pos x="T2" y="T3"/>
                </a:cxn>
                <a:cxn ang="0">
                  <a:pos x="T4" y="T5"/>
                </a:cxn>
                <a:cxn ang="0">
                  <a:pos x="T6" y="T7"/>
                </a:cxn>
                <a:cxn ang="0">
                  <a:pos x="T8" y="T9"/>
                </a:cxn>
              </a:cxnLst>
              <a:rect l="0" t="0" r="r" b="b"/>
              <a:pathLst>
                <a:path w="8" h="3">
                  <a:moveTo>
                    <a:pt x="1" y="1"/>
                  </a:moveTo>
                  <a:cubicBezTo>
                    <a:pt x="2" y="2"/>
                    <a:pt x="2" y="3"/>
                    <a:pt x="2" y="3"/>
                  </a:cubicBezTo>
                  <a:cubicBezTo>
                    <a:pt x="2" y="3"/>
                    <a:pt x="5" y="3"/>
                    <a:pt x="7" y="2"/>
                  </a:cubicBezTo>
                  <a:cubicBezTo>
                    <a:pt x="8" y="2"/>
                    <a:pt x="6" y="1"/>
                    <a:pt x="4" y="1"/>
                  </a:cubicBezTo>
                  <a:cubicBezTo>
                    <a:pt x="2" y="0"/>
                    <a:pt x="0" y="1"/>
                    <a:pt x="1"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65" name="Freeform 65"/>
            <p:cNvSpPr/>
            <p:nvPr/>
          </p:nvSpPr>
          <p:spPr bwMode="auto">
            <a:xfrm>
              <a:off x="1373716" y="4949700"/>
              <a:ext cx="48401" cy="11524"/>
            </a:xfrm>
            <a:custGeom>
              <a:avLst/>
              <a:gdLst>
                <a:gd name="T0" fmla="*/ 1 w 9"/>
                <a:gd name="T1" fmla="*/ 1 h 2"/>
                <a:gd name="T2" fmla="*/ 7 w 9"/>
                <a:gd name="T3" fmla="*/ 2 h 2"/>
                <a:gd name="T4" fmla="*/ 4 w 9"/>
                <a:gd name="T5" fmla="*/ 0 h 2"/>
                <a:gd name="T6" fmla="*/ 1 w 9"/>
                <a:gd name="T7" fmla="*/ 1 h 2"/>
              </a:gdLst>
              <a:ahLst/>
              <a:cxnLst>
                <a:cxn ang="0">
                  <a:pos x="T0" y="T1"/>
                </a:cxn>
                <a:cxn ang="0">
                  <a:pos x="T2" y="T3"/>
                </a:cxn>
                <a:cxn ang="0">
                  <a:pos x="T4" y="T5"/>
                </a:cxn>
                <a:cxn ang="0">
                  <a:pos x="T6" y="T7"/>
                </a:cxn>
              </a:cxnLst>
              <a:rect l="0" t="0" r="r" b="b"/>
              <a:pathLst>
                <a:path w="9" h="2">
                  <a:moveTo>
                    <a:pt x="1" y="1"/>
                  </a:moveTo>
                  <a:cubicBezTo>
                    <a:pt x="3" y="2"/>
                    <a:pt x="6" y="2"/>
                    <a:pt x="7" y="2"/>
                  </a:cubicBezTo>
                  <a:cubicBezTo>
                    <a:pt x="9" y="1"/>
                    <a:pt x="6" y="0"/>
                    <a:pt x="4" y="0"/>
                  </a:cubicBezTo>
                  <a:cubicBezTo>
                    <a:pt x="2" y="0"/>
                    <a:pt x="0" y="0"/>
                    <a:pt x="1"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66" name="Freeform 66"/>
            <p:cNvSpPr/>
            <p:nvPr/>
          </p:nvSpPr>
          <p:spPr bwMode="auto">
            <a:xfrm>
              <a:off x="1401374" y="4917434"/>
              <a:ext cx="115240" cy="43791"/>
            </a:xfrm>
            <a:custGeom>
              <a:avLst/>
              <a:gdLst>
                <a:gd name="T0" fmla="*/ 3 w 21"/>
                <a:gd name="T1" fmla="*/ 5 h 8"/>
                <a:gd name="T2" fmla="*/ 3 w 21"/>
                <a:gd name="T3" fmla="*/ 5 h 8"/>
                <a:gd name="T4" fmla="*/ 3 w 21"/>
                <a:gd name="T5" fmla="*/ 6 h 8"/>
                <a:gd name="T6" fmla="*/ 4 w 21"/>
                <a:gd name="T7" fmla="*/ 6 h 8"/>
                <a:gd name="T8" fmla="*/ 4 w 21"/>
                <a:gd name="T9" fmla="*/ 6 h 8"/>
                <a:gd name="T10" fmla="*/ 5 w 21"/>
                <a:gd name="T11" fmla="*/ 6 h 8"/>
                <a:gd name="T12" fmla="*/ 5 w 21"/>
                <a:gd name="T13" fmla="*/ 7 h 8"/>
                <a:gd name="T14" fmla="*/ 5 w 21"/>
                <a:gd name="T15" fmla="*/ 7 h 8"/>
                <a:gd name="T16" fmla="*/ 5 w 21"/>
                <a:gd name="T17" fmla="*/ 7 h 8"/>
                <a:gd name="T18" fmla="*/ 6 w 21"/>
                <a:gd name="T19" fmla="*/ 8 h 8"/>
                <a:gd name="T20" fmla="*/ 7 w 21"/>
                <a:gd name="T21" fmla="*/ 8 h 8"/>
                <a:gd name="T22" fmla="*/ 7 w 21"/>
                <a:gd name="T23" fmla="*/ 8 h 8"/>
                <a:gd name="T24" fmla="*/ 10 w 21"/>
                <a:gd name="T25" fmla="*/ 7 h 8"/>
                <a:gd name="T26" fmla="*/ 12 w 21"/>
                <a:gd name="T27" fmla="*/ 8 h 8"/>
                <a:gd name="T28" fmla="*/ 15 w 21"/>
                <a:gd name="T29" fmla="*/ 7 h 8"/>
                <a:gd name="T30" fmla="*/ 20 w 21"/>
                <a:gd name="T31" fmla="*/ 7 h 8"/>
                <a:gd name="T32" fmla="*/ 19 w 21"/>
                <a:gd name="T33" fmla="*/ 5 h 8"/>
                <a:gd name="T34" fmla="*/ 17 w 21"/>
                <a:gd name="T35" fmla="*/ 2 h 8"/>
                <a:gd name="T36" fmla="*/ 11 w 21"/>
                <a:gd name="T37" fmla="*/ 1 h 8"/>
                <a:gd name="T38" fmla="*/ 10 w 21"/>
                <a:gd name="T39" fmla="*/ 1 h 8"/>
                <a:gd name="T40" fmla="*/ 10 w 21"/>
                <a:gd name="T41" fmla="*/ 1 h 8"/>
                <a:gd name="T42" fmla="*/ 9 w 21"/>
                <a:gd name="T43" fmla="*/ 1 h 8"/>
                <a:gd name="T44" fmla="*/ 9 w 21"/>
                <a:gd name="T45" fmla="*/ 1 h 8"/>
                <a:gd name="T46" fmla="*/ 8 w 21"/>
                <a:gd name="T47" fmla="*/ 1 h 8"/>
                <a:gd name="T48" fmla="*/ 8 w 21"/>
                <a:gd name="T49" fmla="*/ 1 h 8"/>
                <a:gd name="T50" fmla="*/ 7 w 21"/>
                <a:gd name="T51" fmla="*/ 1 h 8"/>
                <a:gd name="T52" fmla="*/ 6 w 21"/>
                <a:gd name="T53" fmla="*/ 1 h 8"/>
                <a:gd name="T54" fmla="*/ 6 w 21"/>
                <a:gd name="T55" fmla="*/ 1 h 8"/>
                <a:gd name="T56" fmla="*/ 5 w 21"/>
                <a:gd name="T57" fmla="*/ 1 h 8"/>
                <a:gd name="T58" fmla="*/ 5 w 21"/>
                <a:gd name="T59" fmla="*/ 1 h 8"/>
                <a:gd name="T60" fmla="*/ 4 w 21"/>
                <a:gd name="T61" fmla="*/ 1 h 8"/>
                <a:gd name="T62" fmla="*/ 4 w 21"/>
                <a:gd name="T63" fmla="*/ 1 h 8"/>
                <a:gd name="T64" fmla="*/ 3 w 21"/>
                <a:gd name="T65" fmla="*/ 0 h 8"/>
                <a:gd name="T66" fmla="*/ 1 w 21"/>
                <a:gd name="T67" fmla="*/ 2 h 8"/>
                <a:gd name="T68" fmla="*/ 2 w 21"/>
                <a:gd name="T69" fmla="*/ 4 h 8"/>
                <a:gd name="T70" fmla="*/ 3 w 21"/>
                <a:gd name="T7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 h="8">
                  <a:moveTo>
                    <a:pt x="3" y="5"/>
                  </a:moveTo>
                  <a:cubicBezTo>
                    <a:pt x="3" y="5"/>
                    <a:pt x="3" y="5"/>
                    <a:pt x="3" y="5"/>
                  </a:cubicBezTo>
                  <a:cubicBezTo>
                    <a:pt x="3" y="5"/>
                    <a:pt x="3" y="5"/>
                    <a:pt x="3" y="6"/>
                  </a:cubicBezTo>
                  <a:cubicBezTo>
                    <a:pt x="4" y="6"/>
                    <a:pt x="4" y="6"/>
                    <a:pt x="4" y="6"/>
                  </a:cubicBezTo>
                  <a:cubicBezTo>
                    <a:pt x="4" y="6"/>
                    <a:pt x="4" y="6"/>
                    <a:pt x="4" y="6"/>
                  </a:cubicBezTo>
                  <a:cubicBezTo>
                    <a:pt x="4" y="6"/>
                    <a:pt x="4" y="6"/>
                    <a:pt x="5" y="6"/>
                  </a:cubicBezTo>
                  <a:cubicBezTo>
                    <a:pt x="5" y="7"/>
                    <a:pt x="5" y="7"/>
                    <a:pt x="5" y="7"/>
                  </a:cubicBezTo>
                  <a:cubicBezTo>
                    <a:pt x="5" y="7"/>
                    <a:pt x="5" y="7"/>
                    <a:pt x="5" y="7"/>
                  </a:cubicBezTo>
                  <a:cubicBezTo>
                    <a:pt x="5" y="7"/>
                    <a:pt x="5" y="7"/>
                    <a:pt x="5" y="7"/>
                  </a:cubicBezTo>
                  <a:cubicBezTo>
                    <a:pt x="6" y="7"/>
                    <a:pt x="6" y="7"/>
                    <a:pt x="6" y="8"/>
                  </a:cubicBezTo>
                  <a:cubicBezTo>
                    <a:pt x="6" y="8"/>
                    <a:pt x="6" y="8"/>
                    <a:pt x="7" y="8"/>
                  </a:cubicBezTo>
                  <a:cubicBezTo>
                    <a:pt x="7" y="8"/>
                    <a:pt x="7" y="8"/>
                    <a:pt x="7" y="8"/>
                  </a:cubicBezTo>
                  <a:cubicBezTo>
                    <a:pt x="8" y="8"/>
                    <a:pt x="9" y="7"/>
                    <a:pt x="10" y="7"/>
                  </a:cubicBezTo>
                  <a:cubicBezTo>
                    <a:pt x="11" y="6"/>
                    <a:pt x="11" y="7"/>
                    <a:pt x="12" y="8"/>
                  </a:cubicBezTo>
                  <a:cubicBezTo>
                    <a:pt x="12" y="8"/>
                    <a:pt x="14" y="7"/>
                    <a:pt x="15" y="7"/>
                  </a:cubicBezTo>
                  <a:cubicBezTo>
                    <a:pt x="17" y="6"/>
                    <a:pt x="19" y="7"/>
                    <a:pt x="20" y="7"/>
                  </a:cubicBezTo>
                  <a:cubicBezTo>
                    <a:pt x="21" y="7"/>
                    <a:pt x="20" y="6"/>
                    <a:pt x="19" y="5"/>
                  </a:cubicBezTo>
                  <a:cubicBezTo>
                    <a:pt x="18" y="5"/>
                    <a:pt x="18" y="3"/>
                    <a:pt x="17" y="2"/>
                  </a:cubicBezTo>
                  <a:cubicBezTo>
                    <a:pt x="16" y="1"/>
                    <a:pt x="13" y="1"/>
                    <a:pt x="11" y="1"/>
                  </a:cubicBezTo>
                  <a:cubicBezTo>
                    <a:pt x="11" y="1"/>
                    <a:pt x="11" y="1"/>
                    <a:pt x="10" y="1"/>
                  </a:cubicBezTo>
                  <a:cubicBezTo>
                    <a:pt x="10" y="1"/>
                    <a:pt x="10" y="1"/>
                    <a:pt x="10" y="1"/>
                  </a:cubicBezTo>
                  <a:cubicBezTo>
                    <a:pt x="10" y="1"/>
                    <a:pt x="10" y="1"/>
                    <a:pt x="9" y="1"/>
                  </a:cubicBezTo>
                  <a:cubicBezTo>
                    <a:pt x="9" y="1"/>
                    <a:pt x="9" y="1"/>
                    <a:pt x="9" y="1"/>
                  </a:cubicBezTo>
                  <a:cubicBezTo>
                    <a:pt x="9" y="1"/>
                    <a:pt x="8" y="1"/>
                    <a:pt x="8" y="1"/>
                  </a:cubicBezTo>
                  <a:cubicBezTo>
                    <a:pt x="8" y="1"/>
                    <a:pt x="8" y="1"/>
                    <a:pt x="8" y="1"/>
                  </a:cubicBezTo>
                  <a:cubicBezTo>
                    <a:pt x="7" y="1"/>
                    <a:pt x="7" y="1"/>
                    <a:pt x="7" y="1"/>
                  </a:cubicBezTo>
                  <a:cubicBezTo>
                    <a:pt x="7" y="1"/>
                    <a:pt x="6" y="1"/>
                    <a:pt x="6" y="1"/>
                  </a:cubicBezTo>
                  <a:cubicBezTo>
                    <a:pt x="6" y="1"/>
                    <a:pt x="6" y="1"/>
                    <a:pt x="6" y="1"/>
                  </a:cubicBezTo>
                  <a:cubicBezTo>
                    <a:pt x="6" y="1"/>
                    <a:pt x="5" y="1"/>
                    <a:pt x="5" y="1"/>
                  </a:cubicBezTo>
                  <a:cubicBezTo>
                    <a:pt x="5" y="1"/>
                    <a:pt x="5" y="1"/>
                    <a:pt x="5" y="1"/>
                  </a:cubicBezTo>
                  <a:cubicBezTo>
                    <a:pt x="4" y="1"/>
                    <a:pt x="4" y="1"/>
                    <a:pt x="4" y="1"/>
                  </a:cubicBezTo>
                  <a:cubicBezTo>
                    <a:pt x="4" y="1"/>
                    <a:pt x="4" y="1"/>
                    <a:pt x="4" y="1"/>
                  </a:cubicBezTo>
                  <a:cubicBezTo>
                    <a:pt x="3" y="1"/>
                    <a:pt x="3" y="0"/>
                    <a:pt x="3" y="0"/>
                  </a:cubicBezTo>
                  <a:cubicBezTo>
                    <a:pt x="1" y="0"/>
                    <a:pt x="0" y="1"/>
                    <a:pt x="1" y="2"/>
                  </a:cubicBezTo>
                  <a:cubicBezTo>
                    <a:pt x="1" y="2"/>
                    <a:pt x="2" y="3"/>
                    <a:pt x="2" y="4"/>
                  </a:cubicBezTo>
                  <a:cubicBezTo>
                    <a:pt x="3" y="4"/>
                    <a:pt x="3" y="5"/>
                    <a:pt x="3" y="5"/>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67" name="Freeform 67"/>
            <p:cNvSpPr/>
            <p:nvPr/>
          </p:nvSpPr>
          <p:spPr bwMode="auto">
            <a:xfrm>
              <a:off x="1537357" y="4949700"/>
              <a:ext cx="55315" cy="23049"/>
            </a:xfrm>
            <a:custGeom>
              <a:avLst/>
              <a:gdLst>
                <a:gd name="T0" fmla="*/ 4 w 10"/>
                <a:gd name="T1" fmla="*/ 1 h 4"/>
                <a:gd name="T2" fmla="*/ 1 w 10"/>
                <a:gd name="T3" fmla="*/ 2 h 4"/>
                <a:gd name="T4" fmla="*/ 4 w 10"/>
                <a:gd name="T5" fmla="*/ 3 h 4"/>
                <a:gd name="T6" fmla="*/ 4 w 10"/>
                <a:gd name="T7" fmla="*/ 1 h 4"/>
              </a:gdLst>
              <a:ahLst/>
              <a:cxnLst>
                <a:cxn ang="0">
                  <a:pos x="T0" y="T1"/>
                </a:cxn>
                <a:cxn ang="0">
                  <a:pos x="T2" y="T3"/>
                </a:cxn>
                <a:cxn ang="0">
                  <a:pos x="T4" y="T5"/>
                </a:cxn>
                <a:cxn ang="0">
                  <a:pos x="T6" y="T7"/>
                </a:cxn>
              </a:cxnLst>
              <a:rect l="0" t="0" r="r" b="b"/>
              <a:pathLst>
                <a:path w="10" h="4">
                  <a:moveTo>
                    <a:pt x="4" y="1"/>
                  </a:moveTo>
                  <a:cubicBezTo>
                    <a:pt x="1" y="1"/>
                    <a:pt x="1" y="1"/>
                    <a:pt x="1" y="2"/>
                  </a:cubicBezTo>
                  <a:cubicBezTo>
                    <a:pt x="0" y="3"/>
                    <a:pt x="2" y="4"/>
                    <a:pt x="4" y="3"/>
                  </a:cubicBezTo>
                  <a:cubicBezTo>
                    <a:pt x="10" y="0"/>
                    <a:pt x="6" y="0"/>
                    <a:pt x="4"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68" name="Freeform 68"/>
            <p:cNvSpPr/>
            <p:nvPr/>
          </p:nvSpPr>
          <p:spPr bwMode="auto">
            <a:xfrm>
              <a:off x="1636462" y="4965835"/>
              <a:ext cx="4611" cy="11524"/>
            </a:xfrm>
            <a:custGeom>
              <a:avLst/>
              <a:gdLst>
                <a:gd name="T0" fmla="*/ 1 w 1"/>
                <a:gd name="T1" fmla="*/ 2 h 2"/>
                <a:gd name="T2" fmla="*/ 0 w 1"/>
                <a:gd name="T3" fmla="*/ 1 h 2"/>
                <a:gd name="T4" fmla="*/ 1 w 1"/>
                <a:gd name="T5" fmla="*/ 2 h 2"/>
              </a:gdLst>
              <a:ahLst/>
              <a:cxnLst>
                <a:cxn ang="0">
                  <a:pos x="T0" y="T1"/>
                </a:cxn>
                <a:cxn ang="0">
                  <a:pos x="T2" y="T3"/>
                </a:cxn>
                <a:cxn ang="0">
                  <a:pos x="T4" y="T5"/>
                </a:cxn>
              </a:cxnLst>
              <a:rect l="0" t="0" r="r" b="b"/>
              <a:pathLst>
                <a:path w="1" h="2">
                  <a:moveTo>
                    <a:pt x="1" y="2"/>
                  </a:moveTo>
                  <a:cubicBezTo>
                    <a:pt x="1" y="1"/>
                    <a:pt x="1" y="0"/>
                    <a:pt x="0" y="1"/>
                  </a:cubicBezTo>
                  <a:cubicBezTo>
                    <a:pt x="0" y="1"/>
                    <a:pt x="0" y="2"/>
                    <a:pt x="1" y="2"/>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69" name="Freeform 69"/>
            <p:cNvSpPr/>
            <p:nvPr/>
          </p:nvSpPr>
          <p:spPr bwMode="auto">
            <a:xfrm>
              <a:off x="1652598" y="4977358"/>
              <a:ext cx="16134" cy="11524"/>
            </a:xfrm>
            <a:custGeom>
              <a:avLst/>
              <a:gdLst>
                <a:gd name="T0" fmla="*/ 1 w 3"/>
                <a:gd name="T1" fmla="*/ 2 h 2"/>
                <a:gd name="T2" fmla="*/ 3 w 3"/>
                <a:gd name="T3" fmla="*/ 1 h 2"/>
                <a:gd name="T4" fmla="*/ 1 w 3"/>
                <a:gd name="T5" fmla="*/ 2 h 2"/>
              </a:gdLst>
              <a:ahLst/>
              <a:cxnLst>
                <a:cxn ang="0">
                  <a:pos x="T0" y="T1"/>
                </a:cxn>
                <a:cxn ang="0">
                  <a:pos x="T2" y="T3"/>
                </a:cxn>
                <a:cxn ang="0">
                  <a:pos x="T4" y="T5"/>
                </a:cxn>
              </a:cxnLst>
              <a:rect l="0" t="0" r="r" b="b"/>
              <a:pathLst>
                <a:path w="3" h="2">
                  <a:moveTo>
                    <a:pt x="1" y="2"/>
                  </a:moveTo>
                  <a:cubicBezTo>
                    <a:pt x="2" y="2"/>
                    <a:pt x="3" y="1"/>
                    <a:pt x="3" y="1"/>
                  </a:cubicBezTo>
                  <a:cubicBezTo>
                    <a:pt x="2" y="0"/>
                    <a:pt x="0" y="2"/>
                    <a:pt x="1" y="2"/>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70" name="Freeform 70"/>
            <p:cNvSpPr/>
            <p:nvPr/>
          </p:nvSpPr>
          <p:spPr bwMode="auto">
            <a:xfrm>
              <a:off x="1664119" y="5021150"/>
              <a:ext cx="4611" cy="11524"/>
            </a:xfrm>
            <a:custGeom>
              <a:avLst/>
              <a:gdLst>
                <a:gd name="T0" fmla="*/ 0 w 1"/>
                <a:gd name="T1" fmla="*/ 1 h 2"/>
                <a:gd name="T2" fmla="*/ 0 w 1"/>
                <a:gd name="T3" fmla="*/ 0 h 2"/>
                <a:gd name="T4" fmla="*/ 0 w 1"/>
                <a:gd name="T5" fmla="*/ 1 h 2"/>
              </a:gdLst>
              <a:ahLst/>
              <a:cxnLst>
                <a:cxn ang="0">
                  <a:pos x="T0" y="T1"/>
                </a:cxn>
                <a:cxn ang="0">
                  <a:pos x="T2" y="T3"/>
                </a:cxn>
                <a:cxn ang="0">
                  <a:pos x="T4" y="T5"/>
                </a:cxn>
              </a:cxnLst>
              <a:rect l="0" t="0" r="r" b="b"/>
              <a:pathLst>
                <a:path w="1" h="2">
                  <a:moveTo>
                    <a:pt x="0" y="1"/>
                  </a:moveTo>
                  <a:cubicBezTo>
                    <a:pt x="1" y="1"/>
                    <a:pt x="1" y="0"/>
                    <a:pt x="0" y="0"/>
                  </a:cubicBezTo>
                  <a:cubicBezTo>
                    <a:pt x="0" y="1"/>
                    <a:pt x="0" y="2"/>
                    <a:pt x="0"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71" name="Freeform 71"/>
            <p:cNvSpPr/>
            <p:nvPr/>
          </p:nvSpPr>
          <p:spPr bwMode="auto">
            <a:xfrm>
              <a:off x="1652598" y="5071856"/>
              <a:ext cx="11524" cy="9219"/>
            </a:xfrm>
            <a:custGeom>
              <a:avLst/>
              <a:gdLst>
                <a:gd name="T0" fmla="*/ 1 w 2"/>
                <a:gd name="T1" fmla="*/ 2 h 2"/>
                <a:gd name="T2" fmla="*/ 1 w 2"/>
                <a:gd name="T3" fmla="*/ 1 h 2"/>
                <a:gd name="T4" fmla="*/ 1 w 2"/>
                <a:gd name="T5" fmla="*/ 2 h 2"/>
              </a:gdLst>
              <a:ahLst/>
              <a:cxnLst>
                <a:cxn ang="0">
                  <a:pos x="T0" y="T1"/>
                </a:cxn>
                <a:cxn ang="0">
                  <a:pos x="T2" y="T3"/>
                </a:cxn>
                <a:cxn ang="0">
                  <a:pos x="T4" y="T5"/>
                </a:cxn>
              </a:cxnLst>
              <a:rect l="0" t="0" r="r" b="b"/>
              <a:pathLst>
                <a:path w="2" h="2">
                  <a:moveTo>
                    <a:pt x="1" y="2"/>
                  </a:moveTo>
                  <a:cubicBezTo>
                    <a:pt x="2" y="1"/>
                    <a:pt x="2" y="0"/>
                    <a:pt x="1" y="1"/>
                  </a:cubicBezTo>
                  <a:cubicBezTo>
                    <a:pt x="0" y="1"/>
                    <a:pt x="0" y="2"/>
                    <a:pt x="1" y="2"/>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72" name="Freeform 72"/>
            <p:cNvSpPr/>
            <p:nvPr/>
          </p:nvSpPr>
          <p:spPr bwMode="auto">
            <a:xfrm>
              <a:off x="1652598" y="5060331"/>
              <a:ext cx="11524" cy="4611"/>
            </a:xfrm>
            <a:custGeom>
              <a:avLst/>
              <a:gdLst>
                <a:gd name="T0" fmla="*/ 1 w 2"/>
                <a:gd name="T1" fmla="*/ 1 h 1"/>
                <a:gd name="T2" fmla="*/ 2 w 2"/>
                <a:gd name="T3" fmla="*/ 0 h 1"/>
                <a:gd name="T4" fmla="*/ 1 w 2"/>
                <a:gd name="T5" fmla="*/ 1 h 1"/>
              </a:gdLst>
              <a:ahLst/>
              <a:cxnLst>
                <a:cxn ang="0">
                  <a:pos x="T0" y="T1"/>
                </a:cxn>
                <a:cxn ang="0">
                  <a:pos x="T2" y="T3"/>
                </a:cxn>
                <a:cxn ang="0">
                  <a:pos x="T4" y="T5"/>
                </a:cxn>
              </a:cxnLst>
              <a:rect l="0" t="0" r="r" b="b"/>
              <a:pathLst>
                <a:path w="2" h="1">
                  <a:moveTo>
                    <a:pt x="1" y="1"/>
                  </a:moveTo>
                  <a:cubicBezTo>
                    <a:pt x="2" y="1"/>
                    <a:pt x="2" y="0"/>
                    <a:pt x="2" y="0"/>
                  </a:cubicBezTo>
                  <a:cubicBezTo>
                    <a:pt x="1" y="0"/>
                    <a:pt x="0" y="1"/>
                    <a:pt x="1"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73" name="Freeform 73"/>
            <p:cNvSpPr/>
            <p:nvPr/>
          </p:nvSpPr>
          <p:spPr bwMode="auto">
            <a:xfrm>
              <a:off x="1629551" y="5097208"/>
              <a:ext cx="16134" cy="18438"/>
            </a:xfrm>
            <a:custGeom>
              <a:avLst/>
              <a:gdLst>
                <a:gd name="T0" fmla="*/ 2 w 3"/>
                <a:gd name="T1" fmla="*/ 2 h 3"/>
                <a:gd name="T2" fmla="*/ 1 w 3"/>
                <a:gd name="T3" fmla="*/ 1 h 3"/>
                <a:gd name="T4" fmla="*/ 2 w 3"/>
                <a:gd name="T5" fmla="*/ 2 h 3"/>
              </a:gdLst>
              <a:ahLst/>
              <a:cxnLst>
                <a:cxn ang="0">
                  <a:pos x="T0" y="T1"/>
                </a:cxn>
                <a:cxn ang="0">
                  <a:pos x="T2" y="T3"/>
                </a:cxn>
                <a:cxn ang="0">
                  <a:pos x="T4" y="T5"/>
                </a:cxn>
              </a:cxnLst>
              <a:rect l="0" t="0" r="r" b="b"/>
              <a:pathLst>
                <a:path w="3" h="3">
                  <a:moveTo>
                    <a:pt x="2" y="2"/>
                  </a:moveTo>
                  <a:cubicBezTo>
                    <a:pt x="3" y="1"/>
                    <a:pt x="2" y="0"/>
                    <a:pt x="1" y="1"/>
                  </a:cubicBezTo>
                  <a:cubicBezTo>
                    <a:pt x="0" y="1"/>
                    <a:pt x="1" y="3"/>
                    <a:pt x="2" y="2"/>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74" name="Freeform 74"/>
            <p:cNvSpPr/>
            <p:nvPr/>
          </p:nvSpPr>
          <p:spPr bwMode="auto">
            <a:xfrm>
              <a:off x="1689474" y="5071856"/>
              <a:ext cx="16134" cy="16134"/>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0" y="1"/>
                    <a:pt x="1" y="3"/>
                    <a:pt x="2" y="2"/>
                  </a:cubicBezTo>
                  <a:cubicBezTo>
                    <a:pt x="3" y="0"/>
                    <a:pt x="2" y="0"/>
                    <a:pt x="1"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75" name="Freeform 75"/>
            <p:cNvSpPr/>
            <p:nvPr/>
          </p:nvSpPr>
          <p:spPr bwMode="auto">
            <a:xfrm>
              <a:off x="1313792" y="4797584"/>
              <a:ext cx="16134" cy="11524"/>
            </a:xfrm>
            <a:custGeom>
              <a:avLst/>
              <a:gdLst>
                <a:gd name="T0" fmla="*/ 1 w 3"/>
                <a:gd name="T1" fmla="*/ 0 h 2"/>
                <a:gd name="T2" fmla="*/ 0 w 3"/>
                <a:gd name="T3" fmla="*/ 1 h 2"/>
                <a:gd name="T4" fmla="*/ 2 w 3"/>
                <a:gd name="T5" fmla="*/ 2 h 2"/>
                <a:gd name="T6" fmla="*/ 1 w 3"/>
                <a:gd name="T7" fmla="*/ 0 h 2"/>
              </a:gdLst>
              <a:ahLst/>
              <a:cxnLst>
                <a:cxn ang="0">
                  <a:pos x="T0" y="T1"/>
                </a:cxn>
                <a:cxn ang="0">
                  <a:pos x="T2" y="T3"/>
                </a:cxn>
                <a:cxn ang="0">
                  <a:pos x="T4" y="T5"/>
                </a:cxn>
                <a:cxn ang="0">
                  <a:pos x="T6" y="T7"/>
                </a:cxn>
              </a:cxnLst>
              <a:rect l="0" t="0" r="r" b="b"/>
              <a:pathLst>
                <a:path w="3" h="2">
                  <a:moveTo>
                    <a:pt x="1" y="0"/>
                  </a:moveTo>
                  <a:cubicBezTo>
                    <a:pt x="0" y="0"/>
                    <a:pt x="0" y="0"/>
                    <a:pt x="0" y="1"/>
                  </a:cubicBezTo>
                  <a:cubicBezTo>
                    <a:pt x="0" y="2"/>
                    <a:pt x="1" y="2"/>
                    <a:pt x="2" y="2"/>
                  </a:cubicBezTo>
                  <a:cubicBezTo>
                    <a:pt x="3" y="1"/>
                    <a:pt x="3" y="0"/>
                    <a:pt x="1" y="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76" name="Freeform 76"/>
            <p:cNvSpPr/>
            <p:nvPr/>
          </p:nvSpPr>
          <p:spPr bwMode="auto">
            <a:xfrm>
              <a:off x="1313792" y="4813717"/>
              <a:ext cx="16134" cy="11524"/>
            </a:xfrm>
            <a:custGeom>
              <a:avLst/>
              <a:gdLst>
                <a:gd name="T0" fmla="*/ 2 w 3"/>
                <a:gd name="T1" fmla="*/ 1 h 2"/>
                <a:gd name="T2" fmla="*/ 2 w 3"/>
                <a:gd name="T3" fmla="*/ 0 h 2"/>
                <a:gd name="T4" fmla="*/ 2 w 3"/>
                <a:gd name="T5" fmla="*/ 1 h 2"/>
              </a:gdLst>
              <a:ahLst/>
              <a:cxnLst>
                <a:cxn ang="0">
                  <a:pos x="T0" y="T1"/>
                </a:cxn>
                <a:cxn ang="0">
                  <a:pos x="T2" y="T3"/>
                </a:cxn>
                <a:cxn ang="0">
                  <a:pos x="T4" y="T5"/>
                </a:cxn>
              </a:cxnLst>
              <a:rect l="0" t="0" r="r" b="b"/>
              <a:pathLst>
                <a:path w="3" h="2">
                  <a:moveTo>
                    <a:pt x="2" y="1"/>
                  </a:moveTo>
                  <a:cubicBezTo>
                    <a:pt x="2" y="1"/>
                    <a:pt x="3" y="0"/>
                    <a:pt x="2" y="0"/>
                  </a:cubicBezTo>
                  <a:cubicBezTo>
                    <a:pt x="1" y="0"/>
                    <a:pt x="0" y="2"/>
                    <a:pt x="2"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77" name="Freeform 77"/>
            <p:cNvSpPr/>
            <p:nvPr/>
          </p:nvSpPr>
          <p:spPr bwMode="auto">
            <a:xfrm>
              <a:off x="1657208" y="4610894"/>
              <a:ext cx="16134" cy="16134"/>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1" y="1"/>
                    <a:pt x="0" y="3"/>
                    <a:pt x="1" y="2"/>
                  </a:cubicBezTo>
                  <a:cubicBezTo>
                    <a:pt x="2" y="2"/>
                    <a:pt x="3" y="0"/>
                    <a:pt x="2"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78" name="Freeform 78"/>
            <p:cNvSpPr/>
            <p:nvPr/>
          </p:nvSpPr>
          <p:spPr bwMode="auto">
            <a:xfrm>
              <a:off x="1777056" y="4136105"/>
              <a:ext cx="59926" cy="20743"/>
            </a:xfrm>
            <a:custGeom>
              <a:avLst/>
              <a:gdLst>
                <a:gd name="T0" fmla="*/ 7 w 11"/>
                <a:gd name="T1" fmla="*/ 1 h 4"/>
                <a:gd name="T2" fmla="*/ 1 w 11"/>
                <a:gd name="T3" fmla="*/ 0 h 4"/>
                <a:gd name="T4" fmla="*/ 10 w 11"/>
                <a:gd name="T5" fmla="*/ 4 h 4"/>
                <a:gd name="T6" fmla="*/ 7 w 11"/>
                <a:gd name="T7" fmla="*/ 1 h 4"/>
              </a:gdLst>
              <a:ahLst/>
              <a:cxnLst>
                <a:cxn ang="0">
                  <a:pos x="T0" y="T1"/>
                </a:cxn>
                <a:cxn ang="0">
                  <a:pos x="T2" y="T3"/>
                </a:cxn>
                <a:cxn ang="0">
                  <a:pos x="T4" y="T5"/>
                </a:cxn>
                <a:cxn ang="0">
                  <a:pos x="T6" y="T7"/>
                </a:cxn>
              </a:cxnLst>
              <a:rect l="0" t="0" r="r" b="b"/>
              <a:pathLst>
                <a:path w="11" h="4">
                  <a:moveTo>
                    <a:pt x="7" y="1"/>
                  </a:moveTo>
                  <a:cubicBezTo>
                    <a:pt x="4" y="0"/>
                    <a:pt x="0" y="0"/>
                    <a:pt x="1" y="0"/>
                  </a:cubicBezTo>
                  <a:cubicBezTo>
                    <a:pt x="3" y="1"/>
                    <a:pt x="7" y="4"/>
                    <a:pt x="10" y="4"/>
                  </a:cubicBezTo>
                  <a:cubicBezTo>
                    <a:pt x="11" y="3"/>
                    <a:pt x="9" y="2"/>
                    <a:pt x="7"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79" name="Freeform 79"/>
            <p:cNvSpPr/>
            <p:nvPr/>
          </p:nvSpPr>
          <p:spPr bwMode="auto">
            <a:xfrm>
              <a:off x="1820847" y="4219077"/>
              <a:ext cx="27657" cy="32268"/>
            </a:xfrm>
            <a:custGeom>
              <a:avLst/>
              <a:gdLst>
                <a:gd name="T0" fmla="*/ 1 w 5"/>
                <a:gd name="T1" fmla="*/ 6 h 6"/>
                <a:gd name="T2" fmla="*/ 4 w 5"/>
                <a:gd name="T3" fmla="*/ 3 h 6"/>
                <a:gd name="T4" fmla="*/ 4 w 5"/>
                <a:gd name="T5" fmla="*/ 1 h 6"/>
                <a:gd name="T6" fmla="*/ 1 w 5"/>
                <a:gd name="T7" fmla="*/ 3 h 6"/>
                <a:gd name="T8" fmla="*/ 1 w 5"/>
                <a:gd name="T9" fmla="*/ 6 h 6"/>
              </a:gdLst>
              <a:ahLst/>
              <a:cxnLst>
                <a:cxn ang="0">
                  <a:pos x="T0" y="T1"/>
                </a:cxn>
                <a:cxn ang="0">
                  <a:pos x="T2" y="T3"/>
                </a:cxn>
                <a:cxn ang="0">
                  <a:pos x="T4" y="T5"/>
                </a:cxn>
                <a:cxn ang="0">
                  <a:pos x="T6" y="T7"/>
                </a:cxn>
                <a:cxn ang="0">
                  <a:pos x="T8" y="T9"/>
                </a:cxn>
              </a:cxnLst>
              <a:rect l="0" t="0" r="r" b="b"/>
              <a:pathLst>
                <a:path w="5" h="6">
                  <a:moveTo>
                    <a:pt x="1" y="6"/>
                  </a:moveTo>
                  <a:cubicBezTo>
                    <a:pt x="1" y="6"/>
                    <a:pt x="5" y="4"/>
                    <a:pt x="4" y="3"/>
                  </a:cubicBezTo>
                  <a:cubicBezTo>
                    <a:pt x="4" y="3"/>
                    <a:pt x="4" y="2"/>
                    <a:pt x="4" y="1"/>
                  </a:cubicBezTo>
                  <a:cubicBezTo>
                    <a:pt x="4" y="0"/>
                    <a:pt x="3" y="2"/>
                    <a:pt x="1" y="3"/>
                  </a:cubicBezTo>
                  <a:cubicBezTo>
                    <a:pt x="0" y="5"/>
                    <a:pt x="0" y="6"/>
                    <a:pt x="1" y="6"/>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80" name="Freeform 80"/>
            <p:cNvSpPr/>
            <p:nvPr/>
          </p:nvSpPr>
          <p:spPr bwMode="auto">
            <a:xfrm>
              <a:off x="1876164" y="4076179"/>
              <a:ext cx="147507" cy="152117"/>
            </a:xfrm>
            <a:custGeom>
              <a:avLst/>
              <a:gdLst>
                <a:gd name="T0" fmla="*/ 16 w 27"/>
                <a:gd name="T1" fmla="*/ 11 h 28"/>
                <a:gd name="T2" fmla="*/ 16 w 27"/>
                <a:gd name="T3" fmla="*/ 9 h 28"/>
                <a:gd name="T4" fmla="*/ 12 w 27"/>
                <a:gd name="T5" fmla="*/ 11 h 28"/>
                <a:gd name="T6" fmla="*/ 14 w 27"/>
                <a:gd name="T7" fmla="*/ 7 h 28"/>
                <a:gd name="T8" fmla="*/ 17 w 27"/>
                <a:gd name="T9" fmla="*/ 4 h 28"/>
                <a:gd name="T10" fmla="*/ 17 w 27"/>
                <a:gd name="T11" fmla="*/ 2 h 28"/>
                <a:gd name="T12" fmla="*/ 19 w 27"/>
                <a:gd name="T13" fmla="*/ 0 h 28"/>
                <a:gd name="T14" fmla="*/ 14 w 27"/>
                <a:gd name="T15" fmla="*/ 2 h 28"/>
                <a:gd name="T16" fmla="*/ 10 w 27"/>
                <a:gd name="T17" fmla="*/ 6 h 28"/>
                <a:gd name="T18" fmla="*/ 7 w 27"/>
                <a:gd name="T19" fmla="*/ 12 h 28"/>
                <a:gd name="T20" fmla="*/ 7 w 27"/>
                <a:gd name="T21" fmla="*/ 14 h 28"/>
                <a:gd name="T22" fmla="*/ 5 w 27"/>
                <a:gd name="T23" fmla="*/ 15 h 28"/>
                <a:gd name="T24" fmla="*/ 2 w 27"/>
                <a:gd name="T25" fmla="*/ 18 h 28"/>
                <a:gd name="T26" fmla="*/ 3 w 27"/>
                <a:gd name="T27" fmla="*/ 18 h 28"/>
                <a:gd name="T28" fmla="*/ 1 w 27"/>
                <a:gd name="T29" fmla="*/ 21 h 28"/>
                <a:gd name="T30" fmla="*/ 4 w 27"/>
                <a:gd name="T31" fmla="*/ 23 h 28"/>
                <a:gd name="T32" fmla="*/ 12 w 27"/>
                <a:gd name="T33" fmla="*/ 22 h 28"/>
                <a:gd name="T34" fmla="*/ 12 w 27"/>
                <a:gd name="T35" fmla="*/ 24 h 28"/>
                <a:gd name="T36" fmla="*/ 12 w 27"/>
                <a:gd name="T37" fmla="*/ 26 h 28"/>
                <a:gd name="T38" fmla="*/ 15 w 27"/>
                <a:gd name="T39" fmla="*/ 27 h 28"/>
                <a:gd name="T40" fmla="*/ 17 w 27"/>
                <a:gd name="T41" fmla="*/ 24 h 28"/>
                <a:gd name="T42" fmla="*/ 19 w 27"/>
                <a:gd name="T43" fmla="*/ 23 h 28"/>
                <a:gd name="T44" fmla="*/ 21 w 27"/>
                <a:gd name="T45" fmla="*/ 21 h 28"/>
                <a:gd name="T46" fmla="*/ 21 w 27"/>
                <a:gd name="T47" fmla="*/ 23 h 28"/>
                <a:gd name="T48" fmla="*/ 20 w 27"/>
                <a:gd name="T49" fmla="*/ 26 h 28"/>
                <a:gd name="T50" fmla="*/ 23 w 27"/>
                <a:gd name="T51" fmla="*/ 25 h 28"/>
                <a:gd name="T52" fmla="*/ 24 w 27"/>
                <a:gd name="T53" fmla="*/ 28 h 28"/>
                <a:gd name="T54" fmla="*/ 26 w 27"/>
                <a:gd name="T55" fmla="*/ 23 h 28"/>
                <a:gd name="T56" fmla="*/ 25 w 27"/>
                <a:gd name="T57" fmla="*/ 23 h 28"/>
                <a:gd name="T58" fmla="*/ 26 w 27"/>
                <a:gd name="T59" fmla="*/ 20 h 28"/>
                <a:gd name="T60" fmla="*/ 23 w 27"/>
                <a:gd name="T61" fmla="*/ 21 h 28"/>
                <a:gd name="T62" fmla="*/ 25 w 27"/>
                <a:gd name="T63" fmla="*/ 18 h 28"/>
                <a:gd name="T64" fmla="*/ 24 w 27"/>
                <a:gd name="T65" fmla="*/ 18 h 28"/>
                <a:gd name="T66" fmla="*/ 24 w 27"/>
                <a:gd name="T67" fmla="*/ 16 h 28"/>
                <a:gd name="T68" fmla="*/ 25 w 27"/>
                <a:gd name="T69" fmla="*/ 13 h 28"/>
                <a:gd name="T70" fmla="*/ 21 w 27"/>
                <a:gd name="T71" fmla="*/ 13 h 28"/>
                <a:gd name="T72" fmla="*/ 18 w 27"/>
                <a:gd name="T73" fmla="*/ 13 h 28"/>
                <a:gd name="T74" fmla="*/ 16 w 27"/>
                <a:gd name="T75" fmla="*/ 1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 h="28">
                  <a:moveTo>
                    <a:pt x="16" y="11"/>
                  </a:moveTo>
                  <a:cubicBezTo>
                    <a:pt x="17" y="10"/>
                    <a:pt x="16" y="9"/>
                    <a:pt x="16" y="9"/>
                  </a:cubicBezTo>
                  <a:cubicBezTo>
                    <a:pt x="15" y="9"/>
                    <a:pt x="13" y="11"/>
                    <a:pt x="12" y="11"/>
                  </a:cubicBezTo>
                  <a:cubicBezTo>
                    <a:pt x="12" y="12"/>
                    <a:pt x="14" y="8"/>
                    <a:pt x="14" y="7"/>
                  </a:cubicBezTo>
                  <a:cubicBezTo>
                    <a:pt x="14" y="7"/>
                    <a:pt x="17" y="4"/>
                    <a:pt x="17" y="4"/>
                  </a:cubicBezTo>
                  <a:cubicBezTo>
                    <a:pt x="17" y="3"/>
                    <a:pt x="17" y="2"/>
                    <a:pt x="17" y="2"/>
                  </a:cubicBezTo>
                  <a:cubicBezTo>
                    <a:pt x="17" y="2"/>
                    <a:pt x="19" y="1"/>
                    <a:pt x="19" y="0"/>
                  </a:cubicBezTo>
                  <a:cubicBezTo>
                    <a:pt x="19" y="0"/>
                    <a:pt x="15" y="1"/>
                    <a:pt x="14" y="2"/>
                  </a:cubicBezTo>
                  <a:cubicBezTo>
                    <a:pt x="14" y="3"/>
                    <a:pt x="12" y="5"/>
                    <a:pt x="10" y="6"/>
                  </a:cubicBezTo>
                  <a:cubicBezTo>
                    <a:pt x="9" y="8"/>
                    <a:pt x="7" y="11"/>
                    <a:pt x="7" y="12"/>
                  </a:cubicBezTo>
                  <a:cubicBezTo>
                    <a:pt x="6" y="13"/>
                    <a:pt x="6" y="13"/>
                    <a:pt x="7" y="14"/>
                  </a:cubicBezTo>
                  <a:cubicBezTo>
                    <a:pt x="7" y="15"/>
                    <a:pt x="5" y="15"/>
                    <a:pt x="5" y="15"/>
                  </a:cubicBezTo>
                  <a:cubicBezTo>
                    <a:pt x="5" y="15"/>
                    <a:pt x="3" y="16"/>
                    <a:pt x="2" y="18"/>
                  </a:cubicBezTo>
                  <a:cubicBezTo>
                    <a:pt x="0" y="19"/>
                    <a:pt x="2" y="18"/>
                    <a:pt x="3" y="18"/>
                  </a:cubicBezTo>
                  <a:cubicBezTo>
                    <a:pt x="4" y="18"/>
                    <a:pt x="2" y="20"/>
                    <a:pt x="1" y="21"/>
                  </a:cubicBezTo>
                  <a:cubicBezTo>
                    <a:pt x="0" y="22"/>
                    <a:pt x="2" y="23"/>
                    <a:pt x="4" y="23"/>
                  </a:cubicBezTo>
                  <a:cubicBezTo>
                    <a:pt x="5" y="23"/>
                    <a:pt x="10" y="22"/>
                    <a:pt x="12" y="22"/>
                  </a:cubicBezTo>
                  <a:cubicBezTo>
                    <a:pt x="13" y="22"/>
                    <a:pt x="13" y="23"/>
                    <a:pt x="12" y="24"/>
                  </a:cubicBezTo>
                  <a:cubicBezTo>
                    <a:pt x="11" y="24"/>
                    <a:pt x="12" y="25"/>
                    <a:pt x="12" y="26"/>
                  </a:cubicBezTo>
                  <a:cubicBezTo>
                    <a:pt x="12" y="27"/>
                    <a:pt x="14" y="27"/>
                    <a:pt x="15" y="27"/>
                  </a:cubicBezTo>
                  <a:cubicBezTo>
                    <a:pt x="15" y="27"/>
                    <a:pt x="17" y="25"/>
                    <a:pt x="17" y="24"/>
                  </a:cubicBezTo>
                  <a:cubicBezTo>
                    <a:pt x="17" y="24"/>
                    <a:pt x="18" y="23"/>
                    <a:pt x="19" y="23"/>
                  </a:cubicBezTo>
                  <a:cubicBezTo>
                    <a:pt x="19" y="23"/>
                    <a:pt x="20" y="22"/>
                    <a:pt x="21" y="21"/>
                  </a:cubicBezTo>
                  <a:cubicBezTo>
                    <a:pt x="21" y="21"/>
                    <a:pt x="21" y="22"/>
                    <a:pt x="21" y="23"/>
                  </a:cubicBezTo>
                  <a:cubicBezTo>
                    <a:pt x="22" y="24"/>
                    <a:pt x="20" y="25"/>
                    <a:pt x="20" y="26"/>
                  </a:cubicBezTo>
                  <a:cubicBezTo>
                    <a:pt x="20" y="27"/>
                    <a:pt x="22" y="25"/>
                    <a:pt x="23" y="25"/>
                  </a:cubicBezTo>
                  <a:cubicBezTo>
                    <a:pt x="23" y="25"/>
                    <a:pt x="23" y="27"/>
                    <a:pt x="24" y="28"/>
                  </a:cubicBezTo>
                  <a:cubicBezTo>
                    <a:pt x="25" y="28"/>
                    <a:pt x="26" y="23"/>
                    <a:pt x="26" y="23"/>
                  </a:cubicBezTo>
                  <a:cubicBezTo>
                    <a:pt x="27" y="22"/>
                    <a:pt x="25" y="22"/>
                    <a:pt x="25" y="23"/>
                  </a:cubicBezTo>
                  <a:cubicBezTo>
                    <a:pt x="24" y="23"/>
                    <a:pt x="25" y="21"/>
                    <a:pt x="26" y="20"/>
                  </a:cubicBezTo>
                  <a:cubicBezTo>
                    <a:pt x="26" y="20"/>
                    <a:pt x="23" y="22"/>
                    <a:pt x="23" y="21"/>
                  </a:cubicBezTo>
                  <a:cubicBezTo>
                    <a:pt x="23" y="21"/>
                    <a:pt x="24" y="19"/>
                    <a:pt x="25" y="18"/>
                  </a:cubicBezTo>
                  <a:cubicBezTo>
                    <a:pt x="26" y="18"/>
                    <a:pt x="25" y="18"/>
                    <a:pt x="24" y="18"/>
                  </a:cubicBezTo>
                  <a:cubicBezTo>
                    <a:pt x="24" y="19"/>
                    <a:pt x="24" y="17"/>
                    <a:pt x="24" y="16"/>
                  </a:cubicBezTo>
                  <a:cubicBezTo>
                    <a:pt x="23" y="15"/>
                    <a:pt x="25" y="14"/>
                    <a:pt x="25" y="13"/>
                  </a:cubicBezTo>
                  <a:cubicBezTo>
                    <a:pt x="25" y="13"/>
                    <a:pt x="21" y="12"/>
                    <a:pt x="21" y="13"/>
                  </a:cubicBezTo>
                  <a:cubicBezTo>
                    <a:pt x="20" y="13"/>
                    <a:pt x="19" y="13"/>
                    <a:pt x="18" y="13"/>
                  </a:cubicBezTo>
                  <a:cubicBezTo>
                    <a:pt x="17" y="13"/>
                    <a:pt x="16" y="11"/>
                    <a:pt x="16" y="1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81" name="Freeform 81"/>
            <p:cNvSpPr/>
            <p:nvPr/>
          </p:nvSpPr>
          <p:spPr bwMode="auto">
            <a:xfrm>
              <a:off x="1525833" y="3709716"/>
              <a:ext cx="27657" cy="32268"/>
            </a:xfrm>
            <a:custGeom>
              <a:avLst/>
              <a:gdLst>
                <a:gd name="T0" fmla="*/ 1 w 5"/>
                <a:gd name="T1" fmla="*/ 6 h 6"/>
                <a:gd name="T2" fmla="*/ 4 w 5"/>
                <a:gd name="T3" fmla="*/ 2 h 6"/>
                <a:gd name="T4" fmla="*/ 3 w 5"/>
                <a:gd name="T5" fmla="*/ 0 h 6"/>
                <a:gd name="T6" fmla="*/ 1 w 5"/>
                <a:gd name="T7" fmla="*/ 6 h 6"/>
              </a:gdLst>
              <a:ahLst/>
              <a:cxnLst>
                <a:cxn ang="0">
                  <a:pos x="T0" y="T1"/>
                </a:cxn>
                <a:cxn ang="0">
                  <a:pos x="T2" y="T3"/>
                </a:cxn>
                <a:cxn ang="0">
                  <a:pos x="T4" y="T5"/>
                </a:cxn>
                <a:cxn ang="0">
                  <a:pos x="T6" y="T7"/>
                </a:cxn>
              </a:cxnLst>
              <a:rect l="0" t="0" r="r" b="b"/>
              <a:pathLst>
                <a:path w="5" h="6">
                  <a:moveTo>
                    <a:pt x="1" y="6"/>
                  </a:moveTo>
                  <a:cubicBezTo>
                    <a:pt x="2" y="6"/>
                    <a:pt x="4" y="3"/>
                    <a:pt x="4" y="2"/>
                  </a:cubicBezTo>
                  <a:cubicBezTo>
                    <a:pt x="5" y="1"/>
                    <a:pt x="5" y="0"/>
                    <a:pt x="3" y="0"/>
                  </a:cubicBezTo>
                  <a:cubicBezTo>
                    <a:pt x="1" y="0"/>
                    <a:pt x="0" y="6"/>
                    <a:pt x="1" y="6"/>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82" name="Freeform 82"/>
            <p:cNvSpPr/>
            <p:nvPr/>
          </p:nvSpPr>
          <p:spPr bwMode="auto">
            <a:xfrm>
              <a:off x="1456686" y="3686668"/>
              <a:ext cx="59926" cy="43791"/>
            </a:xfrm>
            <a:custGeom>
              <a:avLst/>
              <a:gdLst>
                <a:gd name="T0" fmla="*/ 6 w 11"/>
                <a:gd name="T1" fmla="*/ 2 h 8"/>
                <a:gd name="T2" fmla="*/ 2 w 11"/>
                <a:gd name="T3" fmla="*/ 5 h 8"/>
                <a:gd name="T4" fmla="*/ 1 w 11"/>
                <a:gd name="T5" fmla="*/ 7 h 8"/>
                <a:gd name="T6" fmla="*/ 2 w 11"/>
                <a:gd name="T7" fmla="*/ 7 h 8"/>
                <a:gd name="T8" fmla="*/ 3 w 11"/>
                <a:gd name="T9" fmla="*/ 7 h 8"/>
                <a:gd name="T10" fmla="*/ 6 w 11"/>
                <a:gd name="T11" fmla="*/ 6 h 8"/>
                <a:gd name="T12" fmla="*/ 11 w 11"/>
                <a:gd name="T13" fmla="*/ 1 h 8"/>
                <a:gd name="T14" fmla="*/ 9 w 11"/>
                <a:gd name="T15" fmla="*/ 1 h 8"/>
                <a:gd name="T16" fmla="*/ 6 w 11"/>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8">
                  <a:moveTo>
                    <a:pt x="6" y="2"/>
                  </a:moveTo>
                  <a:cubicBezTo>
                    <a:pt x="5" y="2"/>
                    <a:pt x="3" y="4"/>
                    <a:pt x="2" y="5"/>
                  </a:cubicBezTo>
                  <a:cubicBezTo>
                    <a:pt x="1" y="6"/>
                    <a:pt x="0" y="7"/>
                    <a:pt x="1" y="7"/>
                  </a:cubicBezTo>
                  <a:cubicBezTo>
                    <a:pt x="1" y="8"/>
                    <a:pt x="1" y="7"/>
                    <a:pt x="2" y="7"/>
                  </a:cubicBezTo>
                  <a:cubicBezTo>
                    <a:pt x="2" y="6"/>
                    <a:pt x="2" y="7"/>
                    <a:pt x="3" y="7"/>
                  </a:cubicBezTo>
                  <a:cubicBezTo>
                    <a:pt x="4" y="7"/>
                    <a:pt x="4" y="6"/>
                    <a:pt x="6" y="6"/>
                  </a:cubicBezTo>
                  <a:cubicBezTo>
                    <a:pt x="8" y="5"/>
                    <a:pt x="11" y="2"/>
                    <a:pt x="11" y="1"/>
                  </a:cubicBezTo>
                  <a:cubicBezTo>
                    <a:pt x="11" y="0"/>
                    <a:pt x="10" y="1"/>
                    <a:pt x="9" y="1"/>
                  </a:cubicBezTo>
                  <a:cubicBezTo>
                    <a:pt x="8" y="2"/>
                    <a:pt x="8" y="1"/>
                    <a:pt x="6" y="2"/>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83" name="Freeform 83"/>
            <p:cNvSpPr/>
            <p:nvPr/>
          </p:nvSpPr>
          <p:spPr bwMode="auto">
            <a:xfrm>
              <a:off x="1401373" y="3578342"/>
              <a:ext cx="140594" cy="115240"/>
            </a:xfrm>
            <a:custGeom>
              <a:avLst/>
              <a:gdLst>
                <a:gd name="T0" fmla="*/ 26 w 26"/>
                <a:gd name="T1" fmla="*/ 15 h 21"/>
                <a:gd name="T2" fmla="*/ 23 w 26"/>
                <a:gd name="T3" fmla="*/ 13 h 21"/>
                <a:gd name="T4" fmla="*/ 21 w 26"/>
                <a:gd name="T5" fmla="*/ 14 h 21"/>
                <a:gd name="T6" fmla="*/ 21 w 26"/>
                <a:gd name="T7" fmla="*/ 9 h 21"/>
                <a:gd name="T8" fmla="*/ 18 w 26"/>
                <a:gd name="T9" fmla="*/ 7 h 21"/>
                <a:gd name="T10" fmla="*/ 16 w 26"/>
                <a:gd name="T11" fmla="*/ 5 h 21"/>
                <a:gd name="T12" fmla="*/ 14 w 26"/>
                <a:gd name="T13" fmla="*/ 3 h 21"/>
                <a:gd name="T14" fmla="*/ 12 w 26"/>
                <a:gd name="T15" fmla="*/ 5 h 21"/>
                <a:gd name="T16" fmla="*/ 13 w 26"/>
                <a:gd name="T17" fmla="*/ 2 h 21"/>
                <a:gd name="T18" fmla="*/ 12 w 26"/>
                <a:gd name="T19" fmla="*/ 0 h 21"/>
                <a:gd name="T20" fmla="*/ 10 w 26"/>
                <a:gd name="T21" fmla="*/ 2 h 21"/>
                <a:gd name="T22" fmla="*/ 7 w 26"/>
                <a:gd name="T23" fmla="*/ 11 h 21"/>
                <a:gd name="T24" fmla="*/ 3 w 26"/>
                <a:gd name="T25" fmla="*/ 14 h 21"/>
                <a:gd name="T26" fmla="*/ 1 w 26"/>
                <a:gd name="T27" fmla="*/ 16 h 21"/>
                <a:gd name="T28" fmla="*/ 5 w 26"/>
                <a:gd name="T29" fmla="*/ 17 h 21"/>
                <a:gd name="T30" fmla="*/ 5 w 26"/>
                <a:gd name="T31" fmla="*/ 21 h 21"/>
                <a:gd name="T32" fmla="*/ 10 w 26"/>
                <a:gd name="T33" fmla="*/ 20 h 21"/>
                <a:gd name="T34" fmla="*/ 13 w 26"/>
                <a:gd name="T35" fmla="*/ 16 h 21"/>
                <a:gd name="T36" fmla="*/ 13 w 26"/>
                <a:gd name="T37" fmla="*/ 15 h 21"/>
                <a:gd name="T38" fmla="*/ 17 w 26"/>
                <a:gd name="T39" fmla="*/ 12 h 21"/>
                <a:gd name="T40" fmla="*/ 17 w 26"/>
                <a:gd name="T41" fmla="*/ 14 h 21"/>
                <a:gd name="T42" fmla="*/ 18 w 26"/>
                <a:gd name="T43" fmla="*/ 16 h 21"/>
                <a:gd name="T44" fmla="*/ 23 w 26"/>
                <a:gd name="T45" fmla="*/ 17 h 21"/>
                <a:gd name="T46" fmla="*/ 26 w 26"/>
                <a:gd name="T47"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1">
                  <a:moveTo>
                    <a:pt x="26" y="15"/>
                  </a:moveTo>
                  <a:cubicBezTo>
                    <a:pt x="26" y="14"/>
                    <a:pt x="25" y="13"/>
                    <a:pt x="23" y="13"/>
                  </a:cubicBezTo>
                  <a:cubicBezTo>
                    <a:pt x="22" y="13"/>
                    <a:pt x="22" y="14"/>
                    <a:pt x="21" y="14"/>
                  </a:cubicBezTo>
                  <a:cubicBezTo>
                    <a:pt x="20" y="15"/>
                    <a:pt x="22" y="9"/>
                    <a:pt x="21" y="9"/>
                  </a:cubicBezTo>
                  <a:cubicBezTo>
                    <a:pt x="20" y="8"/>
                    <a:pt x="18" y="8"/>
                    <a:pt x="18" y="7"/>
                  </a:cubicBezTo>
                  <a:cubicBezTo>
                    <a:pt x="17" y="6"/>
                    <a:pt x="17" y="5"/>
                    <a:pt x="16" y="5"/>
                  </a:cubicBezTo>
                  <a:cubicBezTo>
                    <a:pt x="15" y="4"/>
                    <a:pt x="15" y="3"/>
                    <a:pt x="14" y="3"/>
                  </a:cubicBezTo>
                  <a:cubicBezTo>
                    <a:pt x="13" y="2"/>
                    <a:pt x="14" y="4"/>
                    <a:pt x="12" y="5"/>
                  </a:cubicBezTo>
                  <a:cubicBezTo>
                    <a:pt x="11" y="5"/>
                    <a:pt x="13" y="2"/>
                    <a:pt x="13" y="2"/>
                  </a:cubicBezTo>
                  <a:cubicBezTo>
                    <a:pt x="13" y="1"/>
                    <a:pt x="13" y="0"/>
                    <a:pt x="12" y="0"/>
                  </a:cubicBezTo>
                  <a:cubicBezTo>
                    <a:pt x="11" y="0"/>
                    <a:pt x="10" y="1"/>
                    <a:pt x="10" y="2"/>
                  </a:cubicBezTo>
                  <a:cubicBezTo>
                    <a:pt x="9" y="3"/>
                    <a:pt x="7" y="10"/>
                    <a:pt x="7" y="11"/>
                  </a:cubicBezTo>
                  <a:cubicBezTo>
                    <a:pt x="7" y="13"/>
                    <a:pt x="5" y="13"/>
                    <a:pt x="3" y="14"/>
                  </a:cubicBezTo>
                  <a:cubicBezTo>
                    <a:pt x="0" y="15"/>
                    <a:pt x="0" y="15"/>
                    <a:pt x="1" y="16"/>
                  </a:cubicBezTo>
                  <a:cubicBezTo>
                    <a:pt x="1" y="17"/>
                    <a:pt x="4" y="17"/>
                    <a:pt x="5" y="17"/>
                  </a:cubicBezTo>
                  <a:cubicBezTo>
                    <a:pt x="6" y="17"/>
                    <a:pt x="3" y="21"/>
                    <a:pt x="5" y="21"/>
                  </a:cubicBezTo>
                  <a:cubicBezTo>
                    <a:pt x="6" y="21"/>
                    <a:pt x="10" y="20"/>
                    <a:pt x="10" y="20"/>
                  </a:cubicBezTo>
                  <a:cubicBezTo>
                    <a:pt x="10" y="20"/>
                    <a:pt x="12" y="17"/>
                    <a:pt x="13" y="16"/>
                  </a:cubicBezTo>
                  <a:cubicBezTo>
                    <a:pt x="14" y="16"/>
                    <a:pt x="13" y="15"/>
                    <a:pt x="13" y="15"/>
                  </a:cubicBezTo>
                  <a:cubicBezTo>
                    <a:pt x="13" y="14"/>
                    <a:pt x="16" y="12"/>
                    <a:pt x="17" y="12"/>
                  </a:cubicBezTo>
                  <a:cubicBezTo>
                    <a:pt x="18" y="12"/>
                    <a:pt x="17" y="14"/>
                    <a:pt x="17" y="14"/>
                  </a:cubicBezTo>
                  <a:cubicBezTo>
                    <a:pt x="16" y="15"/>
                    <a:pt x="17" y="15"/>
                    <a:pt x="18" y="16"/>
                  </a:cubicBezTo>
                  <a:cubicBezTo>
                    <a:pt x="20" y="16"/>
                    <a:pt x="21" y="17"/>
                    <a:pt x="23" y="17"/>
                  </a:cubicBezTo>
                  <a:cubicBezTo>
                    <a:pt x="24" y="17"/>
                    <a:pt x="26" y="15"/>
                    <a:pt x="26" y="15"/>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84" name="Freeform 84"/>
            <p:cNvSpPr/>
            <p:nvPr/>
          </p:nvSpPr>
          <p:spPr bwMode="auto">
            <a:xfrm>
              <a:off x="1581148" y="3670532"/>
              <a:ext cx="27657" cy="23049"/>
            </a:xfrm>
            <a:custGeom>
              <a:avLst/>
              <a:gdLst>
                <a:gd name="T0" fmla="*/ 1 w 5"/>
                <a:gd name="T1" fmla="*/ 0 h 4"/>
                <a:gd name="T2" fmla="*/ 1 w 5"/>
                <a:gd name="T3" fmla="*/ 3 h 4"/>
                <a:gd name="T4" fmla="*/ 4 w 5"/>
                <a:gd name="T5" fmla="*/ 2 h 4"/>
                <a:gd name="T6" fmla="*/ 3 w 5"/>
                <a:gd name="T7" fmla="*/ 1 h 4"/>
                <a:gd name="T8" fmla="*/ 1 w 5"/>
                <a:gd name="T9" fmla="*/ 0 h 4"/>
              </a:gdLst>
              <a:ahLst/>
              <a:cxnLst>
                <a:cxn ang="0">
                  <a:pos x="T0" y="T1"/>
                </a:cxn>
                <a:cxn ang="0">
                  <a:pos x="T2" y="T3"/>
                </a:cxn>
                <a:cxn ang="0">
                  <a:pos x="T4" y="T5"/>
                </a:cxn>
                <a:cxn ang="0">
                  <a:pos x="T6" y="T7"/>
                </a:cxn>
                <a:cxn ang="0">
                  <a:pos x="T8" y="T9"/>
                </a:cxn>
              </a:cxnLst>
              <a:rect l="0" t="0" r="r" b="b"/>
              <a:pathLst>
                <a:path w="5" h="4">
                  <a:moveTo>
                    <a:pt x="1" y="0"/>
                  </a:moveTo>
                  <a:cubicBezTo>
                    <a:pt x="0" y="1"/>
                    <a:pt x="0" y="2"/>
                    <a:pt x="1" y="3"/>
                  </a:cubicBezTo>
                  <a:cubicBezTo>
                    <a:pt x="2" y="4"/>
                    <a:pt x="3" y="3"/>
                    <a:pt x="4" y="2"/>
                  </a:cubicBezTo>
                  <a:cubicBezTo>
                    <a:pt x="5" y="2"/>
                    <a:pt x="3" y="1"/>
                    <a:pt x="3" y="1"/>
                  </a:cubicBezTo>
                  <a:cubicBezTo>
                    <a:pt x="2" y="1"/>
                    <a:pt x="2" y="0"/>
                    <a:pt x="1" y="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85" name="Freeform 85"/>
            <p:cNvSpPr/>
            <p:nvPr/>
          </p:nvSpPr>
          <p:spPr bwMode="auto">
            <a:xfrm>
              <a:off x="1604197" y="3665924"/>
              <a:ext cx="20743" cy="11524"/>
            </a:xfrm>
            <a:custGeom>
              <a:avLst/>
              <a:gdLst>
                <a:gd name="T0" fmla="*/ 1 w 4"/>
                <a:gd name="T1" fmla="*/ 0 h 2"/>
                <a:gd name="T2" fmla="*/ 3 w 4"/>
                <a:gd name="T3" fmla="*/ 2 h 2"/>
                <a:gd name="T4" fmla="*/ 2 w 4"/>
                <a:gd name="T5" fmla="*/ 0 h 2"/>
                <a:gd name="T6" fmla="*/ 1 w 4"/>
                <a:gd name="T7" fmla="*/ 0 h 2"/>
              </a:gdLst>
              <a:ahLst/>
              <a:cxnLst>
                <a:cxn ang="0">
                  <a:pos x="T0" y="T1"/>
                </a:cxn>
                <a:cxn ang="0">
                  <a:pos x="T2" y="T3"/>
                </a:cxn>
                <a:cxn ang="0">
                  <a:pos x="T4" y="T5"/>
                </a:cxn>
                <a:cxn ang="0">
                  <a:pos x="T6" y="T7"/>
                </a:cxn>
              </a:cxnLst>
              <a:rect l="0" t="0" r="r" b="b"/>
              <a:pathLst>
                <a:path w="4" h="2">
                  <a:moveTo>
                    <a:pt x="1" y="0"/>
                  </a:moveTo>
                  <a:cubicBezTo>
                    <a:pt x="0" y="1"/>
                    <a:pt x="1" y="2"/>
                    <a:pt x="3" y="2"/>
                  </a:cubicBezTo>
                  <a:cubicBezTo>
                    <a:pt x="4" y="2"/>
                    <a:pt x="3" y="1"/>
                    <a:pt x="2" y="0"/>
                  </a:cubicBezTo>
                  <a:cubicBezTo>
                    <a:pt x="2" y="0"/>
                    <a:pt x="1" y="0"/>
                    <a:pt x="1" y="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86" name="Freeform 86"/>
            <p:cNvSpPr/>
            <p:nvPr/>
          </p:nvSpPr>
          <p:spPr bwMode="auto">
            <a:xfrm>
              <a:off x="1680255" y="3479234"/>
              <a:ext cx="32268" cy="27657"/>
            </a:xfrm>
            <a:custGeom>
              <a:avLst/>
              <a:gdLst>
                <a:gd name="T0" fmla="*/ 2 w 6"/>
                <a:gd name="T1" fmla="*/ 5 h 5"/>
                <a:gd name="T2" fmla="*/ 5 w 6"/>
                <a:gd name="T3" fmla="*/ 3 h 5"/>
                <a:gd name="T4" fmla="*/ 4 w 6"/>
                <a:gd name="T5" fmla="*/ 0 h 5"/>
                <a:gd name="T6" fmla="*/ 0 w 6"/>
                <a:gd name="T7" fmla="*/ 2 h 5"/>
                <a:gd name="T8" fmla="*/ 2 w 6"/>
                <a:gd name="T9" fmla="*/ 5 h 5"/>
              </a:gdLst>
              <a:ahLst/>
              <a:cxnLst>
                <a:cxn ang="0">
                  <a:pos x="T0" y="T1"/>
                </a:cxn>
                <a:cxn ang="0">
                  <a:pos x="T2" y="T3"/>
                </a:cxn>
                <a:cxn ang="0">
                  <a:pos x="T4" y="T5"/>
                </a:cxn>
                <a:cxn ang="0">
                  <a:pos x="T6" y="T7"/>
                </a:cxn>
                <a:cxn ang="0">
                  <a:pos x="T8" y="T9"/>
                </a:cxn>
              </a:cxnLst>
              <a:rect l="0" t="0" r="r" b="b"/>
              <a:pathLst>
                <a:path w="6" h="5">
                  <a:moveTo>
                    <a:pt x="2" y="5"/>
                  </a:moveTo>
                  <a:cubicBezTo>
                    <a:pt x="3" y="5"/>
                    <a:pt x="4" y="4"/>
                    <a:pt x="5" y="3"/>
                  </a:cubicBezTo>
                  <a:cubicBezTo>
                    <a:pt x="5" y="3"/>
                    <a:pt x="6" y="0"/>
                    <a:pt x="4" y="0"/>
                  </a:cubicBezTo>
                  <a:cubicBezTo>
                    <a:pt x="2" y="0"/>
                    <a:pt x="0" y="1"/>
                    <a:pt x="0" y="2"/>
                  </a:cubicBezTo>
                  <a:cubicBezTo>
                    <a:pt x="0" y="3"/>
                    <a:pt x="0" y="5"/>
                    <a:pt x="2" y="5"/>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87" name="Freeform 87"/>
            <p:cNvSpPr/>
            <p:nvPr/>
          </p:nvSpPr>
          <p:spPr bwMode="auto">
            <a:xfrm>
              <a:off x="1592672" y="3391651"/>
              <a:ext cx="36877" cy="23049"/>
            </a:xfrm>
            <a:custGeom>
              <a:avLst/>
              <a:gdLst>
                <a:gd name="T0" fmla="*/ 7 w 7"/>
                <a:gd name="T1" fmla="*/ 4 h 4"/>
                <a:gd name="T2" fmla="*/ 7 w 7"/>
                <a:gd name="T3" fmla="*/ 1 h 4"/>
                <a:gd name="T4" fmla="*/ 2 w 7"/>
                <a:gd name="T5" fmla="*/ 1 h 4"/>
                <a:gd name="T6" fmla="*/ 3 w 7"/>
                <a:gd name="T7" fmla="*/ 3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cubicBezTo>
                    <a:pt x="7" y="3"/>
                    <a:pt x="7" y="2"/>
                    <a:pt x="7" y="1"/>
                  </a:cubicBezTo>
                  <a:cubicBezTo>
                    <a:pt x="7" y="0"/>
                    <a:pt x="3" y="1"/>
                    <a:pt x="2" y="1"/>
                  </a:cubicBezTo>
                  <a:cubicBezTo>
                    <a:pt x="0" y="1"/>
                    <a:pt x="2" y="2"/>
                    <a:pt x="3" y="3"/>
                  </a:cubicBezTo>
                  <a:cubicBezTo>
                    <a:pt x="4" y="4"/>
                    <a:pt x="6" y="4"/>
                    <a:pt x="7" y="4"/>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88" name="Freeform 88"/>
            <p:cNvSpPr/>
            <p:nvPr/>
          </p:nvSpPr>
          <p:spPr bwMode="auto">
            <a:xfrm>
              <a:off x="1832372" y="3730457"/>
              <a:ext cx="32268" cy="23049"/>
            </a:xfrm>
            <a:custGeom>
              <a:avLst/>
              <a:gdLst>
                <a:gd name="T0" fmla="*/ 3 w 6"/>
                <a:gd name="T1" fmla="*/ 0 h 4"/>
                <a:gd name="T2" fmla="*/ 1 w 6"/>
                <a:gd name="T3" fmla="*/ 1 h 4"/>
                <a:gd name="T4" fmla="*/ 2 w 6"/>
                <a:gd name="T5" fmla="*/ 4 h 4"/>
                <a:gd name="T6" fmla="*/ 5 w 6"/>
                <a:gd name="T7" fmla="*/ 2 h 4"/>
                <a:gd name="T8" fmla="*/ 3 w 6"/>
                <a:gd name="T9" fmla="*/ 2 h 4"/>
                <a:gd name="T10" fmla="*/ 3 w 6"/>
                <a:gd name="T11" fmla="*/ 0 h 4"/>
              </a:gdLst>
              <a:ahLst/>
              <a:cxnLst>
                <a:cxn ang="0">
                  <a:pos x="T0" y="T1"/>
                </a:cxn>
                <a:cxn ang="0">
                  <a:pos x="T2" y="T3"/>
                </a:cxn>
                <a:cxn ang="0">
                  <a:pos x="T4" y="T5"/>
                </a:cxn>
                <a:cxn ang="0">
                  <a:pos x="T6" y="T7"/>
                </a:cxn>
                <a:cxn ang="0">
                  <a:pos x="T8" y="T9"/>
                </a:cxn>
                <a:cxn ang="0">
                  <a:pos x="T10" y="T11"/>
                </a:cxn>
              </a:cxnLst>
              <a:rect l="0" t="0" r="r" b="b"/>
              <a:pathLst>
                <a:path w="6" h="4">
                  <a:moveTo>
                    <a:pt x="3" y="0"/>
                  </a:moveTo>
                  <a:cubicBezTo>
                    <a:pt x="3" y="0"/>
                    <a:pt x="1" y="1"/>
                    <a:pt x="1" y="1"/>
                  </a:cubicBezTo>
                  <a:cubicBezTo>
                    <a:pt x="0" y="2"/>
                    <a:pt x="1" y="4"/>
                    <a:pt x="2" y="4"/>
                  </a:cubicBezTo>
                  <a:cubicBezTo>
                    <a:pt x="4" y="4"/>
                    <a:pt x="4" y="3"/>
                    <a:pt x="5" y="2"/>
                  </a:cubicBezTo>
                  <a:cubicBezTo>
                    <a:pt x="6" y="2"/>
                    <a:pt x="4" y="2"/>
                    <a:pt x="3" y="2"/>
                  </a:cubicBezTo>
                  <a:cubicBezTo>
                    <a:pt x="3" y="2"/>
                    <a:pt x="3" y="1"/>
                    <a:pt x="3" y="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89" name="Freeform 89"/>
            <p:cNvSpPr/>
            <p:nvPr/>
          </p:nvSpPr>
          <p:spPr bwMode="auto">
            <a:xfrm>
              <a:off x="1449774" y="3179610"/>
              <a:ext cx="518581" cy="562372"/>
            </a:xfrm>
            <a:custGeom>
              <a:avLst/>
              <a:gdLst>
                <a:gd name="T0" fmla="*/ 5 w 95"/>
                <a:gd name="T1" fmla="*/ 27 h 103"/>
                <a:gd name="T2" fmla="*/ 8 w 95"/>
                <a:gd name="T3" fmla="*/ 32 h 103"/>
                <a:gd name="T4" fmla="*/ 11 w 95"/>
                <a:gd name="T5" fmla="*/ 36 h 103"/>
                <a:gd name="T6" fmla="*/ 23 w 95"/>
                <a:gd name="T7" fmla="*/ 39 h 103"/>
                <a:gd name="T8" fmla="*/ 33 w 95"/>
                <a:gd name="T9" fmla="*/ 38 h 103"/>
                <a:gd name="T10" fmla="*/ 43 w 95"/>
                <a:gd name="T11" fmla="*/ 39 h 103"/>
                <a:gd name="T12" fmla="*/ 50 w 95"/>
                <a:gd name="T13" fmla="*/ 46 h 103"/>
                <a:gd name="T14" fmla="*/ 52 w 95"/>
                <a:gd name="T15" fmla="*/ 55 h 103"/>
                <a:gd name="T16" fmla="*/ 49 w 95"/>
                <a:gd name="T17" fmla="*/ 64 h 103"/>
                <a:gd name="T18" fmla="*/ 42 w 95"/>
                <a:gd name="T19" fmla="*/ 74 h 103"/>
                <a:gd name="T20" fmla="*/ 30 w 95"/>
                <a:gd name="T21" fmla="*/ 74 h 103"/>
                <a:gd name="T22" fmla="*/ 29 w 95"/>
                <a:gd name="T23" fmla="*/ 85 h 103"/>
                <a:gd name="T24" fmla="*/ 44 w 95"/>
                <a:gd name="T25" fmla="*/ 84 h 103"/>
                <a:gd name="T26" fmla="*/ 51 w 95"/>
                <a:gd name="T27" fmla="*/ 90 h 103"/>
                <a:gd name="T28" fmla="*/ 54 w 95"/>
                <a:gd name="T29" fmla="*/ 97 h 103"/>
                <a:gd name="T30" fmla="*/ 63 w 95"/>
                <a:gd name="T31" fmla="*/ 99 h 103"/>
                <a:gd name="T32" fmla="*/ 69 w 95"/>
                <a:gd name="T33" fmla="*/ 96 h 103"/>
                <a:gd name="T34" fmla="*/ 63 w 95"/>
                <a:gd name="T35" fmla="*/ 91 h 103"/>
                <a:gd name="T36" fmla="*/ 66 w 95"/>
                <a:gd name="T37" fmla="*/ 90 h 103"/>
                <a:gd name="T38" fmla="*/ 74 w 95"/>
                <a:gd name="T39" fmla="*/ 95 h 103"/>
                <a:gd name="T40" fmla="*/ 78 w 95"/>
                <a:gd name="T41" fmla="*/ 97 h 103"/>
                <a:gd name="T42" fmla="*/ 78 w 95"/>
                <a:gd name="T43" fmla="*/ 92 h 103"/>
                <a:gd name="T44" fmla="*/ 77 w 95"/>
                <a:gd name="T45" fmla="*/ 86 h 103"/>
                <a:gd name="T46" fmla="*/ 72 w 95"/>
                <a:gd name="T47" fmla="*/ 80 h 103"/>
                <a:gd name="T48" fmla="*/ 70 w 95"/>
                <a:gd name="T49" fmla="*/ 75 h 103"/>
                <a:gd name="T50" fmla="*/ 70 w 95"/>
                <a:gd name="T51" fmla="*/ 71 h 103"/>
                <a:gd name="T52" fmla="*/ 75 w 95"/>
                <a:gd name="T53" fmla="*/ 69 h 103"/>
                <a:gd name="T54" fmla="*/ 79 w 95"/>
                <a:gd name="T55" fmla="*/ 72 h 103"/>
                <a:gd name="T56" fmla="*/ 80 w 95"/>
                <a:gd name="T57" fmla="*/ 76 h 103"/>
                <a:gd name="T58" fmla="*/ 84 w 95"/>
                <a:gd name="T59" fmla="*/ 77 h 103"/>
                <a:gd name="T60" fmla="*/ 89 w 95"/>
                <a:gd name="T61" fmla="*/ 74 h 103"/>
                <a:gd name="T62" fmla="*/ 92 w 95"/>
                <a:gd name="T63" fmla="*/ 67 h 103"/>
                <a:gd name="T64" fmla="*/ 91 w 95"/>
                <a:gd name="T65" fmla="*/ 65 h 103"/>
                <a:gd name="T66" fmla="*/ 86 w 95"/>
                <a:gd name="T67" fmla="*/ 63 h 103"/>
                <a:gd name="T68" fmla="*/ 85 w 95"/>
                <a:gd name="T69" fmla="*/ 62 h 103"/>
                <a:gd name="T70" fmla="*/ 81 w 95"/>
                <a:gd name="T71" fmla="*/ 56 h 103"/>
                <a:gd name="T72" fmla="*/ 76 w 95"/>
                <a:gd name="T73" fmla="*/ 52 h 103"/>
                <a:gd name="T74" fmla="*/ 72 w 95"/>
                <a:gd name="T75" fmla="*/ 49 h 103"/>
                <a:gd name="T76" fmla="*/ 76 w 95"/>
                <a:gd name="T77" fmla="*/ 46 h 103"/>
                <a:gd name="T78" fmla="*/ 78 w 95"/>
                <a:gd name="T79" fmla="*/ 41 h 103"/>
                <a:gd name="T80" fmla="*/ 73 w 95"/>
                <a:gd name="T81" fmla="*/ 35 h 103"/>
                <a:gd name="T82" fmla="*/ 69 w 95"/>
                <a:gd name="T83" fmla="*/ 30 h 103"/>
                <a:gd name="T84" fmla="*/ 63 w 95"/>
                <a:gd name="T85" fmla="*/ 26 h 103"/>
                <a:gd name="T86" fmla="*/ 56 w 95"/>
                <a:gd name="T87" fmla="*/ 21 h 103"/>
                <a:gd name="T88" fmla="*/ 50 w 95"/>
                <a:gd name="T89" fmla="*/ 15 h 103"/>
                <a:gd name="T90" fmla="*/ 40 w 95"/>
                <a:gd name="T91" fmla="*/ 17 h 103"/>
                <a:gd name="T92" fmla="*/ 35 w 95"/>
                <a:gd name="T93" fmla="*/ 16 h 103"/>
                <a:gd name="T94" fmla="*/ 30 w 95"/>
                <a:gd name="T95" fmla="*/ 16 h 103"/>
                <a:gd name="T96" fmla="*/ 35 w 95"/>
                <a:gd name="T97" fmla="*/ 7 h 103"/>
                <a:gd name="T98" fmla="*/ 31 w 95"/>
                <a:gd name="T99" fmla="*/ 2 h 103"/>
                <a:gd name="T100" fmla="*/ 29 w 95"/>
                <a:gd name="T101" fmla="*/ 5 h 103"/>
                <a:gd name="T102" fmla="*/ 23 w 95"/>
                <a:gd name="T103" fmla="*/ 8 h 103"/>
                <a:gd name="T104" fmla="*/ 20 w 95"/>
                <a:gd name="T105" fmla="*/ 16 h 103"/>
                <a:gd name="T106" fmla="*/ 27 w 95"/>
                <a:gd name="T107" fmla="*/ 26 h 103"/>
                <a:gd name="T108" fmla="*/ 22 w 95"/>
                <a:gd name="T109" fmla="*/ 27 h 103"/>
                <a:gd name="T110" fmla="*/ 19 w 95"/>
                <a:gd name="T111" fmla="*/ 23 h 103"/>
                <a:gd name="T112" fmla="*/ 24 w 95"/>
                <a:gd name="T113" fmla="*/ 3 h 103"/>
                <a:gd name="T114" fmla="*/ 12 w 95"/>
                <a:gd name="T115" fmla="*/ 3 h 103"/>
                <a:gd name="T116" fmla="*/ 1 w 95"/>
                <a:gd name="T117" fmla="*/ 1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5" h="103">
                  <a:moveTo>
                    <a:pt x="1" y="22"/>
                  </a:moveTo>
                  <a:cubicBezTo>
                    <a:pt x="2" y="23"/>
                    <a:pt x="2" y="23"/>
                    <a:pt x="2" y="23"/>
                  </a:cubicBezTo>
                  <a:cubicBezTo>
                    <a:pt x="2" y="24"/>
                    <a:pt x="2" y="25"/>
                    <a:pt x="2" y="26"/>
                  </a:cubicBezTo>
                  <a:cubicBezTo>
                    <a:pt x="3" y="27"/>
                    <a:pt x="4" y="27"/>
                    <a:pt x="5" y="27"/>
                  </a:cubicBezTo>
                  <a:cubicBezTo>
                    <a:pt x="7" y="28"/>
                    <a:pt x="8" y="29"/>
                    <a:pt x="8" y="29"/>
                  </a:cubicBezTo>
                  <a:cubicBezTo>
                    <a:pt x="8" y="30"/>
                    <a:pt x="5" y="29"/>
                    <a:pt x="4" y="29"/>
                  </a:cubicBezTo>
                  <a:cubicBezTo>
                    <a:pt x="4" y="29"/>
                    <a:pt x="4" y="30"/>
                    <a:pt x="5" y="32"/>
                  </a:cubicBezTo>
                  <a:cubicBezTo>
                    <a:pt x="6" y="33"/>
                    <a:pt x="6" y="32"/>
                    <a:pt x="8" y="32"/>
                  </a:cubicBezTo>
                  <a:cubicBezTo>
                    <a:pt x="9" y="33"/>
                    <a:pt x="9" y="34"/>
                    <a:pt x="9" y="34"/>
                  </a:cubicBezTo>
                  <a:cubicBezTo>
                    <a:pt x="9" y="35"/>
                    <a:pt x="6" y="33"/>
                    <a:pt x="7" y="34"/>
                  </a:cubicBezTo>
                  <a:cubicBezTo>
                    <a:pt x="7" y="34"/>
                    <a:pt x="8" y="36"/>
                    <a:pt x="9" y="36"/>
                  </a:cubicBezTo>
                  <a:cubicBezTo>
                    <a:pt x="10" y="37"/>
                    <a:pt x="10" y="36"/>
                    <a:pt x="11" y="36"/>
                  </a:cubicBezTo>
                  <a:cubicBezTo>
                    <a:pt x="12" y="36"/>
                    <a:pt x="12" y="37"/>
                    <a:pt x="13" y="37"/>
                  </a:cubicBezTo>
                  <a:cubicBezTo>
                    <a:pt x="13" y="37"/>
                    <a:pt x="14" y="36"/>
                    <a:pt x="15" y="36"/>
                  </a:cubicBezTo>
                  <a:cubicBezTo>
                    <a:pt x="16" y="36"/>
                    <a:pt x="16" y="38"/>
                    <a:pt x="17" y="38"/>
                  </a:cubicBezTo>
                  <a:cubicBezTo>
                    <a:pt x="18" y="39"/>
                    <a:pt x="22" y="39"/>
                    <a:pt x="23" y="39"/>
                  </a:cubicBezTo>
                  <a:cubicBezTo>
                    <a:pt x="24" y="39"/>
                    <a:pt x="24" y="39"/>
                    <a:pt x="24" y="39"/>
                  </a:cubicBezTo>
                  <a:cubicBezTo>
                    <a:pt x="25" y="39"/>
                    <a:pt x="25" y="39"/>
                    <a:pt x="26" y="39"/>
                  </a:cubicBezTo>
                  <a:cubicBezTo>
                    <a:pt x="27" y="38"/>
                    <a:pt x="26" y="39"/>
                    <a:pt x="27" y="39"/>
                  </a:cubicBezTo>
                  <a:cubicBezTo>
                    <a:pt x="27" y="39"/>
                    <a:pt x="32" y="38"/>
                    <a:pt x="33" y="38"/>
                  </a:cubicBezTo>
                  <a:cubicBezTo>
                    <a:pt x="34" y="38"/>
                    <a:pt x="37" y="38"/>
                    <a:pt x="37" y="38"/>
                  </a:cubicBezTo>
                  <a:cubicBezTo>
                    <a:pt x="38" y="38"/>
                    <a:pt x="39" y="40"/>
                    <a:pt x="40" y="41"/>
                  </a:cubicBezTo>
                  <a:cubicBezTo>
                    <a:pt x="41" y="41"/>
                    <a:pt x="41" y="40"/>
                    <a:pt x="41" y="40"/>
                  </a:cubicBezTo>
                  <a:cubicBezTo>
                    <a:pt x="41" y="39"/>
                    <a:pt x="43" y="39"/>
                    <a:pt x="43" y="39"/>
                  </a:cubicBezTo>
                  <a:cubicBezTo>
                    <a:pt x="44" y="39"/>
                    <a:pt x="44" y="39"/>
                    <a:pt x="43" y="40"/>
                  </a:cubicBezTo>
                  <a:cubicBezTo>
                    <a:pt x="43" y="41"/>
                    <a:pt x="43" y="42"/>
                    <a:pt x="43" y="43"/>
                  </a:cubicBezTo>
                  <a:cubicBezTo>
                    <a:pt x="44" y="44"/>
                    <a:pt x="45" y="44"/>
                    <a:pt x="46" y="45"/>
                  </a:cubicBezTo>
                  <a:cubicBezTo>
                    <a:pt x="47" y="45"/>
                    <a:pt x="49" y="46"/>
                    <a:pt x="50" y="46"/>
                  </a:cubicBezTo>
                  <a:cubicBezTo>
                    <a:pt x="51" y="46"/>
                    <a:pt x="52" y="46"/>
                    <a:pt x="51" y="47"/>
                  </a:cubicBezTo>
                  <a:cubicBezTo>
                    <a:pt x="50" y="47"/>
                    <a:pt x="50" y="50"/>
                    <a:pt x="50" y="51"/>
                  </a:cubicBezTo>
                  <a:cubicBezTo>
                    <a:pt x="51" y="52"/>
                    <a:pt x="51" y="53"/>
                    <a:pt x="52" y="53"/>
                  </a:cubicBezTo>
                  <a:cubicBezTo>
                    <a:pt x="53" y="53"/>
                    <a:pt x="53" y="53"/>
                    <a:pt x="52" y="55"/>
                  </a:cubicBezTo>
                  <a:cubicBezTo>
                    <a:pt x="52" y="57"/>
                    <a:pt x="54" y="59"/>
                    <a:pt x="53" y="60"/>
                  </a:cubicBezTo>
                  <a:cubicBezTo>
                    <a:pt x="53" y="61"/>
                    <a:pt x="52" y="61"/>
                    <a:pt x="51" y="61"/>
                  </a:cubicBezTo>
                  <a:cubicBezTo>
                    <a:pt x="51" y="61"/>
                    <a:pt x="52" y="62"/>
                    <a:pt x="52" y="63"/>
                  </a:cubicBezTo>
                  <a:cubicBezTo>
                    <a:pt x="53" y="63"/>
                    <a:pt x="50" y="64"/>
                    <a:pt x="49" y="64"/>
                  </a:cubicBezTo>
                  <a:cubicBezTo>
                    <a:pt x="48" y="64"/>
                    <a:pt x="45" y="66"/>
                    <a:pt x="45" y="67"/>
                  </a:cubicBezTo>
                  <a:cubicBezTo>
                    <a:pt x="45" y="68"/>
                    <a:pt x="46" y="71"/>
                    <a:pt x="47" y="72"/>
                  </a:cubicBezTo>
                  <a:cubicBezTo>
                    <a:pt x="47" y="73"/>
                    <a:pt x="45" y="73"/>
                    <a:pt x="44" y="74"/>
                  </a:cubicBezTo>
                  <a:cubicBezTo>
                    <a:pt x="42" y="74"/>
                    <a:pt x="43" y="74"/>
                    <a:pt x="42" y="74"/>
                  </a:cubicBezTo>
                  <a:cubicBezTo>
                    <a:pt x="41" y="73"/>
                    <a:pt x="40" y="74"/>
                    <a:pt x="39" y="74"/>
                  </a:cubicBezTo>
                  <a:cubicBezTo>
                    <a:pt x="38" y="74"/>
                    <a:pt x="37" y="73"/>
                    <a:pt x="36" y="73"/>
                  </a:cubicBezTo>
                  <a:cubicBezTo>
                    <a:pt x="36" y="72"/>
                    <a:pt x="33" y="73"/>
                    <a:pt x="32" y="73"/>
                  </a:cubicBezTo>
                  <a:cubicBezTo>
                    <a:pt x="32" y="73"/>
                    <a:pt x="31" y="74"/>
                    <a:pt x="30" y="74"/>
                  </a:cubicBezTo>
                  <a:cubicBezTo>
                    <a:pt x="29" y="75"/>
                    <a:pt x="31" y="75"/>
                    <a:pt x="31" y="76"/>
                  </a:cubicBezTo>
                  <a:cubicBezTo>
                    <a:pt x="32" y="76"/>
                    <a:pt x="31" y="78"/>
                    <a:pt x="30" y="79"/>
                  </a:cubicBezTo>
                  <a:cubicBezTo>
                    <a:pt x="30" y="79"/>
                    <a:pt x="28" y="80"/>
                    <a:pt x="27" y="81"/>
                  </a:cubicBezTo>
                  <a:cubicBezTo>
                    <a:pt x="27" y="81"/>
                    <a:pt x="28" y="84"/>
                    <a:pt x="29" y="85"/>
                  </a:cubicBezTo>
                  <a:cubicBezTo>
                    <a:pt x="29" y="85"/>
                    <a:pt x="32" y="86"/>
                    <a:pt x="33" y="85"/>
                  </a:cubicBezTo>
                  <a:cubicBezTo>
                    <a:pt x="34" y="85"/>
                    <a:pt x="38" y="83"/>
                    <a:pt x="39" y="83"/>
                  </a:cubicBezTo>
                  <a:cubicBezTo>
                    <a:pt x="40" y="83"/>
                    <a:pt x="41" y="84"/>
                    <a:pt x="42" y="84"/>
                  </a:cubicBezTo>
                  <a:cubicBezTo>
                    <a:pt x="43" y="85"/>
                    <a:pt x="43" y="85"/>
                    <a:pt x="44" y="84"/>
                  </a:cubicBezTo>
                  <a:cubicBezTo>
                    <a:pt x="44" y="83"/>
                    <a:pt x="46" y="85"/>
                    <a:pt x="47" y="85"/>
                  </a:cubicBezTo>
                  <a:cubicBezTo>
                    <a:pt x="47" y="86"/>
                    <a:pt x="46" y="88"/>
                    <a:pt x="46" y="88"/>
                  </a:cubicBezTo>
                  <a:cubicBezTo>
                    <a:pt x="47" y="89"/>
                    <a:pt x="48" y="89"/>
                    <a:pt x="49" y="89"/>
                  </a:cubicBezTo>
                  <a:cubicBezTo>
                    <a:pt x="50" y="89"/>
                    <a:pt x="51" y="89"/>
                    <a:pt x="51" y="90"/>
                  </a:cubicBezTo>
                  <a:cubicBezTo>
                    <a:pt x="52" y="90"/>
                    <a:pt x="50" y="91"/>
                    <a:pt x="49" y="91"/>
                  </a:cubicBezTo>
                  <a:cubicBezTo>
                    <a:pt x="48" y="92"/>
                    <a:pt x="49" y="93"/>
                    <a:pt x="51" y="93"/>
                  </a:cubicBezTo>
                  <a:cubicBezTo>
                    <a:pt x="52" y="94"/>
                    <a:pt x="51" y="95"/>
                    <a:pt x="52" y="95"/>
                  </a:cubicBezTo>
                  <a:cubicBezTo>
                    <a:pt x="52" y="96"/>
                    <a:pt x="53" y="97"/>
                    <a:pt x="54" y="97"/>
                  </a:cubicBezTo>
                  <a:cubicBezTo>
                    <a:pt x="55" y="97"/>
                    <a:pt x="54" y="96"/>
                    <a:pt x="54" y="95"/>
                  </a:cubicBezTo>
                  <a:cubicBezTo>
                    <a:pt x="54" y="95"/>
                    <a:pt x="56" y="96"/>
                    <a:pt x="57" y="97"/>
                  </a:cubicBezTo>
                  <a:cubicBezTo>
                    <a:pt x="59" y="97"/>
                    <a:pt x="58" y="97"/>
                    <a:pt x="58" y="98"/>
                  </a:cubicBezTo>
                  <a:cubicBezTo>
                    <a:pt x="59" y="98"/>
                    <a:pt x="62" y="99"/>
                    <a:pt x="63" y="99"/>
                  </a:cubicBezTo>
                  <a:cubicBezTo>
                    <a:pt x="64" y="99"/>
                    <a:pt x="66" y="102"/>
                    <a:pt x="68" y="103"/>
                  </a:cubicBezTo>
                  <a:cubicBezTo>
                    <a:pt x="69" y="103"/>
                    <a:pt x="70" y="101"/>
                    <a:pt x="70" y="101"/>
                  </a:cubicBezTo>
                  <a:cubicBezTo>
                    <a:pt x="71" y="100"/>
                    <a:pt x="70" y="99"/>
                    <a:pt x="70" y="99"/>
                  </a:cubicBezTo>
                  <a:cubicBezTo>
                    <a:pt x="71" y="98"/>
                    <a:pt x="70" y="96"/>
                    <a:pt x="69" y="96"/>
                  </a:cubicBezTo>
                  <a:cubicBezTo>
                    <a:pt x="68" y="96"/>
                    <a:pt x="67" y="95"/>
                    <a:pt x="66" y="94"/>
                  </a:cubicBezTo>
                  <a:cubicBezTo>
                    <a:pt x="64" y="92"/>
                    <a:pt x="65" y="92"/>
                    <a:pt x="66" y="92"/>
                  </a:cubicBezTo>
                  <a:cubicBezTo>
                    <a:pt x="66" y="91"/>
                    <a:pt x="65" y="91"/>
                    <a:pt x="64" y="92"/>
                  </a:cubicBezTo>
                  <a:cubicBezTo>
                    <a:pt x="64" y="92"/>
                    <a:pt x="63" y="92"/>
                    <a:pt x="63" y="91"/>
                  </a:cubicBezTo>
                  <a:cubicBezTo>
                    <a:pt x="62" y="90"/>
                    <a:pt x="62" y="88"/>
                    <a:pt x="62" y="88"/>
                  </a:cubicBezTo>
                  <a:cubicBezTo>
                    <a:pt x="62" y="88"/>
                    <a:pt x="62" y="88"/>
                    <a:pt x="63" y="88"/>
                  </a:cubicBezTo>
                  <a:cubicBezTo>
                    <a:pt x="63" y="89"/>
                    <a:pt x="63" y="88"/>
                    <a:pt x="64" y="88"/>
                  </a:cubicBezTo>
                  <a:cubicBezTo>
                    <a:pt x="64" y="88"/>
                    <a:pt x="65" y="90"/>
                    <a:pt x="66" y="90"/>
                  </a:cubicBezTo>
                  <a:cubicBezTo>
                    <a:pt x="66" y="91"/>
                    <a:pt x="67" y="90"/>
                    <a:pt x="67" y="90"/>
                  </a:cubicBezTo>
                  <a:cubicBezTo>
                    <a:pt x="67" y="89"/>
                    <a:pt x="68" y="91"/>
                    <a:pt x="68" y="92"/>
                  </a:cubicBezTo>
                  <a:cubicBezTo>
                    <a:pt x="69" y="93"/>
                    <a:pt x="71" y="93"/>
                    <a:pt x="71" y="94"/>
                  </a:cubicBezTo>
                  <a:cubicBezTo>
                    <a:pt x="71" y="95"/>
                    <a:pt x="73" y="95"/>
                    <a:pt x="74" y="95"/>
                  </a:cubicBezTo>
                  <a:cubicBezTo>
                    <a:pt x="74" y="96"/>
                    <a:pt x="73" y="97"/>
                    <a:pt x="73" y="98"/>
                  </a:cubicBezTo>
                  <a:cubicBezTo>
                    <a:pt x="73" y="98"/>
                    <a:pt x="74" y="98"/>
                    <a:pt x="74" y="98"/>
                  </a:cubicBezTo>
                  <a:cubicBezTo>
                    <a:pt x="75" y="98"/>
                    <a:pt x="75" y="98"/>
                    <a:pt x="76" y="99"/>
                  </a:cubicBezTo>
                  <a:cubicBezTo>
                    <a:pt x="76" y="99"/>
                    <a:pt x="77" y="98"/>
                    <a:pt x="78" y="97"/>
                  </a:cubicBezTo>
                  <a:cubicBezTo>
                    <a:pt x="78" y="97"/>
                    <a:pt x="76" y="97"/>
                    <a:pt x="76" y="96"/>
                  </a:cubicBezTo>
                  <a:cubicBezTo>
                    <a:pt x="76" y="96"/>
                    <a:pt x="76" y="95"/>
                    <a:pt x="77" y="94"/>
                  </a:cubicBezTo>
                  <a:cubicBezTo>
                    <a:pt x="77" y="93"/>
                    <a:pt x="77" y="92"/>
                    <a:pt x="77" y="92"/>
                  </a:cubicBezTo>
                  <a:cubicBezTo>
                    <a:pt x="77" y="91"/>
                    <a:pt x="77" y="92"/>
                    <a:pt x="78" y="92"/>
                  </a:cubicBezTo>
                  <a:cubicBezTo>
                    <a:pt x="78" y="93"/>
                    <a:pt x="79" y="92"/>
                    <a:pt x="79" y="92"/>
                  </a:cubicBezTo>
                  <a:cubicBezTo>
                    <a:pt x="80" y="92"/>
                    <a:pt x="79" y="91"/>
                    <a:pt x="79" y="90"/>
                  </a:cubicBezTo>
                  <a:cubicBezTo>
                    <a:pt x="80" y="90"/>
                    <a:pt x="79" y="89"/>
                    <a:pt x="78" y="89"/>
                  </a:cubicBezTo>
                  <a:cubicBezTo>
                    <a:pt x="78" y="88"/>
                    <a:pt x="78" y="87"/>
                    <a:pt x="77" y="86"/>
                  </a:cubicBezTo>
                  <a:cubicBezTo>
                    <a:pt x="77" y="86"/>
                    <a:pt x="77" y="84"/>
                    <a:pt x="76" y="83"/>
                  </a:cubicBezTo>
                  <a:cubicBezTo>
                    <a:pt x="75" y="82"/>
                    <a:pt x="75" y="81"/>
                    <a:pt x="75" y="80"/>
                  </a:cubicBezTo>
                  <a:cubicBezTo>
                    <a:pt x="74" y="80"/>
                    <a:pt x="74" y="81"/>
                    <a:pt x="74" y="81"/>
                  </a:cubicBezTo>
                  <a:cubicBezTo>
                    <a:pt x="73" y="81"/>
                    <a:pt x="73" y="80"/>
                    <a:pt x="72" y="80"/>
                  </a:cubicBezTo>
                  <a:cubicBezTo>
                    <a:pt x="72" y="80"/>
                    <a:pt x="71" y="80"/>
                    <a:pt x="71" y="80"/>
                  </a:cubicBezTo>
                  <a:cubicBezTo>
                    <a:pt x="70" y="80"/>
                    <a:pt x="70" y="78"/>
                    <a:pt x="71" y="78"/>
                  </a:cubicBezTo>
                  <a:cubicBezTo>
                    <a:pt x="72" y="78"/>
                    <a:pt x="72" y="77"/>
                    <a:pt x="71" y="77"/>
                  </a:cubicBezTo>
                  <a:cubicBezTo>
                    <a:pt x="71" y="76"/>
                    <a:pt x="71" y="76"/>
                    <a:pt x="70" y="75"/>
                  </a:cubicBezTo>
                  <a:cubicBezTo>
                    <a:pt x="70" y="75"/>
                    <a:pt x="70" y="75"/>
                    <a:pt x="70" y="74"/>
                  </a:cubicBezTo>
                  <a:cubicBezTo>
                    <a:pt x="71" y="74"/>
                    <a:pt x="69" y="74"/>
                    <a:pt x="69" y="74"/>
                  </a:cubicBezTo>
                  <a:cubicBezTo>
                    <a:pt x="69" y="73"/>
                    <a:pt x="69" y="72"/>
                    <a:pt x="70" y="72"/>
                  </a:cubicBezTo>
                  <a:cubicBezTo>
                    <a:pt x="71" y="72"/>
                    <a:pt x="70" y="71"/>
                    <a:pt x="70" y="71"/>
                  </a:cubicBezTo>
                  <a:cubicBezTo>
                    <a:pt x="69" y="71"/>
                    <a:pt x="70" y="70"/>
                    <a:pt x="70" y="70"/>
                  </a:cubicBezTo>
                  <a:cubicBezTo>
                    <a:pt x="71" y="70"/>
                    <a:pt x="71" y="69"/>
                    <a:pt x="72" y="68"/>
                  </a:cubicBezTo>
                  <a:cubicBezTo>
                    <a:pt x="73" y="68"/>
                    <a:pt x="73" y="68"/>
                    <a:pt x="74" y="68"/>
                  </a:cubicBezTo>
                  <a:cubicBezTo>
                    <a:pt x="74" y="68"/>
                    <a:pt x="74" y="69"/>
                    <a:pt x="75" y="69"/>
                  </a:cubicBezTo>
                  <a:cubicBezTo>
                    <a:pt x="75" y="70"/>
                    <a:pt x="75" y="71"/>
                    <a:pt x="76" y="71"/>
                  </a:cubicBezTo>
                  <a:cubicBezTo>
                    <a:pt x="76" y="72"/>
                    <a:pt x="77" y="71"/>
                    <a:pt x="77" y="71"/>
                  </a:cubicBezTo>
                  <a:cubicBezTo>
                    <a:pt x="78" y="70"/>
                    <a:pt x="77" y="71"/>
                    <a:pt x="77" y="72"/>
                  </a:cubicBezTo>
                  <a:cubicBezTo>
                    <a:pt x="77" y="73"/>
                    <a:pt x="78" y="72"/>
                    <a:pt x="79" y="72"/>
                  </a:cubicBezTo>
                  <a:cubicBezTo>
                    <a:pt x="80" y="72"/>
                    <a:pt x="78" y="73"/>
                    <a:pt x="78" y="73"/>
                  </a:cubicBezTo>
                  <a:cubicBezTo>
                    <a:pt x="77" y="74"/>
                    <a:pt x="78" y="74"/>
                    <a:pt x="79" y="75"/>
                  </a:cubicBezTo>
                  <a:cubicBezTo>
                    <a:pt x="80" y="75"/>
                    <a:pt x="80" y="75"/>
                    <a:pt x="79" y="75"/>
                  </a:cubicBezTo>
                  <a:cubicBezTo>
                    <a:pt x="78" y="76"/>
                    <a:pt x="79" y="76"/>
                    <a:pt x="80" y="76"/>
                  </a:cubicBezTo>
                  <a:cubicBezTo>
                    <a:pt x="81" y="76"/>
                    <a:pt x="79" y="78"/>
                    <a:pt x="79" y="78"/>
                  </a:cubicBezTo>
                  <a:cubicBezTo>
                    <a:pt x="79" y="78"/>
                    <a:pt x="81" y="78"/>
                    <a:pt x="82" y="77"/>
                  </a:cubicBezTo>
                  <a:cubicBezTo>
                    <a:pt x="83" y="77"/>
                    <a:pt x="84" y="79"/>
                    <a:pt x="85" y="79"/>
                  </a:cubicBezTo>
                  <a:cubicBezTo>
                    <a:pt x="86" y="79"/>
                    <a:pt x="83" y="77"/>
                    <a:pt x="84" y="77"/>
                  </a:cubicBezTo>
                  <a:cubicBezTo>
                    <a:pt x="84" y="77"/>
                    <a:pt x="84" y="75"/>
                    <a:pt x="85" y="75"/>
                  </a:cubicBezTo>
                  <a:cubicBezTo>
                    <a:pt x="85" y="75"/>
                    <a:pt x="85" y="74"/>
                    <a:pt x="86" y="73"/>
                  </a:cubicBezTo>
                  <a:cubicBezTo>
                    <a:pt x="86" y="73"/>
                    <a:pt x="87" y="74"/>
                    <a:pt x="87" y="75"/>
                  </a:cubicBezTo>
                  <a:cubicBezTo>
                    <a:pt x="88" y="76"/>
                    <a:pt x="88" y="74"/>
                    <a:pt x="89" y="74"/>
                  </a:cubicBezTo>
                  <a:cubicBezTo>
                    <a:pt x="90" y="73"/>
                    <a:pt x="91" y="74"/>
                    <a:pt x="92" y="74"/>
                  </a:cubicBezTo>
                  <a:cubicBezTo>
                    <a:pt x="93" y="74"/>
                    <a:pt x="93" y="72"/>
                    <a:pt x="92" y="72"/>
                  </a:cubicBezTo>
                  <a:cubicBezTo>
                    <a:pt x="91" y="71"/>
                    <a:pt x="90" y="69"/>
                    <a:pt x="90" y="68"/>
                  </a:cubicBezTo>
                  <a:cubicBezTo>
                    <a:pt x="90" y="67"/>
                    <a:pt x="91" y="67"/>
                    <a:pt x="92" y="67"/>
                  </a:cubicBezTo>
                  <a:cubicBezTo>
                    <a:pt x="93" y="67"/>
                    <a:pt x="94" y="67"/>
                    <a:pt x="94" y="66"/>
                  </a:cubicBezTo>
                  <a:cubicBezTo>
                    <a:pt x="95" y="66"/>
                    <a:pt x="94" y="65"/>
                    <a:pt x="94" y="65"/>
                  </a:cubicBezTo>
                  <a:cubicBezTo>
                    <a:pt x="93" y="65"/>
                    <a:pt x="93" y="63"/>
                    <a:pt x="92" y="63"/>
                  </a:cubicBezTo>
                  <a:cubicBezTo>
                    <a:pt x="92" y="63"/>
                    <a:pt x="92" y="64"/>
                    <a:pt x="91" y="65"/>
                  </a:cubicBezTo>
                  <a:cubicBezTo>
                    <a:pt x="91" y="65"/>
                    <a:pt x="89" y="65"/>
                    <a:pt x="89" y="65"/>
                  </a:cubicBezTo>
                  <a:cubicBezTo>
                    <a:pt x="88" y="64"/>
                    <a:pt x="89" y="63"/>
                    <a:pt x="89" y="62"/>
                  </a:cubicBezTo>
                  <a:cubicBezTo>
                    <a:pt x="89" y="62"/>
                    <a:pt x="88" y="63"/>
                    <a:pt x="87" y="64"/>
                  </a:cubicBezTo>
                  <a:cubicBezTo>
                    <a:pt x="87" y="64"/>
                    <a:pt x="87" y="63"/>
                    <a:pt x="86" y="63"/>
                  </a:cubicBezTo>
                  <a:cubicBezTo>
                    <a:pt x="86" y="63"/>
                    <a:pt x="84" y="64"/>
                    <a:pt x="83" y="65"/>
                  </a:cubicBezTo>
                  <a:cubicBezTo>
                    <a:pt x="81" y="65"/>
                    <a:pt x="83" y="63"/>
                    <a:pt x="83" y="63"/>
                  </a:cubicBezTo>
                  <a:cubicBezTo>
                    <a:pt x="84" y="63"/>
                    <a:pt x="83" y="62"/>
                    <a:pt x="83" y="62"/>
                  </a:cubicBezTo>
                  <a:cubicBezTo>
                    <a:pt x="83" y="61"/>
                    <a:pt x="85" y="62"/>
                    <a:pt x="85" y="62"/>
                  </a:cubicBezTo>
                  <a:cubicBezTo>
                    <a:pt x="85" y="61"/>
                    <a:pt x="85" y="59"/>
                    <a:pt x="84" y="58"/>
                  </a:cubicBezTo>
                  <a:cubicBezTo>
                    <a:pt x="84" y="57"/>
                    <a:pt x="83" y="58"/>
                    <a:pt x="82" y="58"/>
                  </a:cubicBezTo>
                  <a:cubicBezTo>
                    <a:pt x="81" y="57"/>
                    <a:pt x="83" y="56"/>
                    <a:pt x="83" y="55"/>
                  </a:cubicBezTo>
                  <a:cubicBezTo>
                    <a:pt x="83" y="55"/>
                    <a:pt x="82" y="55"/>
                    <a:pt x="81" y="56"/>
                  </a:cubicBezTo>
                  <a:cubicBezTo>
                    <a:pt x="80" y="57"/>
                    <a:pt x="81" y="56"/>
                    <a:pt x="79" y="56"/>
                  </a:cubicBezTo>
                  <a:cubicBezTo>
                    <a:pt x="78" y="56"/>
                    <a:pt x="78" y="55"/>
                    <a:pt x="77" y="54"/>
                  </a:cubicBezTo>
                  <a:cubicBezTo>
                    <a:pt x="76" y="54"/>
                    <a:pt x="77" y="54"/>
                    <a:pt x="78" y="53"/>
                  </a:cubicBezTo>
                  <a:cubicBezTo>
                    <a:pt x="79" y="53"/>
                    <a:pt x="77" y="52"/>
                    <a:pt x="76" y="52"/>
                  </a:cubicBezTo>
                  <a:cubicBezTo>
                    <a:pt x="75" y="52"/>
                    <a:pt x="74" y="52"/>
                    <a:pt x="73" y="51"/>
                  </a:cubicBezTo>
                  <a:cubicBezTo>
                    <a:pt x="72" y="51"/>
                    <a:pt x="71" y="51"/>
                    <a:pt x="71" y="51"/>
                  </a:cubicBezTo>
                  <a:cubicBezTo>
                    <a:pt x="71" y="50"/>
                    <a:pt x="73" y="50"/>
                    <a:pt x="74" y="51"/>
                  </a:cubicBezTo>
                  <a:cubicBezTo>
                    <a:pt x="75" y="51"/>
                    <a:pt x="73" y="49"/>
                    <a:pt x="72" y="49"/>
                  </a:cubicBezTo>
                  <a:cubicBezTo>
                    <a:pt x="72" y="49"/>
                    <a:pt x="73" y="49"/>
                    <a:pt x="74" y="48"/>
                  </a:cubicBezTo>
                  <a:cubicBezTo>
                    <a:pt x="75" y="48"/>
                    <a:pt x="73" y="48"/>
                    <a:pt x="74" y="47"/>
                  </a:cubicBezTo>
                  <a:cubicBezTo>
                    <a:pt x="74" y="47"/>
                    <a:pt x="73" y="46"/>
                    <a:pt x="72" y="46"/>
                  </a:cubicBezTo>
                  <a:cubicBezTo>
                    <a:pt x="71" y="46"/>
                    <a:pt x="75" y="46"/>
                    <a:pt x="76" y="46"/>
                  </a:cubicBezTo>
                  <a:cubicBezTo>
                    <a:pt x="77" y="46"/>
                    <a:pt x="78" y="46"/>
                    <a:pt x="78" y="45"/>
                  </a:cubicBezTo>
                  <a:cubicBezTo>
                    <a:pt x="78" y="44"/>
                    <a:pt x="75" y="44"/>
                    <a:pt x="74" y="44"/>
                  </a:cubicBezTo>
                  <a:cubicBezTo>
                    <a:pt x="72" y="43"/>
                    <a:pt x="75" y="42"/>
                    <a:pt x="76" y="42"/>
                  </a:cubicBezTo>
                  <a:cubicBezTo>
                    <a:pt x="76" y="41"/>
                    <a:pt x="77" y="41"/>
                    <a:pt x="78" y="41"/>
                  </a:cubicBezTo>
                  <a:cubicBezTo>
                    <a:pt x="78" y="41"/>
                    <a:pt x="78" y="37"/>
                    <a:pt x="78" y="36"/>
                  </a:cubicBezTo>
                  <a:cubicBezTo>
                    <a:pt x="78" y="35"/>
                    <a:pt x="77" y="36"/>
                    <a:pt x="76" y="36"/>
                  </a:cubicBezTo>
                  <a:cubicBezTo>
                    <a:pt x="74" y="37"/>
                    <a:pt x="73" y="37"/>
                    <a:pt x="71" y="37"/>
                  </a:cubicBezTo>
                  <a:cubicBezTo>
                    <a:pt x="70" y="37"/>
                    <a:pt x="71" y="36"/>
                    <a:pt x="73" y="35"/>
                  </a:cubicBezTo>
                  <a:cubicBezTo>
                    <a:pt x="74" y="35"/>
                    <a:pt x="76" y="34"/>
                    <a:pt x="76" y="33"/>
                  </a:cubicBezTo>
                  <a:cubicBezTo>
                    <a:pt x="77" y="33"/>
                    <a:pt x="76" y="32"/>
                    <a:pt x="75" y="32"/>
                  </a:cubicBezTo>
                  <a:cubicBezTo>
                    <a:pt x="74" y="32"/>
                    <a:pt x="73" y="31"/>
                    <a:pt x="72" y="31"/>
                  </a:cubicBezTo>
                  <a:cubicBezTo>
                    <a:pt x="71" y="30"/>
                    <a:pt x="70" y="30"/>
                    <a:pt x="69" y="30"/>
                  </a:cubicBezTo>
                  <a:cubicBezTo>
                    <a:pt x="68" y="29"/>
                    <a:pt x="69" y="29"/>
                    <a:pt x="68" y="29"/>
                  </a:cubicBezTo>
                  <a:cubicBezTo>
                    <a:pt x="67" y="29"/>
                    <a:pt x="67" y="28"/>
                    <a:pt x="67" y="27"/>
                  </a:cubicBezTo>
                  <a:cubicBezTo>
                    <a:pt x="67" y="27"/>
                    <a:pt x="68" y="26"/>
                    <a:pt x="67" y="26"/>
                  </a:cubicBezTo>
                  <a:cubicBezTo>
                    <a:pt x="66" y="25"/>
                    <a:pt x="65" y="25"/>
                    <a:pt x="63" y="26"/>
                  </a:cubicBezTo>
                  <a:cubicBezTo>
                    <a:pt x="62" y="26"/>
                    <a:pt x="60" y="24"/>
                    <a:pt x="59" y="24"/>
                  </a:cubicBezTo>
                  <a:cubicBezTo>
                    <a:pt x="58" y="24"/>
                    <a:pt x="58" y="24"/>
                    <a:pt x="58" y="23"/>
                  </a:cubicBezTo>
                  <a:cubicBezTo>
                    <a:pt x="57" y="23"/>
                    <a:pt x="57" y="23"/>
                    <a:pt x="56" y="23"/>
                  </a:cubicBezTo>
                  <a:cubicBezTo>
                    <a:pt x="56" y="23"/>
                    <a:pt x="56" y="22"/>
                    <a:pt x="56" y="21"/>
                  </a:cubicBezTo>
                  <a:cubicBezTo>
                    <a:pt x="56" y="21"/>
                    <a:pt x="55" y="21"/>
                    <a:pt x="54" y="20"/>
                  </a:cubicBezTo>
                  <a:cubicBezTo>
                    <a:pt x="54" y="20"/>
                    <a:pt x="55" y="19"/>
                    <a:pt x="54" y="18"/>
                  </a:cubicBezTo>
                  <a:cubicBezTo>
                    <a:pt x="54" y="18"/>
                    <a:pt x="53" y="16"/>
                    <a:pt x="52" y="16"/>
                  </a:cubicBezTo>
                  <a:cubicBezTo>
                    <a:pt x="51" y="16"/>
                    <a:pt x="51" y="15"/>
                    <a:pt x="50" y="15"/>
                  </a:cubicBezTo>
                  <a:cubicBezTo>
                    <a:pt x="49" y="15"/>
                    <a:pt x="44" y="14"/>
                    <a:pt x="43" y="15"/>
                  </a:cubicBezTo>
                  <a:cubicBezTo>
                    <a:pt x="43" y="15"/>
                    <a:pt x="42" y="15"/>
                    <a:pt x="42" y="16"/>
                  </a:cubicBezTo>
                  <a:cubicBezTo>
                    <a:pt x="41" y="16"/>
                    <a:pt x="43" y="17"/>
                    <a:pt x="43" y="17"/>
                  </a:cubicBezTo>
                  <a:cubicBezTo>
                    <a:pt x="43" y="18"/>
                    <a:pt x="41" y="17"/>
                    <a:pt x="40" y="17"/>
                  </a:cubicBezTo>
                  <a:cubicBezTo>
                    <a:pt x="40" y="17"/>
                    <a:pt x="39" y="19"/>
                    <a:pt x="38" y="20"/>
                  </a:cubicBezTo>
                  <a:cubicBezTo>
                    <a:pt x="37" y="20"/>
                    <a:pt x="38" y="16"/>
                    <a:pt x="39" y="16"/>
                  </a:cubicBezTo>
                  <a:cubicBezTo>
                    <a:pt x="39" y="15"/>
                    <a:pt x="38" y="14"/>
                    <a:pt x="37" y="14"/>
                  </a:cubicBezTo>
                  <a:cubicBezTo>
                    <a:pt x="37" y="14"/>
                    <a:pt x="35" y="15"/>
                    <a:pt x="35" y="16"/>
                  </a:cubicBezTo>
                  <a:cubicBezTo>
                    <a:pt x="35" y="16"/>
                    <a:pt x="34" y="16"/>
                    <a:pt x="33" y="16"/>
                  </a:cubicBezTo>
                  <a:cubicBezTo>
                    <a:pt x="33" y="16"/>
                    <a:pt x="32" y="17"/>
                    <a:pt x="31" y="19"/>
                  </a:cubicBezTo>
                  <a:cubicBezTo>
                    <a:pt x="30" y="20"/>
                    <a:pt x="29" y="20"/>
                    <a:pt x="28" y="20"/>
                  </a:cubicBezTo>
                  <a:cubicBezTo>
                    <a:pt x="27" y="20"/>
                    <a:pt x="30" y="17"/>
                    <a:pt x="30" y="16"/>
                  </a:cubicBezTo>
                  <a:cubicBezTo>
                    <a:pt x="31" y="14"/>
                    <a:pt x="32" y="14"/>
                    <a:pt x="33" y="13"/>
                  </a:cubicBezTo>
                  <a:cubicBezTo>
                    <a:pt x="34" y="13"/>
                    <a:pt x="34" y="10"/>
                    <a:pt x="33" y="9"/>
                  </a:cubicBezTo>
                  <a:cubicBezTo>
                    <a:pt x="33" y="9"/>
                    <a:pt x="34" y="8"/>
                    <a:pt x="35" y="8"/>
                  </a:cubicBezTo>
                  <a:cubicBezTo>
                    <a:pt x="35" y="7"/>
                    <a:pt x="35" y="7"/>
                    <a:pt x="35" y="7"/>
                  </a:cubicBezTo>
                  <a:cubicBezTo>
                    <a:pt x="34" y="6"/>
                    <a:pt x="36" y="6"/>
                    <a:pt x="36" y="5"/>
                  </a:cubicBezTo>
                  <a:cubicBezTo>
                    <a:pt x="36" y="3"/>
                    <a:pt x="36" y="2"/>
                    <a:pt x="37" y="2"/>
                  </a:cubicBezTo>
                  <a:cubicBezTo>
                    <a:pt x="37" y="1"/>
                    <a:pt x="34" y="1"/>
                    <a:pt x="33" y="1"/>
                  </a:cubicBezTo>
                  <a:cubicBezTo>
                    <a:pt x="33" y="2"/>
                    <a:pt x="31" y="2"/>
                    <a:pt x="31" y="2"/>
                  </a:cubicBezTo>
                  <a:cubicBezTo>
                    <a:pt x="30" y="3"/>
                    <a:pt x="31" y="4"/>
                    <a:pt x="31" y="4"/>
                  </a:cubicBezTo>
                  <a:cubicBezTo>
                    <a:pt x="31" y="4"/>
                    <a:pt x="30" y="4"/>
                    <a:pt x="29" y="3"/>
                  </a:cubicBezTo>
                  <a:cubicBezTo>
                    <a:pt x="28" y="3"/>
                    <a:pt x="27" y="4"/>
                    <a:pt x="27" y="4"/>
                  </a:cubicBezTo>
                  <a:cubicBezTo>
                    <a:pt x="27" y="4"/>
                    <a:pt x="29" y="5"/>
                    <a:pt x="29" y="5"/>
                  </a:cubicBezTo>
                  <a:cubicBezTo>
                    <a:pt x="29" y="6"/>
                    <a:pt x="30" y="6"/>
                    <a:pt x="30" y="7"/>
                  </a:cubicBezTo>
                  <a:cubicBezTo>
                    <a:pt x="31" y="7"/>
                    <a:pt x="28" y="9"/>
                    <a:pt x="27" y="9"/>
                  </a:cubicBezTo>
                  <a:cubicBezTo>
                    <a:pt x="26" y="9"/>
                    <a:pt x="26" y="8"/>
                    <a:pt x="25" y="8"/>
                  </a:cubicBezTo>
                  <a:cubicBezTo>
                    <a:pt x="23" y="9"/>
                    <a:pt x="24" y="8"/>
                    <a:pt x="23" y="8"/>
                  </a:cubicBezTo>
                  <a:cubicBezTo>
                    <a:pt x="22" y="8"/>
                    <a:pt x="22" y="11"/>
                    <a:pt x="21" y="13"/>
                  </a:cubicBezTo>
                  <a:cubicBezTo>
                    <a:pt x="21" y="14"/>
                    <a:pt x="22" y="14"/>
                    <a:pt x="23" y="15"/>
                  </a:cubicBezTo>
                  <a:cubicBezTo>
                    <a:pt x="23" y="16"/>
                    <a:pt x="23" y="16"/>
                    <a:pt x="22" y="17"/>
                  </a:cubicBezTo>
                  <a:cubicBezTo>
                    <a:pt x="22" y="17"/>
                    <a:pt x="20" y="16"/>
                    <a:pt x="20" y="16"/>
                  </a:cubicBezTo>
                  <a:cubicBezTo>
                    <a:pt x="20" y="16"/>
                    <a:pt x="20" y="18"/>
                    <a:pt x="20" y="19"/>
                  </a:cubicBezTo>
                  <a:cubicBezTo>
                    <a:pt x="20" y="20"/>
                    <a:pt x="21" y="21"/>
                    <a:pt x="22" y="22"/>
                  </a:cubicBezTo>
                  <a:cubicBezTo>
                    <a:pt x="23" y="22"/>
                    <a:pt x="23" y="22"/>
                    <a:pt x="23" y="23"/>
                  </a:cubicBezTo>
                  <a:cubicBezTo>
                    <a:pt x="23" y="24"/>
                    <a:pt x="26" y="25"/>
                    <a:pt x="27" y="26"/>
                  </a:cubicBezTo>
                  <a:cubicBezTo>
                    <a:pt x="27" y="27"/>
                    <a:pt x="26" y="27"/>
                    <a:pt x="25" y="27"/>
                  </a:cubicBezTo>
                  <a:cubicBezTo>
                    <a:pt x="24" y="28"/>
                    <a:pt x="24" y="27"/>
                    <a:pt x="24" y="27"/>
                  </a:cubicBezTo>
                  <a:cubicBezTo>
                    <a:pt x="23" y="27"/>
                    <a:pt x="23" y="28"/>
                    <a:pt x="22" y="29"/>
                  </a:cubicBezTo>
                  <a:cubicBezTo>
                    <a:pt x="21" y="29"/>
                    <a:pt x="22" y="27"/>
                    <a:pt x="22" y="27"/>
                  </a:cubicBezTo>
                  <a:cubicBezTo>
                    <a:pt x="22" y="26"/>
                    <a:pt x="19" y="28"/>
                    <a:pt x="18" y="28"/>
                  </a:cubicBezTo>
                  <a:cubicBezTo>
                    <a:pt x="17" y="29"/>
                    <a:pt x="19" y="26"/>
                    <a:pt x="20" y="26"/>
                  </a:cubicBezTo>
                  <a:cubicBezTo>
                    <a:pt x="20" y="25"/>
                    <a:pt x="20" y="25"/>
                    <a:pt x="20" y="25"/>
                  </a:cubicBezTo>
                  <a:cubicBezTo>
                    <a:pt x="19" y="25"/>
                    <a:pt x="20" y="24"/>
                    <a:pt x="19" y="23"/>
                  </a:cubicBezTo>
                  <a:cubicBezTo>
                    <a:pt x="18" y="22"/>
                    <a:pt x="16" y="21"/>
                    <a:pt x="16" y="19"/>
                  </a:cubicBezTo>
                  <a:cubicBezTo>
                    <a:pt x="15" y="17"/>
                    <a:pt x="18" y="15"/>
                    <a:pt x="18" y="14"/>
                  </a:cubicBezTo>
                  <a:cubicBezTo>
                    <a:pt x="19" y="13"/>
                    <a:pt x="18" y="11"/>
                    <a:pt x="19" y="9"/>
                  </a:cubicBezTo>
                  <a:cubicBezTo>
                    <a:pt x="19" y="7"/>
                    <a:pt x="23" y="4"/>
                    <a:pt x="24" y="3"/>
                  </a:cubicBezTo>
                  <a:cubicBezTo>
                    <a:pt x="25" y="3"/>
                    <a:pt x="27" y="1"/>
                    <a:pt x="27" y="1"/>
                  </a:cubicBezTo>
                  <a:cubicBezTo>
                    <a:pt x="27" y="0"/>
                    <a:pt x="27" y="0"/>
                    <a:pt x="26" y="1"/>
                  </a:cubicBezTo>
                  <a:cubicBezTo>
                    <a:pt x="25" y="1"/>
                    <a:pt x="19" y="1"/>
                    <a:pt x="18" y="1"/>
                  </a:cubicBezTo>
                  <a:cubicBezTo>
                    <a:pt x="17" y="1"/>
                    <a:pt x="13" y="3"/>
                    <a:pt x="12" y="3"/>
                  </a:cubicBezTo>
                  <a:cubicBezTo>
                    <a:pt x="12" y="3"/>
                    <a:pt x="10" y="4"/>
                    <a:pt x="9" y="5"/>
                  </a:cubicBezTo>
                  <a:cubicBezTo>
                    <a:pt x="9" y="6"/>
                    <a:pt x="7" y="7"/>
                    <a:pt x="6" y="7"/>
                  </a:cubicBezTo>
                  <a:cubicBezTo>
                    <a:pt x="5" y="7"/>
                    <a:pt x="5" y="10"/>
                    <a:pt x="5" y="11"/>
                  </a:cubicBezTo>
                  <a:cubicBezTo>
                    <a:pt x="5" y="13"/>
                    <a:pt x="2" y="16"/>
                    <a:pt x="1" y="17"/>
                  </a:cubicBezTo>
                  <a:cubicBezTo>
                    <a:pt x="0" y="18"/>
                    <a:pt x="0" y="21"/>
                    <a:pt x="1" y="22"/>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90" name="Freeform 90"/>
            <p:cNvSpPr/>
            <p:nvPr/>
          </p:nvSpPr>
          <p:spPr bwMode="auto">
            <a:xfrm>
              <a:off x="1645681" y="3179610"/>
              <a:ext cx="94498" cy="71449"/>
            </a:xfrm>
            <a:custGeom>
              <a:avLst/>
              <a:gdLst>
                <a:gd name="T0" fmla="*/ 0 w 17"/>
                <a:gd name="T1" fmla="*/ 13 h 13"/>
                <a:gd name="T2" fmla="*/ 9 w 17"/>
                <a:gd name="T3" fmla="*/ 12 h 13"/>
                <a:gd name="T4" fmla="*/ 13 w 17"/>
                <a:gd name="T5" fmla="*/ 13 h 13"/>
                <a:gd name="T6" fmla="*/ 16 w 17"/>
                <a:gd name="T7" fmla="*/ 9 h 13"/>
                <a:gd name="T8" fmla="*/ 15 w 17"/>
                <a:gd name="T9" fmla="*/ 6 h 13"/>
                <a:gd name="T10" fmla="*/ 16 w 17"/>
                <a:gd name="T11" fmla="*/ 4 h 13"/>
                <a:gd name="T12" fmla="*/ 14 w 17"/>
                <a:gd name="T13" fmla="*/ 3 h 13"/>
                <a:gd name="T14" fmla="*/ 9 w 17"/>
                <a:gd name="T15" fmla="*/ 3 h 13"/>
                <a:gd name="T16" fmla="*/ 7 w 17"/>
                <a:gd name="T17" fmla="*/ 1 h 13"/>
                <a:gd name="T18" fmla="*/ 3 w 17"/>
                <a:gd name="T19" fmla="*/ 2 h 13"/>
                <a:gd name="T20" fmla="*/ 2 w 17"/>
                <a:gd name="T21" fmla="*/ 3 h 13"/>
                <a:gd name="T22" fmla="*/ 1 w 17"/>
                <a:gd name="T23" fmla="*/ 9 h 13"/>
                <a:gd name="T24" fmla="*/ 0 w 17"/>
                <a:gd name="T2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3">
                  <a:moveTo>
                    <a:pt x="0" y="13"/>
                  </a:moveTo>
                  <a:cubicBezTo>
                    <a:pt x="1" y="13"/>
                    <a:pt x="8" y="12"/>
                    <a:pt x="9" y="12"/>
                  </a:cubicBezTo>
                  <a:cubicBezTo>
                    <a:pt x="11" y="12"/>
                    <a:pt x="11" y="13"/>
                    <a:pt x="13" y="13"/>
                  </a:cubicBezTo>
                  <a:cubicBezTo>
                    <a:pt x="17" y="13"/>
                    <a:pt x="16" y="11"/>
                    <a:pt x="16" y="9"/>
                  </a:cubicBezTo>
                  <a:cubicBezTo>
                    <a:pt x="15" y="8"/>
                    <a:pt x="16" y="7"/>
                    <a:pt x="15" y="6"/>
                  </a:cubicBezTo>
                  <a:cubicBezTo>
                    <a:pt x="15" y="5"/>
                    <a:pt x="15" y="4"/>
                    <a:pt x="16" y="4"/>
                  </a:cubicBezTo>
                  <a:cubicBezTo>
                    <a:pt x="16" y="3"/>
                    <a:pt x="15" y="3"/>
                    <a:pt x="14" y="3"/>
                  </a:cubicBezTo>
                  <a:cubicBezTo>
                    <a:pt x="13" y="2"/>
                    <a:pt x="10" y="3"/>
                    <a:pt x="9" y="3"/>
                  </a:cubicBezTo>
                  <a:cubicBezTo>
                    <a:pt x="9" y="3"/>
                    <a:pt x="7" y="2"/>
                    <a:pt x="7" y="1"/>
                  </a:cubicBezTo>
                  <a:cubicBezTo>
                    <a:pt x="6" y="0"/>
                    <a:pt x="5" y="1"/>
                    <a:pt x="3" y="2"/>
                  </a:cubicBezTo>
                  <a:cubicBezTo>
                    <a:pt x="2" y="2"/>
                    <a:pt x="2" y="3"/>
                    <a:pt x="2" y="3"/>
                  </a:cubicBezTo>
                  <a:cubicBezTo>
                    <a:pt x="1" y="4"/>
                    <a:pt x="1" y="7"/>
                    <a:pt x="1" y="9"/>
                  </a:cubicBezTo>
                  <a:cubicBezTo>
                    <a:pt x="1" y="10"/>
                    <a:pt x="0" y="12"/>
                    <a:pt x="0" y="13"/>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91" name="Freeform 91"/>
            <p:cNvSpPr/>
            <p:nvPr/>
          </p:nvSpPr>
          <p:spPr bwMode="auto">
            <a:xfrm>
              <a:off x="1210075" y="3391651"/>
              <a:ext cx="87583" cy="71449"/>
            </a:xfrm>
            <a:custGeom>
              <a:avLst/>
              <a:gdLst>
                <a:gd name="T0" fmla="*/ 14 w 16"/>
                <a:gd name="T1" fmla="*/ 6 h 13"/>
                <a:gd name="T2" fmla="*/ 13 w 16"/>
                <a:gd name="T3" fmla="*/ 3 h 13"/>
                <a:gd name="T4" fmla="*/ 12 w 16"/>
                <a:gd name="T5" fmla="*/ 3 h 13"/>
                <a:gd name="T6" fmla="*/ 11 w 16"/>
                <a:gd name="T7" fmla="*/ 2 h 13"/>
                <a:gd name="T8" fmla="*/ 9 w 16"/>
                <a:gd name="T9" fmla="*/ 0 h 13"/>
                <a:gd name="T10" fmla="*/ 7 w 16"/>
                <a:gd name="T11" fmla="*/ 1 h 13"/>
                <a:gd name="T12" fmla="*/ 6 w 16"/>
                <a:gd name="T13" fmla="*/ 3 h 13"/>
                <a:gd name="T14" fmla="*/ 6 w 16"/>
                <a:gd name="T15" fmla="*/ 4 h 13"/>
                <a:gd name="T16" fmla="*/ 4 w 16"/>
                <a:gd name="T17" fmla="*/ 7 h 13"/>
                <a:gd name="T18" fmla="*/ 1 w 16"/>
                <a:gd name="T19" fmla="*/ 7 h 13"/>
                <a:gd name="T20" fmla="*/ 1 w 16"/>
                <a:gd name="T21" fmla="*/ 9 h 13"/>
                <a:gd name="T22" fmla="*/ 3 w 16"/>
                <a:gd name="T23" fmla="*/ 10 h 13"/>
                <a:gd name="T24" fmla="*/ 7 w 16"/>
                <a:gd name="T25" fmla="*/ 11 h 13"/>
                <a:gd name="T26" fmla="*/ 11 w 16"/>
                <a:gd name="T27" fmla="*/ 12 h 13"/>
                <a:gd name="T28" fmla="*/ 16 w 16"/>
                <a:gd name="T29" fmla="*/ 10 h 13"/>
                <a:gd name="T30" fmla="*/ 15 w 16"/>
                <a:gd name="T31" fmla="*/ 9 h 13"/>
                <a:gd name="T32" fmla="*/ 14 w 16"/>
                <a:gd name="T33" fmla="*/ 7 h 13"/>
                <a:gd name="T34" fmla="*/ 14 w 16"/>
                <a:gd name="T3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13">
                  <a:moveTo>
                    <a:pt x="14" y="6"/>
                  </a:moveTo>
                  <a:cubicBezTo>
                    <a:pt x="15" y="6"/>
                    <a:pt x="14" y="4"/>
                    <a:pt x="13" y="3"/>
                  </a:cubicBezTo>
                  <a:cubicBezTo>
                    <a:pt x="13" y="3"/>
                    <a:pt x="12" y="3"/>
                    <a:pt x="12" y="3"/>
                  </a:cubicBezTo>
                  <a:cubicBezTo>
                    <a:pt x="11" y="3"/>
                    <a:pt x="11" y="2"/>
                    <a:pt x="11" y="2"/>
                  </a:cubicBezTo>
                  <a:cubicBezTo>
                    <a:pt x="11" y="1"/>
                    <a:pt x="9" y="0"/>
                    <a:pt x="9" y="0"/>
                  </a:cubicBezTo>
                  <a:cubicBezTo>
                    <a:pt x="9" y="0"/>
                    <a:pt x="8" y="1"/>
                    <a:pt x="7" y="1"/>
                  </a:cubicBezTo>
                  <a:cubicBezTo>
                    <a:pt x="7" y="2"/>
                    <a:pt x="7" y="3"/>
                    <a:pt x="6" y="3"/>
                  </a:cubicBezTo>
                  <a:cubicBezTo>
                    <a:pt x="6" y="4"/>
                    <a:pt x="5" y="4"/>
                    <a:pt x="6" y="4"/>
                  </a:cubicBezTo>
                  <a:cubicBezTo>
                    <a:pt x="6" y="5"/>
                    <a:pt x="5" y="7"/>
                    <a:pt x="4" y="7"/>
                  </a:cubicBezTo>
                  <a:cubicBezTo>
                    <a:pt x="3" y="7"/>
                    <a:pt x="1" y="7"/>
                    <a:pt x="1" y="7"/>
                  </a:cubicBezTo>
                  <a:cubicBezTo>
                    <a:pt x="0" y="7"/>
                    <a:pt x="0" y="9"/>
                    <a:pt x="1" y="9"/>
                  </a:cubicBezTo>
                  <a:cubicBezTo>
                    <a:pt x="1" y="10"/>
                    <a:pt x="3" y="10"/>
                    <a:pt x="3" y="10"/>
                  </a:cubicBezTo>
                  <a:cubicBezTo>
                    <a:pt x="4" y="11"/>
                    <a:pt x="6" y="11"/>
                    <a:pt x="7" y="11"/>
                  </a:cubicBezTo>
                  <a:cubicBezTo>
                    <a:pt x="8" y="12"/>
                    <a:pt x="10" y="12"/>
                    <a:pt x="11" y="12"/>
                  </a:cubicBezTo>
                  <a:cubicBezTo>
                    <a:pt x="12" y="13"/>
                    <a:pt x="15" y="11"/>
                    <a:pt x="16" y="10"/>
                  </a:cubicBezTo>
                  <a:cubicBezTo>
                    <a:pt x="16" y="10"/>
                    <a:pt x="16" y="10"/>
                    <a:pt x="15" y="9"/>
                  </a:cubicBezTo>
                  <a:cubicBezTo>
                    <a:pt x="14" y="9"/>
                    <a:pt x="15" y="7"/>
                    <a:pt x="14" y="7"/>
                  </a:cubicBezTo>
                  <a:cubicBezTo>
                    <a:pt x="13" y="7"/>
                    <a:pt x="14" y="6"/>
                    <a:pt x="14" y="6"/>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92" name="Freeform 92"/>
            <p:cNvSpPr/>
            <p:nvPr/>
          </p:nvSpPr>
          <p:spPr bwMode="auto">
            <a:xfrm>
              <a:off x="751417" y="3147343"/>
              <a:ext cx="230482" cy="191298"/>
            </a:xfrm>
            <a:custGeom>
              <a:avLst/>
              <a:gdLst>
                <a:gd name="T0" fmla="*/ 3 w 42"/>
                <a:gd name="T1" fmla="*/ 28 h 35"/>
                <a:gd name="T2" fmla="*/ 4 w 42"/>
                <a:gd name="T3" fmla="*/ 34 h 35"/>
                <a:gd name="T4" fmla="*/ 7 w 42"/>
                <a:gd name="T5" fmla="*/ 34 h 35"/>
                <a:gd name="T6" fmla="*/ 9 w 42"/>
                <a:gd name="T7" fmla="*/ 34 h 35"/>
                <a:gd name="T8" fmla="*/ 10 w 42"/>
                <a:gd name="T9" fmla="*/ 32 h 35"/>
                <a:gd name="T10" fmla="*/ 13 w 42"/>
                <a:gd name="T11" fmla="*/ 32 h 35"/>
                <a:gd name="T12" fmla="*/ 19 w 42"/>
                <a:gd name="T13" fmla="*/ 29 h 35"/>
                <a:gd name="T14" fmla="*/ 24 w 42"/>
                <a:gd name="T15" fmla="*/ 20 h 35"/>
                <a:gd name="T16" fmla="*/ 28 w 42"/>
                <a:gd name="T17" fmla="*/ 17 h 35"/>
                <a:gd name="T18" fmla="*/ 31 w 42"/>
                <a:gd name="T19" fmla="*/ 16 h 35"/>
                <a:gd name="T20" fmla="*/ 36 w 42"/>
                <a:gd name="T21" fmla="*/ 15 h 35"/>
                <a:gd name="T22" fmla="*/ 42 w 42"/>
                <a:gd name="T23" fmla="*/ 10 h 35"/>
                <a:gd name="T24" fmla="*/ 40 w 42"/>
                <a:gd name="T25" fmla="*/ 9 h 35"/>
                <a:gd name="T26" fmla="*/ 39 w 42"/>
                <a:gd name="T27" fmla="*/ 8 h 35"/>
                <a:gd name="T28" fmla="*/ 36 w 42"/>
                <a:gd name="T29" fmla="*/ 5 h 35"/>
                <a:gd name="T30" fmla="*/ 33 w 42"/>
                <a:gd name="T31" fmla="*/ 4 h 35"/>
                <a:gd name="T32" fmla="*/ 32 w 42"/>
                <a:gd name="T33" fmla="*/ 6 h 35"/>
                <a:gd name="T34" fmla="*/ 31 w 42"/>
                <a:gd name="T35" fmla="*/ 5 h 35"/>
                <a:gd name="T36" fmla="*/ 30 w 42"/>
                <a:gd name="T37" fmla="*/ 4 h 35"/>
                <a:gd name="T38" fmla="*/ 27 w 42"/>
                <a:gd name="T39" fmla="*/ 3 h 35"/>
                <a:gd name="T40" fmla="*/ 24 w 42"/>
                <a:gd name="T41" fmla="*/ 3 h 35"/>
                <a:gd name="T42" fmla="*/ 25 w 42"/>
                <a:gd name="T43" fmla="*/ 1 h 35"/>
                <a:gd name="T44" fmla="*/ 25 w 42"/>
                <a:gd name="T45" fmla="*/ 1 h 35"/>
                <a:gd name="T46" fmla="*/ 19 w 42"/>
                <a:gd name="T47" fmla="*/ 1 h 35"/>
                <a:gd name="T48" fmla="*/ 15 w 42"/>
                <a:gd name="T49" fmla="*/ 2 h 35"/>
                <a:gd name="T50" fmla="*/ 11 w 42"/>
                <a:gd name="T51" fmla="*/ 5 h 35"/>
                <a:gd name="T52" fmla="*/ 12 w 42"/>
                <a:gd name="T53" fmla="*/ 6 h 35"/>
                <a:gd name="T54" fmla="*/ 11 w 42"/>
                <a:gd name="T55" fmla="*/ 7 h 35"/>
                <a:gd name="T56" fmla="*/ 12 w 42"/>
                <a:gd name="T57" fmla="*/ 8 h 35"/>
                <a:gd name="T58" fmla="*/ 11 w 42"/>
                <a:gd name="T59" fmla="*/ 10 h 35"/>
                <a:gd name="T60" fmla="*/ 9 w 42"/>
                <a:gd name="T61" fmla="*/ 11 h 35"/>
                <a:gd name="T62" fmla="*/ 6 w 42"/>
                <a:gd name="T63" fmla="*/ 17 h 35"/>
                <a:gd name="T64" fmla="*/ 4 w 42"/>
                <a:gd name="T65" fmla="*/ 18 h 35"/>
                <a:gd name="T66" fmla="*/ 4 w 42"/>
                <a:gd name="T67" fmla="*/ 20 h 35"/>
                <a:gd name="T68" fmla="*/ 1 w 42"/>
                <a:gd name="T69" fmla="*/ 24 h 35"/>
                <a:gd name="T70" fmla="*/ 0 w 42"/>
                <a:gd name="T71" fmla="*/ 26 h 35"/>
                <a:gd name="T72" fmla="*/ 3 w 42"/>
                <a:gd name="T73" fmla="*/ 2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 h="35">
                  <a:moveTo>
                    <a:pt x="3" y="28"/>
                  </a:moveTo>
                  <a:cubicBezTo>
                    <a:pt x="4" y="29"/>
                    <a:pt x="4" y="33"/>
                    <a:pt x="4" y="34"/>
                  </a:cubicBezTo>
                  <a:cubicBezTo>
                    <a:pt x="4" y="35"/>
                    <a:pt x="6" y="34"/>
                    <a:pt x="7" y="34"/>
                  </a:cubicBezTo>
                  <a:cubicBezTo>
                    <a:pt x="7" y="34"/>
                    <a:pt x="8" y="34"/>
                    <a:pt x="9" y="34"/>
                  </a:cubicBezTo>
                  <a:cubicBezTo>
                    <a:pt x="9" y="34"/>
                    <a:pt x="10" y="33"/>
                    <a:pt x="10" y="32"/>
                  </a:cubicBezTo>
                  <a:cubicBezTo>
                    <a:pt x="11" y="31"/>
                    <a:pt x="11" y="32"/>
                    <a:pt x="13" y="32"/>
                  </a:cubicBezTo>
                  <a:cubicBezTo>
                    <a:pt x="16" y="31"/>
                    <a:pt x="18" y="30"/>
                    <a:pt x="19" y="29"/>
                  </a:cubicBezTo>
                  <a:cubicBezTo>
                    <a:pt x="21" y="27"/>
                    <a:pt x="24" y="20"/>
                    <a:pt x="24" y="20"/>
                  </a:cubicBezTo>
                  <a:cubicBezTo>
                    <a:pt x="25" y="19"/>
                    <a:pt x="27" y="17"/>
                    <a:pt x="28" y="17"/>
                  </a:cubicBezTo>
                  <a:cubicBezTo>
                    <a:pt x="29" y="17"/>
                    <a:pt x="30" y="17"/>
                    <a:pt x="31" y="16"/>
                  </a:cubicBezTo>
                  <a:cubicBezTo>
                    <a:pt x="33" y="15"/>
                    <a:pt x="35" y="15"/>
                    <a:pt x="36" y="15"/>
                  </a:cubicBezTo>
                  <a:cubicBezTo>
                    <a:pt x="38" y="14"/>
                    <a:pt x="41" y="11"/>
                    <a:pt x="42" y="10"/>
                  </a:cubicBezTo>
                  <a:cubicBezTo>
                    <a:pt x="42" y="10"/>
                    <a:pt x="41" y="9"/>
                    <a:pt x="40" y="9"/>
                  </a:cubicBezTo>
                  <a:cubicBezTo>
                    <a:pt x="39" y="9"/>
                    <a:pt x="39" y="8"/>
                    <a:pt x="39" y="8"/>
                  </a:cubicBezTo>
                  <a:cubicBezTo>
                    <a:pt x="39" y="8"/>
                    <a:pt x="37" y="6"/>
                    <a:pt x="36" y="5"/>
                  </a:cubicBezTo>
                  <a:cubicBezTo>
                    <a:pt x="36" y="4"/>
                    <a:pt x="34" y="4"/>
                    <a:pt x="33" y="4"/>
                  </a:cubicBezTo>
                  <a:cubicBezTo>
                    <a:pt x="32" y="5"/>
                    <a:pt x="33" y="5"/>
                    <a:pt x="32" y="6"/>
                  </a:cubicBezTo>
                  <a:cubicBezTo>
                    <a:pt x="31" y="6"/>
                    <a:pt x="31" y="5"/>
                    <a:pt x="31" y="5"/>
                  </a:cubicBezTo>
                  <a:cubicBezTo>
                    <a:pt x="31" y="4"/>
                    <a:pt x="31" y="4"/>
                    <a:pt x="30" y="4"/>
                  </a:cubicBezTo>
                  <a:cubicBezTo>
                    <a:pt x="29" y="4"/>
                    <a:pt x="28" y="3"/>
                    <a:pt x="27" y="3"/>
                  </a:cubicBezTo>
                  <a:cubicBezTo>
                    <a:pt x="26" y="2"/>
                    <a:pt x="25" y="3"/>
                    <a:pt x="24" y="3"/>
                  </a:cubicBezTo>
                  <a:cubicBezTo>
                    <a:pt x="22" y="3"/>
                    <a:pt x="25" y="2"/>
                    <a:pt x="25" y="1"/>
                  </a:cubicBezTo>
                  <a:cubicBezTo>
                    <a:pt x="26" y="1"/>
                    <a:pt x="26" y="0"/>
                    <a:pt x="25" y="1"/>
                  </a:cubicBezTo>
                  <a:cubicBezTo>
                    <a:pt x="23" y="1"/>
                    <a:pt x="21" y="1"/>
                    <a:pt x="19" y="1"/>
                  </a:cubicBezTo>
                  <a:cubicBezTo>
                    <a:pt x="18" y="1"/>
                    <a:pt x="17" y="2"/>
                    <a:pt x="15" y="2"/>
                  </a:cubicBezTo>
                  <a:cubicBezTo>
                    <a:pt x="13" y="3"/>
                    <a:pt x="12" y="4"/>
                    <a:pt x="11" y="5"/>
                  </a:cubicBezTo>
                  <a:cubicBezTo>
                    <a:pt x="10" y="6"/>
                    <a:pt x="12" y="6"/>
                    <a:pt x="12" y="6"/>
                  </a:cubicBezTo>
                  <a:cubicBezTo>
                    <a:pt x="12" y="6"/>
                    <a:pt x="12" y="7"/>
                    <a:pt x="11" y="7"/>
                  </a:cubicBezTo>
                  <a:cubicBezTo>
                    <a:pt x="11" y="8"/>
                    <a:pt x="12" y="8"/>
                    <a:pt x="12" y="8"/>
                  </a:cubicBezTo>
                  <a:cubicBezTo>
                    <a:pt x="12" y="8"/>
                    <a:pt x="12" y="10"/>
                    <a:pt x="11" y="10"/>
                  </a:cubicBezTo>
                  <a:cubicBezTo>
                    <a:pt x="10" y="10"/>
                    <a:pt x="10" y="10"/>
                    <a:pt x="9" y="11"/>
                  </a:cubicBezTo>
                  <a:cubicBezTo>
                    <a:pt x="8" y="13"/>
                    <a:pt x="6" y="16"/>
                    <a:pt x="6" y="17"/>
                  </a:cubicBezTo>
                  <a:cubicBezTo>
                    <a:pt x="6" y="17"/>
                    <a:pt x="5" y="18"/>
                    <a:pt x="4" y="18"/>
                  </a:cubicBezTo>
                  <a:cubicBezTo>
                    <a:pt x="3" y="19"/>
                    <a:pt x="4" y="19"/>
                    <a:pt x="4" y="20"/>
                  </a:cubicBezTo>
                  <a:cubicBezTo>
                    <a:pt x="4" y="20"/>
                    <a:pt x="2" y="24"/>
                    <a:pt x="1" y="24"/>
                  </a:cubicBezTo>
                  <a:cubicBezTo>
                    <a:pt x="0" y="25"/>
                    <a:pt x="0" y="25"/>
                    <a:pt x="0" y="26"/>
                  </a:cubicBezTo>
                  <a:cubicBezTo>
                    <a:pt x="0" y="27"/>
                    <a:pt x="2" y="27"/>
                    <a:pt x="3" y="28"/>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93" name="Freeform 93"/>
            <p:cNvSpPr/>
            <p:nvPr/>
          </p:nvSpPr>
          <p:spPr bwMode="auto">
            <a:xfrm>
              <a:off x="866658" y="3211878"/>
              <a:ext cx="338808" cy="246614"/>
            </a:xfrm>
            <a:custGeom>
              <a:avLst/>
              <a:gdLst>
                <a:gd name="T0" fmla="*/ 10 w 62"/>
                <a:gd name="T1" fmla="*/ 6 h 45"/>
                <a:gd name="T2" fmla="*/ 5 w 62"/>
                <a:gd name="T3" fmla="*/ 9 h 45"/>
                <a:gd name="T4" fmla="*/ 6 w 62"/>
                <a:gd name="T5" fmla="*/ 11 h 45"/>
                <a:gd name="T6" fmla="*/ 1 w 62"/>
                <a:gd name="T7" fmla="*/ 16 h 45"/>
                <a:gd name="T8" fmla="*/ 2 w 62"/>
                <a:gd name="T9" fmla="*/ 18 h 45"/>
                <a:gd name="T10" fmla="*/ 4 w 62"/>
                <a:gd name="T11" fmla="*/ 20 h 45"/>
                <a:gd name="T12" fmla="*/ 11 w 62"/>
                <a:gd name="T13" fmla="*/ 19 h 45"/>
                <a:gd name="T14" fmla="*/ 9 w 62"/>
                <a:gd name="T15" fmla="*/ 20 h 45"/>
                <a:gd name="T16" fmla="*/ 2 w 62"/>
                <a:gd name="T17" fmla="*/ 22 h 45"/>
                <a:gd name="T18" fmla="*/ 4 w 62"/>
                <a:gd name="T19" fmla="*/ 27 h 45"/>
                <a:gd name="T20" fmla="*/ 8 w 62"/>
                <a:gd name="T21" fmla="*/ 27 h 45"/>
                <a:gd name="T22" fmla="*/ 17 w 62"/>
                <a:gd name="T23" fmla="*/ 26 h 45"/>
                <a:gd name="T24" fmla="*/ 25 w 62"/>
                <a:gd name="T25" fmla="*/ 28 h 45"/>
                <a:gd name="T26" fmla="*/ 22 w 62"/>
                <a:gd name="T27" fmla="*/ 30 h 45"/>
                <a:gd name="T28" fmla="*/ 17 w 62"/>
                <a:gd name="T29" fmla="*/ 31 h 45"/>
                <a:gd name="T30" fmla="*/ 7 w 62"/>
                <a:gd name="T31" fmla="*/ 31 h 45"/>
                <a:gd name="T32" fmla="*/ 2 w 62"/>
                <a:gd name="T33" fmla="*/ 35 h 45"/>
                <a:gd name="T34" fmla="*/ 5 w 62"/>
                <a:gd name="T35" fmla="*/ 39 h 45"/>
                <a:gd name="T36" fmla="*/ 12 w 62"/>
                <a:gd name="T37" fmla="*/ 41 h 45"/>
                <a:gd name="T38" fmla="*/ 14 w 62"/>
                <a:gd name="T39" fmla="*/ 45 h 45"/>
                <a:gd name="T40" fmla="*/ 24 w 62"/>
                <a:gd name="T41" fmla="*/ 44 h 45"/>
                <a:gd name="T42" fmla="*/ 35 w 62"/>
                <a:gd name="T43" fmla="*/ 41 h 45"/>
                <a:gd name="T44" fmla="*/ 40 w 62"/>
                <a:gd name="T45" fmla="*/ 41 h 45"/>
                <a:gd name="T46" fmla="*/ 43 w 62"/>
                <a:gd name="T47" fmla="*/ 42 h 45"/>
                <a:gd name="T48" fmla="*/ 51 w 62"/>
                <a:gd name="T49" fmla="*/ 43 h 45"/>
                <a:gd name="T50" fmla="*/ 57 w 62"/>
                <a:gd name="T51" fmla="*/ 39 h 45"/>
                <a:gd name="T52" fmla="*/ 55 w 62"/>
                <a:gd name="T53" fmla="*/ 37 h 45"/>
                <a:gd name="T54" fmla="*/ 51 w 62"/>
                <a:gd name="T55" fmla="*/ 38 h 45"/>
                <a:gd name="T56" fmla="*/ 51 w 62"/>
                <a:gd name="T57" fmla="*/ 36 h 45"/>
                <a:gd name="T58" fmla="*/ 51 w 62"/>
                <a:gd name="T59" fmla="*/ 34 h 45"/>
                <a:gd name="T60" fmla="*/ 54 w 62"/>
                <a:gd name="T61" fmla="*/ 36 h 45"/>
                <a:gd name="T62" fmla="*/ 56 w 62"/>
                <a:gd name="T63" fmla="*/ 34 h 45"/>
                <a:gd name="T64" fmla="*/ 60 w 62"/>
                <a:gd name="T65" fmla="*/ 35 h 45"/>
                <a:gd name="T66" fmla="*/ 60 w 62"/>
                <a:gd name="T67" fmla="*/ 33 h 45"/>
                <a:gd name="T68" fmla="*/ 60 w 62"/>
                <a:gd name="T69" fmla="*/ 31 h 45"/>
                <a:gd name="T70" fmla="*/ 56 w 62"/>
                <a:gd name="T71" fmla="*/ 30 h 45"/>
                <a:gd name="T72" fmla="*/ 51 w 62"/>
                <a:gd name="T73" fmla="*/ 24 h 45"/>
                <a:gd name="T74" fmla="*/ 54 w 62"/>
                <a:gd name="T75" fmla="*/ 8 h 45"/>
                <a:gd name="T76" fmla="*/ 52 w 62"/>
                <a:gd name="T77" fmla="*/ 3 h 45"/>
                <a:gd name="T78" fmla="*/ 48 w 62"/>
                <a:gd name="T79" fmla="*/ 2 h 45"/>
                <a:gd name="T80" fmla="*/ 46 w 62"/>
                <a:gd name="T81" fmla="*/ 3 h 45"/>
                <a:gd name="T82" fmla="*/ 45 w 62"/>
                <a:gd name="T83" fmla="*/ 7 h 45"/>
                <a:gd name="T84" fmla="*/ 43 w 62"/>
                <a:gd name="T85" fmla="*/ 17 h 45"/>
                <a:gd name="T86" fmla="*/ 40 w 62"/>
                <a:gd name="T87" fmla="*/ 17 h 45"/>
                <a:gd name="T88" fmla="*/ 39 w 62"/>
                <a:gd name="T89" fmla="*/ 4 h 45"/>
                <a:gd name="T90" fmla="*/ 35 w 62"/>
                <a:gd name="T91" fmla="*/ 4 h 45"/>
                <a:gd name="T92" fmla="*/ 37 w 62"/>
                <a:gd name="T93" fmla="*/ 8 h 45"/>
                <a:gd name="T94" fmla="*/ 29 w 62"/>
                <a:gd name="T95" fmla="*/ 9 h 45"/>
                <a:gd name="T96" fmla="*/ 31 w 62"/>
                <a:gd name="T97" fmla="*/ 4 h 45"/>
                <a:gd name="T98" fmla="*/ 28 w 62"/>
                <a:gd name="T99" fmla="*/ 4 h 45"/>
                <a:gd name="T100" fmla="*/ 23 w 62"/>
                <a:gd name="T101" fmla="*/ 7 h 45"/>
                <a:gd name="T102" fmla="*/ 23 w 62"/>
                <a:gd name="T103" fmla="*/ 5 h 45"/>
                <a:gd name="T104" fmla="*/ 24 w 62"/>
                <a:gd name="T105" fmla="*/ 1 h 45"/>
                <a:gd name="T106" fmla="*/ 18 w 62"/>
                <a:gd name="T10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45">
                  <a:moveTo>
                    <a:pt x="13" y="5"/>
                  </a:moveTo>
                  <a:cubicBezTo>
                    <a:pt x="12" y="5"/>
                    <a:pt x="11" y="6"/>
                    <a:pt x="10" y="6"/>
                  </a:cubicBezTo>
                  <a:cubicBezTo>
                    <a:pt x="10" y="7"/>
                    <a:pt x="9" y="7"/>
                    <a:pt x="8" y="7"/>
                  </a:cubicBezTo>
                  <a:cubicBezTo>
                    <a:pt x="7" y="7"/>
                    <a:pt x="5" y="8"/>
                    <a:pt x="5" y="9"/>
                  </a:cubicBezTo>
                  <a:cubicBezTo>
                    <a:pt x="5" y="9"/>
                    <a:pt x="5" y="10"/>
                    <a:pt x="5" y="10"/>
                  </a:cubicBezTo>
                  <a:cubicBezTo>
                    <a:pt x="5" y="11"/>
                    <a:pt x="6" y="11"/>
                    <a:pt x="6" y="11"/>
                  </a:cubicBezTo>
                  <a:cubicBezTo>
                    <a:pt x="5" y="12"/>
                    <a:pt x="3" y="13"/>
                    <a:pt x="2" y="13"/>
                  </a:cubicBezTo>
                  <a:cubicBezTo>
                    <a:pt x="2" y="14"/>
                    <a:pt x="1" y="15"/>
                    <a:pt x="1" y="16"/>
                  </a:cubicBezTo>
                  <a:cubicBezTo>
                    <a:pt x="0" y="17"/>
                    <a:pt x="0" y="17"/>
                    <a:pt x="1" y="17"/>
                  </a:cubicBezTo>
                  <a:cubicBezTo>
                    <a:pt x="2" y="17"/>
                    <a:pt x="0" y="18"/>
                    <a:pt x="2" y="18"/>
                  </a:cubicBezTo>
                  <a:cubicBezTo>
                    <a:pt x="3" y="18"/>
                    <a:pt x="4" y="18"/>
                    <a:pt x="4" y="18"/>
                  </a:cubicBezTo>
                  <a:cubicBezTo>
                    <a:pt x="4" y="19"/>
                    <a:pt x="3" y="20"/>
                    <a:pt x="4" y="20"/>
                  </a:cubicBezTo>
                  <a:cubicBezTo>
                    <a:pt x="5" y="19"/>
                    <a:pt x="7" y="20"/>
                    <a:pt x="8" y="20"/>
                  </a:cubicBezTo>
                  <a:cubicBezTo>
                    <a:pt x="9" y="19"/>
                    <a:pt x="9" y="19"/>
                    <a:pt x="11" y="19"/>
                  </a:cubicBezTo>
                  <a:cubicBezTo>
                    <a:pt x="12" y="19"/>
                    <a:pt x="14" y="20"/>
                    <a:pt x="13" y="20"/>
                  </a:cubicBezTo>
                  <a:cubicBezTo>
                    <a:pt x="13" y="20"/>
                    <a:pt x="10" y="20"/>
                    <a:pt x="9" y="20"/>
                  </a:cubicBezTo>
                  <a:cubicBezTo>
                    <a:pt x="9" y="20"/>
                    <a:pt x="8" y="21"/>
                    <a:pt x="6" y="21"/>
                  </a:cubicBezTo>
                  <a:cubicBezTo>
                    <a:pt x="5" y="21"/>
                    <a:pt x="2" y="22"/>
                    <a:pt x="2" y="22"/>
                  </a:cubicBezTo>
                  <a:cubicBezTo>
                    <a:pt x="2" y="22"/>
                    <a:pt x="1" y="25"/>
                    <a:pt x="2" y="26"/>
                  </a:cubicBezTo>
                  <a:cubicBezTo>
                    <a:pt x="2" y="26"/>
                    <a:pt x="3" y="27"/>
                    <a:pt x="4" y="27"/>
                  </a:cubicBezTo>
                  <a:cubicBezTo>
                    <a:pt x="6" y="27"/>
                    <a:pt x="6" y="28"/>
                    <a:pt x="7" y="27"/>
                  </a:cubicBezTo>
                  <a:cubicBezTo>
                    <a:pt x="7" y="27"/>
                    <a:pt x="7" y="27"/>
                    <a:pt x="8" y="27"/>
                  </a:cubicBezTo>
                  <a:cubicBezTo>
                    <a:pt x="10" y="27"/>
                    <a:pt x="10" y="27"/>
                    <a:pt x="12" y="27"/>
                  </a:cubicBezTo>
                  <a:cubicBezTo>
                    <a:pt x="13" y="26"/>
                    <a:pt x="17" y="25"/>
                    <a:pt x="17" y="26"/>
                  </a:cubicBezTo>
                  <a:cubicBezTo>
                    <a:pt x="18" y="26"/>
                    <a:pt x="19" y="27"/>
                    <a:pt x="20" y="27"/>
                  </a:cubicBezTo>
                  <a:cubicBezTo>
                    <a:pt x="22" y="27"/>
                    <a:pt x="26" y="27"/>
                    <a:pt x="25" y="28"/>
                  </a:cubicBezTo>
                  <a:cubicBezTo>
                    <a:pt x="24" y="28"/>
                    <a:pt x="21" y="29"/>
                    <a:pt x="21" y="29"/>
                  </a:cubicBezTo>
                  <a:cubicBezTo>
                    <a:pt x="22" y="29"/>
                    <a:pt x="23" y="30"/>
                    <a:pt x="22" y="30"/>
                  </a:cubicBezTo>
                  <a:cubicBezTo>
                    <a:pt x="22" y="30"/>
                    <a:pt x="21" y="31"/>
                    <a:pt x="21" y="31"/>
                  </a:cubicBezTo>
                  <a:cubicBezTo>
                    <a:pt x="20" y="31"/>
                    <a:pt x="18" y="31"/>
                    <a:pt x="17" y="31"/>
                  </a:cubicBezTo>
                  <a:cubicBezTo>
                    <a:pt x="16" y="31"/>
                    <a:pt x="12" y="32"/>
                    <a:pt x="11" y="32"/>
                  </a:cubicBezTo>
                  <a:cubicBezTo>
                    <a:pt x="10" y="32"/>
                    <a:pt x="9" y="31"/>
                    <a:pt x="7" y="31"/>
                  </a:cubicBezTo>
                  <a:cubicBezTo>
                    <a:pt x="5" y="31"/>
                    <a:pt x="2" y="32"/>
                    <a:pt x="3" y="32"/>
                  </a:cubicBezTo>
                  <a:cubicBezTo>
                    <a:pt x="3" y="33"/>
                    <a:pt x="2" y="35"/>
                    <a:pt x="2" y="35"/>
                  </a:cubicBezTo>
                  <a:cubicBezTo>
                    <a:pt x="3" y="35"/>
                    <a:pt x="4" y="36"/>
                    <a:pt x="4" y="37"/>
                  </a:cubicBezTo>
                  <a:cubicBezTo>
                    <a:pt x="3" y="38"/>
                    <a:pt x="4" y="39"/>
                    <a:pt x="5" y="39"/>
                  </a:cubicBezTo>
                  <a:cubicBezTo>
                    <a:pt x="7" y="40"/>
                    <a:pt x="10" y="39"/>
                    <a:pt x="11" y="40"/>
                  </a:cubicBezTo>
                  <a:cubicBezTo>
                    <a:pt x="11" y="40"/>
                    <a:pt x="13" y="40"/>
                    <a:pt x="12" y="41"/>
                  </a:cubicBezTo>
                  <a:cubicBezTo>
                    <a:pt x="12" y="42"/>
                    <a:pt x="11" y="42"/>
                    <a:pt x="12" y="43"/>
                  </a:cubicBezTo>
                  <a:cubicBezTo>
                    <a:pt x="12" y="44"/>
                    <a:pt x="13" y="45"/>
                    <a:pt x="14" y="45"/>
                  </a:cubicBezTo>
                  <a:cubicBezTo>
                    <a:pt x="16" y="45"/>
                    <a:pt x="20" y="43"/>
                    <a:pt x="21" y="44"/>
                  </a:cubicBezTo>
                  <a:cubicBezTo>
                    <a:pt x="22" y="44"/>
                    <a:pt x="23" y="44"/>
                    <a:pt x="24" y="44"/>
                  </a:cubicBezTo>
                  <a:cubicBezTo>
                    <a:pt x="26" y="44"/>
                    <a:pt x="28" y="42"/>
                    <a:pt x="29" y="42"/>
                  </a:cubicBezTo>
                  <a:cubicBezTo>
                    <a:pt x="30" y="42"/>
                    <a:pt x="35" y="41"/>
                    <a:pt x="35" y="41"/>
                  </a:cubicBezTo>
                  <a:cubicBezTo>
                    <a:pt x="36" y="41"/>
                    <a:pt x="37" y="40"/>
                    <a:pt x="38" y="40"/>
                  </a:cubicBezTo>
                  <a:cubicBezTo>
                    <a:pt x="39" y="40"/>
                    <a:pt x="39" y="41"/>
                    <a:pt x="40" y="41"/>
                  </a:cubicBezTo>
                  <a:cubicBezTo>
                    <a:pt x="42" y="41"/>
                    <a:pt x="45" y="41"/>
                    <a:pt x="44" y="41"/>
                  </a:cubicBezTo>
                  <a:cubicBezTo>
                    <a:pt x="44" y="41"/>
                    <a:pt x="42" y="42"/>
                    <a:pt x="43" y="42"/>
                  </a:cubicBezTo>
                  <a:cubicBezTo>
                    <a:pt x="44" y="42"/>
                    <a:pt x="46" y="42"/>
                    <a:pt x="47" y="42"/>
                  </a:cubicBezTo>
                  <a:cubicBezTo>
                    <a:pt x="49" y="43"/>
                    <a:pt x="50" y="43"/>
                    <a:pt x="51" y="43"/>
                  </a:cubicBezTo>
                  <a:cubicBezTo>
                    <a:pt x="52" y="43"/>
                    <a:pt x="56" y="41"/>
                    <a:pt x="56" y="41"/>
                  </a:cubicBezTo>
                  <a:cubicBezTo>
                    <a:pt x="56" y="40"/>
                    <a:pt x="57" y="39"/>
                    <a:pt x="57" y="39"/>
                  </a:cubicBezTo>
                  <a:cubicBezTo>
                    <a:pt x="57" y="39"/>
                    <a:pt x="56" y="40"/>
                    <a:pt x="56" y="39"/>
                  </a:cubicBezTo>
                  <a:cubicBezTo>
                    <a:pt x="56" y="38"/>
                    <a:pt x="56" y="37"/>
                    <a:pt x="55" y="37"/>
                  </a:cubicBezTo>
                  <a:cubicBezTo>
                    <a:pt x="55" y="37"/>
                    <a:pt x="53" y="38"/>
                    <a:pt x="52" y="38"/>
                  </a:cubicBezTo>
                  <a:cubicBezTo>
                    <a:pt x="52" y="38"/>
                    <a:pt x="52" y="38"/>
                    <a:pt x="51" y="38"/>
                  </a:cubicBezTo>
                  <a:cubicBezTo>
                    <a:pt x="50" y="38"/>
                    <a:pt x="49" y="39"/>
                    <a:pt x="49" y="38"/>
                  </a:cubicBezTo>
                  <a:cubicBezTo>
                    <a:pt x="50" y="37"/>
                    <a:pt x="51" y="37"/>
                    <a:pt x="51" y="36"/>
                  </a:cubicBezTo>
                  <a:cubicBezTo>
                    <a:pt x="50" y="36"/>
                    <a:pt x="49" y="37"/>
                    <a:pt x="49" y="36"/>
                  </a:cubicBezTo>
                  <a:cubicBezTo>
                    <a:pt x="50" y="35"/>
                    <a:pt x="51" y="34"/>
                    <a:pt x="51" y="34"/>
                  </a:cubicBezTo>
                  <a:cubicBezTo>
                    <a:pt x="51" y="35"/>
                    <a:pt x="51" y="36"/>
                    <a:pt x="52" y="36"/>
                  </a:cubicBezTo>
                  <a:cubicBezTo>
                    <a:pt x="53" y="36"/>
                    <a:pt x="55" y="36"/>
                    <a:pt x="54" y="36"/>
                  </a:cubicBezTo>
                  <a:cubicBezTo>
                    <a:pt x="53" y="35"/>
                    <a:pt x="52" y="35"/>
                    <a:pt x="54" y="35"/>
                  </a:cubicBezTo>
                  <a:cubicBezTo>
                    <a:pt x="55" y="35"/>
                    <a:pt x="55" y="34"/>
                    <a:pt x="56" y="34"/>
                  </a:cubicBezTo>
                  <a:cubicBezTo>
                    <a:pt x="57" y="35"/>
                    <a:pt x="58" y="34"/>
                    <a:pt x="59" y="35"/>
                  </a:cubicBezTo>
                  <a:cubicBezTo>
                    <a:pt x="59" y="35"/>
                    <a:pt x="60" y="36"/>
                    <a:pt x="60" y="35"/>
                  </a:cubicBezTo>
                  <a:cubicBezTo>
                    <a:pt x="61" y="35"/>
                    <a:pt x="62" y="34"/>
                    <a:pt x="61" y="34"/>
                  </a:cubicBezTo>
                  <a:cubicBezTo>
                    <a:pt x="61" y="33"/>
                    <a:pt x="60" y="33"/>
                    <a:pt x="60" y="33"/>
                  </a:cubicBezTo>
                  <a:cubicBezTo>
                    <a:pt x="61" y="32"/>
                    <a:pt x="62" y="32"/>
                    <a:pt x="62" y="32"/>
                  </a:cubicBezTo>
                  <a:cubicBezTo>
                    <a:pt x="61" y="31"/>
                    <a:pt x="60" y="31"/>
                    <a:pt x="60" y="31"/>
                  </a:cubicBezTo>
                  <a:cubicBezTo>
                    <a:pt x="59" y="31"/>
                    <a:pt x="58" y="32"/>
                    <a:pt x="57" y="32"/>
                  </a:cubicBezTo>
                  <a:cubicBezTo>
                    <a:pt x="57" y="31"/>
                    <a:pt x="57" y="31"/>
                    <a:pt x="56" y="30"/>
                  </a:cubicBezTo>
                  <a:cubicBezTo>
                    <a:pt x="55" y="28"/>
                    <a:pt x="55" y="28"/>
                    <a:pt x="54" y="27"/>
                  </a:cubicBezTo>
                  <a:cubicBezTo>
                    <a:pt x="53" y="27"/>
                    <a:pt x="51" y="25"/>
                    <a:pt x="51" y="24"/>
                  </a:cubicBezTo>
                  <a:cubicBezTo>
                    <a:pt x="50" y="23"/>
                    <a:pt x="53" y="14"/>
                    <a:pt x="53" y="13"/>
                  </a:cubicBezTo>
                  <a:cubicBezTo>
                    <a:pt x="54" y="12"/>
                    <a:pt x="54" y="9"/>
                    <a:pt x="54" y="8"/>
                  </a:cubicBezTo>
                  <a:cubicBezTo>
                    <a:pt x="55" y="8"/>
                    <a:pt x="54" y="7"/>
                    <a:pt x="54" y="6"/>
                  </a:cubicBezTo>
                  <a:cubicBezTo>
                    <a:pt x="53" y="5"/>
                    <a:pt x="52" y="4"/>
                    <a:pt x="52" y="3"/>
                  </a:cubicBezTo>
                  <a:cubicBezTo>
                    <a:pt x="51" y="2"/>
                    <a:pt x="50" y="1"/>
                    <a:pt x="50" y="1"/>
                  </a:cubicBezTo>
                  <a:cubicBezTo>
                    <a:pt x="49" y="1"/>
                    <a:pt x="49" y="3"/>
                    <a:pt x="48" y="2"/>
                  </a:cubicBezTo>
                  <a:cubicBezTo>
                    <a:pt x="47" y="2"/>
                    <a:pt x="46" y="1"/>
                    <a:pt x="46" y="1"/>
                  </a:cubicBezTo>
                  <a:cubicBezTo>
                    <a:pt x="45" y="2"/>
                    <a:pt x="46" y="3"/>
                    <a:pt x="46" y="3"/>
                  </a:cubicBezTo>
                  <a:cubicBezTo>
                    <a:pt x="45" y="3"/>
                    <a:pt x="45" y="3"/>
                    <a:pt x="44" y="4"/>
                  </a:cubicBezTo>
                  <a:cubicBezTo>
                    <a:pt x="44" y="5"/>
                    <a:pt x="45" y="7"/>
                    <a:pt x="45" y="7"/>
                  </a:cubicBezTo>
                  <a:cubicBezTo>
                    <a:pt x="45" y="8"/>
                    <a:pt x="44" y="12"/>
                    <a:pt x="44" y="13"/>
                  </a:cubicBezTo>
                  <a:cubicBezTo>
                    <a:pt x="43" y="14"/>
                    <a:pt x="43" y="17"/>
                    <a:pt x="43" y="17"/>
                  </a:cubicBezTo>
                  <a:cubicBezTo>
                    <a:pt x="43" y="18"/>
                    <a:pt x="42" y="18"/>
                    <a:pt x="41" y="18"/>
                  </a:cubicBezTo>
                  <a:cubicBezTo>
                    <a:pt x="41" y="18"/>
                    <a:pt x="40" y="17"/>
                    <a:pt x="40" y="17"/>
                  </a:cubicBezTo>
                  <a:cubicBezTo>
                    <a:pt x="40" y="17"/>
                    <a:pt x="41" y="9"/>
                    <a:pt x="41" y="8"/>
                  </a:cubicBezTo>
                  <a:cubicBezTo>
                    <a:pt x="41" y="8"/>
                    <a:pt x="38" y="5"/>
                    <a:pt x="39" y="4"/>
                  </a:cubicBezTo>
                  <a:cubicBezTo>
                    <a:pt x="39" y="3"/>
                    <a:pt x="35" y="2"/>
                    <a:pt x="35" y="2"/>
                  </a:cubicBezTo>
                  <a:cubicBezTo>
                    <a:pt x="35" y="2"/>
                    <a:pt x="35" y="4"/>
                    <a:pt x="35" y="4"/>
                  </a:cubicBezTo>
                  <a:cubicBezTo>
                    <a:pt x="36" y="5"/>
                    <a:pt x="37" y="5"/>
                    <a:pt x="37" y="6"/>
                  </a:cubicBezTo>
                  <a:cubicBezTo>
                    <a:pt x="37" y="7"/>
                    <a:pt x="38" y="8"/>
                    <a:pt x="37" y="8"/>
                  </a:cubicBezTo>
                  <a:cubicBezTo>
                    <a:pt x="35" y="8"/>
                    <a:pt x="35" y="8"/>
                    <a:pt x="34" y="8"/>
                  </a:cubicBezTo>
                  <a:cubicBezTo>
                    <a:pt x="32" y="8"/>
                    <a:pt x="29" y="10"/>
                    <a:pt x="29" y="9"/>
                  </a:cubicBezTo>
                  <a:cubicBezTo>
                    <a:pt x="28" y="9"/>
                    <a:pt x="33" y="7"/>
                    <a:pt x="33" y="6"/>
                  </a:cubicBezTo>
                  <a:cubicBezTo>
                    <a:pt x="33" y="4"/>
                    <a:pt x="31" y="4"/>
                    <a:pt x="31" y="4"/>
                  </a:cubicBezTo>
                  <a:cubicBezTo>
                    <a:pt x="31" y="3"/>
                    <a:pt x="29" y="2"/>
                    <a:pt x="28" y="2"/>
                  </a:cubicBezTo>
                  <a:cubicBezTo>
                    <a:pt x="28" y="3"/>
                    <a:pt x="28" y="4"/>
                    <a:pt x="28" y="4"/>
                  </a:cubicBezTo>
                  <a:cubicBezTo>
                    <a:pt x="27" y="5"/>
                    <a:pt x="26" y="8"/>
                    <a:pt x="25" y="8"/>
                  </a:cubicBezTo>
                  <a:cubicBezTo>
                    <a:pt x="24" y="8"/>
                    <a:pt x="24" y="7"/>
                    <a:pt x="23" y="7"/>
                  </a:cubicBezTo>
                  <a:cubicBezTo>
                    <a:pt x="23" y="7"/>
                    <a:pt x="21" y="8"/>
                    <a:pt x="21" y="8"/>
                  </a:cubicBezTo>
                  <a:cubicBezTo>
                    <a:pt x="20" y="7"/>
                    <a:pt x="22" y="5"/>
                    <a:pt x="23" y="5"/>
                  </a:cubicBezTo>
                  <a:cubicBezTo>
                    <a:pt x="24" y="4"/>
                    <a:pt x="24" y="4"/>
                    <a:pt x="25" y="3"/>
                  </a:cubicBezTo>
                  <a:cubicBezTo>
                    <a:pt x="25" y="2"/>
                    <a:pt x="25" y="1"/>
                    <a:pt x="24" y="1"/>
                  </a:cubicBezTo>
                  <a:cubicBezTo>
                    <a:pt x="24" y="0"/>
                    <a:pt x="22" y="0"/>
                    <a:pt x="22" y="0"/>
                  </a:cubicBezTo>
                  <a:cubicBezTo>
                    <a:pt x="21" y="1"/>
                    <a:pt x="19" y="2"/>
                    <a:pt x="18" y="3"/>
                  </a:cubicBezTo>
                  <a:cubicBezTo>
                    <a:pt x="17" y="3"/>
                    <a:pt x="13" y="5"/>
                    <a:pt x="13" y="5"/>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94" name="Freeform 94"/>
            <p:cNvSpPr/>
            <p:nvPr/>
          </p:nvSpPr>
          <p:spPr bwMode="auto">
            <a:xfrm>
              <a:off x="1138625" y="3184219"/>
              <a:ext cx="66841" cy="55315"/>
            </a:xfrm>
            <a:custGeom>
              <a:avLst/>
              <a:gdLst>
                <a:gd name="T0" fmla="*/ 3 w 12"/>
                <a:gd name="T1" fmla="*/ 6 h 10"/>
                <a:gd name="T2" fmla="*/ 5 w 12"/>
                <a:gd name="T3" fmla="*/ 9 h 10"/>
                <a:gd name="T4" fmla="*/ 6 w 12"/>
                <a:gd name="T5" fmla="*/ 8 h 10"/>
                <a:gd name="T6" fmla="*/ 8 w 12"/>
                <a:gd name="T7" fmla="*/ 7 h 10"/>
                <a:gd name="T8" fmla="*/ 10 w 12"/>
                <a:gd name="T9" fmla="*/ 3 h 10"/>
                <a:gd name="T10" fmla="*/ 11 w 12"/>
                <a:gd name="T11" fmla="*/ 1 h 10"/>
                <a:gd name="T12" fmla="*/ 3 w 12"/>
                <a:gd name="T13" fmla="*/ 0 h 10"/>
                <a:gd name="T14" fmla="*/ 1 w 12"/>
                <a:gd name="T15" fmla="*/ 3 h 10"/>
                <a:gd name="T16" fmla="*/ 3 w 12"/>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0">
                  <a:moveTo>
                    <a:pt x="3" y="6"/>
                  </a:moveTo>
                  <a:cubicBezTo>
                    <a:pt x="4" y="6"/>
                    <a:pt x="4" y="7"/>
                    <a:pt x="5" y="9"/>
                  </a:cubicBezTo>
                  <a:cubicBezTo>
                    <a:pt x="5" y="10"/>
                    <a:pt x="6" y="8"/>
                    <a:pt x="6" y="8"/>
                  </a:cubicBezTo>
                  <a:cubicBezTo>
                    <a:pt x="7" y="7"/>
                    <a:pt x="7" y="7"/>
                    <a:pt x="8" y="7"/>
                  </a:cubicBezTo>
                  <a:cubicBezTo>
                    <a:pt x="8" y="6"/>
                    <a:pt x="9" y="5"/>
                    <a:pt x="10" y="3"/>
                  </a:cubicBezTo>
                  <a:cubicBezTo>
                    <a:pt x="11" y="2"/>
                    <a:pt x="12" y="1"/>
                    <a:pt x="11" y="1"/>
                  </a:cubicBezTo>
                  <a:cubicBezTo>
                    <a:pt x="10" y="0"/>
                    <a:pt x="3" y="0"/>
                    <a:pt x="3" y="0"/>
                  </a:cubicBezTo>
                  <a:cubicBezTo>
                    <a:pt x="2" y="1"/>
                    <a:pt x="1" y="2"/>
                    <a:pt x="1" y="3"/>
                  </a:cubicBezTo>
                  <a:cubicBezTo>
                    <a:pt x="0" y="4"/>
                    <a:pt x="2" y="5"/>
                    <a:pt x="3" y="6"/>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95" name="Freeform 95"/>
            <p:cNvSpPr/>
            <p:nvPr/>
          </p:nvSpPr>
          <p:spPr bwMode="auto">
            <a:xfrm>
              <a:off x="523242" y="3407785"/>
              <a:ext cx="16134" cy="18438"/>
            </a:xfrm>
            <a:custGeom>
              <a:avLst/>
              <a:gdLst>
                <a:gd name="T0" fmla="*/ 2 w 3"/>
                <a:gd name="T1" fmla="*/ 3 h 3"/>
                <a:gd name="T2" fmla="*/ 2 w 3"/>
                <a:gd name="T3" fmla="*/ 0 h 3"/>
                <a:gd name="T4" fmla="*/ 0 w 3"/>
                <a:gd name="T5" fmla="*/ 2 h 3"/>
                <a:gd name="T6" fmla="*/ 2 w 3"/>
                <a:gd name="T7" fmla="*/ 3 h 3"/>
              </a:gdLst>
              <a:ahLst/>
              <a:cxnLst>
                <a:cxn ang="0">
                  <a:pos x="T0" y="T1"/>
                </a:cxn>
                <a:cxn ang="0">
                  <a:pos x="T2" y="T3"/>
                </a:cxn>
                <a:cxn ang="0">
                  <a:pos x="T4" y="T5"/>
                </a:cxn>
                <a:cxn ang="0">
                  <a:pos x="T6" y="T7"/>
                </a:cxn>
              </a:cxnLst>
              <a:rect l="0" t="0" r="r" b="b"/>
              <a:pathLst>
                <a:path w="3" h="3">
                  <a:moveTo>
                    <a:pt x="2" y="3"/>
                  </a:moveTo>
                  <a:cubicBezTo>
                    <a:pt x="3" y="3"/>
                    <a:pt x="2" y="0"/>
                    <a:pt x="2" y="0"/>
                  </a:cubicBezTo>
                  <a:cubicBezTo>
                    <a:pt x="1" y="0"/>
                    <a:pt x="0" y="2"/>
                    <a:pt x="0" y="2"/>
                  </a:cubicBezTo>
                  <a:cubicBezTo>
                    <a:pt x="0" y="3"/>
                    <a:pt x="1" y="3"/>
                    <a:pt x="2" y="3"/>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96" name="Freeform 96"/>
            <p:cNvSpPr/>
            <p:nvPr/>
          </p:nvSpPr>
          <p:spPr bwMode="auto">
            <a:xfrm>
              <a:off x="1341448" y="3168087"/>
              <a:ext cx="131375" cy="126764"/>
            </a:xfrm>
            <a:custGeom>
              <a:avLst/>
              <a:gdLst>
                <a:gd name="T0" fmla="*/ 1 w 24"/>
                <a:gd name="T1" fmla="*/ 16 h 23"/>
                <a:gd name="T2" fmla="*/ 3 w 24"/>
                <a:gd name="T3" fmla="*/ 18 h 23"/>
                <a:gd name="T4" fmla="*/ 2 w 24"/>
                <a:gd name="T5" fmla="*/ 20 h 23"/>
                <a:gd name="T6" fmla="*/ 3 w 24"/>
                <a:gd name="T7" fmla="*/ 22 h 23"/>
                <a:gd name="T8" fmla="*/ 2 w 24"/>
                <a:gd name="T9" fmla="*/ 22 h 23"/>
                <a:gd name="T10" fmla="*/ 5 w 24"/>
                <a:gd name="T11" fmla="*/ 23 h 23"/>
                <a:gd name="T12" fmla="*/ 7 w 24"/>
                <a:gd name="T13" fmla="*/ 20 h 23"/>
                <a:gd name="T14" fmla="*/ 6 w 24"/>
                <a:gd name="T15" fmla="*/ 18 h 23"/>
                <a:gd name="T16" fmla="*/ 6 w 24"/>
                <a:gd name="T17" fmla="*/ 16 h 23"/>
                <a:gd name="T18" fmla="*/ 10 w 24"/>
                <a:gd name="T19" fmla="*/ 15 h 23"/>
                <a:gd name="T20" fmla="*/ 11 w 24"/>
                <a:gd name="T21" fmla="*/ 15 h 23"/>
                <a:gd name="T22" fmla="*/ 14 w 24"/>
                <a:gd name="T23" fmla="*/ 14 h 23"/>
                <a:gd name="T24" fmla="*/ 17 w 24"/>
                <a:gd name="T25" fmla="*/ 12 h 23"/>
                <a:gd name="T26" fmla="*/ 18 w 24"/>
                <a:gd name="T27" fmla="*/ 9 h 23"/>
                <a:gd name="T28" fmla="*/ 21 w 24"/>
                <a:gd name="T29" fmla="*/ 6 h 23"/>
                <a:gd name="T30" fmla="*/ 24 w 24"/>
                <a:gd name="T31" fmla="*/ 3 h 23"/>
                <a:gd name="T32" fmla="*/ 23 w 24"/>
                <a:gd name="T33" fmla="*/ 2 h 23"/>
                <a:gd name="T34" fmla="*/ 21 w 24"/>
                <a:gd name="T35" fmla="*/ 1 h 23"/>
                <a:gd name="T36" fmla="*/ 19 w 24"/>
                <a:gd name="T37" fmla="*/ 2 h 23"/>
                <a:gd name="T38" fmla="*/ 17 w 24"/>
                <a:gd name="T39" fmla="*/ 2 h 23"/>
                <a:gd name="T40" fmla="*/ 16 w 24"/>
                <a:gd name="T41" fmla="*/ 1 h 23"/>
                <a:gd name="T42" fmla="*/ 12 w 24"/>
                <a:gd name="T43" fmla="*/ 0 h 23"/>
                <a:gd name="T44" fmla="*/ 11 w 24"/>
                <a:gd name="T45" fmla="*/ 1 h 23"/>
                <a:gd name="T46" fmla="*/ 7 w 24"/>
                <a:gd name="T47" fmla="*/ 1 h 23"/>
                <a:gd name="T48" fmla="*/ 7 w 24"/>
                <a:gd name="T49" fmla="*/ 3 h 23"/>
                <a:gd name="T50" fmla="*/ 5 w 24"/>
                <a:gd name="T51" fmla="*/ 5 h 23"/>
                <a:gd name="T52" fmla="*/ 4 w 24"/>
                <a:gd name="T53" fmla="*/ 4 h 23"/>
                <a:gd name="T54" fmla="*/ 3 w 24"/>
                <a:gd name="T55" fmla="*/ 7 h 23"/>
                <a:gd name="T56" fmla="*/ 3 w 24"/>
                <a:gd name="T57" fmla="*/ 10 h 23"/>
                <a:gd name="T58" fmla="*/ 1 w 24"/>
                <a:gd name="T59" fmla="*/ 11 h 23"/>
                <a:gd name="T60" fmla="*/ 2 w 24"/>
                <a:gd name="T61" fmla="*/ 15 h 23"/>
                <a:gd name="T62" fmla="*/ 0 w 24"/>
                <a:gd name="T63" fmla="*/ 15 h 23"/>
                <a:gd name="T64" fmla="*/ 1 w 24"/>
                <a:gd name="T65"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3">
                  <a:moveTo>
                    <a:pt x="1" y="16"/>
                  </a:moveTo>
                  <a:cubicBezTo>
                    <a:pt x="2" y="17"/>
                    <a:pt x="2" y="17"/>
                    <a:pt x="3" y="18"/>
                  </a:cubicBezTo>
                  <a:cubicBezTo>
                    <a:pt x="3" y="19"/>
                    <a:pt x="2" y="20"/>
                    <a:pt x="2" y="20"/>
                  </a:cubicBezTo>
                  <a:cubicBezTo>
                    <a:pt x="2" y="21"/>
                    <a:pt x="2" y="21"/>
                    <a:pt x="3" y="22"/>
                  </a:cubicBezTo>
                  <a:cubicBezTo>
                    <a:pt x="4" y="22"/>
                    <a:pt x="3" y="22"/>
                    <a:pt x="2" y="22"/>
                  </a:cubicBezTo>
                  <a:cubicBezTo>
                    <a:pt x="2" y="23"/>
                    <a:pt x="5" y="23"/>
                    <a:pt x="5" y="23"/>
                  </a:cubicBezTo>
                  <a:cubicBezTo>
                    <a:pt x="7" y="22"/>
                    <a:pt x="7" y="21"/>
                    <a:pt x="7" y="20"/>
                  </a:cubicBezTo>
                  <a:cubicBezTo>
                    <a:pt x="7" y="20"/>
                    <a:pt x="7" y="19"/>
                    <a:pt x="6" y="18"/>
                  </a:cubicBezTo>
                  <a:cubicBezTo>
                    <a:pt x="6" y="17"/>
                    <a:pt x="6" y="16"/>
                    <a:pt x="6" y="16"/>
                  </a:cubicBezTo>
                  <a:cubicBezTo>
                    <a:pt x="7" y="16"/>
                    <a:pt x="9" y="15"/>
                    <a:pt x="10" y="15"/>
                  </a:cubicBezTo>
                  <a:cubicBezTo>
                    <a:pt x="10" y="14"/>
                    <a:pt x="10" y="15"/>
                    <a:pt x="11" y="15"/>
                  </a:cubicBezTo>
                  <a:cubicBezTo>
                    <a:pt x="11" y="15"/>
                    <a:pt x="13" y="14"/>
                    <a:pt x="14" y="14"/>
                  </a:cubicBezTo>
                  <a:cubicBezTo>
                    <a:pt x="15" y="14"/>
                    <a:pt x="17" y="12"/>
                    <a:pt x="17" y="12"/>
                  </a:cubicBezTo>
                  <a:cubicBezTo>
                    <a:pt x="18" y="11"/>
                    <a:pt x="18" y="10"/>
                    <a:pt x="18" y="9"/>
                  </a:cubicBezTo>
                  <a:cubicBezTo>
                    <a:pt x="19" y="9"/>
                    <a:pt x="20" y="7"/>
                    <a:pt x="21" y="6"/>
                  </a:cubicBezTo>
                  <a:cubicBezTo>
                    <a:pt x="22" y="5"/>
                    <a:pt x="23" y="4"/>
                    <a:pt x="24" y="3"/>
                  </a:cubicBezTo>
                  <a:cubicBezTo>
                    <a:pt x="24" y="3"/>
                    <a:pt x="24" y="2"/>
                    <a:pt x="23" y="2"/>
                  </a:cubicBezTo>
                  <a:cubicBezTo>
                    <a:pt x="22" y="1"/>
                    <a:pt x="21" y="1"/>
                    <a:pt x="21" y="1"/>
                  </a:cubicBezTo>
                  <a:cubicBezTo>
                    <a:pt x="20" y="1"/>
                    <a:pt x="21" y="2"/>
                    <a:pt x="19" y="2"/>
                  </a:cubicBezTo>
                  <a:cubicBezTo>
                    <a:pt x="17" y="1"/>
                    <a:pt x="18" y="2"/>
                    <a:pt x="17" y="2"/>
                  </a:cubicBezTo>
                  <a:cubicBezTo>
                    <a:pt x="17" y="2"/>
                    <a:pt x="17" y="1"/>
                    <a:pt x="16" y="1"/>
                  </a:cubicBezTo>
                  <a:cubicBezTo>
                    <a:pt x="16" y="0"/>
                    <a:pt x="13" y="1"/>
                    <a:pt x="12" y="0"/>
                  </a:cubicBezTo>
                  <a:cubicBezTo>
                    <a:pt x="11" y="0"/>
                    <a:pt x="11" y="1"/>
                    <a:pt x="11" y="1"/>
                  </a:cubicBezTo>
                  <a:cubicBezTo>
                    <a:pt x="11" y="2"/>
                    <a:pt x="8" y="1"/>
                    <a:pt x="7" y="1"/>
                  </a:cubicBezTo>
                  <a:cubicBezTo>
                    <a:pt x="6" y="1"/>
                    <a:pt x="6" y="3"/>
                    <a:pt x="7" y="3"/>
                  </a:cubicBezTo>
                  <a:cubicBezTo>
                    <a:pt x="7" y="4"/>
                    <a:pt x="6" y="5"/>
                    <a:pt x="5" y="5"/>
                  </a:cubicBezTo>
                  <a:cubicBezTo>
                    <a:pt x="4" y="5"/>
                    <a:pt x="5" y="5"/>
                    <a:pt x="4" y="4"/>
                  </a:cubicBezTo>
                  <a:cubicBezTo>
                    <a:pt x="4" y="4"/>
                    <a:pt x="4" y="6"/>
                    <a:pt x="3" y="7"/>
                  </a:cubicBezTo>
                  <a:cubicBezTo>
                    <a:pt x="3" y="8"/>
                    <a:pt x="3" y="9"/>
                    <a:pt x="3" y="10"/>
                  </a:cubicBezTo>
                  <a:cubicBezTo>
                    <a:pt x="2" y="11"/>
                    <a:pt x="2" y="11"/>
                    <a:pt x="1" y="11"/>
                  </a:cubicBezTo>
                  <a:cubicBezTo>
                    <a:pt x="1" y="12"/>
                    <a:pt x="2" y="14"/>
                    <a:pt x="2" y="15"/>
                  </a:cubicBezTo>
                  <a:cubicBezTo>
                    <a:pt x="1" y="15"/>
                    <a:pt x="1" y="15"/>
                    <a:pt x="0" y="15"/>
                  </a:cubicBezTo>
                  <a:cubicBezTo>
                    <a:pt x="0" y="16"/>
                    <a:pt x="0" y="16"/>
                    <a:pt x="1" y="16"/>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97" name="Freeform 97"/>
            <p:cNvSpPr/>
            <p:nvPr/>
          </p:nvSpPr>
          <p:spPr bwMode="auto">
            <a:xfrm>
              <a:off x="1210075" y="3172696"/>
              <a:ext cx="126764" cy="154422"/>
            </a:xfrm>
            <a:custGeom>
              <a:avLst/>
              <a:gdLst>
                <a:gd name="T0" fmla="*/ 1 w 23"/>
                <a:gd name="T1" fmla="*/ 10 h 28"/>
                <a:gd name="T2" fmla="*/ 0 w 23"/>
                <a:gd name="T3" fmla="*/ 12 h 28"/>
                <a:gd name="T4" fmla="*/ 0 w 23"/>
                <a:gd name="T5" fmla="*/ 15 h 28"/>
                <a:gd name="T6" fmla="*/ 0 w 23"/>
                <a:gd name="T7" fmla="*/ 17 h 28"/>
                <a:gd name="T8" fmla="*/ 2 w 23"/>
                <a:gd name="T9" fmla="*/ 20 h 28"/>
                <a:gd name="T10" fmla="*/ 4 w 23"/>
                <a:gd name="T11" fmla="*/ 20 h 28"/>
                <a:gd name="T12" fmla="*/ 4 w 23"/>
                <a:gd name="T13" fmla="*/ 22 h 28"/>
                <a:gd name="T14" fmla="*/ 6 w 23"/>
                <a:gd name="T15" fmla="*/ 22 h 28"/>
                <a:gd name="T16" fmla="*/ 7 w 23"/>
                <a:gd name="T17" fmla="*/ 25 h 28"/>
                <a:gd name="T18" fmla="*/ 8 w 23"/>
                <a:gd name="T19" fmla="*/ 28 h 28"/>
                <a:gd name="T20" fmla="*/ 10 w 23"/>
                <a:gd name="T21" fmla="*/ 27 h 28"/>
                <a:gd name="T22" fmla="*/ 12 w 23"/>
                <a:gd name="T23" fmla="*/ 26 h 28"/>
                <a:gd name="T24" fmla="*/ 15 w 23"/>
                <a:gd name="T25" fmla="*/ 25 h 28"/>
                <a:gd name="T26" fmla="*/ 17 w 23"/>
                <a:gd name="T27" fmla="*/ 24 h 28"/>
                <a:gd name="T28" fmla="*/ 19 w 23"/>
                <a:gd name="T29" fmla="*/ 23 h 28"/>
                <a:gd name="T30" fmla="*/ 20 w 23"/>
                <a:gd name="T31" fmla="*/ 22 h 28"/>
                <a:gd name="T32" fmla="*/ 20 w 23"/>
                <a:gd name="T33" fmla="*/ 19 h 28"/>
                <a:gd name="T34" fmla="*/ 22 w 23"/>
                <a:gd name="T35" fmla="*/ 18 h 28"/>
                <a:gd name="T36" fmla="*/ 22 w 23"/>
                <a:gd name="T37" fmla="*/ 14 h 28"/>
                <a:gd name="T38" fmla="*/ 20 w 23"/>
                <a:gd name="T39" fmla="*/ 13 h 28"/>
                <a:gd name="T40" fmla="*/ 19 w 23"/>
                <a:gd name="T41" fmla="*/ 11 h 28"/>
                <a:gd name="T42" fmla="*/ 18 w 23"/>
                <a:gd name="T43" fmla="*/ 13 h 28"/>
                <a:gd name="T44" fmla="*/ 16 w 23"/>
                <a:gd name="T45" fmla="*/ 11 h 28"/>
                <a:gd name="T46" fmla="*/ 17 w 23"/>
                <a:gd name="T47" fmla="*/ 10 h 28"/>
                <a:gd name="T48" fmla="*/ 19 w 23"/>
                <a:gd name="T49" fmla="*/ 7 h 28"/>
                <a:gd name="T50" fmla="*/ 20 w 23"/>
                <a:gd name="T51" fmla="*/ 7 h 28"/>
                <a:gd name="T52" fmla="*/ 21 w 23"/>
                <a:gd name="T53" fmla="*/ 6 h 28"/>
                <a:gd name="T54" fmla="*/ 20 w 23"/>
                <a:gd name="T55" fmla="*/ 4 h 28"/>
                <a:gd name="T56" fmla="*/ 22 w 23"/>
                <a:gd name="T57" fmla="*/ 4 h 28"/>
                <a:gd name="T58" fmla="*/ 21 w 23"/>
                <a:gd name="T59" fmla="*/ 1 h 28"/>
                <a:gd name="T60" fmla="*/ 19 w 23"/>
                <a:gd name="T61" fmla="*/ 2 h 28"/>
                <a:gd name="T62" fmla="*/ 16 w 23"/>
                <a:gd name="T63" fmla="*/ 3 h 28"/>
                <a:gd name="T64" fmla="*/ 13 w 23"/>
                <a:gd name="T65" fmla="*/ 2 h 28"/>
                <a:gd name="T66" fmla="*/ 14 w 23"/>
                <a:gd name="T67" fmla="*/ 1 h 28"/>
                <a:gd name="T68" fmla="*/ 11 w 23"/>
                <a:gd name="T69" fmla="*/ 1 h 28"/>
                <a:gd name="T70" fmla="*/ 9 w 23"/>
                <a:gd name="T71" fmla="*/ 1 h 28"/>
                <a:gd name="T72" fmla="*/ 6 w 23"/>
                <a:gd name="T73" fmla="*/ 5 h 28"/>
                <a:gd name="T74" fmla="*/ 7 w 23"/>
                <a:gd name="T75" fmla="*/ 7 h 28"/>
                <a:gd name="T76" fmla="*/ 9 w 23"/>
                <a:gd name="T77" fmla="*/ 8 h 28"/>
                <a:gd name="T78" fmla="*/ 8 w 23"/>
                <a:gd name="T79" fmla="*/ 11 h 28"/>
                <a:gd name="T80" fmla="*/ 9 w 23"/>
                <a:gd name="T81" fmla="*/ 12 h 28"/>
                <a:gd name="T82" fmla="*/ 7 w 23"/>
                <a:gd name="T83" fmla="*/ 14 h 28"/>
                <a:gd name="T84" fmla="*/ 5 w 23"/>
                <a:gd name="T85" fmla="*/ 13 h 28"/>
                <a:gd name="T86" fmla="*/ 4 w 23"/>
                <a:gd name="T87" fmla="*/ 12 h 28"/>
                <a:gd name="T88" fmla="*/ 5 w 23"/>
                <a:gd name="T89" fmla="*/ 10 h 28"/>
                <a:gd name="T90" fmla="*/ 3 w 23"/>
                <a:gd name="T91" fmla="*/ 9 h 28"/>
                <a:gd name="T92" fmla="*/ 1 w 23"/>
                <a:gd name="T9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 h="28">
                  <a:moveTo>
                    <a:pt x="1" y="10"/>
                  </a:moveTo>
                  <a:cubicBezTo>
                    <a:pt x="1" y="11"/>
                    <a:pt x="0" y="11"/>
                    <a:pt x="0" y="12"/>
                  </a:cubicBezTo>
                  <a:cubicBezTo>
                    <a:pt x="0" y="13"/>
                    <a:pt x="0" y="15"/>
                    <a:pt x="0" y="15"/>
                  </a:cubicBezTo>
                  <a:cubicBezTo>
                    <a:pt x="1" y="16"/>
                    <a:pt x="0" y="16"/>
                    <a:pt x="0" y="17"/>
                  </a:cubicBezTo>
                  <a:cubicBezTo>
                    <a:pt x="0" y="18"/>
                    <a:pt x="1" y="20"/>
                    <a:pt x="2" y="20"/>
                  </a:cubicBezTo>
                  <a:cubicBezTo>
                    <a:pt x="2" y="21"/>
                    <a:pt x="3" y="20"/>
                    <a:pt x="4" y="20"/>
                  </a:cubicBezTo>
                  <a:cubicBezTo>
                    <a:pt x="4" y="20"/>
                    <a:pt x="4" y="22"/>
                    <a:pt x="4" y="22"/>
                  </a:cubicBezTo>
                  <a:cubicBezTo>
                    <a:pt x="5" y="23"/>
                    <a:pt x="5" y="22"/>
                    <a:pt x="6" y="22"/>
                  </a:cubicBezTo>
                  <a:cubicBezTo>
                    <a:pt x="6" y="22"/>
                    <a:pt x="7" y="24"/>
                    <a:pt x="7" y="25"/>
                  </a:cubicBezTo>
                  <a:cubicBezTo>
                    <a:pt x="8" y="26"/>
                    <a:pt x="7" y="27"/>
                    <a:pt x="8" y="28"/>
                  </a:cubicBezTo>
                  <a:cubicBezTo>
                    <a:pt x="8" y="28"/>
                    <a:pt x="9" y="28"/>
                    <a:pt x="10" y="27"/>
                  </a:cubicBezTo>
                  <a:cubicBezTo>
                    <a:pt x="11" y="27"/>
                    <a:pt x="11" y="27"/>
                    <a:pt x="12" y="26"/>
                  </a:cubicBezTo>
                  <a:cubicBezTo>
                    <a:pt x="13" y="25"/>
                    <a:pt x="14" y="26"/>
                    <a:pt x="15" y="25"/>
                  </a:cubicBezTo>
                  <a:cubicBezTo>
                    <a:pt x="16" y="24"/>
                    <a:pt x="16" y="24"/>
                    <a:pt x="17" y="24"/>
                  </a:cubicBezTo>
                  <a:cubicBezTo>
                    <a:pt x="17" y="23"/>
                    <a:pt x="18" y="23"/>
                    <a:pt x="19" y="23"/>
                  </a:cubicBezTo>
                  <a:cubicBezTo>
                    <a:pt x="19" y="23"/>
                    <a:pt x="20" y="22"/>
                    <a:pt x="20" y="22"/>
                  </a:cubicBezTo>
                  <a:cubicBezTo>
                    <a:pt x="21" y="21"/>
                    <a:pt x="20" y="20"/>
                    <a:pt x="20" y="19"/>
                  </a:cubicBezTo>
                  <a:cubicBezTo>
                    <a:pt x="20" y="18"/>
                    <a:pt x="22" y="18"/>
                    <a:pt x="22" y="18"/>
                  </a:cubicBezTo>
                  <a:cubicBezTo>
                    <a:pt x="23" y="17"/>
                    <a:pt x="23" y="15"/>
                    <a:pt x="22" y="14"/>
                  </a:cubicBezTo>
                  <a:cubicBezTo>
                    <a:pt x="21" y="13"/>
                    <a:pt x="21" y="13"/>
                    <a:pt x="20" y="13"/>
                  </a:cubicBezTo>
                  <a:cubicBezTo>
                    <a:pt x="19" y="13"/>
                    <a:pt x="20" y="11"/>
                    <a:pt x="19" y="11"/>
                  </a:cubicBezTo>
                  <a:cubicBezTo>
                    <a:pt x="18" y="10"/>
                    <a:pt x="19" y="12"/>
                    <a:pt x="18" y="13"/>
                  </a:cubicBezTo>
                  <a:cubicBezTo>
                    <a:pt x="18" y="14"/>
                    <a:pt x="17" y="11"/>
                    <a:pt x="16" y="11"/>
                  </a:cubicBezTo>
                  <a:cubicBezTo>
                    <a:pt x="16" y="10"/>
                    <a:pt x="16" y="10"/>
                    <a:pt x="17" y="10"/>
                  </a:cubicBezTo>
                  <a:cubicBezTo>
                    <a:pt x="18" y="10"/>
                    <a:pt x="18" y="8"/>
                    <a:pt x="19" y="7"/>
                  </a:cubicBezTo>
                  <a:cubicBezTo>
                    <a:pt x="19" y="7"/>
                    <a:pt x="19" y="7"/>
                    <a:pt x="20" y="7"/>
                  </a:cubicBezTo>
                  <a:cubicBezTo>
                    <a:pt x="21" y="7"/>
                    <a:pt x="21" y="7"/>
                    <a:pt x="21" y="6"/>
                  </a:cubicBezTo>
                  <a:cubicBezTo>
                    <a:pt x="21" y="6"/>
                    <a:pt x="20" y="5"/>
                    <a:pt x="20" y="4"/>
                  </a:cubicBezTo>
                  <a:cubicBezTo>
                    <a:pt x="21" y="4"/>
                    <a:pt x="22" y="4"/>
                    <a:pt x="22" y="4"/>
                  </a:cubicBezTo>
                  <a:cubicBezTo>
                    <a:pt x="23" y="4"/>
                    <a:pt x="21" y="2"/>
                    <a:pt x="21" y="1"/>
                  </a:cubicBezTo>
                  <a:cubicBezTo>
                    <a:pt x="20" y="1"/>
                    <a:pt x="20" y="2"/>
                    <a:pt x="19" y="2"/>
                  </a:cubicBezTo>
                  <a:cubicBezTo>
                    <a:pt x="19" y="3"/>
                    <a:pt x="17" y="3"/>
                    <a:pt x="16" y="3"/>
                  </a:cubicBezTo>
                  <a:cubicBezTo>
                    <a:pt x="15" y="3"/>
                    <a:pt x="14" y="3"/>
                    <a:pt x="13" y="2"/>
                  </a:cubicBezTo>
                  <a:cubicBezTo>
                    <a:pt x="12" y="1"/>
                    <a:pt x="13" y="1"/>
                    <a:pt x="14" y="1"/>
                  </a:cubicBezTo>
                  <a:cubicBezTo>
                    <a:pt x="14" y="0"/>
                    <a:pt x="12" y="1"/>
                    <a:pt x="11" y="1"/>
                  </a:cubicBezTo>
                  <a:cubicBezTo>
                    <a:pt x="10" y="1"/>
                    <a:pt x="10" y="1"/>
                    <a:pt x="9" y="1"/>
                  </a:cubicBezTo>
                  <a:cubicBezTo>
                    <a:pt x="7" y="1"/>
                    <a:pt x="6" y="5"/>
                    <a:pt x="6" y="5"/>
                  </a:cubicBezTo>
                  <a:cubicBezTo>
                    <a:pt x="6" y="6"/>
                    <a:pt x="7" y="6"/>
                    <a:pt x="7" y="7"/>
                  </a:cubicBezTo>
                  <a:cubicBezTo>
                    <a:pt x="6" y="8"/>
                    <a:pt x="8" y="8"/>
                    <a:pt x="9" y="8"/>
                  </a:cubicBezTo>
                  <a:cubicBezTo>
                    <a:pt x="10" y="8"/>
                    <a:pt x="9" y="10"/>
                    <a:pt x="8" y="11"/>
                  </a:cubicBezTo>
                  <a:cubicBezTo>
                    <a:pt x="8" y="11"/>
                    <a:pt x="9" y="12"/>
                    <a:pt x="9" y="12"/>
                  </a:cubicBezTo>
                  <a:cubicBezTo>
                    <a:pt x="9" y="12"/>
                    <a:pt x="8" y="13"/>
                    <a:pt x="7" y="14"/>
                  </a:cubicBezTo>
                  <a:cubicBezTo>
                    <a:pt x="7" y="14"/>
                    <a:pt x="6" y="13"/>
                    <a:pt x="5" y="13"/>
                  </a:cubicBezTo>
                  <a:cubicBezTo>
                    <a:pt x="5" y="13"/>
                    <a:pt x="4" y="12"/>
                    <a:pt x="4" y="12"/>
                  </a:cubicBezTo>
                  <a:cubicBezTo>
                    <a:pt x="4" y="11"/>
                    <a:pt x="4" y="11"/>
                    <a:pt x="5" y="10"/>
                  </a:cubicBezTo>
                  <a:cubicBezTo>
                    <a:pt x="5" y="10"/>
                    <a:pt x="4" y="9"/>
                    <a:pt x="3" y="9"/>
                  </a:cubicBezTo>
                  <a:cubicBezTo>
                    <a:pt x="3" y="8"/>
                    <a:pt x="1" y="10"/>
                    <a:pt x="1" y="1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98" name="Freeform 98"/>
            <p:cNvSpPr/>
            <p:nvPr/>
          </p:nvSpPr>
          <p:spPr bwMode="auto">
            <a:xfrm>
              <a:off x="1210073" y="3092028"/>
              <a:ext cx="23049" cy="20743"/>
            </a:xfrm>
            <a:custGeom>
              <a:avLst/>
              <a:gdLst>
                <a:gd name="T0" fmla="*/ 1 w 4"/>
                <a:gd name="T1" fmla="*/ 2 h 4"/>
                <a:gd name="T2" fmla="*/ 1 w 4"/>
                <a:gd name="T3" fmla="*/ 4 h 4"/>
                <a:gd name="T4" fmla="*/ 3 w 4"/>
                <a:gd name="T5" fmla="*/ 2 h 4"/>
                <a:gd name="T6" fmla="*/ 3 w 4"/>
                <a:gd name="T7" fmla="*/ 0 h 4"/>
                <a:gd name="T8" fmla="*/ 2 w 4"/>
                <a:gd name="T9" fmla="*/ 0 h 4"/>
                <a:gd name="T10" fmla="*/ 0 w 4"/>
                <a:gd name="T11" fmla="*/ 3 h 4"/>
                <a:gd name="T12" fmla="*/ 1 w 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1" y="2"/>
                  </a:moveTo>
                  <a:cubicBezTo>
                    <a:pt x="1" y="2"/>
                    <a:pt x="0" y="4"/>
                    <a:pt x="1" y="4"/>
                  </a:cubicBezTo>
                  <a:cubicBezTo>
                    <a:pt x="2" y="4"/>
                    <a:pt x="3" y="3"/>
                    <a:pt x="3" y="2"/>
                  </a:cubicBezTo>
                  <a:cubicBezTo>
                    <a:pt x="4" y="2"/>
                    <a:pt x="3" y="0"/>
                    <a:pt x="3" y="0"/>
                  </a:cubicBezTo>
                  <a:cubicBezTo>
                    <a:pt x="3" y="0"/>
                    <a:pt x="2" y="0"/>
                    <a:pt x="2" y="0"/>
                  </a:cubicBezTo>
                  <a:cubicBezTo>
                    <a:pt x="1" y="0"/>
                    <a:pt x="0" y="2"/>
                    <a:pt x="0" y="3"/>
                  </a:cubicBezTo>
                  <a:cubicBezTo>
                    <a:pt x="0" y="3"/>
                    <a:pt x="0" y="2"/>
                    <a:pt x="1" y="2"/>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99" name="Freeform 99"/>
            <p:cNvSpPr/>
            <p:nvPr/>
          </p:nvSpPr>
          <p:spPr bwMode="auto">
            <a:xfrm>
              <a:off x="5089064" y="3036714"/>
              <a:ext cx="36877" cy="16134"/>
            </a:xfrm>
            <a:custGeom>
              <a:avLst/>
              <a:gdLst>
                <a:gd name="T0" fmla="*/ 1 w 7"/>
                <a:gd name="T1" fmla="*/ 2 h 3"/>
                <a:gd name="T2" fmla="*/ 6 w 7"/>
                <a:gd name="T3" fmla="*/ 2 h 3"/>
                <a:gd name="T4" fmla="*/ 6 w 7"/>
                <a:gd name="T5" fmla="*/ 0 h 3"/>
                <a:gd name="T6" fmla="*/ 2 w 7"/>
                <a:gd name="T7" fmla="*/ 1 h 3"/>
                <a:gd name="T8" fmla="*/ 1 w 7"/>
                <a:gd name="T9" fmla="*/ 2 h 3"/>
              </a:gdLst>
              <a:ahLst/>
              <a:cxnLst>
                <a:cxn ang="0">
                  <a:pos x="T0" y="T1"/>
                </a:cxn>
                <a:cxn ang="0">
                  <a:pos x="T2" y="T3"/>
                </a:cxn>
                <a:cxn ang="0">
                  <a:pos x="T4" y="T5"/>
                </a:cxn>
                <a:cxn ang="0">
                  <a:pos x="T6" y="T7"/>
                </a:cxn>
                <a:cxn ang="0">
                  <a:pos x="T8" y="T9"/>
                </a:cxn>
              </a:cxnLst>
              <a:rect l="0" t="0" r="r" b="b"/>
              <a:pathLst>
                <a:path w="7" h="3">
                  <a:moveTo>
                    <a:pt x="1" y="2"/>
                  </a:moveTo>
                  <a:cubicBezTo>
                    <a:pt x="0" y="3"/>
                    <a:pt x="4" y="2"/>
                    <a:pt x="6" y="2"/>
                  </a:cubicBezTo>
                  <a:cubicBezTo>
                    <a:pt x="7" y="2"/>
                    <a:pt x="7" y="0"/>
                    <a:pt x="6" y="0"/>
                  </a:cubicBezTo>
                  <a:cubicBezTo>
                    <a:pt x="5" y="0"/>
                    <a:pt x="3" y="1"/>
                    <a:pt x="2" y="1"/>
                  </a:cubicBezTo>
                  <a:cubicBezTo>
                    <a:pt x="1" y="1"/>
                    <a:pt x="1" y="1"/>
                    <a:pt x="1" y="2"/>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00" name="Freeform 100"/>
            <p:cNvSpPr/>
            <p:nvPr/>
          </p:nvSpPr>
          <p:spPr bwMode="auto">
            <a:xfrm>
              <a:off x="5077540" y="2992922"/>
              <a:ext cx="32268" cy="16134"/>
            </a:xfrm>
            <a:custGeom>
              <a:avLst/>
              <a:gdLst>
                <a:gd name="T0" fmla="*/ 5 w 6"/>
                <a:gd name="T1" fmla="*/ 2 h 3"/>
                <a:gd name="T2" fmla="*/ 6 w 6"/>
                <a:gd name="T3" fmla="*/ 0 h 3"/>
                <a:gd name="T4" fmla="*/ 4 w 6"/>
                <a:gd name="T5" fmla="*/ 1 h 3"/>
                <a:gd name="T6" fmla="*/ 1 w 6"/>
                <a:gd name="T7" fmla="*/ 2 h 3"/>
                <a:gd name="T8" fmla="*/ 5 w 6"/>
                <a:gd name="T9" fmla="*/ 2 h 3"/>
              </a:gdLst>
              <a:ahLst/>
              <a:cxnLst>
                <a:cxn ang="0">
                  <a:pos x="T0" y="T1"/>
                </a:cxn>
                <a:cxn ang="0">
                  <a:pos x="T2" y="T3"/>
                </a:cxn>
                <a:cxn ang="0">
                  <a:pos x="T4" y="T5"/>
                </a:cxn>
                <a:cxn ang="0">
                  <a:pos x="T6" y="T7"/>
                </a:cxn>
                <a:cxn ang="0">
                  <a:pos x="T8" y="T9"/>
                </a:cxn>
              </a:cxnLst>
              <a:rect l="0" t="0" r="r" b="b"/>
              <a:pathLst>
                <a:path w="6" h="3">
                  <a:moveTo>
                    <a:pt x="5" y="2"/>
                  </a:moveTo>
                  <a:cubicBezTo>
                    <a:pt x="6" y="2"/>
                    <a:pt x="6" y="1"/>
                    <a:pt x="6" y="0"/>
                  </a:cubicBezTo>
                  <a:cubicBezTo>
                    <a:pt x="5" y="0"/>
                    <a:pt x="5" y="1"/>
                    <a:pt x="4" y="1"/>
                  </a:cubicBezTo>
                  <a:cubicBezTo>
                    <a:pt x="3" y="2"/>
                    <a:pt x="2" y="2"/>
                    <a:pt x="1" y="2"/>
                  </a:cubicBezTo>
                  <a:cubicBezTo>
                    <a:pt x="0" y="3"/>
                    <a:pt x="4" y="2"/>
                    <a:pt x="5" y="2"/>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01" name="Freeform 101"/>
            <p:cNvSpPr/>
            <p:nvPr/>
          </p:nvSpPr>
          <p:spPr bwMode="auto">
            <a:xfrm>
              <a:off x="4204019" y="3414699"/>
              <a:ext cx="39181" cy="32268"/>
            </a:xfrm>
            <a:custGeom>
              <a:avLst/>
              <a:gdLst>
                <a:gd name="T0" fmla="*/ 3 w 7"/>
                <a:gd name="T1" fmla="*/ 6 h 6"/>
                <a:gd name="T2" fmla="*/ 7 w 7"/>
                <a:gd name="T3" fmla="*/ 2 h 6"/>
                <a:gd name="T4" fmla="*/ 4 w 7"/>
                <a:gd name="T5" fmla="*/ 0 h 6"/>
                <a:gd name="T6" fmla="*/ 1 w 7"/>
                <a:gd name="T7" fmla="*/ 1 h 6"/>
                <a:gd name="T8" fmla="*/ 3 w 7"/>
                <a:gd name="T9" fmla="*/ 6 h 6"/>
              </a:gdLst>
              <a:ahLst/>
              <a:cxnLst>
                <a:cxn ang="0">
                  <a:pos x="T0" y="T1"/>
                </a:cxn>
                <a:cxn ang="0">
                  <a:pos x="T2" y="T3"/>
                </a:cxn>
                <a:cxn ang="0">
                  <a:pos x="T4" y="T5"/>
                </a:cxn>
                <a:cxn ang="0">
                  <a:pos x="T6" y="T7"/>
                </a:cxn>
                <a:cxn ang="0">
                  <a:pos x="T8" y="T9"/>
                </a:cxn>
              </a:cxnLst>
              <a:rect l="0" t="0" r="r" b="b"/>
              <a:pathLst>
                <a:path w="7" h="6">
                  <a:moveTo>
                    <a:pt x="3" y="6"/>
                  </a:moveTo>
                  <a:cubicBezTo>
                    <a:pt x="4" y="6"/>
                    <a:pt x="7" y="3"/>
                    <a:pt x="7" y="2"/>
                  </a:cubicBezTo>
                  <a:cubicBezTo>
                    <a:pt x="7" y="2"/>
                    <a:pt x="5" y="0"/>
                    <a:pt x="4" y="0"/>
                  </a:cubicBezTo>
                  <a:cubicBezTo>
                    <a:pt x="3" y="0"/>
                    <a:pt x="1" y="0"/>
                    <a:pt x="1" y="1"/>
                  </a:cubicBezTo>
                  <a:cubicBezTo>
                    <a:pt x="1" y="2"/>
                    <a:pt x="0" y="6"/>
                    <a:pt x="3" y="6"/>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02" name="Freeform 102"/>
            <p:cNvSpPr/>
            <p:nvPr/>
          </p:nvSpPr>
          <p:spPr bwMode="auto">
            <a:xfrm>
              <a:off x="4406840" y="3359385"/>
              <a:ext cx="36877" cy="43791"/>
            </a:xfrm>
            <a:custGeom>
              <a:avLst/>
              <a:gdLst>
                <a:gd name="T0" fmla="*/ 5 w 7"/>
                <a:gd name="T1" fmla="*/ 4 h 8"/>
                <a:gd name="T2" fmla="*/ 2 w 7"/>
                <a:gd name="T3" fmla="*/ 1 h 8"/>
                <a:gd name="T4" fmla="*/ 0 w 7"/>
                <a:gd name="T5" fmla="*/ 3 h 8"/>
                <a:gd name="T6" fmla="*/ 3 w 7"/>
                <a:gd name="T7" fmla="*/ 6 h 8"/>
                <a:gd name="T8" fmla="*/ 5 w 7"/>
                <a:gd name="T9" fmla="*/ 8 h 8"/>
                <a:gd name="T10" fmla="*/ 7 w 7"/>
                <a:gd name="T11" fmla="*/ 6 h 8"/>
                <a:gd name="T12" fmla="*/ 5 w 7"/>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5" y="4"/>
                  </a:moveTo>
                  <a:cubicBezTo>
                    <a:pt x="4" y="3"/>
                    <a:pt x="3" y="2"/>
                    <a:pt x="2" y="1"/>
                  </a:cubicBezTo>
                  <a:cubicBezTo>
                    <a:pt x="2" y="0"/>
                    <a:pt x="1" y="2"/>
                    <a:pt x="0" y="3"/>
                  </a:cubicBezTo>
                  <a:cubicBezTo>
                    <a:pt x="0" y="4"/>
                    <a:pt x="2" y="6"/>
                    <a:pt x="3" y="6"/>
                  </a:cubicBezTo>
                  <a:cubicBezTo>
                    <a:pt x="4" y="7"/>
                    <a:pt x="4" y="8"/>
                    <a:pt x="5" y="8"/>
                  </a:cubicBezTo>
                  <a:cubicBezTo>
                    <a:pt x="7" y="8"/>
                    <a:pt x="7" y="7"/>
                    <a:pt x="7" y="6"/>
                  </a:cubicBezTo>
                  <a:cubicBezTo>
                    <a:pt x="7" y="5"/>
                    <a:pt x="6" y="4"/>
                    <a:pt x="5" y="4"/>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03" name="Freeform 103"/>
            <p:cNvSpPr/>
            <p:nvPr/>
          </p:nvSpPr>
          <p:spPr bwMode="auto">
            <a:xfrm>
              <a:off x="4630408" y="3207267"/>
              <a:ext cx="32268" cy="32268"/>
            </a:xfrm>
            <a:custGeom>
              <a:avLst/>
              <a:gdLst>
                <a:gd name="T0" fmla="*/ 1 w 6"/>
                <a:gd name="T1" fmla="*/ 5 h 6"/>
                <a:gd name="T2" fmla="*/ 3 w 6"/>
                <a:gd name="T3" fmla="*/ 5 h 6"/>
                <a:gd name="T4" fmla="*/ 5 w 6"/>
                <a:gd name="T5" fmla="*/ 2 h 6"/>
                <a:gd name="T6" fmla="*/ 4 w 6"/>
                <a:gd name="T7" fmla="*/ 0 h 6"/>
                <a:gd name="T8" fmla="*/ 1 w 6"/>
                <a:gd name="T9" fmla="*/ 1 h 6"/>
                <a:gd name="T10" fmla="*/ 0 w 6"/>
                <a:gd name="T11" fmla="*/ 6 h 6"/>
                <a:gd name="T12" fmla="*/ 1 w 6"/>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1" y="5"/>
                  </a:moveTo>
                  <a:cubicBezTo>
                    <a:pt x="2" y="4"/>
                    <a:pt x="2" y="5"/>
                    <a:pt x="3" y="5"/>
                  </a:cubicBezTo>
                  <a:cubicBezTo>
                    <a:pt x="6" y="5"/>
                    <a:pt x="6" y="3"/>
                    <a:pt x="5" y="2"/>
                  </a:cubicBezTo>
                  <a:cubicBezTo>
                    <a:pt x="5" y="1"/>
                    <a:pt x="4" y="1"/>
                    <a:pt x="4" y="0"/>
                  </a:cubicBezTo>
                  <a:cubicBezTo>
                    <a:pt x="3" y="0"/>
                    <a:pt x="1" y="1"/>
                    <a:pt x="1" y="1"/>
                  </a:cubicBezTo>
                  <a:cubicBezTo>
                    <a:pt x="0" y="2"/>
                    <a:pt x="0" y="5"/>
                    <a:pt x="0" y="6"/>
                  </a:cubicBezTo>
                  <a:cubicBezTo>
                    <a:pt x="1" y="6"/>
                    <a:pt x="1" y="5"/>
                    <a:pt x="1" y="5"/>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04" name="Freeform 104"/>
            <p:cNvSpPr/>
            <p:nvPr/>
          </p:nvSpPr>
          <p:spPr bwMode="auto">
            <a:xfrm>
              <a:off x="4706466" y="3216486"/>
              <a:ext cx="16134" cy="23049"/>
            </a:xfrm>
            <a:custGeom>
              <a:avLst/>
              <a:gdLst>
                <a:gd name="T0" fmla="*/ 2 w 3"/>
                <a:gd name="T1" fmla="*/ 3 h 4"/>
                <a:gd name="T2" fmla="*/ 3 w 3"/>
                <a:gd name="T3" fmla="*/ 1 h 4"/>
                <a:gd name="T4" fmla="*/ 1 w 3"/>
                <a:gd name="T5" fmla="*/ 1 h 4"/>
                <a:gd name="T6" fmla="*/ 2 w 3"/>
                <a:gd name="T7" fmla="*/ 3 h 4"/>
              </a:gdLst>
              <a:ahLst/>
              <a:cxnLst>
                <a:cxn ang="0">
                  <a:pos x="T0" y="T1"/>
                </a:cxn>
                <a:cxn ang="0">
                  <a:pos x="T2" y="T3"/>
                </a:cxn>
                <a:cxn ang="0">
                  <a:pos x="T4" y="T5"/>
                </a:cxn>
                <a:cxn ang="0">
                  <a:pos x="T6" y="T7"/>
                </a:cxn>
              </a:cxnLst>
              <a:rect l="0" t="0" r="r" b="b"/>
              <a:pathLst>
                <a:path w="3" h="4">
                  <a:moveTo>
                    <a:pt x="2" y="3"/>
                  </a:moveTo>
                  <a:cubicBezTo>
                    <a:pt x="3" y="3"/>
                    <a:pt x="3" y="2"/>
                    <a:pt x="3" y="1"/>
                  </a:cubicBezTo>
                  <a:cubicBezTo>
                    <a:pt x="3" y="0"/>
                    <a:pt x="2" y="0"/>
                    <a:pt x="1" y="1"/>
                  </a:cubicBezTo>
                  <a:cubicBezTo>
                    <a:pt x="0" y="2"/>
                    <a:pt x="1" y="4"/>
                    <a:pt x="2" y="3"/>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05" name="Freeform 105"/>
            <p:cNvSpPr/>
            <p:nvPr/>
          </p:nvSpPr>
          <p:spPr bwMode="auto">
            <a:xfrm>
              <a:off x="4770999" y="3234924"/>
              <a:ext cx="23049" cy="9219"/>
            </a:xfrm>
            <a:custGeom>
              <a:avLst/>
              <a:gdLst>
                <a:gd name="T0" fmla="*/ 3 w 4"/>
                <a:gd name="T1" fmla="*/ 2 h 2"/>
                <a:gd name="T2" fmla="*/ 2 w 4"/>
                <a:gd name="T3" fmla="*/ 0 h 2"/>
                <a:gd name="T4" fmla="*/ 0 w 4"/>
                <a:gd name="T5" fmla="*/ 1 h 2"/>
                <a:gd name="T6" fmla="*/ 3 w 4"/>
                <a:gd name="T7" fmla="*/ 2 h 2"/>
              </a:gdLst>
              <a:ahLst/>
              <a:cxnLst>
                <a:cxn ang="0">
                  <a:pos x="T0" y="T1"/>
                </a:cxn>
                <a:cxn ang="0">
                  <a:pos x="T2" y="T3"/>
                </a:cxn>
                <a:cxn ang="0">
                  <a:pos x="T4" y="T5"/>
                </a:cxn>
                <a:cxn ang="0">
                  <a:pos x="T6" y="T7"/>
                </a:cxn>
              </a:cxnLst>
              <a:rect l="0" t="0" r="r" b="b"/>
              <a:pathLst>
                <a:path w="4" h="2">
                  <a:moveTo>
                    <a:pt x="3" y="2"/>
                  </a:moveTo>
                  <a:cubicBezTo>
                    <a:pt x="4" y="2"/>
                    <a:pt x="2" y="0"/>
                    <a:pt x="2" y="0"/>
                  </a:cubicBezTo>
                  <a:cubicBezTo>
                    <a:pt x="1" y="0"/>
                    <a:pt x="0" y="1"/>
                    <a:pt x="0" y="1"/>
                  </a:cubicBezTo>
                  <a:cubicBezTo>
                    <a:pt x="0" y="2"/>
                    <a:pt x="2" y="2"/>
                    <a:pt x="3" y="2"/>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06" name="Freeform 106"/>
            <p:cNvSpPr/>
            <p:nvPr/>
          </p:nvSpPr>
          <p:spPr bwMode="auto">
            <a:xfrm>
              <a:off x="4794049" y="3211878"/>
              <a:ext cx="20743" cy="16134"/>
            </a:xfrm>
            <a:custGeom>
              <a:avLst/>
              <a:gdLst>
                <a:gd name="T0" fmla="*/ 3 w 4"/>
                <a:gd name="T1" fmla="*/ 0 h 3"/>
                <a:gd name="T2" fmla="*/ 1 w 4"/>
                <a:gd name="T3" fmla="*/ 2 h 3"/>
                <a:gd name="T4" fmla="*/ 2 w 4"/>
                <a:gd name="T5" fmla="*/ 3 h 3"/>
                <a:gd name="T6" fmla="*/ 3 w 4"/>
                <a:gd name="T7" fmla="*/ 0 h 3"/>
              </a:gdLst>
              <a:ahLst/>
              <a:cxnLst>
                <a:cxn ang="0">
                  <a:pos x="T0" y="T1"/>
                </a:cxn>
                <a:cxn ang="0">
                  <a:pos x="T2" y="T3"/>
                </a:cxn>
                <a:cxn ang="0">
                  <a:pos x="T4" y="T5"/>
                </a:cxn>
                <a:cxn ang="0">
                  <a:pos x="T6" y="T7"/>
                </a:cxn>
              </a:cxnLst>
              <a:rect l="0" t="0" r="r" b="b"/>
              <a:pathLst>
                <a:path w="4" h="3">
                  <a:moveTo>
                    <a:pt x="3" y="0"/>
                  </a:moveTo>
                  <a:cubicBezTo>
                    <a:pt x="3" y="0"/>
                    <a:pt x="1" y="1"/>
                    <a:pt x="1" y="2"/>
                  </a:cubicBezTo>
                  <a:cubicBezTo>
                    <a:pt x="0" y="3"/>
                    <a:pt x="2" y="3"/>
                    <a:pt x="2" y="3"/>
                  </a:cubicBezTo>
                  <a:cubicBezTo>
                    <a:pt x="4" y="3"/>
                    <a:pt x="3" y="1"/>
                    <a:pt x="3" y="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07" name="Freeform 107"/>
            <p:cNvSpPr/>
            <p:nvPr/>
          </p:nvSpPr>
          <p:spPr bwMode="auto">
            <a:xfrm>
              <a:off x="5425565" y="3147343"/>
              <a:ext cx="32268" cy="20743"/>
            </a:xfrm>
            <a:custGeom>
              <a:avLst/>
              <a:gdLst>
                <a:gd name="T0" fmla="*/ 1 w 6"/>
                <a:gd name="T1" fmla="*/ 1 h 4"/>
                <a:gd name="T2" fmla="*/ 0 w 6"/>
                <a:gd name="T3" fmla="*/ 3 h 4"/>
                <a:gd name="T4" fmla="*/ 5 w 6"/>
                <a:gd name="T5" fmla="*/ 3 h 4"/>
                <a:gd name="T6" fmla="*/ 4 w 6"/>
                <a:gd name="T7" fmla="*/ 1 h 4"/>
                <a:gd name="T8" fmla="*/ 1 w 6"/>
                <a:gd name="T9" fmla="*/ 1 h 4"/>
              </a:gdLst>
              <a:ahLst/>
              <a:cxnLst>
                <a:cxn ang="0">
                  <a:pos x="T0" y="T1"/>
                </a:cxn>
                <a:cxn ang="0">
                  <a:pos x="T2" y="T3"/>
                </a:cxn>
                <a:cxn ang="0">
                  <a:pos x="T4" y="T5"/>
                </a:cxn>
                <a:cxn ang="0">
                  <a:pos x="T6" y="T7"/>
                </a:cxn>
                <a:cxn ang="0">
                  <a:pos x="T8" y="T9"/>
                </a:cxn>
              </a:cxnLst>
              <a:rect l="0" t="0" r="r" b="b"/>
              <a:pathLst>
                <a:path w="6" h="4">
                  <a:moveTo>
                    <a:pt x="1" y="1"/>
                  </a:moveTo>
                  <a:cubicBezTo>
                    <a:pt x="0" y="1"/>
                    <a:pt x="0" y="2"/>
                    <a:pt x="0" y="3"/>
                  </a:cubicBezTo>
                  <a:cubicBezTo>
                    <a:pt x="0" y="4"/>
                    <a:pt x="4" y="3"/>
                    <a:pt x="5" y="3"/>
                  </a:cubicBezTo>
                  <a:cubicBezTo>
                    <a:pt x="6" y="3"/>
                    <a:pt x="5" y="2"/>
                    <a:pt x="4" y="1"/>
                  </a:cubicBezTo>
                  <a:cubicBezTo>
                    <a:pt x="4" y="0"/>
                    <a:pt x="1" y="0"/>
                    <a:pt x="1"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08" name="Freeform 108"/>
            <p:cNvSpPr/>
            <p:nvPr/>
          </p:nvSpPr>
          <p:spPr bwMode="auto">
            <a:xfrm>
              <a:off x="5981024" y="3195745"/>
              <a:ext cx="78364" cy="39181"/>
            </a:xfrm>
            <a:custGeom>
              <a:avLst/>
              <a:gdLst>
                <a:gd name="T0" fmla="*/ 3 w 14"/>
                <a:gd name="T1" fmla="*/ 5 h 7"/>
                <a:gd name="T2" fmla="*/ 13 w 14"/>
                <a:gd name="T3" fmla="*/ 7 h 7"/>
                <a:gd name="T4" fmla="*/ 10 w 14"/>
                <a:gd name="T5" fmla="*/ 1 h 7"/>
                <a:gd name="T6" fmla="*/ 6 w 14"/>
                <a:gd name="T7" fmla="*/ 0 h 7"/>
                <a:gd name="T8" fmla="*/ 3 w 14"/>
                <a:gd name="T9" fmla="*/ 0 h 7"/>
                <a:gd name="T10" fmla="*/ 3 w 14"/>
                <a:gd name="T11" fmla="*/ 3 h 7"/>
                <a:gd name="T12" fmla="*/ 1 w 14"/>
                <a:gd name="T13" fmla="*/ 5 h 7"/>
                <a:gd name="T14" fmla="*/ 3 w 14"/>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7">
                  <a:moveTo>
                    <a:pt x="3" y="5"/>
                  </a:moveTo>
                  <a:cubicBezTo>
                    <a:pt x="4" y="5"/>
                    <a:pt x="11" y="6"/>
                    <a:pt x="13" y="7"/>
                  </a:cubicBezTo>
                  <a:cubicBezTo>
                    <a:pt x="14" y="7"/>
                    <a:pt x="12" y="2"/>
                    <a:pt x="10" y="1"/>
                  </a:cubicBezTo>
                  <a:cubicBezTo>
                    <a:pt x="9" y="0"/>
                    <a:pt x="7" y="0"/>
                    <a:pt x="6" y="0"/>
                  </a:cubicBezTo>
                  <a:cubicBezTo>
                    <a:pt x="5" y="0"/>
                    <a:pt x="4" y="0"/>
                    <a:pt x="3" y="0"/>
                  </a:cubicBezTo>
                  <a:cubicBezTo>
                    <a:pt x="3" y="0"/>
                    <a:pt x="3" y="2"/>
                    <a:pt x="3" y="3"/>
                  </a:cubicBezTo>
                  <a:cubicBezTo>
                    <a:pt x="3" y="3"/>
                    <a:pt x="1" y="4"/>
                    <a:pt x="1" y="5"/>
                  </a:cubicBezTo>
                  <a:cubicBezTo>
                    <a:pt x="0" y="6"/>
                    <a:pt x="2" y="5"/>
                    <a:pt x="3" y="5"/>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09" name="Freeform 109"/>
            <p:cNvSpPr/>
            <p:nvPr/>
          </p:nvSpPr>
          <p:spPr bwMode="auto">
            <a:xfrm>
              <a:off x="5971805" y="3172696"/>
              <a:ext cx="20743" cy="27657"/>
            </a:xfrm>
            <a:custGeom>
              <a:avLst/>
              <a:gdLst>
                <a:gd name="T0" fmla="*/ 4 w 4"/>
                <a:gd name="T1" fmla="*/ 1 h 5"/>
                <a:gd name="T2" fmla="*/ 2 w 4"/>
                <a:gd name="T3" fmla="*/ 0 h 5"/>
                <a:gd name="T4" fmla="*/ 2 w 4"/>
                <a:gd name="T5" fmla="*/ 4 h 5"/>
                <a:gd name="T6" fmla="*/ 4 w 4"/>
                <a:gd name="T7" fmla="*/ 1 h 5"/>
              </a:gdLst>
              <a:ahLst/>
              <a:cxnLst>
                <a:cxn ang="0">
                  <a:pos x="T0" y="T1"/>
                </a:cxn>
                <a:cxn ang="0">
                  <a:pos x="T2" y="T3"/>
                </a:cxn>
                <a:cxn ang="0">
                  <a:pos x="T4" y="T5"/>
                </a:cxn>
                <a:cxn ang="0">
                  <a:pos x="T6" y="T7"/>
                </a:cxn>
              </a:cxnLst>
              <a:rect l="0" t="0" r="r" b="b"/>
              <a:pathLst>
                <a:path w="4" h="5">
                  <a:moveTo>
                    <a:pt x="4" y="1"/>
                  </a:moveTo>
                  <a:cubicBezTo>
                    <a:pt x="4" y="1"/>
                    <a:pt x="3" y="0"/>
                    <a:pt x="2" y="0"/>
                  </a:cubicBezTo>
                  <a:cubicBezTo>
                    <a:pt x="2" y="0"/>
                    <a:pt x="0" y="3"/>
                    <a:pt x="2" y="4"/>
                  </a:cubicBezTo>
                  <a:cubicBezTo>
                    <a:pt x="4" y="5"/>
                    <a:pt x="4" y="2"/>
                    <a:pt x="4"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10" name="Freeform 110"/>
            <p:cNvSpPr/>
            <p:nvPr/>
          </p:nvSpPr>
          <p:spPr bwMode="auto">
            <a:xfrm>
              <a:off x="5888831" y="3059762"/>
              <a:ext cx="175165" cy="92193"/>
            </a:xfrm>
            <a:custGeom>
              <a:avLst/>
              <a:gdLst>
                <a:gd name="T0" fmla="*/ 4 w 32"/>
                <a:gd name="T1" fmla="*/ 12 h 17"/>
                <a:gd name="T2" fmla="*/ 7 w 32"/>
                <a:gd name="T3" fmla="*/ 15 h 17"/>
                <a:gd name="T4" fmla="*/ 11 w 32"/>
                <a:gd name="T5" fmla="*/ 17 h 17"/>
                <a:gd name="T6" fmla="*/ 12 w 32"/>
                <a:gd name="T7" fmla="*/ 15 h 17"/>
                <a:gd name="T8" fmla="*/ 12 w 32"/>
                <a:gd name="T9" fmla="*/ 13 h 17"/>
                <a:gd name="T10" fmla="*/ 14 w 32"/>
                <a:gd name="T11" fmla="*/ 14 h 17"/>
                <a:gd name="T12" fmla="*/ 20 w 32"/>
                <a:gd name="T13" fmla="*/ 14 h 17"/>
                <a:gd name="T14" fmla="*/ 21 w 32"/>
                <a:gd name="T15" fmla="*/ 14 h 17"/>
                <a:gd name="T16" fmla="*/ 22 w 32"/>
                <a:gd name="T17" fmla="*/ 15 h 17"/>
                <a:gd name="T18" fmla="*/ 26 w 32"/>
                <a:gd name="T19" fmla="*/ 14 h 17"/>
                <a:gd name="T20" fmla="*/ 24 w 32"/>
                <a:gd name="T21" fmla="*/ 13 h 17"/>
                <a:gd name="T22" fmla="*/ 20 w 32"/>
                <a:gd name="T23" fmla="*/ 9 h 17"/>
                <a:gd name="T24" fmla="*/ 20 w 32"/>
                <a:gd name="T25" fmla="*/ 6 h 17"/>
                <a:gd name="T26" fmla="*/ 22 w 32"/>
                <a:gd name="T27" fmla="*/ 6 h 17"/>
                <a:gd name="T28" fmla="*/ 21 w 32"/>
                <a:gd name="T29" fmla="*/ 8 h 17"/>
                <a:gd name="T30" fmla="*/ 24 w 32"/>
                <a:gd name="T31" fmla="*/ 12 h 17"/>
                <a:gd name="T32" fmla="*/ 28 w 32"/>
                <a:gd name="T33" fmla="*/ 13 h 17"/>
                <a:gd name="T34" fmla="*/ 30 w 32"/>
                <a:gd name="T35" fmla="*/ 11 h 17"/>
                <a:gd name="T36" fmla="*/ 29 w 32"/>
                <a:gd name="T37" fmla="*/ 9 h 17"/>
                <a:gd name="T38" fmla="*/ 31 w 32"/>
                <a:gd name="T39" fmla="*/ 8 h 17"/>
                <a:gd name="T40" fmla="*/ 26 w 32"/>
                <a:gd name="T41" fmla="*/ 5 h 17"/>
                <a:gd name="T42" fmla="*/ 22 w 32"/>
                <a:gd name="T43" fmla="*/ 4 h 17"/>
                <a:gd name="T44" fmla="*/ 18 w 32"/>
                <a:gd name="T45" fmla="*/ 3 h 17"/>
                <a:gd name="T46" fmla="*/ 16 w 32"/>
                <a:gd name="T47" fmla="*/ 1 h 17"/>
                <a:gd name="T48" fmla="*/ 15 w 32"/>
                <a:gd name="T49" fmla="*/ 2 h 17"/>
                <a:gd name="T50" fmla="*/ 15 w 32"/>
                <a:gd name="T51" fmla="*/ 5 h 17"/>
                <a:gd name="T52" fmla="*/ 15 w 32"/>
                <a:gd name="T53" fmla="*/ 6 h 17"/>
                <a:gd name="T54" fmla="*/ 13 w 32"/>
                <a:gd name="T55" fmla="*/ 5 h 17"/>
                <a:gd name="T56" fmla="*/ 12 w 32"/>
                <a:gd name="T57" fmla="*/ 5 h 17"/>
                <a:gd name="T58" fmla="*/ 10 w 32"/>
                <a:gd name="T59" fmla="*/ 3 h 17"/>
                <a:gd name="T60" fmla="*/ 7 w 32"/>
                <a:gd name="T61" fmla="*/ 1 h 17"/>
                <a:gd name="T62" fmla="*/ 5 w 32"/>
                <a:gd name="T63" fmla="*/ 1 h 17"/>
                <a:gd name="T64" fmla="*/ 2 w 32"/>
                <a:gd name="T65" fmla="*/ 3 h 17"/>
                <a:gd name="T66" fmla="*/ 2 w 32"/>
                <a:gd name="T67" fmla="*/ 5 h 17"/>
                <a:gd name="T68" fmla="*/ 2 w 32"/>
                <a:gd name="T69" fmla="*/ 6 h 17"/>
                <a:gd name="T70" fmla="*/ 3 w 32"/>
                <a:gd name="T71" fmla="*/ 9 h 17"/>
                <a:gd name="T72" fmla="*/ 1 w 32"/>
                <a:gd name="T73" fmla="*/ 9 h 17"/>
                <a:gd name="T74" fmla="*/ 4 w 32"/>
                <a:gd name="T75"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17">
                  <a:moveTo>
                    <a:pt x="4" y="12"/>
                  </a:moveTo>
                  <a:cubicBezTo>
                    <a:pt x="5" y="14"/>
                    <a:pt x="6" y="14"/>
                    <a:pt x="7" y="15"/>
                  </a:cubicBezTo>
                  <a:cubicBezTo>
                    <a:pt x="8" y="16"/>
                    <a:pt x="9" y="17"/>
                    <a:pt x="11" y="17"/>
                  </a:cubicBezTo>
                  <a:cubicBezTo>
                    <a:pt x="12" y="17"/>
                    <a:pt x="12" y="16"/>
                    <a:pt x="12" y="15"/>
                  </a:cubicBezTo>
                  <a:cubicBezTo>
                    <a:pt x="12" y="14"/>
                    <a:pt x="11" y="14"/>
                    <a:pt x="12" y="13"/>
                  </a:cubicBezTo>
                  <a:cubicBezTo>
                    <a:pt x="13" y="13"/>
                    <a:pt x="13" y="14"/>
                    <a:pt x="14" y="14"/>
                  </a:cubicBezTo>
                  <a:cubicBezTo>
                    <a:pt x="15" y="15"/>
                    <a:pt x="18" y="14"/>
                    <a:pt x="20" y="14"/>
                  </a:cubicBezTo>
                  <a:cubicBezTo>
                    <a:pt x="21" y="13"/>
                    <a:pt x="21" y="13"/>
                    <a:pt x="21" y="14"/>
                  </a:cubicBezTo>
                  <a:cubicBezTo>
                    <a:pt x="21" y="14"/>
                    <a:pt x="21" y="15"/>
                    <a:pt x="22" y="15"/>
                  </a:cubicBezTo>
                  <a:cubicBezTo>
                    <a:pt x="23" y="15"/>
                    <a:pt x="26" y="15"/>
                    <a:pt x="26" y="14"/>
                  </a:cubicBezTo>
                  <a:cubicBezTo>
                    <a:pt x="27" y="14"/>
                    <a:pt x="27" y="14"/>
                    <a:pt x="24" y="13"/>
                  </a:cubicBezTo>
                  <a:cubicBezTo>
                    <a:pt x="22" y="13"/>
                    <a:pt x="20" y="9"/>
                    <a:pt x="20" y="9"/>
                  </a:cubicBezTo>
                  <a:cubicBezTo>
                    <a:pt x="19" y="8"/>
                    <a:pt x="19" y="7"/>
                    <a:pt x="20" y="6"/>
                  </a:cubicBezTo>
                  <a:cubicBezTo>
                    <a:pt x="20" y="6"/>
                    <a:pt x="22" y="6"/>
                    <a:pt x="22" y="6"/>
                  </a:cubicBezTo>
                  <a:cubicBezTo>
                    <a:pt x="23" y="6"/>
                    <a:pt x="22" y="8"/>
                    <a:pt x="21" y="8"/>
                  </a:cubicBezTo>
                  <a:cubicBezTo>
                    <a:pt x="21" y="9"/>
                    <a:pt x="23" y="11"/>
                    <a:pt x="24" y="12"/>
                  </a:cubicBezTo>
                  <a:cubicBezTo>
                    <a:pt x="25" y="13"/>
                    <a:pt x="27" y="13"/>
                    <a:pt x="28" y="13"/>
                  </a:cubicBezTo>
                  <a:cubicBezTo>
                    <a:pt x="29" y="13"/>
                    <a:pt x="29" y="12"/>
                    <a:pt x="30" y="11"/>
                  </a:cubicBezTo>
                  <a:cubicBezTo>
                    <a:pt x="31" y="11"/>
                    <a:pt x="30" y="9"/>
                    <a:pt x="29" y="9"/>
                  </a:cubicBezTo>
                  <a:cubicBezTo>
                    <a:pt x="29" y="8"/>
                    <a:pt x="31" y="8"/>
                    <a:pt x="31" y="8"/>
                  </a:cubicBezTo>
                  <a:cubicBezTo>
                    <a:pt x="32" y="7"/>
                    <a:pt x="28" y="6"/>
                    <a:pt x="26" y="5"/>
                  </a:cubicBezTo>
                  <a:cubicBezTo>
                    <a:pt x="25" y="4"/>
                    <a:pt x="23" y="4"/>
                    <a:pt x="22" y="4"/>
                  </a:cubicBezTo>
                  <a:cubicBezTo>
                    <a:pt x="21" y="4"/>
                    <a:pt x="20" y="3"/>
                    <a:pt x="18" y="3"/>
                  </a:cubicBezTo>
                  <a:cubicBezTo>
                    <a:pt x="17" y="2"/>
                    <a:pt x="17" y="1"/>
                    <a:pt x="16" y="1"/>
                  </a:cubicBezTo>
                  <a:cubicBezTo>
                    <a:pt x="15" y="1"/>
                    <a:pt x="16" y="2"/>
                    <a:pt x="15" y="2"/>
                  </a:cubicBezTo>
                  <a:cubicBezTo>
                    <a:pt x="15" y="2"/>
                    <a:pt x="15" y="4"/>
                    <a:pt x="15" y="5"/>
                  </a:cubicBezTo>
                  <a:cubicBezTo>
                    <a:pt x="15" y="6"/>
                    <a:pt x="16" y="6"/>
                    <a:pt x="15" y="6"/>
                  </a:cubicBezTo>
                  <a:cubicBezTo>
                    <a:pt x="14" y="7"/>
                    <a:pt x="14" y="5"/>
                    <a:pt x="13" y="5"/>
                  </a:cubicBezTo>
                  <a:cubicBezTo>
                    <a:pt x="13" y="4"/>
                    <a:pt x="13" y="4"/>
                    <a:pt x="12" y="5"/>
                  </a:cubicBezTo>
                  <a:cubicBezTo>
                    <a:pt x="11" y="5"/>
                    <a:pt x="10" y="4"/>
                    <a:pt x="10" y="3"/>
                  </a:cubicBezTo>
                  <a:cubicBezTo>
                    <a:pt x="10" y="3"/>
                    <a:pt x="9" y="2"/>
                    <a:pt x="7" y="1"/>
                  </a:cubicBezTo>
                  <a:cubicBezTo>
                    <a:pt x="6" y="0"/>
                    <a:pt x="6" y="1"/>
                    <a:pt x="5" y="1"/>
                  </a:cubicBezTo>
                  <a:cubicBezTo>
                    <a:pt x="4" y="2"/>
                    <a:pt x="2" y="3"/>
                    <a:pt x="2" y="3"/>
                  </a:cubicBezTo>
                  <a:cubicBezTo>
                    <a:pt x="1" y="3"/>
                    <a:pt x="2" y="4"/>
                    <a:pt x="2" y="5"/>
                  </a:cubicBezTo>
                  <a:cubicBezTo>
                    <a:pt x="3" y="6"/>
                    <a:pt x="2" y="5"/>
                    <a:pt x="2" y="6"/>
                  </a:cubicBezTo>
                  <a:cubicBezTo>
                    <a:pt x="1" y="6"/>
                    <a:pt x="3" y="9"/>
                    <a:pt x="3" y="9"/>
                  </a:cubicBezTo>
                  <a:cubicBezTo>
                    <a:pt x="3" y="10"/>
                    <a:pt x="2" y="9"/>
                    <a:pt x="1" y="9"/>
                  </a:cubicBezTo>
                  <a:cubicBezTo>
                    <a:pt x="0" y="10"/>
                    <a:pt x="2" y="11"/>
                    <a:pt x="4" y="12"/>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11" name="Freeform 111"/>
            <p:cNvSpPr/>
            <p:nvPr/>
          </p:nvSpPr>
          <p:spPr bwMode="auto">
            <a:xfrm>
              <a:off x="6075521" y="3103552"/>
              <a:ext cx="96802" cy="48401"/>
            </a:xfrm>
            <a:custGeom>
              <a:avLst/>
              <a:gdLst>
                <a:gd name="T0" fmla="*/ 3 w 18"/>
                <a:gd name="T1" fmla="*/ 3 h 9"/>
                <a:gd name="T2" fmla="*/ 6 w 18"/>
                <a:gd name="T3" fmla="*/ 5 h 9"/>
                <a:gd name="T4" fmla="*/ 10 w 18"/>
                <a:gd name="T5" fmla="*/ 7 h 9"/>
                <a:gd name="T6" fmla="*/ 13 w 18"/>
                <a:gd name="T7" fmla="*/ 9 h 9"/>
                <a:gd name="T8" fmla="*/ 13 w 18"/>
                <a:gd name="T9" fmla="*/ 8 h 9"/>
                <a:gd name="T10" fmla="*/ 15 w 18"/>
                <a:gd name="T11" fmla="*/ 8 h 9"/>
                <a:gd name="T12" fmla="*/ 18 w 18"/>
                <a:gd name="T13" fmla="*/ 6 h 9"/>
                <a:gd name="T14" fmla="*/ 16 w 18"/>
                <a:gd name="T15" fmla="*/ 4 h 9"/>
                <a:gd name="T16" fmla="*/ 12 w 18"/>
                <a:gd name="T17" fmla="*/ 3 h 9"/>
                <a:gd name="T18" fmla="*/ 9 w 18"/>
                <a:gd name="T19" fmla="*/ 3 h 9"/>
                <a:gd name="T20" fmla="*/ 9 w 18"/>
                <a:gd name="T21" fmla="*/ 2 h 9"/>
                <a:gd name="T22" fmla="*/ 7 w 18"/>
                <a:gd name="T23" fmla="*/ 1 h 9"/>
                <a:gd name="T24" fmla="*/ 4 w 18"/>
                <a:gd name="T25" fmla="*/ 2 h 9"/>
                <a:gd name="T26" fmla="*/ 1 w 18"/>
                <a:gd name="T27" fmla="*/ 0 h 9"/>
                <a:gd name="T28" fmla="*/ 3 w 18"/>
                <a:gd name="T2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9">
                  <a:moveTo>
                    <a:pt x="3" y="3"/>
                  </a:moveTo>
                  <a:cubicBezTo>
                    <a:pt x="4" y="3"/>
                    <a:pt x="5" y="5"/>
                    <a:pt x="6" y="5"/>
                  </a:cubicBezTo>
                  <a:cubicBezTo>
                    <a:pt x="6" y="5"/>
                    <a:pt x="9" y="7"/>
                    <a:pt x="10" y="7"/>
                  </a:cubicBezTo>
                  <a:cubicBezTo>
                    <a:pt x="12" y="8"/>
                    <a:pt x="12" y="9"/>
                    <a:pt x="13" y="9"/>
                  </a:cubicBezTo>
                  <a:cubicBezTo>
                    <a:pt x="14" y="9"/>
                    <a:pt x="13" y="8"/>
                    <a:pt x="13" y="8"/>
                  </a:cubicBezTo>
                  <a:cubicBezTo>
                    <a:pt x="14" y="8"/>
                    <a:pt x="14" y="8"/>
                    <a:pt x="15" y="8"/>
                  </a:cubicBezTo>
                  <a:cubicBezTo>
                    <a:pt x="16" y="8"/>
                    <a:pt x="17" y="6"/>
                    <a:pt x="18" y="6"/>
                  </a:cubicBezTo>
                  <a:cubicBezTo>
                    <a:pt x="18" y="5"/>
                    <a:pt x="17" y="4"/>
                    <a:pt x="16" y="4"/>
                  </a:cubicBezTo>
                  <a:cubicBezTo>
                    <a:pt x="16" y="4"/>
                    <a:pt x="14" y="4"/>
                    <a:pt x="12" y="3"/>
                  </a:cubicBezTo>
                  <a:cubicBezTo>
                    <a:pt x="10" y="2"/>
                    <a:pt x="11" y="3"/>
                    <a:pt x="9" y="3"/>
                  </a:cubicBezTo>
                  <a:cubicBezTo>
                    <a:pt x="8" y="3"/>
                    <a:pt x="9" y="3"/>
                    <a:pt x="9" y="2"/>
                  </a:cubicBezTo>
                  <a:cubicBezTo>
                    <a:pt x="10" y="1"/>
                    <a:pt x="9" y="1"/>
                    <a:pt x="7" y="1"/>
                  </a:cubicBezTo>
                  <a:cubicBezTo>
                    <a:pt x="5" y="1"/>
                    <a:pt x="5" y="2"/>
                    <a:pt x="4" y="2"/>
                  </a:cubicBezTo>
                  <a:cubicBezTo>
                    <a:pt x="2" y="2"/>
                    <a:pt x="1" y="0"/>
                    <a:pt x="1" y="0"/>
                  </a:cubicBezTo>
                  <a:cubicBezTo>
                    <a:pt x="0" y="0"/>
                    <a:pt x="2" y="2"/>
                    <a:pt x="3" y="3"/>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12" name="Freeform 112"/>
            <p:cNvSpPr/>
            <p:nvPr/>
          </p:nvSpPr>
          <p:spPr bwMode="auto">
            <a:xfrm>
              <a:off x="5884222" y="3179612"/>
              <a:ext cx="27657" cy="20743"/>
            </a:xfrm>
            <a:custGeom>
              <a:avLst/>
              <a:gdLst>
                <a:gd name="T0" fmla="*/ 4 w 5"/>
                <a:gd name="T1" fmla="*/ 3 h 4"/>
                <a:gd name="T2" fmla="*/ 1 w 5"/>
                <a:gd name="T3" fmla="*/ 0 h 4"/>
                <a:gd name="T4" fmla="*/ 4 w 5"/>
                <a:gd name="T5" fmla="*/ 3 h 4"/>
              </a:gdLst>
              <a:ahLst/>
              <a:cxnLst>
                <a:cxn ang="0">
                  <a:pos x="T0" y="T1"/>
                </a:cxn>
                <a:cxn ang="0">
                  <a:pos x="T2" y="T3"/>
                </a:cxn>
                <a:cxn ang="0">
                  <a:pos x="T4" y="T5"/>
                </a:cxn>
              </a:cxnLst>
              <a:rect l="0" t="0" r="r" b="b"/>
              <a:pathLst>
                <a:path w="5" h="4">
                  <a:moveTo>
                    <a:pt x="4" y="3"/>
                  </a:moveTo>
                  <a:cubicBezTo>
                    <a:pt x="5" y="3"/>
                    <a:pt x="2" y="0"/>
                    <a:pt x="1" y="0"/>
                  </a:cubicBezTo>
                  <a:cubicBezTo>
                    <a:pt x="0" y="0"/>
                    <a:pt x="2" y="4"/>
                    <a:pt x="4" y="3"/>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13" name="Freeform 113"/>
            <p:cNvSpPr/>
            <p:nvPr/>
          </p:nvSpPr>
          <p:spPr bwMode="auto">
            <a:xfrm>
              <a:off x="6594104" y="3391651"/>
              <a:ext cx="20743" cy="23049"/>
            </a:xfrm>
            <a:custGeom>
              <a:avLst/>
              <a:gdLst>
                <a:gd name="T0" fmla="*/ 0 w 4"/>
                <a:gd name="T1" fmla="*/ 1 h 4"/>
                <a:gd name="T2" fmla="*/ 3 w 4"/>
                <a:gd name="T3" fmla="*/ 4 h 4"/>
                <a:gd name="T4" fmla="*/ 4 w 4"/>
                <a:gd name="T5" fmla="*/ 0 h 4"/>
                <a:gd name="T6" fmla="*/ 1 w 4"/>
                <a:gd name="T7" fmla="*/ 0 h 4"/>
                <a:gd name="T8" fmla="*/ 0 w 4"/>
                <a:gd name="T9" fmla="*/ 1 h 4"/>
              </a:gdLst>
              <a:ahLst/>
              <a:cxnLst>
                <a:cxn ang="0">
                  <a:pos x="T0" y="T1"/>
                </a:cxn>
                <a:cxn ang="0">
                  <a:pos x="T2" y="T3"/>
                </a:cxn>
                <a:cxn ang="0">
                  <a:pos x="T4" y="T5"/>
                </a:cxn>
                <a:cxn ang="0">
                  <a:pos x="T6" y="T7"/>
                </a:cxn>
                <a:cxn ang="0">
                  <a:pos x="T8" y="T9"/>
                </a:cxn>
              </a:cxnLst>
              <a:rect l="0" t="0" r="r" b="b"/>
              <a:pathLst>
                <a:path w="4" h="4">
                  <a:moveTo>
                    <a:pt x="0" y="1"/>
                  </a:moveTo>
                  <a:cubicBezTo>
                    <a:pt x="1" y="1"/>
                    <a:pt x="2" y="3"/>
                    <a:pt x="3" y="4"/>
                  </a:cubicBezTo>
                  <a:cubicBezTo>
                    <a:pt x="4" y="4"/>
                    <a:pt x="4" y="1"/>
                    <a:pt x="4" y="0"/>
                  </a:cubicBezTo>
                  <a:cubicBezTo>
                    <a:pt x="4" y="0"/>
                    <a:pt x="3" y="0"/>
                    <a:pt x="1" y="0"/>
                  </a:cubicBezTo>
                  <a:cubicBezTo>
                    <a:pt x="0" y="0"/>
                    <a:pt x="0" y="0"/>
                    <a:pt x="0"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14" name="Freeform 114"/>
            <p:cNvSpPr/>
            <p:nvPr/>
          </p:nvSpPr>
          <p:spPr bwMode="auto">
            <a:xfrm>
              <a:off x="6790011" y="3327119"/>
              <a:ext cx="64534" cy="16134"/>
            </a:xfrm>
            <a:custGeom>
              <a:avLst/>
              <a:gdLst>
                <a:gd name="T0" fmla="*/ 3 w 12"/>
                <a:gd name="T1" fmla="*/ 3 h 3"/>
                <a:gd name="T2" fmla="*/ 11 w 12"/>
                <a:gd name="T3" fmla="*/ 3 h 3"/>
                <a:gd name="T4" fmla="*/ 12 w 12"/>
                <a:gd name="T5" fmla="*/ 1 h 3"/>
                <a:gd name="T6" fmla="*/ 7 w 12"/>
                <a:gd name="T7" fmla="*/ 0 h 3"/>
                <a:gd name="T8" fmla="*/ 2 w 12"/>
                <a:gd name="T9" fmla="*/ 1 h 3"/>
                <a:gd name="T10" fmla="*/ 3 w 12"/>
                <a:gd name="T11" fmla="*/ 3 h 3"/>
              </a:gdLst>
              <a:ahLst/>
              <a:cxnLst>
                <a:cxn ang="0">
                  <a:pos x="T0" y="T1"/>
                </a:cxn>
                <a:cxn ang="0">
                  <a:pos x="T2" y="T3"/>
                </a:cxn>
                <a:cxn ang="0">
                  <a:pos x="T4" y="T5"/>
                </a:cxn>
                <a:cxn ang="0">
                  <a:pos x="T6" y="T7"/>
                </a:cxn>
                <a:cxn ang="0">
                  <a:pos x="T8" y="T9"/>
                </a:cxn>
                <a:cxn ang="0">
                  <a:pos x="T10" y="T11"/>
                </a:cxn>
              </a:cxnLst>
              <a:rect l="0" t="0" r="r" b="b"/>
              <a:pathLst>
                <a:path w="12" h="3">
                  <a:moveTo>
                    <a:pt x="3" y="3"/>
                  </a:moveTo>
                  <a:cubicBezTo>
                    <a:pt x="5" y="3"/>
                    <a:pt x="10" y="3"/>
                    <a:pt x="11" y="3"/>
                  </a:cubicBezTo>
                  <a:cubicBezTo>
                    <a:pt x="12" y="3"/>
                    <a:pt x="12" y="2"/>
                    <a:pt x="12" y="1"/>
                  </a:cubicBezTo>
                  <a:cubicBezTo>
                    <a:pt x="12" y="1"/>
                    <a:pt x="10" y="1"/>
                    <a:pt x="7" y="0"/>
                  </a:cubicBezTo>
                  <a:cubicBezTo>
                    <a:pt x="5" y="0"/>
                    <a:pt x="4" y="0"/>
                    <a:pt x="2" y="1"/>
                  </a:cubicBezTo>
                  <a:cubicBezTo>
                    <a:pt x="0" y="1"/>
                    <a:pt x="1" y="2"/>
                    <a:pt x="3" y="3"/>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15" name="Freeform 115"/>
            <p:cNvSpPr/>
            <p:nvPr/>
          </p:nvSpPr>
          <p:spPr bwMode="auto">
            <a:xfrm>
              <a:off x="4263943" y="3207268"/>
              <a:ext cx="126764" cy="152117"/>
            </a:xfrm>
            <a:custGeom>
              <a:avLst/>
              <a:gdLst>
                <a:gd name="T0" fmla="*/ 2 w 23"/>
                <a:gd name="T1" fmla="*/ 19 h 28"/>
                <a:gd name="T2" fmla="*/ 5 w 23"/>
                <a:gd name="T3" fmla="*/ 20 h 28"/>
                <a:gd name="T4" fmla="*/ 6 w 23"/>
                <a:gd name="T5" fmla="*/ 21 h 28"/>
                <a:gd name="T6" fmla="*/ 7 w 23"/>
                <a:gd name="T7" fmla="*/ 20 h 28"/>
                <a:gd name="T8" fmla="*/ 8 w 23"/>
                <a:gd name="T9" fmla="*/ 21 h 28"/>
                <a:gd name="T10" fmla="*/ 8 w 23"/>
                <a:gd name="T11" fmla="*/ 23 h 28"/>
                <a:gd name="T12" fmla="*/ 8 w 23"/>
                <a:gd name="T13" fmla="*/ 25 h 28"/>
                <a:gd name="T14" fmla="*/ 13 w 23"/>
                <a:gd name="T15" fmla="*/ 26 h 28"/>
                <a:gd name="T16" fmla="*/ 15 w 23"/>
                <a:gd name="T17" fmla="*/ 27 h 28"/>
                <a:gd name="T18" fmla="*/ 16 w 23"/>
                <a:gd name="T19" fmla="*/ 26 h 28"/>
                <a:gd name="T20" fmla="*/ 17 w 23"/>
                <a:gd name="T21" fmla="*/ 28 h 28"/>
                <a:gd name="T22" fmla="*/ 19 w 23"/>
                <a:gd name="T23" fmla="*/ 27 h 28"/>
                <a:gd name="T24" fmla="*/ 21 w 23"/>
                <a:gd name="T25" fmla="*/ 27 h 28"/>
                <a:gd name="T26" fmla="*/ 22 w 23"/>
                <a:gd name="T27" fmla="*/ 27 h 28"/>
                <a:gd name="T28" fmla="*/ 22 w 23"/>
                <a:gd name="T29" fmla="*/ 26 h 28"/>
                <a:gd name="T30" fmla="*/ 21 w 23"/>
                <a:gd name="T31" fmla="*/ 25 h 28"/>
                <a:gd name="T32" fmla="*/ 20 w 23"/>
                <a:gd name="T33" fmla="*/ 24 h 28"/>
                <a:gd name="T34" fmla="*/ 17 w 23"/>
                <a:gd name="T35" fmla="*/ 22 h 28"/>
                <a:gd name="T36" fmla="*/ 17 w 23"/>
                <a:gd name="T37" fmla="*/ 20 h 28"/>
                <a:gd name="T38" fmla="*/ 15 w 23"/>
                <a:gd name="T39" fmla="*/ 18 h 28"/>
                <a:gd name="T40" fmla="*/ 14 w 23"/>
                <a:gd name="T41" fmla="*/ 16 h 28"/>
                <a:gd name="T42" fmla="*/ 15 w 23"/>
                <a:gd name="T43" fmla="*/ 13 h 28"/>
                <a:gd name="T44" fmla="*/ 14 w 23"/>
                <a:gd name="T45" fmla="*/ 12 h 28"/>
                <a:gd name="T46" fmla="*/ 14 w 23"/>
                <a:gd name="T47" fmla="*/ 10 h 28"/>
                <a:gd name="T48" fmla="*/ 14 w 23"/>
                <a:gd name="T49" fmla="*/ 9 h 28"/>
                <a:gd name="T50" fmla="*/ 15 w 23"/>
                <a:gd name="T51" fmla="*/ 7 h 28"/>
                <a:gd name="T52" fmla="*/ 15 w 23"/>
                <a:gd name="T53" fmla="*/ 6 h 28"/>
                <a:gd name="T54" fmla="*/ 16 w 23"/>
                <a:gd name="T55" fmla="*/ 6 h 28"/>
                <a:gd name="T56" fmla="*/ 16 w 23"/>
                <a:gd name="T57" fmla="*/ 5 h 28"/>
                <a:gd name="T58" fmla="*/ 17 w 23"/>
                <a:gd name="T59" fmla="*/ 4 h 28"/>
                <a:gd name="T60" fmla="*/ 17 w 23"/>
                <a:gd name="T61" fmla="*/ 2 h 28"/>
                <a:gd name="T62" fmla="*/ 15 w 23"/>
                <a:gd name="T63" fmla="*/ 1 h 28"/>
                <a:gd name="T64" fmla="*/ 13 w 23"/>
                <a:gd name="T65" fmla="*/ 1 h 28"/>
                <a:gd name="T66" fmla="*/ 11 w 23"/>
                <a:gd name="T67" fmla="*/ 0 h 28"/>
                <a:gd name="T68" fmla="*/ 11 w 23"/>
                <a:gd name="T69" fmla="*/ 1 h 28"/>
                <a:gd name="T70" fmla="*/ 9 w 23"/>
                <a:gd name="T71" fmla="*/ 1 h 28"/>
                <a:gd name="T72" fmla="*/ 7 w 23"/>
                <a:gd name="T73" fmla="*/ 4 h 28"/>
                <a:gd name="T74" fmla="*/ 5 w 23"/>
                <a:gd name="T75" fmla="*/ 4 h 28"/>
                <a:gd name="T76" fmla="*/ 5 w 23"/>
                <a:gd name="T77" fmla="*/ 6 h 28"/>
                <a:gd name="T78" fmla="*/ 4 w 23"/>
                <a:gd name="T79" fmla="*/ 6 h 28"/>
                <a:gd name="T80" fmla="*/ 3 w 23"/>
                <a:gd name="T81" fmla="*/ 7 h 28"/>
                <a:gd name="T82" fmla="*/ 5 w 23"/>
                <a:gd name="T83" fmla="*/ 8 h 28"/>
                <a:gd name="T84" fmla="*/ 5 w 23"/>
                <a:gd name="T85" fmla="*/ 9 h 28"/>
                <a:gd name="T86" fmla="*/ 4 w 23"/>
                <a:gd name="T87" fmla="*/ 12 h 28"/>
                <a:gd name="T88" fmla="*/ 4 w 23"/>
                <a:gd name="T89" fmla="*/ 13 h 28"/>
                <a:gd name="T90" fmla="*/ 3 w 23"/>
                <a:gd name="T91" fmla="*/ 13 h 28"/>
                <a:gd name="T92" fmla="*/ 2 w 23"/>
                <a:gd name="T93" fmla="*/ 14 h 28"/>
                <a:gd name="T94" fmla="*/ 1 w 23"/>
                <a:gd name="T95" fmla="*/ 14 h 28"/>
                <a:gd name="T96" fmla="*/ 0 w 23"/>
                <a:gd name="T97" fmla="*/ 17 h 28"/>
                <a:gd name="T98" fmla="*/ 2 w 23"/>
                <a:gd name="T9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 h="28">
                  <a:moveTo>
                    <a:pt x="2" y="19"/>
                  </a:moveTo>
                  <a:cubicBezTo>
                    <a:pt x="2" y="19"/>
                    <a:pt x="4" y="20"/>
                    <a:pt x="5" y="20"/>
                  </a:cubicBezTo>
                  <a:cubicBezTo>
                    <a:pt x="5" y="20"/>
                    <a:pt x="5" y="20"/>
                    <a:pt x="6" y="21"/>
                  </a:cubicBezTo>
                  <a:cubicBezTo>
                    <a:pt x="6" y="21"/>
                    <a:pt x="7" y="21"/>
                    <a:pt x="7" y="20"/>
                  </a:cubicBezTo>
                  <a:cubicBezTo>
                    <a:pt x="8" y="20"/>
                    <a:pt x="8" y="21"/>
                    <a:pt x="8" y="21"/>
                  </a:cubicBezTo>
                  <a:cubicBezTo>
                    <a:pt x="9" y="22"/>
                    <a:pt x="8" y="22"/>
                    <a:pt x="8" y="23"/>
                  </a:cubicBezTo>
                  <a:cubicBezTo>
                    <a:pt x="9" y="24"/>
                    <a:pt x="8" y="25"/>
                    <a:pt x="8" y="25"/>
                  </a:cubicBezTo>
                  <a:cubicBezTo>
                    <a:pt x="8" y="26"/>
                    <a:pt x="12" y="26"/>
                    <a:pt x="13" y="26"/>
                  </a:cubicBezTo>
                  <a:cubicBezTo>
                    <a:pt x="13" y="26"/>
                    <a:pt x="14" y="27"/>
                    <a:pt x="15" y="27"/>
                  </a:cubicBezTo>
                  <a:cubicBezTo>
                    <a:pt x="16" y="27"/>
                    <a:pt x="15" y="26"/>
                    <a:pt x="16" y="26"/>
                  </a:cubicBezTo>
                  <a:cubicBezTo>
                    <a:pt x="16" y="26"/>
                    <a:pt x="17" y="27"/>
                    <a:pt x="17" y="28"/>
                  </a:cubicBezTo>
                  <a:cubicBezTo>
                    <a:pt x="18" y="28"/>
                    <a:pt x="19" y="27"/>
                    <a:pt x="19" y="27"/>
                  </a:cubicBezTo>
                  <a:cubicBezTo>
                    <a:pt x="19" y="27"/>
                    <a:pt x="20" y="27"/>
                    <a:pt x="21" y="27"/>
                  </a:cubicBezTo>
                  <a:cubicBezTo>
                    <a:pt x="21" y="27"/>
                    <a:pt x="21" y="27"/>
                    <a:pt x="22" y="27"/>
                  </a:cubicBezTo>
                  <a:cubicBezTo>
                    <a:pt x="23" y="26"/>
                    <a:pt x="22" y="25"/>
                    <a:pt x="22" y="26"/>
                  </a:cubicBezTo>
                  <a:cubicBezTo>
                    <a:pt x="21" y="26"/>
                    <a:pt x="21" y="25"/>
                    <a:pt x="21" y="25"/>
                  </a:cubicBezTo>
                  <a:cubicBezTo>
                    <a:pt x="21" y="24"/>
                    <a:pt x="20" y="25"/>
                    <a:pt x="20" y="24"/>
                  </a:cubicBezTo>
                  <a:cubicBezTo>
                    <a:pt x="19" y="23"/>
                    <a:pt x="17" y="22"/>
                    <a:pt x="17" y="22"/>
                  </a:cubicBezTo>
                  <a:cubicBezTo>
                    <a:pt x="17" y="22"/>
                    <a:pt x="17" y="21"/>
                    <a:pt x="17" y="20"/>
                  </a:cubicBezTo>
                  <a:cubicBezTo>
                    <a:pt x="17" y="20"/>
                    <a:pt x="15" y="18"/>
                    <a:pt x="15" y="18"/>
                  </a:cubicBezTo>
                  <a:cubicBezTo>
                    <a:pt x="15" y="17"/>
                    <a:pt x="14" y="16"/>
                    <a:pt x="14" y="16"/>
                  </a:cubicBezTo>
                  <a:cubicBezTo>
                    <a:pt x="14" y="15"/>
                    <a:pt x="14" y="14"/>
                    <a:pt x="15" y="13"/>
                  </a:cubicBezTo>
                  <a:cubicBezTo>
                    <a:pt x="15" y="13"/>
                    <a:pt x="15" y="13"/>
                    <a:pt x="14" y="12"/>
                  </a:cubicBezTo>
                  <a:cubicBezTo>
                    <a:pt x="13" y="12"/>
                    <a:pt x="14" y="11"/>
                    <a:pt x="14" y="10"/>
                  </a:cubicBezTo>
                  <a:cubicBezTo>
                    <a:pt x="14" y="10"/>
                    <a:pt x="14" y="10"/>
                    <a:pt x="14" y="9"/>
                  </a:cubicBezTo>
                  <a:cubicBezTo>
                    <a:pt x="14" y="9"/>
                    <a:pt x="15" y="8"/>
                    <a:pt x="15" y="7"/>
                  </a:cubicBezTo>
                  <a:cubicBezTo>
                    <a:pt x="15" y="7"/>
                    <a:pt x="14" y="6"/>
                    <a:pt x="15" y="6"/>
                  </a:cubicBezTo>
                  <a:cubicBezTo>
                    <a:pt x="15" y="5"/>
                    <a:pt x="16" y="6"/>
                    <a:pt x="16" y="6"/>
                  </a:cubicBezTo>
                  <a:cubicBezTo>
                    <a:pt x="17" y="6"/>
                    <a:pt x="16" y="5"/>
                    <a:pt x="16" y="5"/>
                  </a:cubicBezTo>
                  <a:cubicBezTo>
                    <a:pt x="16" y="5"/>
                    <a:pt x="17" y="4"/>
                    <a:pt x="17" y="4"/>
                  </a:cubicBezTo>
                  <a:cubicBezTo>
                    <a:pt x="18" y="4"/>
                    <a:pt x="18" y="2"/>
                    <a:pt x="17" y="2"/>
                  </a:cubicBezTo>
                  <a:cubicBezTo>
                    <a:pt x="17" y="2"/>
                    <a:pt x="16" y="2"/>
                    <a:pt x="15" y="1"/>
                  </a:cubicBezTo>
                  <a:cubicBezTo>
                    <a:pt x="15" y="1"/>
                    <a:pt x="14" y="1"/>
                    <a:pt x="13" y="1"/>
                  </a:cubicBezTo>
                  <a:cubicBezTo>
                    <a:pt x="13" y="1"/>
                    <a:pt x="12" y="0"/>
                    <a:pt x="11" y="0"/>
                  </a:cubicBezTo>
                  <a:cubicBezTo>
                    <a:pt x="10" y="0"/>
                    <a:pt x="11" y="1"/>
                    <a:pt x="11" y="1"/>
                  </a:cubicBezTo>
                  <a:cubicBezTo>
                    <a:pt x="11" y="1"/>
                    <a:pt x="9" y="1"/>
                    <a:pt x="9" y="1"/>
                  </a:cubicBezTo>
                  <a:cubicBezTo>
                    <a:pt x="8" y="1"/>
                    <a:pt x="8" y="4"/>
                    <a:pt x="7" y="4"/>
                  </a:cubicBezTo>
                  <a:cubicBezTo>
                    <a:pt x="7" y="5"/>
                    <a:pt x="6" y="4"/>
                    <a:pt x="5" y="4"/>
                  </a:cubicBezTo>
                  <a:cubicBezTo>
                    <a:pt x="5" y="4"/>
                    <a:pt x="5" y="5"/>
                    <a:pt x="5" y="6"/>
                  </a:cubicBezTo>
                  <a:cubicBezTo>
                    <a:pt x="5" y="6"/>
                    <a:pt x="5" y="6"/>
                    <a:pt x="4" y="6"/>
                  </a:cubicBezTo>
                  <a:cubicBezTo>
                    <a:pt x="3" y="6"/>
                    <a:pt x="3" y="7"/>
                    <a:pt x="3" y="7"/>
                  </a:cubicBezTo>
                  <a:cubicBezTo>
                    <a:pt x="4" y="8"/>
                    <a:pt x="5" y="8"/>
                    <a:pt x="5" y="8"/>
                  </a:cubicBezTo>
                  <a:cubicBezTo>
                    <a:pt x="6" y="8"/>
                    <a:pt x="5" y="8"/>
                    <a:pt x="5" y="9"/>
                  </a:cubicBezTo>
                  <a:cubicBezTo>
                    <a:pt x="4" y="9"/>
                    <a:pt x="4" y="11"/>
                    <a:pt x="4" y="12"/>
                  </a:cubicBezTo>
                  <a:cubicBezTo>
                    <a:pt x="4" y="13"/>
                    <a:pt x="4" y="13"/>
                    <a:pt x="4" y="13"/>
                  </a:cubicBezTo>
                  <a:cubicBezTo>
                    <a:pt x="4" y="14"/>
                    <a:pt x="4" y="13"/>
                    <a:pt x="3" y="13"/>
                  </a:cubicBezTo>
                  <a:cubicBezTo>
                    <a:pt x="2" y="13"/>
                    <a:pt x="2" y="13"/>
                    <a:pt x="2" y="14"/>
                  </a:cubicBezTo>
                  <a:cubicBezTo>
                    <a:pt x="2" y="14"/>
                    <a:pt x="2" y="14"/>
                    <a:pt x="1" y="14"/>
                  </a:cubicBezTo>
                  <a:cubicBezTo>
                    <a:pt x="1" y="14"/>
                    <a:pt x="0" y="16"/>
                    <a:pt x="0" y="17"/>
                  </a:cubicBezTo>
                  <a:cubicBezTo>
                    <a:pt x="0" y="18"/>
                    <a:pt x="1" y="19"/>
                    <a:pt x="2" y="19"/>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16" name="Freeform 116"/>
            <p:cNvSpPr/>
            <p:nvPr/>
          </p:nvSpPr>
          <p:spPr bwMode="auto">
            <a:xfrm>
              <a:off x="4280076" y="3322509"/>
              <a:ext cx="23049" cy="16134"/>
            </a:xfrm>
            <a:custGeom>
              <a:avLst/>
              <a:gdLst>
                <a:gd name="T0" fmla="*/ 1 w 4"/>
                <a:gd name="T1" fmla="*/ 0 h 3"/>
                <a:gd name="T2" fmla="*/ 1 w 4"/>
                <a:gd name="T3" fmla="*/ 1 h 3"/>
                <a:gd name="T4" fmla="*/ 3 w 4"/>
                <a:gd name="T5" fmla="*/ 3 h 3"/>
                <a:gd name="T6" fmla="*/ 3 w 4"/>
                <a:gd name="T7" fmla="*/ 1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0" y="0"/>
                    <a:pt x="0" y="1"/>
                    <a:pt x="1" y="1"/>
                  </a:cubicBezTo>
                  <a:cubicBezTo>
                    <a:pt x="2" y="2"/>
                    <a:pt x="2" y="3"/>
                    <a:pt x="3" y="3"/>
                  </a:cubicBezTo>
                  <a:cubicBezTo>
                    <a:pt x="4" y="3"/>
                    <a:pt x="3" y="2"/>
                    <a:pt x="3" y="1"/>
                  </a:cubicBezTo>
                  <a:cubicBezTo>
                    <a:pt x="3" y="1"/>
                    <a:pt x="2" y="0"/>
                    <a:pt x="1" y="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17" name="Freeform 117"/>
            <p:cNvSpPr/>
            <p:nvPr/>
          </p:nvSpPr>
          <p:spPr bwMode="auto">
            <a:xfrm>
              <a:off x="4291599" y="2992921"/>
              <a:ext cx="295016" cy="218957"/>
            </a:xfrm>
            <a:custGeom>
              <a:avLst/>
              <a:gdLst>
                <a:gd name="T0" fmla="*/ 4 w 54"/>
                <a:gd name="T1" fmla="*/ 37 h 40"/>
                <a:gd name="T2" fmla="*/ 9 w 54"/>
                <a:gd name="T3" fmla="*/ 39 h 40"/>
                <a:gd name="T4" fmla="*/ 14 w 54"/>
                <a:gd name="T5" fmla="*/ 40 h 40"/>
                <a:gd name="T6" fmla="*/ 15 w 54"/>
                <a:gd name="T7" fmla="*/ 37 h 40"/>
                <a:gd name="T8" fmla="*/ 17 w 54"/>
                <a:gd name="T9" fmla="*/ 36 h 40"/>
                <a:gd name="T10" fmla="*/ 17 w 54"/>
                <a:gd name="T11" fmla="*/ 34 h 40"/>
                <a:gd name="T12" fmla="*/ 18 w 54"/>
                <a:gd name="T13" fmla="*/ 32 h 40"/>
                <a:gd name="T14" fmla="*/ 19 w 54"/>
                <a:gd name="T15" fmla="*/ 31 h 40"/>
                <a:gd name="T16" fmla="*/ 20 w 54"/>
                <a:gd name="T17" fmla="*/ 28 h 40"/>
                <a:gd name="T18" fmla="*/ 20 w 54"/>
                <a:gd name="T19" fmla="*/ 27 h 40"/>
                <a:gd name="T20" fmla="*/ 23 w 54"/>
                <a:gd name="T21" fmla="*/ 26 h 40"/>
                <a:gd name="T22" fmla="*/ 23 w 54"/>
                <a:gd name="T23" fmla="*/ 24 h 40"/>
                <a:gd name="T24" fmla="*/ 27 w 54"/>
                <a:gd name="T25" fmla="*/ 24 h 40"/>
                <a:gd name="T26" fmla="*/ 29 w 54"/>
                <a:gd name="T27" fmla="*/ 21 h 40"/>
                <a:gd name="T28" fmla="*/ 31 w 54"/>
                <a:gd name="T29" fmla="*/ 21 h 40"/>
                <a:gd name="T30" fmla="*/ 35 w 54"/>
                <a:gd name="T31" fmla="*/ 18 h 40"/>
                <a:gd name="T32" fmla="*/ 41 w 54"/>
                <a:gd name="T33" fmla="*/ 15 h 40"/>
                <a:gd name="T34" fmla="*/ 48 w 54"/>
                <a:gd name="T35" fmla="*/ 15 h 40"/>
                <a:gd name="T36" fmla="*/ 52 w 54"/>
                <a:gd name="T37" fmla="*/ 12 h 40"/>
                <a:gd name="T38" fmla="*/ 53 w 54"/>
                <a:gd name="T39" fmla="*/ 10 h 40"/>
                <a:gd name="T40" fmla="*/ 54 w 54"/>
                <a:gd name="T41" fmla="*/ 8 h 40"/>
                <a:gd name="T42" fmla="*/ 54 w 54"/>
                <a:gd name="T43" fmla="*/ 4 h 40"/>
                <a:gd name="T44" fmla="*/ 52 w 54"/>
                <a:gd name="T45" fmla="*/ 1 h 40"/>
                <a:gd name="T46" fmla="*/ 49 w 54"/>
                <a:gd name="T47" fmla="*/ 1 h 40"/>
                <a:gd name="T48" fmla="*/ 46 w 54"/>
                <a:gd name="T49" fmla="*/ 1 h 40"/>
                <a:gd name="T50" fmla="*/ 44 w 54"/>
                <a:gd name="T51" fmla="*/ 5 h 40"/>
                <a:gd name="T52" fmla="*/ 40 w 54"/>
                <a:gd name="T53" fmla="*/ 9 h 40"/>
                <a:gd name="T54" fmla="*/ 34 w 54"/>
                <a:gd name="T55" fmla="*/ 10 h 40"/>
                <a:gd name="T56" fmla="*/ 31 w 54"/>
                <a:gd name="T57" fmla="*/ 9 h 40"/>
                <a:gd name="T58" fmla="*/ 28 w 54"/>
                <a:gd name="T59" fmla="*/ 9 h 40"/>
                <a:gd name="T60" fmla="*/ 25 w 54"/>
                <a:gd name="T61" fmla="*/ 9 h 40"/>
                <a:gd name="T62" fmla="*/ 24 w 54"/>
                <a:gd name="T63" fmla="*/ 11 h 40"/>
                <a:gd name="T64" fmla="*/ 20 w 54"/>
                <a:gd name="T65" fmla="*/ 15 h 40"/>
                <a:gd name="T66" fmla="*/ 18 w 54"/>
                <a:gd name="T67" fmla="*/ 15 h 40"/>
                <a:gd name="T68" fmla="*/ 15 w 54"/>
                <a:gd name="T69" fmla="*/ 18 h 40"/>
                <a:gd name="T70" fmla="*/ 14 w 54"/>
                <a:gd name="T71" fmla="*/ 19 h 40"/>
                <a:gd name="T72" fmla="*/ 11 w 54"/>
                <a:gd name="T73" fmla="*/ 23 h 40"/>
                <a:gd name="T74" fmla="*/ 8 w 54"/>
                <a:gd name="T75" fmla="*/ 24 h 40"/>
                <a:gd name="T76" fmla="*/ 9 w 54"/>
                <a:gd name="T77" fmla="*/ 25 h 40"/>
                <a:gd name="T78" fmla="*/ 8 w 54"/>
                <a:gd name="T79" fmla="*/ 27 h 40"/>
                <a:gd name="T80" fmla="*/ 7 w 54"/>
                <a:gd name="T81" fmla="*/ 29 h 40"/>
                <a:gd name="T82" fmla="*/ 8 w 54"/>
                <a:gd name="T83" fmla="*/ 32 h 40"/>
                <a:gd name="T84" fmla="*/ 4 w 54"/>
                <a:gd name="T85" fmla="*/ 33 h 40"/>
                <a:gd name="T86" fmla="*/ 1 w 54"/>
                <a:gd name="T87"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 h="40">
                  <a:moveTo>
                    <a:pt x="4" y="35"/>
                  </a:moveTo>
                  <a:cubicBezTo>
                    <a:pt x="4" y="35"/>
                    <a:pt x="4" y="37"/>
                    <a:pt x="4" y="37"/>
                  </a:cubicBezTo>
                  <a:cubicBezTo>
                    <a:pt x="4" y="37"/>
                    <a:pt x="6" y="37"/>
                    <a:pt x="7" y="38"/>
                  </a:cubicBezTo>
                  <a:cubicBezTo>
                    <a:pt x="7" y="38"/>
                    <a:pt x="8" y="38"/>
                    <a:pt x="9" y="39"/>
                  </a:cubicBezTo>
                  <a:cubicBezTo>
                    <a:pt x="9" y="39"/>
                    <a:pt x="11" y="39"/>
                    <a:pt x="11" y="39"/>
                  </a:cubicBezTo>
                  <a:cubicBezTo>
                    <a:pt x="11" y="40"/>
                    <a:pt x="13" y="40"/>
                    <a:pt x="14" y="40"/>
                  </a:cubicBezTo>
                  <a:cubicBezTo>
                    <a:pt x="14" y="40"/>
                    <a:pt x="15" y="39"/>
                    <a:pt x="15" y="39"/>
                  </a:cubicBezTo>
                  <a:cubicBezTo>
                    <a:pt x="15" y="38"/>
                    <a:pt x="16" y="37"/>
                    <a:pt x="15" y="37"/>
                  </a:cubicBezTo>
                  <a:cubicBezTo>
                    <a:pt x="14" y="36"/>
                    <a:pt x="14" y="36"/>
                    <a:pt x="14" y="36"/>
                  </a:cubicBezTo>
                  <a:cubicBezTo>
                    <a:pt x="14" y="36"/>
                    <a:pt x="16" y="36"/>
                    <a:pt x="17" y="36"/>
                  </a:cubicBezTo>
                  <a:cubicBezTo>
                    <a:pt x="17" y="35"/>
                    <a:pt x="16" y="35"/>
                    <a:pt x="16" y="34"/>
                  </a:cubicBezTo>
                  <a:cubicBezTo>
                    <a:pt x="16" y="34"/>
                    <a:pt x="17" y="35"/>
                    <a:pt x="17" y="34"/>
                  </a:cubicBezTo>
                  <a:cubicBezTo>
                    <a:pt x="17" y="34"/>
                    <a:pt x="17" y="33"/>
                    <a:pt x="16" y="33"/>
                  </a:cubicBezTo>
                  <a:cubicBezTo>
                    <a:pt x="16" y="32"/>
                    <a:pt x="17" y="32"/>
                    <a:pt x="18" y="32"/>
                  </a:cubicBezTo>
                  <a:cubicBezTo>
                    <a:pt x="19" y="32"/>
                    <a:pt x="18" y="32"/>
                    <a:pt x="18" y="31"/>
                  </a:cubicBezTo>
                  <a:cubicBezTo>
                    <a:pt x="17" y="31"/>
                    <a:pt x="18" y="31"/>
                    <a:pt x="19" y="31"/>
                  </a:cubicBezTo>
                  <a:cubicBezTo>
                    <a:pt x="19" y="31"/>
                    <a:pt x="20" y="31"/>
                    <a:pt x="20" y="30"/>
                  </a:cubicBezTo>
                  <a:cubicBezTo>
                    <a:pt x="20" y="29"/>
                    <a:pt x="20" y="28"/>
                    <a:pt x="20" y="28"/>
                  </a:cubicBezTo>
                  <a:cubicBezTo>
                    <a:pt x="21" y="28"/>
                    <a:pt x="22" y="28"/>
                    <a:pt x="22" y="28"/>
                  </a:cubicBezTo>
                  <a:cubicBezTo>
                    <a:pt x="22" y="28"/>
                    <a:pt x="20" y="28"/>
                    <a:pt x="20" y="27"/>
                  </a:cubicBezTo>
                  <a:cubicBezTo>
                    <a:pt x="20" y="27"/>
                    <a:pt x="21" y="27"/>
                    <a:pt x="21" y="27"/>
                  </a:cubicBezTo>
                  <a:cubicBezTo>
                    <a:pt x="22" y="27"/>
                    <a:pt x="22" y="27"/>
                    <a:pt x="23" y="26"/>
                  </a:cubicBezTo>
                  <a:cubicBezTo>
                    <a:pt x="23" y="26"/>
                    <a:pt x="23" y="26"/>
                    <a:pt x="24" y="26"/>
                  </a:cubicBezTo>
                  <a:cubicBezTo>
                    <a:pt x="24" y="25"/>
                    <a:pt x="24" y="25"/>
                    <a:pt x="23" y="24"/>
                  </a:cubicBezTo>
                  <a:cubicBezTo>
                    <a:pt x="23" y="24"/>
                    <a:pt x="25" y="25"/>
                    <a:pt x="26" y="25"/>
                  </a:cubicBezTo>
                  <a:cubicBezTo>
                    <a:pt x="27" y="25"/>
                    <a:pt x="27" y="24"/>
                    <a:pt x="27" y="24"/>
                  </a:cubicBezTo>
                  <a:cubicBezTo>
                    <a:pt x="27" y="24"/>
                    <a:pt x="28" y="24"/>
                    <a:pt x="28" y="24"/>
                  </a:cubicBezTo>
                  <a:cubicBezTo>
                    <a:pt x="29" y="24"/>
                    <a:pt x="29" y="22"/>
                    <a:pt x="29" y="21"/>
                  </a:cubicBezTo>
                  <a:cubicBezTo>
                    <a:pt x="29" y="21"/>
                    <a:pt x="29" y="21"/>
                    <a:pt x="30" y="22"/>
                  </a:cubicBezTo>
                  <a:cubicBezTo>
                    <a:pt x="30" y="22"/>
                    <a:pt x="31" y="22"/>
                    <a:pt x="31" y="21"/>
                  </a:cubicBezTo>
                  <a:cubicBezTo>
                    <a:pt x="32" y="21"/>
                    <a:pt x="32" y="21"/>
                    <a:pt x="32" y="20"/>
                  </a:cubicBezTo>
                  <a:cubicBezTo>
                    <a:pt x="33" y="20"/>
                    <a:pt x="35" y="19"/>
                    <a:pt x="35" y="18"/>
                  </a:cubicBezTo>
                  <a:cubicBezTo>
                    <a:pt x="36" y="18"/>
                    <a:pt x="38" y="17"/>
                    <a:pt x="38" y="16"/>
                  </a:cubicBezTo>
                  <a:cubicBezTo>
                    <a:pt x="39" y="15"/>
                    <a:pt x="41" y="15"/>
                    <a:pt x="41" y="15"/>
                  </a:cubicBezTo>
                  <a:cubicBezTo>
                    <a:pt x="42" y="15"/>
                    <a:pt x="43" y="15"/>
                    <a:pt x="45" y="16"/>
                  </a:cubicBezTo>
                  <a:cubicBezTo>
                    <a:pt x="46" y="16"/>
                    <a:pt x="47" y="16"/>
                    <a:pt x="48" y="15"/>
                  </a:cubicBezTo>
                  <a:cubicBezTo>
                    <a:pt x="49" y="15"/>
                    <a:pt x="49" y="14"/>
                    <a:pt x="49" y="14"/>
                  </a:cubicBezTo>
                  <a:cubicBezTo>
                    <a:pt x="50" y="13"/>
                    <a:pt x="52" y="13"/>
                    <a:pt x="52" y="12"/>
                  </a:cubicBezTo>
                  <a:cubicBezTo>
                    <a:pt x="53" y="12"/>
                    <a:pt x="54" y="11"/>
                    <a:pt x="54" y="11"/>
                  </a:cubicBezTo>
                  <a:cubicBezTo>
                    <a:pt x="53" y="11"/>
                    <a:pt x="53" y="11"/>
                    <a:pt x="53" y="10"/>
                  </a:cubicBezTo>
                  <a:cubicBezTo>
                    <a:pt x="53" y="10"/>
                    <a:pt x="53" y="9"/>
                    <a:pt x="54" y="8"/>
                  </a:cubicBezTo>
                  <a:cubicBezTo>
                    <a:pt x="54" y="8"/>
                    <a:pt x="54" y="8"/>
                    <a:pt x="54" y="8"/>
                  </a:cubicBezTo>
                  <a:cubicBezTo>
                    <a:pt x="53" y="7"/>
                    <a:pt x="53" y="6"/>
                    <a:pt x="53" y="5"/>
                  </a:cubicBezTo>
                  <a:cubicBezTo>
                    <a:pt x="53" y="5"/>
                    <a:pt x="54" y="5"/>
                    <a:pt x="54" y="4"/>
                  </a:cubicBezTo>
                  <a:cubicBezTo>
                    <a:pt x="54" y="4"/>
                    <a:pt x="53" y="3"/>
                    <a:pt x="53" y="3"/>
                  </a:cubicBezTo>
                  <a:cubicBezTo>
                    <a:pt x="52" y="2"/>
                    <a:pt x="52" y="2"/>
                    <a:pt x="52" y="1"/>
                  </a:cubicBezTo>
                  <a:cubicBezTo>
                    <a:pt x="52" y="1"/>
                    <a:pt x="51" y="1"/>
                    <a:pt x="50" y="0"/>
                  </a:cubicBezTo>
                  <a:cubicBezTo>
                    <a:pt x="49" y="0"/>
                    <a:pt x="49" y="0"/>
                    <a:pt x="49" y="1"/>
                  </a:cubicBezTo>
                  <a:cubicBezTo>
                    <a:pt x="49" y="1"/>
                    <a:pt x="48" y="1"/>
                    <a:pt x="48" y="0"/>
                  </a:cubicBezTo>
                  <a:cubicBezTo>
                    <a:pt x="48" y="0"/>
                    <a:pt x="46" y="1"/>
                    <a:pt x="46" y="1"/>
                  </a:cubicBezTo>
                  <a:cubicBezTo>
                    <a:pt x="45" y="1"/>
                    <a:pt x="46" y="2"/>
                    <a:pt x="46" y="2"/>
                  </a:cubicBezTo>
                  <a:cubicBezTo>
                    <a:pt x="46" y="3"/>
                    <a:pt x="45" y="4"/>
                    <a:pt x="44" y="5"/>
                  </a:cubicBezTo>
                  <a:cubicBezTo>
                    <a:pt x="44" y="6"/>
                    <a:pt x="43" y="7"/>
                    <a:pt x="42" y="7"/>
                  </a:cubicBezTo>
                  <a:cubicBezTo>
                    <a:pt x="41" y="7"/>
                    <a:pt x="41" y="8"/>
                    <a:pt x="40" y="9"/>
                  </a:cubicBezTo>
                  <a:cubicBezTo>
                    <a:pt x="39" y="9"/>
                    <a:pt x="37" y="10"/>
                    <a:pt x="36" y="10"/>
                  </a:cubicBezTo>
                  <a:cubicBezTo>
                    <a:pt x="34" y="10"/>
                    <a:pt x="35" y="10"/>
                    <a:pt x="34" y="10"/>
                  </a:cubicBezTo>
                  <a:cubicBezTo>
                    <a:pt x="33" y="11"/>
                    <a:pt x="33" y="9"/>
                    <a:pt x="32" y="9"/>
                  </a:cubicBezTo>
                  <a:cubicBezTo>
                    <a:pt x="32" y="8"/>
                    <a:pt x="32" y="9"/>
                    <a:pt x="31" y="9"/>
                  </a:cubicBezTo>
                  <a:cubicBezTo>
                    <a:pt x="31" y="10"/>
                    <a:pt x="31" y="10"/>
                    <a:pt x="30" y="10"/>
                  </a:cubicBezTo>
                  <a:cubicBezTo>
                    <a:pt x="30" y="10"/>
                    <a:pt x="28" y="9"/>
                    <a:pt x="28" y="9"/>
                  </a:cubicBezTo>
                  <a:cubicBezTo>
                    <a:pt x="28" y="8"/>
                    <a:pt x="27" y="9"/>
                    <a:pt x="26" y="9"/>
                  </a:cubicBezTo>
                  <a:cubicBezTo>
                    <a:pt x="26" y="10"/>
                    <a:pt x="26" y="9"/>
                    <a:pt x="25" y="9"/>
                  </a:cubicBezTo>
                  <a:cubicBezTo>
                    <a:pt x="24" y="9"/>
                    <a:pt x="25" y="10"/>
                    <a:pt x="25" y="10"/>
                  </a:cubicBezTo>
                  <a:cubicBezTo>
                    <a:pt x="26" y="10"/>
                    <a:pt x="25" y="11"/>
                    <a:pt x="24" y="11"/>
                  </a:cubicBezTo>
                  <a:cubicBezTo>
                    <a:pt x="24" y="12"/>
                    <a:pt x="22" y="14"/>
                    <a:pt x="21" y="14"/>
                  </a:cubicBezTo>
                  <a:cubicBezTo>
                    <a:pt x="20" y="14"/>
                    <a:pt x="20" y="15"/>
                    <a:pt x="20" y="15"/>
                  </a:cubicBezTo>
                  <a:cubicBezTo>
                    <a:pt x="19" y="15"/>
                    <a:pt x="19" y="14"/>
                    <a:pt x="19" y="14"/>
                  </a:cubicBezTo>
                  <a:cubicBezTo>
                    <a:pt x="18" y="14"/>
                    <a:pt x="18" y="15"/>
                    <a:pt x="18" y="15"/>
                  </a:cubicBezTo>
                  <a:cubicBezTo>
                    <a:pt x="19" y="16"/>
                    <a:pt x="18" y="16"/>
                    <a:pt x="17" y="16"/>
                  </a:cubicBezTo>
                  <a:cubicBezTo>
                    <a:pt x="16" y="17"/>
                    <a:pt x="16" y="17"/>
                    <a:pt x="15" y="18"/>
                  </a:cubicBezTo>
                  <a:cubicBezTo>
                    <a:pt x="14" y="18"/>
                    <a:pt x="15" y="19"/>
                    <a:pt x="15" y="19"/>
                  </a:cubicBezTo>
                  <a:cubicBezTo>
                    <a:pt x="15" y="20"/>
                    <a:pt x="14" y="19"/>
                    <a:pt x="14" y="19"/>
                  </a:cubicBezTo>
                  <a:cubicBezTo>
                    <a:pt x="13" y="19"/>
                    <a:pt x="12" y="20"/>
                    <a:pt x="13" y="20"/>
                  </a:cubicBezTo>
                  <a:cubicBezTo>
                    <a:pt x="13" y="20"/>
                    <a:pt x="11" y="22"/>
                    <a:pt x="11" y="23"/>
                  </a:cubicBezTo>
                  <a:cubicBezTo>
                    <a:pt x="10" y="23"/>
                    <a:pt x="10" y="23"/>
                    <a:pt x="10" y="23"/>
                  </a:cubicBezTo>
                  <a:cubicBezTo>
                    <a:pt x="9" y="23"/>
                    <a:pt x="8" y="23"/>
                    <a:pt x="8" y="24"/>
                  </a:cubicBezTo>
                  <a:cubicBezTo>
                    <a:pt x="8" y="24"/>
                    <a:pt x="9" y="24"/>
                    <a:pt x="9" y="24"/>
                  </a:cubicBezTo>
                  <a:cubicBezTo>
                    <a:pt x="10" y="24"/>
                    <a:pt x="9" y="25"/>
                    <a:pt x="9" y="25"/>
                  </a:cubicBezTo>
                  <a:cubicBezTo>
                    <a:pt x="8" y="26"/>
                    <a:pt x="10" y="26"/>
                    <a:pt x="10" y="27"/>
                  </a:cubicBezTo>
                  <a:cubicBezTo>
                    <a:pt x="10" y="27"/>
                    <a:pt x="9" y="27"/>
                    <a:pt x="8" y="27"/>
                  </a:cubicBezTo>
                  <a:cubicBezTo>
                    <a:pt x="7" y="27"/>
                    <a:pt x="8" y="28"/>
                    <a:pt x="9" y="29"/>
                  </a:cubicBezTo>
                  <a:cubicBezTo>
                    <a:pt x="10" y="29"/>
                    <a:pt x="8" y="29"/>
                    <a:pt x="7" y="29"/>
                  </a:cubicBezTo>
                  <a:cubicBezTo>
                    <a:pt x="6" y="29"/>
                    <a:pt x="8" y="30"/>
                    <a:pt x="7" y="31"/>
                  </a:cubicBezTo>
                  <a:cubicBezTo>
                    <a:pt x="7" y="31"/>
                    <a:pt x="8" y="32"/>
                    <a:pt x="8" y="32"/>
                  </a:cubicBezTo>
                  <a:cubicBezTo>
                    <a:pt x="8" y="33"/>
                    <a:pt x="7" y="32"/>
                    <a:pt x="6" y="32"/>
                  </a:cubicBezTo>
                  <a:cubicBezTo>
                    <a:pt x="5" y="32"/>
                    <a:pt x="5" y="32"/>
                    <a:pt x="4" y="33"/>
                  </a:cubicBezTo>
                  <a:cubicBezTo>
                    <a:pt x="4" y="33"/>
                    <a:pt x="5" y="34"/>
                    <a:pt x="4" y="34"/>
                  </a:cubicBezTo>
                  <a:cubicBezTo>
                    <a:pt x="2" y="34"/>
                    <a:pt x="2" y="34"/>
                    <a:pt x="1" y="36"/>
                  </a:cubicBezTo>
                  <a:cubicBezTo>
                    <a:pt x="0" y="37"/>
                    <a:pt x="3" y="35"/>
                    <a:pt x="4" y="35"/>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18" name="Freeform 118"/>
            <p:cNvSpPr/>
            <p:nvPr/>
          </p:nvSpPr>
          <p:spPr bwMode="auto">
            <a:xfrm>
              <a:off x="3669302" y="3338641"/>
              <a:ext cx="32268" cy="25353"/>
            </a:xfrm>
            <a:custGeom>
              <a:avLst/>
              <a:gdLst>
                <a:gd name="T0" fmla="*/ 1 w 6"/>
                <a:gd name="T1" fmla="*/ 5 h 5"/>
                <a:gd name="T2" fmla="*/ 6 w 6"/>
                <a:gd name="T3" fmla="*/ 2 h 5"/>
                <a:gd name="T4" fmla="*/ 5 w 6"/>
                <a:gd name="T5" fmla="*/ 1 h 5"/>
                <a:gd name="T6" fmla="*/ 1 w 6"/>
                <a:gd name="T7" fmla="*/ 3 h 5"/>
                <a:gd name="T8" fmla="*/ 1 w 6"/>
                <a:gd name="T9" fmla="*/ 5 h 5"/>
              </a:gdLst>
              <a:ahLst/>
              <a:cxnLst>
                <a:cxn ang="0">
                  <a:pos x="T0" y="T1"/>
                </a:cxn>
                <a:cxn ang="0">
                  <a:pos x="T2" y="T3"/>
                </a:cxn>
                <a:cxn ang="0">
                  <a:pos x="T4" y="T5"/>
                </a:cxn>
                <a:cxn ang="0">
                  <a:pos x="T6" y="T7"/>
                </a:cxn>
                <a:cxn ang="0">
                  <a:pos x="T8" y="T9"/>
                </a:cxn>
              </a:cxnLst>
              <a:rect l="0" t="0" r="r" b="b"/>
              <a:pathLst>
                <a:path w="6" h="5">
                  <a:moveTo>
                    <a:pt x="1" y="5"/>
                  </a:moveTo>
                  <a:cubicBezTo>
                    <a:pt x="2" y="4"/>
                    <a:pt x="6" y="3"/>
                    <a:pt x="6" y="2"/>
                  </a:cubicBezTo>
                  <a:cubicBezTo>
                    <a:pt x="6" y="1"/>
                    <a:pt x="6" y="0"/>
                    <a:pt x="5" y="1"/>
                  </a:cubicBezTo>
                  <a:cubicBezTo>
                    <a:pt x="4" y="1"/>
                    <a:pt x="1" y="2"/>
                    <a:pt x="1" y="3"/>
                  </a:cubicBezTo>
                  <a:cubicBezTo>
                    <a:pt x="1" y="3"/>
                    <a:pt x="0" y="5"/>
                    <a:pt x="1" y="5"/>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19" name="Freeform 119"/>
            <p:cNvSpPr/>
            <p:nvPr/>
          </p:nvSpPr>
          <p:spPr bwMode="auto">
            <a:xfrm>
              <a:off x="3565587" y="3407787"/>
              <a:ext cx="27657" cy="34572"/>
            </a:xfrm>
            <a:custGeom>
              <a:avLst/>
              <a:gdLst>
                <a:gd name="T0" fmla="*/ 1 w 5"/>
                <a:gd name="T1" fmla="*/ 5 h 6"/>
                <a:gd name="T2" fmla="*/ 5 w 5"/>
                <a:gd name="T3" fmla="*/ 2 h 6"/>
                <a:gd name="T4" fmla="*/ 3 w 5"/>
                <a:gd name="T5" fmla="*/ 1 h 6"/>
                <a:gd name="T6" fmla="*/ 2 w 5"/>
                <a:gd name="T7" fmla="*/ 3 h 6"/>
                <a:gd name="T8" fmla="*/ 1 w 5"/>
                <a:gd name="T9" fmla="*/ 5 h 6"/>
              </a:gdLst>
              <a:ahLst/>
              <a:cxnLst>
                <a:cxn ang="0">
                  <a:pos x="T0" y="T1"/>
                </a:cxn>
                <a:cxn ang="0">
                  <a:pos x="T2" y="T3"/>
                </a:cxn>
                <a:cxn ang="0">
                  <a:pos x="T4" y="T5"/>
                </a:cxn>
                <a:cxn ang="0">
                  <a:pos x="T6" y="T7"/>
                </a:cxn>
                <a:cxn ang="0">
                  <a:pos x="T8" y="T9"/>
                </a:cxn>
              </a:cxnLst>
              <a:rect l="0" t="0" r="r" b="b"/>
              <a:pathLst>
                <a:path w="5" h="6">
                  <a:moveTo>
                    <a:pt x="1" y="5"/>
                  </a:moveTo>
                  <a:cubicBezTo>
                    <a:pt x="2" y="4"/>
                    <a:pt x="5" y="3"/>
                    <a:pt x="5" y="2"/>
                  </a:cubicBezTo>
                  <a:cubicBezTo>
                    <a:pt x="4" y="2"/>
                    <a:pt x="4" y="0"/>
                    <a:pt x="3" y="1"/>
                  </a:cubicBezTo>
                  <a:cubicBezTo>
                    <a:pt x="2" y="1"/>
                    <a:pt x="3" y="3"/>
                    <a:pt x="2" y="3"/>
                  </a:cubicBezTo>
                  <a:cubicBezTo>
                    <a:pt x="2" y="4"/>
                    <a:pt x="0" y="6"/>
                    <a:pt x="1" y="5"/>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20" name="Freeform 120"/>
            <p:cNvSpPr/>
            <p:nvPr/>
          </p:nvSpPr>
          <p:spPr bwMode="auto">
            <a:xfrm>
              <a:off x="3899784" y="4530226"/>
              <a:ext cx="48401" cy="27657"/>
            </a:xfrm>
            <a:custGeom>
              <a:avLst/>
              <a:gdLst>
                <a:gd name="T0" fmla="*/ 7 w 9"/>
                <a:gd name="T1" fmla="*/ 4 h 5"/>
                <a:gd name="T2" fmla="*/ 8 w 9"/>
                <a:gd name="T3" fmla="*/ 0 h 5"/>
                <a:gd name="T4" fmla="*/ 3 w 9"/>
                <a:gd name="T5" fmla="*/ 2 h 5"/>
                <a:gd name="T6" fmla="*/ 0 w 9"/>
                <a:gd name="T7" fmla="*/ 4 h 5"/>
                <a:gd name="T8" fmla="*/ 7 w 9"/>
                <a:gd name="T9" fmla="*/ 4 h 5"/>
              </a:gdLst>
              <a:ahLst/>
              <a:cxnLst>
                <a:cxn ang="0">
                  <a:pos x="T0" y="T1"/>
                </a:cxn>
                <a:cxn ang="0">
                  <a:pos x="T2" y="T3"/>
                </a:cxn>
                <a:cxn ang="0">
                  <a:pos x="T4" y="T5"/>
                </a:cxn>
                <a:cxn ang="0">
                  <a:pos x="T6" y="T7"/>
                </a:cxn>
                <a:cxn ang="0">
                  <a:pos x="T8" y="T9"/>
                </a:cxn>
              </a:cxnLst>
              <a:rect l="0" t="0" r="r" b="b"/>
              <a:pathLst>
                <a:path w="9" h="5">
                  <a:moveTo>
                    <a:pt x="7" y="4"/>
                  </a:moveTo>
                  <a:cubicBezTo>
                    <a:pt x="8" y="4"/>
                    <a:pt x="8" y="0"/>
                    <a:pt x="8" y="0"/>
                  </a:cubicBezTo>
                  <a:cubicBezTo>
                    <a:pt x="9" y="0"/>
                    <a:pt x="5" y="2"/>
                    <a:pt x="3" y="2"/>
                  </a:cubicBezTo>
                  <a:cubicBezTo>
                    <a:pt x="0" y="2"/>
                    <a:pt x="0" y="3"/>
                    <a:pt x="0" y="4"/>
                  </a:cubicBezTo>
                  <a:cubicBezTo>
                    <a:pt x="0" y="5"/>
                    <a:pt x="6" y="4"/>
                    <a:pt x="7" y="4"/>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21" name="Freeform 121"/>
            <p:cNvSpPr/>
            <p:nvPr/>
          </p:nvSpPr>
          <p:spPr bwMode="auto">
            <a:xfrm>
              <a:off x="391868" y="4103837"/>
              <a:ext cx="99107" cy="71449"/>
            </a:xfrm>
            <a:custGeom>
              <a:avLst/>
              <a:gdLst>
                <a:gd name="T0" fmla="*/ 9 w 18"/>
                <a:gd name="T1" fmla="*/ 9 h 13"/>
                <a:gd name="T2" fmla="*/ 11 w 18"/>
                <a:gd name="T3" fmla="*/ 11 h 13"/>
                <a:gd name="T4" fmla="*/ 16 w 18"/>
                <a:gd name="T5" fmla="*/ 13 h 13"/>
                <a:gd name="T6" fmla="*/ 15 w 18"/>
                <a:gd name="T7" fmla="*/ 8 h 13"/>
                <a:gd name="T8" fmla="*/ 12 w 18"/>
                <a:gd name="T9" fmla="*/ 6 h 13"/>
                <a:gd name="T10" fmla="*/ 8 w 18"/>
                <a:gd name="T11" fmla="*/ 2 h 13"/>
                <a:gd name="T12" fmla="*/ 2 w 18"/>
                <a:gd name="T13" fmla="*/ 0 h 13"/>
                <a:gd name="T14" fmla="*/ 1 w 18"/>
                <a:gd name="T15" fmla="*/ 2 h 13"/>
                <a:gd name="T16" fmla="*/ 7 w 18"/>
                <a:gd name="T17" fmla="*/ 8 h 13"/>
                <a:gd name="T18" fmla="*/ 9 w 18"/>
                <a:gd name="T19"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3">
                  <a:moveTo>
                    <a:pt x="9" y="9"/>
                  </a:moveTo>
                  <a:cubicBezTo>
                    <a:pt x="10" y="9"/>
                    <a:pt x="11" y="9"/>
                    <a:pt x="11" y="11"/>
                  </a:cubicBezTo>
                  <a:cubicBezTo>
                    <a:pt x="11" y="12"/>
                    <a:pt x="14" y="13"/>
                    <a:pt x="16" y="13"/>
                  </a:cubicBezTo>
                  <a:cubicBezTo>
                    <a:pt x="18" y="12"/>
                    <a:pt x="16" y="10"/>
                    <a:pt x="15" y="8"/>
                  </a:cubicBezTo>
                  <a:cubicBezTo>
                    <a:pt x="14" y="7"/>
                    <a:pt x="12" y="6"/>
                    <a:pt x="12" y="6"/>
                  </a:cubicBezTo>
                  <a:cubicBezTo>
                    <a:pt x="12" y="5"/>
                    <a:pt x="10" y="3"/>
                    <a:pt x="8" y="2"/>
                  </a:cubicBezTo>
                  <a:cubicBezTo>
                    <a:pt x="7" y="2"/>
                    <a:pt x="3" y="0"/>
                    <a:pt x="2" y="0"/>
                  </a:cubicBezTo>
                  <a:cubicBezTo>
                    <a:pt x="1" y="0"/>
                    <a:pt x="0" y="1"/>
                    <a:pt x="1" y="2"/>
                  </a:cubicBezTo>
                  <a:cubicBezTo>
                    <a:pt x="2" y="3"/>
                    <a:pt x="6" y="6"/>
                    <a:pt x="7" y="8"/>
                  </a:cubicBezTo>
                  <a:cubicBezTo>
                    <a:pt x="9" y="9"/>
                    <a:pt x="9" y="9"/>
                    <a:pt x="9" y="9"/>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22" name="Freeform 122"/>
            <p:cNvSpPr/>
            <p:nvPr/>
          </p:nvSpPr>
          <p:spPr bwMode="auto">
            <a:xfrm>
              <a:off x="348076" y="3928671"/>
              <a:ext cx="43791" cy="43791"/>
            </a:xfrm>
            <a:custGeom>
              <a:avLst/>
              <a:gdLst>
                <a:gd name="T0" fmla="*/ 8 w 8"/>
                <a:gd name="T1" fmla="*/ 6 h 8"/>
                <a:gd name="T2" fmla="*/ 6 w 8"/>
                <a:gd name="T3" fmla="*/ 5 h 8"/>
                <a:gd name="T4" fmla="*/ 4 w 8"/>
                <a:gd name="T5" fmla="*/ 4 h 8"/>
                <a:gd name="T6" fmla="*/ 2 w 8"/>
                <a:gd name="T7" fmla="*/ 0 h 8"/>
                <a:gd name="T8" fmla="*/ 1 w 8"/>
                <a:gd name="T9" fmla="*/ 4 h 8"/>
                <a:gd name="T10" fmla="*/ 0 w 8"/>
                <a:gd name="T11" fmla="*/ 7 h 8"/>
                <a:gd name="T12" fmla="*/ 4 w 8"/>
                <a:gd name="T13" fmla="*/ 8 h 8"/>
                <a:gd name="T14" fmla="*/ 8 w 8"/>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8">
                  <a:moveTo>
                    <a:pt x="8" y="6"/>
                  </a:moveTo>
                  <a:cubicBezTo>
                    <a:pt x="8" y="5"/>
                    <a:pt x="7" y="4"/>
                    <a:pt x="6" y="5"/>
                  </a:cubicBezTo>
                  <a:cubicBezTo>
                    <a:pt x="5" y="5"/>
                    <a:pt x="5" y="5"/>
                    <a:pt x="4" y="4"/>
                  </a:cubicBezTo>
                  <a:cubicBezTo>
                    <a:pt x="3" y="2"/>
                    <a:pt x="3" y="0"/>
                    <a:pt x="2" y="0"/>
                  </a:cubicBezTo>
                  <a:cubicBezTo>
                    <a:pt x="1" y="0"/>
                    <a:pt x="0" y="2"/>
                    <a:pt x="1" y="4"/>
                  </a:cubicBezTo>
                  <a:cubicBezTo>
                    <a:pt x="1" y="6"/>
                    <a:pt x="1" y="6"/>
                    <a:pt x="0" y="7"/>
                  </a:cubicBezTo>
                  <a:cubicBezTo>
                    <a:pt x="0" y="8"/>
                    <a:pt x="2" y="8"/>
                    <a:pt x="4" y="8"/>
                  </a:cubicBezTo>
                  <a:cubicBezTo>
                    <a:pt x="5" y="8"/>
                    <a:pt x="8" y="7"/>
                    <a:pt x="8" y="6"/>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23" name="Freeform 123"/>
            <p:cNvSpPr/>
            <p:nvPr/>
          </p:nvSpPr>
          <p:spPr bwMode="auto">
            <a:xfrm>
              <a:off x="338858" y="3988596"/>
              <a:ext cx="32268" cy="59926"/>
            </a:xfrm>
            <a:custGeom>
              <a:avLst/>
              <a:gdLst>
                <a:gd name="T0" fmla="*/ 3 w 6"/>
                <a:gd name="T1" fmla="*/ 1 h 11"/>
                <a:gd name="T2" fmla="*/ 2 w 6"/>
                <a:gd name="T3" fmla="*/ 1 h 11"/>
                <a:gd name="T4" fmla="*/ 0 w 6"/>
                <a:gd name="T5" fmla="*/ 6 h 11"/>
                <a:gd name="T6" fmla="*/ 1 w 6"/>
                <a:gd name="T7" fmla="*/ 10 h 11"/>
                <a:gd name="T8" fmla="*/ 3 w 6"/>
                <a:gd name="T9" fmla="*/ 6 h 11"/>
                <a:gd name="T10" fmla="*/ 5 w 6"/>
                <a:gd name="T11" fmla="*/ 2 h 11"/>
                <a:gd name="T12" fmla="*/ 3 w 6"/>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6" h="11">
                  <a:moveTo>
                    <a:pt x="3" y="1"/>
                  </a:moveTo>
                  <a:cubicBezTo>
                    <a:pt x="2" y="1"/>
                    <a:pt x="2" y="0"/>
                    <a:pt x="2" y="1"/>
                  </a:cubicBezTo>
                  <a:cubicBezTo>
                    <a:pt x="1" y="1"/>
                    <a:pt x="0" y="4"/>
                    <a:pt x="0" y="6"/>
                  </a:cubicBezTo>
                  <a:cubicBezTo>
                    <a:pt x="1" y="8"/>
                    <a:pt x="0" y="11"/>
                    <a:pt x="1" y="10"/>
                  </a:cubicBezTo>
                  <a:cubicBezTo>
                    <a:pt x="2" y="10"/>
                    <a:pt x="3" y="7"/>
                    <a:pt x="3" y="6"/>
                  </a:cubicBezTo>
                  <a:cubicBezTo>
                    <a:pt x="3" y="5"/>
                    <a:pt x="6" y="2"/>
                    <a:pt x="5" y="2"/>
                  </a:cubicBezTo>
                  <a:cubicBezTo>
                    <a:pt x="5" y="2"/>
                    <a:pt x="3" y="2"/>
                    <a:pt x="3"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24" name="Freeform 124"/>
            <p:cNvSpPr/>
            <p:nvPr/>
          </p:nvSpPr>
          <p:spPr bwMode="auto">
            <a:xfrm>
              <a:off x="311201" y="3868746"/>
              <a:ext cx="27657" cy="64534"/>
            </a:xfrm>
            <a:custGeom>
              <a:avLst/>
              <a:gdLst>
                <a:gd name="T0" fmla="*/ 3 w 5"/>
                <a:gd name="T1" fmla="*/ 2 h 12"/>
                <a:gd name="T2" fmla="*/ 1 w 5"/>
                <a:gd name="T3" fmla="*/ 0 h 12"/>
                <a:gd name="T4" fmla="*/ 3 w 5"/>
                <a:gd name="T5" fmla="*/ 4 h 12"/>
                <a:gd name="T6" fmla="*/ 3 w 5"/>
                <a:gd name="T7" fmla="*/ 11 h 12"/>
                <a:gd name="T8" fmla="*/ 5 w 5"/>
                <a:gd name="T9" fmla="*/ 6 h 12"/>
                <a:gd name="T10" fmla="*/ 4 w 5"/>
                <a:gd name="T11" fmla="*/ 4 h 12"/>
                <a:gd name="T12" fmla="*/ 3 w 5"/>
                <a:gd name="T13" fmla="*/ 2 h 12"/>
              </a:gdLst>
              <a:ahLst/>
              <a:cxnLst>
                <a:cxn ang="0">
                  <a:pos x="T0" y="T1"/>
                </a:cxn>
                <a:cxn ang="0">
                  <a:pos x="T2" y="T3"/>
                </a:cxn>
                <a:cxn ang="0">
                  <a:pos x="T4" y="T5"/>
                </a:cxn>
                <a:cxn ang="0">
                  <a:pos x="T6" y="T7"/>
                </a:cxn>
                <a:cxn ang="0">
                  <a:pos x="T8" y="T9"/>
                </a:cxn>
                <a:cxn ang="0">
                  <a:pos x="T10" y="T11"/>
                </a:cxn>
                <a:cxn ang="0">
                  <a:pos x="T12" y="T13"/>
                </a:cxn>
              </a:cxnLst>
              <a:rect l="0" t="0" r="r" b="b"/>
              <a:pathLst>
                <a:path w="5" h="12">
                  <a:moveTo>
                    <a:pt x="3" y="2"/>
                  </a:moveTo>
                  <a:cubicBezTo>
                    <a:pt x="2" y="1"/>
                    <a:pt x="2" y="0"/>
                    <a:pt x="1" y="0"/>
                  </a:cubicBezTo>
                  <a:cubicBezTo>
                    <a:pt x="0" y="1"/>
                    <a:pt x="2" y="3"/>
                    <a:pt x="3" y="4"/>
                  </a:cubicBezTo>
                  <a:cubicBezTo>
                    <a:pt x="3" y="5"/>
                    <a:pt x="3" y="9"/>
                    <a:pt x="3" y="11"/>
                  </a:cubicBezTo>
                  <a:cubicBezTo>
                    <a:pt x="4" y="12"/>
                    <a:pt x="5" y="7"/>
                    <a:pt x="5" y="6"/>
                  </a:cubicBezTo>
                  <a:cubicBezTo>
                    <a:pt x="5" y="6"/>
                    <a:pt x="4" y="4"/>
                    <a:pt x="4" y="4"/>
                  </a:cubicBezTo>
                  <a:cubicBezTo>
                    <a:pt x="4" y="3"/>
                    <a:pt x="4" y="3"/>
                    <a:pt x="3" y="2"/>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25" name="Freeform 125"/>
            <p:cNvSpPr/>
            <p:nvPr/>
          </p:nvSpPr>
          <p:spPr bwMode="auto">
            <a:xfrm>
              <a:off x="343469" y="3873357"/>
              <a:ext cx="20743" cy="32268"/>
            </a:xfrm>
            <a:custGeom>
              <a:avLst/>
              <a:gdLst>
                <a:gd name="T0" fmla="*/ 0 w 4"/>
                <a:gd name="T1" fmla="*/ 0 h 6"/>
                <a:gd name="T2" fmla="*/ 1 w 4"/>
                <a:gd name="T3" fmla="*/ 3 h 6"/>
                <a:gd name="T4" fmla="*/ 1 w 4"/>
                <a:gd name="T5" fmla="*/ 5 h 6"/>
                <a:gd name="T6" fmla="*/ 4 w 4"/>
                <a:gd name="T7" fmla="*/ 2 h 6"/>
                <a:gd name="T8" fmla="*/ 0 w 4"/>
                <a:gd name="T9" fmla="*/ 0 h 6"/>
              </a:gdLst>
              <a:ahLst/>
              <a:cxnLst>
                <a:cxn ang="0">
                  <a:pos x="T0" y="T1"/>
                </a:cxn>
                <a:cxn ang="0">
                  <a:pos x="T2" y="T3"/>
                </a:cxn>
                <a:cxn ang="0">
                  <a:pos x="T4" y="T5"/>
                </a:cxn>
                <a:cxn ang="0">
                  <a:pos x="T6" y="T7"/>
                </a:cxn>
                <a:cxn ang="0">
                  <a:pos x="T8" y="T9"/>
                </a:cxn>
              </a:cxnLst>
              <a:rect l="0" t="0" r="r" b="b"/>
              <a:pathLst>
                <a:path w="4" h="6">
                  <a:moveTo>
                    <a:pt x="0" y="0"/>
                  </a:moveTo>
                  <a:cubicBezTo>
                    <a:pt x="0" y="0"/>
                    <a:pt x="1" y="1"/>
                    <a:pt x="1" y="3"/>
                  </a:cubicBezTo>
                  <a:cubicBezTo>
                    <a:pt x="2" y="4"/>
                    <a:pt x="1" y="4"/>
                    <a:pt x="1" y="5"/>
                  </a:cubicBezTo>
                  <a:cubicBezTo>
                    <a:pt x="1" y="6"/>
                    <a:pt x="4" y="3"/>
                    <a:pt x="4" y="2"/>
                  </a:cubicBezTo>
                  <a:cubicBezTo>
                    <a:pt x="4" y="1"/>
                    <a:pt x="1" y="0"/>
                    <a:pt x="0" y="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26" name="Freeform 126"/>
            <p:cNvSpPr/>
            <p:nvPr/>
          </p:nvSpPr>
          <p:spPr bwMode="auto">
            <a:xfrm>
              <a:off x="354993" y="3896405"/>
              <a:ext cx="16134" cy="25353"/>
            </a:xfrm>
            <a:custGeom>
              <a:avLst/>
              <a:gdLst>
                <a:gd name="T0" fmla="*/ 2 w 3"/>
                <a:gd name="T1" fmla="*/ 4 h 5"/>
                <a:gd name="T2" fmla="*/ 1 w 3"/>
                <a:gd name="T3" fmla="*/ 2 h 5"/>
                <a:gd name="T4" fmla="*/ 0 w 3"/>
                <a:gd name="T5" fmla="*/ 4 h 5"/>
                <a:gd name="T6" fmla="*/ 2 w 3"/>
                <a:gd name="T7" fmla="*/ 4 h 5"/>
              </a:gdLst>
              <a:ahLst/>
              <a:cxnLst>
                <a:cxn ang="0">
                  <a:pos x="T0" y="T1"/>
                </a:cxn>
                <a:cxn ang="0">
                  <a:pos x="T2" y="T3"/>
                </a:cxn>
                <a:cxn ang="0">
                  <a:pos x="T4" y="T5"/>
                </a:cxn>
                <a:cxn ang="0">
                  <a:pos x="T6" y="T7"/>
                </a:cxn>
              </a:cxnLst>
              <a:rect l="0" t="0" r="r" b="b"/>
              <a:pathLst>
                <a:path w="3" h="5">
                  <a:moveTo>
                    <a:pt x="2" y="4"/>
                  </a:moveTo>
                  <a:cubicBezTo>
                    <a:pt x="2" y="4"/>
                    <a:pt x="3" y="0"/>
                    <a:pt x="1" y="2"/>
                  </a:cubicBezTo>
                  <a:cubicBezTo>
                    <a:pt x="0" y="2"/>
                    <a:pt x="1" y="4"/>
                    <a:pt x="0" y="4"/>
                  </a:cubicBezTo>
                  <a:cubicBezTo>
                    <a:pt x="0" y="4"/>
                    <a:pt x="1" y="5"/>
                    <a:pt x="2" y="4"/>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27" name="Freeform 127"/>
            <p:cNvSpPr/>
            <p:nvPr/>
          </p:nvSpPr>
          <p:spPr bwMode="auto">
            <a:xfrm>
              <a:off x="-92142" y="3873356"/>
              <a:ext cx="59926" cy="55315"/>
            </a:xfrm>
            <a:custGeom>
              <a:avLst/>
              <a:gdLst>
                <a:gd name="T0" fmla="*/ 10 w 11"/>
                <a:gd name="T1" fmla="*/ 2 h 10"/>
                <a:gd name="T2" fmla="*/ 9 w 11"/>
                <a:gd name="T3" fmla="*/ 0 h 10"/>
                <a:gd name="T4" fmla="*/ 9 w 11"/>
                <a:gd name="T5" fmla="*/ 2 h 10"/>
                <a:gd name="T6" fmla="*/ 6 w 11"/>
                <a:gd name="T7" fmla="*/ 2 h 10"/>
                <a:gd name="T8" fmla="*/ 5 w 11"/>
                <a:gd name="T9" fmla="*/ 3 h 10"/>
                <a:gd name="T10" fmla="*/ 3 w 11"/>
                <a:gd name="T11" fmla="*/ 3 h 10"/>
                <a:gd name="T12" fmla="*/ 0 w 11"/>
                <a:gd name="T13" fmla="*/ 6 h 10"/>
                <a:gd name="T14" fmla="*/ 2 w 11"/>
                <a:gd name="T15" fmla="*/ 7 h 10"/>
                <a:gd name="T16" fmla="*/ 2 w 11"/>
                <a:gd name="T17" fmla="*/ 9 h 10"/>
                <a:gd name="T18" fmla="*/ 5 w 11"/>
                <a:gd name="T19" fmla="*/ 6 h 10"/>
                <a:gd name="T20" fmla="*/ 6 w 11"/>
                <a:gd name="T21" fmla="*/ 7 h 10"/>
                <a:gd name="T22" fmla="*/ 10 w 11"/>
                <a:gd name="T23" fmla="*/ 4 h 10"/>
                <a:gd name="T24" fmla="*/ 10 w 11"/>
                <a:gd name="T2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10" y="2"/>
                  </a:moveTo>
                  <a:cubicBezTo>
                    <a:pt x="9" y="2"/>
                    <a:pt x="10" y="1"/>
                    <a:pt x="9" y="0"/>
                  </a:cubicBezTo>
                  <a:cubicBezTo>
                    <a:pt x="8" y="0"/>
                    <a:pt x="9" y="1"/>
                    <a:pt x="9" y="2"/>
                  </a:cubicBezTo>
                  <a:cubicBezTo>
                    <a:pt x="8" y="2"/>
                    <a:pt x="7" y="2"/>
                    <a:pt x="6" y="2"/>
                  </a:cubicBezTo>
                  <a:cubicBezTo>
                    <a:pt x="5" y="2"/>
                    <a:pt x="5" y="3"/>
                    <a:pt x="5" y="3"/>
                  </a:cubicBezTo>
                  <a:cubicBezTo>
                    <a:pt x="5" y="4"/>
                    <a:pt x="4" y="3"/>
                    <a:pt x="3" y="3"/>
                  </a:cubicBezTo>
                  <a:cubicBezTo>
                    <a:pt x="2" y="3"/>
                    <a:pt x="1" y="5"/>
                    <a:pt x="0" y="6"/>
                  </a:cubicBezTo>
                  <a:cubicBezTo>
                    <a:pt x="0" y="7"/>
                    <a:pt x="1" y="7"/>
                    <a:pt x="2" y="7"/>
                  </a:cubicBezTo>
                  <a:cubicBezTo>
                    <a:pt x="3" y="7"/>
                    <a:pt x="2" y="8"/>
                    <a:pt x="2" y="9"/>
                  </a:cubicBezTo>
                  <a:cubicBezTo>
                    <a:pt x="2" y="10"/>
                    <a:pt x="5" y="7"/>
                    <a:pt x="5" y="6"/>
                  </a:cubicBezTo>
                  <a:cubicBezTo>
                    <a:pt x="6" y="6"/>
                    <a:pt x="6" y="7"/>
                    <a:pt x="6" y="7"/>
                  </a:cubicBezTo>
                  <a:cubicBezTo>
                    <a:pt x="7" y="7"/>
                    <a:pt x="9" y="5"/>
                    <a:pt x="10" y="4"/>
                  </a:cubicBezTo>
                  <a:cubicBezTo>
                    <a:pt x="11" y="4"/>
                    <a:pt x="11" y="2"/>
                    <a:pt x="10" y="2"/>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28" name="Freeform 128"/>
            <p:cNvSpPr/>
            <p:nvPr/>
          </p:nvSpPr>
          <p:spPr bwMode="auto">
            <a:xfrm>
              <a:off x="-39130" y="3861832"/>
              <a:ext cx="27657" cy="11524"/>
            </a:xfrm>
            <a:custGeom>
              <a:avLst/>
              <a:gdLst>
                <a:gd name="T0" fmla="*/ 1 w 5"/>
                <a:gd name="T1" fmla="*/ 0 h 2"/>
                <a:gd name="T2" fmla="*/ 2 w 5"/>
                <a:gd name="T3" fmla="*/ 2 h 2"/>
                <a:gd name="T4" fmla="*/ 5 w 5"/>
                <a:gd name="T5" fmla="*/ 2 h 2"/>
                <a:gd name="T6" fmla="*/ 1 w 5"/>
                <a:gd name="T7" fmla="*/ 0 h 2"/>
              </a:gdLst>
              <a:ahLst/>
              <a:cxnLst>
                <a:cxn ang="0">
                  <a:pos x="T0" y="T1"/>
                </a:cxn>
                <a:cxn ang="0">
                  <a:pos x="T2" y="T3"/>
                </a:cxn>
                <a:cxn ang="0">
                  <a:pos x="T4" y="T5"/>
                </a:cxn>
                <a:cxn ang="0">
                  <a:pos x="T6" y="T7"/>
                </a:cxn>
              </a:cxnLst>
              <a:rect l="0" t="0" r="r" b="b"/>
              <a:pathLst>
                <a:path w="5" h="2">
                  <a:moveTo>
                    <a:pt x="1" y="0"/>
                  </a:moveTo>
                  <a:cubicBezTo>
                    <a:pt x="0" y="1"/>
                    <a:pt x="1" y="2"/>
                    <a:pt x="2" y="2"/>
                  </a:cubicBezTo>
                  <a:cubicBezTo>
                    <a:pt x="3" y="2"/>
                    <a:pt x="5" y="2"/>
                    <a:pt x="5" y="2"/>
                  </a:cubicBezTo>
                  <a:cubicBezTo>
                    <a:pt x="4" y="2"/>
                    <a:pt x="2" y="0"/>
                    <a:pt x="1" y="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29" name="Freeform 129"/>
            <p:cNvSpPr/>
            <p:nvPr/>
          </p:nvSpPr>
          <p:spPr bwMode="auto">
            <a:xfrm>
              <a:off x="-338756" y="3972464"/>
              <a:ext cx="32268" cy="16134"/>
            </a:xfrm>
            <a:custGeom>
              <a:avLst/>
              <a:gdLst>
                <a:gd name="T0" fmla="*/ 3 w 6"/>
                <a:gd name="T1" fmla="*/ 1 h 3"/>
                <a:gd name="T2" fmla="*/ 0 w 6"/>
                <a:gd name="T3" fmla="*/ 3 h 3"/>
                <a:gd name="T4" fmla="*/ 5 w 6"/>
                <a:gd name="T5" fmla="*/ 2 h 3"/>
                <a:gd name="T6" fmla="*/ 6 w 6"/>
                <a:gd name="T7" fmla="*/ 0 h 3"/>
                <a:gd name="T8" fmla="*/ 3 w 6"/>
                <a:gd name="T9" fmla="*/ 1 h 3"/>
              </a:gdLst>
              <a:ahLst/>
              <a:cxnLst>
                <a:cxn ang="0">
                  <a:pos x="T0" y="T1"/>
                </a:cxn>
                <a:cxn ang="0">
                  <a:pos x="T2" y="T3"/>
                </a:cxn>
                <a:cxn ang="0">
                  <a:pos x="T4" y="T5"/>
                </a:cxn>
                <a:cxn ang="0">
                  <a:pos x="T6" y="T7"/>
                </a:cxn>
                <a:cxn ang="0">
                  <a:pos x="T8" y="T9"/>
                </a:cxn>
              </a:cxnLst>
              <a:rect l="0" t="0" r="r" b="b"/>
              <a:pathLst>
                <a:path w="6" h="3">
                  <a:moveTo>
                    <a:pt x="3" y="1"/>
                  </a:moveTo>
                  <a:cubicBezTo>
                    <a:pt x="2" y="1"/>
                    <a:pt x="0" y="2"/>
                    <a:pt x="0" y="3"/>
                  </a:cubicBezTo>
                  <a:cubicBezTo>
                    <a:pt x="0" y="3"/>
                    <a:pt x="4" y="2"/>
                    <a:pt x="5" y="2"/>
                  </a:cubicBezTo>
                  <a:cubicBezTo>
                    <a:pt x="6" y="2"/>
                    <a:pt x="6" y="1"/>
                    <a:pt x="6" y="0"/>
                  </a:cubicBezTo>
                  <a:cubicBezTo>
                    <a:pt x="5" y="0"/>
                    <a:pt x="4" y="1"/>
                    <a:pt x="3"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30" name="Freeform 130"/>
            <p:cNvSpPr/>
            <p:nvPr/>
          </p:nvSpPr>
          <p:spPr bwMode="auto">
            <a:xfrm>
              <a:off x="-403290" y="4004730"/>
              <a:ext cx="20743" cy="23049"/>
            </a:xfrm>
            <a:custGeom>
              <a:avLst/>
              <a:gdLst>
                <a:gd name="T0" fmla="*/ 3 w 4"/>
                <a:gd name="T1" fmla="*/ 1 h 4"/>
                <a:gd name="T2" fmla="*/ 0 w 4"/>
                <a:gd name="T3" fmla="*/ 3 h 4"/>
                <a:gd name="T4" fmla="*/ 3 w 4"/>
                <a:gd name="T5" fmla="*/ 2 h 4"/>
                <a:gd name="T6" fmla="*/ 3 w 4"/>
                <a:gd name="T7" fmla="*/ 1 h 4"/>
              </a:gdLst>
              <a:ahLst/>
              <a:cxnLst>
                <a:cxn ang="0">
                  <a:pos x="T0" y="T1"/>
                </a:cxn>
                <a:cxn ang="0">
                  <a:pos x="T2" y="T3"/>
                </a:cxn>
                <a:cxn ang="0">
                  <a:pos x="T4" y="T5"/>
                </a:cxn>
                <a:cxn ang="0">
                  <a:pos x="T6" y="T7"/>
                </a:cxn>
              </a:cxnLst>
              <a:rect l="0" t="0" r="r" b="b"/>
              <a:pathLst>
                <a:path w="4" h="4">
                  <a:moveTo>
                    <a:pt x="3" y="1"/>
                  </a:moveTo>
                  <a:cubicBezTo>
                    <a:pt x="2" y="0"/>
                    <a:pt x="0" y="3"/>
                    <a:pt x="0" y="3"/>
                  </a:cubicBezTo>
                  <a:cubicBezTo>
                    <a:pt x="0" y="4"/>
                    <a:pt x="3" y="2"/>
                    <a:pt x="3" y="2"/>
                  </a:cubicBezTo>
                  <a:cubicBezTo>
                    <a:pt x="4" y="1"/>
                    <a:pt x="4" y="1"/>
                    <a:pt x="3"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31" name="Freeform 131"/>
            <p:cNvSpPr/>
            <p:nvPr/>
          </p:nvSpPr>
          <p:spPr bwMode="auto">
            <a:xfrm>
              <a:off x="-447082" y="4020862"/>
              <a:ext cx="32268" cy="23049"/>
            </a:xfrm>
            <a:custGeom>
              <a:avLst/>
              <a:gdLst>
                <a:gd name="T0" fmla="*/ 1 w 6"/>
                <a:gd name="T1" fmla="*/ 3 h 4"/>
                <a:gd name="T2" fmla="*/ 5 w 6"/>
                <a:gd name="T3" fmla="*/ 0 h 4"/>
                <a:gd name="T4" fmla="*/ 1 w 6"/>
                <a:gd name="T5" fmla="*/ 3 h 4"/>
              </a:gdLst>
              <a:ahLst/>
              <a:cxnLst>
                <a:cxn ang="0">
                  <a:pos x="T0" y="T1"/>
                </a:cxn>
                <a:cxn ang="0">
                  <a:pos x="T2" y="T3"/>
                </a:cxn>
                <a:cxn ang="0">
                  <a:pos x="T4" y="T5"/>
                </a:cxn>
              </a:cxnLst>
              <a:rect l="0" t="0" r="r" b="b"/>
              <a:pathLst>
                <a:path w="6" h="4">
                  <a:moveTo>
                    <a:pt x="1" y="3"/>
                  </a:moveTo>
                  <a:cubicBezTo>
                    <a:pt x="1" y="4"/>
                    <a:pt x="6" y="0"/>
                    <a:pt x="5" y="0"/>
                  </a:cubicBezTo>
                  <a:cubicBezTo>
                    <a:pt x="4" y="0"/>
                    <a:pt x="0" y="2"/>
                    <a:pt x="1" y="3"/>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32" name="Freeform 132"/>
            <p:cNvSpPr/>
            <p:nvPr/>
          </p:nvSpPr>
          <p:spPr bwMode="auto">
            <a:xfrm>
              <a:off x="-315708" y="3785774"/>
              <a:ext cx="36877" cy="27657"/>
            </a:xfrm>
            <a:custGeom>
              <a:avLst/>
              <a:gdLst>
                <a:gd name="T0" fmla="*/ 6 w 7"/>
                <a:gd name="T1" fmla="*/ 1 h 5"/>
                <a:gd name="T2" fmla="*/ 1 w 7"/>
                <a:gd name="T3" fmla="*/ 2 h 5"/>
                <a:gd name="T4" fmla="*/ 3 w 7"/>
                <a:gd name="T5" fmla="*/ 4 h 5"/>
                <a:gd name="T6" fmla="*/ 6 w 7"/>
                <a:gd name="T7" fmla="*/ 4 h 5"/>
                <a:gd name="T8" fmla="*/ 6 w 7"/>
                <a:gd name="T9" fmla="*/ 1 h 5"/>
              </a:gdLst>
              <a:ahLst/>
              <a:cxnLst>
                <a:cxn ang="0">
                  <a:pos x="T0" y="T1"/>
                </a:cxn>
                <a:cxn ang="0">
                  <a:pos x="T2" y="T3"/>
                </a:cxn>
                <a:cxn ang="0">
                  <a:pos x="T4" y="T5"/>
                </a:cxn>
                <a:cxn ang="0">
                  <a:pos x="T6" y="T7"/>
                </a:cxn>
                <a:cxn ang="0">
                  <a:pos x="T8" y="T9"/>
                </a:cxn>
              </a:cxnLst>
              <a:rect l="0" t="0" r="r" b="b"/>
              <a:pathLst>
                <a:path w="7" h="5">
                  <a:moveTo>
                    <a:pt x="6" y="1"/>
                  </a:moveTo>
                  <a:cubicBezTo>
                    <a:pt x="6" y="0"/>
                    <a:pt x="2" y="2"/>
                    <a:pt x="1" y="2"/>
                  </a:cubicBezTo>
                  <a:cubicBezTo>
                    <a:pt x="0" y="3"/>
                    <a:pt x="2" y="4"/>
                    <a:pt x="3" y="4"/>
                  </a:cubicBezTo>
                  <a:cubicBezTo>
                    <a:pt x="3" y="5"/>
                    <a:pt x="5" y="4"/>
                    <a:pt x="6" y="4"/>
                  </a:cubicBezTo>
                  <a:cubicBezTo>
                    <a:pt x="7" y="4"/>
                    <a:pt x="6" y="2"/>
                    <a:pt x="6"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33" name="Freeform 133"/>
            <p:cNvSpPr/>
            <p:nvPr/>
          </p:nvSpPr>
          <p:spPr bwMode="auto">
            <a:xfrm>
              <a:off x="1405983" y="4027779"/>
              <a:ext cx="43791" cy="20743"/>
            </a:xfrm>
            <a:custGeom>
              <a:avLst/>
              <a:gdLst>
                <a:gd name="T0" fmla="*/ 1 w 8"/>
                <a:gd name="T1" fmla="*/ 0 h 4"/>
                <a:gd name="T2" fmla="*/ 1 w 8"/>
                <a:gd name="T3" fmla="*/ 2 h 4"/>
                <a:gd name="T4" fmla="*/ 6 w 8"/>
                <a:gd name="T5" fmla="*/ 3 h 4"/>
                <a:gd name="T6" fmla="*/ 5 w 8"/>
                <a:gd name="T7" fmla="*/ 1 h 4"/>
                <a:gd name="T8" fmla="*/ 1 w 8"/>
                <a:gd name="T9" fmla="*/ 0 h 4"/>
              </a:gdLst>
              <a:ahLst/>
              <a:cxnLst>
                <a:cxn ang="0">
                  <a:pos x="T0" y="T1"/>
                </a:cxn>
                <a:cxn ang="0">
                  <a:pos x="T2" y="T3"/>
                </a:cxn>
                <a:cxn ang="0">
                  <a:pos x="T4" y="T5"/>
                </a:cxn>
                <a:cxn ang="0">
                  <a:pos x="T6" y="T7"/>
                </a:cxn>
                <a:cxn ang="0">
                  <a:pos x="T8" y="T9"/>
                </a:cxn>
              </a:cxnLst>
              <a:rect l="0" t="0" r="r" b="b"/>
              <a:pathLst>
                <a:path w="8" h="4">
                  <a:moveTo>
                    <a:pt x="1" y="0"/>
                  </a:moveTo>
                  <a:cubicBezTo>
                    <a:pt x="1" y="0"/>
                    <a:pt x="0" y="1"/>
                    <a:pt x="1" y="2"/>
                  </a:cubicBezTo>
                  <a:cubicBezTo>
                    <a:pt x="2" y="3"/>
                    <a:pt x="5" y="4"/>
                    <a:pt x="6" y="3"/>
                  </a:cubicBezTo>
                  <a:cubicBezTo>
                    <a:pt x="8" y="3"/>
                    <a:pt x="7" y="2"/>
                    <a:pt x="5" y="1"/>
                  </a:cubicBezTo>
                  <a:cubicBezTo>
                    <a:pt x="3" y="1"/>
                    <a:pt x="2" y="0"/>
                    <a:pt x="1" y="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34" name="Freeform 134"/>
            <p:cNvSpPr/>
            <p:nvPr/>
          </p:nvSpPr>
          <p:spPr bwMode="auto">
            <a:xfrm>
              <a:off x="3424993" y="3944805"/>
              <a:ext cx="43791" cy="32268"/>
            </a:xfrm>
            <a:custGeom>
              <a:avLst/>
              <a:gdLst>
                <a:gd name="T0" fmla="*/ 4 w 8"/>
                <a:gd name="T1" fmla="*/ 1 h 6"/>
                <a:gd name="T2" fmla="*/ 1 w 8"/>
                <a:gd name="T3" fmla="*/ 2 h 6"/>
                <a:gd name="T4" fmla="*/ 2 w 8"/>
                <a:gd name="T5" fmla="*/ 4 h 6"/>
                <a:gd name="T6" fmla="*/ 4 w 8"/>
                <a:gd name="T7" fmla="*/ 6 h 6"/>
                <a:gd name="T8" fmla="*/ 7 w 8"/>
                <a:gd name="T9" fmla="*/ 6 h 6"/>
                <a:gd name="T10" fmla="*/ 6 w 8"/>
                <a:gd name="T11" fmla="*/ 3 h 6"/>
                <a:gd name="T12" fmla="*/ 7 w 8"/>
                <a:gd name="T13" fmla="*/ 0 h 6"/>
                <a:gd name="T14" fmla="*/ 4 w 8"/>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6">
                  <a:moveTo>
                    <a:pt x="4" y="1"/>
                  </a:moveTo>
                  <a:cubicBezTo>
                    <a:pt x="3" y="2"/>
                    <a:pt x="1" y="2"/>
                    <a:pt x="1" y="2"/>
                  </a:cubicBezTo>
                  <a:cubicBezTo>
                    <a:pt x="0" y="2"/>
                    <a:pt x="1" y="3"/>
                    <a:pt x="2" y="4"/>
                  </a:cubicBezTo>
                  <a:cubicBezTo>
                    <a:pt x="4" y="5"/>
                    <a:pt x="3" y="6"/>
                    <a:pt x="4" y="6"/>
                  </a:cubicBezTo>
                  <a:cubicBezTo>
                    <a:pt x="6" y="6"/>
                    <a:pt x="6" y="6"/>
                    <a:pt x="7" y="6"/>
                  </a:cubicBezTo>
                  <a:cubicBezTo>
                    <a:pt x="8" y="6"/>
                    <a:pt x="6" y="4"/>
                    <a:pt x="6" y="3"/>
                  </a:cubicBezTo>
                  <a:cubicBezTo>
                    <a:pt x="6" y="2"/>
                    <a:pt x="7" y="1"/>
                    <a:pt x="7" y="0"/>
                  </a:cubicBezTo>
                  <a:cubicBezTo>
                    <a:pt x="8" y="0"/>
                    <a:pt x="5" y="1"/>
                    <a:pt x="4"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35" name="Freeform 135"/>
            <p:cNvSpPr/>
            <p:nvPr/>
          </p:nvSpPr>
          <p:spPr bwMode="auto">
            <a:xfrm>
              <a:off x="3588635" y="3877968"/>
              <a:ext cx="27657" cy="39181"/>
            </a:xfrm>
            <a:custGeom>
              <a:avLst/>
              <a:gdLst>
                <a:gd name="T0" fmla="*/ 3 w 5"/>
                <a:gd name="T1" fmla="*/ 4 h 7"/>
                <a:gd name="T2" fmla="*/ 5 w 5"/>
                <a:gd name="T3" fmla="*/ 1 h 7"/>
                <a:gd name="T4" fmla="*/ 1 w 5"/>
                <a:gd name="T5" fmla="*/ 3 h 7"/>
                <a:gd name="T6" fmla="*/ 1 w 5"/>
                <a:gd name="T7" fmla="*/ 7 h 7"/>
                <a:gd name="T8" fmla="*/ 3 w 5"/>
                <a:gd name="T9" fmla="*/ 4 h 7"/>
              </a:gdLst>
              <a:ahLst/>
              <a:cxnLst>
                <a:cxn ang="0">
                  <a:pos x="T0" y="T1"/>
                </a:cxn>
                <a:cxn ang="0">
                  <a:pos x="T2" y="T3"/>
                </a:cxn>
                <a:cxn ang="0">
                  <a:pos x="T4" y="T5"/>
                </a:cxn>
                <a:cxn ang="0">
                  <a:pos x="T6" y="T7"/>
                </a:cxn>
                <a:cxn ang="0">
                  <a:pos x="T8" y="T9"/>
                </a:cxn>
              </a:cxnLst>
              <a:rect l="0" t="0" r="r" b="b"/>
              <a:pathLst>
                <a:path w="5" h="7">
                  <a:moveTo>
                    <a:pt x="3" y="4"/>
                  </a:moveTo>
                  <a:cubicBezTo>
                    <a:pt x="4" y="4"/>
                    <a:pt x="4" y="2"/>
                    <a:pt x="5" y="1"/>
                  </a:cubicBezTo>
                  <a:cubicBezTo>
                    <a:pt x="5" y="0"/>
                    <a:pt x="3" y="2"/>
                    <a:pt x="1" y="3"/>
                  </a:cubicBezTo>
                  <a:cubicBezTo>
                    <a:pt x="0" y="4"/>
                    <a:pt x="0" y="6"/>
                    <a:pt x="1" y="7"/>
                  </a:cubicBezTo>
                  <a:cubicBezTo>
                    <a:pt x="1" y="7"/>
                    <a:pt x="3" y="5"/>
                    <a:pt x="3" y="4"/>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36" name="Freeform 136"/>
            <p:cNvSpPr/>
            <p:nvPr/>
          </p:nvSpPr>
          <p:spPr bwMode="auto">
            <a:xfrm>
              <a:off x="3664693" y="3857225"/>
              <a:ext cx="27657" cy="20743"/>
            </a:xfrm>
            <a:custGeom>
              <a:avLst/>
              <a:gdLst>
                <a:gd name="T0" fmla="*/ 2 w 5"/>
                <a:gd name="T1" fmla="*/ 4 h 4"/>
                <a:gd name="T2" fmla="*/ 5 w 5"/>
                <a:gd name="T3" fmla="*/ 1 h 4"/>
                <a:gd name="T4" fmla="*/ 4 w 5"/>
                <a:gd name="T5" fmla="*/ 0 h 4"/>
                <a:gd name="T6" fmla="*/ 1 w 5"/>
                <a:gd name="T7" fmla="*/ 1 h 4"/>
                <a:gd name="T8" fmla="*/ 2 w 5"/>
                <a:gd name="T9" fmla="*/ 4 h 4"/>
              </a:gdLst>
              <a:ahLst/>
              <a:cxnLst>
                <a:cxn ang="0">
                  <a:pos x="T0" y="T1"/>
                </a:cxn>
                <a:cxn ang="0">
                  <a:pos x="T2" y="T3"/>
                </a:cxn>
                <a:cxn ang="0">
                  <a:pos x="T4" y="T5"/>
                </a:cxn>
                <a:cxn ang="0">
                  <a:pos x="T6" y="T7"/>
                </a:cxn>
                <a:cxn ang="0">
                  <a:pos x="T8" y="T9"/>
                </a:cxn>
              </a:cxnLst>
              <a:rect l="0" t="0" r="r" b="b"/>
              <a:pathLst>
                <a:path w="5" h="4">
                  <a:moveTo>
                    <a:pt x="2" y="4"/>
                  </a:moveTo>
                  <a:cubicBezTo>
                    <a:pt x="3" y="3"/>
                    <a:pt x="5" y="2"/>
                    <a:pt x="5" y="1"/>
                  </a:cubicBezTo>
                  <a:cubicBezTo>
                    <a:pt x="5" y="1"/>
                    <a:pt x="5" y="0"/>
                    <a:pt x="4" y="0"/>
                  </a:cubicBezTo>
                  <a:cubicBezTo>
                    <a:pt x="2" y="1"/>
                    <a:pt x="1" y="1"/>
                    <a:pt x="1" y="1"/>
                  </a:cubicBezTo>
                  <a:cubicBezTo>
                    <a:pt x="0" y="1"/>
                    <a:pt x="1" y="4"/>
                    <a:pt x="2" y="4"/>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37" name="Freeform 137"/>
            <p:cNvSpPr/>
            <p:nvPr/>
          </p:nvSpPr>
          <p:spPr bwMode="auto">
            <a:xfrm>
              <a:off x="3669304" y="3841090"/>
              <a:ext cx="16134" cy="11524"/>
            </a:xfrm>
            <a:custGeom>
              <a:avLst/>
              <a:gdLst>
                <a:gd name="T0" fmla="*/ 2 w 3"/>
                <a:gd name="T1" fmla="*/ 1 h 2"/>
                <a:gd name="T2" fmla="*/ 1 w 3"/>
                <a:gd name="T3" fmla="*/ 2 h 2"/>
                <a:gd name="T4" fmla="*/ 2 w 3"/>
                <a:gd name="T5" fmla="*/ 1 h 2"/>
              </a:gdLst>
              <a:ahLst/>
              <a:cxnLst>
                <a:cxn ang="0">
                  <a:pos x="T0" y="T1"/>
                </a:cxn>
                <a:cxn ang="0">
                  <a:pos x="T2" y="T3"/>
                </a:cxn>
                <a:cxn ang="0">
                  <a:pos x="T4" y="T5"/>
                </a:cxn>
              </a:cxnLst>
              <a:rect l="0" t="0" r="r" b="b"/>
              <a:pathLst>
                <a:path w="3" h="2">
                  <a:moveTo>
                    <a:pt x="2" y="1"/>
                  </a:moveTo>
                  <a:cubicBezTo>
                    <a:pt x="1" y="1"/>
                    <a:pt x="0" y="2"/>
                    <a:pt x="1" y="2"/>
                  </a:cubicBezTo>
                  <a:cubicBezTo>
                    <a:pt x="3" y="2"/>
                    <a:pt x="3" y="0"/>
                    <a:pt x="2"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38" name="Freeform 138"/>
            <p:cNvSpPr/>
            <p:nvPr/>
          </p:nvSpPr>
          <p:spPr bwMode="auto">
            <a:xfrm>
              <a:off x="4510559" y="5945378"/>
              <a:ext cx="20743" cy="27657"/>
            </a:xfrm>
            <a:custGeom>
              <a:avLst/>
              <a:gdLst>
                <a:gd name="T0" fmla="*/ 1 w 4"/>
                <a:gd name="T1" fmla="*/ 1 h 5"/>
                <a:gd name="T2" fmla="*/ 3 w 4"/>
                <a:gd name="T3" fmla="*/ 4 h 5"/>
                <a:gd name="T4" fmla="*/ 1 w 4"/>
                <a:gd name="T5" fmla="*/ 1 h 5"/>
              </a:gdLst>
              <a:ahLst/>
              <a:cxnLst>
                <a:cxn ang="0">
                  <a:pos x="T0" y="T1"/>
                </a:cxn>
                <a:cxn ang="0">
                  <a:pos x="T2" y="T3"/>
                </a:cxn>
                <a:cxn ang="0">
                  <a:pos x="T4" y="T5"/>
                </a:cxn>
              </a:cxnLst>
              <a:rect l="0" t="0" r="r" b="b"/>
              <a:pathLst>
                <a:path w="4" h="5">
                  <a:moveTo>
                    <a:pt x="1" y="1"/>
                  </a:moveTo>
                  <a:cubicBezTo>
                    <a:pt x="0" y="2"/>
                    <a:pt x="2" y="5"/>
                    <a:pt x="3" y="4"/>
                  </a:cubicBezTo>
                  <a:cubicBezTo>
                    <a:pt x="4" y="3"/>
                    <a:pt x="3" y="0"/>
                    <a:pt x="1"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39" name="Freeform 139"/>
            <p:cNvSpPr/>
            <p:nvPr/>
          </p:nvSpPr>
          <p:spPr bwMode="auto">
            <a:xfrm>
              <a:off x="7110379" y="5634228"/>
              <a:ext cx="39181" cy="16134"/>
            </a:xfrm>
            <a:custGeom>
              <a:avLst/>
              <a:gdLst>
                <a:gd name="T0" fmla="*/ 0 w 7"/>
                <a:gd name="T1" fmla="*/ 0 h 3"/>
                <a:gd name="T2" fmla="*/ 3 w 7"/>
                <a:gd name="T3" fmla="*/ 2 h 3"/>
                <a:gd name="T4" fmla="*/ 6 w 7"/>
                <a:gd name="T5" fmla="*/ 2 h 3"/>
                <a:gd name="T6" fmla="*/ 0 w 7"/>
                <a:gd name="T7" fmla="*/ 0 h 3"/>
              </a:gdLst>
              <a:ahLst/>
              <a:cxnLst>
                <a:cxn ang="0">
                  <a:pos x="T0" y="T1"/>
                </a:cxn>
                <a:cxn ang="0">
                  <a:pos x="T2" y="T3"/>
                </a:cxn>
                <a:cxn ang="0">
                  <a:pos x="T4" y="T5"/>
                </a:cxn>
                <a:cxn ang="0">
                  <a:pos x="T6" y="T7"/>
                </a:cxn>
              </a:cxnLst>
              <a:rect l="0" t="0" r="r" b="b"/>
              <a:pathLst>
                <a:path w="7" h="3">
                  <a:moveTo>
                    <a:pt x="0" y="0"/>
                  </a:moveTo>
                  <a:cubicBezTo>
                    <a:pt x="0" y="0"/>
                    <a:pt x="1" y="1"/>
                    <a:pt x="3" y="2"/>
                  </a:cubicBezTo>
                  <a:cubicBezTo>
                    <a:pt x="4" y="3"/>
                    <a:pt x="6" y="3"/>
                    <a:pt x="6" y="2"/>
                  </a:cubicBezTo>
                  <a:cubicBezTo>
                    <a:pt x="7" y="1"/>
                    <a:pt x="1" y="0"/>
                    <a:pt x="0" y="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40" name="Freeform 140"/>
            <p:cNvSpPr/>
            <p:nvPr/>
          </p:nvSpPr>
          <p:spPr bwMode="auto">
            <a:xfrm>
              <a:off x="7181826" y="5661886"/>
              <a:ext cx="23049" cy="9219"/>
            </a:xfrm>
            <a:custGeom>
              <a:avLst/>
              <a:gdLst>
                <a:gd name="T0" fmla="*/ 0 w 4"/>
                <a:gd name="T1" fmla="*/ 1 h 2"/>
                <a:gd name="T2" fmla="*/ 4 w 4"/>
                <a:gd name="T3" fmla="*/ 2 h 2"/>
                <a:gd name="T4" fmla="*/ 0 w 4"/>
                <a:gd name="T5" fmla="*/ 1 h 2"/>
              </a:gdLst>
              <a:ahLst/>
              <a:cxnLst>
                <a:cxn ang="0">
                  <a:pos x="T0" y="T1"/>
                </a:cxn>
                <a:cxn ang="0">
                  <a:pos x="T2" y="T3"/>
                </a:cxn>
                <a:cxn ang="0">
                  <a:pos x="T4" y="T5"/>
                </a:cxn>
              </a:cxnLst>
              <a:rect l="0" t="0" r="r" b="b"/>
              <a:pathLst>
                <a:path w="4" h="2">
                  <a:moveTo>
                    <a:pt x="0" y="1"/>
                  </a:moveTo>
                  <a:cubicBezTo>
                    <a:pt x="0" y="2"/>
                    <a:pt x="4" y="2"/>
                    <a:pt x="4" y="2"/>
                  </a:cubicBezTo>
                  <a:cubicBezTo>
                    <a:pt x="4" y="1"/>
                    <a:pt x="0" y="0"/>
                    <a:pt x="0"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41" name="Freeform 141"/>
            <p:cNvSpPr/>
            <p:nvPr/>
          </p:nvSpPr>
          <p:spPr bwMode="auto">
            <a:xfrm>
              <a:off x="7057369" y="5585828"/>
              <a:ext cx="53010" cy="32268"/>
            </a:xfrm>
            <a:custGeom>
              <a:avLst/>
              <a:gdLst>
                <a:gd name="T0" fmla="*/ 9 w 10"/>
                <a:gd name="T1" fmla="*/ 4 h 6"/>
                <a:gd name="T2" fmla="*/ 3 w 10"/>
                <a:gd name="T3" fmla="*/ 0 h 6"/>
                <a:gd name="T4" fmla="*/ 9 w 10"/>
                <a:gd name="T5" fmla="*/ 4 h 6"/>
              </a:gdLst>
              <a:ahLst/>
              <a:cxnLst>
                <a:cxn ang="0">
                  <a:pos x="T0" y="T1"/>
                </a:cxn>
                <a:cxn ang="0">
                  <a:pos x="T2" y="T3"/>
                </a:cxn>
                <a:cxn ang="0">
                  <a:pos x="T4" y="T5"/>
                </a:cxn>
              </a:cxnLst>
              <a:rect l="0" t="0" r="r" b="b"/>
              <a:pathLst>
                <a:path w="10" h="6">
                  <a:moveTo>
                    <a:pt x="9" y="4"/>
                  </a:moveTo>
                  <a:cubicBezTo>
                    <a:pt x="10" y="2"/>
                    <a:pt x="5" y="0"/>
                    <a:pt x="3" y="0"/>
                  </a:cubicBezTo>
                  <a:cubicBezTo>
                    <a:pt x="0" y="0"/>
                    <a:pt x="8" y="6"/>
                    <a:pt x="9" y="4"/>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42" name="Freeform 142"/>
            <p:cNvSpPr/>
            <p:nvPr/>
          </p:nvSpPr>
          <p:spPr bwMode="auto">
            <a:xfrm>
              <a:off x="3489527" y="4523311"/>
              <a:ext cx="11524" cy="11524"/>
            </a:xfrm>
            <a:custGeom>
              <a:avLst/>
              <a:gdLst>
                <a:gd name="T0" fmla="*/ 0 w 2"/>
                <a:gd name="T1" fmla="*/ 1 h 2"/>
                <a:gd name="T2" fmla="*/ 2 w 2"/>
                <a:gd name="T3" fmla="*/ 1 h 2"/>
                <a:gd name="T4" fmla="*/ 0 w 2"/>
                <a:gd name="T5" fmla="*/ 1 h 2"/>
              </a:gdLst>
              <a:ahLst/>
              <a:cxnLst>
                <a:cxn ang="0">
                  <a:pos x="T0" y="T1"/>
                </a:cxn>
                <a:cxn ang="0">
                  <a:pos x="T2" y="T3"/>
                </a:cxn>
                <a:cxn ang="0">
                  <a:pos x="T4" y="T5"/>
                </a:cxn>
              </a:cxnLst>
              <a:rect l="0" t="0" r="r" b="b"/>
              <a:pathLst>
                <a:path w="2" h="2">
                  <a:moveTo>
                    <a:pt x="0" y="1"/>
                  </a:moveTo>
                  <a:cubicBezTo>
                    <a:pt x="0" y="2"/>
                    <a:pt x="2" y="1"/>
                    <a:pt x="2" y="1"/>
                  </a:cubicBezTo>
                  <a:cubicBezTo>
                    <a:pt x="1" y="0"/>
                    <a:pt x="0" y="0"/>
                    <a:pt x="0"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43" name="Freeform 143"/>
            <p:cNvSpPr/>
            <p:nvPr/>
          </p:nvSpPr>
          <p:spPr bwMode="auto">
            <a:xfrm>
              <a:off x="2562997" y="5044199"/>
              <a:ext cx="20743" cy="9219"/>
            </a:xfrm>
            <a:custGeom>
              <a:avLst/>
              <a:gdLst>
                <a:gd name="T0" fmla="*/ 2 w 4"/>
                <a:gd name="T1" fmla="*/ 0 h 2"/>
                <a:gd name="T2" fmla="*/ 3 w 4"/>
                <a:gd name="T3" fmla="*/ 1 h 2"/>
                <a:gd name="T4" fmla="*/ 2 w 4"/>
                <a:gd name="T5" fmla="*/ 0 h 2"/>
              </a:gdLst>
              <a:ahLst/>
              <a:cxnLst>
                <a:cxn ang="0">
                  <a:pos x="T0" y="T1"/>
                </a:cxn>
                <a:cxn ang="0">
                  <a:pos x="T2" y="T3"/>
                </a:cxn>
                <a:cxn ang="0">
                  <a:pos x="T4" y="T5"/>
                </a:cxn>
              </a:cxnLst>
              <a:rect l="0" t="0" r="r" b="b"/>
              <a:pathLst>
                <a:path w="4" h="2">
                  <a:moveTo>
                    <a:pt x="2" y="0"/>
                  </a:moveTo>
                  <a:cubicBezTo>
                    <a:pt x="0" y="1"/>
                    <a:pt x="2" y="2"/>
                    <a:pt x="3" y="1"/>
                  </a:cubicBezTo>
                  <a:cubicBezTo>
                    <a:pt x="4" y="0"/>
                    <a:pt x="3" y="0"/>
                    <a:pt x="2" y="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44" name="Freeform 144"/>
            <p:cNvSpPr/>
            <p:nvPr/>
          </p:nvSpPr>
          <p:spPr bwMode="auto">
            <a:xfrm>
              <a:off x="3314362" y="5323080"/>
              <a:ext cx="23049" cy="9219"/>
            </a:xfrm>
            <a:custGeom>
              <a:avLst/>
              <a:gdLst>
                <a:gd name="T0" fmla="*/ 3 w 4"/>
                <a:gd name="T1" fmla="*/ 1 h 2"/>
                <a:gd name="T2" fmla="*/ 2 w 4"/>
                <a:gd name="T3" fmla="*/ 0 h 2"/>
                <a:gd name="T4" fmla="*/ 3 w 4"/>
                <a:gd name="T5" fmla="*/ 1 h 2"/>
              </a:gdLst>
              <a:ahLst/>
              <a:cxnLst>
                <a:cxn ang="0">
                  <a:pos x="T0" y="T1"/>
                </a:cxn>
                <a:cxn ang="0">
                  <a:pos x="T2" y="T3"/>
                </a:cxn>
                <a:cxn ang="0">
                  <a:pos x="T4" y="T5"/>
                </a:cxn>
              </a:cxnLst>
              <a:rect l="0" t="0" r="r" b="b"/>
              <a:pathLst>
                <a:path w="4" h="2">
                  <a:moveTo>
                    <a:pt x="3" y="1"/>
                  </a:moveTo>
                  <a:cubicBezTo>
                    <a:pt x="3" y="1"/>
                    <a:pt x="4" y="0"/>
                    <a:pt x="2" y="0"/>
                  </a:cubicBezTo>
                  <a:cubicBezTo>
                    <a:pt x="0" y="1"/>
                    <a:pt x="2" y="2"/>
                    <a:pt x="3"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45" name="Freeform 145"/>
            <p:cNvSpPr/>
            <p:nvPr/>
          </p:nvSpPr>
          <p:spPr bwMode="auto">
            <a:xfrm>
              <a:off x="3277486" y="5387613"/>
              <a:ext cx="11524" cy="4611"/>
            </a:xfrm>
            <a:custGeom>
              <a:avLst/>
              <a:gdLst>
                <a:gd name="T0" fmla="*/ 0 w 2"/>
                <a:gd name="T1" fmla="*/ 0 h 1"/>
                <a:gd name="T2" fmla="*/ 1 w 2"/>
                <a:gd name="T3" fmla="*/ 1 h 1"/>
                <a:gd name="T4" fmla="*/ 0 w 2"/>
                <a:gd name="T5" fmla="*/ 0 h 1"/>
              </a:gdLst>
              <a:ahLst/>
              <a:cxnLst>
                <a:cxn ang="0">
                  <a:pos x="T0" y="T1"/>
                </a:cxn>
                <a:cxn ang="0">
                  <a:pos x="T2" y="T3"/>
                </a:cxn>
                <a:cxn ang="0">
                  <a:pos x="T4" y="T5"/>
                </a:cxn>
              </a:cxnLst>
              <a:rect l="0" t="0" r="r" b="b"/>
              <a:pathLst>
                <a:path w="2" h="1">
                  <a:moveTo>
                    <a:pt x="0" y="0"/>
                  </a:moveTo>
                  <a:cubicBezTo>
                    <a:pt x="0" y="1"/>
                    <a:pt x="0" y="1"/>
                    <a:pt x="1" y="1"/>
                  </a:cubicBezTo>
                  <a:cubicBezTo>
                    <a:pt x="2" y="1"/>
                    <a:pt x="1" y="0"/>
                    <a:pt x="0" y="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46" name="Freeform 146"/>
            <p:cNvSpPr/>
            <p:nvPr/>
          </p:nvSpPr>
          <p:spPr bwMode="auto">
            <a:xfrm>
              <a:off x="4482899" y="5498245"/>
              <a:ext cx="16134" cy="16134"/>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0" y="2"/>
                    <a:pt x="2" y="3"/>
                    <a:pt x="2" y="2"/>
                  </a:cubicBezTo>
                  <a:cubicBezTo>
                    <a:pt x="3" y="1"/>
                    <a:pt x="3" y="0"/>
                    <a:pt x="1"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47" name="Freeform 147"/>
            <p:cNvSpPr/>
            <p:nvPr/>
          </p:nvSpPr>
          <p:spPr bwMode="auto">
            <a:xfrm>
              <a:off x="4323867" y="4758402"/>
              <a:ext cx="11524" cy="11524"/>
            </a:xfrm>
            <a:custGeom>
              <a:avLst/>
              <a:gdLst>
                <a:gd name="T0" fmla="*/ 0 w 2"/>
                <a:gd name="T1" fmla="*/ 0 h 2"/>
                <a:gd name="T2" fmla="*/ 1 w 2"/>
                <a:gd name="T3" fmla="*/ 1 h 2"/>
                <a:gd name="T4" fmla="*/ 0 w 2"/>
                <a:gd name="T5" fmla="*/ 0 h 2"/>
              </a:gdLst>
              <a:ahLst/>
              <a:cxnLst>
                <a:cxn ang="0">
                  <a:pos x="T0" y="T1"/>
                </a:cxn>
                <a:cxn ang="0">
                  <a:pos x="T2" y="T3"/>
                </a:cxn>
                <a:cxn ang="0">
                  <a:pos x="T4" y="T5"/>
                </a:cxn>
              </a:cxnLst>
              <a:rect l="0" t="0" r="r" b="b"/>
              <a:pathLst>
                <a:path w="2" h="2">
                  <a:moveTo>
                    <a:pt x="0" y="0"/>
                  </a:moveTo>
                  <a:cubicBezTo>
                    <a:pt x="0" y="1"/>
                    <a:pt x="1" y="2"/>
                    <a:pt x="1" y="1"/>
                  </a:cubicBezTo>
                  <a:cubicBezTo>
                    <a:pt x="2" y="1"/>
                    <a:pt x="1" y="0"/>
                    <a:pt x="0" y="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48" name="Freeform 148"/>
            <p:cNvSpPr/>
            <p:nvPr/>
          </p:nvSpPr>
          <p:spPr bwMode="auto">
            <a:xfrm>
              <a:off x="4183275" y="5698765"/>
              <a:ext cx="27657" cy="16134"/>
            </a:xfrm>
            <a:custGeom>
              <a:avLst/>
              <a:gdLst>
                <a:gd name="T0" fmla="*/ 2 w 5"/>
                <a:gd name="T1" fmla="*/ 0 h 3"/>
                <a:gd name="T2" fmla="*/ 3 w 5"/>
                <a:gd name="T3" fmla="*/ 3 h 3"/>
                <a:gd name="T4" fmla="*/ 2 w 5"/>
                <a:gd name="T5" fmla="*/ 0 h 3"/>
              </a:gdLst>
              <a:ahLst/>
              <a:cxnLst>
                <a:cxn ang="0">
                  <a:pos x="T0" y="T1"/>
                </a:cxn>
                <a:cxn ang="0">
                  <a:pos x="T2" y="T3"/>
                </a:cxn>
                <a:cxn ang="0">
                  <a:pos x="T4" y="T5"/>
                </a:cxn>
              </a:cxnLst>
              <a:rect l="0" t="0" r="r" b="b"/>
              <a:pathLst>
                <a:path w="5" h="3">
                  <a:moveTo>
                    <a:pt x="2" y="0"/>
                  </a:moveTo>
                  <a:cubicBezTo>
                    <a:pt x="0" y="0"/>
                    <a:pt x="1" y="3"/>
                    <a:pt x="3" y="3"/>
                  </a:cubicBezTo>
                  <a:cubicBezTo>
                    <a:pt x="5" y="3"/>
                    <a:pt x="3" y="0"/>
                    <a:pt x="2" y="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49" name="Freeform 149"/>
            <p:cNvSpPr/>
            <p:nvPr/>
          </p:nvSpPr>
          <p:spPr bwMode="auto">
            <a:xfrm>
              <a:off x="1657206" y="5136390"/>
              <a:ext cx="23049" cy="27657"/>
            </a:xfrm>
            <a:custGeom>
              <a:avLst/>
              <a:gdLst>
                <a:gd name="T0" fmla="*/ 3 w 4"/>
                <a:gd name="T1" fmla="*/ 3 h 5"/>
                <a:gd name="T2" fmla="*/ 0 w 4"/>
                <a:gd name="T3" fmla="*/ 2 h 5"/>
                <a:gd name="T4" fmla="*/ 3 w 4"/>
                <a:gd name="T5" fmla="*/ 3 h 5"/>
              </a:gdLst>
              <a:ahLst/>
              <a:cxnLst>
                <a:cxn ang="0">
                  <a:pos x="T0" y="T1"/>
                </a:cxn>
                <a:cxn ang="0">
                  <a:pos x="T2" y="T3"/>
                </a:cxn>
                <a:cxn ang="0">
                  <a:pos x="T4" y="T5"/>
                </a:cxn>
              </a:cxnLst>
              <a:rect l="0" t="0" r="r" b="b"/>
              <a:pathLst>
                <a:path w="4" h="5">
                  <a:moveTo>
                    <a:pt x="3" y="3"/>
                  </a:moveTo>
                  <a:cubicBezTo>
                    <a:pt x="4" y="1"/>
                    <a:pt x="1" y="0"/>
                    <a:pt x="0" y="2"/>
                  </a:cubicBezTo>
                  <a:cubicBezTo>
                    <a:pt x="0" y="5"/>
                    <a:pt x="2" y="4"/>
                    <a:pt x="3" y="3"/>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50" name="Freeform 150"/>
            <p:cNvSpPr/>
            <p:nvPr/>
          </p:nvSpPr>
          <p:spPr bwMode="auto">
            <a:xfrm>
              <a:off x="6402804" y="4295137"/>
              <a:ext cx="20743" cy="20743"/>
            </a:xfrm>
            <a:custGeom>
              <a:avLst/>
              <a:gdLst>
                <a:gd name="T0" fmla="*/ 4 w 4"/>
                <a:gd name="T1" fmla="*/ 1 h 4"/>
                <a:gd name="T2" fmla="*/ 1 w 4"/>
                <a:gd name="T3" fmla="*/ 4 h 4"/>
                <a:gd name="T4" fmla="*/ 4 w 4"/>
                <a:gd name="T5" fmla="*/ 1 h 4"/>
              </a:gdLst>
              <a:ahLst/>
              <a:cxnLst>
                <a:cxn ang="0">
                  <a:pos x="T0" y="T1"/>
                </a:cxn>
                <a:cxn ang="0">
                  <a:pos x="T2" y="T3"/>
                </a:cxn>
                <a:cxn ang="0">
                  <a:pos x="T4" y="T5"/>
                </a:cxn>
              </a:cxnLst>
              <a:rect l="0" t="0" r="r" b="b"/>
              <a:pathLst>
                <a:path w="4" h="4">
                  <a:moveTo>
                    <a:pt x="4" y="1"/>
                  </a:moveTo>
                  <a:cubicBezTo>
                    <a:pt x="3" y="0"/>
                    <a:pt x="0" y="3"/>
                    <a:pt x="1" y="4"/>
                  </a:cubicBezTo>
                  <a:cubicBezTo>
                    <a:pt x="1" y="4"/>
                    <a:pt x="4" y="1"/>
                    <a:pt x="4"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51" name="Freeform 151"/>
            <p:cNvSpPr/>
            <p:nvPr/>
          </p:nvSpPr>
          <p:spPr bwMode="auto">
            <a:xfrm>
              <a:off x="6423546" y="4267478"/>
              <a:ext cx="43791" cy="32268"/>
            </a:xfrm>
            <a:custGeom>
              <a:avLst/>
              <a:gdLst>
                <a:gd name="T0" fmla="*/ 7 w 8"/>
                <a:gd name="T1" fmla="*/ 0 h 6"/>
                <a:gd name="T2" fmla="*/ 5 w 8"/>
                <a:gd name="T3" fmla="*/ 2 h 6"/>
                <a:gd name="T4" fmla="*/ 2 w 8"/>
                <a:gd name="T5" fmla="*/ 5 h 6"/>
                <a:gd name="T6" fmla="*/ 7 w 8"/>
                <a:gd name="T7" fmla="*/ 0 h 6"/>
              </a:gdLst>
              <a:ahLst/>
              <a:cxnLst>
                <a:cxn ang="0">
                  <a:pos x="T0" y="T1"/>
                </a:cxn>
                <a:cxn ang="0">
                  <a:pos x="T2" y="T3"/>
                </a:cxn>
                <a:cxn ang="0">
                  <a:pos x="T4" y="T5"/>
                </a:cxn>
                <a:cxn ang="0">
                  <a:pos x="T6" y="T7"/>
                </a:cxn>
              </a:cxnLst>
              <a:rect l="0" t="0" r="r" b="b"/>
              <a:pathLst>
                <a:path w="8" h="6">
                  <a:moveTo>
                    <a:pt x="7" y="0"/>
                  </a:moveTo>
                  <a:cubicBezTo>
                    <a:pt x="7" y="0"/>
                    <a:pt x="5" y="2"/>
                    <a:pt x="5" y="2"/>
                  </a:cubicBezTo>
                  <a:cubicBezTo>
                    <a:pt x="4" y="2"/>
                    <a:pt x="0" y="4"/>
                    <a:pt x="2" y="5"/>
                  </a:cubicBezTo>
                  <a:cubicBezTo>
                    <a:pt x="3" y="6"/>
                    <a:pt x="8" y="0"/>
                    <a:pt x="7" y="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52" name="Freeform 152"/>
            <p:cNvSpPr/>
            <p:nvPr/>
          </p:nvSpPr>
          <p:spPr bwMode="auto">
            <a:xfrm>
              <a:off x="6471947" y="4239822"/>
              <a:ext cx="23049" cy="20743"/>
            </a:xfrm>
            <a:custGeom>
              <a:avLst/>
              <a:gdLst>
                <a:gd name="T0" fmla="*/ 3 w 4"/>
                <a:gd name="T1" fmla="*/ 1 h 4"/>
                <a:gd name="T2" fmla="*/ 1 w 4"/>
                <a:gd name="T3" fmla="*/ 4 h 4"/>
                <a:gd name="T4" fmla="*/ 3 w 4"/>
                <a:gd name="T5" fmla="*/ 1 h 4"/>
              </a:gdLst>
              <a:ahLst/>
              <a:cxnLst>
                <a:cxn ang="0">
                  <a:pos x="T0" y="T1"/>
                </a:cxn>
                <a:cxn ang="0">
                  <a:pos x="T2" y="T3"/>
                </a:cxn>
                <a:cxn ang="0">
                  <a:pos x="T4" y="T5"/>
                </a:cxn>
              </a:cxnLst>
              <a:rect l="0" t="0" r="r" b="b"/>
              <a:pathLst>
                <a:path w="4" h="4">
                  <a:moveTo>
                    <a:pt x="3" y="1"/>
                  </a:moveTo>
                  <a:cubicBezTo>
                    <a:pt x="2" y="0"/>
                    <a:pt x="0" y="4"/>
                    <a:pt x="1" y="4"/>
                  </a:cubicBezTo>
                  <a:cubicBezTo>
                    <a:pt x="2" y="4"/>
                    <a:pt x="4" y="2"/>
                    <a:pt x="3" y="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53" name="Freeform 153"/>
            <p:cNvSpPr/>
            <p:nvPr/>
          </p:nvSpPr>
          <p:spPr bwMode="auto">
            <a:xfrm>
              <a:off x="6506521" y="4219078"/>
              <a:ext cx="16134" cy="16134"/>
            </a:xfrm>
            <a:custGeom>
              <a:avLst/>
              <a:gdLst>
                <a:gd name="T0" fmla="*/ 3 w 3"/>
                <a:gd name="T1" fmla="*/ 0 h 3"/>
                <a:gd name="T2" fmla="*/ 1 w 3"/>
                <a:gd name="T3" fmla="*/ 2 h 3"/>
                <a:gd name="T4" fmla="*/ 3 w 3"/>
                <a:gd name="T5" fmla="*/ 0 h 3"/>
              </a:gdLst>
              <a:ahLst/>
              <a:cxnLst>
                <a:cxn ang="0">
                  <a:pos x="T0" y="T1"/>
                </a:cxn>
                <a:cxn ang="0">
                  <a:pos x="T2" y="T3"/>
                </a:cxn>
                <a:cxn ang="0">
                  <a:pos x="T4" y="T5"/>
                </a:cxn>
              </a:cxnLst>
              <a:rect l="0" t="0" r="r" b="b"/>
              <a:pathLst>
                <a:path w="3" h="3">
                  <a:moveTo>
                    <a:pt x="3" y="0"/>
                  </a:moveTo>
                  <a:cubicBezTo>
                    <a:pt x="2" y="0"/>
                    <a:pt x="0" y="1"/>
                    <a:pt x="1" y="2"/>
                  </a:cubicBezTo>
                  <a:cubicBezTo>
                    <a:pt x="2" y="3"/>
                    <a:pt x="3" y="0"/>
                    <a:pt x="3" y="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54" name="Freeform 154"/>
            <p:cNvSpPr/>
            <p:nvPr/>
          </p:nvSpPr>
          <p:spPr bwMode="auto">
            <a:xfrm>
              <a:off x="6559529" y="4113056"/>
              <a:ext cx="23049" cy="23049"/>
            </a:xfrm>
            <a:custGeom>
              <a:avLst/>
              <a:gdLst>
                <a:gd name="T0" fmla="*/ 3 w 4"/>
                <a:gd name="T1" fmla="*/ 0 h 4"/>
                <a:gd name="T2" fmla="*/ 1 w 4"/>
                <a:gd name="T3" fmla="*/ 2 h 4"/>
                <a:gd name="T4" fmla="*/ 1 w 4"/>
                <a:gd name="T5" fmla="*/ 4 h 4"/>
                <a:gd name="T6" fmla="*/ 3 w 4"/>
                <a:gd name="T7" fmla="*/ 0 h 4"/>
              </a:gdLst>
              <a:ahLst/>
              <a:cxnLst>
                <a:cxn ang="0">
                  <a:pos x="T0" y="T1"/>
                </a:cxn>
                <a:cxn ang="0">
                  <a:pos x="T2" y="T3"/>
                </a:cxn>
                <a:cxn ang="0">
                  <a:pos x="T4" y="T5"/>
                </a:cxn>
                <a:cxn ang="0">
                  <a:pos x="T6" y="T7"/>
                </a:cxn>
              </a:cxnLst>
              <a:rect l="0" t="0" r="r" b="b"/>
              <a:pathLst>
                <a:path w="4" h="4">
                  <a:moveTo>
                    <a:pt x="3" y="0"/>
                  </a:moveTo>
                  <a:cubicBezTo>
                    <a:pt x="2" y="0"/>
                    <a:pt x="2" y="1"/>
                    <a:pt x="1" y="2"/>
                  </a:cubicBezTo>
                  <a:cubicBezTo>
                    <a:pt x="0" y="2"/>
                    <a:pt x="0" y="4"/>
                    <a:pt x="1" y="4"/>
                  </a:cubicBezTo>
                  <a:cubicBezTo>
                    <a:pt x="2" y="4"/>
                    <a:pt x="4" y="0"/>
                    <a:pt x="3" y="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55" name="Freeform 155"/>
            <p:cNvSpPr/>
            <p:nvPr/>
          </p:nvSpPr>
          <p:spPr bwMode="auto">
            <a:xfrm>
              <a:off x="6550310" y="4168372"/>
              <a:ext cx="4611" cy="6914"/>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0" y="1"/>
                  </a:cubicBezTo>
                  <a:cubicBezTo>
                    <a:pt x="1" y="1"/>
                    <a:pt x="1" y="0"/>
                    <a:pt x="0" y="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56" name="Freeform 156"/>
            <p:cNvSpPr/>
            <p:nvPr/>
          </p:nvSpPr>
          <p:spPr bwMode="auto">
            <a:xfrm>
              <a:off x="6015595" y="4813717"/>
              <a:ext cx="9219" cy="4611"/>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2" y="1"/>
                    <a:pt x="1" y="0"/>
                    <a:pt x="1" y="0"/>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sp>
          <p:nvSpPr>
            <p:cNvPr id="157" name="Freeform 157"/>
            <p:cNvSpPr/>
            <p:nvPr/>
          </p:nvSpPr>
          <p:spPr bwMode="auto">
            <a:xfrm>
              <a:off x="3505661" y="6523883"/>
              <a:ext cx="50706" cy="66841"/>
            </a:xfrm>
            <a:custGeom>
              <a:avLst/>
              <a:gdLst>
                <a:gd name="T0" fmla="*/ 2 w 9"/>
                <a:gd name="T1" fmla="*/ 11 h 12"/>
                <a:gd name="T2" fmla="*/ 8 w 9"/>
                <a:gd name="T3" fmla="*/ 3 h 12"/>
                <a:gd name="T4" fmla="*/ 9 w 9"/>
                <a:gd name="T5" fmla="*/ 0 h 12"/>
                <a:gd name="T6" fmla="*/ 2 w 9"/>
                <a:gd name="T7" fmla="*/ 0 h 12"/>
                <a:gd name="T8" fmla="*/ 2 w 9"/>
                <a:gd name="T9" fmla="*/ 11 h 12"/>
              </a:gdLst>
              <a:ahLst/>
              <a:cxnLst>
                <a:cxn ang="0">
                  <a:pos x="T0" y="T1"/>
                </a:cxn>
                <a:cxn ang="0">
                  <a:pos x="T2" y="T3"/>
                </a:cxn>
                <a:cxn ang="0">
                  <a:pos x="T4" y="T5"/>
                </a:cxn>
                <a:cxn ang="0">
                  <a:pos x="T6" y="T7"/>
                </a:cxn>
                <a:cxn ang="0">
                  <a:pos x="T8" y="T9"/>
                </a:cxn>
              </a:cxnLst>
              <a:rect l="0" t="0" r="r" b="b"/>
              <a:pathLst>
                <a:path w="9" h="12">
                  <a:moveTo>
                    <a:pt x="2" y="11"/>
                  </a:moveTo>
                  <a:cubicBezTo>
                    <a:pt x="3" y="12"/>
                    <a:pt x="7" y="5"/>
                    <a:pt x="8" y="3"/>
                  </a:cubicBezTo>
                  <a:cubicBezTo>
                    <a:pt x="8" y="3"/>
                    <a:pt x="8" y="2"/>
                    <a:pt x="9" y="0"/>
                  </a:cubicBezTo>
                  <a:cubicBezTo>
                    <a:pt x="2" y="0"/>
                    <a:pt x="2" y="0"/>
                    <a:pt x="2" y="0"/>
                  </a:cubicBezTo>
                  <a:cubicBezTo>
                    <a:pt x="0" y="3"/>
                    <a:pt x="0" y="8"/>
                    <a:pt x="2" y="11"/>
                  </a:cubicBezTo>
                  <a:close/>
                </a:path>
              </a:pathLst>
            </a:custGeom>
            <a:grpFill/>
            <a:ln>
              <a:noFill/>
            </a:ln>
            <a:effectLst/>
          </p:spPr>
          <p:txBody>
            <a:bodyPr vert="horz" wrap="square" lIns="68580" tIns="34290" rIns="68580" bIns="34290" numCol="1" rtlCol="0" anchor="t" anchorCtr="0" compatLnSpc="1"/>
            <a:lstStyle/>
            <a:p>
              <a:pPr algn="ctr" fontAlgn="base">
                <a:spcBef>
                  <a:spcPct val="0"/>
                </a:spcBef>
                <a:spcAft>
                  <a:spcPct val="0"/>
                </a:spcAft>
              </a:pPr>
              <a:endParaRPr lang="zh-CN" altLang="en-US" sz="100">
                <a:solidFill>
                  <a:srgbClr val="000000"/>
                </a:solidFill>
                <a:ea typeface="宋体" panose="02010600030101010101"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7642EF4C-7397-4B1A-9F25-12CBF099318A}" type="datetimeFigureOut">
              <a:rPr lang="zh-CN" altLang="en-US" smtClean="0"/>
              <a:t>2018.05.15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1629B727-B1F6-49A3-A6A6-D12578711D1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7642EF4C-7397-4B1A-9F25-12CBF099318A}" type="datetimeFigureOut">
              <a:rPr lang="zh-CN" altLang="en-US" smtClean="0"/>
              <a:t>2018.05.15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1629B727-B1F6-49A3-A6A6-D12578711D1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fld id="{8C9B30EE-E941-4621-9473-82E0E9D8A2CE}" type="datetimeFigureOut">
              <a:rPr lang="zh-CN" altLang="en-US" smtClean="0"/>
              <a:t>2018.05.15</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42D3B5C7-8DAD-4A63-A233-7CC666E3B8B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1"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fld id="{2FA653A5-36A4-4538-A116-08027497ECBE}" type="datetimeFigureOut">
              <a:rPr lang="zh-CN" altLang="en-US" smtClean="0"/>
              <a:t>2018.05.15</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pPr>
              <a:defRPr/>
            </a:pPr>
            <a:fld id="{7CF5AFEC-B6AF-4BB4-B400-EE42C4E2DB0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5458B32A-E14E-4F46-A97B-1B640624D545}" type="datetimeFigureOut">
              <a:rPr lang="zh-CN" altLang="en-US" smtClean="0"/>
              <a:t>2018.05.15</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pPr>
              <a:defRPr/>
            </a:pPr>
            <a:fld id="{4425A654-9D40-47DE-B266-E2DE46C0FAF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BD3B46AF-B1C6-49D8-B78C-20DE805D55F9}" type="datetimeFigureOut">
              <a:rPr lang="zh-CN" altLang="en-US" smtClean="0"/>
              <a:t>2018.05.15</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pPr>
              <a:defRPr/>
            </a:pPr>
            <a:fld id="{FC33E534-2252-4B82-840D-5E2C1C8100A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B4229B36-5F04-49B2-A735-6317E359AAC3}" type="datetimeFigureOut">
              <a:rPr lang="zh-CN" altLang="en-US" smtClean="0"/>
              <a:t>2018.05.15</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0F83DA42-4655-4927-807D-25F0C51E9F9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5"/>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76F49F49-2691-4C4E-9797-17CFE5B5903C}" type="datetimeFigureOut">
              <a:rPr lang="zh-CN" altLang="en-US" smtClean="0"/>
              <a:t>2018.05.15</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6E9B089E-D1B1-485B-B5A6-76D5F2BD1C6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7642EF4C-7397-4B1A-9F25-12CBF099318A}" type="datetimeFigureOut">
              <a:rPr lang="zh-CN" altLang="en-US" smtClean="0"/>
              <a:t>2018.05.15</a:t>
            </a:fld>
            <a:endParaRPr lang="zh-CN" alt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629B727-B1F6-49A3-A6A6-D12578711D1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mc:AlternateContent xmlns:mc="http://schemas.openxmlformats.org/markup-compatibility/2006" xmlns:p14="http://schemas.microsoft.com/office/powerpoint/2010/main">
    <mc:Choice Requires="p14">
      <p:transition>
        <p:random/>
      </p:transition>
    </mc:Choice>
    <mc:Fallback xmlns="">
      <p:transition>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直角三角形 132"/>
          <p:cNvSpPr/>
          <p:nvPr/>
        </p:nvSpPr>
        <p:spPr>
          <a:xfrm rot="10800000" flipV="1">
            <a:off x="2971800" y="5199460"/>
            <a:ext cx="6172200" cy="1658540"/>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0"/>
          </a:p>
        </p:txBody>
      </p:sp>
      <p:sp>
        <p:nvSpPr>
          <p:cNvPr id="132" name="直角三角形 131"/>
          <p:cNvSpPr/>
          <p:nvPr/>
        </p:nvSpPr>
        <p:spPr>
          <a:xfrm rot="5400000">
            <a:off x="1393033" y="-1394333"/>
            <a:ext cx="1057275" cy="3843338"/>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0"/>
          </a:p>
        </p:txBody>
      </p:sp>
      <p:sp>
        <p:nvSpPr>
          <p:cNvPr id="52228" name="文本框 133"/>
          <p:cNvSpPr txBox="1">
            <a:spLocks noChangeArrowheads="1"/>
          </p:cNvSpPr>
          <p:nvPr/>
        </p:nvSpPr>
        <p:spPr bwMode="auto">
          <a:xfrm>
            <a:off x="1516225" y="2936925"/>
            <a:ext cx="6858000" cy="1743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lnSpc>
                <a:spcPct val="125000"/>
              </a:lnSpc>
              <a:spcBef>
                <a:spcPct val="0"/>
              </a:spcBef>
              <a:buFontTx/>
              <a:buNone/>
            </a:pPr>
            <a:r>
              <a:rPr lang="zh-CN" altLang="en-US" sz="4500" dirty="0">
                <a:solidFill>
                  <a:srgbClr val="0053A3"/>
                </a:solidFill>
                <a:latin typeface="微软雅黑 Light" panose="020B0502040204020203" pitchFamily="34" charset="-122"/>
                <a:ea typeface="微软雅黑 Light" panose="020B0502040204020203" pitchFamily="34" charset="-122"/>
                <a:sym typeface="Arial" panose="020B0604020202020204" pitchFamily="34" charset="0"/>
              </a:rPr>
              <a:t>纸鸢三维打印服务</a:t>
            </a:r>
            <a:endParaRPr lang="en-US" altLang="zh-CN" sz="4500" dirty="0">
              <a:solidFill>
                <a:srgbClr val="0053A3"/>
              </a:solidFill>
              <a:latin typeface="微软雅黑 Light" panose="020B0502040204020203" pitchFamily="34" charset="-122"/>
              <a:ea typeface="微软雅黑 Light" panose="020B0502040204020203" pitchFamily="34" charset="-122"/>
              <a:sym typeface="Arial" panose="020B0604020202020204" pitchFamily="34" charset="0"/>
            </a:endParaRPr>
          </a:p>
          <a:p>
            <a:pPr algn="r" eaLnBrk="1" hangingPunct="1">
              <a:lnSpc>
                <a:spcPct val="125000"/>
              </a:lnSpc>
              <a:spcBef>
                <a:spcPct val="0"/>
              </a:spcBef>
              <a:buFontTx/>
              <a:buNone/>
            </a:pPr>
            <a:r>
              <a:rPr lang="zh-CN" altLang="en-US" sz="4500" dirty="0">
                <a:solidFill>
                  <a:srgbClr val="0053A3"/>
                </a:solidFill>
                <a:latin typeface="微软雅黑 Light" panose="020B0502040204020203" pitchFamily="34" charset="-122"/>
                <a:ea typeface="微软雅黑 Light" panose="020B0502040204020203" pitchFamily="34" charset="-122"/>
                <a:sym typeface="Arial" panose="020B0604020202020204" pitchFamily="34" charset="0"/>
              </a:rPr>
              <a:t>商业计划</a:t>
            </a:r>
          </a:p>
        </p:txBody>
      </p:sp>
      <p:grpSp>
        <p:nvGrpSpPr>
          <p:cNvPr id="52231" name="Group 39"/>
          <p:cNvGrpSpPr>
            <a:grpSpLocks noChangeAspect="1"/>
          </p:cNvGrpSpPr>
          <p:nvPr/>
        </p:nvGrpSpPr>
        <p:grpSpPr bwMode="auto">
          <a:xfrm>
            <a:off x="276221" y="1022748"/>
            <a:ext cx="500063" cy="469106"/>
            <a:chOff x="3999" y="78"/>
            <a:chExt cx="1268" cy="1186"/>
          </a:xfrm>
        </p:grpSpPr>
        <p:sp>
          <p:nvSpPr>
            <p:cNvPr id="52232" name="Freeform 40"/>
            <p:cNvSpPr/>
            <p:nvPr/>
          </p:nvSpPr>
          <p:spPr bwMode="auto">
            <a:xfrm>
              <a:off x="3999" y="162"/>
              <a:ext cx="1268" cy="848"/>
            </a:xfrm>
            <a:custGeom>
              <a:avLst/>
              <a:gdLst>
                <a:gd name="T0" fmla="*/ 1059488 w 120"/>
                <a:gd name="T1" fmla="*/ 0 h 80"/>
                <a:gd name="T2" fmla="*/ 0 w 120"/>
                <a:gd name="T3" fmla="*/ 8029807 h 80"/>
                <a:gd name="T4" fmla="*/ 5273771 w 120"/>
                <a:gd name="T5" fmla="*/ 8029807 h 80"/>
                <a:gd name="T6" fmla="*/ 7903571 w 120"/>
                <a:gd name="T7" fmla="*/ 10706000 h 80"/>
                <a:gd name="T8" fmla="*/ 10534597 w 120"/>
                <a:gd name="T9" fmla="*/ 8029807 h 80"/>
                <a:gd name="T10" fmla="*/ 15808378 w 120"/>
                <a:gd name="T11" fmla="*/ 8029807 h 80"/>
                <a:gd name="T12" fmla="*/ 14747654 w 120"/>
                <a:gd name="T13" fmla="*/ 0 h 80"/>
                <a:gd name="T14" fmla="*/ 0 60000 65536"/>
                <a:gd name="T15" fmla="*/ 0 60000 65536"/>
                <a:gd name="T16" fmla="*/ 0 60000 65536"/>
                <a:gd name="T17" fmla="*/ 0 60000 65536"/>
                <a:gd name="T18" fmla="*/ 0 60000 65536"/>
                <a:gd name="T19" fmla="*/ 0 60000 65536"/>
                <a:gd name="T20" fmla="*/ 0 60000 65536"/>
                <a:gd name="T21" fmla="*/ 0 w 120"/>
                <a:gd name="T22" fmla="*/ 0 h 80"/>
                <a:gd name="T23" fmla="*/ 120 w 120"/>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80">
                  <a:moveTo>
                    <a:pt x="8" y="0"/>
                  </a:moveTo>
                  <a:cubicBezTo>
                    <a:pt x="0" y="60"/>
                    <a:pt x="0" y="60"/>
                    <a:pt x="0" y="60"/>
                  </a:cubicBezTo>
                  <a:cubicBezTo>
                    <a:pt x="40" y="60"/>
                    <a:pt x="40" y="60"/>
                    <a:pt x="40" y="60"/>
                  </a:cubicBezTo>
                  <a:cubicBezTo>
                    <a:pt x="40" y="71"/>
                    <a:pt x="49" y="80"/>
                    <a:pt x="60" y="80"/>
                  </a:cubicBezTo>
                  <a:cubicBezTo>
                    <a:pt x="71" y="80"/>
                    <a:pt x="80" y="71"/>
                    <a:pt x="80" y="60"/>
                  </a:cubicBezTo>
                  <a:cubicBezTo>
                    <a:pt x="120" y="60"/>
                    <a:pt x="120" y="60"/>
                    <a:pt x="120" y="60"/>
                  </a:cubicBezTo>
                  <a:cubicBezTo>
                    <a:pt x="112" y="0"/>
                    <a:pt x="112" y="0"/>
                    <a:pt x="112" y="0"/>
                  </a:cubicBezTo>
                </a:path>
              </a:pathLst>
            </a:custGeom>
            <a:noFill/>
            <a:ln w="28575">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sz="100"/>
            </a:p>
          </p:txBody>
        </p:sp>
        <p:sp>
          <p:nvSpPr>
            <p:cNvPr id="52233" name="Freeform 41"/>
            <p:cNvSpPr/>
            <p:nvPr/>
          </p:nvSpPr>
          <p:spPr bwMode="auto">
            <a:xfrm>
              <a:off x="3999" y="925"/>
              <a:ext cx="1268" cy="339"/>
            </a:xfrm>
            <a:custGeom>
              <a:avLst/>
              <a:gdLst>
                <a:gd name="T0" fmla="*/ 0 w 1268"/>
                <a:gd name="T1" fmla="*/ 0 h 339"/>
                <a:gd name="T2" fmla="*/ 0 w 1268"/>
                <a:gd name="T3" fmla="*/ 339 h 339"/>
                <a:gd name="T4" fmla="*/ 1268 w 1268"/>
                <a:gd name="T5" fmla="*/ 339 h 339"/>
                <a:gd name="T6" fmla="*/ 1268 w 1268"/>
                <a:gd name="T7" fmla="*/ 0 h 339"/>
                <a:gd name="T8" fmla="*/ 0 60000 65536"/>
                <a:gd name="T9" fmla="*/ 0 60000 65536"/>
                <a:gd name="T10" fmla="*/ 0 60000 65536"/>
                <a:gd name="T11" fmla="*/ 0 60000 65536"/>
                <a:gd name="T12" fmla="*/ 0 w 1268"/>
                <a:gd name="T13" fmla="*/ 0 h 339"/>
                <a:gd name="T14" fmla="*/ 1268 w 1268"/>
                <a:gd name="T15" fmla="*/ 339 h 339"/>
              </a:gdLst>
              <a:ahLst/>
              <a:cxnLst>
                <a:cxn ang="T8">
                  <a:pos x="T0" y="T1"/>
                </a:cxn>
                <a:cxn ang="T9">
                  <a:pos x="T2" y="T3"/>
                </a:cxn>
                <a:cxn ang="T10">
                  <a:pos x="T4" y="T5"/>
                </a:cxn>
                <a:cxn ang="T11">
                  <a:pos x="T6" y="T7"/>
                </a:cxn>
              </a:cxnLst>
              <a:rect l="T12" t="T13" r="T14" b="T15"/>
              <a:pathLst>
                <a:path w="1268" h="339">
                  <a:moveTo>
                    <a:pt x="0" y="0"/>
                  </a:moveTo>
                  <a:lnTo>
                    <a:pt x="0" y="339"/>
                  </a:lnTo>
                  <a:lnTo>
                    <a:pt x="1268" y="339"/>
                  </a:lnTo>
                  <a:lnTo>
                    <a:pt x="1268" y="0"/>
                  </a:lnTo>
                </a:path>
              </a:pathLst>
            </a:custGeom>
            <a:noFill/>
            <a:ln w="28575">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sz="100"/>
            </a:p>
          </p:txBody>
        </p:sp>
        <p:sp>
          <p:nvSpPr>
            <p:cNvPr id="52234" name="Freeform 42"/>
            <p:cNvSpPr/>
            <p:nvPr/>
          </p:nvSpPr>
          <p:spPr bwMode="auto">
            <a:xfrm>
              <a:off x="4253" y="78"/>
              <a:ext cx="760" cy="593"/>
            </a:xfrm>
            <a:custGeom>
              <a:avLst/>
              <a:gdLst>
                <a:gd name="T0" fmla="*/ 760 w 760"/>
                <a:gd name="T1" fmla="*/ 593 h 593"/>
                <a:gd name="T2" fmla="*/ 760 w 760"/>
                <a:gd name="T3" fmla="*/ 0 h 593"/>
                <a:gd name="T4" fmla="*/ 0 w 760"/>
                <a:gd name="T5" fmla="*/ 0 h 593"/>
                <a:gd name="T6" fmla="*/ 0 w 760"/>
                <a:gd name="T7" fmla="*/ 593 h 593"/>
                <a:gd name="T8" fmla="*/ 0 60000 65536"/>
                <a:gd name="T9" fmla="*/ 0 60000 65536"/>
                <a:gd name="T10" fmla="*/ 0 60000 65536"/>
                <a:gd name="T11" fmla="*/ 0 60000 65536"/>
                <a:gd name="T12" fmla="*/ 0 w 760"/>
                <a:gd name="T13" fmla="*/ 0 h 593"/>
                <a:gd name="T14" fmla="*/ 760 w 760"/>
                <a:gd name="T15" fmla="*/ 593 h 593"/>
              </a:gdLst>
              <a:ahLst/>
              <a:cxnLst>
                <a:cxn ang="T8">
                  <a:pos x="T0" y="T1"/>
                </a:cxn>
                <a:cxn ang="T9">
                  <a:pos x="T2" y="T3"/>
                </a:cxn>
                <a:cxn ang="T10">
                  <a:pos x="T4" y="T5"/>
                </a:cxn>
                <a:cxn ang="T11">
                  <a:pos x="T6" y="T7"/>
                </a:cxn>
              </a:cxnLst>
              <a:rect l="T12" t="T13" r="T14" b="T15"/>
              <a:pathLst>
                <a:path w="760" h="593">
                  <a:moveTo>
                    <a:pt x="760" y="593"/>
                  </a:moveTo>
                  <a:lnTo>
                    <a:pt x="760" y="0"/>
                  </a:lnTo>
                  <a:lnTo>
                    <a:pt x="0" y="0"/>
                  </a:lnTo>
                  <a:lnTo>
                    <a:pt x="0" y="593"/>
                  </a:lnTo>
                </a:path>
              </a:pathLst>
            </a:custGeom>
            <a:noFill/>
            <a:ln w="28575">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sz="100"/>
            </a:p>
          </p:txBody>
        </p:sp>
        <p:sp>
          <p:nvSpPr>
            <p:cNvPr id="52235" name="Line 43"/>
            <p:cNvSpPr>
              <a:spLocks noChangeShapeType="1"/>
            </p:cNvSpPr>
            <p:nvPr/>
          </p:nvSpPr>
          <p:spPr bwMode="auto">
            <a:xfrm>
              <a:off x="4379" y="247"/>
              <a:ext cx="212" cy="0"/>
            </a:xfrm>
            <a:prstGeom prst="line">
              <a:avLst/>
            </a:prstGeom>
            <a:noFill/>
            <a:ln w="28575">
              <a:solidFill>
                <a:schemeClr val="bg1"/>
              </a:solidFill>
              <a:miter lim="800000"/>
            </a:ln>
            <a:extLst>
              <a:ext uri="{909E8E84-426E-40DD-AFC4-6F175D3DCCD1}">
                <a14:hiddenFill xmlns:a14="http://schemas.microsoft.com/office/drawing/2010/main">
                  <a:noFill/>
                </a14:hiddenFill>
              </a:ext>
            </a:extLst>
          </p:spPr>
          <p:txBody>
            <a:bodyPr/>
            <a:lstStyle/>
            <a:p>
              <a:endParaRPr lang="zh-CN" altLang="en-US" sz="100"/>
            </a:p>
          </p:txBody>
        </p:sp>
        <p:sp>
          <p:nvSpPr>
            <p:cNvPr id="52236" name="Line 44"/>
            <p:cNvSpPr>
              <a:spLocks noChangeShapeType="1"/>
            </p:cNvSpPr>
            <p:nvPr/>
          </p:nvSpPr>
          <p:spPr bwMode="auto">
            <a:xfrm>
              <a:off x="4379" y="416"/>
              <a:ext cx="508" cy="0"/>
            </a:xfrm>
            <a:prstGeom prst="line">
              <a:avLst/>
            </a:prstGeom>
            <a:noFill/>
            <a:ln w="28575">
              <a:solidFill>
                <a:schemeClr val="bg1"/>
              </a:solidFill>
              <a:miter lim="800000"/>
            </a:ln>
            <a:extLst>
              <a:ext uri="{909E8E84-426E-40DD-AFC4-6F175D3DCCD1}">
                <a14:hiddenFill xmlns:a14="http://schemas.microsoft.com/office/drawing/2010/main">
                  <a:noFill/>
                </a14:hiddenFill>
              </a:ext>
            </a:extLst>
          </p:spPr>
          <p:txBody>
            <a:bodyPr/>
            <a:lstStyle/>
            <a:p>
              <a:endParaRPr lang="zh-CN" altLang="en-US" sz="100"/>
            </a:p>
          </p:txBody>
        </p:sp>
        <p:sp>
          <p:nvSpPr>
            <p:cNvPr id="52237" name="Line 45"/>
            <p:cNvSpPr>
              <a:spLocks noChangeShapeType="1"/>
            </p:cNvSpPr>
            <p:nvPr/>
          </p:nvSpPr>
          <p:spPr bwMode="auto">
            <a:xfrm>
              <a:off x="4379" y="586"/>
              <a:ext cx="508" cy="0"/>
            </a:xfrm>
            <a:prstGeom prst="line">
              <a:avLst/>
            </a:prstGeom>
            <a:noFill/>
            <a:ln w="28575">
              <a:solidFill>
                <a:schemeClr val="bg1"/>
              </a:solidFill>
              <a:miter lim="800000"/>
            </a:ln>
            <a:extLst>
              <a:ext uri="{909E8E84-426E-40DD-AFC4-6F175D3DCCD1}">
                <a14:hiddenFill xmlns:a14="http://schemas.microsoft.com/office/drawing/2010/main">
                  <a:noFill/>
                </a14:hiddenFill>
              </a:ext>
            </a:extLst>
          </p:spPr>
          <p:txBody>
            <a:bodyPr/>
            <a:lstStyle/>
            <a:p>
              <a:endParaRPr lang="zh-CN" altLang="en-US" sz="100"/>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3"/>
                                        </p:tgtEl>
                                        <p:attrNameLst>
                                          <p:attrName>style.visibility</p:attrName>
                                        </p:attrNameLst>
                                      </p:cBhvr>
                                      <p:to>
                                        <p:strVal val="visible"/>
                                      </p:to>
                                    </p:set>
                                    <p:animEffect transition="in" filter="wipe(right)">
                                      <p:cBhvr>
                                        <p:cTn id="10" dur="500"/>
                                        <p:tgtEl>
                                          <p:spTgt spid="133"/>
                                        </p:tgtEl>
                                      </p:cBhvr>
                                    </p:animEffect>
                                  </p:childTnLst>
                                </p:cTn>
                              </p:par>
                              <p:par>
                                <p:cTn id="11" presetID="53" presetClass="entr" presetSubtype="16" fill="hold" grpId="0" nodeType="withEffect">
                                  <p:stCondLst>
                                    <p:cond delay="250"/>
                                  </p:stCondLst>
                                  <p:childTnLst>
                                    <p:set>
                                      <p:cBhvr>
                                        <p:cTn id="12" dur="1" fill="hold">
                                          <p:stCondLst>
                                            <p:cond delay="0"/>
                                          </p:stCondLst>
                                        </p:cTn>
                                        <p:tgtEl>
                                          <p:spTgt spid="52228"/>
                                        </p:tgtEl>
                                        <p:attrNameLst>
                                          <p:attrName>style.visibility</p:attrName>
                                        </p:attrNameLst>
                                      </p:cBhvr>
                                      <p:to>
                                        <p:strVal val="visible"/>
                                      </p:to>
                                    </p:set>
                                    <p:anim calcmode="lin" valueType="num">
                                      <p:cBhvr>
                                        <p:cTn id="13" dur="500" fill="hold"/>
                                        <p:tgtEl>
                                          <p:spTgt spid="52228"/>
                                        </p:tgtEl>
                                        <p:attrNameLst>
                                          <p:attrName>ppt_w</p:attrName>
                                        </p:attrNameLst>
                                      </p:cBhvr>
                                      <p:tavLst>
                                        <p:tav tm="0">
                                          <p:val>
                                            <p:fltVal val="0"/>
                                          </p:val>
                                        </p:tav>
                                        <p:tav tm="100000">
                                          <p:val>
                                            <p:strVal val="#ppt_w"/>
                                          </p:val>
                                        </p:tav>
                                      </p:tavLst>
                                    </p:anim>
                                    <p:anim calcmode="lin" valueType="num">
                                      <p:cBhvr>
                                        <p:cTn id="14" dur="500" fill="hold"/>
                                        <p:tgtEl>
                                          <p:spTgt spid="52228"/>
                                        </p:tgtEl>
                                        <p:attrNameLst>
                                          <p:attrName>ppt_h</p:attrName>
                                        </p:attrNameLst>
                                      </p:cBhvr>
                                      <p:tavLst>
                                        <p:tav tm="0">
                                          <p:val>
                                            <p:fltVal val="0"/>
                                          </p:val>
                                        </p:tav>
                                        <p:tav tm="100000">
                                          <p:val>
                                            <p:strVal val="#ppt_h"/>
                                          </p:val>
                                        </p:tav>
                                      </p:tavLst>
                                    </p:anim>
                                    <p:animEffect transition="in" filter="fade">
                                      <p:cBhvr>
                                        <p:cTn id="15"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bldLvl="0" animBg="1"/>
      <p:bldP spid="132" grpId="0" bldLvl="0" animBg="1"/>
      <p:bldP spid="522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905" y="383540"/>
            <a:ext cx="1620520" cy="144653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100">
              <a:solidFill>
                <a:schemeClr val="lt1"/>
              </a:solidFill>
              <a:latin typeface="微软雅黑 Light" panose="020B0502040204020203" pitchFamily="34" charset="-122"/>
              <a:ea typeface="微软雅黑 Light" panose="020B0502040204020203" pitchFamily="34" charset="-122"/>
            </a:endParaRPr>
          </a:p>
        </p:txBody>
      </p:sp>
      <p:sp>
        <p:nvSpPr>
          <p:cNvPr id="34" name="等腰三角形 33"/>
          <p:cNvSpPr>
            <a:spLocks noChangeAspect="1"/>
          </p:cNvSpPr>
          <p:nvPr/>
        </p:nvSpPr>
        <p:spPr>
          <a:xfrm rot="16200000">
            <a:off x="1229360" y="2268855"/>
            <a:ext cx="469265" cy="316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dirty="0">
              <a:latin typeface="微软雅黑 Light" panose="020B0502040204020203" pitchFamily="34" charset="-122"/>
              <a:ea typeface="微软雅黑 Light" panose="020B0502040204020203" pitchFamily="34" charset="-122"/>
            </a:endParaRPr>
          </a:p>
        </p:txBody>
      </p:sp>
      <p:sp>
        <p:nvSpPr>
          <p:cNvPr id="54275" name="矩形 53"/>
          <p:cNvSpPr>
            <a:spLocks noChangeArrowheads="1"/>
          </p:cNvSpPr>
          <p:nvPr/>
        </p:nvSpPr>
        <p:spPr bwMode="auto">
          <a:xfrm>
            <a:off x="-1270" y="2466975"/>
            <a:ext cx="1620520" cy="73406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500" b="1" dirty="0">
                <a:solidFill>
                  <a:schemeClr val="bg1"/>
                </a:solidFill>
                <a:latin typeface="微软雅黑 Light" panose="020B0502040204020203" pitchFamily="34" charset="-122"/>
                <a:ea typeface="微软雅黑 Light" panose="020B0502040204020203" pitchFamily="34" charset="-122"/>
              </a:rPr>
              <a:t>0x0002</a:t>
            </a:r>
          </a:p>
        </p:txBody>
      </p:sp>
      <p:grpSp>
        <p:nvGrpSpPr>
          <p:cNvPr id="22" name="组合 6"/>
          <p:cNvGrpSpPr/>
          <p:nvPr/>
        </p:nvGrpSpPr>
        <p:grpSpPr bwMode="auto">
          <a:xfrm>
            <a:off x="80010" y="474980"/>
            <a:ext cx="1457325" cy="852805"/>
            <a:chOff x="0" y="1313877"/>
            <a:chExt cx="1943100" cy="1137363"/>
          </a:xfrm>
        </p:grpSpPr>
        <p:sp>
          <p:nvSpPr>
            <p:cNvPr id="23" name="文本框 7"/>
            <p:cNvSpPr txBox="1">
              <a:spLocks noChangeArrowheads="1"/>
            </p:cNvSpPr>
            <p:nvPr/>
          </p:nvSpPr>
          <p:spPr bwMode="auto">
            <a:xfrm>
              <a:off x="0" y="1313877"/>
              <a:ext cx="1943100" cy="67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7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9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Contents</a:t>
              </a:r>
              <a:endParaRPr lang="zh-CN" altLang="en-US"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grpSp>
      <p:sp>
        <p:nvSpPr>
          <p:cNvPr id="29" name="矩形 53"/>
          <p:cNvSpPr>
            <a:spLocks noChangeArrowheads="1"/>
          </p:cNvSpPr>
          <p:nvPr/>
        </p:nvSpPr>
        <p:spPr bwMode="auto">
          <a:xfrm>
            <a:off x="-1905" y="1830070"/>
            <a:ext cx="1620520" cy="636905"/>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500" b="1" dirty="0">
              <a:solidFill>
                <a:schemeClr val="bg1"/>
              </a:solidFill>
              <a:latin typeface="微软雅黑 Light" panose="020B0502040204020203" pitchFamily="34" charset="-122"/>
              <a:ea typeface="微软雅黑 Light" panose="020B0502040204020203" pitchFamily="34" charset="-122"/>
            </a:endParaRPr>
          </a:p>
        </p:txBody>
      </p:sp>
      <p:sp>
        <p:nvSpPr>
          <p:cNvPr id="30" name="矩形 53"/>
          <p:cNvSpPr>
            <a:spLocks noChangeArrowheads="1"/>
          </p:cNvSpPr>
          <p:nvPr/>
        </p:nvSpPr>
        <p:spPr bwMode="auto">
          <a:xfrm>
            <a:off x="1905" y="320103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2" name="矩形 53"/>
          <p:cNvSpPr>
            <a:spLocks noChangeArrowheads="1"/>
          </p:cNvSpPr>
          <p:nvPr/>
        </p:nvSpPr>
        <p:spPr bwMode="auto">
          <a:xfrm>
            <a:off x="1905" y="379412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3" name="矩形 53"/>
          <p:cNvSpPr>
            <a:spLocks noChangeArrowheads="1"/>
          </p:cNvSpPr>
          <p:nvPr/>
        </p:nvSpPr>
        <p:spPr bwMode="auto">
          <a:xfrm>
            <a:off x="1905" y="438721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7" name="等腰三角形 6"/>
          <p:cNvSpPr>
            <a:spLocks noChangeAspect="1"/>
          </p:cNvSpPr>
          <p:nvPr/>
        </p:nvSpPr>
        <p:spPr>
          <a:xfrm rot="16200000">
            <a:off x="1274648" y="2674725"/>
            <a:ext cx="369575" cy="318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微软雅黑 Light" panose="020B0502040204020203" pitchFamily="34" charset="-122"/>
              <a:ea typeface="微软雅黑 Light" panose="020B0502040204020203" pitchFamily="34" charset="-122"/>
            </a:endParaRPr>
          </a:p>
        </p:txBody>
      </p:sp>
      <p:sp>
        <p:nvSpPr>
          <p:cNvPr id="18" name="矩形 53"/>
          <p:cNvSpPr>
            <a:spLocks noChangeArrowheads="1"/>
          </p:cNvSpPr>
          <p:nvPr/>
        </p:nvSpPr>
        <p:spPr bwMode="auto">
          <a:xfrm>
            <a:off x="1905" y="497268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19" name="矩形 53"/>
          <p:cNvSpPr>
            <a:spLocks noChangeArrowheads="1"/>
          </p:cNvSpPr>
          <p:nvPr/>
        </p:nvSpPr>
        <p:spPr bwMode="auto">
          <a:xfrm>
            <a:off x="1905" y="556577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pic>
        <p:nvPicPr>
          <p:cNvPr id="8" name="图片 8" descr="无人机模组3"/>
          <p:cNvPicPr>
            <a:picLocks noChangeAspect="1"/>
          </p:cNvPicPr>
          <p:nvPr/>
        </p:nvPicPr>
        <p:blipFill>
          <a:blip r:embed="rId3"/>
          <a:stretch>
            <a:fillRect/>
          </a:stretch>
        </p:blipFill>
        <p:spPr>
          <a:xfrm>
            <a:off x="2169375" y="2466493"/>
            <a:ext cx="6974625" cy="4391025"/>
          </a:xfrm>
          <a:prstGeom prst="rect">
            <a:avLst/>
          </a:prstGeom>
        </p:spPr>
      </p:pic>
      <p:sp>
        <p:nvSpPr>
          <p:cNvPr id="25" name="文本框 24">
            <a:extLst>
              <a:ext uri="{FF2B5EF4-FFF2-40B4-BE49-F238E27FC236}">
                <a16:creationId xmlns:a16="http://schemas.microsoft.com/office/drawing/2014/main" id="{CD2BDE5D-1BD6-480D-81F0-C79BA0E6F8F6}"/>
              </a:ext>
            </a:extLst>
          </p:cNvPr>
          <p:cNvSpPr txBox="1"/>
          <p:nvPr/>
        </p:nvSpPr>
        <p:spPr>
          <a:xfrm>
            <a:off x="1847630" y="314445"/>
            <a:ext cx="3082290" cy="645160"/>
          </a:xfrm>
          <a:prstGeom prst="rect">
            <a:avLst/>
          </a:prstGeom>
          <a:noFill/>
          <a:ln>
            <a:noFill/>
          </a:ln>
        </p:spPr>
        <p:txBody>
          <a:bodyPr wrap="square" rtlCol="0">
            <a:spAutoFit/>
          </a:bodyPr>
          <a:lstStyle/>
          <a:p>
            <a:r>
              <a:rPr lang="zh-CN" altLang="en-US" sz="3600">
                <a:latin typeface="微软雅黑 Light" panose="020B0502040204020203" pitchFamily="34" charset="-122"/>
                <a:ea typeface="微软雅黑 Light" panose="020B0502040204020203" pitchFamily="34" charset="-122"/>
              </a:rPr>
              <a:t>技术可行性</a:t>
            </a:r>
          </a:p>
        </p:txBody>
      </p:sp>
      <p:sp>
        <p:nvSpPr>
          <p:cNvPr id="31" name="文本框 30">
            <a:extLst>
              <a:ext uri="{FF2B5EF4-FFF2-40B4-BE49-F238E27FC236}">
                <a16:creationId xmlns:a16="http://schemas.microsoft.com/office/drawing/2014/main" id="{F8C10378-CA9B-4B1E-B9D3-5DDBB5026F7A}"/>
              </a:ext>
            </a:extLst>
          </p:cNvPr>
          <p:cNvSpPr txBox="1"/>
          <p:nvPr/>
        </p:nvSpPr>
        <p:spPr>
          <a:xfrm>
            <a:off x="2021408" y="1312545"/>
            <a:ext cx="3082290" cy="521970"/>
          </a:xfrm>
          <a:prstGeom prst="rect">
            <a:avLst/>
          </a:prstGeom>
          <a:noFill/>
          <a:ln>
            <a:noFill/>
          </a:ln>
        </p:spPr>
        <p:txBody>
          <a:bodyPr wrap="square" rtlCol="0">
            <a:spAutoFit/>
          </a:bodyPr>
          <a:lstStyle/>
          <a:p>
            <a:r>
              <a:rPr lang="zh-CN" altLang="en-US" sz="2800">
                <a:latin typeface="微软雅黑 Light" panose="020B0502040204020203" pitchFamily="34" charset="-122"/>
                <a:ea typeface="微软雅黑 Light" panose="020B0502040204020203" pitchFamily="34" charset="-122"/>
              </a:rPr>
              <a:t>技术路线描述</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12" presetClass="entr" presetSubtype="2" fill="hold" grpId="0" nodeType="withEffect">
                                  <p:stCondLst>
                                    <p:cond delay="500"/>
                                  </p:stCondLst>
                                  <p:childTnLst>
                                    <p:set>
                                      <p:cBhvr>
                                        <p:cTn id="9" dur="1" fill="hold">
                                          <p:stCondLst>
                                            <p:cond delay="0"/>
                                          </p:stCondLst>
                                        </p:cTn>
                                        <p:tgtEl>
                                          <p:spTgt spid="34"/>
                                        </p:tgtEl>
                                        <p:attrNameLst>
                                          <p:attrName>style.visibility</p:attrName>
                                        </p:attrNameLst>
                                      </p:cBhvr>
                                      <p:to>
                                        <p:strVal val="visible"/>
                                      </p:to>
                                    </p:set>
                                    <p:anim calcmode="lin" valueType="num">
                                      <p:cBhvr additive="base">
                                        <p:cTn id="10" dur="500"/>
                                        <p:tgtEl>
                                          <p:spTgt spid="34"/>
                                        </p:tgtEl>
                                        <p:attrNameLst>
                                          <p:attrName>ppt_x</p:attrName>
                                        </p:attrNameLst>
                                      </p:cBhvr>
                                      <p:tavLst>
                                        <p:tav tm="0">
                                          <p:val>
                                            <p:strVal val="#ppt_x+#ppt_w*1.125000"/>
                                          </p:val>
                                        </p:tav>
                                        <p:tav tm="100000">
                                          <p:val>
                                            <p:strVal val="#ppt_x"/>
                                          </p:val>
                                        </p:tav>
                                      </p:tavLst>
                                    </p:anim>
                                    <p:animEffect transition="in" filter="wipe(left)">
                                      <p:cBhvr>
                                        <p:cTn id="11" dur="500"/>
                                        <p:tgtEl>
                                          <p:spTgt spid="34"/>
                                        </p:tgtEl>
                                      </p:cBhvr>
                                    </p:animEffect>
                                  </p:childTnLst>
                                </p:cTn>
                              </p:par>
                              <p:par>
                                <p:cTn id="12" presetID="12" presetClass="entr" presetSubtype="2" fill="hold" grpId="0" nodeType="withEffect">
                                  <p:stCondLst>
                                    <p:cond delay="50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p:tgtEl>
                                          <p:spTgt spid="7"/>
                                        </p:tgtEl>
                                        <p:attrNameLst>
                                          <p:attrName>ppt_x</p:attrName>
                                        </p:attrNameLst>
                                      </p:cBhvr>
                                      <p:tavLst>
                                        <p:tav tm="0">
                                          <p:val>
                                            <p:strVal val="#ppt_x+#ppt_w*1.125000"/>
                                          </p:val>
                                        </p:tav>
                                        <p:tav tm="100000">
                                          <p:val>
                                            <p:strVal val="#ppt_x"/>
                                          </p:val>
                                        </p:tav>
                                      </p:tavLst>
                                    </p:anim>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ldLvl="0" animBg="1"/>
      <p:bldP spid="34" grpId="0" bldLvl="0" animBg="1"/>
      <p:bldP spid="7"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905" y="383540"/>
            <a:ext cx="1620520" cy="144653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100">
              <a:solidFill>
                <a:schemeClr val="lt1"/>
              </a:solidFill>
              <a:latin typeface="微软雅黑 Light" panose="020B0502040204020203" pitchFamily="34" charset="-122"/>
              <a:ea typeface="微软雅黑 Light" panose="020B0502040204020203" pitchFamily="34" charset="-122"/>
            </a:endParaRPr>
          </a:p>
        </p:txBody>
      </p:sp>
      <p:sp>
        <p:nvSpPr>
          <p:cNvPr id="34" name="等腰三角形 33"/>
          <p:cNvSpPr>
            <a:spLocks noChangeAspect="1"/>
          </p:cNvSpPr>
          <p:nvPr/>
        </p:nvSpPr>
        <p:spPr>
          <a:xfrm rot="16200000">
            <a:off x="1229360" y="2268855"/>
            <a:ext cx="469265" cy="316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dirty="0">
              <a:latin typeface="微软雅黑 Light" panose="020B0502040204020203" pitchFamily="34" charset="-122"/>
              <a:ea typeface="微软雅黑 Light" panose="020B0502040204020203" pitchFamily="34" charset="-122"/>
            </a:endParaRPr>
          </a:p>
        </p:txBody>
      </p:sp>
      <p:sp>
        <p:nvSpPr>
          <p:cNvPr id="54275" name="矩形 53"/>
          <p:cNvSpPr>
            <a:spLocks noChangeArrowheads="1"/>
          </p:cNvSpPr>
          <p:nvPr/>
        </p:nvSpPr>
        <p:spPr bwMode="auto">
          <a:xfrm>
            <a:off x="-1270" y="2466975"/>
            <a:ext cx="1620520" cy="73406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500" b="1" dirty="0">
                <a:solidFill>
                  <a:schemeClr val="bg1"/>
                </a:solidFill>
                <a:latin typeface="微软雅黑 Light" panose="020B0502040204020203" pitchFamily="34" charset="-122"/>
                <a:ea typeface="微软雅黑 Light" panose="020B0502040204020203" pitchFamily="34" charset="-122"/>
              </a:rPr>
              <a:t>0x0002</a:t>
            </a:r>
          </a:p>
        </p:txBody>
      </p:sp>
      <p:grpSp>
        <p:nvGrpSpPr>
          <p:cNvPr id="22" name="组合 6"/>
          <p:cNvGrpSpPr/>
          <p:nvPr/>
        </p:nvGrpSpPr>
        <p:grpSpPr bwMode="auto">
          <a:xfrm>
            <a:off x="80010" y="474980"/>
            <a:ext cx="1457325" cy="852805"/>
            <a:chOff x="0" y="1313877"/>
            <a:chExt cx="1943100" cy="1137363"/>
          </a:xfrm>
        </p:grpSpPr>
        <p:sp>
          <p:nvSpPr>
            <p:cNvPr id="23" name="文本框 7"/>
            <p:cNvSpPr txBox="1">
              <a:spLocks noChangeArrowheads="1"/>
            </p:cNvSpPr>
            <p:nvPr/>
          </p:nvSpPr>
          <p:spPr bwMode="auto">
            <a:xfrm>
              <a:off x="0" y="1313877"/>
              <a:ext cx="1943100" cy="67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7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9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Contents</a:t>
              </a:r>
              <a:endParaRPr lang="zh-CN" altLang="en-US"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grpSp>
      <p:sp>
        <p:nvSpPr>
          <p:cNvPr id="29" name="矩形 53"/>
          <p:cNvSpPr>
            <a:spLocks noChangeArrowheads="1"/>
          </p:cNvSpPr>
          <p:nvPr/>
        </p:nvSpPr>
        <p:spPr bwMode="auto">
          <a:xfrm>
            <a:off x="-1905" y="1830070"/>
            <a:ext cx="1620520" cy="636905"/>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500" b="1" dirty="0">
              <a:solidFill>
                <a:schemeClr val="bg1"/>
              </a:solidFill>
              <a:latin typeface="微软雅黑 Light" panose="020B0502040204020203" pitchFamily="34" charset="-122"/>
              <a:ea typeface="微软雅黑 Light" panose="020B0502040204020203" pitchFamily="34" charset="-122"/>
            </a:endParaRPr>
          </a:p>
        </p:txBody>
      </p:sp>
      <p:sp>
        <p:nvSpPr>
          <p:cNvPr id="30" name="矩形 53"/>
          <p:cNvSpPr>
            <a:spLocks noChangeArrowheads="1"/>
          </p:cNvSpPr>
          <p:nvPr/>
        </p:nvSpPr>
        <p:spPr bwMode="auto">
          <a:xfrm>
            <a:off x="1905" y="320103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2" name="矩形 53"/>
          <p:cNvSpPr>
            <a:spLocks noChangeArrowheads="1"/>
          </p:cNvSpPr>
          <p:nvPr/>
        </p:nvSpPr>
        <p:spPr bwMode="auto">
          <a:xfrm>
            <a:off x="1905" y="379412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3" name="矩形 53"/>
          <p:cNvSpPr>
            <a:spLocks noChangeArrowheads="1"/>
          </p:cNvSpPr>
          <p:nvPr/>
        </p:nvSpPr>
        <p:spPr bwMode="auto">
          <a:xfrm>
            <a:off x="1905" y="438721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7" name="等腰三角形 6"/>
          <p:cNvSpPr>
            <a:spLocks noChangeAspect="1"/>
          </p:cNvSpPr>
          <p:nvPr/>
        </p:nvSpPr>
        <p:spPr>
          <a:xfrm rot="16200000">
            <a:off x="1274648" y="2674725"/>
            <a:ext cx="369575" cy="318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微软雅黑 Light" panose="020B0502040204020203" pitchFamily="34" charset="-122"/>
              <a:ea typeface="微软雅黑 Light" panose="020B0502040204020203" pitchFamily="34" charset="-122"/>
            </a:endParaRPr>
          </a:p>
        </p:txBody>
      </p:sp>
      <p:sp>
        <p:nvSpPr>
          <p:cNvPr id="18" name="矩形 53"/>
          <p:cNvSpPr>
            <a:spLocks noChangeArrowheads="1"/>
          </p:cNvSpPr>
          <p:nvPr/>
        </p:nvSpPr>
        <p:spPr bwMode="auto">
          <a:xfrm>
            <a:off x="1905" y="497268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19" name="矩形 53"/>
          <p:cNvSpPr>
            <a:spLocks noChangeArrowheads="1"/>
          </p:cNvSpPr>
          <p:nvPr/>
        </p:nvSpPr>
        <p:spPr bwMode="auto">
          <a:xfrm>
            <a:off x="1905" y="556577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pic>
        <p:nvPicPr>
          <p:cNvPr id="5" name="图片 7" descr="无人机模组4"/>
          <p:cNvPicPr>
            <a:picLocks noChangeAspect="1"/>
          </p:cNvPicPr>
          <p:nvPr/>
        </p:nvPicPr>
        <p:blipFill>
          <a:blip r:embed="rId3"/>
          <a:stretch>
            <a:fillRect/>
          </a:stretch>
        </p:blipFill>
        <p:spPr>
          <a:xfrm>
            <a:off x="2456945" y="2661920"/>
            <a:ext cx="6685150" cy="4208780"/>
          </a:xfrm>
          <a:prstGeom prst="rect">
            <a:avLst/>
          </a:prstGeom>
        </p:spPr>
      </p:pic>
      <p:sp>
        <p:nvSpPr>
          <p:cNvPr id="25" name="文本框 24">
            <a:extLst>
              <a:ext uri="{FF2B5EF4-FFF2-40B4-BE49-F238E27FC236}">
                <a16:creationId xmlns:a16="http://schemas.microsoft.com/office/drawing/2014/main" id="{4193D0CD-C154-4A51-A539-32AA916CEEDC}"/>
              </a:ext>
            </a:extLst>
          </p:cNvPr>
          <p:cNvSpPr txBox="1"/>
          <p:nvPr/>
        </p:nvSpPr>
        <p:spPr>
          <a:xfrm>
            <a:off x="1847630" y="314445"/>
            <a:ext cx="3082290" cy="645160"/>
          </a:xfrm>
          <a:prstGeom prst="rect">
            <a:avLst/>
          </a:prstGeom>
          <a:noFill/>
          <a:ln>
            <a:noFill/>
          </a:ln>
        </p:spPr>
        <p:txBody>
          <a:bodyPr wrap="square" rtlCol="0">
            <a:spAutoFit/>
          </a:bodyPr>
          <a:lstStyle/>
          <a:p>
            <a:r>
              <a:rPr lang="zh-CN" altLang="en-US" sz="3600">
                <a:latin typeface="微软雅黑 Light" panose="020B0502040204020203" pitchFamily="34" charset="-122"/>
                <a:ea typeface="微软雅黑 Light" panose="020B0502040204020203" pitchFamily="34" charset="-122"/>
              </a:rPr>
              <a:t>技术可行性</a:t>
            </a:r>
          </a:p>
        </p:txBody>
      </p:sp>
      <p:sp>
        <p:nvSpPr>
          <p:cNvPr id="31" name="文本框 30">
            <a:extLst>
              <a:ext uri="{FF2B5EF4-FFF2-40B4-BE49-F238E27FC236}">
                <a16:creationId xmlns:a16="http://schemas.microsoft.com/office/drawing/2014/main" id="{57AD213A-1673-445D-80A3-2998AE9F8209}"/>
              </a:ext>
            </a:extLst>
          </p:cNvPr>
          <p:cNvSpPr txBox="1"/>
          <p:nvPr/>
        </p:nvSpPr>
        <p:spPr>
          <a:xfrm>
            <a:off x="2021408" y="1312545"/>
            <a:ext cx="3082290" cy="521970"/>
          </a:xfrm>
          <a:prstGeom prst="rect">
            <a:avLst/>
          </a:prstGeom>
          <a:noFill/>
          <a:ln>
            <a:noFill/>
          </a:ln>
        </p:spPr>
        <p:txBody>
          <a:bodyPr wrap="square" rtlCol="0">
            <a:spAutoFit/>
          </a:bodyPr>
          <a:lstStyle/>
          <a:p>
            <a:r>
              <a:rPr lang="zh-CN" altLang="en-US" sz="2800">
                <a:latin typeface="微软雅黑 Light" panose="020B0502040204020203" pitchFamily="34" charset="-122"/>
                <a:ea typeface="微软雅黑 Light" panose="020B0502040204020203" pitchFamily="34" charset="-122"/>
              </a:rPr>
              <a:t>技术路线描述</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12" presetClass="entr" presetSubtype="2" fill="hold" grpId="0" nodeType="withEffect">
                                  <p:stCondLst>
                                    <p:cond delay="500"/>
                                  </p:stCondLst>
                                  <p:childTnLst>
                                    <p:set>
                                      <p:cBhvr>
                                        <p:cTn id="9" dur="1" fill="hold">
                                          <p:stCondLst>
                                            <p:cond delay="0"/>
                                          </p:stCondLst>
                                        </p:cTn>
                                        <p:tgtEl>
                                          <p:spTgt spid="34"/>
                                        </p:tgtEl>
                                        <p:attrNameLst>
                                          <p:attrName>style.visibility</p:attrName>
                                        </p:attrNameLst>
                                      </p:cBhvr>
                                      <p:to>
                                        <p:strVal val="visible"/>
                                      </p:to>
                                    </p:set>
                                    <p:anim calcmode="lin" valueType="num">
                                      <p:cBhvr additive="base">
                                        <p:cTn id="10" dur="500"/>
                                        <p:tgtEl>
                                          <p:spTgt spid="34"/>
                                        </p:tgtEl>
                                        <p:attrNameLst>
                                          <p:attrName>ppt_x</p:attrName>
                                        </p:attrNameLst>
                                      </p:cBhvr>
                                      <p:tavLst>
                                        <p:tav tm="0">
                                          <p:val>
                                            <p:strVal val="#ppt_x+#ppt_w*1.125000"/>
                                          </p:val>
                                        </p:tav>
                                        <p:tav tm="100000">
                                          <p:val>
                                            <p:strVal val="#ppt_x"/>
                                          </p:val>
                                        </p:tav>
                                      </p:tavLst>
                                    </p:anim>
                                    <p:animEffect transition="in" filter="wipe(left)">
                                      <p:cBhvr>
                                        <p:cTn id="11" dur="500"/>
                                        <p:tgtEl>
                                          <p:spTgt spid="34"/>
                                        </p:tgtEl>
                                      </p:cBhvr>
                                    </p:animEffect>
                                  </p:childTnLst>
                                </p:cTn>
                              </p:par>
                              <p:par>
                                <p:cTn id="12" presetID="12" presetClass="entr" presetSubtype="2" fill="hold" grpId="0" nodeType="withEffect">
                                  <p:stCondLst>
                                    <p:cond delay="50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p:tgtEl>
                                          <p:spTgt spid="7"/>
                                        </p:tgtEl>
                                        <p:attrNameLst>
                                          <p:attrName>ppt_x</p:attrName>
                                        </p:attrNameLst>
                                      </p:cBhvr>
                                      <p:tavLst>
                                        <p:tav tm="0">
                                          <p:val>
                                            <p:strVal val="#ppt_x+#ppt_w*1.125000"/>
                                          </p:val>
                                        </p:tav>
                                        <p:tav tm="100000">
                                          <p:val>
                                            <p:strVal val="#ppt_x"/>
                                          </p:val>
                                        </p:tav>
                                      </p:tavLst>
                                    </p:anim>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ldLvl="0" animBg="1"/>
      <p:bldP spid="34" grpId="0" bldLvl="0" animBg="1"/>
      <p:bldP spid="7"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905" y="383540"/>
            <a:ext cx="1620520" cy="144653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100">
              <a:solidFill>
                <a:schemeClr val="lt1"/>
              </a:solidFill>
              <a:latin typeface="微软雅黑 Light" panose="020B0502040204020203" pitchFamily="34" charset="-122"/>
              <a:ea typeface="微软雅黑 Light" panose="020B0502040204020203" pitchFamily="34" charset="-122"/>
            </a:endParaRPr>
          </a:p>
        </p:txBody>
      </p:sp>
      <p:sp>
        <p:nvSpPr>
          <p:cNvPr id="34" name="等腰三角形 33"/>
          <p:cNvSpPr>
            <a:spLocks noChangeAspect="1"/>
          </p:cNvSpPr>
          <p:nvPr/>
        </p:nvSpPr>
        <p:spPr>
          <a:xfrm rot="16200000">
            <a:off x="1229360" y="2268855"/>
            <a:ext cx="469265" cy="316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dirty="0">
              <a:latin typeface="微软雅黑 Light" panose="020B0502040204020203" pitchFamily="34" charset="-122"/>
              <a:ea typeface="微软雅黑 Light" panose="020B0502040204020203" pitchFamily="34" charset="-122"/>
            </a:endParaRPr>
          </a:p>
        </p:txBody>
      </p:sp>
      <p:sp>
        <p:nvSpPr>
          <p:cNvPr id="54275" name="矩形 53"/>
          <p:cNvSpPr>
            <a:spLocks noChangeArrowheads="1"/>
          </p:cNvSpPr>
          <p:nvPr/>
        </p:nvSpPr>
        <p:spPr bwMode="auto">
          <a:xfrm>
            <a:off x="-1270" y="2466975"/>
            <a:ext cx="1620520" cy="73406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500" b="1" dirty="0">
                <a:solidFill>
                  <a:schemeClr val="bg1"/>
                </a:solidFill>
                <a:latin typeface="微软雅黑 Light" panose="020B0502040204020203" pitchFamily="34" charset="-122"/>
                <a:ea typeface="微软雅黑 Light" panose="020B0502040204020203" pitchFamily="34" charset="-122"/>
              </a:rPr>
              <a:t>0x0002</a:t>
            </a:r>
          </a:p>
        </p:txBody>
      </p:sp>
      <p:grpSp>
        <p:nvGrpSpPr>
          <p:cNvPr id="22" name="组合 6"/>
          <p:cNvGrpSpPr/>
          <p:nvPr/>
        </p:nvGrpSpPr>
        <p:grpSpPr bwMode="auto">
          <a:xfrm>
            <a:off x="80010" y="474980"/>
            <a:ext cx="1457325" cy="852805"/>
            <a:chOff x="0" y="1313877"/>
            <a:chExt cx="1943100" cy="1137363"/>
          </a:xfrm>
        </p:grpSpPr>
        <p:sp>
          <p:nvSpPr>
            <p:cNvPr id="23" name="文本框 7"/>
            <p:cNvSpPr txBox="1">
              <a:spLocks noChangeArrowheads="1"/>
            </p:cNvSpPr>
            <p:nvPr/>
          </p:nvSpPr>
          <p:spPr bwMode="auto">
            <a:xfrm>
              <a:off x="0" y="1313877"/>
              <a:ext cx="1943100" cy="67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7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9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Contents</a:t>
              </a:r>
              <a:endParaRPr lang="zh-CN" altLang="en-US"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grpSp>
      <p:sp>
        <p:nvSpPr>
          <p:cNvPr id="29" name="矩形 53"/>
          <p:cNvSpPr>
            <a:spLocks noChangeArrowheads="1"/>
          </p:cNvSpPr>
          <p:nvPr/>
        </p:nvSpPr>
        <p:spPr bwMode="auto">
          <a:xfrm>
            <a:off x="-1905" y="1830070"/>
            <a:ext cx="1620520" cy="636905"/>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500" b="1" dirty="0">
              <a:solidFill>
                <a:schemeClr val="bg1"/>
              </a:solidFill>
              <a:latin typeface="微软雅黑 Light" panose="020B0502040204020203" pitchFamily="34" charset="-122"/>
              <a:ea typeface="微软雅黑 Light" panose="020B0502040204020203" pitchFamily="34" charset="-122"/>
            </a:endParaRPr>
          </a:p>
        </p:txBody>
      </p:sp>
      <p:sp>
        <p:nvSpPr>
          <p:cNvPr id="30" name="矩形 53"/>
          <p:cNvSpPr>
            <a:spLocks noChangeArrowheads="1"/>
          </p:cNvSpPr>
          <p:nvPr/>
        </p:nvSpPr>
        <p:spPr bwMode="auto">
          <a:xfrm>
            <a:off x="1905" y="320103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2" name="矩形 53"/>
          <p:cNvSpPr>
            <a:spLocks noChangeArrowheads="1"/>
          </p:cNvSpPr>
          <p:nvPr/>
        </p:nvSpPr>
        <p:spPr bwMode="auto">
          <a:xfrm>
            <a:off x="1905" y="379412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3" name="矩形 53"/>
          <p:cNvSpPr>
            <a:spLocks noChangeArrowheads="1"/>
          </p:cNvSpPr>
          <p:nvPr/>
        </p:nvSpPr>
        <p:spPr bwMode="auto">
          <a:xfrm>
            <a:off x="1905" y="438721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7" name="等腰三角形 6"/>
          <p:cNvSpPr>
            <a:spLocks noChangeAspect="1"/>
          </p:cNvSpPr>
          <p:nvPr/>
        </p:nvSpPr>
        <p:spPr>
          <a:xfrm rot="16200000">
            <a:off x="1274648" y="2674725"/>
            <a:ext cx="369575" cy="318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微软雅黑 Light" panose="020B0502040204020203" pitchFamily="34" charset="-122"/>
              <a:ea typeface="微软雅黑 Light" panose="020B0502040204020203" pitchFamily="34" charset="-122"/>
            </a:endParaRPr>
          </a:p>
        </p:txBody>
      </p:sp>
      <p:sp>
        <p:nvSpPr>
          <p:cNvPr id="18" name="矩形 53"/>
          <p:cNvSpPr>
            <a:spLocks noChangeArrowheads="1"/>
          </p:cNvSpPr>
          <p:nvPr/>
        </p:nvSpPr>
        <p:spPr bwMode="auto">
          <a:xfrm>
            <a:off x="1905" y="497268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19" name="矩形 53"/>
          <p:cNvSpPr>
            <a:spLocks noChangeArrowheads="1"/>
          </p:cNvSpPr>
          <p:nvPr/>
        </p:nvSpPr>
        <p:spPr bwMode="auto">
          <a:xfrm>
            <a:off x="1905" y="556577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38" name="文本框 37"/>
          <p:cNvSpPr txBox="1"/>
          <p:nvPr/>
        </p:nvSpPr>
        <p:spPr>
          <a:xfrm>
            <a:off x="2298065" y="738505"/>
            <a:ext cx="3082290" cy="645160"/>
          </a:xfrm>
          <a:prstGeom prst="rect">
            <a:avLst/>
          </a:prstGeom>
          <a:noFill/>
          <a:ln>
            <a:noFill/>
          </a:ln>
        </p:spPr>
        <p:txBody>
          <a:bodyPr wrap="square" rtlCol="0">
            <a:spAutoFit/>
          </a:bodyPr>
          <a:lstStyle/>
          <a:p>
            <a:r>
              <a:rPr lang="zh-CN" altLang="en-US" sz="3600">
                <a:latin typeface="微软雅黑 Light" panose="020B0502040204020203" pitchFamily="34" charset="-122"/>
                <a:ea typeface="微软雅黑 Light" panose="020B0502040204020203" pitchFamily="34" charset="-122"/>
              </a:rPr>
              <a:t>技术可行性</a:t>
            </a:r>
          </a:p>
        </p:txBody>
      </p:sp>
      <p:sp>
        <p:nvSpPr>
          <p:cNvPr id="4" name="文本框 3"/>
          <p:cNvSpPr txBox="1"/>
          <p:nvPr/>
        </p:nvSpPr>
        <p:spPr>
          <a:xfrm>
            <a:off x="2988310" y="1608455"/>
            <a:ext cx="3082290" cy="521970"/>
          </a:xfrm>
          <a:prstGeom prst="rect">
            <a:avLst/>
          </a:prstGeom>
          <a:noFill/>
          <a:ln>
            <a:noFill/>
          </a:ln>
        </p:spPr>
        <p:txBody>
          <a:bodyPr wrap="square" rtlCol="0">
            <a:spAutoFit/>
          </a:bodyPr>
          <a:lstStyle/>
          <a:p>
            <a:r>
              <a:rPr lang="zh-CN" altLang="en-US" sz="2800" dirty="0">
                <a:latin typeface="微软雅黑 Light" panose="020B0502040204020203" pitchFamily="34" charset="-122"/>
                <a:ea typeface="微软雅黑 Light" panose="020B0502040204020203" pitchFamily="34" charset="-122"/>
              </a:rPr>
              <a:t>设计思想依据</a:t>
            </a:r>
          </a:p>
        </p:txBody>
      </p:sp>
      <p:sp>
        <p:nvSpPr>
          <p:cNvPr id="10" name="文本框 9"/>
          <p:cNvSpPr txBox="1"/>
          <p:nvPr/>
        </p:nvSpPr>
        <p:spPr>
          <a:xfrm>
            <a:off x="2988310" y="3419475"/>
            <a:ext cx="4382135" cy="521970"/>
          </a:xfrm>
          <a:prstGeom prst="rect">
            <a:avLst/>
          </a:prstGeom>
          <a:noFill/>
          <a:ln>
            <a:noFill/>
          </a:ln>
        </p:spPr>
        <p:txBody>
          <a:bodyPr wrap="square" rtlCol="0">
            <a:spAutoFit/>
          </a:bodyPr>
          <a:lstStyle/>
          <a:p>
            <a:r>
              <a:rPr lang="zh-CN" altLang="en-US" sz="2800">
                <a:latin typeface="微软雅黑 Light" panose="020B0502040204020203" pitchFamily="34" charset="-122"/>
                <a:ea typeface="微软雅黑 Light" panose="020B0502040204020203" pitchFamily="34" charset="-122"/>
              </a:rPr>
              <a:t>关键技术实现的理论依据</a:t>
            </a:r>
          </a:p>
        </p:txBody>
      </p:sp>
      <p:sp>
        <p:nvSpPr>
          <p:cNvPr id="11" name="文本框 10"/>
          <p:cNvSpPr txBox="1"/>
          <p:nvPr/>
        </p:nvSpPr>
        <p:spPr>
          <a:xfrm>
            <a:off x="2294890" y="4008755"/>
            <a:ext cx="6916420" cy="2306955"/>
          </a:xfrm>
          <a:prstGeom prst="rect">
            <a:avLst/>
          </a:prstGeom>
          <a:noFill/>
        </p:spPr>
        <p:txBody>
          <a:bodyPr wrap="square" rtlCol="0">
            <a:spAutoFit/>
          </a:bodyPr>
          <a:lstStyle/>
          <a:p>
            <a:r>
              <a:rPr lang="zh-CN" altLang="en-US" sz="24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（1）无人机原理</a:t>
            </a:r>
          </a:p>
          <a:p>
            <a:r>
              <a:rPr lang="zh-CN" altLang="en-US" sz="24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（2）GPS+4G物联网全球定位</a:t>
            </a:r>
          </a:p>
          <a:p>
            <a:r>
              <a:rPr lang="zh-CN" altLang="en-US" sz="24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        （</a:t>
            </a:r>
            <a:r>
              <a:rPr lang="en-US" altLang="zh-CN" sz="24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GPS</a:t>
            </a:r>
            <a:r>
              <a:rPr lang="zh-CN" altLang="en-US" sz="24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定位、</a:t>
            </a:r>
            <a:r>
              <a:rPr lang="en-US" altLang="zh-CN" sz="2400" dirty="0" err="1">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WiFi</a:t>
            </a:r>
            <a:r>
              <a:rPr lang="zh-CN" altLang="en-US" sz="24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定位、三点定位）</a:t>
            </a:r>
          </a:p>
          <a:p>
            <a:r>
              <a:rPr lang="zh-CN" altLang="en-US" sz="24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通过GPS+4G物联网全球定位，即GPS大范围定位+Wifi SSID辅助定位+三点精确定位，实现了室内和室外的全范围精确定位。</a:t>
            </a:r>
          </a:p>
        </p:txBody>
      </p:sp>
      <p:sp>
        <p:nvSpPr>
          <p:cNvPr id="12" name="文本框 11"/>
          <p:cNvSpPr txBox="1"/>
          <p:nvPr/>
        </p:nvSpPr>
        <p:spPr>
          <a:xfrm>
            <a:off x="2294890" y="2247900"/>
            <a:ext cx="6563360" cy="829945"/>
          </a:xfrm>
          <a:prstGeom prst="rect">
            <a:avLst/>
          </a:prstGeom>
          <a:noFill/>
        </p:spPr>
        <p:txBody>
          <a:bodyPr wrap="square" rtlCol="0">
            <a:spAutoFit/>
          </a:bodyPr>
          <a:lstStyle/>
          <a:p>
            <a:r>
              <a:rPr lang="zh-CN" altLang="en-US" sz="2400" dirty="0">
                <a:solidFill>
                  <a:schemeClr val="bg1">
                    <a:lumMod val="50000"/>
                  </a:schemeClr>
                </a:solidFill>
                <a:latin typeface="微软雅黑 Light" panose="020B0502040204020203" pitchFamily="34" charset="-122"/>
                <a:ea typeface="微软雅黑 Light" panose="020B0502040204020203" pitchFamily="34" charset="-122"/>
              </a:rPr>
              <a:t>成熟的开源无人机飞控、打印机固件、高精度定位系统和云计算系统。</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12" presetClass="entr" presetSubtype="2" fill="hold" grpId="0" nodeType="withEffect">
                                  <p:stCondLst>
                                    <p:cond delay="500"/>
                                  </p:stCondLst>
                                  <p:childTnLst>
                                    <p:set>
                                      <p:cBhvr>
                                        <p:cTn id="9" dur="1" fill="hold">
                                          <p:stCondLst>
                                            <p:cond delay="0"/>
                                          </p:stCondLst>
                                        </p:cTn>
                                        <p:tgtEl>
                                          <p:spTgt spid="34"/>
                                        </p:tgtEl>
                                        <p:attrNameLst>
                                          <p:attrName>style.visibility</p:attrName>
                                        </p:attrNameLst>
                                      </p:cBhvr>
                                      <p:to>
                                        <p:strVal val="visible"/>
                                      </p:to>
                                    </p:set>
                                    <p:anim calcmode="lin" valueType="num">
                                      <p:cBhvr additive="base">
                                        <p:cTn id="10" dur="500"/>
                                        <p:tgtEl>
                                          <p:spTgt spid="34"/>
                                        </p:tgtEl>
                                        <p:attrNameLst>
                                          <p:attrName>ppt_x</p:attrName>
                                        </p:attrNameLst>
                                      </p:cBhvr>
                                      <p:tavLst>
                                        <p:tav tm="0">
                                          <p:val>
                                            <p:strVal val="#ppt_x+#ppt_w*1.125000"/>
                                          </p:val>
                                        </p:tav>
                                        <p:tav tm="100000">
                                          <p:val>
                                            <p:strVal val="#ppt_x"/>
                                          </p:val>
                                        </p:tav>
                                      </p:tavLst>
                                    </p:anim>
                                    <p:animEffect transition="in" filter="wipe(left)">
                                      <p:cBhvr>
                                        <p:cTn id="11" dur="500"/>
                                        <p:tgtEl>
                                          <p:spTgt spid="34"/>
                                        </p:tgtEl>
                                      </p:cBhvr>
                                    </p:animEffect>
                                  </p:childTnLst>
                                </p:cTn>
                              </p:par>
                              <p:par>
                                <p:cTn id="12" presetID="12" presetClass="entr" presetSubtype="2" fill="hold" grpId="0" nodeType="withEffect">
                                  <p:stCondLst>
                                    <p:cond delay="50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p:tgtEl>
                                          <p:spTgt spid="7"/>
                                        </p:tgtEl>
                                        <p:attrNameLst>
                                          <p:attrName>ppt_x</p:attrName>
                                        </p:attrNameLst>
                                      </p:cBhvr>
                                      <p:tavLst>
                                        <p:tav tm="0">
                                          <p:val>
                                            <p:strVal val="#ppt_x+#ppt_w*1.125000"/>
                                          </p:val>
                                        </p:tav>
                                        <p:tav tm="100000">
                                          <p:val>
                                            <p:strVal val="#ppt_x"/>
                                          </p:val>
                                        </p:tav>
                                      </p:tavLst>
                                    </p:anim>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ldLvl="0" animBg="1"/>
      <p:bldP spid="34" grpId="0" bldLvl="0" animBg="1"/>
      <p:bldP spid="7" grpId="0" bldLvl="0" animBg="1"/>
      <p:bldP spid="4" grpId="0"/>
      <p:bldP spid="10" grpId="0"/>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905" y="383540"/>
            <a:ext cx="1620520" cy="144653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100">
              <a:solidFill>
                <a:schemeClr val="lt1"/>
              </a:solidFill>
              <a:latin typeface="微软雅黑 Light" panose="020B0502040204020203" pitchFamily="34" charset="-122"/>
              <a:ea typeface="微软雅黑 Light" panose="020B0502040204020203" pitchFamily="34" charset="-122"/>
            </a:endParaRPr>
          </a:p>
        </p:txBody>
      </p:sp>
      <p:sp>
        <p:nvSpPr>
          <p:cNvPr id="34" name="等腰三角形 33"/>
          <p:cNvSpPr>
            <a:spLocks noChangeAspect="1"/>
          </p:cNvSpPr>
          <p:nvPr/>
        </p:nvSpPr>
        <p:spPr>
          <a:xfrm rot="16200000">
            <a:off x="1229360" y="2268855"/>
            <a:ext cx="469265" cy="316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dirty="0">
              <a:latin typeface="微软雅黑 Light" panose="020B0502040204020203" pitchFamily="34" charset="-122"/>
              <a:ea typeface="微软雅黑 Light" panose="020B0502040204020203" pitchFamily="34" charset="-122"/>
            </a:endParaRPr>
          </a:p>
        </p:txBody>
      </p:sp>
      <p:sp>
        <p:nvSpPr>
          <p:cNvPr id="54275" name="矩形 53"/>
          <p:cNvSpPr>
            <a:spLocks noChangeArrowheads="1"/>
          </p:cNvSpPr>
          <p:nvPr/>
        </p:nvSpPr>
        <p:spPr bwMode="auto">
          <a:xfrm>
            <a:off x="-1270" y="2466975"/>
            <a:ext cx="1620520" cy="73406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500" b="1" dirty="0">
                <a:solidFill>
                  <a:schemeClr val="bg1"/>
                </a:solidFill>
                <a:latin typeface="微软雅黑 Light" panose="020B0502040204020203" pitchFamily="34" charset="-122"/>
                <a:ea typeface="微软雅黑 Light" panose="020B0502040204020203" pitchFamily="34" charset="-122"/>
              </a:rPr>
              <a:t>0x0002</a:t>
            </a:r>
          </a:p>
        </p:txBody>
      </p:sp>
      <p:grpSp>
        <p:nvGrpSpPr>
          <p:cNvPr id="22" name="组合 6"/>
          <p:cNvGrpSpPr/>
          <p:nvPr/>
        </p:nvGrpSpPr>
        <p:grpSpPr bwMode="auto">
          <a:xfrm>
            <a:off x="80010" y="474980"/>
            <a:ext cx="1457325" cy="852805"/>
            <a:chOff x="0" y="1313877"/>
            <a:chExt cx="1943100" cy="1137363"/>
          </a:xfrm>
        </p:grpSpPr>
        <p:sp>
          <p:nvSpPr>
            <p:cNvPr id="23" name="文本框 7"/>
            <p:cNvSpPr txBox="1">
              <a:spLocks noChangeArrowheads="1"/>
            </p:cNvSpPr>
            <p:nvPr/>
          </p:nvSpPr>
          <p:spPr bwMode="auto">
            <a:xfrm>
              <a:off x="0" y="1313877"/>
              <a:ext cx="1943100" cy="67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7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9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Contents</a:t>
              </a:r>
              <a:endParaRPr lang="zh-CN" altLang="en-US"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grpSp>
      <p:sp>
        <p:nvSpPr>
          <p:cNvPr id="29" name="矩形 53"/>
          <p:cNvSpPr>
            <a:spLocks noChangeArrowheads="1"/>
          </p:cNvSpPr>
          <p:nvPr/>
        </p:nvSpPr>
        <p:spPr bwMode="auto">
          <a:xfrm>
            <a:off x="-1905" y="1830070"/>
            <a:ext cx="1620520" cy="636905"/>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500" b="1" dirty="0">
              <a:solidFill>
                <a:schemeClr val="bg1"/>
              </a:solidFill>
              <a:latin typeface="微软雅黑 Light" panose="020B0502040204020203" pitchFamily="34" charset="-122"/>
              <a:ea typeface="微软雅黑 Light" panose="020B0502040204020203" pitchFamily="34" charset="-122"/>
            </a:endParaRPr>
          </a:p>
        </p:txBody>
      </p:sp>
      <p:sp>
        <p:nvSpPr>
          <p:cNvPr id="30" name="矩形 53"/>
          <p:cNvSpPr>
            <a:spLocks noChangeArrowheads="1"/>
          </p:cNvSpPr>
          <p:nvPr/>
        </p:nvSpPr>
        <p:spPr bwMode="auto">
          <a:xfrm>
            <a:off x="1905" y="320103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2" name="矩形 53"/>
          <p:cNvSpPr>
            <a:spLocks noChangeArrowheads="1"/>
          </p:cNvSpPr>
          <p:nvPr/>
        </p:nvSpPr>
        <p:spPr bwMode="auto">
          <a:xfrm>
            <a:off x="1905" y="379412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3" name="矩形 53"/>
          <p:cNvSpPr>
            <a:spLocks noChangeArrowheads="1"/>
          </p:cNvSpPr>
          <p:nvPr/>
        </p:nvSpPr>
        <p:spPr bwMode="auto">
          <a:xfrm>
            <a:off x="1905" y="438721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7" name="等腰三角形 6"/>
          <p:cNvSpPr>
            <a:spLocks noChangeAspect="1"/>
          </p:cNvSpPr>
          <p:nvPr/>
        </p:nvSpPr>
        <p:spPr>
          <a:xfrm rot="16200000">
            <a:off x="1274648" y="2674725"/>
            <a:ext cx="369575" cy="318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微软雅黑 Light" panose="020B0502040204020203" pitchFamily="34" charset="-122"/>
              <a:ea typeface="微软雅黑 Light" panose="020B0502040204020203" pitchFamily="34" charset="-122"/>
            </a:endParaRPr>
          </a:p>
        </p:txBody>
      </p:sp>
      <p:sp>
        <p:nvSpPr>
          <p:cNvPr id="18" name="矩形 53"/>
          <p:cNvSpPr>
            <a:spLocks noChangeArrowheads="1"/>
          </p:cNvSpPr>
          <p:nvPr/>
        </p:nvSpPr>
        <p:spPr bwMode="auto">
          <a:xfrm>
            <a:off x="1905" y="497268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19" name="矩形 53"/>
          <p:cNvSpPr>
            <a:spLocks noChangeArrowheads="1"/>
          </p:cNvSpPr>
          <p:nvPr/>
        </p:nvSpPr>
        <p:spPr bwMode="auto">
          <a:xfrm>
            <a:off x="1905" y="556577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38" name="文本框 37"/>
          <p:cNvSpPr txBox="1"/>
          <p:nvPr/>
        </p:nvSpPr>
        <p:spPr>
          <a:xfrm>
            <a:off x="2750740" y="1144542"/>
            <a:ext cx="3082290" cy="645160"/>
          </a:xfrm>
          <a:prstGeom prst="rect">
            <a:avLst/>
          </a:prstGeom>
          <a:noFill/>
          <a:ln>
            <a:noFill/>
          </a:ln>
        </p:spPr>
        <p:txBody>
          <a:bodyPr wrap="square" rtlCol="0">
            <a:spAutoFit/>
          </a:bodyPr>
          <a:lstStyle/>
          <a:p>
            <a:r>
              <a:rPr lang="zh-CN" altLang="en-US" sz="3600">
                <a:latin typeface="微软雅黑 Light" panose="020B0502040204020203" pitchFamily="34" charset="-122"/>
                <a:ea typeface="微软雅黑 Light" panose="020B0502040204020203" pitchFamily="34" charset="-122"/>
              </a:rPr>
              <a:t>技术成熟性</a:t>
            </a:r>
          </a:p>
        </p:txBody>
      </p:sp>
      <p:sp>
        <p:nvSpPr>
          <p:cNvPr id="6" name="文本框 5"/>
          <p:cNvSpPr txBox="1"/>
          <p:nvPr/>
        </p:nvSpPr>
        <p:spPr>
          <a:xfrm>
            <a:off x="2750740" y="1901825"/>
            <a:ext cx="5228590" cy="3784600"/>
          </a:xfrm>
          <a:prstGeom prst="rect">
            <a:avLst/>
          </a:prstGeom>
          <a:noFill/>
        </p:spPr>
        <p:txBody>
          <a:bodyPr wrap="square" rtlCol="0">
            <a:spAutoFit/>
          </a:bodyPr>
          <a:lstStyle/>
          <a:p>
            <a:r>
              <a:rPr lang="zh-CN" altLang="en-US" sz="24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（1）项目所处阶段：研发</a:t>
            </a:r>
          </a:p>
          <a:p>
            <a:r>
              <a:rPr lang="zh-CN" altLang="en-US" sz="24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（2）项目产品销售：无销售</a:t>
            </a:r>
          </a:p>
          <a:p>
            <a:r>
              <a:rPr lang="zh-CN" altLang="en-US" sz="24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（3）关键技术成熟性分析：</a:t>
            </a:r>
          </a:p>
          <a:p>
            <a:r>
              <a:rPr lang="zh-CN" altLang="en-US" sz="24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               项目产品采用的现有的成熟关键技术:  无人机的定位、产品设计图的无线传输。</a:t>
            </a:r>
          </a:p>
          <a:p>
            <a:r>
              <a:rPr lang="zh-CN" altLang="en-US" sz="24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               已经攻克的关键技术:  将三维打印伺服和挤出机部分安装在无人机云台之上。</a:t>
            </a:r>
          </a:p>
          <a:p>
            <a:r>
              <a:rPr lang="zh-CN" altLang="en-US" sz="24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     综上，关键技术现已趋向于成熟。</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12" presetClass="entr" presetSubtype="2" fill="hold" grpId="0" nodeType="withEffect">
                                  <p:stCondLst>
                                    <p:cond delay="500"/>
                                  </p:stCondLst>
                                  <p:childTnLst>
                                    <p:set>
                                      <p:cBhvr>
                                        <p:cTn id="9" dur="1" fill="hold">
                                          <p:stCondLst>
                                            <p:cond delay="0"/>
                                          </p:stCondLst>
                                        </p:cTn>
                                        <p:tgtEl>
                                          <p:spTgt spid="34"/>
                                        </p:tgtEl>
                                        <p:attrNameLst>
                                          <p:attrName>style.visibility</p:attrName>
                                        </p:attrNameLst>
                                      </p:cBhvr>
                                      <p:to>
                                        <p:strVal val="visible"/>
                                      </p:to>
                                    </p:set>
                                    <p:anim calcmode="lin" valueType="num">
                                      <p:cBhvr additive="base">
                                        <p:cTn id="10" dur="500"/>
                                        <p:tgtEl>
                                          <p:spTgt spid="34"/>
                                        </p:tgtEl>
                                        <p:attrNameLst>
                                          <p:attrName>ppt_x</p:attrName>
                                        </p:attrNameLst>
                                      </p:cBhvr>
                                      <p:tavLst>
                                        <p:tav tm="0">
                                          <p:val>
                                            <p:strVal val="#ppt_x+#ppt_w*1.125000"/>
                                          </p:val>
                                        </p:tav>
                                        <p:tav tm="100000">
                                          <p:val>
                                            <p:strVal val="#ppt_x"/>
                                          </p:val>
                                        </p:tav>
                                      </p:tavLst>
                                    </p:anim>
                                    <p:animEffect transition="in" filter="wipe(left)">
                                      <p:cBhvr>
                                        <p:cTn id="11" dur="500"/>
                                        <p:tgtEl>
                                          <p:spTgt spid="34"/>
                                        </p:tgtEl>
                                      </p:cBhvr>
                                    </p:animEffect>
                                  </p:childTnLst>
                                </p:cTn>
                              </p:par>
                              <p:par>
                                <p:cTn id="12" presetID="12" presetClass="entr" presetSubtype="2" fill="hold" grpId="0" nodeType="withEffect">
                                  <p:stCondLst>
                                    <p:cond delay="50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p:tgtEl>
                                          <p:spTgt spid="7"/>
                                        </p:tgtEl>
                                        <p:attrNameLst>
                                          <p:attrName>ppt_x</p:attrName>
                                        </p:attrNameLst>
                                      </p:cBhvr>
                                      <p:tavLst>
                                        <p:tav tm="0">
                                          <p:val>
                                            <p:strVal val="#ppt_x+#ppt_w*1.125000"/>
                                          </p:val>
                                        </p:tav>
                                        <p:tav tm="100000">
                                          <p:val>
                                            <p:strVal val="#ppt_x"/>
                                          </p:val>
                                        </p:tav>
                                      </p:tavLst>
                                    </p:anim>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ldLvl="0" animBg="1"/>
      <p:bldP spid="34" grpId="0" bldLvl="0" animBg="1"/>
      <p:bldP spid="7"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905" y="383540"/>
            <a:ext cx="1620520" cy="144653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100">
              <a:solidFill>
                <a:schemeClr val="lt1"/>
              </a:solidFill>
              <a:latin typeface="微软雅黑 Light" panose="020B0502040204020203" pitchFamily="34" charset="-122"/>
              <a:ea typeface="微软雅黑 Light" panose="020B0502040204020203" pitchFamily="34" charset="-122"/>
            </a:endParaRPr>
          </a:p>
        </p:txBody>
      </p:sp>
      <p:sp>
        <p:nvSpPr>
          <p:cNvPr id="34" name="等腰三角形 33"/>
          <p:cNvSpPr>
            <a:spLocks noChangeAspect="1"/>
          </p:cNvSpPr>
          <p:nvPr/>
        </p:nvSpPr>
        <p:spPr>
          <a:xfrm rot="16200000">
            <a:off x="1229360" y="2268855"/>
            <a:ext cx="469265" cy="316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dirty="0">
              <a:latin typeface="微软雅黑 Light" panose="020B0502040204020203" pitchFamily="34" charset="-122"/>
              <a:ea typeface="微软雅黑 Light" panose="020B0502040204020203" pitchFamily="34" charset="-122"/>
            </a:endParaRPr>
          </a:p>
        </p:txBody>
      </p:sp>
      <p:grpSp>
        <p:nvGrpSpPr>
          <p:cNvPr id="6" name="组合 5"/>
          <p:cNvGrpSpPr/>
          <p:nvPr/>
        </p:nvGrpSpPr>
        <p:grpSpPr>
          <a:xfrm>
            <a:off x="-1905" y="474980"/>
            <a:ext cx="1624330" cy="5691505"/>
            <a:chOff x="-3" y="31"/>
            <a:chExt cx="2558" cy="8963"/>
          </a:xfrm>
        </p:grpSpPr>
        <p:sp>
          <p:nvSpPr>
            <p:cNvPr id="54275" name="矩形 53"/>
            <p:cNvSpPr>
              <a:spLocks noChangeArrowheads="1"/>
            </p:cNvSpPr>
            <p:nvPr/>
          </p:nvSpPr>
          <p:spPr bwMode="auto">
            <a:xfrm>
              <a:off x="-3" y="3168"/>
              <a:ext cx="2552" cy="1156"/>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500" b="1" dirty="0">
                  <a:solidFill>
                    <a:schemeClr val="bg1"/>
                  </a:solidFill>
                  <a:latin typeface="微软雅黑 Light" panose="020B0502040204020203" pitchFamily="34" charset="-122"/>
                  <a:ea typeface="微软雅黑 Light" panose="020B0502040204020203" pitchFamily="34" charset="-122"/>
                </a:rPr>
                <a:t>0x0002</a:t>
              </a:r>
            </a:p>
          </p:txBody>
        </p:sp>
        <p:grpSp>
          <p:nvGrpSpPr>
            <p:cNvPr id="22" name="组合 6"/>
            <p:cNvGrpSpPr/>
            <p:nvPr/>
          </p:nvGrpSpPr>
          <p:grpSpPr bwMode="auto">
            <a:xfrm>
              <a:off x="126" y="31"/>
              <a:ext cx="2295" cy="1343"/>
              <a:chOff x="0" y="1313877"/>
              <a:chExt cx="1943100" cy="1137363"/>
            </a:xfrm>
          </p:grpSpPr>
          <p:sp>
            <p:nvSpPr>
              <p:cNvPr id="23" name="文本框 7"/>
              <p:cNvSpPr txBox="1">
                <a:spLocks noChangeArrowheads="1"/>
              </p:cNvSpPr>
              <p:nvPr/>
            </p:nvSpPr>
            <p:spPr bwMode="auto">
              <a:xfrm>
                <a:off x="0" y="1313877"/>
                <a:ext cx="1943100" cy="67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7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9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Contents</a:t>
                </a:r>
                <a:endParaRPr lang="zh-CN" altLang="en-US"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grpSp>
        <p:sp>
          <p:nvSpPr>
            <p:cNvPr id="29" name="矩形 53"/>
            <p:cNvSpPr>
              <a:spLocks noChangeArrowheads="1"/>
            </p:cNvSpPr>
            <p:nvPr/>
          </p:nvSpPr>
          <p:spPr bwMode="auto">
            <a:xfrm>
              <a:off x="-3" y="2165"/>
              <a:ext cx="2552" cy="1003"/>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500" b="1" dirty="0">
                <a:solidFill>
                  <a:schemeClr val="bg1"/>
                </a:solidFill>
                <a:latin typeface="微软雅黑 Light" panose="020B0502040204020203" pitchFamily="34" charset="-122"/>
                <a:ea typeface="微软雅黑 Light" panose="020B0502040204020203" pitchFamily="34" charset="-122"/>
              </a:endParaRPr>
            </a:p>
          </p:txBody>
        </p:sp>
        <p:sp>
          <p:nvSpPr>
            <p:cNvPr id="30" name="矩形 53"/>
            <p:cNvSpPr>
              <a:spLocks noChangeArrowheads="1"/>
            </p:cNvSpPr>
            <p:nvPr/>
          </p:nvSpPr>
          <p:spPr bwMode="auto">
            <a:xfrm>
              <a:off x="3" y="4324"/>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2" name="矩形 53"/>
            <p:cNvSpPr>
              <a:spLocks noChangeArrowheads="1"/>
            </p:cNvSpPr>
            <p:nvPr/>
          </p:nvSpPr>
          <p:spPr bwMode="auto">
            <a:xfrm>
              <a:off x="3" y="5258"/>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3" name="矩形 53"/>
            <p:cNvSpPr>
              <a:spLocks noChangeArrowheads="1"/>
            </p:cNvSpPr>
            <p:nvPr/>
          </p:nvSpPr>
          <p:spPr bwMode="auto">
            <a:xfrm>
              <a:off x="3" y="6192"/>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4" name="矩形 53"/>
            <p:cNvSpPr>
              <a:spLocks noChangeArrowheads="1"/>
            </p:cNvSpPr>
            <p:nvPr/>
          </p:nvSpPr>
          <p:spPr bwMode="auto">
            <a:xfrm>
              <a:off x="3" y="7126"/>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5" name="矩形 53"/>
            <p:cNvSpPr>
              <a:spLocks noChangeArrowheads="1"/>
            </p:cNvSpPr>
            <p:nvPr/>
          </p:nvSpPr>
          <p:spPr bwMode="auto">
            <a:xfrm>
              <a:off x="3" y="8060"/>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grpSp>
      <p:sp>
        <p:nvSpPr>
          <p:cNvPr id="7" name="等腰三角形 6"/>
          <p:cNvSpPr>
            <a:spLocks noChangeAspect="1"/>
          </p:cNvSpPr>
          <p:nvPr/>
        </p:nvSpPr>
        <p:spPr>
          <a:xfrm rot="16200000">
            <a:off x="1274648" y="2674725"/>
            <a:ext cx="369575" cy="318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微软雅黑 Light" panose="020B0502040204020203" pitchFamily="34" charset="-122"/>
              <a:ea typeface="微软雅黑 Light" panose="020B0502040204020203" pitchFamily="34" charset="-122"/>
            </a:endParaRPr>
          </a:p>
        </p:txBody>
      </p:sp>
      <p:sp>
        <p:nvSpPr>
          <p:cNvPr id="21" name="文本框 20"/>
          <p:cNvSpPr txBox="1"/>
          <p:nvPr/>
        </p:nvSpPr>
        <p:spPr>
          <a:xfrm>
            <a:off x="1954530" y="302260"/>
            <a:ext cx="5907158" cy="7143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4050" b="0" dirty="0">
                <a:solidFill>
                  <a:prstClr val="black">
                    <a:alpha val="75000"/>
                  </a:prstClr>
                </a:solidFill>
                <a:latin typeface="微软雅黑 Light" panose="020B0502040204020203" pitchFamily="34" charset="-122"/>
                <a:ea typeface="微软雅黑 Light" panose="020B0502040204020203" pitchFamily="34" charset="-122"/>
              </a:rPr>
              <a:t>技术功能分析</a:t>
            </a:r>
          </a:p>
        </p:txBody>
      </p:sp>
      <p:sp>
        <p:nvSpPr>
          <p:cNvPr id="38" name="文本框 37"/>
          <p:cNvSpPr txBox="1"/>
          <p:nvPr/>
        </p:nvSpPr>
        <p:spPr>
          <a:xfrm>
            <a:off x="2582545" y="1112943"/>
            <a:ext cx="3978910" cy="645160"/>
          </a:xfrm>
          <a:prstGeom prst="rect">
            <a:avLst/>
          </a:prstGeom>
          <a:noFill/>
          <a:ln>
            <a:noFill/>
          </a:ln>
        </p:spPr>
        <p:txBody>
          <a:bodyPr wrap="square" rtlCol="0">
            <a:spAutoFit/>
          </a:bodyPr>
          <a:lstStyle/>
          <a:p>
            <a:r>
              <a:rPr lang="zh-CN" altLang="en-US" sz="3600" dirty="0">
                <a:latin typeface="微软雅黑 Light" panose="020B0502040204020203" pitchFamily="34" charset="-122"/>
                <a:ea typeface="微软雅黑 Light" panose="020B0502040204020203" pitchFamily="34" charset="-122"/>
              </a:rPr>
              <a:t>属性与功能的关系</a:t>
            </a:r>
          </a:p>
        </p:txBody>
      </p:sp>
      <p:sp>
        <p:nvSpPr>
          <p:cNvPr id="12" name="文本框 11"/>
          <p:cNvSpPr txBox="1"/>
          <p:nvPr/>
        </p:nvSpPr>
        <p:spPr>
          <a:xfrm>
            <a:off x="1954530" y="2052955"/>
            <a:ext cx="7173595" cy="4399915"/>
          </a:xfrm>
          <a:prstGeom prst="rect">
            <a:avLst/>
          </a:prstGeom>
          <a:noFill/>
        </p:spPr>
        <p:txBody>
          <a:bodyPr wrap="square" rtlCol="0">
            <a:spAutoFit/>
          </a:bodyPr>
          <a:lstStyle/>
          <a:p>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（1）基于打印机的打印属性可实现的功能</a:t>
            </a:r>
          </a:p>
          <a:p>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定制打印。</a:t>
            </a:r>
          </a:p>
          <a:p>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（2）基于无人机的飞行属性可实现的功能</a:t>
            </a:r>
          </a:p>
          <a:p>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           打印无尺寸限制；</a:t>
            </a:r>
          </a:p>
          <a:p>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           打印无场地（如平台）限制；</a:t>
            </a:r>
          </a:p>
          <a:p>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           产品的定制与租赁服务。</a:t>
            </a:r>
          </a:p>
          <a:p>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（3）基于代码设计下的定位与传输属性可实现的功能</a:t>
            </a:r>
          </a:p>
          <a:p>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           产品的定制与租赁服务；</a:t>
            </a:r>
          </a:p>
          <a:p>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           设计图的传输。</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12" presetClass="entr" presetSubtype="2" fill="hold" grpId="0" nodeType="withEffect">
                                  <p:stCondLst>
                                    <p:cond delay="500"/>
                                  </p:stCondLst>
                                  <p:childTnLst>
                                    <p:set>
                                      <p:cBhvr>
                                        <p:cTn id="9" dur="1" fill="hold">
                                          <p:stCondLst>
                                            <p:cond delay="0"/>
                                          </p:stCondLst>
                                        </p:cTn>
                                        <p:tgtEl>
                                          <p:spTgt spid="34"/>
                                        </p:tgtEl>
                                        <p:attrNameLst>
                                          <p:attrName>style.visibility</p:attrName>
                                        </p:attrNameLst>
                                      </p:cBhvr>
                                      <p:to>
                                        <p:strVal val="visible"/>
                                      </p:to>
                                    </p:set>
                                    <p:anim calcmode="lin" valueType="num">
                                      <p:cBhvr additive="base">
                                        <p:cTn id="10" dur="500"/>
                                        <p:tgtEl>
                                          <p:spTgt spid="34"/>
                                        </p:tgtEl>
                                        <p:attrNameLst>
                                          <p:attrName>ppt_x</p:attrName>
                                        </p:attrNameLst>
                                      </p:cBhvr>
                                      <p:tavLst>
                                        <p:tav tm="0">
                                          <p:val>
                                            <p:strVal val="#ppt_x+#ppt_w*1.125000"/>
                                          </p:val>
                                        </p:tav>
                                        <p:tav tm="100000">
                                          <p:val>
                                            <p:strVal val="#ppt_x"/>
                                          </p:val>
                                        </p:tav>
                                      </p:tavLst>
                                    </p:anim>
                                    <p:animEffect transition="in" filter="wipe(left)">
                                      <p:cBhvr>
                                        <p:cTn id="11" dur="500"/>
                                        <p:tgtEl>
                                          <p:spTgt spid="34"/>
                                        </p:tgtEl>
                                      </p:cBhvr>
                                    </p:animEffect>
                                  </p:childTnLst>
                                </p:cTn>
                              </p:par>
                              <p:par>
                                <p:cTn id="12" presetID="12" presetClass="entr" presetSubtype="2" fill="hold" grpId="0" nodeType="withEffect">
                                  <p:stCondLst>
                                    <p:cond delay="50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p:tgtEl>
                                          <p:spTgt spid="7"/>
                                        </p:tgtEl>
                                        <p:attrNameLst>
                                          <p:attrName>ppt_x</p:attrName>
                                        </p:attrNameLst>
                                      </p:cBhvr>
                                      <p:tavLst>
                                        <p:tav tm="0">
                                          <p:val>
                                            <p:strVal val="#ppt_x+#ppt_w*1.125000"/>
                                          </p:val>
                                        </p:tav>
                                        <p:tav tm="100000">
                                          <p:val>
                                            <p:strVal val="#ppt_x"/>
                                          </p:val>
                                        </p:tav>
                                      </p:tavLst>
                                    </p:anim>
                                    <p:animEffect transition="in" filter="wipe(left)">
                                      <p:cBhvr>
                                        <p:cTn id="15" dur="500"/>
                                        <p:tgtEl>
                                          <p:spTgt spid="7"/>
                                        </p:tgtEl>
                                      </p:cBhvr>
                                    </p:animEffect>
                                  </p:childTnLst>
                                </p:cTn>
                              </p:par>
                              <p:par>
                                <p:cTn id="16" presetID="22" presetClass="entr" presetSubtype="8" fill="hold" grpId="0" nodeType="withEffect">
                                  <p:stCondLst>
                                    <p:cond delay="500"/>
                                  </p:stCondLst>
                                  <p:childTnLst>
                                    <p:set>
                                      <p:cBhvr>
                                        <p:cTn id="17" dur="1" fill="hold">
                                          <p:stCondLst>
                                            <p:cond delay="0"/>
                                          </p:stCondLst>
                                        </p:cTn>
                                        <p:tgtEl>
                                          <p:spTgt spid="21"/>
                                        </p:tgtEl>
                                        <p:attrNameLst>
                                          <p:attrName>style.visibility</p:attrName>
                                        </p:attrNameLst>
                                      </p:cBhvr>
                                      <p:to>
                                        <p:strVal val="visible"/>
                                      </p:to>
                                    </p:set>
                                    <p:animEffect transition="in" filter="wipe(left)">
                                      <p:cBhvr>
                                        <p:cTn id="1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ldLvl="0" animBg="1"/>
      <p:bldP spid="34" grpId="0" bldLvl="0" animBg="1"/>
      <p:bldP spid="7" grpId="0" bldLvl="0" animBg="1"/>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905" y="383540"/>
            <a:ext cx="1620520" cy="144653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100">
              <a:solidFill>
                <a:schemeClr val="lt1"/>
              </a:solidFill>
              <a:latin typeface="微软雅黑 Light" panose="020B0502040204020203" pitchFamily="34" charset="-122"/>
              <a:ea typeface="微软雅黑 Light" panose="020B0502040204020203" pitchFamily="34" charset="-122"/>
            </a:endParaRPr>
          </a:p>
        </p:txBody>
      </p:sp>
      <p:sp>
        <p:nvSpPr>
          <p:cNvPr id="34" name="等腰三角形 33"/>
          <p:cNvSpPr>
            <a:spLocks noChangeAspect="1"/>
          </p:cNvSpPr>
          <p:nvPr/>
        </p:nvSpPr>
        <p:spPr>
          <a:xfrm rot="16200000">
            <a:off x="1229360" y="2268855"/>
            <a:ext cx="469265" cy="316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dirty="0">
              <a:latin typeface="微软雅黑 Light" panose="020B0502040204020203" pitchFamily="34" charset="-122"/>
              <a:ea typeface="微软雅黑 Light" panose="020B0502040204020203" pitchFamily="34" charset="-122"/>
            </a:endParaRPr>
          </a:p>
        </p:txBody>
      </p:sp>
      <p:grpSp>
        <p:nvGrpSpPr>
          <p:cNvPr id="6" name="组合 5"/>
          <p:cNvGrpSpPr/>
          <p:nvPr/>
        </p:nvGrpSpPr>
        <p:grpSpPr>
          <a:xfrm>
            <a:off x="-1905" y="474980"/>
            <a:ext cx="1624330" cy="5691505"/>
            <a:chOff x="-3" y="31"/>
            <a:chExt cx="2558" cy="8963"/>
          </a:xfrm>
        </p:grpSpPr>
        <p:sp>
          <p:nvSpPr>
            <p:cNvPr id="54275" name="矩形 53"/>
            <p:cNvSpPr>
              <a:spLocks noChangeArrowheads="1"/>
            </p:cNvSpPr>
            <p:nvPr/>
          </p:nvSpPr>
          <p:spPr bwMode="auto">
            <a:xfrm>
              <a:off x="-3" y="3168"/>
              <a:ext cx="2552" cy="1156"/>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500" b="1" dirty="0">
                  <a:solidFill>
                    <a:schemeClr val="bg1"/>
                  </a:solidFill>
                  <a:latin typeface="微软雅黑 Light" panose="020B0502040204020203" pitchFamily="34" charset="-122"/>
                  <a:ea typeface="微软雅黑 Light" panose="020B0502040204020203" pitchFamily="34" charset="-122"/>
                </a:rPr>
                <a:t>0x0002</a:t>
              </a:r>
            </a:p>
          </p:txBody>
        </p:sp>
        <p:grpSp>
          <p:nvGrpSpPr>
            <p:cNvPr id="22" name="组合 6"/>
            <p:cNvGrpSpPr/>
            <p:nvPr/>
          </p:nvGrpSpPr>
          <p:grpSpPr bwMode="auto">
            <a:xfrm>
              <a:off x="126" y="31"/>
              <a:ext cx="2295" cy="1343"/>
              <a:chOff x="0" y="1313877"/>
              <a:chExt cx="1943100" cy="1137363"/>
            </a:xfrm>
          </p:grpSpPr>
          <p:sp>
            <p:nvSpPr>
              <p:cNvPr id="23" name="文本框 7"/>
              <p:cNvSpPr txBox="1">
                <a:spLocks noChangeArrowheads="1"/>
              </p:cNvSpPr>
              <p:nvPr/>
            </p:nvSpPr>
            <p:spPr bwMode="auto">
              <a:xfrm>
                <a:off x="0" y="1313877"/>
                <a:ext cx="1943100" cy="67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7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9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Contents</a:t>
                </a:r>
                <a:endParaRPr lang="zh-CN" altLang="en-US"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grpSp>
        <p:sp>
          <p:nvSpPr>
            <p:cNvPr id="29" name="矩形 53"/>
            <p:cNvSpPr>
              <a:spLocks noChangeArrowheads="1"/>
            </p:cNvSpPr>
            <p:nvPr/>
          </p:nvSpPr>
          <p:spPr bwMode="auto">
            <a:xfrm>
              <a:off x="-3" y="2165"/>
              <a:ext cx="2552" cy="1003"/>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500" b="1" dirty="0">
                <a:solidFill>
                  <a:schemeClr val="bg1"/>
                </a:solidFill>
                <a:latin typeface="微软雅黑 Light" panose="020B0502040204020203" pitchFamily="34" charset="-122"/>
                <a:ea typeface="微软雅黑 Light" panose="020B0502040204020203" pitchFamily="34" charset="-122"/>
              </a:endParaRPr>
            </a:p>
          </p:txBody>
        </p:sp>
        <p:sp>
          <p:nvSpPr>
            <p:cNvPr id="30" name="矩形 53"/>
            <p:cNvSpPr>
              <a:spLocks noChangeArrowheads="1"/>
            </p:cNvSpPr>
            <p:nvPr/>
          </p:nvSpPr>
          <p:spPr bwMode="auto">
            <a:xfrm>
              <a:off x="3" y="4324"/>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2" name="矩形 53"/>
            <p:cNvSpPr>
              <a:spLocks noChangeArrowheads="1"/>
            </p:cNvSpPr>
            <p:nvPr/>
          </p:nvSpPr>
          <p:spPr bwMode="auto">
            <a:xfrm>
              <a:off x="3" y="5258"/>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3" name="矩形 53"/>
            <p:cNvSpPr>
              <a:spLocks noChangeArrowheads="1"/>
            </p:cNvSpPr>
            <p:nvPr/>
          </p:nvSpPr>
          <p:spPr bwMode="auto">
            <a:xfrm>
              <a:off x="3" y="6192"/>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4" name="矩形 53"/>
            <p:cNvSpPr>
              <a:spLocks noChangeArrowheads="1"/>
            </p:cNvSpPr>
            <p:nvPr/>
          </p:nvSpPr>
          <p:spPr bwMode="auto">
            <a:xfrm>
              <a:off x="3" y="7126"/>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5" name="矩形 53"/>
            <p:cNvSpPr>
              <a:spLocks noChangeArrowheads="1"/>
            </p:cNvSpPr>
            <p:nvPr/>
          </p:nvSpPr>
          <p:spPr bwMode="auto">
            <a:xfrm>
              <a:off x="3" y="8060"/>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grpSp>
      <p:sp>
        <p:nvSpPr>
          <p:cNvPr id="7" name="等腰三角形 6"/>
          <p:cNvSpPr>
            <a:spLocks noChangeAspect="1"/>
          </p:cNvSpPr>
          <p:nvPr/>
        </p:nvSpPr>
        <p:spPr>
          <a:xfrm rot="16200000">
            <a:off x="1274648" y="2674725"/>
            <a:ext cx="369575" cy="318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微软雅黑 Light" panose="020B0502040204020203" pitchFamily="34" charset="-122"/>
              <a:ea typeface="微软雅黑 Light" panose="020B0502040204020203" pitchFamily="34" charset="-122"/>
            </a:endParaRPr>
          </a:p>
        </p:txBody>
      </p:sp>
      <p:sp>
        <p:nvSpPr>
          <p:cNvPr id="21" name="文本框 20"/>
          <p:cNvSpPr txBox="1"/>
          <p:nvPr/>
        </p:nvSpPr>
        <p:spPr>
          <a:xfrm>
            <a:off x="1842353" y="117792"/>
            <a:ext cx="3940502" cy="7143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4050" b="0" dirty="0">
                <a:solidFill>
                  <a:prstClr val="black">
                    <a:alpha val="75000"/>
                  </a:prstClr>
                </a:solidFill>
                <a:latin typeface="微软雅黑 Light" panose="020B0502040204020203" pitchFamily="34" charset="-122"/>
                <a:ea typeface="微软雅黑 Light" panose="020B0502040204020203" pitchFamily="34" charset="-122"/>
              </a:rPr>
              <a:t>技术功能分析</a:t>
            </a:r>
          </a:p>
        </p:txBody>
      </p:sp>
      <p:sp>
        <p:nvSpPr>
          <p:cNvPr id="38" name="文本框 37"/>
          <p:cNvSpPr txBox="1"/>
          <p:nvPr/>
        </p:nvSpPr>
        <p:spPr>
          <a:xfrm>
            <a:off x="2426660" y="786765"/>
            <a:ext cx="5855335" cy="1198880"/>
          </a:xfrm>
          <a:prstGeom prst="rect">
            <a:avLst/>
          </a:prstGeom>
          <a:noFill/>
          <a:ln>
            <a:noFill/>
          </a:ln>
        </p:spPr>
        <p:txBody>
          <a:bodyPr wrap="square" rtlCol="0">
            <a:spAutoFit/>
          </a:bodyPr>
          <a:lstStyle/>
          <a:p>
            <a:r>
              <a:rPr lang="zh-CN" altLang="en-US" sz="3600" dirty="0">
                <a:latin typeface="微软雅黑 Light" panose="020B0502040204020203" pitchFamily="34" charset="-122"/>
                <a:ea typeface="微软雅黑 Light" panose="020B0502040204020203" pitchFamily="34" charset="-122"/>
              </a:rPr>
              <a:t>基于功能的应用领域、扩展（跨界）描述及依据</a:t>
            </a:r>
          </a:p>
        </p:txBody>
      </p:sp>
      <p:graphicFrame>
        <p:nvGraphicFramePr>
          <p:cNvPr id="8" name="表格 7"/>
          <p:cNvGraphicFramePr/>
          <p:nvPr>
            <p:extLst>
              <p:ext uri="{D42A27DB-BD31-4B8C-83A1-F6EECF244321}">
                <p14:modId xmlns:p14="http://schemas.microsoft.com/office/powerpoint/2010/main" val="2517955070"/>
              </p:ext>
            </p:extLst>
          </p:nvPr>
        </p:nvGraphicFramePr>
        <p:xfrm>
          <a:off x="1842355" y="1985645"/>
          <a:ext cx="7023947" cy="4803140"/>
        </p:xfrm>
        <a:graphic>
          <a:graphicData uri="http://schemas.openxmlformats.org/drawingml/2006/table">
            <a:tbl>
              <a:tblPr firstRow="1" bandRow="1">
                <a:tableStyleId>{5940675A-B579-460E-94D1-54222C63F5DA}</a:tableStyleId>
              </a:tblPr>
              <a:tblGrid>
                <a:gridCol w="2036294">
                  <a:extLst>
                    <a:ext uri="{9D8B030D-6E8A-4147-A177-3AD203B41FA5}">
                      <a16:colId xmlns:a16="http://schemas.microsoft.com/office/drawing/2014/main" val="20000"/>
                    </a:ext>
                  </a:extLst>
                </a:gridCol>
                <a:gridCol w="3713491">
                  <a:extLst>
                    <a:ext uri="{9D8B030D-6E8A-4147-A177-3AD203B41FA5}">
                      <a16:colId xmlns:a16="http://schemas.microsoft.com/office/drawing/2014/main" val="20001"/>
                    </a:ext>
                  </a:extLst>
                </a:gridCol>
                <a:gridCol w="1274162">
                  <a:extLst>
                    <a:ext uri="{9D8B030D-6E8A-4147-A177-3AD203B41FA5}">
                      <a16:colId xmlns:a16="http://schemas.microsoft.com/office/drawing/2014/main" val="20002"/>
                    </a:ext>
                  </a:extLst>
                </a:gridCol>
              </a:tblGrid>
              <a:tr h="554355">
                <a:tc>
                  <a:txBody>
                    <a:bodyPr/>
                    <a:lstStyle/>
                    <a:p>
                      <a:pPr indent="0">
                        <a:buNone/>
                      </a:pPr>
                      <a:r>
                        <a:rPr lang="en-US" sz="3200" b="0">
                          <a:latin typeface="微软雅黑" panose="020B0503020204020204" pitchFamily="34" charset="-122"/>
                          <a:ea typeface="微软雅黑" panose="020B0503020204020204" pitchFamily="34" charset="-122"/>
                          <a:cs typeface="等线" panose="02010600030101010101" charset="-122"/>
                        </a:rPr>
                        <a:t>应用领域</a:t>
                      </a:r>
                      <a:endParaRPr lang="en-US" altLang="en-US" sz="3200" b="0">
                        <a:latin typeface="微软雅黑" panose="020B0503020204020204" pitchFamily="34" charset="-122"/>
                        <a:ea typeface="微软雅黑" panose="020B0503020204020204" pitchFamily="34" charset="-122"/>
                        <a:cs typeface="等线" panose="02010600030101010101" charset="-122"/>
                      </a:endParaRPr>
                    </a:p>
                  </a:txBody>
                  <a:tcPr marL="50800" marR="50800" marT="50800" marB="50800">
                    <a:lnL w="12700" cap="flat" cmpd="sng">
                      <a:solidFill>
                        <a:srgbClr val="A3A3A3"/>
                      </a:solidFill>
                      <a:prstDash val="solid"/>
                      <a:headEnd type="none" w="med" len="med"/>
                      <a:tailEnd type="none" w="med" len="med"/>
                    </a:lnL>
                    <a:lnR w="12700" cap="flat" cmpd="sng">
                      <a:solidFill>
                        <a:srgbClr val="A3A3A3"/>
                      </a:solidFill>
                      <a:prstDash val="solid"/>
                      <a:headEnd type="none" w="med" len="med"/>
                      <a:tailEnd type="none" w="med" len="med"/>
                    </a:lnR>
                    <a:lnT w="12700" cap="flat" cmpd="sng">
                      <a:solidFill>
                        <a:srgbClr val="A3A3A3"/>
                      </a:solidFill>
                      <a:prstDash val="solid"/>
                      <a:headEnd type="none" w="med" len="med"/>
                      <a:tailEnd type="none" w="med" len="med"/>
                    </a:lnT>
                    <a:lnB w="12700" cap="flat" cmpd="sng">
                      <a:solidFill>
                        <a:srgbClr val="A3A3A3"/>
                      </a:solidFill>
                      <a:prstDash val="solid"/>
                      <a:headEnd type="none" w="med" len="med"/>
                      <a:tailEnd type="none" w="med" len="med"/>
                    </a:lnB>
                    <a:lnTlToBr>
                      <a:noFill/>
                    </a:lnTlToBr>
                    <a:lnBlToTr>
                      <a:noFill/>
                    </a:lnBlToTr>
                    <a:noFill/>
                  </a:tcPr>
                </a:tc>
                <a:tc>
                  <a:txBody>
                    <a:bodyPr/>
                    <a:lstStyle/>
                    <a:p>
                      <a:pPr indent="0">
                        <a:buNone/>
                      </a:pPr>
                      <a:r>
                        <a:rPr lang="en-US" sz="3200" b="0" dirty="0" err="1">
                          <a:latin typeface="微软雅黑" panose="020B0503020204020204" pitchFamily="34" charset="-122"/>
                          <a:ea typeface="微软雅黑" panose="020B0503020204020204" pitchFamily="34" charset="-122"/>
                          <a:cs typeface="等线" panose="02010600030101010101" charset="-122"/>
                        </a:rPr>
                        <a:t>依据</a:t>
                      </a:r>
                      <a:endParaRPr lang="en-US" altLang="en-US" sz="3200" b="0" dirty="0">
                        <a:latin typeface="微软雅黑" panose="020B0503020204020204" pitchFamily="34" charset="-122"/>
                        <a:ea typeface="微软雅黑" panose="020B0503020204020204" pitchFamily="34" charset="-122"/>
                        <a:cs typeface="等线" panose="02010600030101010101" charset="-122"/>
                      </a:endParaRPr>
                    </a:p>
                  </a:txBody>
                  <a:tcPr marL="50800" marR="50800" marT="50800" marB="50800">
                    <a:lnL w="12700" cap="flat" cmpd="sng">
                      <a:solidFill>
                        <a:srgbClr val="A3A3A3"/>
                      </a:solidFill>
                      <a:prstDash val="solid"/>
                      <a:headEnd type="none" w="med" len="med"/>
                      <a:tailEnd type="none" w="med" len="med"/>
                    </a:lnL>
                    <a:lnR w="12700" cap="flat" cmpd="sng">
                      <a:solidFill>
                        <a:srgbClr val="A3A3A3"/>
                      </a:solidFill>
                      <a:prstDash val="solid"/>
                      <a:headEnd type="none" w="med" len="med"/>
                      <a:tailEnd type="none" w="med" len="med"/>
                    </a:lnR>
                    <a:lnT w="12700" cap="flat" cmpd="sng">
                      <a:solidFill>
                        <a:srgbClr val="A3A3A3"/>
                      </a:solidFill>
                      <a:prstDash val="solid"/>
                      <a:headEnd type="none" w="med" len="med"/>
                      <a:tailEnd type="none" w="med" len="med"/>
                    </a:lnT>
                    <a:lnB w="12700" cap="flat" cmpd="sng">
                      <a:solidFill>
                        <a:srgbClr val="A3A3A3"/>
                      </a:solidFill>
                      <a:prstDash val="solid"/>
                      <a:headEnd type="none" w="med" len="med"/>
                      <a:tailEnd type="none" w="med" len="med"/>
                    </a:lnB>
                    <a:lnTlToBr>
                      <a:noFill/>
                    </a:lnTlToBr>
                    <a:lnBlToTr>
                      <a:noFill/>
                    </a:lnBlToTr>
                    <a:noFill/>
                  </a:tcPr>
                </a:tc>
                <a:tc>
                  <a:txBody>
                    <a:bodyPr/>
                    <a:lstStyle/>
                    <a:p>
                      <a:pPr indent="0">
                        <a:buNone/>
                      </a:pPr>
                      <a:r>
                        <a:rPr lang="en-US" sz="3200" b="0" dirty="0" err="1">
                          <a:latin typeface="微软雅黑" panose="020B0503020204020204" pitchFamily="34" charset="-122"/>
                          <a:ea typeface="微软雅黑" panose="020B0503020204020204" pitchFamily="34" charset="-122"/>
                          <a:cs typeface="等线" panose="02010600030101010101" charset="-122"/>
                        </a:rPr>
                        <a:t>标杆企业</a:t>
                      </a:r>
                      <a:endParaRPr lang="en-US" altLang="en-US" sz="3200" b="0" dirty="0">
                        <a:latin typeface="微软雅黑" panose="020B0503020204020204" pitchFamily="34" charset="-122"/>
                        <a:ea typeface="微软雅黑" panose="020B0503020204020204" pitchFamily="34" charset="-122"/>
                        <a:cs typeface="等线" panose="02010600030101010101" charset="-122"/>
                      </a:endParaRPr>
                    </a:p>
                  </a:txBody>
                  <a:tcPr marL="50800" marR="50800" marT="50800" marB="50800">
                    <a:lnL w="12700" cap="flat" cmpd="sng">
                      <a:solidFill>
                        <a:srgbClr val="A3A3A3"/>
                      </a:solidFill>
                      <a:prstDash val="solid"/>
                      <a:headEnd type="none" w="med" len="med"/>
                      <a:tailEnd type="none" w="med" len="med"/>
                    </a:lnL>
                    <a:lnR w="12700" cap="flat" cmpd="sng">
                      <a:solidFill>
                        <a:srgbClr val="A3A3A3"/>
                      </a:solidFill>
                      <a:prstDash val="solid"/>
                      <a:headEnd type="none" w="med" len="med"/>
                      <a:tailEnd type="none" w="med" len="med"/>
                    </a:lnR>
                    <a:lnT w="12700" cap="flat" cmpd="sng">
                      <a:solidFill>
                        <a:srgbClr val="A3A3A3"/>
                      </a:solidFill>
                      <a:prstDash val="solid"/>
                      <a:headEnd type="none" w="med" len="med"/>
                      <a:tailEnd type="none" w="med" len="med"/>
                    </a:lnT>
                    <a:lnB w="12700" cap="flat" cmpd="sng">
                      <a:solidFill>
                        <a:srgbClr val="A3A3A3"/>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6160">
                <a:tc>
                  <a:txBody>
                    <a:bodyPr/>
                    <a:lstStyle/>
                    <a:p>
                      <a:pPr indent="0">
                        <a:buNone/>
                      </a:pPr>
                      <a:r>
                        <a:rPr lang="en-US" sz="2000" b="0">
                          <a:latin typeface="微软雅黑" panose="020B0503020204020204" pitchFamily="34" charset="-122"/>
                          <a:ea typeface="微软雅黑" panose="020B0503020204020204" pitchFamily="34" charset="-122"/>
                          <a:cs typeface="等线" panose="02010600030101010101" charset="-122"/>
                        </a:rPr>
                        <a:t>为资金不足的创业者提供便捷的三维打印租赁服务</a:t>
                      </a:r>
                      <a:endParaRPr lang="en-US" altLang="en-US" sz="2000" b="0">
                        <a:latin typeface="微软雅黑" panose="020B0503020204020204" pitchFamily="34" charset="-122"/>
                        <a:ea typeface="微软雅黑" panose="020B0503020204020204" pitchFamily="34" charset="-122"/>
                        <a:cs typeface="等线" panose="02010600030101010101" charset="-122"/>
                      </a:endParaRPr>
                    </a:p>
                  </a:txBody>
                  <a:tcPr marL="50800" marR="50800" marT="50800" marB="50800">
                    <a:lnL w="12700" cap="flat" cmpd="sng">
                      <a:solidFill>
                        <a:srgbClr val="A3A3A3"/>
                      </a:solidFill>
                      <a:prstDash val="solid"/>
                      <a:headEnd type="none" w="med" len="med"/>
                      <a:tailEnd type="none" w="med" len="med"/>
                    </a:lnL>
                    <a:lnR w="12700" cap="flat" cmpd="sng">
                      <a:solidFill>
                        <a:srgbClr val="A3A3A3"/>
                      </a:solidFill>
                      <a:prstDash val="solid"/>
                      <a:headEnd type="none" w="med" len="med"/>
                      <a:tailEnd type="none" w="med" len="med"/>
                    </a:lnR>
                    <a:lnT w="12700" cap="flat" cmpd="sng">
                      <a:solidFill>
                        <a:srgbClr val="A3A3A3"/>
                      </a:solidFill>
                      <a:prstDash val="solid"/>
                      <a:headEnd type="none" w="med" len="med"/>
                      <a:tailEnd type="none" w="med" len="med"/>
                    </a:lnT>
                    <a:lnB w="12700" cap="flat" cmpd="sng">
                      <a:solidFill>
                        <a:srgbClr val="A3A3A3"/>
                      </a:solidFill>
                      <a:prstDash val="solid"/>
                      <a:headEnd type="none" w="med" len="med"/>
                      <a:tailEnd type="none" w="med" len="med"/>
                    </a:lnB>
                    <a:lnTlToBr>
                      <a:noFill/>
                    </a:lnTlToBr>
                    <a:lnBlToTr>
                      <a:noFill/>
                    </a:lnBlToTr>
                    <a:noFill/>
                  </a:tcPr>
                </a:tc>
                <a:tc>
                  <a:txBody>
                    <a:bodyPr/>
                    <a:lstStyle/>
                    <a:p>
                      <a:pPr indent="0">
                        <a:buNone/>
                      </a:pPr>
                      <a:r>
                        <a:rPr lang="en-US" sz="2000" b="0" dirty="0" err="1">
                          <a:latin typeface="微软雅黑" panose="020B0503020204020204" pitchFamily="34" charset="-122"/>
                          <a:ea typeface="微软雅黑" panose="020B0503020204020204" pitchFamily="34" charset="-122"/>
                          <a:cs typeface="等线" panose="02010600030101010101" charset="-122"/>
                        </a:rPr>
                        <a:t>现有三维打印机购买成本过高</a:t>
                      </a:r>
                      <a:endParaRPr lang="en-US" altLang="en-US" sz="2000" b="0" dirty="0">
                        <a:latin typeface="微软雅黑" panose="020B0503020204020204" pitchFamily="34" charset="-122"/>
                        <a:ea typeface="微软雅黑" panose="020B0503020204020204" pitchFamily="34" charset="-122"/>
                        <a:cs typeface="等线" panose="02010600030101010101" charset="-122"/>
                      </a:endParaRPr>
                    </a:p>
                  </a:txBody>
                  <a:tcPr marL="50800" marR="50800" marT="50800" marB="50800">
                    <a:lnL w="12700" cap="flat" cmpd="sng">
                      <a:solidFill>
                        <a:srgbClr val="A3A3A3"/>
                      </a:solidFill>
                      <a:prstDash val="solid"/>
                      <a:headEnd type="none" w="med" len="med"/>
                      <a:tailEnd type="none" w="med" len="med"/>
                    </a:lnL>
                    <a:lnR w="12700" cap="flat" cmpd="sng">
                      <a:solidFill>
                        <a:srgbClr val="A3A3A3"/>
                      </a:solidFill>
                      <a:prstDash val="solid"/>
                      <a:headEnd type="none" w="med" len="med"/>
                      <a:tailEnd type="none" w="med" len="med"/>
                    </a:lnR>
                    <a:lnT w="12700" cap="flat" cmpd="sng">
                      <a:solidFill>
                        <a:srgbClr val="A3A3A3"/>
                      </a:solidFill>
                      <a:prstDash val="solid"/>
                      <a:headEnd type="none" w="med" len="med"/>
                      <a:tailEnd type="none" w="med" len="med"/>
                    </a:lnT>
                    <a:lnB w="12700" cap="flat" cmpd="sng">
                      <a:solidFill>
                        <a:srgbClr val="A3A3A3"/>
                      </a:solidFill>
                      <a:prstDash val="solid"/>
                      <a:headEnd type="none" w="med" len="med"/>
                      <a:tailEnd type="none" w="med" len="med"/>
                    </a:lnB>
                    <a:lnTlToBr>
                      <a:noFill/>
                    </a:lnTlToBr>
                    <a:lnBlToTr>
                      <a:noFill/>
                    </a:lnBlToTr>
                    <a:noFill/>
                  </a:tcPr>
                </a:tc>
                <a:tc>
                  <a:txBody>
                    <a:bodyPr/>
                    <a:lstStyle/>
                    <a:p>
                      <a:pPr indent="0">
                        <a:buNone/>
                      </a:pPr>
                      <a:r>
                        <a:rPr lang="en-US" sz="2000" b="0">
                          <a:latin typeface="微软雅黑" panose="020B0503020204020204" pitchFamily="34" charset="-122"/>
                          <a:ea typeface="微软雅黑" panose="020B0503020204020204" pitchFamily="34" charset="-122"/>
                          <a:cs typeface="微软雅黑" panose="020B0503020204020204" pitchFamily="34" charset="-122"/>
                        </a:rPr>
                        <a:t> 无</a:t>
                      </a:r>
                      <a:endParaRPr lang="en-US" altLang="en-US" sz="2000" b="0">
                        <a:latin typeface="微软雅黑" panose="020B0503020204020204" pitchFamily="34" charset="-122"/>
                        <a:ea typeface="微软雅黑" panose="020B0503020204020204" pitchFamily="34" charset="-122"/>
                        <a:cs typeface="微软雅黑" panose="020B0503020204020204" pitchFamily="34" charset="-122"/>
                      </a:endParaRPr>
                    </a:p>
                  </a:txBody>
                  <a:tcPr marL="50800" marR="50800" marT="50800" marB="50800">
                    <a:lnL w="12700" cap="flat" cmpd="sng">
                      <a:solidFill>
                        <a:srgbClr val="A3A3A3"/>
                      </a:solidFill>
                      <a:prstDash val="solid"/>
                      <a:headEnd type="none" w="med" len="med"/>
                      <a:tailEnd type="none" w="med" len="med"/>
                    </a:lnL>
                    <a:lnR w="12700" cap="flat" cmpd="sng">
                      <a:solidFill>
                        <a:srgbClr val="A3A3A3"/>
                      </a:solidFill>
                      <a:prstDash val="solid"/>
                      <a:headEnd type="none" w="med" len="med"/>
                      <a:tailEnd type="none" w="med" len="med"/>
                    </a:lnR>
                    <a:lnT w="12700" cap="flat" cmpd="sng">
                      <a:solidFill>
                        <a:srgbClr val="A3A3A3"/>
                      </a:solidFill>
                      <a:prstDash val="solid"/>
                      <a:headEnd type="none" w="med" len="med"/>
                      <a:tailEnd type="none" w="med" len="med"/>
                    </a:lnT>
                    <a:lnB w="12700" cap="flat" cmpd="sng">
                      <a:solidFill>
                        <a:srgbClr val="A3A3A3"/>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72845">
                <a:tc>
                  <a:txBody>
                    <a:bodyPr/>
                    <a:lstStyle/>
                    <a:p>
                      <a:pPr indent="0">
                        <a:buNone/>
                      </a:pPr>
                      <a:r>
                        <a:rPr lang="en-US" sz="2000" b="0">
                          <a:latin typeface="微软雅黑" panose="020B0503020204020204" pitchFamily="34" charset="-122"/>
                          <a:ea typeface="微软雅黑" panose="020B0503020204020204" pitchFamily="34" charset="-122"/>
                          <a:cs typeface="等线" panose="02010600030101010101" charset="-122"/>
                        </a:rPr>
                        <a:t>为需要制作模型的大型设计作品提供三维打印服务</a:t>
                      </a:r>
                      <a:endParaRPr lang="en-US" altLang="en-US" sz="2000" b="0">
                        <a:latin typeface="微软雅黑" panose="020B0503020204020204" pitchFamily="34" charset="-122"/>
                        <a:ea typeface="微软雅黑" panose="020B0503020204020204" pitchFamily="34" charset="-122"/>
                        <a:cs typeface="等线" panose="02010600030101010101" charset="-122"/>
                      </a:endParaRPr>
                    </a:p>
                  </a:txBody>
                  <a:tcPr marL="50800" marR="50800" marT="50800" marB="50800">
                    <a:lnL w="12700" cap="flat" cmpd="sng">
                      <a:solidFill>
                        <a:srgbClr val="A3A3A3"/>
                      </a:solidFill>
                      <a:prstDash val="solid"/>
                      <a:headEnd type="none" w="med" len="med"/>
                      <a:tailEnd type="none" w="med" len="med"/>
                    </a:lnL>
                    <a:lnR w="12700" cap="flat" cmpd="sng">
                      <a:solidFill>
                        <a:srgbClr val="A3A3A3"/>
                      </a:solidFill>
                      <a:prstDash val="solid"/>
                      <a:headEnd type="none" w="med" len="med"/>
                      <a:tailEnd type="none" w="med" len="med"/>
                    </a:lnR>
                    <a:lnT w="12700" cap="flat" cmpd="sng">
                      <a:solidFill>
                        <a:srgbClr val="A3A3A3"/>
                      </a:solidFill>
                      <a:prstDash val="solid"/>
                      <a:headEnd type="none" w="med" len="med"/>
                      <a:tailEnd type="none" w="med" len="med"/>
                    </a:lnT>
                    <a:lnB w="12700" cap="flat" cmpd="sng">
                      <a:solidFill>
                        <a:srgbClr val="A3A3A3"/>
                      </a:solidFill>
                      <a:prstDash val="solid"/>
                      <a:headEnd type="none" w="med" len="med"/>
                      <a:tailEnd type="none" w="med" len="med"/>
                    </a:lnB>
                    <a:lnTlToBr>
                      <a:noFill/>
                    </a:lnTlToBr>
                    <a:lnBlToTr>
                      <a:noFill/>
                    </a:lnBlToTr>
                    <a:noFill/>
                  </a:tcPr>
                </a:tc>
                <a:tc>
                  <a:txBody>
                    <a:bodyPr/>
                    <a:lstStyle/>
                    <a:p>
                      <a:pPr indent="0">
                        <a:buNone/>
                      </a:pPr>
                      <a:r>
                        <a:rPr lang="en-US" sz="2000" b="0">
                          <a:latin typeface="微软雅黑" panose="020B0503020204020204" pitchFamily="34" charset="-122"/>
                          <a:ea typeface="微软雅黑" panose="020B0503020204020204" pitchFamily="34" charset="-122"/>
                          <a:cs typeface="等线" panose="02010600030101010101" charset="-122"/>
                        </a:rPr>
                        <a:t>现有的三维打印在尺度上的限制较大，难以满足大型设计作品打印的要求</a:t>
                      </a:r>
                      <a:endParaRPr lang="en-US" altLang="en-US" sz="2000" b="0">
                        <a:latin typeface="微软雅黑" panose="020B0503020204020204" pitchFamily="34" charset="-122"/>
                        <a:ea typeface="微软雅黑" panose="020B0503020204020204" pitchFamily="34" charset="-122"/>
                        <a:cs typeface="等线" panose="02010600030101010101" charset="-122"/>
                      </a:endParaRPr>
                    </a:p>
                  </a:txBody>
                  <a:tcPr marL="50800" marR="50800" marT="50800" marB="50800">
                    <a:lnL w="12700" cap="flat" cmpd="sng">
                      <a:solidFill>
                        <a:srgbClr val="A3A3A3"/>
                      </a:solidFill>
                      <a:prstDash val="solid"/>
                      <a:headEnd type="none" w="med" len="med"/>
                      <a:tailEnd type="none" w="med" len="med"/>
                    </a:lnL>
                    <a:lnR w="12700" cap="flat" cmpd="sng">
                      <a:solidFill>
                        <a:srgbClr val="A3A3A3"/>
                      </a:solidFill>
                      <a:prstDash val="solid"/>
                      <a:headEnd type="none" w="med" len="med"/>
                      <a:tailEnd type="none" w="med" len="med"/>
                    </a:lnR>
                    <a:lnT w="12700" cap="flat" cmpd="sng">
                      <a:solidFill>
                        <a:srgbClr val="A3A3A3"/>
                      </a:solidFill>
                      <a:prstDash val="solid"/>
                      <a:headEnd type="none" w="med" len="med"/>
                      <a:tailEnd type="none" w="med" len="med"/>
                    </a:lnT>
                    <a:lnB w="12700" cap="flat" cmpd="sng">
                      <a:solidFill>
                        <a:srgbClr val="A3A3A3"/>
                      </a:solidFill>
                      <a:prstDash val="solid"/>
                      <a:headEnd type="none" w="med" len="med"/>
                      <a:tailEnd type="none" w="med" len="med"/>
                    </a:lnB>
                    <a:lnTlToBr>
                      <a:noFill/>
                    </a:lnTlToBr>
                    <a:lnBlToTr>
                      <a:noFill/>
                    </a:lnBlToTr>
                    <a:noFill/>
                  </a:tcPr>
                </a:tc>
                <a:tc>
                  <a:txBody>
                    <a:bodyPr/>
                    <a:lstStyle/>
                    <a:p>
                      <a:pPr indent="0">
                        <a:buNone/>
                      </a:pPr>
                      <a:r>
                        <a:rPr lang="en-US" sz="2000" b="0">
                          <a:latin typeface="微软雅黑" panose="020B0503020204020204" pitchFamily="34" charset="-122"/>
                          <a:ea typeface="微软雅黑" panose="020B0503020204020204" pitchFamily="34" charset="-122"/>
                          <a:cs typeface="微软雅黑" panose="020B0503020204020204" pitchFamily="34" charset="-122"/>
                        </a:rPr>
                        <a:t> 无</a:t>
                      </a:r>
                      <a:endParaRPr lang="en-US" altLang="en-US" sz="2000" b="0">
                        <a:latin typeface="微软雅黑" panose="020B0503020204020204" pitchFamily="34" charset="-122"/>
                        <a:ea typeface="微软雅黑" panose="020B0503020204020204" pitchFamily="34" charset="-122"/>
                        <a:cs typeface="微软雅黑" panose="020B0503020204020204" pitchFamily="34" charset="-122"/>
                      </a:endParaRPr>
                    </a:p>
                  </a:txBody>
                  <a:tcPr marL="50800" marR="50800" marT="50800" marB="50800">
                    <a:lnL w="12700" cap="flat" cmpd="sng">
                      <a:solidFill>
                        <a:srgbClr val="A3A3A3"/>
                      </a:solidFill>
                      <a:prstDash val="solid"/>
                      <a:headEnd type="none" w="med" len="med"/>
                      <a:tailEnd type="none" w="med" len="med"/>
                    </a:lnL>
                    <a:lnR w="12700" cap="flat" cmpd="sng">
                      <a:solidFill>
                        <a:srgbClr val="A3A3A3"/>
                      </a:solidFill>
                      <a:prstDash val="solid"/>
                      <a:headEnd type="none" w="med" len="med"/>
                      <a:tailEnd type="none" w="med" len="med"/>
                    </a:lnR>
                    <a:lnT w="12700" cap="flat" cmpd="sng">
                      <a:solidFill>
                        <a:srgbClr val="A3A3A3"/>
                      </a:solidFill>
                      <a:prstDash val="solid"/>
                      <a:headEnd type="none" w="med" len="med"/>
                      <a:tailEnd type="none" w="med" len="med"/>
                    </a:lnT>
                    <a:lnB w="12700" cap="flat" cmpd="sng">
                      <a:solidFill>
                        <a:srgbClr val="A3A3A3"/>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84580">
                <a:tc>
                  <a:txBody>
                    <a:bodyPr/>
                    <a:lstStyle/>
                    <a:p>
                      <a:pPr indent="0">
                        <a:buNone/>
                      </a:pPr>
                      <a:r>
                        <a:rPr lang="en-US" sz="2000" b="0">
                          <a:latin typeface="微软雅黑" panose="020B0503020204020204" pitchFamily="34" charset="-122"/>
                          <a:ea typeface="微软雅黑" panose="020B0503020204020204" pitchFamily="34" charset="-122"/>
                          <a:cs typeface="等线" panose="02010600030101010101" charset="-122"/>
                        </a:rPr>
                        <a:t>为日常生活中人们的定制需求提供打印服务</a:t>
                      </a:r>
                      <a:endParaRPr lang="en-US" altLang="en-US" sz="2000" b="0">
                        <a:latin typeface="微软雅黑" panose="020B0503020204020204" pitchFamily="34" charset="-122"/>
                        <a:ea typeface="微软雅黑" panose="020B0503020204020204" pitchFamily="34" charset="-122"/>
                        <a:cs typeface="等线" panose="02010600030101010101" charset="-122"/>
                      </a:endParaRPr>
                    </a:p>
                  </a:txBody>
                  <a:tcPr marL="50800" marR="50800" marT="50800" marB="50800">
                    <a:lnL w="12700" cap="flat" cmpd="sng">
                      <a:solidFill>
                        <a:srgbClr val="A3A3A3"/>
                      </a:solidFill>
                      <a:prstDash val="solid"/>
                      <a:headEnd type="none" w="med" len="med"/>
                      <a:tailEnd type="none" w="med" len="med"/>
                    </a:lnL>
                    <a:lnR w="12700" cap="flat" cmpd="sng">
                      <a:solidFill>
                        <a:srgbClr val="A3A3A3"/>
                      </a:solidFill>
                      <a:prstDash val="solid"/>
                      <a:headEnd type="none" w="med" len="med"/>
                      <a:tailEnd type="none" w="med" len="med"/>
                    </a:lnR>
                    <a:lnT w="12700" cap="flat" cmpd="sng">
                      <a:solidFill>
                        <a:srgbClr val="A3A3A3"/>
                      </a:solidFill>
                      <a:prstDash val="solid"/>
                      <a:headEnd type="none" w="med" len="med"/>
                      <a:tailEnd type="none" w="med" len="med"/>
                    </a:lnT>
                    <a:lnB w="12700" cap="flat" cmpd="sng">
                      <a:solidFill>
                        <a:srgbClr val="A3A3A3"/>
                      </a:solidFill>
                      <a:prstDash val="solid"/>
                      <a:headEnd type="none" w="med" len="med"/>
                      <a:tailEnd type="none" w="med" len="med"/>
                    </a:lnB>
                    <a:lnTlToBr>
                      <a:noFill/>
                    </a:lnTlToBr>
                    <a:lnBlToTr>
                      <a:noFill/>
                    </a:lnBlToTr>
                    <a:noFill/>
                  </a:tcPr>
                </a:tc>
                <a:tc>
                  <a:txBody>
                    <a:bodyPr/>
                    <a:lstStyle/>
                    <a:p>
                      <a:pPr indent="0">
                        <a:buNone/>
                      </a:pPr>
                      <a:r>
                        <a:rPr lang="en-US" sz="2000" b="0">
                          <a:latin typeface="微软雅黑" panose="020B0503020204020204" pitchFamily="34" charset="-122"/>
                          <a:ea typeface="微软雅黑" panose="020B0503020204020204" pitchFamily="34" charset="-122"/>
                          <a:cs typeface="等线" panose="02010600030101010101" charset="-122"/>
                        </a:rPr>
                        <a:t>三维打印机的普及程度不高</a:t>
                      </a:r>
                      <a:endParaRPr lang="en-US" altLang="en-US" sz="2000" b="0">
                        <a:latin typeface="微软雅黑" panose="020B0503020204020204" pitchFamily="34" charset="-122"/>
                        <a:ea typeface="微软雅黑" panose="020B0503020204020204" pitchFamily="34" charset="-122"/>
                        <a:cs typeface="等线" panose="02010600030101010101" charset="-122"/>
                      </a:endParaRPr>
                    </a:p>
                  </a:txBody>
                  <a:tcPr marL="50800" marR="50800" marT="50800" marB="50800">
                    <a:lnL w="12700" cap="flat" cmpd="sng">
                      <a:solidFill>
                        <a:srgbClr val="A3A3A3"/>
                      </a:solidFill>
                      <a:prstDash val="solid"/>
                      <a:headEnd type="none" w="med" len="med"/>
                      <a:tailEnd type="none" w="med" len="med"/>
                    </a:lnL>
                    <a:lnR w="12700" cap="flat" cmpd="sng">
                      <a:solidFill>
                        <a:srgbClr val="A3A3A3"/>
                      </a:solidFill>
                      <a:prstDash val="solid"/>
                      <a:headEnd type="none" w="med" len="med"/>
                      <a:tailEnd type="none" w="med" len="med"/>
                    </a:lnR>
                    <a:lnT w="12700" cap="flat" cmpd="sng">
                      <a:solidFill>
                        <a:srgbClr val="A3A3A3"/>
                      </a:solidFill>
                      <a:prstDash val="solid"/>
                      <a:headEnd type="none" w="med" len="med"/>
                      <a:tailEnd type="none" w="med" len="med"/>
                    </a:lnT>
                    <a:lnB w="12700" cap="flat" cmpd="sng">
                      <a:solidFill>
                        <a:srgbClr val="A3A3A3"/>
                      </a:solidFill>
                      <a:prstDash val="solid"/>
                      <a:headEnd type="none" w="med" len="med"/>
                      <a:tailEnd type="none" w="med" len="med"/>
                    </a:lnB>
                    <a:lnTlToBr>
                      <a:noFill/>
                    </a:lnTlToBr>
                    <a:lnBlToTr>
                      <a:noFill/>
                    </a:lnBlToTr>
                    <a:noFill/>
                  </a:tcPr>
                </a:tc>
                <a:tc>
                  <a:txBody>
                    <a:bodyPr/>
                    <a:lstStyle/>
                    <a:p>
                      <a:pPr indent="0">
                        <a:buNone/>
                      </a:pPr>
                      <a:r>
                        <a:rPr lang="en-US" sz="2000" b="0" dirty="0">
                          <a:latin typeface="微软雅黑" panose="020B0503020204020204" pitchFamily="34" charset="-122"/>
                          <a:ea typeface="微软雅黑" panose="020B0503020204020204" pitchFamily="34" charset="-122"/>
                          <a:cs typeface="微软雅黑" panose="020B0503020204020204" pitchFamily="34" charset="-122"/>
                        </a:rPr>
                        <a:t> 无</a:t>
                      </a:r>
                      <a:endParaRPr lang="en-US" altLang="en-US" sz="2000" b="0" dirty="0">
                        <a:latin typeface="微软雅黑" panose="020B0503020204020204" pitchFamily="34" charset="-122"/>
                        <a:ea typeface="微软雅黑" panose="020B0503020204020204" pitchFamily="34" charset="-122"/>
                        <a:cs typeface="微软雅黑" panose="020B0503020204020204" pitchFamily="34" charset="-122"/>
                      </a:endParaRPr>
                    </a:p>
                  </a:txBody>
                  <a:tcPr marL="50800" marR="50800" marT="50800" marB="50800">
                    <a:lnL w="12700" cap="flat" cmpd="sng">
                      <a:solidFill>
                        <a:srgbClr val="A3A3A3"/>
                      </a:solidFill>
                      <a:prstDash val="solid"/>
                      <a:headEnd type="none" w="med" len="med"/>
                      <a:tailEnd type="none" w="med" len="med"/>
                    </a:lnL>
                    <a:lnR w="12700" cap="flat" cmpd="sng">
                      <a:solidFill>
                        <a:srgbClr val="A3A3A3"/>
                      </a:solidFill>
                      <a:prstDash val="solid"/>
                      <a:headEnd type="none" w="med" len="med"/>
                      <a:tailEnd type="none" w="med" len="med"/>
                    </a:lnR>
                    <a:lnT w="12700" cap="flat" cmpd="sng">
                      <a:solidFill>
                        <a:srgbClr val="A3A3A3"/>
                      </a:solidFill>
                      <a:prstDash val="solid"/>
                      <a:headEnd type="none" w="med" len="med"/>
                      <a:tailEnd type="none" w="med" len="med"/>
                    </a:lnT>
                    <a:lnB w="12700" cap="flat" cmpd="sng">
                      <a:solidFill>
                        <a:srgbClr val="A3A3A3"/>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12" presetClass="entr" presetSubtype="2" fill="hold" grpId="0" nodeType="withEffect">
                                  <p:stCondLst>
                                    <p:cond delay="500"/>
                                  </p:stCondLst>
                                  <p:childTnLst>
                                    <p:set>
                                      <p:cBhvr>
                                        <p:cTn id="9" dur="1" fill="hold">
                                          <p:stCondLst>
                                            <p:cond delay="0"/>
                                          </p:stCondLst>
                                        </p:cTn>
                                        <p:tgtEl>
                                          <p:spTgt spid="34"/>
                                        </p:tgtEl>
                                        <p:attrNameLst>
                                          <p:attrName>style.visibility</p:attrName>
                                        </p:attrNameLst>
                                      </p:cBhvr>
                                      <p:to>
                                        <p:strVal val="visible"/>
                                      </p:to>
                                    </p:set>
                                    <p:anim calcmode="lin" valueType="num">
                                      <p:cBhvr additive="base">
                                        <p:cTn id="10" dur="500"/>
                                        <p:tgtEl>
                                          <p:spTgt spid="34"/>
                                        </p:tgtEl>
                                        <p:attrNameLst>
                                          <p:attrName>ppt_x</p:attrName>
                                        </p:attrNameLst>
                                      </p:cBhvr>
                                      <p:tavLst>
                                        <p:tav tm="0">
                                          <p:val>
                                            <p:strVal val="#ppt_x+#ppt_w*1.125000"/>
                                          </p:val>
                                        </p:tav>
                                        <p:tav tm="100000">
                                          <p:val>
                                            <p:strVal val="#ppt_x"/>
                                          </p:val>
                                        </p:tav>
                                      </p:tavLst>
                                    </p:anim>
                                    <p:animEffect transition="in" filter="wipe(left)">
                                      <p:cBhvr>
                                        <p:cTn id="11" dur="500"/>
                                        <p:tgtEl>
                                          <p:spTgt spid="34"/>
                                        </p:tgtEl>
                                      </p:cBhvr>
                                    </p:animEffect>
                                  </p:childTnLst>
                                </p:cTn>
                              </p:par>
                              <p:par>
                                <p:cTn id="12" presetID="12" presetClass="entr" presetSubtype="2" fill="hold" grpId="0" nodeType="withEffect">
                                  <p:stCondLst>
                                    <p:cond delay="50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p:tgtEl>
                                          <p:spTgt spid="7"/>
                                        </p:tgtEl>
                                        <p:attrNameLst>
                                          <p:attrName>ppt_x</p:attrName>
                                        </p:attrNameLst>
                                      </p:cBhvr>
                                      <p:tavLst>
                                        <p:tav tm="0">
                                          <p:val>
                                            <p:strVal val="#ppt_x+#ppt_w*1.125000"/>
                                          </p:val>
                                        </p:tav>
                                        <p:tav tm="100000">
                                          <p:val>
                                            <p:strVal val="#ppt_x"/>
                                          </p:val>
                                        </p:tav>
                                      </p:tavLst>
                                    </p:anim>
                                    <p:animEffect transition="in" filter="wipe(left)">
                                      <p:cBhvr>
                                        <p:cTn id="15" dur="500"/>
                                        <p:tgtEl>
                                          <p:spTgt spid="7"/>
                                        </p:tgtEl>
                                      </p:cBhvr>
                                    </p:animEffect>
                                  </p:childTnLst>
                                </p:cTn>
                              </p:par>
                              <p:par>
                                <p:cTn id="16" presetID="22" presetClass="entr" presetSubtype="8" fill="hold" grpId="0" nodeType="withEffect">
                                  <p:stCondLst>
                                    <p:cond delay="500"/>
                                  </p:stCondLst>
                                  <p:childTnLst>
                                    <p:set>
                                      <p:cBhvr>
                                        <p:cTn id="17" dur="1" fill="hold">
                                          <p:stCondLst>
                                            <p:cond delay="0"/>
                                          </p:stCondLst>
                                        </p:cTn>
                                        <p:tgtEl>
                                          <p:spTgt spid="21"/>
                                        </p:tgtEl>
                                        <p:attrNameLst>
                                          <p:attrName>style.visibility</p:attrName>
                                        </p:attrNameLst>
                                      </p:cBhvr>
                                      <p:to>
                                        <p:strVal val="visible"/>
                                      </p:to>
                                    </p:set>
                                    <p:animEffect transition="in" filter="wipe(left)">
                                      <p:cBhvr>
                                        <p:cTn id="18" dur="500"/>
                                        <p:tgtEl>
                                          <p:spTgt spid="21"/>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wipe(left)">
                                      <p:cBhvr>
                                        <p:cTn id="21" dur="500"/>
                                        <p:tgtEl>
                                          <p:spTgt spid="38"/>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ldLvl="0" animBg="1"/>
      <p:bldP spid="34" grpId="0" bldLvl="0" animBg="1"/>
      <p:bldP spid="7" grpId="0" bldLvl="0" animBg="1"/>
      <p:bldP spid="21" grpId="0"/>
      <p:bldP spid="3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905" y="383540"/>
            <a:ext cx="1620520" cy="144653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100">
              <a:solidFill>
                <a:schemeClr val="lt1"/>
              </a:solidFill>
              <a:latin typeface="微软雅黑 Light" panose="020B0502040204020203" pitchFamily="34" charset="-122"/>
              <a:ea typeface="微软雅黑 Light" panose="020B0502040204020203" pitchFamily="34" charset="-122"/>
            </a:endParaRPr>
          </a:p>
        </p:txBody>
      </p:sp>
      <p:sp>
        <p:nvSpPr>
          <p:cNvPr id="34" name="等腰三角形 33"/>
          <p:cNvSpPr>
            <a:spLocks noChangeAspect="1"/>
          </p:cNvSpPr>
          <p:nvPr/>
        </p:nvSpPr>
        <p:spPr>
          <a:xfrm rot="16200000">
            <a:off x="1229360" y="2268855"/>
            <a:ext cx="469265" cy="316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dirty="0">
              <a:latin typeface="微软雅黑 Light" panose="020B0502040204020203" pitchFamily="34" charset="-122"/>
              <a:ea typeface="微软雅黑 Light" panose="020B0502040204020203" pitchFamily="34" charset="-122"/>
            </a:endParaRPr>
          </a:p>
        </p:txBody>
      </p:sp>
      <p:grpSp>
        <p:nvGrpSpPr>
          <p:cNvPr id="6" name="组合 5"/>
          <p:cNvGrpSpPr/>
          <p:nvPr/>
        </p:nvGrpSpPr>
        <p:grpSpPr>
          <a:xfrm>
            <a:off x="-1905" y="474980"/>
            <a:ext cx="1624330" cy="5691505"/>
            <a:chOff x="-3" y="31"/>
            <a:chExt cx="2558" cy="8963"/>
          </a:xfrm>
        </p:grpSpPr>
        <p:sp>
          <p:nvSpPr>
            <p:cNvPr id="54275" name="矩形 53"/>
            <p:cNvSpPr>
              <a:spLocks noChangeArrowheads="1"/>
            </p:cNvSpPr>
            <p:nvPr/>
          </p:nvSpPr>
          <p:spPr bwMode="auto">
            <a:xfrm>
              <a:off x="-3" y="3168"/>
              <a:ext cx="2552" cy="1156"/>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500" b="1" dirty="0">
                  <a:solidFill>
                    <a:schemeClr val="bg1"/>
                  </a:solidFill>
                  <a:latin typeface="微软雅黑 Light" panose="020B0502040204020203" pitchFamily="34" charset="-122"/>
                  <a:ea typeface="微软雅黑 Light" panose="020B0502040204020203" pitchFamily="34" charset="-122"/>
                </a:rPr>
                <a:t>0x0002</a:t>
              </a:r>
            </a:p>
          </p:txBody>
        </p:sp>
        <p:grpSp>
          <p:nvGrpSpPr>
            <p:cNvPr id="22" name="组合 6"/>
            <p:cNvGrpSpPr/>
            <p:nvPr/>
          </p:nvGrpSpPr>
          <p:grpSpPr bwMode="auto">
            <a:xfrm>
              <a:off x="126" y="31"/>
              <a:ext cx="2295" cy="1343"/>
              <a:chOff x="0" y="1313877"/>
              <a:chExt cx="1943100" cy="1137363"/>
            </a:xfrm>
          </p:grpSpPr>
          <p:sp>
            <p:nvSpPr>
              <p:cNvPr id="23" name="文本框 7"/>
              <p:cNvSpPr txBox="1">
                <a:spLocks noChangeArrowheads="1"/>
              </p:cNvSpPr>
              <p:nvPr/>
            </p:nvSpPr>
            <p:spPr bwMode="auto">
              <a:xfrm>
                <a:off x="0" y="1313877"/>
                <a:ext cx="1943100" cy="67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7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9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Contents</a:t>
                </a:r>
                <a:endParaRPr lang="zh-CN" altLang="en-US"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grpSp>
        <p:sp>
          <p:nvSpPr>
            <p:cNvPr id="29" name="矩形 53"/>
            <p:cNvSpPr>
              <a:spLocks noChangeArrowheads="1"/>
            </p:cNvSpPr>
            <p:nvPr/>
          </p:nvSpPr>
          <p:spPr bwMode="auto">
            <a:xfrm>
              <a:off x="-3" y="2165"/>
              <a:ext cx="2552" cy="1003"/>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500" b="1" dirty="0">
                <a:solidFill>
                  <a:schemeClr val="bg1"/>
                </a:solidFill>
                <a:latin typeface="微软雅黑 Light" panose="020B0502040204020203" pitchFamily="34" charset="-122"/>
                <a:ea typeface="微软雅黑 Light" panose="020B0502040204020203" pitchFamily="34" charset="-122"/>
              </a:endParaRPr>
            </a:p>
          </p:txBody>
        </p:sp>
        <p:sp>
          <p:nvSpPr>
            <p:cNvPr id="30" name="矩形 53"/>
            <p:cNvSpPr>
              <a:spLocks noChangeArrowheads="1"/>
            </p:cNvSpPr>
            <p:nvPr/>
          </p:nvSpPr>
          <p:spPr bwMode="auto">
            <a:xfrm>
              <a:off x="3" y="4324"/>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2" name="矩形 53"/>
            <p:cNvSpPr>
              <a:spLocks noChangeArrowheads="1"/>
            </p:cNvSpPr>
            <p:nvPr/>
          </p:nvSpPr>
          <p:spPr bwMode="auto">
            <a:xfrm>
              <a:off x="3" y="5258"/>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3" name="矩形 53"/>
            <p:cNvSpPr>
              <a:spLocks noChangeArrowheads="1"/>
            </p:cNvSpPr>
            <p:nvPr/>
          </p:nvSpPr>
          <p:spPr bwMode="auto">
            <a:xfrm>
              <a:off x="3" y="6192"/>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4" name="矩形 53"/>
            <p:cNvSpPr>
              <a:spLocks noChangeArrowheads="1"/>
            </p:cNvSpPr>
            <p:nvPr/>
          </p:nvSpPr>
          <p:spPr bwMode="auto">
            <a:xfrm>
              <a:off x="3" y="7126"/>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5" name="矩形 53"/>
            <p:cNvSpPr>
              <a:spLocks noChangeArrowheads="1"/>
            </p:cNvSpPr>
            <p:nvPr/>
          </p:nvSpPr>
          <p:spPr bwMode="auto">
            <a:xfrm>
              <a:off x="3" y="8060"/>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grpSp>
      <p:sp>
        <p:nvSpPr>
          <p:cNvPr id="7" name="等腰三角形 6"/>
          <p:cNvSpPr>
            <a:spLocks noChangeAspect="1"/>
          </p:cNvSpPr>
          <p:nvPr/>
        </p:nvSpPr>
        <p:spPr>
          <a:xfrm rot="16200000">
            <a:off x="1274648" y="2674725"/>
            <a:ext cx="369575" cy="318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微软雅黑 Light" panose="020B0502040204020203" pitchFamily="34" charset="-122"/>
              <a:ea typeface="微软雅黑 Light" panose="020B0502040204020203" pitchFamily="34" charset="-122"/>
            </a:endParaRPr>
          </a:p>
        </p:txBody>
      </p:sp>
      <p:sp>
        <p:nvSpPr>
          <p:cNvPr id="21" name="文本框 20"/>
          <p:cNvSpPr txBox="1"/>
          <p:nvPr/>
        </p:nvSpPr>
        <p:spPr>
          <a:xfrm>
            <a:off x="2719378" y="406527"/>
            <a:ext cx="5907158" cy="7143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4050" dirty="0">
                <a:solidFill>
                  <a:prstClr val="black">
                    <a:alpha val="75000"/>
                  </a:prstClr>
                </a:solidFill>
                <a:latin typeface="微软雅黑 Light" panose="020B0502040204020203" pitchFamily="34" charset="-122"/>
                <a:ea typeface="微软雅黑 Light" panose="020B0502040204020203" pitchFamily="34" charset="-122"/>
              </a:rPr>
              <a:t>技术功能分析</a:t>
            </a:r>
          </a:p>
        </p:txBody>
      </p:sp>
      <p:sp>
        <p:nvSpPr>
          <p:cNvPr id="38" name="文本框 37"/>
          <p:cNvSpPr txBox="1"/>
          <p:nvPr/>
        </p:nvSpPr>
        <p:spPr>
          <a:xfrm>
            <a:off x="3404235" y="1074420"/>
            <a:ext cx="5588000" cy="1198880"/>
          </a:xfrm>
          <a:prstGeom prst="rect">
            <a:avLst/>
          </a:prstGeom>
          <a:noFill/>
          <a:ln>
            <a:noFill/>
          </a:ln>
        </p:spPr>
        <p:txBody>
          <a:bodyPr wrap="square" rtlCol="0">
            <a:spAutoFit/>
          </a:bodyPr>
          <a:lstStyle/>
          <a:p>
            <a:r>
              <a:rPr lang="zh-CN" altLang="en-US" sz="3600" dirty="0">
                <a:latin typeface="微软雅黑 Light" panose="020B0502040204020203" pitchFamily="34" charset="-122"/>
                <a:ea typeface="微软雅黑 Light" panose="020B0502040204020203" pitchFamily="34" charset="-122"/>
              </a:rPr>
              <a:t>功能所对应的需求及其基于优势的市场聚焦</a:t>
            </a:r>
          </a:p>
        </p:txBody>
      </p:sp>
      <p:sp>
        <p:nvSpPr>
          <p:cNvPr id="12" name="文本框 11"/>
          <p:cNvSpPr txBox="1"/>
          <p:nvPr/>
        </p:nvSpPr>
        <p:spPr>
          <a:xfrm>
            <a:off x="2719070" y="2734945"/>
            <a:ext cx="5377180" cy="2245360"/>
          </a:xfrm>
          <a:prstGeom prst="rect">
            <a:avLst/>
          </a:prstGeom>
          <a:noFill/>
        </p:spPr>
        <p:txBody>
          <a:bodyPr wrap="square" rtlCol="0">
            <a:spAutoFit/>
          </a:bodyPr>
          <a:lstStyle/>
          <a:p>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a:t>
            </a:r>
            <a:r>
              <a:rPr lang="en-US" altLang="zh-CN" sz="28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1</a:t>
            </a:r>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）功能-需求-市场的关系</a:t>
            </a:r>
          </a:p>
          <a:p>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a:t>
            </a:r>
            <a:r>
              <a:rPr lang="en-US" altLang="zh-CN" sz="28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2</a:t>
            </a:r>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）优势分析</a:t>
            </a:r>
          </a:p>
          <a:p>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               市场首创服务，预计上市一年内不会有具有竞争力的服务或产品。</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12" presetClass="entr" presetSubtype="2" fill="hold" grpId="0" nodeType="withEffect">
                                  <p:stCondLst>
                                    <p:cond delay="500"/>
                                  </p:stCondLst>
                                  <p:childTnLst>
                                    <p:set>
                                      <p:cBhvr>
                                        <p:cTn id="9" dur="1" fill="hold">
                                          <p:stCondLst>
                                            <p:cond delay="0"/>
                                          </p:stCondLst>
                                        </p:cTn>
                                        <p:tgtEl>
                                          <p:spTgt spid="34"/>
                                        </p:tgtEl>
                                        <p:attrNameLst>
                                          <p:attrName>style.visibility</p:attrName>
                                        </p:attrNameLst>
                                      </p:cBhvr>
                                      <p:to>
                                        <p:strVal val="visible"/>
                                      </p:to>
                                    </p:set>
                                    <p:anim calcmode="lin" valueType="num">
                                      <p:cBhvr additive="base">
                                        <p:cTn id="10" dur="500"/>
                                        <p:tgtEl>
                                          <p:spTgt spid="34"/>
                                        </p:tgtEl>
                                        <p:attrNameLst>
                                          <p:attrName>ppt_x</p:attrName>
                                        </p:attrNameLst>
                                      </p:cBhvr>
                                      <p:tavLst>
                                        <p:tav tm="0">
                                          <p:val>
                                            <p:strVal val="#ppt_x+#ppt_w*1.125000"/>
                                          </p:val>
                                        </p:tav>
                                        <p:tav tm="100000">
                                          <p:val>
                                            <p:strVal val="#ppt_x"/>
                                          </p:val>
                                        </p:tav>
                                      </p:tavLst>
                                    </p:anim>
                                    <p:animEffect transition="in" filter="wipe(left)">
                                      <p:cBhvr>
                                        <p:cTn id="11" dur="500"/>
                                        <p:tgtEl>
                                          <p:spTgt spid="34"/>
                                        </p:tgtEl>
                                      </p:cBhvr>
                                    </p:animEffect>
                                  </p:childTnLst>
                                </p:cTn>
                              </p:par>
                              <p:par>
                                <p:cTn id="12" presetID="12" presetClass="entr" presetSubtype="2" fill="hold" grpId="0" nodeType="withEffect">
                                  <p:stCondLst>
                                    <p:cond delay="50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p:tgtEl>
                                          <p:spTgt spid="7"/>
                                        </p:tgtEl>
                                        <p:attrNameLst>
                                          <p:attrName>ppt_x</p:attrName>
                                        </p:attrNameLst>
                                      </p:cBhvr>
                                      <p:tavLst>
                                        <p:tav tm="0">
                                          <p:val>
                                            <p:strVal val="#ppt_x+#ppt_w*1.125000"/>
                                          </p:val>
                                        </p:tav>
                                        <p:tav tm="100000">
                                          <p:val>
                                            <p:strVal val="#ppt_x"/>
                                          </p:val>
                                        </p:tav>
                                      </p:tavLst>
                                    </p:anim>
                                    <p:animEffect transition="in" filter="wipe(left)">
                                      <p:cBhvr>
                                        <p:cTn id="15" dur="500"/>
                                        <p:tgtEl>
                                          <p:spTgt spid="7"/>
                                        </p:tgtEl>
                                      </p:cBhvr>
                                    </p:animEffect>
                                  </p:childTnLst>
                                </p:cTn>
                              </p:par>
                              <p:par>
                                <p:cTn id="16" presetID="22" presetClass="entr" presetSubtype="8" fill="hold" grpId="0" nodeType="withEffect">
                                  <p:stCondLst>
                                    <p:cond delay="500"/>
                                  </p:stCondLst>
                                  <p:childTnLst>
                                    <p:set>
                                      <p:cBhvr>
                                        <p:cTn id="17" dur="1" fill="hold">
                                          <p:stCondLst>
                                            <p:cond delay="0"/>
                                          </p:stCondLst>
                                        </p:cTn>
                                        <p:tgtEl>
                                          <p:spTgt spid="21"/>
                                        </p:tgtEl>
                                        <p:attrNameLst>
                                          <p:attrName>style.visibility</p:attrName>
                                        </p:attrNameLst>
                                      </p:cBhvr>
                                      <p:to>
                                        <p:strVal val="visible"/>
                                      </p:to>
                                    </p:set>
                                    <p:animEffect transition="in" filter="wipe(left)">
                                      <p:cBhvr>
                                        <p:cTn id="1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ldLvl="0" animBg="1"/>
      <p:bldP spid="34" grpId="0" bldLvl="0" animBg="1"/>
      <p:bldP spid="7" grpId="0" bldLvl="0" animBg="1"/>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905" y="383540"/>
            <a:ext cx="1620520" cy="144653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100">
              <a:solidFill>
                <a:schemeClr val="lt1"/>
              </a:solidFill>
              <a:latin typeface="微软雅黑 Light" panose="020B0502040204020203" pitchFamily="34" charset="-122"/>
              <a:ea typeface="微软雅黑 Light" panose="020B0502040204020203" pitchFamily="34" charset="-122"/>
            </a:endParaRPr>
          </a:p>
        </p:txBody>
      </p:sp>
      <p:sp>
        <p:nvSpPr>
          <p:cNvPr id="34" name="等腰三角形 33"/>
          <p:cNvSpPr>
            <a:spLocks noChangeAspect="1"/>
          </p:cNvSpPr>
          <p:nvPr/>
        </p:nvSpPr>
        <p:spPr>
          <a:xfrm rot="16200000">
            <a:off x="1229360" y="2268855"/>
            <a:ext cx="469265" cy="316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dirty="0">
              <a:latin typeface="微软雅黑 Light" panose="020B0502040204020203" pitchFamily="34" charset="-122"/>
              <a:ea typeface="微软雅黑 Light" panose="020B0502040204020203" pitchFamily="34" charset="-122"/>
            </a:endParaRPr>
          </a:p>
        </p:txBody>
      </p:sp>
      <p:grpSp>
        <p:nvGrpSpPr>
          <p:cNvPr id="6" name="组合 5"/>
          <p:cNvGrpSpPr/>
          <p:nvPr/>
        </p:nvGrpSpPr>
        <p:grpSpPr>
          <a:xfrm>
            <a:off x="-1905" y="474980"/>
            <a:ext cx="1624330" cy="5691505"/>
            <a:chOff x="-3" y="31"/>
            <a:chExt cx="2558" cy="8963"/>
          </a:xfrm>
        </p:grpSpPr>
        <p:sp>
          <p:nvSpPr>
            <p:cNvPr id="54275" name="矩形 53"/>
            <p:cNvSpPr>
              <a:spLocks noChangeArrowheads="1"/>
            </p:cNvSpPr>
            <p:nvPr/>
          </p:nvSpPr>
          <p:spPr bwMode="auto">
            <a:xfrm>
              <a:off x="-3" y="3168"/>
              <a:ext cx="2552" cy="1156"/>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500" b="1" dirty="0">
                  <a:solidFill>
                    <a:schemeClr val="bg1"/>
                  </a:solidFill>
                  <a:latin typeface="微软雅黑 Light" panose="020B0502040204020203" pitchFamily="34" charset="-122"/>
                  <a:ea typeface="微软雅黑 Light" panose="020B0502040204020203" pitchFamily="34" charset="-122"/>
                </a:rPr>
                <a:t>0x0002</a:t>
              </a:r>
            </a:p>
          </p:txBody>
        </p:sp>
        <p:grpSp>
          <p:nvGrpSpPr>
            <p:cNvPr id="22" name="组合 6"/>
            <p:cNvGrpSpPr/>
            <p:nvPr/>
          </p:nvGrpSpPr>
          <p:grpSpPr bwMode="auto">
            <a:xfrm>
              <a:off x="126" y="31"/>
              <a:ext cx="2295" cy="1343"/>
              <a:chOff x="0" y="1313877"/>
              <a:chExt cx="1943100" cy="1137363"/>
            </a:xfrm>
          </p:grpSpPr>
          <p:sp>
            <p:nvSpPr>
              <p:cNvPr id="23" name="文本框 7"/>
              <p:cNvSpPr txBox="1">
                <a:spLocks noChangeArrowheads="1"/>
              </p:cNvSpPr>
              <p:nvPr/>
            </p:nvSpPr>
            <p:spPr bwMode="auto">
              <a:xfrm>
                <a:off x="0" y="1313877"/>
                <a:ext cx="1943100" cy="67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7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9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Contents</a:t>
                </a:r>
                <a:endParaRPr lang="zh-CN" altLang="en-US"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grpSp>
        <p:sp>
          <p:nvSpPr>
            <p:cNvPr id="29" name="矩形 53"/>
            <p:cNvSpPr>
              <a:spLocks noChangeArrowheads="1"/>
            </p:cNvSpPr>
            <p:nvPr/>
          </p:nvSpPr>
          <p:spPr bwMode="auto">
            <a:xfrm>
              <a:off x="-3" y="2165"/>
              <a:ext cx="2552" cy="1003"/>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500" b="1" dirty="0">
                <a:solidFill>
                  <a:schemeClr val="bg1"/>
                </a:solidFill>
                <a:latin typeface="微软雅黑 Light" panose="020B0502040204020203" pitchFamily="34" charset="-122"/>
                <a:ea typeface="微软雅黑 Light" panose="020B0502040204020203" pitchFamily="34" charset="-122"/>
              </a:endParaRPr>
            </a:p>
          </p:txBody>
        </p:sp>
        <p:sp>
          <p:nvSpPr>
            <p:cNvPr id="30" name="矩形 53"/>
            <p:cNvSpPr>
              <a:spLocks noChangeArrowheads="1"/>
            </p:cNvSpPr>
            <p:nvPr/>
          </p:nvSpPr>
          <p:spPr bwMode="auto">
            <a:xfrm>
              <a:off x="3" y="4324"/>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2" name="矩形 53"/>
            <p:cNvSpPr>
              <a:spLocks noChangeArrowheads="1"/>
            </p:cNvSpPr>
            <p:nvPr/>
          </p:nvSpPr>
          <p:spPr bwMode="auto">
            <a:xfrm>
              <a:off x="3" y="5258"/>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3" name="矩形 53"/>
            <p:cNvSpPr>
              <a:spLocks noChangeArrowheads="1"/>
            </p:cNvSpPr>
            <p:nvPr/>
          </p:nvSpPr>
          <p:spPr bwMode="auto">
            <a:xfrm>
              <a:off x="3" y="6192"/>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4" name="矩形 53"/>
            <p:cNvSpPr>
              <a:spLocks noChangeArrowheads="1"/>
            </p:cNvSpPr>
            <p:nvPr/>
          </p:nvSpPr>
          <p:spPr bwMode="auto">
            <a:xfrm>
              <a:off x="3" y="7126"/>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5" name="矩形 53"/>
            <p:cNvSpPr>
              <a:spLocks noChangeArrowheads="1"/>
            </p:cNvSpPr>
            <p:nvPr/>
          </p:nvSpPr>
          <p:spPr bwMode="auto">
            <a:xfrm>
              <a:off x="3" y="8060"/>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grpSp>
      <p:sp>
        <p:nvSpPr>
          <p:cNvPr id="7" name="等腰三角形 6"/>
          <p:cNvSpPr>
            <a:spLocks noChangeAspect="1"/>
          </p:cNvSpPr>
          <p:nvPr/>
        </p:nvSpPr>
        <p:spPr>
          <a:xfrm rot="16200000">
            <a:off x="1274648" y="2674725"/>
            <a:ext cx="369575" cy="318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微软雅黑 Light" panose="020B0502040204020203" pitchFamily="34" charset="-122"/>
              <a:ea typeface="微软雅黑 Light" panose="020B0502040204020203" pitchFamily="34" charset="-122"/>
            </a:endParaRPr>
          </a:p>
        </p:txBody>
      </p:sp>
      <p:sp>
        <p:nvSpPr>
          <p:cNvPr id="21" name="文本框 20"/>
          <p:cNvSpPr txBox="1"/>
          <p:nvPr/>
        </p:nvSpPr>
        <p:spPr>
          <a:xfrm>
            <a:off x="2323465" y="474980"/>
            <a:ext cx="5907158" cy="7143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4050" b="0" dirty="0">
                <a:solidFill>
                  <a:prstClr val="black">
                    <a:alpha val="75000"/>
                  </a:prstClr>
                </a:solidFill>
                <a:latin typeface="微软雅黑 Light" panose="020B0502040204020203" pitchFamily="34" charset="-122"/>
                <a:ea typeface="微软雅黑 Light" panose="020B0502040204020203" pitchFamily="34" charset="-122"/>
              </a:rPr>
              <a:t>技术功能分析</a:t>
            </a:r>
          </a:p>
        </p:txBody>
      </p:sp>
      <p:sp>
        <p:nvSpPr>
          <p:cNvPr id="38" name="文本框 37"/>
          <p:cNvSpPr txBox="1"/>
          <p:nvPr/>
        </p:nvSpPr>
        <p:spPr>
          <a:xfrm>
            <a:off x="3034992" y="1280668"/>
            <a:ext cx="5588000" cy="645160"/>
          </a:xfrm>
          <a:prstGeom prst="rect">
            <a:avLst/>
          </a:prstGeom>
          <a:noFill/>
          <a:ln>
            <a:noFill/>
          </a:ln>
        </p:spPr>
        <p:txBody>
          <a:bodyPr wrap="square" rtlCol="0">
            <a:spAutoFit/>
          </a:bodyPr>
          <a:lstStyle/>
          <a:p>
            <a:r>
              <a:rPr lang="zh-CN" altLang="en-US" sz="3600" dirty="0">
                <a:latin typeface="微软雅黑 Light" panose="020B0502040204020203" pitchFamily="34" charset="-122"/>
                <a:ea typeface="微软雅黑 Light" panose="020B0502040204020203" pitchFamily="34" charset="-122"/>
              </a:rPr>
              <a:t>产品的更新迭代</a:t>
            </a:r>
          </a:p>
        </p:txBody>
      </p:sp>
      <p:sp>
        <p:nvSpPr>
          <p:cNvPr id="12" name="文本框 11"/>
          <p:cNvSpPr txBox="1"/>
          <p:nvPr/>
        </p:nvSpPr>
        <p:spPr>
          <a:xfrm>
            <a:off x="2323465" y="2313305"/>
            <a:ext cx="6423660" cy="3107690"/>
          </a:xfrm>
          <a:prstGeom prst="rect">
            <a:avLst/>
          </a:prstGeom>
          <a:noFill/>
        </p:spPr>
        <p:txBody>
          <a:bodyPr wrap="square" rtlCol="0">
            <a:spAutoFit/>
          </a:bodyPr>
          <a:lstStyle/>
          <a:p>
            <a:r>
              <a:rPr sz="28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1、低配，依托开源；</a:t>
            </a:r>
          </a:p>
          <a:p>
            <a:r>
              <a:rPr sz="28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2、高配，内部团队研发；</a:t>
            </a:r>
          </a:p>
          <a:p>
            <a:r>
              <a:rPr sz="28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3、系统更新升级与优化</a:t>
            </a:r>
          </a:p>
          <a:p>
            <a:r>
              <a:rPr sz="28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（1）项目人员自主研发，追踪市场，不断跟进创新，进行的系统升级。</a:t>
            </a:r>
          </a:p>
          <a:p>
            <a:r>
              <a:rPr sz="28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（2）低配版本保持开源并且可以merge branch。</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12" presetClass="entr" presetSubtype="2" fill="hold" grpId="0" nodeType="withEffect">
                                  <p:stCondLst>
                                    <p:cond delay="500"/>
                                  </p:stCondLst>
                                  <p:childTnLst>
                                    <p:set>
                                      <p:cBhvr>
                                        <p:cTn id="9" dur="1" fill="hold">
                                          <p:stCondLst>
                                            <p:cond delay="0"/>
                                          </p:stCondLst>
                                        </p:cTn>
                                        <p:tgtEl>
                                          <p:spTgt spid="34"/>
                                        </p:tgtEl>
                                        <p:attrNameLst>
                                          <p:attrName>style.visibility</p:attrName>
                                        </p:attrNameLst>
                                      </p:cBhvr>
                                      <p:to>
                                        <p:strVal val="visible"/>
                                      </p:to>
                                    </p:set>
                                    <p:anim calcmode="lin" valueType="num">
                                      <p:cBhvr additive="base">
                                        <p:cTn id="10" dur="500"/>
                                        <p:tgtEl>
                                          <p:spTgt spid="34"/>
                                        </p:tgtEl>
                                        <p:attrNameLst>
                                          <p:attrName>ppt_x</p:attrName>
                                        </p:attrNameLst>
                                      </p:cBhvr>
                                      <p:tavLst>
                                        <p:tav tm="0">
                                          <p:val>
                                            <p:strVal val="#ppt_x+#ppt_w*1.125000"/>
                                          </p:val>
                                        </p:tav>
                                        <p:tav tm="100000">
                                          <p:val>
                                            <p:strVal val="#ppt_x"/>
                                          </p:val>
                                        </p:tav>
                                      </p:tavLst>
                                    </p:anim>
                                    <p:animEffect transition="in" filter="wipe(left)">
                                      <p:cBhvr>
                                        <p:cTn id="11" dur="500"/>
                                        <p:tgtEl>
                                          <p:spTgt spid="34"/>
                                        </p:tgtEl>
                                      </p:cBhvr>
                                    </p:animEffect>
                                  </p:childTnLst>
                                </p:cTn>
                              </p:par>
                              <p:par>
                                <p:cTn id="12" presetID="12" presetClass="entr" presetSubtype="2" fill="hold" grpId="0" nodeType="withEffect">
                                  <p:stCondLst>
                                    <p:cond delay="50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p:tgtEl>
                                          <p:spTgt spid="7"/>
                                        </p:tgtEl>
                                        <p:attrNameLst>
                                          <p:attrName>ppt_x</p:attrName>
                                        </p:attrNameLst>
                                      </p:cBhvr>
                                      <p:tavLst>
                                        <p:tav tm="0">
                                          <p:val>
                                            <p:strVal val="#ppt_x+#ppt_w*1.125000"/>
                                          </p:val>
                                        </p:tav>
                                        <p:tav tm="100000">
                                          <p:val>
                                            <p:strVal val="#ppt_x"/>
                                          </p:val>
                                        </p:tav>
                                      </p:tavLst>
                                    </p:anim>
                                    <p:animEffect transition="in" filter="wipe(left)">
                                      <p:cBhvr>
                                        <p:cTn id="15" dur="500"/>
                                        <p:tgtEl>
                                          <p:spTgt spid="7"/>
                                        </p:tgtEl>
                                      </p:cBhvr>
                                    </p:animEffect>
                                  </p:childTnLst>
                                </p:cTn>
                              </p:par>
                              <p:par>
                                <p:cTn id="16" presetID="22" presetClass="entr" presetSubtype="8" fill="hold" grpId="0" nodeType="withEffect">
                                  <p:stCondLst>
                                    <p:cond delay="500"/>
                                  </p:stCondLst>
                                  <p:childTnLst>
                                    <p:set>
                                      <p:cBhvr>
                                        <p:cTn id="17" dur="1" fill="hold">
                                          <p:stCondLst>
                                            <p:cond delay="0"/>
                                          </p:stCondLst>
                                        </p:cTn>
                                        <p:tgtEl>
                                          <p:spTgt spid="21"/>
                                        </p:tgtEl>
                                        <p:attrNameLst>
                                          <p:attrName>style.visibility</p:attrName>
                                        </p:attrNameLst>
                                      </p:cBhvr>
                                      <p:to>
                                        <p:strVal val="visible"/>
                                      </p:to>
                                    </p:set>
                                    <p:animEffect transition="in" filter="wipe(left)">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ldLvl="0" animBg="1"/>
      <p:bldP spid="34" grpId="0" bldLvl="0" animBg="1"/>
      <p:bldP spid="7" grpId="0" bldLvl="0" animBg="1"/>
      <p:bldP spid="21"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905" y="383540"/>
            <a:ext cx="1620520" cy="144653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100">
              <a:solidFill>
                <a:schemeClr val="lt1"/>
              </a:solidFill>
              <a:latin typeface="微软雅黑 Light" panose="020B0502040204020203" pitchFamily="34" charset="-122"/>
              <a:ea typeface="微软雅黑 Light" panose="020B0502040204020203" pitchFamily="34" charset="-122"/>
            </a:endParaRPr>
          </a:p>
        </p:txBody>
      </p:sp>
      <p:sp>
        <p:nvSpPr>
          <p:cNvPr id="34" name="等腰三角形 33"/>
          <p:cNvSpPr>
            <a:spLocks noChangeAspect="1"/>
          </p:cNvSpPr>
          <p:nvPr/>
        </p:nvSpPr>
        <p:spPr>
          <a:xfrm rot="16200000">
            <a:off x="1229360" y="2268855"/>
            <a:ext cx="469265" cy="316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dirty="0">
              <a:latin typeface="微软雅黑 Light" panose="020B0502040204020203" pitchFamily="34" charset="-122"/>
              <a:ea typeface="微软雅黑 Light" panose="020B0502040204020203" pitchFamily="34" charset="-122"/>
            </a:endParaRPr>
          </a:p>
        </p:txBody>
      </p:sp>
      <p:sp>
        <p:nvSpPr>
          <p:cNvPr id="41" name="文本框 40"/>
          <p:cNvSpPr txBox="1"/>
          <p:nvPr/>
        </p:nvSpPr>
        <p:spPr>
          <a:xfrm>
            <a:off x="3061800" y="2933550"/>
            <a:ext cx="5042439" cy="1014730"/>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6000" dirty="0">
                <a:solidFill>
                  <a:prstClr val="black">
                    <a:alpha val="75000"/>
                  </a:prstClr>
                </a:solidFill>
                <a:latin typeface="微软雅黑 Light" panose="020B0502040204020203" pitchFamily="34" charset="-122"/>
                <a:ea typeface="微软雅黑 Light" panose="020B0502040204020203" pitchFamily="34" charset="-122"/>
              </a:rPr>
              <a:t>市场分析</a:t>
            </a:r>
          </a:p>
        </p:txBody>
      </p:sp>
      <p:grpSp>
        <p:nvGrpSpPr>
          <p:cNvPr id="6" name="组合 5"/>
          <p:cNvGrpSpPr/>
          <p:nvPr/>
        </p:nvGrpSpPr>
        <p:grpSpPr>
          <a:xfrm>
            <a:off x="635" y="474980"/>
            <a:ext cx="1624330" cy="5691505"/>
            <a:chOff x="-3" y="31"/>
            <a:chExt cx="2558" cy="8963"/>
          </a:xfrm>
        </p:grpSpPr>
        <p:sp>
          <p:nvSpPr>
            <p:cNvPr id="54275" name="矩形 53"/>
            <p:cNvSpPr>
              <a:spLocks noChangeArrowheads="1"/>
            </p:cNvSpPr>
            <p:nvPr/>
          </p:nvSpPr>
          <p:spPr bwMode="auto">
            <a:xfrm>
              <a:off x="3" y="4102"/>
              <a:ext cx="2552" cy="1156"/>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500" b="1" dirty="0">
                  <a:solidFill>
                    <a:schemeClr val="bg1"/>
                  </a:solidFill>
                  <a:latin typeface="微软雅黑 Light" panose="020B0502040204020203" pitchFamily="34" charset="-122"/>
                  <a:ea typeface="微软雅黑 Light" panose="020B0502040204020203" pitchFamily="34" charset="-122"/>
                </a:rPr>
                <a:t>0x0003</a:t>
              </a:r>
            </a:p>
          </p:txBody>
        </p:sp>
        <p:grpSp>
          <p:nvGrpSpPr>
            <p:cNvPr id="22" name="组合 6"/>
            <p:cNvGrpSpPr/>
            <p:nvPr/>
          </p:nvGrpSpPr>
          <p:grpSpPr bwMode="auto">
            <a:xfrm>
              <a:off x="126" y="31"/>
              <a:ext cx="2295" cy="1343"/>
              <a:chOff x="0" y="1313877"/>
              <a:chExt cx="1943100" cy="1137363"/>
            </a:xfrm>
          </p:grpSpPr>
          <p:sp>
            <p:nvSpPr>
              <p:cNvPr id="23" name="文本框 7"/>
              <p:cNvSpPr txBox="1">
                <a:spLocks noChangeArrowheads="1"/>
              </p:cNvSpPr>
              <p:nvPr/>
            </p:nvSpPr>
            <p:spPr bwMode="auto">
              <a:xfrm>
                <a:off x="0" y="1313877"/>
                <a:ext cx="1943100" cy="67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7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9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Contents</a:t>
                </a:r>
                <a:endParaRPr lang="zh-CN" altLang="en-US"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grpSp>
        <p:sp>
          <p:nvSpPr>
            <p:cNvPr id="29" name="矩形 53"/>
            <p:cNvSpPr>
              <a:spLocks noChangeArrowheads="1"/>
            </p:cNvSpPr>
            <p:nvPr/>
          </p:nvSpPr>
          <p:spPr bwMode="auto">
            <a:xfrm>
              <a:off x="-3" y="3099"/>
              <a:ext cx="2552" cy="1003"/>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500" b="1" dirty="0">
                <a:solidFill>
                  <a:schemeClr val="bg1"/>
                </a:solidFill>
                <a:latin typeface="微软雅黑 Light" panose="020B0502040204020203" pitchFamily="34" charset="-122"/>
                <a:ea typeface="微软雅黑 Light" panose="020B0502040204020203" pitchFamily="34" charset="-122"/>
              </a:endParaRPr>
            </a:p>
          </p:txBody>
        </p:sp>
        <p:sp>
          <p:nvSpPr>
            <p:cNvPr id="30" name="矩形 53"/>
            <p:cNvSpPr>
              <a:spLocks noChangeArrowheads="1"/>
            </p:cNvSpPr>
            <p:nvPr/>
          </p:nvSpPr>
          <p:spPr bwMode="auto">
            <a:xfrm>
              <a:off x="-3" y="2165"/>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2" name="矩形 53"/>
            <p:cNvSpPr>
              <a:spLocks noChangeArrowheads="1"/>
            </p:cNvSpPr>
            <p:nvPr/>
          </p:nvSpPr>
          <p:spPr bwMode="auto">
            <a:xfrm>
              <a:off x="3" y="5258"/>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3" name="矩形 53"/>
            <p:cNvSpPr>
              <a:spLocks noChangeArrowheads="1"/>
            </p:cNvSpPr>
            <p:nvPr/>
          </p:nvSpPr>
          <p:spPr bwMode="auto">
            <a:xfrm>
              <a:off x="3" y="6192"/>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4" name="矩形 53"/>
            <p:cNvSpPr>
              <a:spLocks noChangeArrowheads="1"/>
            </p:cNvSpPr>
            <p:nvPr/>
          </p:nvSpPr>
          <p:spPr bwMode="auto">
            <a:xfrm>
              <a:off x="3" y="7126"/>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5" name="矩形 53"/>
            <p:cNvSpPr>
              <a:spLocks noChangeArrowheads="1"/>
            </p:cNvSpPr>
            <p:nvPr/>
          </p:nvSpPr>
          <p:spPr bwMode="auto">
            <a:xfrm>
              <a:off x="3" y="8060"/>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grpSp>
      <p:sp>
        <p:nvSpPr>
          <p:cNvPr id="7" name="等腰三角形 6"/>
          <p:cNvSpPr>
            <a:spLocks noChangeAspect="1"/>
          </p:cNvSpPr>
          <p:nvPr/>
        </p:nvSpPr>
        <p:spPr>
          <a:xfrm rot="16200000">
            <a:off x="1280998" y="3267815"/>
            <a:ext cx="369575" cy="318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微软雅黑 Light" panose="020B0502040204020203" pitchFamily="34" charset="-122"/>
              <a:ea typeface="微软雅黑 Light" panose="020B0502040204020203"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12" presetClass="entr" presetSubtype="2" fill="hold" grpId="0" nodeType="withEffect">
                                  <p:stCondLst>
                                    <p:cond delay="500"/>
                                  </p:stCondLst>
                                  <p:childTnLst>
                                    <p:set>
                                      <p:cBhvr>
                                        <p:cTn id="9" dur="1" fill="hold">
                                          <p:stCondLst>
                                            <p:cond delay="0"/>
                                          </p:stCondLst>
                                        </p:cTn>
                                        <p:tgtEl>
                                          <p:spTgt spid="34"/>
                                        </p:tgtEl>
                                        <p:attrNameLst>
                                          <p:attrName>style.visibility</p:attrName>
                                        </p:attrNameLst>
                                      </p:cBhvr>
                                      <p:to>
                                        <p:strVal val="visible"/>
                                      </p:to>
                                    </p:set>
                                    <p:anim calcmode="lin" valueType="num">
                                      <p:cBhvr additive="base">
                                        <p:cTn id="10" dur="500"/>
                                        <p:tgtEl>
                                          <p:spTgt spid="34"/>
                                        </p:tgtEl>
                                        <p:attrNameLst>
                                          <p:attrName>ppt_x</p:attrName>
                                        </p:attrNameLst>
                                      </p:cBhvr>
                                      <p:tavLst>
                                        <p:tav tm="0">
                                          <p:val>
                                            <p:strVal val="#ppt_x+#ppt_w*1.125000"/>
                                          </p:val>
                                        </p:tav>
                                        <p:tav tm="100000">
                                          <p:val>
                                            <p:strVal val="#ppt_x"/>
                                          </p:val>
                                        </p:tav>
                                      </p:tavLst>
                                    </p:anim>
                                    <p:animEffect transition="in" filter="wipe(left)">
                                      <p:cBhvr>
                                        <p:cTn id="11" dur="500"/>
                                        <p:tgtEl>
                                          <p:spTgt spid="34"/>
                                        </p:tgtEl>
                                      </p:cBhvr>
                                    </p:animEffect>
                                  </p:childTnLst>
                                </p:cTn>
                              </p:par>
                              <p:par>
                                <p:cTn id="12" presetID="22" presetClass="entr" presetSubtype="8" fill="hold" grpId="0" nodeType="withEffect">
                                  <p:stCondLst>
                                    <p:cond delay="500"/>
                                  </p:stCondLst>
                                  <p:childTnLst>
                                    <p:set>
                                      <p:cBhvr>
                                        <p:cTn id="13" dur="1" fill="hold">
                                          <p:stCondLst>
                                            <p:cond delay="0"/>
                                          </p:stCondLst>
                                        </p:cTn>
                                        <p:tgtEl>
                                          <p:spTgt spid="41"/>
                                        </p:tgtEl>
                                        <p:attrNameLst>
                                          <p:attrName>style.visibility</p:attrName>
                                        </p:attrNameLst>
                                      </p:cBhvr>
                                      <p:to>
                                        <p:strVal val="visible"/>
                                      </p:to>
                                    </p:set>
                                    <p:animEffect transition="in" filter="wipe(left)">
                                      <p:cBhvr>
                                        <p:cTn id="14" dur="500"/>
                                        <p:tgtEl>
                                          <p:spTgt spid="41"/>
                                        </p:tgtEl>
                                      </p:cBhvr>
                                    </p:animEffect>
                                  </p:childTnLst>
                                </p:cTn>
                              </p:par>
                              <p:par>
                                <p:cTn id="15" presetID="12" presetClass="entr" presetSubtype="2" fill="hold" grpId="0" nodeType="withEffect">
                                  <p:stCondLst>
                                    <p:cond delay="5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p:tgtEl>
                                          <p:spTgt spid="7"/>
                                        </p:tgtEl>
                                        <p:attrNameLst>
                                          <p:attrName>ppt_x</p:attrName>
                                        </p:attrNameLst>
                                      </p:cBhvr>
                                      <p:tavLst>
                                        <p:tav tm="0">
                                          <p:val>
                                            <p:strVal val="#ppt_x+#ppt_w*1.125000"/>
                                          </p:val>
                                        </p:tav>
                                        <p:tav tm="100000">
                                          <p:val>
                                            <p:strVal val="#ppt_x"/>
                                          </p:val>
                                        </p:tav>
                                      </p:tavLst>
                                    </p:anim>
                                    <p:animEffect transition="in" filter="wipe(left)">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ldLvl="0" animBg="1"/>
      <p:bldP spid="34" grpId="0" bldLvl="0" animBg="1"/>
      <p:bldP spid="41" grpId="0"/>
      <p:bldP spid="7"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905" y="383540"/>
            <a:ext cx="1620520" cy="144653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100">
              <a:solidFill>
                <a:schemeClr val="lt1"/>
              </a:solidFill>
              <a:latin typeface="微软雅黑 Light" panose="020B0502040204020203" pitchFamily="34" charset="-122"/>
              <a:ea typeface="微软雅黑 Light" panose="020B0502040204020203" pitchFamily="34" charset="-122"/>
            </a:endParaRPr>
          </a:p>
        </p:txBody>
      </p:sp>
      <p:sp>
        <p:nvSpPr>
          <p:cNvPr id="34" name="等腰三角形 33"/>
          <p:cNvSpPr>
            <a:spLocks noChangeAspect="1"/>
          </p:cNvSpPr>
          <p:nvPr/>
        </p:nvSpPr>
        <p:spPr>
          <a:xfrm rot="16200000">
            <a:off x="1229360" y="2268855"/>
            <a:ext cx="469265" cy="316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dirty="0">
              <a:latin typeface="微软雅黑 Light" panose="020B0502040204020203" pitchFamily="34" charset="-122"/>
              <a:ea typeface="微软雅黑 Light" panose="020B0502040204020203" pitchFamily="34" charset="-122"/>
            </a:endParaRPr>
          </a:p>
        </p:txBody>
      </p:sp>
      <p:grpSp>
        <p:nvGrpSpPr>
          <p:cNvPr id="6" name="组合 5"/>
          <p:cNvGrpSpPr/>
          <p:nvPr/>
        </p:nvGrpSpPr>
        <p:grpSpPr>
          <a:xfrm>
            <a:off x="-1905" y="474980"/>
            <a:ext cx="1624330" cy="5691505"/>
            <a:chOff x="-3" y="31"/>
            <a:chExt cx="2558" cy="8963"/>
          </a:xfrm>
        </p:grpSpPr>
        <p:sp>
          <p:nvSpPr>
            <p:cNvPr id="54275" name="矩形 53"/>
            <p:cNvSpPr>
              <a:spLocks noChangeArrowheads="1"/>
            </p:cNvSpPr>
            <p:nvPr/>
          </p:nvSpPr>
          <p:spPr bwMode="auto">
            <a:xfrm>
              <a:off x="-3" y="4102"/>
              <a:ext cx="2552" cy="1156"/>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500" b="1" dirty="0">
                  <a:solidFill>
                    <a:schemeClr val="bg1"/>
                  </a:solidFill>
                  <a:latin typeface="微软雅黑 Light" panose="020B0502040204020203" pitchFamily="34" charset="-122"/>
                  <a:ea typeface="微软雅黑 Light" panose="020B0502040204020203" pitchFamily="34" charset="-122"/>
                </a:rPr>
                <a:t>0x0003</a:t>
              </a:r>
            </a:p>
          </p:txBody>
        </p:sp>
        <p:grpSp>
          <p:nvGrpSpPr>
            <p:cNvPr id="22" name="组合 6"/>
            <p:cNvGrpSpPr/>
            <p:nvPr/>
          </p:nvGrpSpPr>
          <p:grpSpPr bwMode="auto">
            <a:xfrm>
              <a:off x="126" y="31"/>
              <a:ext cx="2295" cy="1343"/>
              <a:chOff x="0" y="1313877"/>
              <a:chExt cx="1943100" cy="1137363"/>
            </a:xfrm>
          </p:grpSpPr>
          <p:sp>
            <p:nvSpPr>
              <p:cNvPr id="23" name="文本框 7"/>
              <p:cNvSpPr txBox="1">
                <a:spLocks noChangeArrowheads="1"/>
              </p:cNvSpPr>
              <p:nvPr/>
            </p:nvSpPr>
            <p:spPr bwMode="auto">
              <a:xfrm>
                <a:off x="0" y="1313877"/>
                <a:ext cx="1943100" cy="67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7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9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Contents</a:t>
                </a:r>
                <a:endParaRPr lang="zh-CN" altLang="en-US"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grpSp>
        <p:sp>
          <p:nvSpPr>
            <p:cNvPr id="29" name="矩形 53"/>
            <p:cNvSpPr>
              <a:spLocks noChangeArrowheads="1"/>
            </p:cNvSpPr>
            <p:nvPr/>
          </p:nvSpPr>
          <p:spPr bwMode="auto">
            <a:xfrm>
              <a:off x="-3" y="3099"/>
              <a:ext cx="2552" cy="1003"/>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500" b="1" dirty="0">
                <a:solidFill>
                  <a:schemeClr val="bg1"/>
                </a:solidFill>
                <a:latin typeface="微软雅黑 Light" panose="020B0502040204020203" pitchFamily="34" charset="-122"/>
                <a:ea typeface="微软雅黑 Light" panose="020B0502040204020203" pitchFamily="34" charset="-122"/>
              </a:endParaRPr>
            </a:p>
          </p:txBody>
        </p:sp>
        <p:sp>
          <p:nvSpPr>
            <p:cNvPr id="30" name="矩形 53"/>
            <p:cNvSpPr>
              <a:spLocks noChangeArrowheads="1"/>
            </p:cNvSpPr>
            <p:nvPr/>
          </p:nvSpPr>
          <p:spPr bwMode="auto">
            <a:xfrm>
              <a:off x="3" y="2165"/>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2" name="矩形 53"/>
            <p:cNvSpPr>
              <a:spLocks noChangeArrowheads="1"/>
            </p:cNvSpPr>
            <p:nvPr/>
          </p:nvSpPr>
          <p:spPr bwMode="auto">
            <a:xfrm>
              <a:off x="3" y="5258"/>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3" name="矩形 53"/>
            <p:cNvSpPr>
              <a:spLocks noChangeArrowheads="1"/>
            </p:cNvSpPr>
            <p:nvPr/>
          </p:nvSpPr>
          <p:spPr bwMode="auto">
            <a:xfrm>
              <a:off x="3" y="6192"/>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4" name="矩形 53"/>
            <p:cNvSpPr>
              <a:spLocks noChangeArrowheads="1"/>
            </p:cNvSpPr>
            <p:nvPr/>
          </p:nvSpPr>
          <p:spPr bwMode="auto">
            <a:xfrm>
              <a:off x="3" y="7126"/>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5" name="矩形 53"/>
            <p:cNvSpPr>
              <a:spLocks noChangeArrowheads="1"/>
            </p:cNvSpPr>
            <p:nvPr/>
          </p:nvSpPr>
          <p:spPr bwMode="auto">
            <a:xfrm>
              <a:off x="3" y="8060"/>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grpSp>
      <p:sp>
        <p:nvSpPr>
          <p:cNvPr id="7" name="等腰三角形 6"/>
          <p:cNvSpPr>
            <a:spLocks noChangeAspect="1"/>
          </p:cNvSpPr>
          <p:nvPr/>
        </p:nvSpPr>
        <p:spPr>
          <a:xfrm rot="16200000">
            <a:off x="1280363" y="3267815"/>
            <a:ext cx="369575" cy="318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微软雅黑 Light" panose="020B0502040204020203" pitchFamily="34" charset="-122"/>
              <a:ea typeface="微软雅黑 Light" panose="020B0502040204020203" pitchFamily="34" charset="-122"/>
            </a:endParaRPr>
          </a:p>
        </p:txBody>
      </p:sp>
      <p:grpSp>
        <p:nvGrpSpPr>
          <p:cNvPr id="26" name="组合 25"/>
          <p:cNvGrpSpPr>
            <a:grpSpLocks noChangeAspect="1"/>
          </p:cNvGrpSpPr>
          <p:nvPr/>
        </p:nvGrpSpPr>
        <p:grpSpPr>
          <a:xfrm>
            <a:off x="2444988" y="1301906"/>
            <a:ext cx="905510" cy="621039"/>
            <a:chOff x="4465639" y="2528889"/>
            <a:chExt cx="2624831" cy="1800225"/>
          </a:xfrm>
          <a:solidFill>
            <a:srgbClr val="0053A3"/>
          </a:solidFill>
        </p:grpSpPr>
        <p:sp>
          <p:nvSpPr>
            <p:cNvPr id="27" name="椭圆 26"/>
            <p:cNvSpPr>
              <a:spLocks noChangeAspect="1"/>
            </p:cNvSpPr>
            <p:nvPr/>
          </p:nvSpPr>
          <p:spPr bwMode="auto">
            <a:xfrm>
              <a:off x="4465639" y="2528889"/>
              <a:ext cx="1800225" cy="1800225"/>
            </a:xfrm>
            <a:prstGeom prst="ellipse">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0" dirty="0">
                <a:latin typeface="微软雅黑 Light" panose="020B0502040204020203" pitchFamily="34" charset="-122"/>
                <a:ea typeface="微软雅黑 Light" panose="020B0502040204020203" pitchFamily="34" charset="-122"/>
                <a:sym typeface="Arial" panose="020B0604020202020204" pitchFamily="34" charset="0"/>
              </a:endParaRPr>
            </a:p>
          </p:txBody>
        </p:sp>
        <p:sp>
          <p:nvSpPr>
            <p:cNvPr id="28" name="文本框 27"/>
            <p:cNvSpPr txBox="1"/>
            <p:nvPr/>
          </p:nvSpPr>
          <p:spPr>
            <a:xfrm>
              <a:off x="4467480" y="2860214"/>
              <a:ext cx="2622990" cy="1200133"/>
            </a:xfrm>
            <a:prstGeom prst="rect">
              <a:avLst/>
            </a:prstGeom>
            <a:grpFill/>
            <a:ln>
              <a:noFill/>
            </a:ln>
          </p:spPr>
          <p:txBody>
            <a:bodyPr wrap="square" rtlCol="0">
              <a:spAutoFit/>
            </a:bodyPr>
            <a:lstStyle/>
            <a:p>
              <a:r>
                <a:rPr lang="en-US" altLang="zh-CN" sz="2100" dirty="0">
                  <a:solidFill>
                    <a:schemeClr val="bg1"/>
                  </a:solidFill>
                  <a:latin typeface="微软雅黑 Light" panose="020B0502040204020203" pitchFamily="34" charset="-122"/>
                  <a:ea typeface="微软雅黑 Light" panose="020B0502040204020203" pitchFamily="34" charset="-122"/>
                </a:rPr>
                <a:t> 1</a:t>
              </a:r>
              <a:r>
                <a:rPr lang="zh-CN" altLang="en-US" sz="2100" dirty="0">
                  <a:solidFill>
                    <a:schemeClr val="bg1"/>
                  </a:solidFill>
                  <a:latin typeface="微软雅黑 Light" panose="020B0502040204020203" pitchFamily="34" charset="-122"/>
                  <a:ea typeface="微软雅黑 Light" panose="020B0502040204020203" pitchFamily="34" charset="-122"/>
                </a:rPr>
                <a:t>）</a:t>
              </a:r>
            </a:p>
          </p:txBody>
        </p:sp>
      </p:grpSp>
      <p:grpSp>
        <p:nvGrpSpPr>
          <p:cNvPr id="31" name="组合 30"/>
          <p:cNvGrpSpPr>
            <a:grpSpLocks noChangeAspect="1"/>
          </p:cNvGrpSpPr>
          <p:nvPr/>
        </p:nvGrpSpPr>
        <p:grpSpPr>
          <a:xfrm>
            <a:off x="2443083" y="2267741"/>
            <a:ext cx="905510" cy="621039"/>
            <a:chOff x="4465639" y="2528889"/>
            <a:chExt cx="2624831" cy="1800225"/>
          </a:xfrm>
          <a:solidFill>
            <a:srgbClr val="0053A3"/>
          </a:solidFill>
        </p:grpSpPr>
        <p:sp>
          <p:nvSpPr>
            <p:cNvPr id="32" name="椭圆 31"/>
            <p:cNvSpPr>
              <a:spLocks noChangeAspect="1"/>
            </p:cNvSpPr>
            <p:nvPr/>
          </p:nvSpPr>
          <p:spPr bwMode="auto">
            <a:xfrm>
              <a:off x="4465639" y="2528889"/>
              <a:ext cx="1800225" cy="1800225"/>
            </a:xfrm>
            <a:prstGeom prst="ellipse">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0" dirty="0">
                <a:latin typeface="微软雅黑 Light" panose="020B0502040204020203" pitchFamily="34" charset="-122"/>
                <a:ea typeface="微软雅黑 Light" panose="020B0502040204020203" pitchFamily="34" charset="-122"/>
                <a:sym typeface="Arial" panose="020B0604020202020204" pitchFamily="34" charset="0"/>
              </a:endParaRPr>
            </a:p>
          </p:txBody>
        </p:sp>
        <p:sp>
          <p:nvSpPr>
            <p:cNvPr id="33" name="文本框 32"/>
            <p:cNvSpPr txBox="1"/>
            <p:nvPr/>
          </p:nvSpPr>
          <p:spPr>
            <a:xfrm>
              <a:off x="4467480" y="2860214"/>
              <a:ext cx="2622990" cy="1200133"/>
            </a:xfrm>
            <a:prstGeom prst="rect">
              <a:avLst/>
            </a:prstGeom>
            <a:grpFill/>
            <a:ln>
              <a:noFill/>
            </a:ln>
          </p:spPr>
          <p:txBody>
            <a:bodyPr wrap="square" rtlCol="0">
              <a:spAutoFit/>
            </a:bodyPr>
            <a:lstStyle/>
            <a:p>
              <a:r>
                <a:rPr lang="en-US" altLang="zh-CN" sz="2100" dirty="0">
                  <a:solidFill>
                    <a:schemeClr val="bg1"/>
                  </a:solidFill>
                  <a:latin typeface="微软雅黑 Light" panose="020B0502040204020203" pitchFamily="34" charset="-122"/>
                  <a:ea typeface="微软雅黑 Light" panose="020B0502040204020203" pitchFamily="34" charset="-122"/>
                </a:rPr>
                <a:t> 2</a:t>
              </a:r>
              <a:r>
                <a:rPr lang="zh-CN" altLang="en-US" sz="2100" dirty="0">
                  <a:solidFill>
                    <a:schemeClr val="bg1"/>
                  </a:solidFill>
                  <a:latin typeface="微软雅黑 Light" panose="020B0502040204020203" pitchFamily="34" charset="-122"/>
                  <a:ea typeface="微软雅黑 Light" panose="020B0502040204020203" pitchFamily="34" charset="-122"/>
                </a:rPr>
                <a:t>）</a:t>
              </a:r>
            </a:p>
          </p:txBody>
        </p:sp>
      </p:grpSp>
      <p:grpSp>
        <p:nvGrpSpPr>
          <p:cNvPr id="35" name="组合 34"/>
          <p:cNvGrpSpPr>
            <a:grpSpLocks noChangeAspect="1"/>
          </p:cNvGrpSpPr>
          <p:nvPr/>
        </p:nvGrpSpPr>
        <p:grpSpPr>
          <a:xfrm>
            <a:off x="2445623" y="3284376"/>
            <a:ext cx="905510" cy="621039"/>
            <a:chOff x="4465639" y="2528889"/>
            <a:chExt cx="2624831" cy="1800225"/>
          </a:xfrm>
          <a:solidFill>
            <a:srgbClr val="0053A3"/>
          </a:solidFill>
        </p:grpSpPr>
        <p:sp>
          <p:nvSpPr>
            <p:cNvPr id="36" name="椭圆 35"/>
            <p:cNvSpPr>
              <a:spLocks noChangeAspect="1"/>
            </p:cNvSpPr>
            <p:nvPr/>
          </p:nvSpPr>
          <p:spPr bwMode="auto">
            <a:xfrm>
              <a:off x="4465639" y="2528889"/>
              <a:ext cx="1800225" cy="1800225"/>
            </a:xfrm>
            <a:prstGeom prst="ellipse">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0" dirty="0">
                <a:latin typeface="微软雅黑 Light" panose="020B0502040204020203" pitchFamily="34" charset="-122"/>
                <a:ea typeface="微软雅黑 Light" panose="020B0502040204020203" pitchFamily="34" charset="-122"/>
                <a:sym typeface="Arial" panose="020B0604020202020204" pitchFamily="34" charset="0"/>
              </a:endParaRPr>
            </a:p>
          </p:txBody>
        </p:sp>
        <p:sp>
          <p:nvSpPr>
            <p:cNvPr id="37" name="文本框 36"/>
            <p:cNvSpPr txBox="1"/>
            <p:nvPr/>
          </p:nvSpPr>
          <p:spPr>
            <a:xfrm>
              <a:off x="4467480" y="2860214"/>
              <a:ext cx="2622990" cy="1200133"/>
            </a:xfrm>
            <a:prstGeom prst="rect">
              <a:avLst/>
            </a:prstGeom>
            <a:grpFill/>
            <a:ln>
              <a:noFill/>
            </a:ln>
          </p:spPr>
          <p:txBody>
            <a:bodyPr wrap="square" rtlCol="0">
              <a:spAutoFit/>
            </a:bodyPr>
            <a:lstStyle/>
            <a:p>
              <a:r>
                <a:rPr lang="en-US" altLang="zh-CN" sz="2100" dirty="0">
                  <a:solidFill>
                    <a:schemeClr val="bg1"/>
                  </a:solidFill>
                  <a:latin typeface="微软雅黑 Light" panose="020B0502040204020203" pitchFamily="34" charset="-122"/>
                  <a:ea typeface="微软雅黑 Light" panose="020B0502040204020203" pitchFamily="34" charset="-122"/>
                </a:rPr>
                <a:t> 3</a:t>
              </a:r>
              <a:r>
                <a:rPr lang="zh-CN" altLang="en-US" sz="2100" dirty="0">
                  <a:solidFill>
                    <a:schemeClr val="bg1"/>
                  </a:solidFill>
                  <a:latin typeface="微软雅黑 Light" panose="020B0502040204020203" pitchFamily="34" charset="-122"/>
                  <a:ea typeface="微软雅黑 Light" panose="020B0502040204020203" pitchFamily="34" charset="-122"/>
                </a:rPr>
                <a:t>）</a:t>
              </a:r>
            </a:p>
          </p:txBody>
        </p:sp>
      </p:grpSp>
      <p:sp>
        <p:nvSpPr>
          <p:cNvPr id="38" name="文本框 37"/>
          <p:cNvSpPr txBox="1"/>
          <p:nvPr/>
        </p:nvSpPr>
        <p:spPr>
          <a:xfrm>
            <a:off x="3766185" y="1289685"/>
            <a:ext cx="2251075" cy="645160"/>
          </a:xfrm>
          <a:prstGeom prst="rect">
            <a:avLst/>
          </a:prstGeom>
          <a:noFill/>
          <a:ln>
            <a:noFill/>
          </a:ln>
        </p:spPr>
        <p:txBody>
          <a:bodyPr wrap="square" rtlCol="0">
            <a:spAutoFit/>
          </a:bodyPr>
          <a:lstStyle/>
          <a:p>
            <a:r>
              <a:rPr lang="zh-CN" altLang="en-US" sz="3600" dirty="0">
                <a:latin typeface="微软雅黑 Light" panose="020B0502040204020203" pitchFamily="34" charset="-122"/>
                <a:ea typeface="微软雅黑 Light" panose="020B0502040204020203" pitchFamily="34" charset="-122"/>
              </a:rPr>
              <a:t>环境分析</a:t>
            </a:r>
          </a:p>
        </p:txBody>
      </p:sp>
      <p:sp>
        <p:nvSpPr>
          <p:cNvPr id="39" name="文本框 38"/>
          <p:cNvSpPr txBox="1"/>
          <p:nvPr/>
        </p:nvSpPr>
        <p:spPr>
          <a:xfrm>
            <a:off x="3766820" y="2267585"/>
            <a:ext cx="2249805" cy="645160"/>
          </a:xfrm>
          <a:prstGeom prst="rect">
            <a:avLst/>
          </a:prstGeom>
          <a:noFill/>
          <a:ln>
            <a:noFill/>
          </a:ln>
        </p:spPr>
        <p:txBody>
          <a:bodyPr wrap="square" rtlCol="0">
            <a:spAutoFit/>
          </a:bodyPr>
          <a:lstStyle/>
          <a:p>
            <a:r>
              <a:rPr lang="zh-CN" altLang="en-US" sz="3600">
                <a:latin typeface="微软雅黑 Light" panose="020B0502040204020203" pitchFamily="34" charset="-122"/>
                <a:ea typeface="微软雅黑 Light" panose="020B0502040204020203" pitchFamily="34" charset="-122"/>
              </a:rPr>
              <a:t>市场定位</a:t>
            </a:r>
          </a:p>
        </p:txBody>
      </p:sp>
      <p:sp>
        <p:nvSpPr>
          <p:cNvPr id="40" name="文本框 39"/>
          <p:cNvSpPr txBox="1"/>
          <p:nvPr/>
        </p:nvSpPr>
        <p:spPr>
          <a:xfrm>
            <a:off x="3764915" y="3260090"/>
            <a:ext cx="2252980" cy="645160"/>
          </a:xfrm>
          <a:prstGeom prst="rect">
            <a:avLst/>
          </a:prstGeom>
          <a:noFill/>
          <a:ln>
            <a:noFill/>
          </a:ln>
        </p:spPr>
        <p:txBody>
          <a:bodyPr wrap="square" rtlCol="0">
            <a:spAutoFit/>
          </a:bodyPr>
          <a:lstStyle/>
          <a:p>
            <a:r>
              <a:rPr lang="zh-CN" altLang="en-US" sz="3600">
                <a:latin typeface="微软雅黑 Light" panose="020B0502040204020203" pitchFamily="34" charset="-122"/>
                <a:ea typeface="微软雅黑 Light" panose="020B0502040204020203" pitchFamily="34" charset="-122"/>
              </a:rPr>
              <a:t>需求分析</a:t>
            </a:r>
          </a:p>
        </p:txBody>
      </p:sp>
      <p:grpSp>
        <p:nvGrpSpPr>
          <p:cNvPr id="8" name="组合 7"/>
          <p:cNvGrpSpPr>
            <a:grpSpLocks noChangeAspect="1"/>
          </p:cNvGrpSpPr>
          <p:nvPr/>
        </p:nvGrpSpPr>
        <p:grpSpPr>
          <a:xfrm>
            <a:off x="2444353" y="4273071"/>
            <a:ext cx="905510" cy="621039"/>
            <a:chOff x="4465639" y="2528889"/>
            <a:chExt cx="2624831" cy="1800225"/>
          </a:xfrm>
          <a:solidFill>
            <a:srgbClr val="0053A3"/>
          </a:solidFill>
        </p:grpSpPr>
        <p:sp>
          <p:nvSpPr>
            <p:cNvPr id="9" name="椭圆 8"/>
            <p:cNvSpPr>
              <a:spLocks noChangeAspect="1"/>
            </p:cNvSpPr>
            <p:nvPr/>
          </p:nvSpPr>
          <p:spPr bwMode="auto">
            <a:xfrm>
              <a:off x="4465639" y="2528889"/>
              <a:ext cx="1800225" cy="1800225"/>
            </a:xfrm>
            <a:prstGeom prst="ellipse">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0" dirty="0">
                <a:latin typeface="微软雅黑 Light" panose="020B0502040204020203" pitchFamily="34" charset="-122"/>
                <a:ea typeface="微软雅黑 Light" panose="020B0502040204020203" pitchFamily="34" charset="-122"/>
                <a:sym typeface="Arial" panose="020B0604020202020204" pitchFamily="34" charset="0"/>
              </a:endParaRPr>
            </a:p>
          </p:txBody>
        </p:sp>
        <p:sp>
          <p:nvSpPr>
            <p:cNvPr id="10" name="文本框 9"/>
            <p:cNvSpPr txBox="1"/>
            <p:nvPr/>
          </p:nvSpPr>
          <p:spPr>
            <a:xfrm>
              <a:off x="4467480" y="2860214"/>
              <a:ext cx="2622990" cy="1200133"/>
            </a:xfrm>
            <a:prstGeom prst="rect">
              <a:avLst/>
            </a:prstGeom>
            <a:grpFill/>
            <a:ln>
              <a:noFill/>
            </a:ln>
          </p:spPr>
          <p:txBody>
            <a:bodyPr wrap="square" rtlCol="0">
              <a:spAutoFit/>
            </a:bodyPr>
            <a:lstStyle/>
            <a:p>
              <a:r>
                <a:rPr lang="en-US" altLang="zh-CN" sz="2100" dirty="0">
                  <a:solidFill>
                    <a:schemeClr val="bg1"/>
                  </a:solidFill>
                  <a:latin typeface="微软雅黑 Light" panose="020B0502040204020203" pitchFamily="34" charset="-122"/>
                  <a:ea typeface="微软雅黑 Light" panose="020B0502040204020203" pitchFamily="34" charset="-122"/>
                </a:rPr>
                <a:t> 4</a:t>
              </a:r>
              <a:r>
                <a:rPr lang="zh-CN" altLang="en-US" sz="2100" dirty="0">
                  <a:solidFill>
                    <a:schemeClr val="bg1"/>
                  </a:solidFill>
                  <a:latin typeface="微软雅黑 Light" panose="020B0502040204020203" pitchFamily="34" charset="-122"/>
                  <a:ea typeface="微软雅黑 Light" panose="020B0502040204020203" pitchFamily="34" charset="-122"/>
                </a:rPr>
                <a:t>）</a:t>
              </a:r>
            </a:p>
          </p:txBody>
        </p:sp>
      </p:grpSp>
      <p:sp>
        <p:nvSpPr>
          <p:cNvPr id="11" name="文本框 10"/>
          <p:cNvSpPr txBox="1"/>
          <p:nvPr/>
        </p:nvSpPr>
        <p:spPr>
          <a:xfrm>
            <a:off x="3764915" y="4260850"/>
            <a:ext cx="2251075" cy="645160"/>
          </a:xfrm>
          <a:prstGeom prst="rect">
            <a:avLst/>
          </a:prstGeom>
          <a:noFill/>
          <a:ln>
            <a:noFill/>
          </a:ln>
        </p:spPr>
        <p:txBody>
          <a:bodyPr wrap="square" rtlCol="0">
            <a:spAutoFit/>
          </a:bodyPr>
          <a:lstStyle/>
          <a:p>
            <a:r>
              <a:rPr lang="zh-CN" altLang="en-US" sz="3600" dirty="0">
                <a:latin typeface="微软雅黑 Light" panose="020B0502040204020203" pitchFamily="34" charset="-122"/>
                <a:ea typeface="微软雅黑 Light" panose="020B0502040204020203" pitchFamily="34" charset="-122"/>
              </a:rPr>
              <a:t>竞争分析</a:t>
            </a:r>
          </a:p>
        </p:txBody>
      </p:sp>
      <p:grpSp>
        <p:nvGrpSpPr>
          <p:cNvPr id="12" name="组合 11"/>
          <p:cNvGrpSpPr>
            <a:grpSpLocks noChangeAspect="1"/>
          </p:cNvGrpSpPr>
          <p:nvPr/>
        </p:nvGrpSpPr>
        <p:grpSpPr>
          <a:xfrm>
            <a:off x="2443718" y="5333521"/>
            <a:ext cx="905510" cy="621039"/>
            <a:chOff x="4465639" y="2528889"/>
            <a:chExt cx="2624831" cy="1800225"/>
          </a:xfrm>
          <a:solidFill>
            <a:srgbClr val="0053A3"/>
          </a:solidFill>
        </p:grpSpPr>
        <p:sp>
          <p:nvSpPr>
            <p:cNvPr id="13" name="椭圆 12"/>
            <p:cNvSpPr>
              <a:spLocks noChangeAspect="1"/>
            </p:cNvSpPr>
            <p:nvPr/>
          </p:nvSpPr>
          <p:spPr bwMode="auto">
            <a:xfrm>
              <a:off x="4465639" y="2528889"/>
              <a:ext cx="1800225" cy="1800225"/>
            </a:xfrm>
            <a:prstGeom prst="ellipse">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0" dirty="0">
                <a:latin typeface="微软雅黑 Light" panose="020B0502040204020203" pitchFamily="34" charset="-122"/>
                <a:ea typeface="微软雅黑 Light" panose="020B0502040204020203" pitchFamily="34" charset="-122"/>
                <a:sym typeface="Arial" panose="020B0604020202020204" pitchFamily="34" charset="0"/>
              </a:endParaRPr>
            </a:p>
          </p:txBody>
        </p:sp>
        <p:sp>
          <p:nvSpPr>
            <p:cNvPr id="14" name="文本框 13"/>
            <p:cNvSpPr txBox="1"/>
            <p:nvPr/>
          </p:nvSpPr>
          <p:spPr>
            <a:xfrm>
              <a:off x="4467480" y="2860214"/>
              <a:ext cx="2622990" cy="1200133"/>
            </a:xfrm>
            <a:prstGeom prst="rect">
              <a:avLst/>
            </a:prstGeom>
            <a:grpFill/>
            <a:ln>
              <a:noFill/>
            </a:ln>
          </p:spPr>
          <p:txBody>
            <a:bodyPr wrap="square" rtlCol="0">
              <a:spAutoFit/>
            </a:bodyPr>
            <a:lstStyle/>
            <a:p>
              <a:r>
                <a:rPr lang="en-US" altLang="zh-CN" sz="2100" dirty="0">
                  <a:solidFill>
                    <a:schemeClr val="bg1"/>
                  </a:solidFill>
                  <a:latin typeface="微软雅黑 Light" panose="020B0502040204020203" pitchFamily="34" charset="-122"/>
                  <a:ea typeface="微软雅黑 Light" panose="020B0502040204020203" pitchFamily="34" charset="-122"/>
                </a:rPr>
                <a:t> 5</a:t>
              </a:r>
              <a:r>
                <a:rPr lang="zh-CN" altLang="en-US" sz="2100" dirty="0">
                  <a:solidFill>
                    <a:schemeClr val="bg1"/>
                  </a:solidFill>
                  <a:latin typeface="微软雅黑 Light" panose="020B0502040204020203" pitchFamily="34" charset="-122"/>
                  <a:ea typeface="微软雅黑 Light" panose="020B0502040204020203" pitchFamily="34" charset="-122"/>
                </a:rPr>
                <a:t>）</a:t>
              </a:r>
            </a:p>
          </p:txBody>
        </p:sp>
      </p:grpSp>
      <p:sp>
        <p:nvSpPr>
          <p:cNvPr id="15" name="文本框 14"/>
          <p:cNvSpPr txBox="1"/>
          <p:nvPr/>
        </p:nvSpPr>
        <p:spPr>
          <a:xfrm>
            <a:off x="3766820" y="5321300"/>
            <a:ext cx="4041775" cy="645160"/>
          </a:xfrm>
          <a:prstGeom prst="rect">
            <a:avLst/>
          </a:prstGeom>
          <a:noFill/>
          <a:ln>
            <a:noFill/>
          </a:ln>
        </p:spPr>
        <p:txBody>
          <a:bodyPr wrap="square" rtlCol="0">
            <a:spAutoFit/>
          </a:bodyPr>
          <a:lstStyle/>
          <a:p>
            <a:r>
              <a:rPr lang="zh-CN" altLang="en-US" sz="3600">
                <a:latin typeface="微软雅黑 Light" panose="020B0502040204020203" pitchFamily="34" charset="-122"/>
                <a:ea typeface="微软雅黑 Light" panose="020B0502040204020203" pitchFamily="34" charset="-122"/>
              </a:rPr>
              <a:t>市场发展方向分析</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12" presetClass="entr" presetSubtype="2" fill="hold" grpId="0" nodeType="withEffect">
                                  <p:stCondLst>
                                    <p:cond delay="500"/>
                                  </p:stCondLst>
                                  <p:childTnLst>
                                    <p:set>
                                      <p:cBhvr>
                                        <p:cTn id="9" dur="1" fill="hold">
                                          <p:stCondLst>
                                            <p:cond delay="0"/>
                                          </p:stCondLst>
                                        </p:cTn>
                                        <p:tgtEl>
                                          <p:spTgt spid="34"/>
                                        </p:tgtEl>
                                        <p:attrNameLst>
                                          <p:attrName>style.visibility</p:attrName>
                                        </p:attrNameLst>
                                      </p:cBhvr>
                                      <p:to>
                                        <p:strVal val="visible"/>
                                      </p:to>
                                    </p:set>
                                    <p:anim calcmode="lin" valueType="num">
                                      <p:cBhvr additive="base">
                                        <p:cTn id="10" dur="500"/>
                                        <p:tgtEl>
                                          <p:spTgt spid="34"/>
                                        </p:tgtEl>
                                        <p:attrNameLst>
                                          <p:attrName>ppt_x</p:attrName>
                                        </p:attrNameLst>
                                      </p:cBhvr>
                                      <p:tavLst>
                                        <p:tav tm="0">
                                          <p:val>
                                            <p:strVal val="#ppt_x+#ppt_w*1.125000"/>
                                          </p:val>
                                        </p:tav>
                                        <p:tav tm="100000">
                                          <p:val>
                                            <p:strVal val="#ppt_x"/>
                                          </p:val>
                                        </p:tav>
                                      </p:tavLst>
                                    </p:anim>
                                    <p:animEffect transition="in" filter="wipe(left)">
                                      <p:cBhvr>
                                        <p:cTn id="11" dur="500"/>
                                        <p:tgtEl>
                                          <p:spTgt spid="34"/>
                                        </p:tgtEl>
                                      </p:cBhvr>
                                    </p:animEffect>
                                  </p:childTnLst>
                                </p:cTn>
                              </p:par>
                              <p:par>
                                <p:cTn id="12" presetID="12" presetClass="entr" presetSubtype="2" fill="hold" grpId="0" nodeType="withEffect">
                                  <p:stCondLst>
                                    <p:cond delay="50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p:tgtEl>
                                          <p:spTgt spid="7"/>
                                        </p:tgtEl>
                                        <p:attrNameLst>
                                          <p:attrName>ppt_x</p:attrName>
                                        </p:attrNameLst>
                                      </p:cBhvr>
                                      <p:tavLst>
                                        <p:tav tm="0">
                                          <p:val>
                                            <p:strVal val="#ppt_x+#ppt_w*1.125000"/>
                                          </p:val>
                                        </p:tav>
                                        <p:tav tm="100000">
                                          <p:val>
                                            <p:strVal val="#ppt_x"/>
                                          </p:val>
                                        </p:tav>
                                      </p:tavLst>
                                    </p:anim>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anim calcmode="lin" valueType="num">
                                      <p:cBhvr additive="base">
                                        <p:cTn id="20" dur="500" fill="hold"/>
                                        <p:tgtEl>
                                          <p:spTgt spid="26"/>
                                        </p:tgtEl>
                                        <p:attrNameLst>
                                          <p:attrName>ppt_x</p:attrName>
                                        </p:attrNameLst>
                                      </p:cBhvr>
                                      <p:tavLst>
                                        <p:tav tm="0">
                                          <p:val>
                                            <p:strVal val="#ppt_x"/>
                                          </p:val>
                                        </p:tav>
                                        <p:tav tm="100000">
                                          <p:val>
                                            <p:strVal val="#ppt_x"/>
                                          </p:val>
                                        </p:tav>
                                      </p:tavLst>
                                    </p:anim>
                                    <p:anim calcmode="lin" valueType="num">
                                      <p:cBhvr additive="base">
                                        <p:cTn id="21" dur="500" fill="hold"/>
                                        <p:tgtEl>
                                          <p:spTgt spid="26"/>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anim calcmode="lin" valueType="num">
                                      <p:cBhvr additive="base">
                                        <p:cTn id="24" dur="500" fill="hold"/>
                                        <p:tgtEl>
                                          <p:spTgt spid="38"/>
                                        </p:tgtEl>
                                        <p:attrNameLst>
                                          <p:attrName>ppt_x</p:attrName>
                                        </p:attrNameLst>
                                      </p:cBhvr>
                                      <p:tavLst>
                                        <p:tav tm="0">
                                          <p:val>
                                            <p:strVal val="#ppt_x"/>
                                          </p:val>
                                        </p:tav>
                                        <p:tav tm="100000">
                                          <p:val>
                                            <p:strVal val="#ppt_x"/>
                                          </p:val>
                                        </p:tav>
                                      </p:tavLst>
                                    </p:anim>
                                    <p:anim calcmode="lin" valueType="num">
                                      <p:cBhvr additive="base">
                                        <p:cTn id="25"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500" fill="hold"/>
                                        <p:tgtEl>
                                          <p:spTgt spid="31"/>
                                        </p:tgtEl>
                                        <p:attrNameLst>
                                          <p:attrName>ppt_x</p:attrName>
                                        </p:attrNameLst>
                                      </p:cBhvr>
                                      <p:tavLst>
                                        <p:tav tm="0">
                                          <p:val>
                                            <p:strVal val="#ppt_x"/>
                                          </p:val>
                                        </p:tav>
                                        <p:tav tm="100000">
                                          <p:val>
                                            <p:strVal val="#ppt_x"/>
                                          </p:val>
                                        </p:tav>
                                      </p:tavLst>
                                    </p:anim>
                                    <p:anim calcmode="lin" valueType="num">
                                      <p:cBhvr additive="base">
                                        <p:cTn id="31" dur="500" fill="hold"/>
                                        <p:tgtEl>
                                          <p:spTgt spid="31"/>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9"/>
                                        </p:tgtEl>
                                        <p:attrNameLst>
                                          <p:attrName>style.visibility</p:attrName>
                                        </p:attrNameLst>
                                      </p:cBhvr>
                                      <p:to>
                                        <p:strVal val="visible"/>
                                      </p:to>
                                    </p:set>
                                    <p:anim calcmode="lin" valueType="num">
                                      <p:cBhvr additive="base">
                                        <p:cTn id="34" dur="500" fill="hold"/>
                                        <p:tgtEl>
                                          <p:spTgt spid="39"/>
                                        </p:tgtEl>
                                        <p:attrNameLst>
                                          <p:attrName>ppt_x</p:attrName>
                                        </p:attrNameLst>
                                      </p:cBhvr>
                                      <p:tavLst>
                                        <p:tav tm="0">
                                          <p:val>
                                            <p:strVal val="#ppt_x"/>
                                          </p:val>
                                        </p:tav>
                                        <p:tav tm="100000">
                                          <p:val>
                                            <p:strVal val="#ppt_x"/>
                                          </p:val>
                                        </p:tav>
                                      </p:tavLst>
                                    </p:anim>
                                    <p:anim calcmode="lin" valueType="num">
                                      <p:cBhvr additive="base">
                                        <p:cTn id="35"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5"/>
                                        </p:tgtEl>
                                        <p:attrNameLst>
                                          <p:attrName>style.visibility</p:attrName>
                                        </p:attrNameLst>
                                      </p:cBhvr>
                                      <p:to>
                                        <p:strVal val="visible"/>
                                      </p:to>
                                    </p:set>
                                    <p:anim calcmode="lin" valueType="num">
                                      <p:cBhvr additive="base">
                                        <p:cTn id="40" dur="500" fill="hold"/>
                                        <p:tgtEl>
                                          <p:spTgt spid="35"/>
                                        </p:tgtEl>
                                        <p:attrNameLst>
                                          <p:attrName>ppt_x</p:attrName>
                                        </p:attrNameLst>
                                      </p:cBhvr>
                                      <p:tavLst>
                                        <p:tav tm="0">
                                          <p:val>
                                            <p:strVal val="#ppt_x"/>
                                          </p:val>
                                        </p:tav>
                                        <p:tav tm="100000">
                                          <p:val>
                                            <p:strVal val="#ppt_x"/>
                                          </p:val>
                                        </p:tav>
                                      </p:tavLst>
                                    </p:anim>
                                    <p:anim calcmode="lin" valueType="num">
                                      <p:cBhvr additive="base">
                                        <p:cTn id="41" dur="500" fill="hold"/>
                                        <p:tgtEl>
                                          <p:spTgt spid="35"/>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40"/>
                                        </p:tgtEl>
                                        <p:attrNameLst>
                                          <p:attrName>style.visibility</p:attrName>
                                        </p:attrNameLst>
                                      </p:cBhvr>
                                      <p:to>
                                        <p:strVal val="visible"/>
                                      </p:to>
                                    </p:set>
                                    <p:anim calcmode="lin" valueType="num">
                                      <p:cBhvr additive="base">
                                        <p:cTn id="44" dur="500" fill="hold"/>
                                        <p:tgtEl>
                                          <p:spTgt spid="40"/>
                                        </p:tgtEl>
                                        <p:attrNameLst>
                                          <p:attrName>ppt_x</p:attrName>
                                        </p:attrNameLst>
                                      </p:cBhvr>
                                      <p:tavLst>
                                        <p:tav tm="0">
                                          <p:val>
                                            <p:strVal val="#ppt_x"/>
                                          </p:val>
                                        </p:tav>
                                        <p:tav tm="100000">
                                          <p:val>
                                            <p:strVal val="#ppt_x"/>
                                          </p:val>
                                        </p:tav>
                                      </p:tavLst>
                                    </p:anim>
                                    <p:anim calcmode="lin" valueType="num">
                                      <p:cBhvr additive="base">
                                        <p:cTn id="45"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8"/>
                                        </p:tgtEl>
                                        <p:attrNameLst>
                                          <p:attrName>style.visibility</p:attrName>
                                        </p:attrNameLst>
                                      </p:cBhvr>
                                      <p:to>
                                        <p:strVal val="visible"/>
                                      </p:to>
                                    </p:set>
                                    <p:anim calcmode="lin" valueType="num">
                                      <p:cBhvr additive="base">
                                        <p:cTn id="50" dur="500" fill="hold"/>
                                        <p:tgtEl>
                                          <p:spTgt spid="8"/>
                                        </p:tgtEl>
                                        <p:attrNameLst>
                                          <p:attrName>ppt_x</p:attrName>
                                        </p:attrNameLst>
                                      </p:cBhvr>
                                      <p:tavLst>
                                        <p:tav tm="0">
                                          <p:val>
                                            <p:strVal val="#ppt_x"/>
                                          </p:val>
                                        </p:tav>
                                        <p:tav tm="100000">
                                          <p:val>
                                            <p:strVal val="#ppt_x"/>
                                          </p:val>
                                        </p:tav>
                                      </p:tavLst>
                                    </p:anim>
                                    <p:anim calcmode="lin" valueType="num">
                                      <p:cBhvr additive="base">
                                        <p:cTn id="51" dur="500" fill="hold"/>
                                        <p:tgtEl>
                                          <p:spTgt spid="8"/>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500" fill="hold"/>
                                        <p:tgtEl>
                                          <p:spTgt spid="11"/>
                                        </p:tgtEl>
                                        <p:attrNameLst>
                                          <p:attrName>ppt_x</p:attrName>
                                        </p:attrNameLst>
                                      </p:cBhvr>
                                      <p:tavLst>
                                        <p:tav tm="0">
                                          <p:val>
                                            <p:strVal val="#ppt_x"/>
                                          </p:val>
                                        </p:tav>
                                        <p:tav tm="100000">
                                          <p:val>
                                            <p:strVal val="#ppt_x"/>
                                          </p:val>
                                        </p:tav>
                                      </p:tavLst>
                                    </p:anim>
                                    <p:anim calcmode="lin" valueType="num">
                                      <p:cBhvr additive="base">
                                        <p:cTn id="5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12"/>
                                        </p:tgtEl>
                                        <p:attrNameLst>
                                          <p:attrName>style.visibility</p:attrName>
                                        </p:attrNameLst>
                                      </p:cBhvr>
                                      <p:to>
                                        <p:strVal val="visible"/>
                                      </p:to>
                                    </p:set>
                                    <p:anim calcmode="lin" valueType="num">
                                      <p:cBhvr additive="base">
                                        <p:cTn id="60" dur="500" fill="hold"/>
                                        <p:tgtEl>
                                          <p:spTgt spid="12"/>
                                        </p:tgtEl>
                                        <p:attrNameLst>
                                          <p:attrName>ppt_x</p:attrName>
                                        </p:attrNameLst>
                                      </p:cBhvr>
                                      <p:tavLst>
                                        <p:tav tm="0">
                                          <p:val>
                                            <p:strVal val="#ppt_x"/>
                                          </p:val>
                                        </p:tav>
                                        <p:tav tm="100000">
                                          <p:val>
                                            <p:strVal val="#ppt_x"/>
                                          </p:val>
                                        </p:tav>
                                      </p:tavLst>
                                    </p:anim>
                                    <p:anim calcmode="lin" valueType="num">
                                      <p:cBhvr additive="base">
                                        <p:cTn id="61" dur="500" fill="hold"/>
                                        <p:tgtEl>
                                          <p:spTgt spid="12"/>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15"/>
                                        </p:tgtEl>
                                        <p:attrNameLst>
                                          <p:attrName>style.visibility</p:attrName>
                                        </p:attrNameLst>
                                      </p:cBhvr>
                                      <p:to>
                                        <p:strVal val="visible"/>
                                      </p:to>
                                    </p:set>
                                    <p:anim calcmode="lin" valueType="num">
                                      <p:cBhvr additive="base">
                                        <p:cTn id="64" dur="500" fill="hold"/>
                                        <p:tgtEl>
                                          <p:spTgt spid="15"/>
                                        </p:tgtEl>
                                        <p:attrNameLst>
                                          <p:attrName>ppt_x</p:attrName>
                                        </p:attrNameLst>
                                      </p:cBhvr>
                                      <p:tavLst>
                                        <p:tav tm="0">
                                          <p:val>
                                            <p:strVal val="#ppt_x"/>
                                          </p:val>
                                        </p:tav>
                                        <p:tav tm="100000">
                                          <p:val>
                                            <p:strVal val="#ppt_x"/>
                                          </p:val>
                                        </p:tav>
                                      </p:tavLst>
                                    </p:anim>
                                    <p:anim calcmode="lin" valueType="num">
                                      <p:cBhvr additive="base">
                                        <p:cTn id="6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ldLvl="0" animBg="1"/>
      <p:bldP spid="34" grpId="0" bldLvl="0" animBg="1"/>
      <p:bldP spid="7" grpId="0" bldLvl="0" animBg="1"/>
      <p:bldP spid="38" grpId="0"/>
      <p:bldP spid="39" grpId="0"/>
      <p:bldP spid="40" grpId="0"/>
      <p:bldP spid="11"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905" y="383540"/>
            <a:ext cx="1620520" cy="144653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100">
              <a:solidFill>
                <a:schemeClr val="lt1"/>
              </a:solidFill>
              <a:latin typeface="微软雅黑 Light" panose="020B0502040204020203" pitchFamily="34" charset="-122"/>
              <a:ea typeface="微软雅黑 Light" panose="020B0502040204020203" pitchFamily="34" charset="-122"/>
            </a:endParaRPr>
          </a:p>
        </p:txBody>
      </p:sp>
      <p:sp>
        <p:nvSpPr>
          <p:cNvPr id="34" name="等腰三角形 33"/>
          <p:cNvSpPr>
            <a:spLocks noChangeAspect="1"/>
          </p:cNvSpPr>
          <p:nvPr/>
        </p:nvSpPr>
        <p:spPr>
          <a:xfrm rot="16200000">
            <a:off x="1229360" y="2268855"/>
            <a:ext cx="469265" cy="316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dirty="0">
              <a:latin typeface="微软雅黑 Light" panose="020B0502040204020203" pitchFamily="34" charset="-122"/>
              <a:ea typeface="微软雅黑 Light" panose="020B0502040204020203" pitchFamily="34" charset="-122"/>
            </a:endParaRPr>
          </a:p>
        </p:txBody>
      </p:sp>
      <p:grpSp>
        <p:nvGrpSpPr>
          <p:cNvPr id="6" name="组合 5"/>
          <p:cNvGrpSpPr/>
          <p:nvPr/>
        </p:nvGrpSpPr>
        <p:grpSpPr>
          <a:xfrm>
            <a:off x="-635" y="474980"/>
            <a:ext cx="1623060" cy="5691505"/>
            <a:chOff x="-1" y="31"/>
            <a:chExt cx="2556" cy="8963"/>
          </a:xfrm>
        </p:grpSpPr>
        <p:sp>
          <p:nvSpPr>
            <p:cNvPr id="54275" name="矩形 53"/>
            <p:cNvSpPr>
              <a:spLocks noChangeArrowheads="1"/>
            </p:cNvSpPr>
            <p:nvPr/>
          </p:nvSpPr>
          <p:spPr bwMode="auto">
            <a:xfrm>
              <a:off x="-1" y="2165"/>
              <a:ext cx="2552" cy="1156"/>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500" dirty="0">
                  <a:solidFill>
                    <a:schemeClr val="bg1"/>
                  </a:solidFill>
                  <a:latin typeface="微软雅黑 Light" panose="020B0502040204020203" pitchFamily="34" charset="-122"/>
                  <a:ea typeface="微软雅黑 Light" panose="020B0502040204020203" pitchFamily="34" charset="-122"/>
                </a:rPr>
                <a:t>0x0001</a:t>
              </a:r>
            </a:p>
          </p:txBody>
        </p:sp>
        <p:grpSp>
          <p:nvGrpSpPr>
            <p:cNvPr id="22" name="组合 6"/>
            <p:cNvGrpSpPr/>
            <p:nvPr/>
          </p:nvGrpSpPr>
          <p:grpSpPr bwMode="auto">
            <a:xfrm>
              <a:off x="126" y="31"/>
              <a:ext cx="2295" cy="1343"/>
              <a:chOff x="0" y="1313877"/>
              <a:chExt cx="1943100" cy="1137363"/>
            </a:xfrm>
          </p:grpSpPr>
          <p:sp>
            <p:nvSpPr>
              <p:cNvPr id="23" name="文本框 7"/>
              <p:cNvSpPr txBox="1">
                <a:spLocks noChangeArrowheads="1"/>
              </p:cNvSpPr>
              <p:nvPr/>
            </p:nvSpPr>
            <p:spPr bwMode="auto">
              <a:xfrm>
                <a:off x="0" y="1313877"/>
                <a:ext cx="1943100" cy="67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700"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9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Contents</a:t>
                </a:r>
                <a:endParaRPr lang="zh-CN" altLang="en-US" sz="1800"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grpSp>
        <p:sp>
          <p:nvSpPr>
            <p:cNvPr id="29" name="矩形 53"/>
            <p:cNvSpPr>
              <a:spLocks noChangeArrowheads="1"/>
            </p:cNvSpPr>
            <p:nvPr/>
          </p:nvSpPr>
          <p:spPr bwMode="auto">
            <a:xfrm>
              <a:off x="3" y="3321"/>
              <a:ext cx="2552" cy="1003"/>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500" dirty="0">
                <a:solidFill>
                  <a:schemeClr val="bg1"/>
                </a:solidFill>
                <a:latin typeface="微软雅黑 Light" panose="020B0502040204020203" pitchFamily="34" charset="-122"/>
                <a:ea typeface="微软雅黑 Light" panose="020B0502040204020203" pitchFamily="34" charset="-122"/>
              </a:endParaRPr>
            </a:p>
          </p:txBody>
        </p:sp>
        <p:sp>
          <p:nvSpPr>
            <p:cNvPr id="30" name="矩形 53"/>
            <p:cNvSpPr>
              <a:spLocks noChangeArrowheads="1"/>
            </p:cNvSpPr>
            <p:nvPr/>
          </p:nvSpPr>
          <p:spPr bwMode="auto">
            <a:xfrm>
              <a:off x="3" y="4324"/>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dirty="0">
                <a:solidFill>
                  <a:schemeClr val="bg1"/>
                </a:solidFill>
                <a:latin typeface="微软雅黑 Light" panose="020B0502040204020203" pitchFamily="34" charset="-122"/>
                <a:ea typeface="微软雅黑 Light" panose="020B0502040204020203" pitchFamily="34" charset="-122"/>
              </a:endParaRPr>
            </a:p>
          </p:txBody>
        </p:sp>
        <p:sp>
          <p:nvSpPr>
            <p:cNvPr id="2" name="矩形 53"/>
            <p:cNvSpPr>
              <a:spLocks noChangeArrowheads="1"/>
            </p:cNvSpPr>
            <p:nvPr/>
          </p:nvSpPr>
          <p:spPr bwMode="auto">
            <a:xfrm>
              <a:off x="3" y="5258"/>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dirty="0">
                <a:solidFill>
                  <a:schemeClr val="bg1"/>
                </a:solidFill>
                <a:latin typeface="微软雅黑 Light" panose="020B0502040204020203" pitchFamily="34" charset="-122"/>
                <a:ea typeface="微软雅黑 Light" panose="020B0502040204020203" pitchFamily="34" charset="-122"/>
              </a:endParaRPr>
            </a:p>
          </p:txBody>
        </p:sp>
        <p:sp>
          <p:nvSpPr>
            <p:cNvPr id="3" name="矩形 53"/>
            <p:cNvSpPr>
              <a:spLocks noChangeArrowheads="1"/>
            </p:cNvSpPr>
            <p:nvPr/>
          </p:nvSpPr>
          <p:spPr bwMode="auto">
            <a:xfrm>
              <a:off x="3" y="6192"/>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dirty="0">
                <a:solidFill>
                  <a:schemeClr val="bg1"/>
                </a:solidFill>
                <a:latin typeface="微软雅黑 Light" panose="020B0502040204020203" pitchFamily="34" charset="-122"/>
                <a:ea typeface="微软雅黑 Light" panose="020B0502040204020203" pitchFamily="34" charset="-122"/>
              </a:endParaRPr>
            </a:p>
          </p:txBody>
        </p:sp>
        <p:sp>
          <p:nvSpPr>
            <p:cNvPr id="4" name="矩形 53"/>
            <p:cNvSpPr>
              <a:spLocks noChangeArrowheads="1"/>
            </p:cNvSpPr>
            <p:nvPr/>
          </p:nvSpPr>
          <p:spPr bwMode="auto">
            <a:xfrm>
              <a:off x="3" y="7126"/>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dirty="0">
                <a:solidFill>
                  <a:schemeClr val="bg1"/>
                </a:solidFill>
                <a:latin typeface="微软雅黑 Light" panose="020B0502040204020203" pitchFamily="34" charset="-122"/>
                <a:ea typeface="微软雅黑 Light" panose="020B0502040204020203" pitchFamily="34" charset="-122"/>
              </a:endParaRPr>
            </a:p>
          </p:txBody>
        </p:sp>
        <p:sp>
          <p:nvSpPr>
            <p:cNvPr id="5" name="矩形 53"/>
            <p:cNvSpPr>
              <a:spLocks noChangeArrowheads="1"/>
            </p:cNvSpPr>
            <p:nvPr/>
          </p:nvSpPr>
          <p:spPr bwMode="auto">
            <a:xfrm>
              <a:off x="3" y="8060"/>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dirty="0">
                <a:solidFill>
                  <a:schemeClr val="bg1"/>
                </a:solidFill>
                <a:latin typeface="微软雅黑 Light" panose="020B0502040204020203" pitchFamily="34" charset="-122"/>
                <a:ea typeface="微软雅黑 Light" panose="020B0502040204020203" pitchFamily="34" charset="-122"/>
              </a:endParaRPr>
            </a:p>
          </p:txBody>
        </p:sp>
      </p:grpSp>
      <p:sp>
        <p:nvSpPr>
          <p:cNvPr id="7" name="等腰三角形 6"/>
          <p:cNvSpPr>
            <a:spLocks noChangeAspect="1"/>
          </p:cNvSpPr>
          <p:nvPr/>
        </p:nvSpPr>
        <p:spPr>
          <a:xfrm rot="16200000">
            <a:off x="1280363" y="2037820"/>
            <a:ext cx="369575" cy="318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微软雅黑 Light" panose="020B0502040204020203" pitchFamily="34" charset="-122"/>
              <a:ea typeface="微软雅黑 Light" panose="020B0502040204020203" pitchFamily="34" charset="-122"/>
            </a:endParaRPr>
          </a:p>
        </p:txBody>
      </p:sp>
      <p:sp>
        <p:nvSpPr>
          <p:cNvPr id="21" name="文本框 20"/>
          <p:cNvSpPr txBox="1"/>
          <p:nvPr/>
        </p:nvSpPr>
        <p:spPr>
          <a:xfrm>
            <a:off x="2720648" y="902462"/>
            <a:ext cx="5907158" cy="7143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4050" b="0" dirty="0">
                <a:solidFill>
                  <a:prstClr val="black">
                    <a:alpha val="75000"/>
                  </a:prstClr>
                </a:solidFill>
                <a:latin typeface="微软雅黑 Light" panose="020B0502040204020203" pitchFamily="34" charset="-122"/>
                <a:ea typeface="微软雅黑 Light" panose="020B0502040204020203" pitchFamily="34" charset="-122"/>
              </a:rPr>
              <a:t>产品介绍</a:t>
            </a:r>
          </a:p>
        </p:txBody>
      </p:sp>
      <p:sp>
        <p:nvSpPr>
          <p:cNvPr id="8" name="文本框 7"/>
          <p:cNvSpPr txBox="1"/>
          <p:nvPr/>
        </p:nvSpPr>
        <p:spPr>
          <a:xfrm>
            <a:off x="2444750" y="1830070"/>
            <a:ext cx="6068695" cy="3969385"/>
          </a:xfrm>
          <a:prstGeom prst="rect">
            <a:avLst/>
          </a:prstGeom>
          <a:noFill/>
        </p:spPr>
        <p:txBody>
          <a:bodyPr wrap="square" rtlCol="0">
            <a:spAutoFit/>
          </a:bodyPr>
          <a:lstStyle/>
          <a:p>
            <a:r>
              <a:rPr lang="en-US" altLang="zh-CN" sz="3600" dirty="0">
                <a:solidFill>
                  <a:schemeClr val="bg1">
                    <a:lumMod val="50000"/>
                  </a:schemeClr>
                </a:solidFill>
                <a:latin typeface="微软雅黑 Light" panose="020B0502040204020203" pitchFamily="34" charset="-122"/>
                <a:ea typeface="微软雅黑 Light" panose="020B0502040204020203" pitchFamily="34" charset="-122"/>
              </a:rPr>
              <a:t>       </a:t>
            </a:r>
            <a:r>
              <a:rPr lang="zh-CN" altLang="en-US" sz="3600" dirty="0">
                <a:solidFill>
                  <a:schemeClr val="bg1">
                    <a:lumMod val="50000"/>
                  </a:schemeClr>
                </a:solidFill>
                <a:latin typeface="微软雅黑 Light" panose="020B0502040204020203" pitchFamily="34" charset="-122"/>
                <a:ea typeface="微软雅黑 Light" panose="020B0502040204020203" pitchFamily="34" charset="-122"/>
              </a:rPr>
              <a:t>基于上述问题，我们研究出了纸鸢增材制造解决方案。将三维打印机加载在无人机之上，在扩增打印尺寸、增强打印环境的普适性的同时提供了租用打印服务的便利性。</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12" presetClass="entr" presetSubtype="2" fill="hold" grpId="0" nodeType="withEffect">
                                  <p:stCondLst>
                                    <p:cond delay="500"/>
                                  </p:stCondLst>
                                  <p:childTnLst>
                                    <p:set>
                                      <p:cBhvr>
                                        <p:cTn id="9" dur="1" fill="hold">
                                          <p:stCondLst>
                                            <p:cond delay="0"/>
                                          </p:stCondLst>
                                        </p:cTn>
                                        <p:tgtEl>
                                          <p:spTgt spid="34"/>
                                        </p:tgtEl>
                                        <p:attrNameLst>
                                          <p:attrName>style.visibility</p:attrName>
                                        </p:attrNameLst>
                                      </p:cBhvr>
                                      <p:to>
                                        <p:strVal val="visible"/>
                                      </p:to>
                                    </p:set>
                                    <p:anim calcmode="lin" valueType="num">
                                      <p:cBhvr additive="base">
                                        <p:cTn id="10" dur="500"/>
                                        <p:tgtEl>
                                          <p:spTgt spid="34"/>
                                        </p:tgtEl>
                                        <p:attrNameLst>
                                          <p:attrName>ppt_x</p:attrName>
                                        </p:attrNameLst>
                                      </p:cBhvr>
                                      <p:tavLst>
                                        <p:tav tm="0">
                                          <p:val>
                                            <p:strVal val="#ppt_x+#ppt_w*1.125000"/>
                                          </p:val>
                                        </p:tav>
                                        <p:tav tm="100000">
                                          <p:val>
                                            <p:strVal val="#ppt_x"/>
                                          </p:val>
                                        </p:tav>
                                      </p:tavLst>
                                    </p:anim>
                                    <p:animEffect transition="in" filter="wipe(left)">
                                      <p:cBhvr>
                                        <p:cTn id="11" dur="500"/>
                                        <p:tgtEl>
                                          <p:spTgt spid="34"/>
                                        </p:tgtEl>
                                      </p:cBhvr>
                                    </p:animEffect>
                                  </p:childTnLst>
                                </p:cTn>
                              </p:par>
                              <p:par>
                                <p:cTn id="12" presetID="12" presetClass="entr" presetSubtype="2" fill="hold" grpId="0" nodeType="withEffect">
                                  <p:stCondLst>
                                    <p:cond delay="50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p:tgtEl>
                                          <p:spTgt spid="7"/>
                                        </p:tgtEl>
                                        <p:attrNameLst>
                                          <p:attrName>ppt_x</p:attrName>
                                        </p:attrNameLst>
                                      </p:cBhvr>
                                      <p:tavLst>
                                        <p:tav tm="0">
                                          <p:val>
                                            <p:strVal val="#ppt_x+#ppt_w*1.125000"/>
                                          </p:val>
                                        </p:tav>
                                        <p:tav tm="100000">
                                          <p:val>
                                            <p:strVal val="#ppt_x"/>
                                          </p:val>
                                        </p:tav>
                                      </p:tavLst>
                                    </p:anim>
                                    <p:animEffect transition="in" filter="wipe(left)">
                                      <p:cBhvr>
                                        <p:cTn id="15" dur="500"/>
                                        <p:tgtEl>
                                          <p:spTgt spid="7"/>
                                        </p:tgtEl>
                                      </p:cBhvr>
                                    </p:animEffect>
                                  </p:childTnLst>
                                </p:cTn>
                              </p:par>
                              <p:par>
                                <p:cTn id="16" presetID="22" presetClass="entr" presetSubtype="8" fill="hold" grpId="0" nodeType="withEffect">
                                  <p:stCondLst>
                                    <p:cond delay="500"/>
                                  </p:stCondLst>
                                  <p:childTnLst>
                                    <p:set>
                                      <p:cBhvr>
                                        <p:cTn id="17" dur="1" fill="hold">
                                          <p:stCondLst>
                                            <p:cond delay="0"/>
                                          </p:stCondLst>
                                        </p:cTn>
                                        <p:tgtEl>
                                          <p:spTgt spid="21"/>
                                        </p:tgtEl>
                                        <p:attrNameLst>
                                          <p:attrName>style.visibility</p:attrName>
                                        </p:attrNameLst>
                                      </p:cBhvr>
                                      <p:to>
                                        <p:strVal val="visible"/>
                                      </p:to>
                                    </p:set>
                                    <p:animEffect transition="in" filter="wipe(left)">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ldLvl="0" animBg="1"/>
      <p:bldP spid="34" grpId="0" bldLvl="0" animBg="1"/>
      <p:bldP spid="7" grpId="0" bldLvl="0" animBg="1"/>
      <p:bldP spid="21"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905" y="383540"/>
            <a:ext cx="1620520" cy="144653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100">
              <a:solidFill>
                <a:schemeClr val="lt1"/>
              </a:solidFill>
              <a:latin typeface="微软雅黑 Light" panose="020B0502040204020203" pitchFamily="34" charset="-122"/>
              <a:ea typeface="微软雅黑 Light" panose="020B0502040204020203" pitchFamily="34" charset="-122"/>
            </a:endParaRPr>
          </a:p>
        </p:txBody>
      </p:sp>
      <p:sp>
        <p:nvSpPr>
          <p:cNvPr id="34" name="等腰三角形 33"/>
          <p:cNvSpPr>
            <a:spLocks noChangeAspect="1"/>
          </p:cNvSpPr>
          <p:nvPr/>
        </p:nvSpPr>
        <p:spPr>
          <a:xfrm rot="16200000">
            <a:off x="1229360" y="2268855"/>
            <a:ext cx="469265" cy="316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dirty="0">
              <a:latin typeface="微软雅黑 Light" panose="020B0502040204020203" pitchFamily="34" charset="-122"/>
              <a:ea typeface="微软雅黑 Light" panose="020B0502040204020203" pitchFamily="34" charset="-122"/>
            </a:endParaRPr>
          </a:p>
        </p:txBody>
      </p:sp>
      <p:sp>
        <p:nvSpPr>
          <p:cNvPr id="41" name="文本框 40"/>
          <p:cNvSpPr txBox="1"/>
          <p:nvPr/>
        </p:nvSpPr>
        <p:spPr>
          <a:xfrm>
            <a:off x="3061800" y="2933550"/>
            <a:ext cx="5042439" cy="1014730"/>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6000" dirty="0">
                <a:solidFill>
                  <a:prstClr val="black">
                    <a:alpha val="75000"/>
                  </a:prstClr>
                </a:solidFill>
                <a:latin typeface="微软雅黑 Light" panose="020B0502040204020203" pitchFamily="34" charset="-122"/>
                <a:ea typeface="微软雅黑 Light" panose="020B0502040204020203" pitchFamily="34" charset="-122"/>
              </a:rPr>
              <a:t>商业模式</a:t>
            </a:r>
          </a:p>
        </p:txBody>
      </p:sp>
      <p:grpSp>
        <p:nvGrpSpPr>
          <p:cNvPr id="6" name="组合 5"/>
          <p:cNvGrpSpPr/>
          <p:nvPr/>
        </p:nvGrpSpPr>
        <p:grpSpPr>
          <a:xfrm>
            <a:off x="-1905" y="509270"/>
            <a:ext cx="1624330" cy="5657215"/>
            <a:chOff x="-3" y="31"/>
            <a:chExt cx="2558" cy="8909"/>
          </a:xfrm>
        </p:grpSpPr>
        <p:sp>
          <p:nvSpPr>
            <p:cNvPr id="54275" name="矩形 53"/>
            <p:cNvSpPr>
              <a:spLocks noChangeArrowheads="1"/>
            </p:cNvSpPr>
            <p:nvPr/>
          </p:nvSpPr>
          <p:spPr bwMode="auto">
            <a:xfrm>
              <a:off x="3" y="4982"/>
              <a:ext cx="2552" cy="1156"/>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500" b="1" dirty="0">
                  <a:solidFill>
                    <a:schemeClr val="bg1"/>
                  </a:solidFill>
                  <a:latin typeface="微软雅黑 Light" panose="020B0502040204020203" pitchFamily="34" charset="-122"/>
                  <a:ea typeface="微软雅黑 Light" panose="020B0502040204020203" pitchFamily="34" charset="-122"/>
                </a:rPr>
                <a:t>0x0004</a:t>
              </a:r>
            </a:p>
          </p:txBody>
        </p:sp>
        <p:grpSp>
          <p:nvGrpSpPr>
            <p:cNvPr id="22" name="组合 6"/>
            <p:cNvGrpSpPr/>
            <p:nvPr/>
          </p:nvGrpSpPr>
          <p:grpSpPr bwMode="auto">
            <a:xfrm>
              <a:off x="126" y="31"/>
              <a:ext cx="2295" cy="1343"/>
              <a:chOff x="0" y="1313877"/>
              <a:chExt cx="1943100" cy="1137363"/>
            </a:xfrm>
          </p:grpSpPr>
          <p:sp>
            <p:nvSpPr>
              <p:cNvPr id="23" name="文本框 7"/>
              <p:cNvSpPr txBox="1">
                <a:spLocks noChangeArrowheads="1"/>
              </p:cNvSpPr>
              <p:nvPr/>
            </p:nvSpPr>
            <p:spPr bwMode="auto">
              <a:xfrm>
                <a:off x="0" y="1313877"/>
                <a:ext cx="1943100" cy="67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7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9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Contents</a:t>
                </a:r>
                <a:endParaRPr lang="zh-CN" altLang="en-US"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grpSp>
        <p:sp>
          <p:nvSpPr>
            <p:cNvPr id="29" name="矩形 53"/>
            <p:cNvSpPr>
              <a:spLocks noChangeArrowheads="1"/>
            </p:cNvSpPr>
            <p:nvPr/>
          </p:nvSpPr>
          <p:spPr bwMode="auto">
            <a:xfrm>
              <a:off x="-3" y="3045"/>
              <a:ext cx="2552" cy="1003"/>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500" b="1" dirty="0">
                <a:solidFill>
                  <a:schemeClr val="bg1"/>
                </a:solidFill>
                <a:latin typeface="微软雅黑 Light" panose="020B0502040204020203" pitchFamily="34" charset="-122"/>
                <a:ea typeface="微软雅黑 Light" panose="020B0502040204020203" pitchFamily="34" charset="-122"/>
              </a:endParaRPr>
            </a:p>
          </p:txBody>
        </p:sp>
        <p:sp>
          <p:nvSpPr>
            <p:cNvPr id="30" name="矩形 53"/>
            <p:cNvSpPr>
              <a:spLocks noChangeArrowheads="1"/>
            </p:cNvSpPr>
            <p:nvPr/>
          </p:nvSpPr>
          <p:spPr bwMode="auto">
            <a:xfrm>
              <a:off x="-3" y="4048"/>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2" name="矩形 53"/>
            <p:cNvSpPr>
              <a:spLocks noChangeArrowheads="1"/>
            </p:cNvSpPr>
            <p:nvPr/>
          </p:nvSpPr>
          <p:spPr bwMode="auto">
            <a:xfrm>
              <a:off x="3" y="2111"/>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3" name="矩形 53"/>
            <p:cNvSpPr>
              <a:spLocks noChangeArrowheads="1"/>
            </p:cNvSpPr>
            <p:nvPr/>
          </p:nvSpPr>
          <p:spPr bwMode="auto">
            <a:xfrm>
              <a:off x="-3" y="6138"/>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4" name="矩形 53"/>
            <p:cNvSpPr>
              <a:spLocks noChangeArrowheads="1"/>
            </p:cNvSpPr>
            <p:nvPr/>
          </p:nvSpPr>
          <p:spPr bwMode="auto">
            <a:xfrm>
              <a:off x="3" y="7072"/>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5" name="矩形 53"/>
            <p:cNvSpPr>
              <a:spLocks noChangeArrowheads="1"/>
            </p:cNvSpPr>
            <p:nvPr/>
          </p:nvSpPr>
          <p:spPr bwMode="auto">
            <a:xfrm>
              <a:off x="-3" y="8006"/>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grpSp>
      <p:sp>
        <p:nvSpPr>
          <p:cNvPr id="7" name="等腰三角形 6"/>
          <p:cNvSpPr>
            <a:spLocks noChangeAspect="1"/>
          </p:cNvSpPr>
          <p:nvPr/>
        </p:nvSpPr>
        <p:spPr>
          <a:xfrm rot="16200000">
            <a:off x="1274648" y="3860905"/>
            <a:ext cx="369575" cy="318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微软雅黑 Light" panose="020B0502040204020203" pitchFamily="34" charset="-122"/>
              <a:ea typeface="微软雅黑 Light" panose="020B0502040204020203"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12" presetClass="entr" presetSubtype="2" fill="hold" grpId="0" nodeType="withEffect">
                                  <p:stCondLst>
                                    <p:cond delay="500"/>
                                  </p:stCondLst>
                                  <p:childTnLst>
                                    <p:set>
                                      <p:cBhvr>
                                        <p:cTn id="9" dur="1" fill="hold">
                                          <p:stCondLst>
                                            <p:cond delay="0"/>
                                          </p:stCondLst>
                                        </p:cTn>
                                        <p:tgtEl>
                                          <p:spTgt spid="34"/>
                                        </p:tgtEl>
                                        <p:attrNameLst>
                                          <p:attrName>style.visibility</p:attrName>
                                        </p:attrNameLst>
                                      </p:cBhvr>
                                      <p:to>
                                        <p:strVal val="visible"/>
                                      </p:to>
                                    </p:set>
                                    <p:anim calcmode="lin" valueType="num">
                                      <p:cBhvr additive="base">
                                        <p:cTn id="10" dur="500"/>
                                        <p:tgtEl>
                                          <p:spTgt spid="34"/>
                                        </p:tgtEl>
                                        <p:attrNameLst>
                                          <p:attrName>ppt_x</p:attrName>
                                        </p:attrNameLst>
                                      </p:cBhvr>
                                      <p:tavLst>
                                        <p:tav tm="0">
                                          <p:val>
                                            <p:strVal val="#ppt_x+#ppt_w*1.125000"/>
                                          </p:val>
                                        </p:tav>
                                        <p:tav tm="100000">
                                          <p:val>
                                            <p:strVal val="#ppt_x"/>
                                          </p:val>
                                        </p:tav>
                                      </p:tavLst>
                                    </p:anim>
                                    <p:animEffect transition="in" filter="wipe(left)">
                                      <p:cBhvr>
                                        <p:cTn id="11" dur="500"/>
                                        <p:tgtEl>
                                          <p:spTgt spid="34"/>
                                        </p:tgtEl>
                                      </p:cBhvr>
                                    </p:animEffect>
                                  </p:childTnLst>
                                </p:cTn>
                              </p:par>
                              <p:par>
                                <p:cTn id="12" presetID="22" presetClass="entr" presetSubtype="8" fill="hold" grpId="0" nodeType="withEffect">
                                  <p:stCondLst>
                                    <p:cond delay="500"/>
                                  </p:stCondLst>
                                  <p:childTnLst>
                                    <p:set>
                                      <p:cBhvr>
                                        <p:cTn id="13" dur="1" fill="hold">
                                          <p:stCondLst>
                                            <p:cond delay="0"/>
                                          </p:stCondLst>
                                        </p:cTn>
                                        <p:tgtEl>
                                          <p:spTgt spid="41"/>
                                        </p:tgtEl>
                                        <p:attrNameLst>
                                          <p:attrName>style.visibility</p:attrName>
                                        </p:attrNameLst>
                                      </p:cBhvr>
                                      <p:to>
                                        <p:strVal val="visible"/>
                                      </p:to>
                                    </p:set>
                                    <p:animEffect transition="in" filter="wipe(left)">
                                      <p:cBhvr>
                                        <p:cTn id="14" dur="500"/>
                                        <p:tgtEl>
                                          <p:spTgt spid="41"/>
                                        </p:tgtEl>
                                      </p:cBhvr>
                                    </p:animEffect>
                                  </p:childTnLst>
                                </p:cTn>
                              </p:par>
                              <p:par>
                                <p:cTn id="15" presetID="12" presetClass="entr" presetSubtype="2" fill="hold" grpId="0" nodeType="withEffect">
                                  <p:stCondLst>
                                    <p:cond delay="5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p:tgtEl>
                                          <p:spTgt spid="7"/>
                                        </p:tgtEl>
                                        <p:attrNameLst>
                                          <p:attrName>ppt_x</p:attrName>
                                        </p:attrNameLst>
                                      </p:cBhvr>
                                      <p:tavLst>
                                        <p:tav tm="0">
                                          <p:val>
                                            <p:strVal val="#ppt_x+#ppt_w*1.125000"/>
                                          </p:val>
                                        </p:tav>
                                        <p:tav tm="100000">
                                          <p:val>
                                            <p:strVal val="#ppt_x"/>
                                          </p:val>
                                        </p:tav>
                                      </p:tavLst>
                                    </p:anim>
                                    <p:animEffect transition="in" filter="wipe(left)">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ldLvl="0" animBg="1"/>
      <p:bldP spid="34" grpId="0" bldLvl="0" animBg="1"/>
      <p:bldP spid="41" grpId="0"/>
      <p:bldP spid="7"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905" y="383540"/>
            <a:ext cx="1620520" cy="144653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100">
              <a:solidFill>
                <a:schemeClr val="lt1"/>
              </a:solidFill>
              <a:latin typeface="微软雅黑 Light" panose="020B0502040204020203" pitchFamily="34" charset="-122"/>
              <a:ea typeface="微软雅黑 Light" panose="020B0502040204020203" pitchFamily="34" charset="-122"/>
            </a:endParaRPr>
          </a:p>
        </p:txBody>
      </p:sp>
      <p:sp>
        <p:nvSpPr>
          <p:cNvPr id="34" name="等腰三角形 33"/>
          <p:cNvSpPr>
            <a:spLocks noChangeAspect="1"/>
          </p:cNvSpPr>
          <p:nvPr/>
        </p:nvSpPr>
        <p:spPr>
          <a:xfrm rot="16200000">
            <a:off x="1229360" y="2268855"/>
            <a:ext cx="469265" cy="316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dirty="0">
              <a:latin typeface="微软雅黑 Light" panose="020B0502040204020203" pitchFamily="34" charset="-122"/>
              <a:ea typeface="微软雅黑 Light" panose="020B0502040204020203" pitchFamily="34" charset="-122"/>
            </a:endParaRPr>
          </a:p>
        </p:txBody>
      </p:sp>
      <p:grpSp>
        <p:nvGrpSpPr>
          <p:cNvPr id="6" name="组合 5"/>
          <p:cNvGrpSpPr/>
          <p:nvPr/>
        </p:nvGrpSpPr>
        <p:grpSpPr>
          <a:xfrm>
            <a:off x="-1905" y="509270"/>
            <a:ext cx="1624330" cy="5657215"/>
            <a:chOff x="-3" y="31"/>
            <a:chExt cx="2558" cy="8909"/>
          </a:xfrm>
        </p:grpSpPr>
        <p:sp>
          <p:nvSpPr>
            <p:cNvPr id="54275" name="矩形 53"/>
            <p:cNvSpPr>
              <a:spLocks noChangeArrowheads="1"/>
            </p:cNvSpPr>
            <p:nvPr/>
          </p:nvSpPr>
          <p:spPr bwMode="auto">
            <a:xfrm>
              <a:off x="3" y="4982"/>
              <a:ext cx="2552" cy="1156"/>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500" b="1" dirty="0">
                  <a:solidFill>
                    <a:schemeClr val="bg1"/>
                  </a:solidFill>
                  <a:latin typeface="微软雅黑 Light" panose="020B0502040204020203" pitchFamily="34" charset="-122"/>
                  <a:ea typeface="微软雅黑 Light" panose="020B0502040204020203" pitchFamily="34" charset="-122"/>
                </a:rPr>
                <a:t>0x0004</a:t>
              </a:r>
            </a:p>
          </p:txBody>
        </p:sp>
        <p:grpSp>
          <p:nvGrpSpPr>
            <p:cNvPr id="22" name="组合 6"/>
            <p:cNvGrpSpPr/>
            <p:nvPr/>
          </p:nvGrpSpPr>
          <p:grpSpPr bwMode="auto">
            <a:xfrm>
              <a:off x="126" y="31"/>
              <a:ext cx="2295" cy="1343"/>
              <a:chOff x="0" y="1313877"/>
              <a:chExt cx="1943100" cy="1137363"/>
            </a:xfrm>
          </p:grpSpPr>
          <p:sp>
            <p:nvSpPr>
              <p:cNvPr id="23" name="文本框 7"/>
              <p:cNvSpPr txBox="1">
                <a:spLocks noChangeArrowheads="1"/>
              </p:cNvSpPr>
              <p:nvPr/>
            </p:nvSpPr>
            <p:spPr bwMode="auto">
              <a:xfrm>
                <a:off x="0" y="1313877"/>
                <a:ext cx="1943100" cy="67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7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9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Contents</a:t>
                </a:r>
                <a:endParaRPr lang="zh-CN" altLang="en-US"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grpSp>
        <p:sp>
          <p:nvSpPr>
            <p:cNvPr id="29" name="矩形 53"/>
            <p:cNvSpPr>
              <a:spLocks noChangeArrowheads="1"/>
            </p:cNvSpPr>
            <p:nvPr/>
          </p:nvSpPr>
          <p:spPr bwMode="auto">
            <a:xfrm>
              <a:off x="-3" y="3045"/>
              <a:ext cx="2552" cy="1003"/>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500" b="1" dirty="0">
                <a:solidFill>
                  <a:schemeClr val="bg1"/>
                </a:solidFill>
                <a:latin typeface="微软雅黑 Light" panose="020B0502040204020203" pitchFamily="34" charset="-122"/>
                <a:ea typeface="微软雅黑 Light" panose="020B0502040204020203" pitchFamily="34" charset="-122"/>
              </a:endParaRPr>
            </a:p>
          </p:txBody>
        </p:sp>
        <p:sp>
          <p:nvSpPr>
            <p:cNvPr id="30" name="矩形 53"/>
            <p:cNvSpPr>
              <a:spLocks noChangeArrowheads="1"/>
            </p:cNvSpPr>
            <p:nvPr/>
          </p:nvSpPr>
          <p:spPr bwMode="auto">
            <a:xfrm>
              <a:off x="-3" y="4048"/>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2" name="矩形 53"/>
            <p:cNvSpPr>
              <a:spLocks noChangeArrowheads="1"/>
            </p:cNvSpPr>
            <p:nvPr/>
          </p:nvSpPr>
          <p:spPr bwMode="auto">
            <a:xfrm>
              <a:off x="3" y="2111"/>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3" name="矩形 53"/>
            <p:cNvSpPr>
              <a:spLocks noChangeArrowheads="1"/>
            </p:cNvSpPr>
            <p:nvPr/>
          </p:nvSpPr>
          <p:spPr bwMode="auto">
            <a:xfrm>
              <a:off x="-3" y="6138"/>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4" name="矩形 53"/>
            <p:cNvSpPr>
              <a:spLocks noChangeArrowheads="1"/>
            </p:cNvSpPr>
            <p:nvPr/>
          </p:nvSpPr>
          <p:spPr bwMode="auto">
            <a:xfrm>
              <a:off x="3" y="7072"/>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5" name="矩形 53"/>
            <p:cNvSpPr>
              <a:spLocks noChangeArrowheads="1"/>
            </p:cNvSpPr>
            <p:nvPr/>
          </p:nvSpPr>
          <p:spPr bwMode="auto">
            <a:xfrm>
              <a:off x="-3" y="8006"/>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grpSp>
      <p:sp>
        <p:nvSpPr>
          <p:cNvPr id="7" name="等腰三角形 6"/>
          <p:cNvSpPr>
            <a:spLocks noChangeAspect="1"/>
          </p:cNvSpPr>
          <p:nvPr/>
        </p:nvSpPr>
        <p:spPr>
          <a:xfrm rot="16200000">
            <a:off x="1274648" y="3860905"/>
            <a:ext cx="369575" cy="318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微软雅黑 Light" panose="020B0502040204020203" pitchFamily="34" charset="-122"/>
              <a:ea typeface="微软雅黑 Light" panose="020B0502040204020203" pitchFamily="34" charset="-122"/>
            </a:endParaRPr>
          </a:p>
        </p:txBody>
      </p:sp>
      <p:sp>
        <p:nvSpPr>
          <p:cNvPr id="21" name="文本框 20"/>
          <p:cNvSpPr txBox="1"/>
          <p:nvPr/>
        </p:nvSpPr>
        <p:spPr>
          <a:xfrm>
            <a:off x="2198370" y="1004887"/>
            <a:ext cx="2627630" cy="7143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4050" b="0" dirty="0">
                <a:solidFill>
                  <a:prstClr val="black">
                    <a:alpha val="75000"/>
                  </a:prstClr>
                </a:solidFill>
                <a:latin typeface="微软雅黑 Light" panose="020B0502040204020203" pitchFamily="34" charset="-122"/>
                <a:ea typeface="微软雅黑 Light" panose="020B0502040204020203" pitchFamily="34" charset="-122"/>
              </a:rPr>
              <a:t>盈利模式</a:t>
            </a:r>
          </a:p>
        </p:txBody>
      </p:sp>
      <p:sp>
        <p:nvSpPr>
          <p:cNvPr id="33" name="文本框 32"/>
          <p:cNvSpPr txBox="1"/>
          <p:nvPr/>
        </p:nvSpPr>
        <p:spPr>
          <a:xfrm>
            <a:off x="2198370" y="1831340"/>
            <a:ext cx="6435725" cy="3538220"/>
          </a:xfrm>
          <a:prstGeom prst="rect">
            <a:avLst/>
          </a:prstGeom>
          <a:noFill/>
        </p:spPr>
        <p:txBody>
          <a:bodyPr wrap="square" rtlCol="0">
            <a:spAutoFit/>
          </a:bodyPr>
          <a:lstStyle/>
          <a:p>
            <a:r>
              <a:rPr lang="zh-CN" altLang="en-US" sz="32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a:t>
            </a:r>
            <a:r>
              <a:rPr lang="en-US" altLang="zh-CN" sz="32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1</a:t>
            </a:r>
            <a:r>
              <a:rPr lang="zh-CN" altLang="en-US" sz="32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）产品销售</a:t>
            </a:r>
          </a:p>
          <a:p>
            <a:r>
              <a:rPr lang="zh-CN" altLang="en-US" sz="32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a:t>
            </a:r>
            <a:r>
              <a:rPr lang="en-US" altLang="zh-CN" sz="32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2</a:t>
            </a:r>
            <a:r>
              <a:rPr lang="zh-CN" altLang="en-US" sz="32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）产品服务</a:t>
            </a:r>
          </a:p>
          <a:p>
            <a:r>
              <a:rPr lang="zh-CN" altLang="en-US" sz="32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a:t>
            </a:r>
            <a:r>
              <a:rPr lang="en-US" altLang="zh-CN" sz="32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3</a:t>
            </a:r>
            <a:r>
              <a:rPr lang="zh-CN" altLang="en-US" sz="32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）合作开发</a:t>
            </a:r>
          </a:p>
          <a:p>
            <a:r>
              <a:rPr lang="zh-CN" altLang="en-US" sz="32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           </a:t>
            </a:r>
            <a:r>
              <a:rPr lang="en-US" altLang="zh-CN" sz="32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A.</a:t>
            </a:r>
            <a:r>
              <a:rPr lang="zh-CN" altLang="en-US" sz="32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 开源生态</a:t>
            </a:r>
          </a:p>
          <a:p>
            <a:r>
              <a:rPr lang="zh-CN" altLang="en-US" sz="32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           </a:t>
            </a:r>
            <a:r>
              <a:rPr lang="en-US" altLang="zh-CN" sz="32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B. </a:t>
            </a:r>
            <a:r>
              <a:rPr lang="zh-CN" altLang="en-US" sz="32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闭源生态</a:t>
            </a:r>
          </a:p>
          <a:p>
            <a:r>
              <a:rPr lang="zh-CN" altLang="en-US" sz="32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           </a:t>
            </a:r>
            <a:r>
              <a:rPr lang="en-US" altLang="zh-CN" sz="32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C. </a:t>
            </a:r>
            <a:r>
              <a:rPr lang="zh-CN" altLang="en-US" sz="32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制造商</a:t>
            </a:r>
          </a:p>
          <a:p>
            <a:r>
              <a:rPr lang="zh-CN" altLang="en-US" sz="32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           </a:t>
            </a:r>
            <a:r>
              <a:rPr lang="en-US" altLang="zh-CN" sz="32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D. </a:t>
            </a:r>
            <a:r>
              <a:rPr lang="zh-CN" altLang="en-US" sz="32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内部团队</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12" presetClass="entr" presetSubtype="2" fill="hold" grpId="0" nodeType="withEffect">
                                  <p:stCondLst>
                                    <p:cond delay="500"/>
                                  </p:stCondLst>
                                  <p:childTnLst>
                                    <p:set>
                                      <p:cBhvr>
                                        <p:cTn id="9" dur="1" fill="hold">
                                          <p:stCondLst>
                                            <p:cond delay="0"/>
                                          </p:stCondLst>
                                        </p:cTn>
                                        <p:tgtEl>
                                          <p:spTgt spid="34"/>
                                        </p:tgtEl>
                                        <p:attrNameLst>
                                          <p:attrName>style.visibility</p:attrName>
                                        </p:attrNameLst>
                                      </p:cBhvr>
                                      <p:to>
                                        <p:strVal val="visible"/>
                                      </p:to>
                                    </p:set>
                                    <p:anim calcmode="lin" valueType="num">
                                      <p:cBhvr additive="base">
                                        <p:cTn id="10" dur="500"/>
                                        <p:tgtEl>
                                          <p:spTgt spid="34"/>
                                        </p:tgtEl>
                                        <p:attrNameLst>
                                          <p:attrName>ppt_x</p:attrName>
                                        </p:attrNameLst>
                                      </p:cBhvr>
                                      <p:tavLst>
                                        <p:tav tm="0">
                                          <p:val>
                                            <p:strVal val="#ppt_x+#ppt_w*1.125000"/>
                                          </p:val>
                                        </p:tav>
                                        <p:tav tm="100000">
                                          <p:val>
                                            <p:strVal val="#ppt_x"/>
                                          </p:val>
                                        </p:tav>
                                      </p:tavLst>
                                    </p:anim>
                                    <p:animEffect transition="in" filter="wipe(left)">
                                      <p:cBhvr>
                                        <p:cTn id="11" dur="500"/>
                                        <p:tgtEl>
                                          <p:spTgt spid="34"/>
                                        </p:tgtEl>
                                      </p:cBhvr>
                                    </p:animEffect>
                                  </p:childTnLst>
                                </p:cTn>
                              </p:par>
                              <p:par>
                                <p:cTn id="12" presetID="12" presetClass="entr" presetSubtype="2" fill="hold" grpId="0" nodeType="withEffect">
                                  <p:stCondLst>
                                    <p:cond delay="50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p:tgtEl>
                                          <p:spTgt spid="7"/>
                                        </p:tgtEl>
                                        <p:attrNameLst>
                                          <p:attrName>ppt_x</p:attrName>
                                        </p:attrNameLst>
                                      </p:cBhvr>
                                      <p:tavLst>
                                        <p:tav tm="0">
                                          <p:val>
                                            <p:strVal val="#ppt_x+#ppt_w*1.125000"/>
                                          </p:val>
                                        </p:tav>
                                        <p:tav tm="100000">
                                          <p:val>
                                            <p:strVal val="#ppt_x"/>
                                          </p:val>
                                        </p:tav>
                                      </p:tavLst>
                                    </p:anim>
                                    <p:animEffect transition="in" filter="wipe(left)">
                                      <p:cBhvr>
                                        <p:cTn id="15" dur="500"/>
                                        <p:tgtEl>
                                          <p:spTgt spid="7"/>
                                        </p:tgtEl>
                                      </p:cBhvr>
                                    </p:animEffect>
                                  </p:childTnLst>
                                </p:cTn>
                              </p:par>
                              <p:par>
                                <p:cTn id="16" presetID="22" presetClass="entr" presetSubtype="8" fill="hold" grpId="0" nodeType="withEffect">
                                  <p:stCondLst>
                                    <p:cond delay="500"/>
                                  </p:stCondLst>
                                  <p:childTnLst>
                                    <p:set>
                                      <p:cBhvr>
                                        <p:cTn id="17" dur="1" fill="hold">
                                          <p:stCondLst>
                                            <p:cond delay="0"/>
                                          </p:stCondLst>
                                        </p:cTn>
                                        <p:tgtEl>
                                          <p:spTgt spid="21"/>
                                        </p:tgtEl>
                                        <p:attrNameLst>
                                          <p:attrName>style.visibility</p:attrName>
                                        </p:attrNameLst>
                                      </p:cBhvr>
                                      <p:to>
                                        <p:strVal val="visible"/>
                                      </p:to>
                                    </p:set>
                                    <p:animEffect transition="in" filter="wipe(left)">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1000"/>
                                        <p:tgtEl>
                                          <p:spTgt spid="33"/>
                                        </p:tgtEl>
                                      </p:cBhvr>
                                    </p:animEffect>
                                    <p:anim calcmode="lin" valueType="num">
                                      <p:cBhvr>
                                        <p:cTn id="24" dur="1000" fill="hold"/>
                                        <p:tgtEl>
                                          <p:spTgt spid="33"/>
                                        </p:tgtEl>
                                        <p:attrNameLst>
                                          <p:attrName>ppt_x</p:attrName>
                                        </p:attrNameLst>
                                      </p:cBhvr>
                                      <p:tavLst>
                                        <p:tav tm="0">
                                          <p:val>
                                            <p:strVal val="#ppt_x"/>
                                          </p:val>
                                        </p:tav>
                                        <p:tav tm="100000">
                                          <p:val>
                                            <p:strVal val="#ppt_x"/>
                                          </p:val>
                                        </p:tav>
                                      </p:tavLst>
                                    </p:anim>
                                    <p:anim calcmode="lin" valueType="num">
                                      <p:cBhvr>
                                        <p:cTn id="25"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ldLvl="0" animBg="1"/>
      <p:bldP spid="34" grpId="0" bldLvl="0" animBg="1"/>
      <p:bldP spid="7" grpId="0" bldLvl="0" animBg="1"/>
      <p:bldP spid="21" grpId="0"/>
      <p:bldP spid="3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905" y="383540"/>
            <a:ext cx="1620520" cy="144653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100">
              <a:solidFill>
                <a:schemeClr val="lt1"/>
              </a:solidFill>
              <a:latin typeface="微软雅黑 Light" panose="020B0502040204020203" pitchFamily="34" charset="-122"/>
              <a:ea typeface="微软雅黑 Light" panose="020B0502040204020203" pitchFamily="34" charset="-122"/>
            </a:endParaRPr>
          </a:p>
        </p:txBody>
      </p:sp>
      <p:sp>
        <p:nvSpPr>
          <p:cNvPr id="34" name="等腰三角形 33"/>
          <p:cNvSpPr>
            <a:spLocks noChangeAspect="1"/>
          </p:cNvSpPr>
          <p:nvPr/>
        </p:nvSpPr>
        <p:spPr>
          <a:xfrm rot="16200000">
            <a:off x="1229360" y="2268855"/>
            <a:ext cx="469265" cy="316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dirty="0">
              <a:latin typeface="微软雅黑 Light" panose="020B0502040204020203" pitchFamily="34" charset="-122"/>
              <a:ea typeface="微软雅黑 Light" panose="020B0502040204020203" pitchFamily="34" charset="-122"/>
            </a:endParaRPr>
          </a:p>
        </p:txBody>
      </p:sp>
      <p:grpSp>
        <p:nvGrpSpPr>
          <p:cNvPr id="6" name="组合 5"/>
          <p:cNvGrpSpPr/>
          <p:nvPr/>
        </p:nvGrpSpPr>
        <p:grpSpPr>
          <a:xfrm>
            <a:off x="-1905" y="509270"/>
            <a:ext cx="1624330" cy="5657215"/>
            <a:chOff x="-3" y="31"/>
            <a:chExt cx="2558" cy="8909"/>
          </a:xfrm>
        </p:grpSpPr>
        <p:sp>
          <p:nvSpPr>
            <p:cNvPr id="54275" name="矩形 53"/>
            <p:cNvSpPr>
              <a:spLocks noChangeArrowheads="1"/>
            </p:cNvSpPr>
            <p:nvPr/>
          </p:nvSpPr>
          <p:spPr bwMode="auto">
            <a:xfrm>
              <a:off x="3" y="4982"/>
              <a:ext cx="2552" cy="1156"/>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500" b="1" dirty="0">
                  <a:solidFill>
                    <a:schemeClr val="bg1"/>
                  </a:solidFill>
                  <a:latin typeface="微软雅黑 Light" panose="020B0502040204020203" pitchFamily="34" charset="-122"/>
                  <a:ea typeface="微软雅黑 Light" panose="020B0502040204020203" pitchFamily="34" charset="-122"/>
                </a:rPr>
                <a:t>0x0004</a:t>
              </a:r>
            </a:p>
          </p:txBody>
        </p:sp>
        <p:grpSp>
          <p:nvGrpSpPr>
            <p:cNvPr id="22" name="组合 6"/>
            <p:cNvGrpSpPr/>
            <p:nvPr/>
          </p:nvGrpSpPr>
          <p:grpSpPr bwMode="auto">
            <a:xfrm>
              <a:off x="126" y="31"/>
              <a:ext cx="2295" cy="1343"/>
              <a:chOff x="0" y="1313877"/>
              <a:chExt cx="1943100" cy="1137363"/>
            </a:xfrm>
          </p:grpSpPr>
          <p:sp>
            <p:nvSpPr>
              <p:cNvPr id="23" name="文本框 7"/>
              <p:cNvSpPr txBox="1">
                <a:spLocks noChangeArrowheads="1"/>
              </p:cNvSpPr>
              <p:nvPr/>
            </p:nvSpPr>
            <p:spPr bwMode="auto">
              <a:xfrm>
                <a:off x="0" y="1313877"/>
                <a:ext cx="1943100" cy="67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7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9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Contents</a:t>
                </a:r>
                <a:endParaRPr lang="zh-CN" altLang="en-US"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grpSp>
        <p:sp>
          <p:nvSpPr>
            <p:cNvPr id="29" name="矩形 53"/>
            <p:cNvSpPr>
              <a:spLocks noChangeArrowheads="1"/>
            </p:cNvSpPr>
            <p:nvPr/>
          </p:nvSpPr>
          <p:spPr bwMode="auto">
            <a:xfrm>
              <a:off x="-3" y="3045"/>
              <a:ext cx="2552" cy="1003"/>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500" b="1" dirty="0">
                <a:solidFill>
                  <a:schemeClr val="bg1"/>
                </a:solidFill>
                <a:latin typeface="微软雅黑 Light" panose="020B0502040204020203" pitchFamily="34" charset="-122"/>
                <a:ea typeface="微软雅黑 Light" panose="020B0502040204020203" pitchFamily="34" charset="-122"/>
              </a:endParaRPr>
            </a:p>
          </p:txBody>
        </p:sp>
        <p:sp>
          <p:nvSpPr>
            <p:cNvPr id="30" name="矩形 53"/>
            <p:cNvSpPr>
              <a:spLocks noChangeArrowheads="1"/>
            </p:cNvSpPr>
            <p:nvPr/>
          </p:nvSpPr>
          <p:spPr bwMode="auto">
            <a:xfrm>
              <a:off x="-3" y="4048"/>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2" name="矩形 53"/>
            <p:cNvSpPr>
              <a:spLocks noChangeArrowheads="1"/>
            </p:cNvSpPr>
            <p:nvPr/>
          </p:nvSpPr>
          <p:spPr bwMode="auto">
            <a:xfrm>
              <a:off x="3" y="2111"/>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3" name="矩形 53"/>
            <p:cNvSpPr>
              <a:spLocks noChangeArrowheads="1"/>
            </p:cNvSpPr>
            <p:nvPr/>
          </p:nvSpPr>
          <p:spPr bwMode="auto">
            <a:xfrm>
              <a:off x="-3" y="6138"/>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4" name="矩形 53"/>
            <p:cNvSpPr>
              <a:spLocks noChangeArrowheads="1"/>
            </p:cNvSpPr>
            <p:nvPr/>
          </p:nvSpPr>
          <p:spPr bwMode="auto">
            <a:xfrm>
              <a:off x="3" y="7072"/>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5" name="矩形 53"/>
            <p:cNvSpPr>
              <a:spLocks noChangeArrowheads="1"/>
            </p:cNvSpPr>
            <p:nvPr/>
          </p:nvSpPr>
          <p:spPr bwMode="auto">
            <a:xfrm>
              <a:off x="-3" y="8006"/>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grpSp>
      <p:sp>
        <p:nvSpPr>
          <p:cNvPr id="7" name="等腰三角形 6"/>
          <p:cNvSpPr>
            <a:spLocks noChangeAspect="1"/>
          </p:cNvSpPr>
          <p:nvPr/>
        </p:nvSpPr>
        <p:spPr>
          <a:xfrm rot="16200000">
            <a:off x="1274648" y="3860905"/>
            <a:ext cx="369575" cy="318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微软雅黑 Light" panose="020B0502040204020203" pitchFamily="34" charset="-122"/>
              <a:ea typeface="微软雅黑 Light" panose="020B0502040204020203" pitchFamily="34" charset="-122"/>
            </a:endParaRPr>
          </a:p>
        </p:txBody>
      </p:sp>
      <p:sp>
        <p:nvSpPr>
          <p:cNvPr id="21" name="文本框 20"/>
          <p:cNvSpPr txBox="1"/>
          <p:nvPr/>
        </p:nvSpPr>
        <p:spPr>
          <a:xfrm>
            <a:off x="2720648" y="739267"/>
            <a:ext cx="5907158" cy="7143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4050" dirty="0">
                <a:solidFill>
                  <a:prstClr val="black">
                    <a:alpha val="75000"/>
                  </a:prstClr>
                </a:solidFill>
                <a:latin typeface="微软雅黑 Light" panose="020B0502040204020203" pitchFamily="34" charset="-122"/>
                <a:ea typeface="微软雅黑 Light" panose="020B0502040204020203" pitchFamily="34" charset="-122"/>
              </a:rPr>
              <a:t>营销策略</a:t>
            </a:r>
          </a:p>
        </p:txBody>
      </p:sp>
      <p:sp>
        <p:nvSpPr>
          <p:cNvPr id="33" name="文本框 32"/>
          <p:cNvSpPr txBox="1"/>
          <p:nvPr/>
        </p:nvSpPr>
        <p:spPr>
          <a:xfrm>
            <a:off x="2065020" y="2084705"/>
            <a:ext cx="6435725" cy="2553335"/>
          </a:xfrm>
          <a:prstGeom prst="rect">
            <a:avLst/>
          </a:prstGeom>
          <a:noFill/>
        </p:spPr>
        <p:txBody>
          <a:bodyPr wrap="square" rtlCol="0">
            <a:spAutoFit/>
          </a:bodyPr>
          <a:lstStyle/>
          <a:p>
            <a:r>
              <a:rPr lang="zh-CN" altLang="en-US" sz="32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a:t>
            </a:r>
            <a:r>
              <a:rPr lang="en-US" altLang="zh-CN" sz="32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1</a:t>
            </a:r>
            <a:r>
              <a:rPr lang="zh-CN" altLang="en-US" sz="32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）基本营销策略</a:t>
            </a:r>
          </a:p>
          <a:p>
            <a:endParaRPr lang="zh-CN" altLang="en-US" sz="32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endParaRPr>
          </a:p>
          <a:p>
            <a:r>
              <a:rPr lang="zh-CN" altLang="en-US" sz="32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a:t>
            </a:r>
            <a:r>
              <a:rPr lang="en-US" altLang="zh-CN" sz="32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2</a:t>
            </a:r>
            <a:r>
              <a:rPr lang="zh-CN" altLang="en-US" sz="32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）广告</a:t>
            </a:r>
          </a:p>
          <a:p>
            <a:endParaRPr lang="zh-CN" altLang="en-US" sz="32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endParaRPr>
          </a:p>
          <a:p>
            <a:r>
              <a:rPr lang="zh-CN" altLang="en-US" sz="32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a:t>
            </a:r>
            <a:r>
              <a:rPr lang="en-US" altLang="zh-CN" sz="32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3</a:t>
            </a:r>
            <a:r>
              <a:rPr lang="zh-CN" altLang="en-US" sz="32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）技术展会和开源社区</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12" presetClass="entr" presetSubtype="2" fill="hold" grpId="0" nodeType="withEffect">
                                  <p:stCondLst>
                                    <p:cond delay="500"/>
                                  </p:stCondLst>
                                  <p:childTnLst>
                                    <p:set>
                                      <p:cBhvr>
                                        <p:cTn id="9" dur="1" fill="hold">
                                          <p:stCondLst>
                                            <p:cond delay="0"/>
                                          </p:stCondLst>
                                        </p:cTn>
                                        <p:tgtEl>
                                          <p:spTgt spid="34"/>
                                        </p:tgtEl>
                                        <p:attrNameLst>
                                          <p:attrName>style.visibility</p:attrName>
                                        </p:attrNameLst>
                                      </p:cBhvr>
                                      <p:to>
                                        <p:strVal val="visible"/>
                                      </p:to>
                                    </p:set>
                                    <p:anim calcmode="lin" valueType="num">
                                      <p:cBhvr additive="base">
                                        <p:cTn id="10" dur="500"/>
                                        <p:tgtEl>
                                          <p:spTgt spid="34"/>
                                        </p:tgtEl>
                                        <p:attrNameLst>
                                          <p:attrName>ppt_x</p:attrName>
                                        </p:attrNameLst>
                                      </p:cBhvr>
                                      <p:tavLst>
                                        <p:tav tm="0">
                                          <p:val>
                                            <p:strVal val="#ppt_x+#ppt_w*1.125000"/>
                                          </p:val>
                                        </p:tav>
                                        <p:tav tm="100000">
                                          <p:val>
                                            <p:strVal val="#ppt_x"/>
                                          </p:val>
                                        </p:tav>
                                      </p:tavLst>
                                    </p:anim>
                                    <p:animEffect transition="in" filter="wipe(left)">
                                      <p:cBhvr>
                                        <p:cTn id="11" dur="500"/>
                                        <p:tgtEl>
                                          <p:spTgt spid="34"/>
                                        </p:tgtEl>
                                      </p:cBhvr>
                                    </p:animEffect>
                                  </p:childTnLst>
                                </p:cTn>
                              </p:par>
                              <p:par>
                                <p:cTn id="12" presetID="12" presetClass="entr" presetSubtype="2" fill="hold" grpId="0" nodeType="withEffect">
                                  <p:stCondLst>
                                    <p:cond delay="50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p:tgtEl>
                                          <p:spTgt spid="7"/>
                                        </p:tgtEl>
                                        <p:attrNameLst>
                                          <p:attrName>ppt_x</p:attrName>
                                        </p:attrNameLst>
                                      </p:cBhvr>
                                      <p:tavLst>
                                        <p:tav tm="0">
                                          <p:val>
                                            <p:strVal val="#ppt_x+#ppt_w*1.125000"/>
                                          </p:val>
                                        </p:tav>
                                        <p:tav tm="100000">
                                          <p:val>
                                            <p:strVal val="#ppt_x"/>
                                          </p:val>
                                        </p:tav>
                                      </p:tavLst>
                                    </p:anim>
                                    <p:animEffect transition="in" filter="wipe(left)">
                                      <p:cBhvr>
                                        <p:cTn id="15" dur="500"/>
                                        <p:tgtEl>
                                          <p:spTgt spid="7"/>
                                        </p:tgtEl>
                                      </p:cBhvr>
                                    </p:animEffect>
                                  </p:childTnLst>
                                </p:cTn>
                              </p:par>
                              <p:par>
                                <p:cTn id="16" presetID="22" presetClass="entr" presetSubtype="8" fill="hold" grpId="0" nodeType="withEffect">
                                  <p:stCondLst>
                                    <p:cond delay="500"/>
                                  </p:stCondLst>
                                  <p:childTnLst>
                                    <p:set>
                                      <p:cBhvr>
                                        <p:cTn id="17" dur="1" fill="hold">
                                          <p:stCondLst>
                                            <p:cond delay="0"/>
                                          </p:stCondLst>
                                        </p:cTn>
                                        <p:tgtEl>
                                          <p:spTgt spid="21"/>
                                        </p:tgtEl>
                                        <p:attrNameLst>
                                          <p:attrName>style.visibility</p:attrName>
                                        </p:attrNameLst>
                                      </p:cBhvr>
                                      <p:to>
                                        <p:strVal val="visible"/>
                                      </p:to>
                                    </p:set>
                                    <p:animEffect transition="in" filter="wipe(left)">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1000"/>
                                        <p:tgtEl>
                                          <p:spTgt spid="33"/>
                                        </p:tgtEl>
                                      </p:cBhvr>
                                    </p:animEffect>
                                    <p:anim calcmode="lin" valueType="num">
                                      <p:cBhvr>
                                        <p:cTn id="24" dur="1000" fill="hold"/>
                                        <p:tgtEl>
                                          <p:spTgt spid="33"/>
                                        </p:tgtEl>
                                        <p:attrNameLst>
                                          <p:attrName>ppt_x</p:attrName>
                                        </p:attrNameLst>
                                      </p:cBhvr>
                                      <p:tavLst>
                                        <p:tav tm="0">
                                          <p:val>
                                            <p:strVal val="#ppt_x"/>
                                          </p:val>
                                        </p:tav>
                                        <p:tav tm="100000">
                                          <p:val>
                                            <p:strVal val="#ppt_x"/>
                                          </p:val>
                                        </p:tav>
                                      </p:tavLst>
                                    </p:anim>
                                    <p:anim calcmode="lin" valueType="num">
                                      <p:cBhvr>
                                        <p:cTn id="25"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ldLvl="0" animBg="1"/>
      <p:bldP spid="34" grpId="0" bldLvl="0" animBg="1"/>
      <p:bldP spid="7" grpId="0" bldLvl="0" animBg="1"/>
      <p:bldP spid="21" grpId="0"/>
      <p:bldP spid="3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905" y="383540"/>
            <a:ext cx="1620520" cy="144653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100">
              <a:solidFill>
                <a:schemeClr val="lt1"/>
              </a:solidFill>
              <a:latin typeface="微软雅黑 Light" panose="020B0502040204020203" pitchFamily="34" charset="-122"/>
              <a:ea typeface="微软雅黑 Light" panose="020B0502040204020203" pitchFamily="34" charset="-122"/>
            </a:endParaRPr>
          </a:p>
        </p:txBody>
      </p:sp>
      <p:sp>
        <p:nvSpPr>
          <p:cNvPr id="34" name="等腰三角形 33"/>
          <p:cNvSpPr>
            <a:spLocks noChangeAspect="1"/>
          </p:cNvSpPr>
          <p:nvPr/>
        </p:nvSpPr>
        <p:spPr>
          <a:xfrm rot="16200000">
            <a:off x="1229360" y="2268855"/>
            <a:ext cx="469265" cy="316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dirty="0">
              <a:latin typeface="微软雅黑 Light" panose="020B0502040204020203" pitchFamily="34" charset="-122"/>
              <a:ea typeface="微软雅黑 Light" panose="020B0502040204020203" pitchFamily="34" charset="-122"/>
            </a:endParaRPr>
          </a:p>
        </p:txBody>
      </p:sp>
      <p:sp>
        <p:nvSpPr>
          <p:cNvPr id="41" name="文本框 40"/>
          <p:cNvSpPr txBox="1"/>
          <p:nvPr/>
        </p:nvSpPr>
        <p:spPr>
          <a:xfrm>
            <a:off x="3061800" y="2933550"/>
            <a:ext cx="5042439" cy="1014730"/>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6000" b="0" dirty="0">
                <a:solidFill>
                  <a:prstClr val="black">
                    <a:alpha val="75000"/>
                  </a:prstClr>
                </a:solidFill>
                <a:latin typeface="微软雅黑 Light" panose="020B0502040204020203" pitchFamily="34" charset="-122"/>
                <a:ea typeface="微软雅黑 Light" panose="020B0502040204020203" pitchFamily="34" charset="-122"/>
              </a:rPr>
              <a:t>战略规划</a:t>
            </a:r>
          </a:p>
        </p:txBody>
      </p:sp>
      <p:grpSp>
        <p:nvGrpSpPr>
          <p:cNvPr id="6" name="组合 5"/>
          <p:cNvGrpSpPr/>
          <p:nvPr/>
        </p:nvGrpSpPr>
        <p:grpSpPr>
          <a:xfrm>
            <a:off x="-1905" y="474980"/>
            <a:ext cx="1624330" cy="5691505"/>
            <a:chOff x="-3" y="31"/>
            <a:chExt cx="2558" cy="8963"/>
          </a:xfrm>
        </p:grpSpPr>
        <p:sp>
          <p:nvSpPr>
            <p:cNvPr id="54275" name="矩形 53"/>
            <p:cNvSpPr>
              <a:spLocks noChangeArrowheads="1"/>
            </p:cNvSpPr>
            <p:nvPr/>
          </p:nvSpPr>
          <p:spPr bwMode="auto">
            <a:xfrm>
              <a:off x="-3" y="5970"/>
              <a:ext cx="2552" cy="1156"/>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500" b="1" dirty="0">
                  <a:solidFill>
                    <a:schemeClr val="bg1"/>
                  </a:solidFill>
                  <a:latin typeface="微软雅黑 Light" panose="020B0502040204020203" pitchFamily="34" charset="-122"/>
                  <a:ea typeface="微软雅黑 Light" panose="020B0502040204020203" pitchFamily="34" charset="-122"/>
                </a:rPr>
                <a:t>0x0005</a:t>
              </a:r>
            </a:p>
          </p:txBody>
        </p:sp>
        <p:grpSp>
          <p:nvGrpSpPr>
            <p:cNvPr id="22" name="组合 6"/>
            <p:cNvGrpSpPr/>
            <p:nvPr/>
          </p:nvGrpSpPr>
          <p:grpSpPr bwMode="auto">
            <a:xfrm>
              <a:off x="126" y="31"/>
              <a:ext cx="2295" cy="1343"/>
              <a:chOff x="0" y="1313877"/>
              <a:chExt cx="1943100" cy="1137363"/>
            </a:xfrm>
          </p:grpSpPr>
          <p:sp>
            <p:nvSpPr>
              <p:cNvPr id="23" name="文本框 7"/>
              <p:cNvSpPr txBox="1">
                <a:spLocks noChangeArrowheads="1"/>
              </p:cNvSpPr>
              <p:nvPr/>
            </p:nvSpPr>
            <p:spPr bwMode="auto">
              <a:xfrm>
                <a:off x="0" y="1313877"/>
                <a:ext cx="1943100" cy="67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7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9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Contents</a:t>
                </a:r>
                <a:endParaRPr lang="zh-CN" altLang="en-US"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grpSp>
        <p:sp>
          <p:nvSpPr>
            <p:cNvPr id="29" name="矩形 53"/>
            <p:cNvSpPr>
              <a:spLocks noChangeArrowheads="1"/>
            </p:cNvSpPr>
            <p:nvPr/>
          </p:nvSpPr>
          <p:spPr bwMode="auto">
            <a:xfrm>
              <a:off x="3" y="3099"/>
              <a:ext cx="2552" cy="1003"/>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500" b="1" dirty="0">
                <a:solidFill>
                  <a:schemeClr val="bg1"/>
                </a:solidFill>
                <a:latin typeface="微软雅黑 Light" panose="020B0502040204020203" pitchFamily="34" charset="-122"/>
                <a:ea typeface="微软雅黑 Light" panose="020B0502040204020203" pitchFamily="34" charset="-122"/>
              </a:endParaRPr>
            </a:p>
          </p:txBody>
        </p:sp>
        <p:sp>
          <p:nvSpPr>
            <p:cNvPr id="30" name="矩形 53"/>
            <p:cNvSpPr>
              <a:spLocks noChangeArrowheads="1"/>
            </p:cNvSpPr>
            <p:nvPr/>
          </p:nvSpPr>
          <p:spPr bwMode="auto">
            <a:xfrm>
              <a:off x="-3" y="4102"/>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2" name="矩形 53"/>
            <p:cNvSpPr>
              <a:spLocks noChangeArrowheads="1"/>
            </p:cNvSpPr>
            <p:nvPr/>
          </p:nvSpPr>
          <p:spPr bwMode="auto">
            <a:xfrm>
              <a:off x="-3" y="5036"/>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3" name="矩形 53"/>
            <p:cNvSpPr>
              <a:spLocks noChangeArrowheads="1"/>
            </p:cNvSpPr>
            <p:nvPr/>
          </p:nvSpPr>
          <p:spPr bwMode="auto">
            <a:xfrm>
              <a:off x="-3" y="2165"/>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4" name="矩形 53"/>
            <p:cNvSpPr>
              <a:spLocks noChangeArrowheads="1"/>
            </p:cNvSpPr>
            <p:nvPr/>
          </p:nvSpPr>
          <p:spPr bwMode="auto">
            <a:xfrm>
              <a:off x="3" y="7126"/>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5" name="矩形 53"/>
            <p:cNvSpPr>
              <a:spLocks noChangeArrowheads="1"/>
            </p:cNvSpPr>
            <p:nvPr/>
          </p:nvSpPr>
          <p:spPr bwMode="auto">
            <a:xfrm>
              <a:off x="3" y="8060"/>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grpSp>
      <p:sp>
        <p:nvSpPr>
          <p:cNvPr id="7" name="等腰三角形 6"/>
          <p:cNvSpPr>
            <a:spLocks noChangeAspect="1"/>
          </p:cNvSpPr>
          <p:nvPr/>
        </p:nvSpPr>
        <p:spPr>
          <a:xfrm rot="16200000">
            <a:off x="1274648" y="4453995"/>
            <a:ext cx="369575" cy="318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微软雅黑 Light" panose="020B0502040204020203" pitchFamily="34" charset="-122"/>
              <a:ea typeface="微软雅黑 Light" panose="020B0502040204020203"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12" presetClass="entr" presetSubtype="2" fill="hold" grpId="0" nodeType="withEffect">
                                  <p:stCondLst>
                                    <p:cond delay="500"/>
                                  </p:stCondLst>
                                  <p:childTnLst>
                                    <p:set>
                                      <p:cBhvr>
                                        <p:cTn id="9" dur="1" fill="hold">
                                          <p:stCondLst>
                                            <p:cond delay="0"/>
                                          </p:stCondLst>
                                        </p:cTn>
                                        <p:tgtEl>
                                          <p:spTgt spid="34"/>
                                        </p:tgtEl>
                                        <p:attrNameLst>
                                          <p:attrName>style.visibility</p:attrName>
                                        </p:attrNameLst>
                                      </p:cBhvr>
                                      <p:to>
                                        <p:strVal val="visible"/>
                                      </p:to>
                                    </p:set>
                                    <p:anim calcmode="lin" valueType="num">
                                      <p:cBhvr additive="base">
                                        <p:cTn id="10" dur="500"/>
                                        <p:tgtEl>
                                          <p:spTgt spid="34"/>
                                        </p:tgtEl>
                                        <p:attrNameLst>
                                          <p:attrName>ppt_x</p:attrName>
                                        </p:attrNameLst>
                                      </p:cBhvr>
                                      <p:tavLst>
                                        <p:tav tm="0">
                                          <p:val>
                                            <p:strVal val="#ppt_x+#ppt_w*1.125000"/>
                                          </p:val>
                                        </p:tav>
                                        <p:tav tm="100000">
                                          <p:val>
                                            <p:strVal val="#ppt_x"/>
                                          </p:val>
                                        </p:tav>
                                      </p:tavLst>
                                    </p:anim>
                                    <p:animEffect transition="in" filter="wipe(left)">
                                      <p:cBhvr>
                                        <p:cTn id="11" dur="500"/>
                                        <p:tgtEl>
                                          <p:spTgt spid="34"/>
                                        </p:tgtEl>
                                      </p:cBhvr>
                                    </p:animEffect>
                                  </p:childTnLst>
                                </p:cTn>
                              </p:par>
                              <p:par>
                                <p:cTn id="12" presetID="22" presetClass="entr" presetSubtype="8" fill="hold" grpId="0" nodeType="withEffect">
                                  <p:stCondLst>
                                    <p:cond delay="500"/>
                                  </p:stCondLst>
                                  <p:childTnLst>
                                    <p:set>
                                      <p:cBhvr>
                                        <p:cTn id="13" dur="1" fill="hold">
                                          <p:stCondLst>
                                            <p:cond delay="0"/>
                                          </p:stCondLst>
                                        </p:cTn>
                                        <p:tgtEl>
                                          <p:spTgt spid="41"/>
                                        </p:tgtEl>
                                        <p:attrNameLst>
                                          <p:attrName>style.visibility</p:attrName>
                                        </p:attrNameLst>
                                      </p:cBhvr>
                                      <p:to>
                                        <p:strVal val="visible"/>
                                      </p:to>
                                    </p:set>
                                    <p:animEffect transition="in" filter="wipe(left)">
                                      <p:cBhvr>
                                        <p:cTn id="14" dur="500"/>
                                        <p:tgtEl>
                                          <p:spTgt spid="41"/>
                                        </p:tgtEl>
                                      </p:cBhvr>
                                    </p:animEffect>
                                  </p:childTnLst>
                                </p:cTn>
                              </p:par>
                              <p:par>
                                <p:cTn id="15" presetID="12" presetClass="entr" presetSubtype="2" fill="hold" grpId="0" nodeType="withEffect">
                                  <p:stCondLst>
                                    <p:cond delay="5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p:tgtEl>
                                          <p:spTgt spid="7"/>
                                        </p:tgtEl>
                                        <p:attrNameLst>
                                          <p:attrName>ppt_x</p:attrName>
                                        </p:attrNameLst>
                                      </p:cBhvr>
                                      <p:tavLst>
                                        <p:tav tm="0">
                                          <p:val>
                                            <p:strVal val="#ppt_x+#ppt_w*1.125000"/>
                                          </p:val>
                                        </p:tav>
                                        <p:tav tm="100000">
                                          <p:val>
                                            <p:strVal val="#ppt_x"/>
                                          </p:val>
                                        </p:tav>
                                      </p:tavLst>
                                    </p:anim>
                                    <p:animEffect transition="in" filter="wipe(left)">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ldLvl="0" animBg="1"/>
      <p:bldP spid="34" grpId="0" bldLvl="0" animBg="1"/>
      <p:bldP spid="41" grpId="0"/>
      <p:bldP spid="7"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905" y="383540"/>
            <a:ext cx="1620520" cy="144653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100">
              <a:solidFill>
                <a:schemeClr val="lt1"/>
              </a:solidFill>
              <a:latin typeface="微软雅黑 Light" panose="020B0502040204020203" pitchFamily="34" charset="-122"/>
              <a:ea typeface="微软雅黑 Light" panose="020B0502040204020203" pitchFamily="34" charset="-122"/>
            </a:endParaRPr>
          </a:p>
        </p:txBody>
      </p:sp>
      <p:sp>
        <p:nvSpPr>
          <p:cNvPr id="34" name="等腰三角形 33"/>
          <p:cNvSpPr>
            <a:spLocks noChangeAspect="1"/>
          </p:cNvSpPr>
          <p:nvPr/>
        </p:nvSpPr>
        <p:spPr>
          <a:xfrm rot="16200000">
            <a:off x="1229360" y="2268855"/>
            <a:ext cx="469265" cy="316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dirty="0">
              <a:latin typeface="微软雅黑 Light" panose="020B0502040204020203" pitchFamily="34" charset="-122"/>
              <a:ea typeface="微软雅黑 Light" panose="020B0502040204020203" pitchFamily="34" charset="-122"/>
            </a:endParaRPr>
          </a:p>
        </p:txBody>
      </p:sp>
      <p:grpSp>
        <p:nvGrpSpPr>
          <p:cNvPr id="6" name="组合 5"/>
          <p:cNvGrpSpPr/>
          <p:nvPr/>
        </p:nvGrpSpPr>
        <p:grpSpPr>
          <a:xfrm>
            <a:off x="-1905" y="474980"/>
            <a:ext cx="1624330" cy="5691505"/>
            <a:chOff x="-3" y="31"/>
            <a:chExt cx="2558" cy="8963"/>
          </a:xfrm>
        </p:grpSpPr>
        <p:sp>
          <p:nvSpPr>
            <p:cNvPr id="54275" name="矩形 53"/>
            <p:cNvSpPr>
              <a:spLocks noChangeArrowheads="1"/>
            </p:cNvSpPr>
            <p:nvPr/>
          </p:nvSpPr>
          <p:spPr bwMode="auto">
            <a:xfrm>
              <a:off x="-3" y="5970"/>
              <a:ext cx="2552" cy="1156"/>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500" b="1" dirty="0">
                  <a:solidFill>
                    <a:schemeClr val="bg1"/>
                  </a:solidFill>
                  <a:latin typeface="微软雅黑 Light" panose="020B0502040204020203" pitchFamily="34" charset="-122"/>
                  <a:ea typeface="微软雅黑 Light" panose="020B0502040204020203" pitchFamily="34" charset="-122"/>
                </a:rPr>
                <a:t>0x0005</a:t>
              </a:r>
            </a:p>
          </p:txBody>
        </p:sp>
        <p:grpSp>
          <p:nvGrpSpPr>
            <p:cNvPr id="22" name="组合 6"/>
            <p:cNvGrpSpPr/>
            <p:nvPr/>
          </p:nvGrpSpPr>
          <p:grpSpPr bwMode="auto">
            <a:xfrm>
              <a:off x="126" y="31"/>
              <a:ext cx="2295" cy="1343"/>
              <a:chOff x="0" y="1313877"/>
              <a:chExt cx="1943100" cy="1137363"/>
            </a:xfrm>
          </p:grpSpPr>
          <p:sp>
            <p:nvSpPr>
              <p:cNvPr id="23" name="文本框 7"/>
              <p:cNvSpPr txBox="1">
                <a:spLocks noChangeArrowheads="1"/>
              </p:cNvSpPr>
              <p:nvPr/>
            </p:nvSpPr>
            <p:spPr bwMode="auto">
              <a:xfrm>
                <a:off x="0" y="1313877"/>
                <a:ext cx="1943100" cy="67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7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9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Contents</a:t>
                </a:r>
                <a:endParaRPr lang="zh-CN" altLang="en-US"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grpSp>
        <p:sp>
          <p:nvSpPr>
            <p:cNvPr id="29" name="矩形 53"/>
            <p:cNvSpPr>
              <a:spLocks noChangeArrowheads="1"/>
            </p:cNvSpPr>
            <p:nvPr/>
          </p:nvSpPr>
          <p:spPr bwMode="auto">
            <a:xfrm>
              <a:off x="3" y="3099"/>
              <a:ext cx="2552" cy="1003"/>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500" b="1" dirty="0">
                <a:solidFill>
                  <a:schemeClr val="bg1"/>
                </a:solidFill>
                <a:latin typeface="微软雅黑 Light" panose="020B0502040204020203" pitchFamily="34" charset="-122"/>
                <a:ea typeface="微软雅黑 Light" panose="020B0502040204020203" pitchFamily="34" charset="-122"/>
              </a:endParaRPr>
            </a:p>
          </p:txBody>
        </p:sp>
        <p:sp>
          <p:nvSpPr>
            <p:cNvPr id="30" name="矩形 53"/>
            <p:cNvSpPr>
              <a:spLocks noChangeArrowheads="1"/>
            </p:cNvSpPr>
            <p:nvPr/>
          </p:nvSpPr>
          <p:spPr bwMode="auto">
            <a:xfrm>
              <a:off x="-3" y="4102"/>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2" name="矩形 53"/>
            <p:cNvSpPr>
              <a:spLocks noChangeArrowheads="1"/>
            </p:cNvSpPr>
            <p:nvPr/>
          </p:nvSpPr>
          <p:spPr bwMode="auto">
            <a:xfrm>
              <a:off x="-3" y="5036"/>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3" name="矩形 53"/>
            <p:cNvSpPr>
              <a:spLocks noChangeArrowheads="1"/>
            </p:cNvSpPr>
            <p:nvPr/>
          </p:nvSpPr>
          <p:spPr bwMode="auto">
            <a:xfrm>
              <a:off x="-3" y="2165"/>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4" name="矩形 53"/>
            <p:cNvSpPr>
              <a:spLocks noChangeArrowheads="1"/>
            </p:cNvSpPr>
            <p:nvPr/>
          </p:nvSpPr>
          <p:spPr bwMode="auto">
            <a:xfrm>
              <a:off x="3" y="7126"/>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5" name="矩形 53"/>
            <p:cNvSpPr>
              <a:spLocks noChangeArrowheads="1"/>
            </p:cNvSpPr>
            <p:nvPr/>
          </p:nvSpPr>
          <p:spPr bwMode="auto">
            <a:xfrm>
              <a:off x="3" y="8060"/>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grpSp>
      <p:sp>
        <p:nvSpPr>
          <p:cNvPr id="7" name="等腰三角形 6"/>
          <p:cNvSpPr>
            <a:spLocks noChangeAspect="1"/>
          </p:cNvSpPr>
          <p:nvPr/>
        </p:nvSpPr>
        <p:spPr>
          <a:xfrm rot="16200000">
            <a:off x="1274648" y="4453995"/>
            <a:ext cx="369575" cy="318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微软雅黑 Light" panose="020B0502040204020203" pitchFamily="34" charset="-122"/>
              <a:ea typeface="微软雅黑 Light" panose="020B0502040204020203" pitchFamily="34" charset="-122"/>
            </a:endParaRPr>
          </a:p>
        </p:txBody>
      </p:sp>
      <p:sp>
        <p:nvSpPr>
          <p:cNvPr id="21" name="文本框 20"/>
          <p:cNvSpPr txBox="1"/>
          <p:nvPr/>
        </p:nvSpPr>
        <p:spPr>
          <a:xfrm>
            <a:off x="2044242" y="613410"/>
            <a:ext cx="5907158" cy="7143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4050" b="0" dirty="0">
                <a:solidFill>
                  <a:prstClr val="black">
                    <a:alpha val="75000"/>
                  </a:prstClr>
                </a:solidFill>
                <a:latin typeface="微软雅黑 Light" panose="020B0502040204020203" pitchFamily="34" charset="-122"/>
                <a:ea typeface="微软雅黑 Light" panose="020B0502040204020203" pitchFamily="34" charset="-122"/>
              </a:rPr>
              <a:t>公司优势及影响</a:t>
            </a:r>
          </a:p>
        </p:txBody>
      </p:sp>
      <p:sp>
        <p:nvSpPr>
          <p:cNvPr id="32" name="文本框 31"/>
          <p:cNvSpPr txBox="1"/>
          <p:nvPr/>
        </p:nvSpPr>
        <p:spPr>
          <a:xfrm>
            <a:off x="2720648" y="1507490"/>
            <a:ext cx="4893310" cy="645160"/>
          </a:xfrm>
          <a:prstGeom prst="rect">
            <a:avLst/>
          </a:prstGeom>
          <a:noFill/>
        </p:spPr>
        <p:txBody>
          <a:bodyPr wrap="square" rtlCol="0">
            <a:spAutoFit/>
          </a:bodyPr>
          <a:lstStyle/>
          <a:p>
            <a:r>
              <a:rPr lang="zh-CN" altLang="en-US" sz="3600" dirty="0">
                <a:latin typeface="微软雅黑 Light" panose="020B0502040204020203" pitchFamily="34" charset="-122"/>
                <a:ea typeface="微软雅黑 Light" panose="020B0502040204020203" pitchFamily="34" charset="-122"/>
              </a:rPr>
              <a:t>优势</a:t>
            </a:r>
          </a:p>
        </p:txBody>
      </p:sp>
      <p:sp>
        <p:nvSpPr>
          <p:cNvPr id="37" name="文本框 36"/>
          <p:cNvSpPr txBox="1"/>
          <p:nvPr/>
        </p:nvSpPr>
        <p:spPr>
          <a:xfrm>
            <a:off x="2720648" y="3820160"/>
            <a:ext cx="4893310" cy="645160"/>
          </a:xfrm>
          <a:prstGeom prst="rect">
            <a:avLst/>
          </a:prstGeom>
          <a:noFill/>
        </p:spPr>
        <p:txBody>
          <a:bodyPr wrap="square" rtlCol="0">
            <a:spAutoFit/>
          </a:bodyPr>
          <a:lstStyle/>
          <a:p>
            <a:r>
              <a:rPr lang="zh-CN" altLang="en-US" sz="3600" dirty="0">
                <a:latin typeface="微软雅黑 Light" panose="020B0502040204020203" pitchFamily="34" charset="-122"/>
                <a:ea typeface="微软雅黑 Light" panose="020B0502040204020203" pitchFamily="34" charset="-122"/>
              </a:rPr>
              <a:t>影响</a:t>
            </a:r>
          </a:p>
        </p:txBody>
      </p:sp>
      <p:sp>
        <p:nvSpPr>
          <p:cNvPr id="38" name="文本框 37"/>
          <p:cNvSpPr txBox="1"/>
          <p:nvPr/>
        </p:nvSpPr>
        <p:spPr>
          <a:xfrm>
            <a:off x="2720648" y="2232660"/>
            <a:ext cx="4893945" cy="1383665"/>
          </a:xfrm>
          <a:prstGeom prst="rect">
            <a:avLst/>
          </a:prstGeom>
          <a:noFill/>
        </p:spPr>
        <p:txBody>
          <a:bodyPr wrap="square" rtlCol="0">
            <a:spAutoFit/>
          </a:bodyPr>
          <a:lstStyle/>
          <a:p>
            <a:r>
              <a:rPr lang="zh-CN" altLang="en-US" sz="2800" dirty="0">
                <a:latin typeface="微软雅黑 Light" panose="020B0502040204020203" pitchFamily="34" charset="-122"/>
                <a:ea typeface="微软雅黑 Light" panose="020B0502040204020203" pitchFamily="34" charset="-122"/>
              </a:rPr>
              <a:t>（</a:t>
            </a:r>
            <a:r>
              <a:rPr lang="en-US" altLang="zh-CN" sz="2800" dirty="0">
                <a:latin typeface="微软雅黑 Light" panose="020B0502040204020203" pitchFamily="34" charset="-122"/>
                <a:ea typeface="微软雅黑 Light" panose="020B0502040204020203" pitchFamily="34" charset="-122"/>
              </a:rPr>
              <a:t>1</a:t>
            </a:r>
            <a:r>
              <a:rPr lang="zh-CN" altLang="en-US" sz="2800" dirty="0">
                <a:latin typeface="微软雅黑 Light" panose="020B0502040204020203" pitchFamily="34" charset="-122"/>
                <a:ea typeface="微软雅黑 Light" panose="020B0502040204020203" pitchFamily="34" charset="-122"/>
              </a:rPr>
              <a:t>）技术层面上</a:t>
            </a:r>
          </a:p>
          <a:p>
            <a:r>
              <a:rPr lang="zh-CN" altLang="en-US" sz="2800" dirty="0">
                <a:latin typeface="微软雅黑 Light" panose="020B0502040204020203" pitchFamily="34" charset="-122"/>
                <a:ea typeface="微软雅黑 Light" panose="020B0502040204020203" pitchFamily="34" charset="-122"/>
              </a:rPr>
              <a:t>（</a:t>
            </a:r>
            <a:r>
              <a:rPr lang="en-US" altLang="zh-CN" sz="2800" dirty="0">
                <a:latin typeface="微软雅黑 Light" panose="020B0502040204020203" pitchFamily="34" charset="-122"/>
                <a:ea typeface="微软雅黑 Light" panose="020B0502040204020203" pitchFamily="34" charset="-122"/>
              </a:rPr>
              <a:t>2</a:t>
            </a:r>
            <a:r>
              <a:rPr lang="zh-CN" altLang="en-US" sz="2800" dirty="0">
                <a:latin typeface="微软雅黑 Light" panose="020B0502040204020203" pitchFamily="34" charset="-122"/>
                <a:ea typeface="微软雅黑 Light" panose="020B0502040204020203" pitchFamily="34" charset="-122"/>
              </a:rPr>
              <a:t>）市场上</a:t>
            </a:r>
          </a:p>
          <a:p>
            <a:r>
              <a:rPr lang="zh-CN" altLang="en-US" sz="2800" dirty="0">
                <a:latin typeface="微软雅黑 Light" panose="020B0502040204020203" pitchFamily="34" charset="-122"/>
                <a:ea typeface="微软雅黑 Light" panose="020B0502040204020203" pitchFamily="34" charset="-122"/>
              </a:rPr>
              <a:t>（</a:t>
            </a:r>
            <a:r>
              <a:rPr lang="en-US" altLang="zh-CN" sz="2800" dirty="0">
                <a:latin typeface="微软雅黑 Light" panose="020B0502040204020203" pitchFamily="34" charset="-122"/>
                <a:ea typeface="微软雅黑 Light" panose="020B0502040204020203" pitchFamily="34" charset="-122"/>
              </a:rPr>
              <a:t>3</a:t>
            </a:r>
            <a:r>
              <a:rPr lang="zh-CN" altLang="en-US" sz="2800" dirty="0">
                <a:latin typeface="微软雅黑 Light" panose="020B0502040204020203" pitchFamily="34" charset="-122"/>
                <a:ea typeface="微软雅黑 Light" panose="020B0502040204020203" pitchFamily="34" charset="-122"/>
              </a:rPr>
              <a:t>）团队管理上</a:t>
            </a:r>
          </a:p>
        </p:txBody>
      </p:sp>
      <p:sp>
        <p:nvSpPr>
          <p:cNvPr id="8" name="文本框 7">
            <a:extLst>
              <a:ext uri="{FF2B5EF4-FFF2-40B4-BE49-F238E27FC236}">
                <a16:creationId xmlns:a16="http://schemas.microsoft.com/office/drawing/2014/main" id="{2DE3703A-24FC-4D9F-BDAB-BD691BFE3F10}"/>
              </a:ext>
            </a:extLst>
          </p:cNvPr>
          <p:cNvSpPr txBox="1"/>
          <p:nvPr/>
        </p:nvSpPr>
        <p:spPr>
          <a:xfrm>
            <a:off x="2720648" y="4751783"/>
            <a:ext cx="5006383" cy="1661993"/>
          </a:xfrm>
          <a:prstGeom prst="rect">
            <a:avLst/>
          </a:prstGeom>
          <a:noFill/>
        </p:spPr>
        <p:txBody>
          <a:bodyPr wrap="square" rtlCol="0">
            <a:spAutoFit/>
          </a:bodyPr>
          <a:lstStyle/>
          <a:p>
            <a:r>
              <a:rPr lang="zh-CN" altLang="zh-CN" sz="2800" dirty="0">
                <a:latin typeface="微软雅黑 Light" panose="020B0502040204020203" pitchFamily="34" charset="-122"/>
                <a:ea typeface="微软雅黑 Light" panose="020B0502040204020203" pitchFamily="34" charset="-122"/>
              </a:rPr>
              <a:t>改变传统服务模式，推行了人工智能化服务，实现传统技术的多模式人工智能应用。</a:t>
            </a:r>
          </a:p>
          <a:p>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12" presetClass="entr" presetSubtype="2" fill="hold" grpId="0" nodeType="withEffect">
                                  <p:stCondLst>
                                    <p:cond delay="500"/>
                                  </p:stCondLst>
                                  <p:childTnLst>
                                    <p:set>
                                      <p:cBhvr>
                                        <p:cTn id="9" dur="1" fill="hold">
                                          <p:stCondLst>
                                            <p:cond delay="0"/>
                                          </p:stCondLst>
                                        </p:cTn>
                                        <p:tgtEl>
                                          <p:spTgt spid="34"/>
                                        </p:tgtEl>
                                        <p:attrNameLst>
                                          <p:attrName>style.visibility</p:attrName>
                                        </p:attrNameLst>
                                      </p:cBhvr>
                                      <p:to>
                                        <p:strVal val="visible"/>
                                      </p:to>
                                    </p:set>
                                    <p:anim calcmode="lin" valueType="num">
                                      <p:cBhvr additive="base">
                                        <p:cTn id="10" dur="500"/>
                                        <p:tgtEl>
                                          <p:spTgt spid="34"/>
                                        </p:tgtEl>
                                        <p:attrNameLst>
                                          <p:attrName>ppt_x</p:attrName>
                                        </p:attrNameLst>
                                      </p:cBhvr>
                                      <p:tavLst>
                                        <p:tav tm="0">
                                          <p:val>
                                            <p:strVal val="#ppt_x+#ppt_w*1.125000"/>
                                          </p:val>
                                        </p:tav>
                                        <p:tav tm="100000">
                                          <p:val>
                                            <p:strVal val="#ppt_x"/>
                                          </p:val>
                                        </p:tav>
                                      </p:tavLst>
                                    </p:anim>
                                    <p:animEffect transition="in" filter="wipe(left)">
                                      <p:cBhvr>
                                        <p:cTn id="11" dur="500"/>
                                        <p:tgtEl>
                                          <p:spTgt spid="34"/>
                                        </p:tgtEl>
                                      </p:cBhvr>
                                    </p:animEffect>
                                  </p:childTnLst>
                                </p:cTn>
                              </p:par>
                              <p:par>
                                <p:cTn id="12" presetID="12" presetClass="entr" presetSubtype="2" fill="hold" grpId="0" nodeType="withEffect">
                                  <p:stCondLst>
                                    <p:cond delay="50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p:tgtEl>
                                          <p:spTgt spid="7"/>
                                        </p:tgtEl>
                                        <p:attrNameLst>
                                          <p:attrName>ppt_x</p:attrName>
                                        </p:attrNameLst>
                                      </p:cBhvr>
                                      <p:tavLst>
                                        <p:tav tm="0">
                                          <p:val>
                                            <p:strVal val="#ppt_x+#ppt_w*1.125000"/>
                                          </p:val>
                                        </p:tav>
                                        <p:tav tm="100000">
                                          <p:val>
                                            <p:strVal val="#ppt_x"/>
                                          </p:val>
                                        </p:tav>
                                      </p:tavLst>
                                    </p:anim>
                                    <p:animEffect transition="in" filter="wipe(left)">
                                      <p:cBhvr>
                                        <p:cTn id="15" dur="500"/>
                                        <p:tgtEl>
                                          <p:spTgt spid="7"/>
                                        </p:tgtEl>
                                      </p:cBhvr>
                                    </p:animEffect>
                                  </p:childTnLst>
                                </p:cTn>
                              </p:par>
                              <p:par>
                                <p:cTn id="16" presetID="22" presetClass="entr" presetSubtype="8" fill="hold" grpId="0" nodeType="withEffect">
                                  <p:stCondLst>
                                    <p:cond delay="500"/>
                                  </p:stCondLst>
                                  <p:childTnLst>
                                    <p:set>
                                      <p:cBhvr>
                                        <p:cTn id="17" dur="1" fill="hold">
                                          <p:stCondLst>
                                            <p:cond delay="0"/>
                                          </p:stCondLst>
                                        </p:cTn>
                                        <p:tgtEl>
                                          <p:spTgt spid="21"/>
                                        </p:tgtEl>
                                        <p:attrNameLst>
                                          <p:attrName>style.visibility</p:attrName>
                                        </p:attrNameLst>
                                      </p:cBhvr>
                                      <p:to>
                                        <p:strVal val="visible"/>
                                      </p:to>
                                    </p:set>
                                    <p:animEffect transition="in" filter="wipe(left)">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1000"/>
                                        <p:tgtEl>
                                          <p:spTgt spid="32"/>
                                        </p:tgtEl>
                                      </p:cBhvr>
                                    </p:animEffect>
                                    <p:anim calcmode="lin" valueType="num">
                                      <p:cBhvr>
                                        <p:cTn id="24" dur="1000" fill="hold"/>
                                        <p:tgtEl>
                                          <p:spTgt spid="32"/>
                                        </p:tgtEl>
                                        <p:attrNameLst>
                                          <p:attrName>ppt_x</p:attrName>
                                        </p:attrNameLst>
                                      </p:cBhvr>
                                      <p:tavLst>
                                        <p:tav tm="0">
                                          <p:val>
                                            <p:strVal val="#ppt_x"/>
                                          </p:val>
                                        </p:tav>
                                        <p:tav tm="100000">
                                          <p:val>
                                            <p:strVal val="#ppt_x"/>
                                          </p:val>
                                        </p:tav>
                                      </p:tavLst>
                                    </p:anim>
                                    <p:anim calcmode="lin" valueType="num">
                                      <p:cBhvr>
                                        <p:cTn id="25"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1000"/>
                                        <p:tgtEl>
                                          <p:spTgt spid="38"/>
                                        </p:tgtEl>
                                      </p:cBhvr>
                                    </p:animEffect>
                                    <p:anim calcmode="lin" valueType="num">
                                      <p:cBhvr>
                                        <p:cTn id="31" dur="1000" fill="hold"/>
                                        <p:tgtEl>
                                          <p:spTgt spid="38"/>
                                        </p:tgtEl>
                                        <p:attrNameLst>
                                          <p:attrName>ppt_x</p:attrName>
                                        </p:attrNameLst>
                                      </p:cBhvr>
                                      <p:tavLst>
                                        <p:tav tm="0">
                                          <p:val>
                                            <p:strVal val="#ppt_x"/>
                                          </p:val>
                                        </p:tav>
                                        <p:tav tm="100000">
                                          <p:val>
                                            <p:strVal val="#ppt_x"/>
                                          </p:val>
                                        </p:tav>
                                      </p:tavLst>
                                    </p:anim>
                                    <p:anim calcmode="lin" valueType="num">
                                      <p:cBhvr>
                                        <p:cTn id="32"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1000"/>
                                        <p:tgtEl>
                                          <p:spTgt spid="37"/>
                                        </p:tgtEl>
                                      </p:cBhvr>
                                    </p:animEffect>
                                    <p:anim calcmode="lin" valueType="num">
                                      <p:cBhvr>
                                        <p:cTn id="38" dur="1000" fill="hold"/>
                                        <p:tgtEl>
                                          <p:spTgt spid="37"/>
                                        </p:tgtEl>
                                        <p:attrNameLst>
                                          <p:attrName>ppt_x</p:attrName>
                                        </p:attrNameLst>
                                      </p:cBhvr>
                                      <p:tavLst>
                                        <p:tav tm="0">
                                          <p:val>
                                            <p:strVal val="#ppt_x"/>
                                          </p:val>
                                        </p:tav>
                                        <p:tav tm="100000">
                                          <p:val>
                                            <p:strVal val="#ppt_x"/>
                                          </p:val>
                                        </p:tav>
                                      </p:tavLst>
                                    </p:anim>
                                    <p:anim calcmode="lin" valueType="num">
                                      <p:cBhvr>
                                        <p:cTn id="3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1000"/>
                                        <p:tgtEl>
                                          <p:spTgt spid="8"/>
                                        </p:tgtEl>
                                      </p:cBhvr>
                                    </p:animEffect>
                                    <p:anim calcmode="lin" valueType="num">
                                      <p:cBhvr>
                                        <p:cTn id="45" dur="1000" fill="hold"/>
                                        <p:tgtEl>
                                          <p:spTgt spid="8"/>
                                        </p:tgtEl>
                                        <p:attrNameLst>
                                          <p:attrName>ppt_x</p:attrName>
                                        </p:attrNameLst>
                                      </p:cBhvr>
                                      <p:tavLst>
                                        <p:tav tm="0">
                                          <p:val>
                                            <p:strVal val="#ppt_x"/>
                                          </p:val>
                                        </p:tav>
                                        <p:tav tm="100000">
                                          <p:val>
                                            <p:strVal val="#ppt_x"/>
                                          </p:val>
                                        </p:tav>
                                      </p:tavLst>
                                    </p:anim>
                                    <p:anim calcmode="lin" valueType="num">
                                      <p:cBhvr>
                                        <p:cTn id="4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ldLvl="0" animBg="1"/>
      <p:bldP spid="34" grpId="0" bldLvl="0" animBg="1"/>
      <p:bldP spid="7" grpId="0" bldLvl="0" animBg="1"/>
      <p:bldP spid="21" grpId="0"/>
      <p:bldP spid="32" grpId="0"/>
      <p:bldP spid="37" grpId="0"/>
      <p:bldP spid="38"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905" y="383540"/>
            <a:ext cx="1620520" cy="144653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100">
              <a:solidFill>
                <a:schemeClr val="lt1"/>
              </a:solidFill>
              <a:latin typeface="微软雅黑 Light" panose="020B0502040204020203" pitchFamily="34" charset="-122"/>
              <a:ea typeface="微软雅黑 Light" panose="020B0502040204020203" pitchFamily="34" charset="-122"/>
            </a:endParaRPr>
          </a:p>
        </p:txBody>
      </p:sp>
      <p:sp>
        <p:nvSpPr>
          <p:cNvPr id="34" name="等腰三角形 33"/>
          <p:cNvSpPr>
            <a:spLocks noChangeAspect="1"/>
          </p:cNvSpPr>
          <p:nvPr/>
        </p:nvSpPr>
        <p:spPr>
          <a:xfrm rot="16200000">
            <a:off x="1229360" y="2268855"/>
            <a:ext cx="469265" cy="316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dirty="0">
              <a:latin typeface="微软雅黑 Light" panose="020B0502040204020203" pitchFamily="34" charset="-122"/>
              <a:ea typeface="微软雅黑 Light" panose="020B0502040204020203" pitchFamily="34" charset="-122"/>
            </a:endParaRPr>
          </a:p>
        </p:txBody>
      </p:sp>
      <p:grpSp>
        <p:nvGrpSpPr>
          <p:cNvPr id="6" name="组合 5"/>
          <p:cNvGrpSpPr/>
          <p:nvPr/>
        </p:nvGrpSpPr>
        <p:grpSpPr>
          <a:xfrm>
            <a:off x="-1905" y="474980"/>
            <a:ext cx="1624330" cy="5691505"/>
            <a:chOff x="-3" y="31"/>
            <a:chExt cx="2558" cy="8963"/>
          </a:xfrm>
        </p:grpSpPr>
        <p:sp>
          <p:nvSpPr>
            <p:cNvPr id="54275" name="矩形 53"/>
            <p:cNvSpPr>
              <a:spLocks noChangeArrowheads="1"/>
            </p:cNvSpPr>
            <p:nvPr/>
          </p:nvSpPr>
          <p:spPr bwMode="auto">
            <a:xfrm>
              <a:off x="-3" y="5970"/>
              <a:ext cx="2552" cy="1156"/>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500" dirty="0">
                  <a:solidFill>
                    <a:schemeClr val="bg1"/>
                  </a:solidFill>
                  <a:latin typeface="微软雅黑 Light" panose="020B0502040204020203" pitchFamily="34" charset="-122"/>
                  <a:ea typeface="微软雅黑 Light" panose="020B0502040204020203" pitchFamily="34" charset="-122"/>
                </a:rPr>
                <a:t>0x0005</a:t>
              </a:r>
            </a:p>
          </p:txBody>
        </p:sp>
        <p:grpSp>
          <p:nvGrpSpPr>
            <p:cNvPr id="22" name="组合 6"/>
            <p:cNvGrpSpPr/>
            <p:nvPr/>
          </p:nvGrpSpPr>
          <p:grpSpPr bwMode="auto">
            <a:xfrm>
              <a:off x="126" y="31"/>
              <a:ext cx="2295" cy="1343"/>
              <a:chOff x="0" y="1313877"/>
              <a:chExt cx="1943100" cy="1137363"/>
            </a:xfrm>
          </p:grpSpPr>
          <p:sp>
            <p:nvSpPr>
              <p:cNvPr id="23" name="文本框 7"/>
              <p:cNvSpPr txBox="1">
                <a:spLocks noChangeArrowheads="1"/>
              </p:cNvSpPr>
              <p:nvPr/>
            </p:nvSpPr>
            <p:spPr bwMode="auto">
              <a:xfrm>
                <a:off x="0" y="1313877"/>
                <a:ext cx="1943100" cy="67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700"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9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Contents</a:t>
                </a:r>
                <a:endParaRPr lang="zh-CN" altLang="en-US" sz="1800"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grpSp>
        <p:sp>
          <p:nvSpPr>
            <p:cNvPr id="29" name="矩形 53"/>
            <p:cNvSpPr>
              <a:spLocks noChangeArrowheads="1"/>
            </p:cNvSpPr>
            <p:nvPr/>
          </p:nvSpPr>
          <p:spPr bwMode="auto">
            <a:xfrm>
              <a:off x="3" y="3099"/>
              <a:ext cx="2552" cy="1003"/>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500" dirty="0">
                <a:solidFill>
                  <a:schemeClr val="bg1"/>
                </a:solidFill>
                <a:latin typeface="微软雅黑 Light" panose="020B0502040204020203" pitchFamily="34" charset="-122"/>
                <a:ea typeface="微软雅黑 Light" panose="020B0502040204020203" pitchFamily="34" charset="-122"/>
              </a:endParaRPr>
            </a:p>
          </p:txBody>
        </p:sp>
        <p:sp>
          <p:nvSpPr>
            <p:cNvPr id="30" name="矩形 53"/>
            <p:cNvSpPr>
              <a:spLocks noChangeArrowheads="1"/>
            </p:cNvSpPr>
            <p:nvPr/>
          </p:nvSpPr>
          <p:spPr bwMode="auto">
            <a:xfrm>
              <a:off x="-3" y="4102"/>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dirty="0">
                <a:solidFill>
                  <a:schemeClr val="bg1"/>
                </a:solidFill>
                <a:latin typeface="微软雅黑 Light" panose="020B0502040204020203" pitchFamily="34" charset="-122"/>
                <a:ea typeface="微软雅黑 Light" panose="020B0502040204020203" pitchFamily="34" charset="-122"/>
              </a:endParaRPr>
            </a:p>
          </p:txBody>
        </p:sp>
        <p:sp>
          <p:nvSpPr>
            <p:cNvPr id="2" name="矩形 53"/>
            <p:cNvSpPr>
              <a:spLocks noChangeArrowheads="1"/>
            </p:cNvSpPr>
            <p:nvPr/>
          </p:nvSpPr>
          <p:spPr bwMode="auto">
            <a:xfrm>
              <a:off x="-3" y="5036"/>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dirty="0">
                <a:solidFill>
                  <a:schemeClr val="bg1"/>
                </a:solidFill>
                <a:latin typeface="微软雅黑 Light" panose="020B0502040204020203" pitchFamily="34" charset="-122"/>
                <a:ea typeface="微软雅黑 Light" panose="020B0502040204020203" pitchFamily="34" charset="-122"/>
              </a:endParaRPr>
            </a:p>
          </p:txBody>
        </p:sp>
        <p:sp>
          <p:nvSpPr>
            <p:cNvPr id="3" name="矩形 53"/>
            <p:cNvSpPr>
              <a:spLocks noChangeArrowheads="1"/>
            </p:cNvSpPr>
            <p:nvPr/>
          </p:nvSpPr>
          <p:spPr bwMode="auto">
            <a:xfrm>
              <a:off x="-3" y="2165"/>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dirty="0">
                <a:solidFill>
                  <a:schemeClr val="bg1"/>
                </a:solidFill>
                <a:latin typeface="微软雅黑 Light" panose="020B0502040204020203" pitchFamily="34" charset="-122"/>
                <a:ea typeface="微软雅黑 Light" panose="020B0502040204020203" pitchFamily="34" charset="-122"/>
              </a:endParaRPr>
            </a:p>
          </p:txBody>
        </p:sp>
        <p:sp>
          <p:nvSpPr>
            <p:cNvPr id="4" name="矩形 53"/>
            <p:cNvSpPr>
              <a:spLocks noChangeArrowheads="1"/>
            </p:cNvSpPr>
            <p:nvPr/>
          </p:nvSpPr>
          <p:spPr bwMode="auto">
            <a:xfrm>
              <a:off x="3" y="7126"/>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dirty="0">
                <a:solidFill>
                  <a:schemeClr val="bg1"/>
                </a:solidFill>
                <a:latin typeface="微软雅黑 Light" panose="020B0502040204020203" pitchFamily="34" charset="-122"/>
                <a:ea typeface="微软雅黑 Light" panose="020B0502040204020203" pitchFamily="34" charset="-122"/>
              </a:endParaRPr>
            </a:p>
          </p:txBody>
        </p:sp>
        <p:sp>
          <p:nvSpPr>
            <p:cNvPr id="5" name="矩形 53"/>
            <p:cNvSpPr>
              <a:spLocks noChangeArrowheads="1"/>
            </p:cNvSpPr>
            <p:nvPr/>
          </p:nvSpPr>
          <p:spPr bwMode="auto">
            <a:xfrm>
              <a:off x="3" y="8060"/>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dirty="0">
                <a:solidFill>
                  <a:schemeClr val="bg1"/>
                </a:solidFill>
                <a:latin typeface="微软雅黑 Light" panose="020B0502040204020203" pitchFamily="34" charset="-122"/>
                <a:ea typeface="微软雅黑 Light" panose="020B0502040204020203" pitchFamily="34" charset="-122"/>
              </a:endParaRPr>
            </a:p>
          </p:txBody>
        </p:sp>
      </p:grpSp>
      <p:sp>
        <p:nvSpPr>
          <p:cNvPr id="7" name="等腰三角形 6"/>
          <p:cNvSpPr>
            <a:spLocks noChangeAspect="1"/>
          </p:cNvSpPr>
          <p:nvPr/>
        </p:nvSpPr>
        <p:spPr>
          <a:xfrm rot="16200000">
            <a:off x="1274648" y="4453995"/>
            <a:ext cx="369575" cy="318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微软雅黑 Light" panose="020B0502040204020203" pitchFamily="34" charset="-122"/>
              <a:ea typeface="微软雅黑 Light" panose="020B0502040204020203" pitchFamily="34" charset="-122"/>
            </a:endParaRPr>
          </a:p>
        </p:txBody>
      </p:sp>
      <p:sp>
        <p:nvSpPr>
          <p:cNvPr id="21" name="文本框 20"/>
          <p:cNvSpPr txBox="1"/>
          <p:nvPr/>
        </p:nvSpPr>
        <p:spPr>
          <a:xfrm>
            <a:off x="2720648" y="739267"/>
            <a:ext cx="5907158" cy="7143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4050" b="0" dirty="0">
                <a:solidFill>
                  <a:prstClr val="black">
                    <a:alpha val="75000"/>
                  </a:prstClr>
                </a:solidFill>
                <a:latin typeface="微软雅黑 Light" panose="020B0502040204020203" pitchFamily="34" charset="-122"/>
                <a:ea typeface="微软雅黑 Light" panose="020B0502040204020203" pitchFamily="34" charset="-122"/>
              </a:rPr>
              <a:t>发展愿景</a:t>
            </a:r>
          </a:p>
        </p:txBody>
      </p:sp>
      <p:sp>
        <p:nvSpPr>
          <p:cNvPr id="38" name="文本框 37"/>
          <p:cNvSpPr txBox="1"/>
          <p:nvPr/>
        </p:nvSpPr>
        <p:spPr>
          <a:xfrm>
            <a:off x="2720340" y="2183130"/>
            <a:ext cx="5778500" cy="2245360"/>
          </a:xfrm>
          <a:prstGeom prst="rect">
            <a:avLst/>
          </a:prstGeom>
          <a:noFill/>
        </p:spPr>
        <p:txBody>
          <a:bodyPr wrap="square" rtlCol="0">
            <a:spAutoFit/>
          </a:bodyPr>
          <a:lstStyle/>
          <a:p>
            <a:r>
              <a:rPr lang="en-US" sz="2800" dirty="0">
                <a:solidFill>
                  <a:schemeClr val="bg1">
                    <a:lumMod val="50000"/>
                  </a:schemeClr>
                </a:solidFill>
                <a:latin typeface="微软雅黑 Light" panose="020B0502040204020203" pitchFamily="34" charset="-122"/>
                <a:ea typeface="微软雅黑 Light" panose="020B0502040204020203" pitchFamily="34" charset="-122"/>
              </a:rPr>
              <a:t>       </a:t>
            </a:r>
            <a:r>
              <a:rPr sz="2800" dirty="0">
                <a:solidFill>
                  <a:schemeClr val="bg1">
                    <a:lumMod val="50000"/>
                  </a:schemeClr>
                </a:solidFill>
                <a:latin typeface="微软雅黑 Light" panose="020B0502040204020203" pitchFamily="34" charset="-122"/>
                <a:ea typeface="微软雅黑 Light" panose="020B0502040204020203" pitchFamily="34" charset="-122"/>
              </a:rPr>
              <a:t>纸鸢的发展愿景是依靠自身技术优势，对3D打印技术的灵活运用满足客户及社会特殊需求，推动材料快速成型的人工智能运用及服务的人工智能化。</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12" presetClass="entr" presetSubtype="2" fill="hold" grpId="0" nodeType="withEffect">
                                  <p:stCondLst>
                                    <p:cond delay="500"/>
                                  </p:stCondLst>
                                  <p:childTnLst>
                                    <p:set>
                                      <p:cBhvr>
                                        <p:cTn id="9" dur="1" fill="hold">
                                          <p:stCondLst>
                                            <p:cond delay="0"/>
                                          </p:stCondLst>
                                        </p:cTn>
                                        <p:tgtEl>
                                          <p:spTgt spid="34"/>
                                        </p:tgtEl>
                                        <p:attrNameLst>
                                          <p:attrName>style.visibility</p:attrName>
                                        </p:attrNameLst>
                                      </p:cBhvr>
                                      <p:to>
                                        <p:strVal val="visible"/>
                                      </p:to>
                                    </p:set>
                                    <p:anim calcmode="lin" valueType="num">
                                      <p:cBhvr additive="base">
                                        <p:cTn id="10" dur="500"/>
                                        <p:tgtEl>
                                          <p:spTgt spid="34"/>
                                        </p:tgtEl>
                                        <p:attrNameLst>
                                          <p:attrName>ppt_x</p:attrName>
                                        </p:attrNameLst>
                                      </p:cBhvr>
                                      <p:tavLst>
                                        <p:tav tm="0">
                                          <p:val>
                                            <p:strVal val="#ppt_x+#ppt_w*1.125000"/>
                                          </p:val>
                                        </p:tav>
                                        <p:tav tm="100000">
                                          <p:val>
                                            <p:strVal val="#ppt_x"/>
                                          </p:val>
                                        </p:tav>
                                      </p:tavLst>
                                    </p:anim>
                                    <p:animEffect transition="in" filter="wipe(left)">
                                      <p:cBhvr>
                                        <p:cTn id="11" dur="500"/>
                                        <p:tgtEl>
                                          <p:spTgt spid="34"/>
                                        </p:tgtEl>
                                      </p:cBhvr>
                                    </p:animEffect>
                                  </p:childTnLst>
                                </p:cTn>
                              </p:par>
                              <p:par>
                                <p:cTn id="12" presetID="12" presetClass="entr" presetSubtype="2" fill="hold" grpId="0" nodeType="withEffect">
                                  <p:stCondLst>
                                    <p:cond delay="50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p:tgtEl>
                                          <p:spTgt spid="7"/>
                                        </p:tgtEl>
                                        <p:attrNameLst>
                                          <p:attrName>ppt_x</p:attrName>
                                        </p:attrNameLst>
                                      </p:cBhvr>
                                      <p:tavLst>
                                        <p:tav tm="0">
                                          <p:val>
                                            <p:strVal val="#ppt_x+#ppt_w*1.125000"/>
                                          </p:val>
                                        </p:tav>
                                        <p:tav tm="100000">
                                          <p:val>
                                            <p:strVal val="#ppt_x"/>
                                          </p:val>
                                        </p:tav>
                                      </p:tavLst>
                                    </p:anim>
                                    <p:animEffect transition="in" filter="wipe(left)">
                                      <p:cBhvr>
                                        <p:cTn id="15" dur="500"/>
                                        <p:tgtEl>
                                          <p:spTgt spid="7"/>
                                        </p:tgtEl>
                                      </p:cBhvr>
                                    </p:animEffect>
                                  </p:childTnLst>
                                </p:cTn>
                              </p:par>
                              <p:par>
                                <p:cTn id="16" presetID="22" presetClass="entr" presetSubtype="8" fill="hold" grpId="0" nodeType="withEffect">
                                  <p:stCondLst>
                                    <p:cond delay="500"/>
                                  </p:stCondLst>
                                  <p:childTnLst>
                                    <p:set>
                                      <p:cBhvr>
                                        <p:cTn id="17" dur="1" fill="hold">
                                          <p:stCondLst>
                                            <p:cond delay="0"/>
                                          </p:stCondLst>
                                        </p:cTn>
                                        <p:tgtEl>
                                          <p:spTgt spid="21"/>
                                        </p:tgtEl>
                                        <p:attrNameLst>
                                          <p:attrName>style.visibility</p:attrName>
                                        </p:attrNameLst>
                                      </p:cBhvr>
                                      <p:to>
                                        <p:strVal val="visible"/>
                                      </p:to>
                                    </p:set>
                                    <p:animEffect transition="in" filter="wipe(left)">
                                      <p:cBhvr>
                                        <p:cTn id="18" dur="500"/>
                                        <p:tgtEl>
                                          <p:spTgt spid="21"/>
                                        </p:tgtEl>
                                      </p:cBhvr>
                                    </p:animEffect>
                                  </p:childTnLst>
                                </p:cTn>
                              </p:par>
                              <p:par>
                                <p:cTn id="19" presetID="42" presetClass="entr" presetSubtype="0" fill="hold" grpId="0" nodeType="withEffect">
                                  <p:stCondLst>
                                    <p:cond delay="50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1000"/>
                                        <p:tgtEl>
                                          <p:spTgt spid="38"/>
                                        </p:tgtEl>
                                      </p:cBhvr>
                                    </p:animEffect>
                                    <p:anim calcmode="lin" valueType="num">
                                      <p:cBhvr>
                                        <p:cTn id="22" dur="1000" fill="hold"/>
                                        <p:tgtEl>
                                          <p:spTgt spid="38"/>
                                        </p:tgtEl>
                                        <p:attrNameLst>
                                          <p:attrName>ppt_x</p:attrName>
                                        </p:attrNameLst>
                                      </p:cBhvr>
                                      <p:tavLst>
                                        <p:tav tm="0">
                                          <p:val>
                                            <p:strVal val="#ppt_x"/>
                                          </p:val>
                                        </p:tav>
                                        <p:tav tm="100000">
                                          <p:val>
                                            <p:strVal val="#ppt_x"/>
                                          </p:val>
                                        </p:tav>
                                      </p:tavLst>
                                    </p:anim>
                                    <p:anim calcmode="lin" valueType="num">
                                      <p:cBhvr>
                                        <p:cTn id="23"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ldLvl="0" animBg="1"/>
      <p:bldP spid="34" grpId="0" bldLvl="0" animBg="1"/>
      <p:bldP spid="7" grpId="0" bldLvl="0" animBg="1"/>
      <p:bldP spid="21" grpId="0"/>
      <p:bldP spid="3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905" y="383540"/>
            <a:ext cx="1620520" cy="144653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100">
              <a:solidFill>
                <a:schemeClr val="lt1"/>
              </a:solidFill>
              <a:latin typeface="微软雅黑 Light" panose="020B0502040204020203" pitchFamily="34" charset="-122"/>
              <a:ea typeface="微软雅黑 Light" panose="020B0502040204020203" pitchFamily="34" charset="-122"/>
            </a:endParaRPr>
          </a:p>
        </p:txBody>
      </p:sp>
      <p:sp>
        <p:nvSpPr>
          <p:cNvPr id="34" name="等腰三角形 33"/>
          <p:cNvSpPr>
            <a:spLocks noChangeAspect="1"/>
          </p:cNvSpPr>
          <p:nvPr/>
        </p:nvSpPr>
        <p:spPr>
          <a:xfrm rot="16200000">
            <a:off x="1229360" y="2268855"/>
            <a:ext cx="469265" cy="316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dirty="0">
              <a:latin typeface="微软雅黑 Light" panose="020B0502040204020203" pitchFamily="34" charset="-122"/>
              <a:ea typeface="微软雅黑 Light" panose="020B0502040204020203" pitchFamily="34" charset="-122"/>
            </a:endParaRPr>
          </a:p>
        </p:txBody>
      </p:sp>
      <p:grpSp>
        <p:nvGrpSpPr>
          <p:cNvPr id="6" name="组合 5"/>
          <p:cNvGrpSpPr/>
          <p:nvPr/>
        </p:nvGrpSpPr>
        <p:grpSpPr>
          <a:xfrm>
            <a:off x="-1905" y="474980"/>
            <a:ext cx="1624330" cy="5691505"/>
            <a:chOff x="-3" y="31"/>
            <a:chExt cx="2558" cy="8963"/>
          </a:xfrm>
        </p:grpSpPr>
        <p:sp>
          <p:nvSpPr>
            <p:cNvPr id="54275" name="矩形 53"/>
            <p:cNvSpPr>
              <a:spLocks noChangeArrowheads="1"/>
            </p:cNvSpPr>
            <p:nvPr/>
          </p:nvSpPr>
          <p:spPr bwMode="auto">
            <a:xfrm>
              <a:off x="-3" y="5970"/>
              <a:ext cx="2552" cy="1156"/>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500" b="1" dirty="0">
                  <a:solidFill>
                    <a:schemeClr val="bg1"/>
                  </a:solidFill>
                  <a:latin typeface="微软雅黑 Light" panose="020B0502040204020203" pitchFamily="34" charset="-122"/>
                  <a:ea typeface="微软雅黑 Light" panose="020B0502040204020203" pitchFamily="34" charset="-122"/>
                </a:rPr>
                <a:t>0x0005</a:t>
              </a:r>
            </a:p>
          </p:txBody>
        </p:sp>
        <p:grpSp>
          <p:nvGrpSpPr>
            <p:cNvPr id="22" name="组合 6"/>
            <p:cNvGrpSpPr/>
            <p:nvPr/>
          </p:nvGrpSpPr>
          <p:grpSpPr bwMode="auto">
            <a:xfrm>
              <a:off x="126" y="31"/>
              <a:ext cx="2295" cy="1343"/>
              <a:chOff x="0" y="1313877"/>
              <a:chExt cx="1943100" cy="1137363"/>
            </a:xfrm>
          </p:grpSpPr>
          <p:sp>
            <p:nvSpPr>
              <p:cNvPr id="23" name="文本框 7"/>
              <p:cNvSpPr txBox="1">
                <a:spLocks noChangeArrowheads="1"/>
              </p:cNvSpPr>
              <p:nvPr/>
            </p:nvSpPr>
            <p:spPr bwMode="auto">
              <a:xfrm>
                <a:off x="0" y="1313877"/>
                <a:ext cx="1943100" cy="67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7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9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Contents</a:t>
                </a:r>
                <a:endParaRPr lang="zh-CN" altLang="en-US"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grpSp>
        <p:sp>
          <p:nvSpPr>
            <p:cNvPr id="29" name="矩形 53"/>
            <p:cNvSpPr>
              <a:spLocks noChangeArrowheads="1"/>
            </p:cNvSpPr>
            <p:nvPr/>
          </p:nvSpPr>
          <p:spPr bwMode="auto">
            <a:xfrm>
              <a:off x="3" y="3099"/>
              <a:ext cx="2552" cy="1003"/>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500" b="1" dirty="0">
                <a:solidFill>
                  <a:schemeClr val="bg1"/>
                </a:solidFill>
                <a:latin typeface="微软雅黑 Light" panose="020B0502040204020203" pitchFamily="34" charset="-122"/>
                <a:ea typeface="微软雅黑 Light" panose="020B0502040204020203" pitchFamily="34" charset="-122"/>
              </a:endParaRPr>
            </a:p>
          </p:txBody>
        </p:sp>
        <p:sp>
          <p:nvSpPr>
            <p:cNvPr id="30" name="矩形 53"/>
            <p:cNvSpPr>
              <a:spLocks noChangeArrowheads="1"/>
            </p:cNvSpPr>
            <p:nvPr/>
          </p:nvSpPr>
          <p:spPr bwMode="auto">
            <a:xfrm>
              <a:off x="-3" y="4102"/>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2" name="矩形 53"/>
            <p:cNvSpPr>
              <a:spLocks noChangeArrowheads="1"/>
            </p:cNvSpPr>
            <p:nvPr/>
          </p:nvSpPr>
          <p:spPr bwMode="auto">
            <a:xfrm>
              <a:off x="-3" y="5036"/>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3" name="矩形 53"/>
            <p:cNvSpPr>
              <a:spLocks noChangeArrowheads="1"/>
            </p:cNvSpPr>
            <p:nvPr/>
          </p:nvSpPr>
          <p:spPr bwMode="auto">
            <a:xfrm>
              <a:off x="-3" y="2165"/>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4" name="矩形 53"/>
            <p:cNvSpPr>
              <a:spLocks noChangeArrowheads="1"/>
            </p:cNvSpPr>
            <p:nvPr/>
          </p:nvSpPr>
          <p:spPr bwMode="auto">
            <a:xfrm>
              <a:off x="3" y="7126"/>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5" name="矩形 53"/>
            <p:cNvSpPr>
              <a:spLocks noChangeArrowheads="1"/>
            </p:cNvSpPr>
            <p:nvPr/>
          </p:nvSpPr>
          <p:spPr bwMode="auto">
            <a:xfrm>
              <a:off x="3" y="8060"/>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grpSp>
      <p:sp>
        <p:nvSpPr>
          <p:cNvPr id="7" name="等腰三角形 6"/>
          <p:cNvSpPr>
            <a:spLocks noChangeAspect="1"/>
          </p:cNvSpPr>
          <p:nvPr/>
        </p:nvSpPr>
        <p:spPr>
          <a:xfrm rot="16200000">
            <a:off x="1274648" y="4453995"/>
            <a:ext cx="369575" cy="318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微软雅黑 Light" panose="020B0502040204020203" pitchFamily="34" charset="-122"/>
              <a:ea typeface="微软雅黑 Light" panose="020B0502040204020203" pitchFamily="34" charset="-122"/>
            </a:endParaRPr>
          </a:p>
        </p:txBody>
      </p:sp>
      <p:sp>
        <p:nvSpPr>
          <p:cNvPr id="21" name="文本框 20"/>
          <p:cNvSpPr txBox="1"/>
          <p:nvPr/>
        </p:nvSpPr>
        <p:spPr>
          <a:xfrm>
            <a:off x="2720648" y="739267"/>
            <a:ext cx="5907158" cy="7143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4050" b="0" dirty="0">
                <a:solidFill>
                  <a:prstClr val="black">
                    <a:alpha val="75000"/>
                  </a:prstClr>
                </a:solidFill>
                <a:latin typeface="微软雅黑 Light" panose="020B0502040204020203" pitchFamily="34" charset="-122"/>
                <a:ea typeface="微软雅黑 Light" panose="020B0502040204020203" pitchFamily="34" charset="-122"/>
              </a:rPr>
              <a:t>路径规划</a:t>
            </a:r>
          </a:p>
        </p:txBody>
      </p:sp>
      <p:sp>
        <p:nvSpPr>
          <p:cNvPr id="32" name="文本框 31"/>
          <p:cNvSpPr txBox="1"/>
          <p:nvPr/>
        </p:nvSpPr>
        <p:spPr>
          <a:xfrm>
            <a:off x="3734435" y="1818005"/>
            <a:ext cx="4893310" cy="645160"/>
          </a:xfrm>
          <a:prstGeom prst="rect">
            <a:avLst/>
          </a:prstGeom>
          <a:noFill/>
          <a:ln>
            <a:noFill/>
          </a:ln>
        </p:spPr>
        <p:txBody>
          <a:bodyPr wrap="square" rtlCol="0">
            <a:spAutoFit/>
          </a:bodyPr>
          <a:lstStyle/>
          <a:p>
            <a:r>
              <a:rPr lang="zh-CN" altLang="en-US" sz="3600" dirty="0">
                <a:latin typeface="微软雅黑 Light" panose="020B0502040204020203" pitchFamily="34" charset="-122"/>
                <a:ea typeface="微软雅黑 Light" panose="020B0502040204020203" pitchFamily="34" charset="-122"/>
              </a:rPr>
              <a:t>轻资产运营</a:t>
            </a:r>
          </a:p>
        </p:txBody>
      </p:sp>
      <p:sp>
        <p:nvSpPr>
          <p:cNvPr id="37" name="文本框 36"/>
          <p:cNvSpPr txBox="1"/>
          <p:nvPr/>
        </p:nvSpPr>
        <p:spPr>
          <a:xfrm>
            <a:off x="3734435" y="2726690"/>
            <a:ext cx="4893310" cy="1198880"/>
          </a:xfrm>
          <a:prstGeom prst="rect">
            <a:avLst/>
          </a:prstGeom>
          <a:noFill/>
          <a:ln>
            <a:noFill/>
          </a:ln>
        </p:spPr>
        <p:txBody>
          <a:bodyPr wrap="square" rtlCol="0">
            <a:spAutoFit/>
          </a:bodyPr>
          <a:lstStyle/>
          <a:p>
            <a:r>
              <a:rPr lang="en-US" altLang="zh-CN" sz="3600" dirty="0" err="1">
                <a:latin typeface="微软雅黑 Light" panose="020B0502040204020203" pitchFamily="34" charset="-122"/>
                <a:ea typeface="微软雅黑 Light" panose="020B0502040204020203" pitchFamily="34" charset="-122"/>
              </a:rPr>
              <a:t>低、中、高端兼顾，弥补市场空缺</a:t>
            </a:r>
            <a:endParaRPr lang="en-US" altLang="zh-CN" sz="3600" dirty="0">
              <a:latin typeface="微软雅黑 Light" panose="020B0502040204020203" pitchFamily="34" charset="-122"/>
              <a:ea typeface="微软雅黑 Light" panose="020B0502040204020203" pitchFamily="34" charset="-122"/>
            </a:endParaRPr>
          </a:p>
        </p:txBody>
      </p:sp>
      <p:sp>
        <p:nvSpPr>
          <p:cNvPr id="11" name="文本框 10"/>
          <p:cNvSpPr txBox="1"/>
          <p:nvPr/>
        </p:nvSpPr>
        <p:spPr>
          <a:xfrm>
            <a:off x="3734435" y="4291330"/>
            <a:ext cx="4893310" cy="645160"/>
          </a:xfrm>
          <a:prstGeom prst="rect">
            <a:avLst/>
          </a:prstGeom>
          <a:noFill/>
          <a:ln>
            <a:noFill/>
          </a:ln>
        </p:spPr>
        <p:txBody>
          <a:bodyPr wrap="square" rtlCol="0">
            <a:spAutoFit/>
          </a:bodyPr>
          <a:lstStyle/>
          <a:p>
            <a:r>
              <a:rPr lang="zh-CN" altLang="en-US" sz="3600" dirty="0">
                <a:latin typeface="微软雅黑 Light" panose="020B0502040204020203" pitchFamily="34" charset="-122"/>
                <a:ea typeface="微软雅黑 Light" panose="020B0502040204020203" pitchFamily="34" charset="-122"/>
              </a:rPr>
              <a:t>建立品牌效应</a:t>
            </a:r>
          </a:p>
        </p:txBody>
      </p:sp>
      <p:sp>
        <p:nvSpPr>
          <p:cNvPr id="15" name="文本框 14"/>
          <p:cNvSpPr txBox="1"/>
          <p:nvPr/>
        </p:nvSpPr>
        <p:spPr>
          <a:xfrm>
            <a:off x="3734435" y="5270500"/>
            <a:ext cx="4893310" cy="1198880"/>
          </a:xfrm>
          <a:prstGeom prst="rect">
            <a:avLst/>
          </a:prstGeom>
          <a:noFill/>
          <a:ln>
            <a:noFill/>
          </a:ln>
        </p:spPr>
        <p:txBody>
          <a:bodyPr wrap="square" rtlCol="0">
            <a:spAutoFit/>
          </a:bodyPr>
          <a:lstStyle/>
          <a:p>
            <a:r>
              <a:rPr lang="zh-CN" altLang="en-US" sz="3600" dirty="0">
                <a:latin typeface="微软雅黑 Light" panose="020B0502040204020203" pitchFamily="34" charset="-122"/>
                <a:ea typeface="微软雅黑 Light" panose="020B0502040204020203" pitchFamily="34" charset="-122"/>
              </a:rPr>
              <a:t>多方面寻求合作，建立良性生态圈</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12" presetClass="entr" presetSubtype="2" fill="hold" grpId="0" nodeType="withEffect">
                                  <p:stCondLst>
                                    <p:cond delay="500"/>
                                  </p:stCondLst>
                                  <p:childTnLst>
                                    <p:set>
                                      <p:cBhvr>
                                        <p:cTn id="9" dur="1" fill="hold">
                                          <p:stCondLst>
                                            <p:cond delay="0"/>
                                          </p:stCondLst>
                                        </p:cTn>
                                        <p:tgtEl>
                                          <p:spTgt spid="34"/>
                                        </p:tgtEl>
                                        <p:attrNameLst>
                                          <p:attrName>style.visibility</p:attrName>
                                        </p:attrNameLst>
                                      </p:cBhvr>
                                      <p:to>
                                        <p:strVal val="visible"/>
                                      </p:to>
                                    </p:set>
                                    <p:anim calcmode="lin" valueType="num">
                                      <p:cBhvr additive="base">
                                        <p:cTn id="10" dur="500"/>
                                        <p:tgtEl>
                                          <p:spTgt spid="34"/>
                                        </p:tgtEl>
                                        <p:attrNameLst>
                                          <p:attrName>ppt_x</p:attrName>
                                        </p:attrNameLst>
                                      </p:cBhvr>
                                      <p:tavLst>
                                        <p:tav tm="0">
                                          <p:val>
                                            <p:strVal val="#ppt_x+#ppt_w*1.125000"/>
                                          </p:val>
                                        </p:tav>
                                        <p:tav tm="100000">
                                          <p:val>
                                            <p:strVal val="#ppt_x"/>
                                          </p:val>
                                        </p:tav>
                                      </p:tavLst>
                                    </p:anim>
                                    <p:animEffect transition="in" filter="wipe(left)">
                                      <p:cBhvr>
                                        <p:cTn id="11" dur="500"/>
                                        <p:tgtEl>
                                          <p:spTgt spid="34"/>
                                        </p:tgtEl>
                                      </p:cBhvr>
                                    </p:animEffect>
                                  </p:childTnLst>
                                </p:cTn>
                              </p:par>
                              <p:par>
                                <p:cTn id="12" presetID="12" presetClass="entr" presetSubtype="2" fill="hold" grpId="0" nodeType="withEffect">
                                  <p:stCondLst>
                                    <p:cond delay="50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p:tgtEl>
                                          <p:spTgt spid="7"/>
                                        </p:tgtEl>
                                        <p:attrNameLst>
                                          <p:attrName>ppt_x</p:attrName>
                                        </p:attrNameLst>
                                      </p:cBhvr>
                                      <p:tavLst>
                                        <p:tav tm="0">
                                          <p:val>
                                            <p:strVal val="#ppt_x+#ppt_w*1.125000"/>
                                          </p:val>
                                        </p:tav>
                                        <p:tav tm="100000">
                                          <p:val>
                                            <p:strVal val="#ppt_x"/>
                                          </p:val>
                                        </p:tav>
                                      </p:tavLst>
                                    </p:anim>
                                    <p:animEffect transition="in" filter="wipe(left)">
                                      <p:cBhvr>
                                        <p:cTn id="15" dur="500"/>
                                        <p:tgtEl>
                                          <p:spTgt spid="7"/>
                                        </p:tgtEl>
                                      </p:cBhvr>
                                    </p:animEffect>
                                  </p:childTnLst>
                                </p:cTn>
                              </p:par>
                              <p:par>
                                <p:cTn id="16" presetID="22" presetClass="entr" presetSubtype="8" fill="hold" grpId="0" nodeType="withEffect">
                                  <p:stCondLst>
                                    <p:cond delay="500"/>
                                  </p:stCondLst>
                                  <p:childTnLst>
                                    <p:set>
                                      <p:cBhvr>
                                        <p:cTn id="17" dur="1" fill="hold">
                                          <p:stCondLst>
                                            <p:cond delay="0"/>
                                          </p:stCondLst>
                                        </p:cTn>
                                        <p:tgtEl>
                                          <p:spTgt spid="21"/>
                                        </p:tgtEl>
                                        <p:attrNameLst>
                                          <p:attrName>style.visibility</p:attrName>
                                        </p:attrNameLst>
                                      </p:cBhvr>
                                      <p:to>
                                        <p:strVal val="visible"/>
                                      </p:to>
                                    </p:set>
                                    <p:animEffect transition="in" filter="wipe(left)">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1000"/>
                                        <p:tgtEl>
                                          <p:spTgt spid="32"/>
                                        </p:tgtEl>
                                      </p:cBhvr>
                                    </p:animEffect>
                                    <p:anim calcmode="lin" valueType="num">
                                      <p:cBhvr>
                                        <p:cTn id="24" dur="1000" fill="hold"/>
                                        <p:tgtEl>
                                          <p:spTgt spid="32"/>
                                        </p:tgtEl>
                                        <p:attrNameLst>
                                          <p:attrName>ppt_x</p:attrName>
                                        </p:attrNameLst>
                                      </p:cBhvr>
                                      <p:tavLst>
                                        <p:tav tm="0">
                                          <p:val>
                                            <p:strVal val="#ppt_x"/>
                                          </p:val>
                                        </p:tav>
                                        <p:tav tm="100000">
                                          <p:val>
                                            <p:strVal val="#ppt_x"/>
                                          </p:val>
                                        </p:tav>
                                      </p:tavLst>
                                    </p:anim>
                                    <p:anim calcmode="lin" valueType="num">
                                      <p:cBhvr>
                                        <p:cTn id="25" dur="1000" fill="hold"/>
                                        <p:tgtEl>
                                          <p:spTgt spid="32"/>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1000"/>
                                        <p:tgtEl>
                                          <p:spTgt spid="37"/>
                                        </p:tgtEl>
                                      </p:cBhvr>
                                    </p:animEffect>
                                    <p:anim calcmode="lin" valueType="num">
                                      <p:cBhvr>
                                        <p:cTn id="29" dur="1000" fill="hold"/>
                                        <p:tgtEl>
                                          <p:spTgt spid="37"/>
                                        </p:tgtEl>
                                        <p:attrNameLst>
                                          <p:attrName>ppt_x</p:attrName>
                                        </p:attrNameLst>
                                      </p:cBhvr>
                                      <p:tavLst>
                                        <p:tav tm="0">
                                          <p:val>
                                            <p:strVal val="#ppt_x"/>
                                          </p:val>
                                        </p:tav>
                                        <p:tav tm="100000">
                                          <p:val>
                                            <p:strVal val="#ppt_x"/>
                                          </p:val>
                                        </p:tav>
                                      </p:tavLst>
                                    </p:anim>
                                    <p:anim calcmode="lin" valueType="num">
                                      <p:cBhvr>
                                        <p:cTn id="30" dur="1000" fill="hold"/>
                                        <p:tgtEl>
                                          <p:spTgt spid="37"/>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1000"/>
                                        <p:tgtEl>
                                          <p:spTgt spid="15"/>
                                        </p:tgtEl>
                                      </p:cBhvr>
                                    </p:animEffect>
                                    <p:anim calcmode="lin" valueType="num">
                                      <p:cBhvr>
                                        <p:cTn id="39" dur="1000" fill="hold"/>
                                        <p:tgtEl>
                                          <p:spTgt spid="15"/>
                                        </p:tgtEl>
                                        <p:attrNameLst>
                                          <p:attrName>ppt_x</p:attrName>
                                        </p:attrNameLst>
                                      </p:cBhvr>
                                      <p:tavLst>
                                        <p:tav tm="0">
                                          <p:val>
                                            <p:strVal val="#ppt_x"/>
                                          </p:val>
                                        </p:tav>
                                        <p:tav tm="100000">
                                          <p:val>
                                            <p:strVal val="#ppt_x"/>
                                          </p:val>
                                        </p:tav>
                                      </p:tavLst>
                                    </p:anim>
                                    <p:anim calcmode="lin" valueType="num">
                                      <p:cBhvr>
                                        <p:cTn id="4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ldLvl="0" animBg="1"/>
      <p:bldP spid="34" grpId="0" bldLvl="0" animBg="1"/>
      <p:bldP spid="7" grpId="0" bldLvl="0" animBg="1"/>
      <p:bldP spid="21" grpId="0"/>
      <p:bldP spid="32" grpId="0"/>
      <p:bldP spid="37" grpId="0"/>
      <p:bldP spid="11" grpId="0"/>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905" y="383540"/>
            <a:ext cx="1620520" cy="144653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100">
              <a:solidFill>
                <a:schemeClr val="lt1"/>
              </a:solidFill>
              <a:latin typeface="+mn-lt"/>
              <a:ea typeface="+mn-ea"/>
            </a:endParaRPr>
          </a:p>
        </p:txBody>
      </p:sp>
      <p:sp>
        <p:nvSpPr>
          <p:cNvPr id="34" name="等腰三角形 33"/>
          <p:cNvSpPr>
            <a:spLocks noChangeAspect="1"/>
          </p:cNvSpPr>
          <p:nvPr/>
        </p:nvSpPr>
        <p:spPr>
          <a:xfrm rot="16200000">
            <a:off x="1229360" y="2268855"/>
            <a:ext cx="469265" cy="316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dirty="0"/>
          </a:p>
        </p:txBody>
      </p:sp>
      <p:grpSp>
        <p:nvGrpSpPr>
          <p:cNvPr id="6" name="组合 5"/>
          <p:cNvGrpSpPr/>
          <p:nvPr/>
        </p:nvGrpSpPr>
        <p:grpSpPr>
          <a:xfrm>
            <a:off x="-1905" y="474980"/>
            <a:ext cx="1624330" cy="5691505"/>
            <a:chOff x="-3" y="31"/>
            <a:chExt cx="2558" cy="8963"/>
          </a:xfrm>
        </p:grpSpPr>
        <p:sp>
          <p:nvSpPr>
            <p:cNvPr id="54275" name="矩形 53"/>
            <p:cNvSpPr>
              <a:spLocks noChangeArrowheads="1"/>
            </p:cNvSpPr>
            <p:nvPr/>
          </p:nvSpPr>
          <p:spPr bwMode="auto">
            <a:xfrm>
              <a:off x="-3" y="5970"/>
              <a:ext cx="2552" cy="1156"/>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500" b="1" dirty="0">
                  <a:solidFill>
                    <a:schemeClr val="bg1"/>
                  </a:solidFill>
                  <a:latin typeface="微软雅黑" panose="020B0503020204020204" pitchFamily="34" charset="-122"/>
                  <a:ea typeface="微软雅黑" panose="020B0503020204020204" pitchFamily="34" charset="-122"/>
                </a:rPr>
                <a:t>0x0005</a:t>
              </a:r>
            </a:p>
          </p:txBody>
        </p:sp>
        <p:grpSp>
          <p:nvGrpSpPr>
            <p:cNvPr id="22" name="组合 6"/>
            <p:cNvGrpSpPr/>
            <p:nvPr/>
          </p:nvGrpSpPr>
          <p:grpSpPr bwMode="auto">
            <a:xfrm>
              <a:off x="126" y="31"/>
              <a:ext cx="2295" cy="1343"/>
              <a:chOff x="0" y="1313877"/>
              <a:chExt cx="1943100" cy="1137363"/>
            </a:xfrm>
          </p:grpSpPr>
          <p:sp>
            <p:nvSpPr>
              <p:cNvPr id="23" name="文本框 7"/>
              <p:cNvSpPr txBox="1">
                <a:spLocks noChangeArrowheads="1"/>
              </p:cNvSpPr>
              <p:nvPr/>
            </p:nvSpPr>
            <p:spPr bwMode="auto">
              <a:xfrm>
                <a:off x="0" y="1313877"/>
                <a:ext cx="1943100" cy="67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7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9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18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3" y="3099"/>
              <a:ext cx="2552" cy="1003"/>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500" b="1" dirty="0">
                <a:solidFill>
                  <a:schemeClr val="bg1"/>
                </a:solidFill>
                <a:latin typeface="微软雅黑" panose="020B0503020204020204" pitchFamily="34" charset="-122"/>
                <a:ea typeface="微软雅黑" panose="020B0503020204020204" pitchFamily="34" charset="-122"/>
              </a:endParaRPr>
            </a:p>
          </p:txBody>
        </p:sp>
        <p:sp>
          <p:nvSpPr>
            <p:cNvPr id="30" name="矩形 53"/>
            <p:cNvSpPr>
              <a:spLocks noChangeArrowheads="1"/>
            </p:cNvSpPr>
            <p:nvPr/>
          </p:nvSpPr>
          <p:spPr bwMode="auto">
            <a:xfrm>
              <a:off x="-3" y="4102"/>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panose="020B0503020204020204" pitchFamily="34" charset="-122"/>
                <a:ea typeface="微软雅黑" panose="020B0503020204020204" pitchFamily="34" charset="-122"/>
              </a:endParaRPr>
            </a:p>
          </p:txBody>
        </p:sp>
        <p:sp>
          <p:nvSpPr>
            <p:cNvPr id="2" name="矩形 53"/>
            <p:cNvSpPr>
              <a:spLocks noChangeArrowheads="1"/>
            </p:cNvSpPr>
            <p:nvPr/>
          </p:nvSpPr>
          <p:spPr bwMode="auto">
            <a:xfrm>
              <a:off x="-3" y="5036"/>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panose="020B0503020204020204" pitchFamily="34" charset="-122"/>
                <a:ea typeface="微软雅黑" panose="020B0503020204020204" pitchFamily="34" charset="-122"/>
              </a:endParaRPr>
            </a:p>
          </p:txBody>
        </p:sp>
        <p:sp>
          <p:nvSpPr>
            <p:cNvPr id="3" name="矩形 53"/>
            <p:cNvSpPr>
              <a:spLocks noChangeArrowheads="1"/>
            </p:cNvSpPr>
            <p:nvPr/>
          </p:nvSpPr>
          <p:spPr bwMode="auto">
            <a:xfrm>
              <a:off x="-3" y="2165"/>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panose="020B0503020204020204" pitchFamily="34" charset="-122"/>
                <a:ea typeface="微软雅黑" panose="020B0503020204020204" pitchFamily="34" charset="-122"/>
              </a:endParaRPr>
            </a:p>
          </p:txBody>
        </p:sp>
        <p:sp>
          <p:nvSpPr>
            <p:cNvPr id="4" name="矩形 53"/>
            <p:cNvSpPr>
              <a:spLocks noChangeArrowheads="1"/>
            </p:cNvSpPr>
            <p:nvPr/>
          </p:nvSpPr>
          <p:spPr bwMode="auto">
            <a:xfrm>
              <a:off x="3" y="7126"/>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panose="020B0503020204020204" pitchFamily="34" charset="-122"/>
                <a:ea typeface="微软雅黑" panose="020B0503020204020204" pitchFamily="34" charset="-122"/>
              </a:endParaRPr>
            </a:p>
          </p:txBody>
        </p:sp>
        <p:sp>
          <p:nvSpPr>
            <p:cNvPr id="5" name="矩形 53"/>
            <p:cNvSpPr>
              <a:spLocks noChangeArrowheads="1"/>
            </p:cNvSpPr>
            <p:nvPr/>
          </p:nvSpPr>
          <p:spPr bwMode="auto">
            <a:xfrm>
              <a:off x="3" y="8060"/>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panose="020B0503020204020204" pitchFamily="34" charset="-122"/>
                <a:ea typeface="微软雅黑" panose="020B0503020204020204" pitchFamily="34" charset="-122"/>
              </a:endParaRPr>
            </a:p>
          </p:txBody>
        </p:sp>
      </p:grpSp>
      <p:sp>
        <p:nvSpPr>
          <p:cNvPr id="7" name="等腰三角形 6"/>
          <p:cNvSpPr>
            <a:spLocks noChangeAspect="1"/>
          </p:cNvSpPr>
          <p:nvPr/>
        </p:nvSpPr>
        <p:spPr>
          <a:xfrm rot="16200000">
            <a:off x="1274648" y="4453995"/>
            <a:ext cx="369575" cy="318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21" name="文本框 20"/>
          <p:cNvSpPr txBox="1"/>
          <p:nvPr/>
        </p:nvSpPr>
        <p:spPr>
          <a:xfrm>
            <a:off x="1700530" y="264769"/>
            <a:ext cx="5907158" cy="7143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4050" b="0" dirty="0">
                <a:solidFill>
                  <a:prstClr val="black">
                    <a:alpha val="75000"/>
                  </a:prstClr>
                </a:solidFill>
              </a:rPr>
              <a:t>阶段战略</a:t>
            </a:r>
          </a:p>
        </p:txBody>
      </p:sp>
      <p:graphicFrame>
        <p:nvGraphicFramePr>
          <p:cNvPr id="8" name="表格 7"/>
          <p:cNvGraphicFramePr/>
          <p:nvPr>
            <p:extLst>
              <p:ext uri="{D42A27DB-BD31-4B8C-83A1-F6EECF244321}">
                <p14:modId xmlns:p14="http://schemas.microsoft.com/office/powerpoint/2010/main" val="3724893722"/>
              </p:ext>
            </p:extLst>
          </p:nvPr>
        </p:nvGraphicFramePr>
        <p:xfrm>
          <a:off x="1823085" y="1139825"/>
          <a:ext cx="7214870" cy="5344795"/>
        </p:xfrm>
        <a:graphic>
          <a:graphicData uri="http://schemas.openxmlformats.org/drawingml/2006/table">
            <a:tbl>
              <a:tblPr firstRow="1" bandRow="1">
                <a:tableStyleId>{5940675A-B579-460E-94D1-54222C63F5DA}</a:tableStyleId>
              </a:tblPr>
              <a:tblGrid>
                <a:gridCol w="1062355">
                  <a:extLst>
                    <a:ext uri="{9D8B030D-6E8A-4147-A177-3AD203B41FA5}">
                      <a16:colId xmlns:a16="http://schemas.microsoft.com/office/drawing/2014/main" val="20000"/>
                    </a:ext>
                  </a:extLst>
                </a:gridCol>
                <a:gridCol w="2656205">
                  <a:extLst>
                    <a:ext uri="{9D8B030D-6E8A-4147-A177-3AD203B41FA5}">
                      <a16:colId xmlns:a16="http://schemas.microsoft.com/office/drawing/2014/main" val="20001"/>
                    </a:ext>
                  </a:extLst>
                </a:gridCol>
                <a:gridCol w="3496310">
                  <a:extLst>
                    <a:ext uri="{9D8B030D-6E8A-4147-A177-3AD203B41FA5}">
                      <a16:colId xmlns:a16="http://schemas.microsoft.com/office/drawing/2014/main" val="20002"/>
                    </a:ext>
                  </a:extLst>
                </a:gridCol>
              </a:tblGrid>
              <a:tr h="2574925">
                <a:tc>
                  <a:txBody>
                    <a:bodyPr/>
                    <a:lstStyle/>
                    <a:p>
                      <a:pPr indent="0">
                        <a:buNone/>
                      </a:pPr>
                      <a:r>
                        <a:rPr lang="en-US" sz="1800" b="0">
                          <a:latin typeface="微软雅黑 Light" panose="020B0502040204020203" pitchFamily="34" charset="-122"/>
                          <a:ea typeface="微软雅黑 Light" panose="020B0502040204020203" pitchFamily="34" charset="-122"/>
                          <a:cs typeface="等线" panose="02010600030101010101" charset="-122"/>
                        </a:rPr>
                        <a:t>第一阶段</a:t>
                      </a:r>
                      <a:endParaRPr lang="en-US" altLang="en-US" sz="1800" b="0">
                        <a:latin typeface="微软雅黑 Light" panose="020B0502040204020203" pitchFamily="34" charset="-122"/>
                        <a:ea typeface="微软雅黑 Light" panose="020B0502040204020203" pitchFamily="34"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微软雅黑 Light" panose="020B0502040204020203" pitchFamily="34" charset="-122"/>
                          <a:ea typeface="微软雅黑 Light" panose="020B0502040204020203" pitchFamily="34" charset="-122"/>
                          <a:cs typeface="等线" panose="02010600030101010101" charset="-122"/>
                        </a:rPr>
                        <a:t>产品成型、操作系统基本建立完善</a:t>
                      </a:r>
                      <a:endParaRPr lang="en-US" altLang="en-US" sz="1800" b="0">
                        <a:latin typeface="微软雅黑 Light" panose="020B0502040204020203" pitchFamily="34" charset="-122"/>
                        <a:ea typeface="微软雅黑 Light" panose="020B0502040204020203" pitchFamily="34"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dirty="0">
                          <a:latin typeface="微软雅黑 Light" panose="020B0502040204020203" pitchFamily="34" charset="-122"/>
                          <a:ea typeface="微软雅黑 Light" panose="020B0502040204020203" pitchFamily="34" charset="-122"/>
                          <a:cs typeface="微软雅黑" panose="020B0503020204020204" pitchFamily="34" charset="-122"/>
                        </a:rPr>
                        <a:t>先实现无人机与3D打印机的完美结合，并适配有稳定的操作系统，解决好人机的信息交互；在无人机与3D打印结合的基础上实现针对不同场景下的模块化适配，形如无人机与喷印技术的结合实现建筑绘画、室内装修的高效灵活首先运用基本产品打开市场实现基本营收，建立好公司基本骨架。</a:t>
                      </a:r>
                      <a:endParaRPr lang="en-US" altLang="en-US" sz="1800" b="0" dirty="0">
                        <a:latin typeface="微软雅黑 Light" panose="020B0502040204020203" pitchFamily="34" charset="-122"/>
                        <a:ea typeface="微软雅黑 Light" panose="020B0502040204020203"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93215">
                <a:tc>
                  <a:txBody>
                    <a:bodyPr/>
                    <a:lstStyle/>
                    <a:p>
                      <a:pPr indent="0">
                        <a:buNone/>
                      </a:pPr>
                      <a:r>
                        <a:rPr lang="en-US" sz="1800" b="0">
                          <a:latin typeface="微软雅黑 Light" panose="020B0502040204020203" pitchFamily="34" charset="-122"/>
                          <a:ea typeface="微软雅黑 Light" panose="020B0502040204020203" pitchFamily="34" charset="-122"/>
                          <a:cs typeface="等线" panose="02010600030101010101" charset="-122"/>
                        </a:rPr>
                        <a:t>第二阶段</a:t>
                      </a:r>
                      <a:endParaRPr lang="en-US" altLang="en-US" sz="1800" b="0">
                        <a:latin typeface="微软雅黑 Light" panose="020B0502040204020203" pitchFamily="34" charset="-122"/>
                        <a:ea typeface="微软雅黑 Light" panose="020B0502040204020203" pitchFamily="34"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微软雅黑 Light" panose="020B0502040204020203" pitchFamily="34" charset="-122"/>
                          <a:ea typeface="微软雅黑 Light" panose="020B0502040204020203" pitchFamily="34" charset="-122"/>
                          <a:cs typeface="等线" panose="02010600030101010101" charset="-122"/>
                        </a:rPr>
                        <a:t>逐步在各城市建立服务节点，推行智能化服务</a:t>
                      </a:r>
                      <a:endParaRPr lang="en-US" altLang="en-US" sz="1800" b="0">
                        <a:latin typeface="微软雅黑 Light" panose="020B0502040204020203" pitchFamily="34" charset="-122"/>
                        <a:ea typeface="微软雅黑 Light" panose="020B0502040204020203" pitchFamily="34"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微软雅黑 Light" panose="020B0502040204020203" pitchFamily="34" charset="-122"/>
                          <a:ea typeface="微软雅黑 Light" panose="020B0502040204020203" pitchFamily="34" charset="-122"/>
                          <a:cs typeface="等线" panose="02010600030101010101" charset="-122"/>
                        </a:rPr>
                        <a:t>以各城市销售服务点为基础升级改造为服务网点，逐步建立智能化服务以解决更多用户群体的需求；建有专业化个性化服务团队，与政府（文物修复等）、房地产开发商等建立长期合作。</a:t>
                      </a:r>
                      <a:endParaRPr lang="en-US" altLang="en-US" sz="1800" b="0">
                        <a:latin typeface="微软雅黑 Light" panose="020B0502040204020203" pitchFamily="34" charset="-122"/>
                        <a:ea typeface="微软雅黑 Light" panose="020B0502040204020203" pitchFamily="34"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55675">
                <a:tc>
                  <a:txBody>
                    <a:bodyPr/>
                    <a:lstStyle/>
                    <a:p>
                      <a:pPr indent="0">
                        <a:buNone/>
                      </a:pPr>
                      <a:r>
                        <a:rPr lang="en-US" sz="1800" b="0">
                          <a:latin typeface="微软雅黑 Light" panose="020B0502040204020203" pitchFamily="34" charset="-122"/>
                          <a:ea typeface="微软雅黑 Light" panose="020B0502040204020203" pitchFamily="34" charset="-122"/>
                          <a:cs typeface="等线" panose="02010600030101010101" charset="-122"/>
                        </a:rPr>
                        <a:t>第三阶段</a:t>
                      </a:r>
                      <a:endParaRPr lang="en-US" altLang="en-US" sz="1800" b="0">
                        <a:latin typeface="微软雅黑 Light" panose="020B0502040204020203" pitchFamily="34" charset="-122"/>
                        <a:ea typeface="微软雅黑 Light" panose="020B0502040204020203" pitchFamily="34"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微软雅黑 Light" panose="020B0502040204020203" pitchFamily="34" charset="-122"/>
                          <a:ea typeface="微软雅黑 Light" panose="020B0502040204020203" pitchFamily="34" charset="-122"/>
                          <a:cs typeface="等线" panose="02010600030101010101" charset="-122"/>
                        </a:rPr>
                        <a:t>建立良性生态圈，吸收边际成本；推动全面人工智能化</a:t>
                      </a:r>
                      <a:endParaRPr lang="en-US" altLang="en-US" sz="1800" b="0">
                        <a:latin typeface="微软雅黑 Light" panose="020B0502040204020203" pitchFamily="34" charset="-122"/>
                        <a:ea typeface="微软雅黑 Light" panose="020B0502040204020203" pitchFamily="34"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dirty="0" err="1">
                          <a:latin typeface="微软雅黑 Light" panose="020B0502040204020203" pitchFamily="34" charset="-122"/>
                          <a:ea typeface="微软雅黑 Light" panose="020B0502040204020203" pitchFamily="34" charset="-122"/>
                          <a:cs typeface="等线" panose="02010600030101010101" charset="-122"/>
                        </a:rPr>
                        <a:t>将来的社会必定属于人工智能时代，结合自身技术不断扩宽服务领域，涉足其他智能领域</a:t>
                      </a:r>
                      <a:r>
                        <a:rPr lang="en-US" sz="1800" b="0" dirty="0">
                          <a:latin typeface="微软雅黑 Light" panose="020B0502040204020203" pitchFamily="34" charset="-122"/>
                          <a:ea typeface="微软雅黑 Light" panose="020B0502040204020203" pitchFamily="34" charset="-122"/>
                          <a:cs typeface="等线" panose="02010600030101010101" charset="-122"/>
                        </a:rPr>
                        <a:t>。</a:t>
                      </a:r>
                      <a:endParaRPr lang="en-US" altLang="en-US" sz="1800" b="0" dirty="0">
                        <a:latin typeface="微软雅黑 Light" panose="020B0502040204020203" pitchFamily="34" charset="-122"/>
                        <a:ea typeface="微软雅黑 Light" panose="020B0502040204020203" pitchFamily="34"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12" presetClass="entr" presetSubtype="2" fill="hold" grpId="0" nodeType="withEffect">
                                  <p:stCondLst>
                                    <p:cond delay="500"/>
                                  </p:stCondLst>
                                  <p:childTnLst>
                                    <p:set>
                                      <p:cBhvr>
                                        <p:cTn id="9" dur="1" fill="hold">
                                          <p:stCondLst>
                                            <p:cond delay="0"/>
                                          </p:stCondLst>
                                        </p:cTn>
                                        <p:tgtEl>
                                          <p:spTgt spid="34"/>
                                        </p:tgtEl>
                                        <p:attrNameLst>
                                          <p:attrName>style.visibility</p:attrName>
                                        </p:attrNameLst>
                                      </p:cBhvr>
                                      <p:to>
                                        <p:strVal val="visible"/>
                                      </p:to>
                                    </p:set>
                                    <p:anim calcmode="lin" valueType="num">
                                      <p:cBhvr additive="base">
                                        <p:cTn id="10" dur="500"/>
                                        <p:tgtEl>
                                          <p:spTgt spid="34"/>
                                        </p:tgtEl>
                                        <p:attrNameLst>
                                          <p:attrName>ppt_x</p:attrName>
                                        </p:attrNameLst>
                                      </p:cBhvr>
                                      <p:tavLst>
                                        <p:tav tm="0">
                                          <p:val>
                                            <p:strVal val="#ppt_x+#ppt_w*1.125000"/>
                                          </p:val>
                                        </p:tav>
                                        <p:tav tm="100000">
                                          <p:val>
                                            <p:strVal val="#ppt_x"/>
                                          </p:val>
                                        </p:tav>
                                      </p:tavLst>
                                    </p:anim>
                                    <p:animEffect transition="in" filter="wipe(left)">
                                      <p:cBhvr>
                                        <p:cTn id="11" dur="500"/>
                                        <p:tgtEl>
                                          <p:spTgt spid="34"/>
                                        </p:tgtEl>
                                      </p:cBhvr>
                                    </p:animEffect>
                                  </p:childTnLst>
                                </p:cTn>
                              </p:par>
                              <p:par>
                                <p:cTn id="12" presetID="12" presetClass="entr" presetSubtype="2" fill="hold" grpId="0" nodeType="withEffect">
                                  <p:stCondLst>
                                    <p:cond delay="50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p:tgtEl>
                                          <p:spTgt spid="7"/>
                                        </p:tgtEl>
                                        <p:attrNameLst>
                                          <p:attrName>ppt_x</p:attrName>
                                        </p:attrNameLst>
                                      </p:cBhvr>
                                      <p:tavLst>
                                        <p:tav tm="0">
                                          <p:val>
                                            <p:strVal val="#ppt_x+#ppt_w*1.125000"/>
                                          </p:val>
                                        </p:tav>
                                        <p:tav tm="100000">
                                          <p:val>
                                            <p:strVal val="#ppt_x"/>
                                          </p:val>
                                        </p:tav>
                                      </p:tavLst>
                                    </p:anim>
                                    <p:animEffect transition="in" filter="wipe(left)">
                                      <p:cBhvr>
                                        <p:cTn id="15" dur="500"/>
                                        <p:tgtEl>
                                          <p:spTgt spid="7"/>
                                        </p:tgtEl>
                                      </p:cBhvr>
                                    </p:animEffect>
                                  </p:childTnLst>
                                </p:cTn>
                              </p:par>
                              <p:par>
                                <p:cTn id="16" presetID="22" presetClass="entr" presetSubtype="8" fill="hold" grpId="0" nodeType="withEffect">
                                  <p:stCondLst>
                                    <p:cond delay="500"/>
                                  </p:stCondLst>
                                  <p:childTnLst>
                                    <p:set>
                                      <p:cBhvr>
                                        <p:cTn id="17" dur="1" fill="hold">
                                          <p:stCondLst>
                                            <p:cond delay="0"/>
                                          </p:stCondLst>
                                        </p:cTn>
                                        <p:tgtEl>
                                          <p:spTgt spid="21"/>
                                        </p:tgtEl>
                                        <p:attrNameLst>
                                          <p:attrName>style.visibility</p:attrName>
                                        </p:attrNameLst>
                                      </p:cBhvr>
                                      <p:to>
                                        <p:strVal val="visible"/>
                                      </p:to>
                                    </p:set>
                                    <p:animEffect transition="in" filter="wipe(left)">
                                      <p:cBhvr>
                                        <p:cTn id="1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ldLvl="0" animBg="1"/>
      <p:bldP spid="34" grpId="0" bldLvl="0" animBg="1"/>
      <p:bldP spid="7" grpId="0" bldLvl="0" animBg="1"/>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905" y="383540"/>
            <a:ext cx="1620520" cy="144653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100">
              <a:solidFill>
                <a:schemeClr val="lt1"/>
              </a:solidFill>
              <a:latin typeface="微软雅黑 Light" panose="020B0502040204020203" pitchFamily="34" charset="-122"/>
              <a:ea typeface="微软雅黑 Light" panose="020B0502040204020203" pitchFamily="34" charset="-122"/>
            </a:endParaRPr>
          </a:p>
        </p:txBody>
      </p:sp>
      <p:sp>
        <p:nvSpPr>
          <p:cNvPr id="34" name="等腰三角形 33"/>
          <p:cNvSpPr>
            <a:spLocks noChangeAspect="1"/>
          </p:cNvSpPr>
          <p:nvPr/>
        </p:nvSpPr>
        <p:spPr>
          <a:xfrm rot="16200000">
            <a:off x="1229360" y="2268855"/>
            <a:ext cx="469265" cy="316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dirty="0">
              <a:latin typeface="微软雅黑 Light" panose="020B0502040204020203" pitchFamily="34" charset="-122"/>
              <a:ea typeface="微软雅黑 Light" panose="020B0502040204020203" pitchFamily="34" charset="-122"/>
            </a:endParaRPr>
          </a:p>
        </p:txBody>
      </p:sp>
      <p:sp>
        <p:nvSpPr>
          <p:cNvPr id="41" name="文本框 40"/>
          <p:cNvSpPr txBox="1"/>
          <p:nvPr/>
        </p:nvSpPr>
        <p:spPr>
          <a:xfrm>
            <a:off x="3061800" y="2933550"/>
            <a:ext cx="5042439" cy="1014730"/>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6000" dirty="0">
                <a:solidFill>
                  <a:prstClr val="black">
                    <a:alpha val="75000"/>
                  </a:prstClr>
                </a:solidFill>
                <a:latin typeface="微软雅黑 Light" panose="020B0502040204020203" pitchFamily="34" charset="-122"/>
                <a:ea typeface="微软雅黑 Light" panose="020B0502040204020203" pitchFamily="34" charset="-122"/>
              </a:rPr>
              <a:t>经营管理</a:t>
            </a:r>
          </a:p>
        </p:txBody>
      </p:sp>
      <p:grpSp>
        <p:nvGrpSpPr>
          <p:cNvPr id="6" name="组合 5"/>
          <p:cNvGrpSpPr/>
          <p:nvPr/>
        </p:nvGrpSpPr>
        <p:grpSpPr>
          <a:xfrm>
            <a:off x="-1905" y="474980"/>
            <a:ext cx="1624330" cy="5691505"/>
            <a:chOff x="-3" y="31"/>
            <a:chExt cx="2558" cy="8963"/>
          </a:xfrm>
        </p:grpSpPr>
        <p:sp>
          <p:nvSpPr>
            <p:cNvPr id="54275" name="矩形 53"/>
            <p:cNvSpPr>
              <a:spLocks noChangeArrowheads="1"/>
            </p:cNvSpPr>
            <p:nvPr/>
          </p:nvSpPr>
          <p:spPr bwMode="auto">
            <a:xfrm>
              <a:off x="3" y="6904"/>
              <a:ext cx="2552" cy="1156"/>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500" b="1" dirty="0">
                  <a:solidFill>
                    <a:schemeClr val="bg1"/>
                  </a:solidFill>
                  <a:latin typeface="微软雅黑 Light" panose="020B0502040204020203" pitchFamily="34" charset="-122"/>
                  <a:ea typeface="微软雅黑 Light" panose="020B0502040204020203" pitchFamily="34" charset="-122"/>
                </a:rPr>
                <a:t>0x0006</a:t>
              </a:r>
            </a:p>
          </p:txBody>
        </p:sp>
        <p:grpSp>
          <p:nvGrpSpPr>
            <p:cNvPr id="22" name="组合 6"/>
            <p:cNvGrpSpPr/>
            <p:nvPr/>
          </p:nvGrpSpPr>
          <p:grpSpPr bwMode="auto">
            <a:xfrm>
              <a:off x="126" y="31"/>
              <a:ext cx="2295" cy="1343"/>
              <a:chOff x="0" y="1313877"/>
              <a:chExt cx="1943100" cy="1137363"/>
            </a:xfrm>
          </p:grpSpPr>
          <p:sp>
            <p:nvSpPr>
              <p:cNvPr id="23" name="文本框 7"/>
              <p:cNvSpPr txBox="1">
                <a:spLocks noChangeArrowheads="1"/>
              </p:cNvSpPr>
              <p:nvPr/>
            </p:nvSpPr>
            <p:spPr bwMode="auto">
              <a:xfrm>
                <a:off x="0" y="1313877"/>
                <a:ext cx="1943100" cy="67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7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9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Contents</a:t>
                </a:r>
                <a:endParaRPr lang="zh-CN" altLang="en-US"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grpSp>
        <p:sp>
          <p:nvSpPr>
            <p:cNvPr id="29" name="矩形 53"/>
            <p:cNvSpPr>
              <a:spLocks noChangeArrowheads="1"/>
            </p:cNvSpPr>
            <p:nvPr/>
          </p:nvSpPr>
          <p:spPr bwMode="auto">
            <a:xfrm>
              <a:off x="-3" y="2165"/>
              <a:ext cx="2552" cy="1003"/>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500" b="1" dirty="0">
                <a:solidFill>
                  <a:schemeClr val="bg1"/>
                </a:solidFill>
                <a:latin typeface="微软雅黑 Light" panose="020B0502040204020203" pitchFamily="34" charset="-122"/>
                <a:ea typeface="微软雅黑 Light" panose="020B0502040204020203" pitchFamily="34" charset="-122"/>
              </a:endParaRPr>
            </a:p>
          </p:txBody>
        </p:sp>
        <p:sp>
          <p:nvSpPr>
            <p:cNvPr id="30" name="矩形 53"/>
            <p:cNvSpPr>
              <a:spLocks noChangeArrowheads="1"/>
            </p:cNvSpPr>
            <p:nvPr/>
          </p:nvSpPr>
          <p:spPr bwMode="auto">
            <a:xfrm>
              <a:off x="3" y="3168"/>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2" name="矩形 53"/>
            <p:cNvSpPr>
              <a:spLocks noChangeArrowheads="1"/>
            </p:cNvSpPr>
            <p:nvPr/>
          </p:nvSpPr>
          <p:spPr bwMode="auto">
            <a:xfrm>
              <a:off x="3" y="4102"/>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3" name="矩形 53"/>
            <p:cNvSpPr>
              <a:spLocks noChangeArrowheads="1"/>
            </p:cNvSpPr>
            <p:nvPr/>
          </p:nvSpPr>
          <p:spPr bwMode="auto">
            <a:xfrm>
              <a:off x="3" y="5036"/>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4" name="矩形 53"/>
            <p:cNvSpPr>
              <a:spLocks noChangeArrowheads="1"/>
            </p:cNvSpPr>
            <p:nvPr/>
          </p:nvSpPr>
          <p:spPr bwMode="auto">
            <a:xfrm>
              <a:off x="3" y="5970"/>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5" name="矩形 53"/>
            <p:cNvSpPr>
              <a:spLocks noChangeArrowheads="1"/>
            </p:cNvSpPr>
            <p:nvPr/>
          </p:nvSpPr>
          <p:spPr bwMode="auto">
            <a:xfrm>
              <a:off x="3" y="8060"/>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grpSp>
      <p:sp>
        <p:nvSpPr>
          <p:cNvPr id="7" name="等腰三角形 6"/>
          <p:cNvSpPr>
            <a:spLocks noChangeAspect="1"/>
          </p:cNvSpPr>
          <p:nvPr/>
        </p:nvSpPr>
        <p:spPr>
          <a:xfrm rot="16200000">
            <a:off x="1278458" y="3484350"/>
            <a:ext cx="369575" cy="318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微软雅黑 Light" panose="020B0502040204020203" pitchFamily="34" charset="-122"/>
              <a:ea typeface="微软雅黑 Light" panose="020B0502040204020203"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12" presetClass="entr" presetSubtype="2" fill="hold" grpId="0" nodeType="withEffect">
                                  <p:stCondLst>
                                    <p:cond delay="500"/>
                                  </p:stCondLst>
                                  <p:childTnLst>
                                    <p:set>
                                      <p:cBhvr>
                                        <p:cTn id="9" dur="1" fill="hold">
                                          <p:stCondLst>
                                            <p:cond delay="0"/>
                                          </p:stCondLst>
                                        </p:cTn>
                                        <p:tgtEl>
                                          <p:spTgt spid="34"/>
                                        </p:tgtEl>
                                        <p:attrNameLst>
                                          <p:attrName>style.visibility</p:attrName>
                                        </p:attrNameLst>
                                      </p:cBhvr>
                                      <p:to>
                                        <p:strVal val="visible"/>
                                      </p:to>
                                    </p:set>
                                    <p:anim calcmode="lin" valueType="num">
                                      <p:cBhvr additive="base">
                                        <p:cTn id="10" dur="500"/>
                                        <p:tgtEl>
                                          <p:spTgt spid="34"/>
                                        </p:tgtEl>
                                        <p:attrNameLst>
                                          <p:attrName>ppt_x</p:attrName>
                                        </p:attrNameLst>
                                      </p:cBhvr>
                                      <p:tavLst>
                                        <p:tav tm="0">
                                          <p:val>
                                            <p:strVal val="#ppt_x+#ppt_w*1.125000"/>
                                          </p:val>
                                        </p:tav>
                                        <p:tav tm="100000">
                                          <p:val>
                                            <p:strVal val="#ppt_x"/>
                                          </p:val>
                                        </p:tav>
                                      </p:tavLst>
                                    </p:anim>
                                    <p:animEffect transition="in" filter="wipe(left)">
                                      <p:cBhvr>
                                        <p:cTn id="11" dur="500"/>
                                        <p:tgtEl>
                                          <p:spTgt spid="34"/>
                                        </p:tgtEl>
                                      </p:cBhvr>
                                    </p:animEffect>
                                  </p:childTnLst>
                                </p:cTn>
                              </p:par>
                              <p:par>
                                <p:cTn id="12" presetID="22" presetClass="entr" presetSubtype="8" fill="hold" grpId="0" nodeType="withEffect">
                                  <p:stCondLst>
                                    <p:cond delay="500"/>
                                  </p:stCondLst>
                                  <p:childTnLst>
                                    <p:set>
                                      <p:cBhvr>
                                        <p:cTn id="13" dur="1" fill="hold">
                                          <p:stCondLst>
                                            <p:cond delay="0"/>
                                          </p:stCondLst>
                                        </p:cTn>
                                        <p:tgtEl>
                                          <p:spTgt spid="41"/>
                                        </p:tgtEl>
                                        <p:attrNameLst>
                                          <p:attrName>style.visibility</p:attrName>
                                        </p:attrNameLst>
                                      </p:cBhvr>
                                      <p:to>
                                        <p:strVal val="visible"/>
                                      </p:to>
                                    </p:set>
                                    <p:animEffect transition="in" filter="wipe(left)">
                                      <p:cBhvr>
                                        <p:cTn id="14" dur="500"/>
                                        <p:tgtEl>
                                          <p:spTgt spid="41"/>
                                        </p:tgtEl>
                                      </p:cBhvr>
                                    </p:animEffect>
                                  </p:childTnLst>
                                </p:cTn>
                              </p:par>
                              <p:par>
                                <p:cTn id="15" presetID="12" presetClass="entr" presetSubtype="2" fill="hold" grpId="0" nodeType="withEffect">
                                  <p:stCondLst>
                                    <p:cond delay="5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p:tgtEl>
                                          <p:spTgt spid="7"/>
                                        </p:tgtEl>
                                        <p:attrNameLst>
                                          <p:attrName>ppt_x</p:attrName>
                                        </p:attrNameLst>
                                      </p:cBhvr>
                                      <p:tavLst>
                                        <p:tav tm="0">
                                          <p:val>
                                            <p:strVal val="#ppt_x+#ppt_w*1.125000"/>
                                          </p:val>
                                        </p:tav>
                                        <p:tav tm="100000">
                                          <p:val>
                                            <p:strVal val="#ppt_x"/>
                                          </p:val>
                                        </p:tav>
                                      </p:tavLst>
                                    </p:anim>
                                    <p:animEffect transition="in" filter="wipe(left)">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ldLvl="0" animBg="1"/>
      <p:bldP spid="34" grpId="0" bldLvl="0" animBg="1"/>
      <p:bldP spid="41" grpId="0"/>
      <p:bldP spid="7"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905" y="383540"/>
            <a:ext cx="1620520" cy="144653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100">
              <a:solidFill>
                <a:schemeClr val="lt1"/>
              </a:solidFill>
              <a:latin typeface="微软雅黑 Light" panose="020B0502040204020203" pitchFamily="34" charset="-122"/>
              <a:ea typeface="微软雅黑 Light" panose="020B0502040204020203" pitchFamily="34" charset="-122"/>
            </a:endParaRPr>
          </a:p>
        </p:txBody>
      </p:sp>
      <p:sp>
        <p:nvSpPr>
          <p:cNvPr id="34" name="等腰三角形 33"/>
          <p:cNvSpPr>
            <a:spLocks noChangeAspect="1"/>
          </p:cNvSpPr>
          <p:nvPr/>
        </p:nvSpPr>
        <p:spPr>
          <a:xfrm rot="16200000">
            <a:off x="1229360" y="2268855"/>
            <a:ext cx="469265" cy="316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dirty="0">
              <a:latin typeface="微软雅黑 Light" panose="020B0502040204020203" pitchFamily="34" charset="-122"/>
              <a:ea typeface="微软雅黑 Light" panose="020B0502040204020203" pitchFamily="34" charset="-122"/>
            </a:endParaRPr>
          </a:p>
        </p:txBody>
      </p:sp>
      <p:grpSp>
        <p:nvGrpSpPr>
          <p:cNvPr id="6" name="组合 5"/>
          <p:cNvGrpSpPr/>
          <p:nvPr/>
        </p:nvGrpSpPr>
        <p:grpSpPr>
          <a:xfrm>
            <a:off x="-1905" y="474980"/>
            <a:ext cx="1624330" cy="5691505"/>
            <a:chOff x="-3" y="31"/>
            <a:chExt cx="2558" cy="8963"/>
          </a:xfrm>
        </p:grpSpPr>
        <p:sp>
          <p:nvSpPr>
            <p:cNvPr id="54275" name="矩形 53"/>
            <p:cNvSpPr>
              <a:spLocks noChangeArrowheads="1"/>
            </p:cNvSpPr>
            <p:nvPr/>
          </p:nvSpPr>
          <p:spPr bwMode="auto">
            <a:xfrm>
              <a:off x="3" y="6904"/>
              <a:ext cx="2552" cy="1156"/>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500" b="1" dirty="0">
                  <a:solidFill>
                    <a:schemeClr val="bg1"/>
                  </a:solidFill>
                  <a:latin typeface="微软雅黑 Light" panose="020B0502040204020203" pitchFamily="34" charset="-122"/>
                  <a:ea typeface="微软雅黑 Light" panose="020B0502040204020203" pitchFamily="34" charset="-122"/>
                </a:rPr>
                <a:t>0x0006</a:t>
              </a:r>
            </a:p>
          </p:txBody>
        </p:sp>
        <p:grpSp>
          <p:nvGrpSpPr>
            <p:cNvPr id="22" name="组合 6"/>
            <p:cNvGrpSpPr/>
            <p:nvPr/>
          </p:nvGrpSpPr>
          <p:grpSpPr bwMode="auto">
            <a:xfrm>
              <a:off x="126" y="31"/>
              <a:ext cx="2295" cy="1343"/>
              <a:chOff x="0" y="1313877"/>
              <a:chExt cx="1943100" cy="1137363"/>
            </a:xfrm>
          </p:grpSpPr>
          <p:sp>
            <p:nvSpPr>
              <p:cNvPr id="23" name="文本框 7"/>
              <p:cNvSpPr txBox="1">
                <a:spLocks noChangeArrowheads="1"/>
              </p:cNvSpPr>
              <p:nvPr/>
            </p:nvSpPr>
            <p:spPr bwMode="auto">
              <a:xfrm>
                <a:off x="0" y="1313877"/>
                <a:ext cx="1943100" cy="67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7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9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Contents</a:t>
                </a:r>
                <a:endParaRPr lang="zh-CN" altLang="en-US"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grpSp>
        <p:sp>
          <p:nvSpPr>
            <p:cNvPr id="29" name="矩形 53"/>
            <p:cNvSpPr>
              <a:spLocks noChangeArrowheads="1"/>
            </p:cNvSpPr>
            <p:nvPr/>
          </p:nvSpPr>
          <p:spPr bwMode="auto">
            <a:xfrm>
              <a:off x="-3" y="2165"/>
              <a:ext cx="2552" cy="1003"/>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500" b="1" dirty="0">
                <a:solidFill>
                  <a:schemeClr val="bg1"/>
                </a:solidFill>
                <a:latin typeface="微软雅黑 Light" panose="020B0502040204020203" pitchFamily="34" charset="-122"/>
                <a:ea typeface="微软雅黑 Light" panose="020B0502040204020203" pitchFamily="34" charset="-122"/>
              </a:endParaRPr>
            </a:p>
          </p:txBody>
        </p:sp>
        <p:sp>
          <p:nvSpPr>
            <p:cNvPr id="30" name="矩形 53"/>
            <p:cNvSpPr>
              <a:spLocks noChangeArrowheads="1"/>
            </p:cNvSpPr>
            <p:nvPr/>
          </p:nvSpPr>
          <p:spPr bwMode="auto">
            <a:xfrm>
              <a:off x="3" y="3168"/>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2" name="矩形 53"/>
            <p:cNvSpPr>
              <a:spLocks noChangeArrowheads="1"/>
            </p:cNvSpPr>
            <p:nvPr/>
          </p:nvSpPr>
          <p:spPr bwMode="auto">
            <a:xfrm>
              <a:off x="3" y="4102"/>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3" name="矩形 53"/>
            <p:cNvSpPr>
              <a:spLocks noChangeArrowheads="1"/>
            </p:cNvSpPr>
            <p:nvPr/>
          </p:nvSpPr>
          <p:spPr bwMode="auto">
            <a:xfrm>
              <a:off x="3" y="5036"/>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4" name="矩形 53"/>
            <p:cNvSpPr>
              <a:spLocks noChangeArrowheads="1"/>
            </p:cNvSpPr>
            <p:nvPr/>
          </p:nvSpPr>
          <p:spPr bwMode="auto">
            <a:xfrm>
              <a:off x="3" y="5970"/>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5" name="矩形 53"/>
            <p:cNvSpPr>
              <a:spLocks noChangeArrowheads="1"/>
            </p:cNvSpPr>
            <p:nvPr/>
          </p:nvSpPr>
          <p:spPr bwMode="auto">
            <a:xfrm>
              <a:off x="3" y="8060"/>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grpSp>
      <p:sp>
        <p:nvSpPr>
          <p:cNvPr id="7" name="等腰三角形 6"/>
          <p:cNvSpPr>
            <a:spLocks noChangeAspect="1"/>
          </p:cNvSpPr>
          <p:nvPr/>
        </p:nvSpPr>
        <p:spPr>
          <a:xfrm rot="16200000">
            <a:off x="1280363" y="5047085"/>
            <a:ext cx="369575" cy="318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微软雅黑 Light" panose="020B0502040204020203" pitchFamily="34" charset="-122"/>
              <a:ea typeface="微软雅黑 Light" panose="020B0502040204020203" pitchFamily="34" charset="-122"/>
            </a:endParaRPr>
          </a:p>
        </p:txBody>
      </p:sp>
      <p:sp>
        <p:nvSpPr>
          <p:cNvPr id="21" name="文本框 20"/>
          <p:cNvSpPr txBox="1"/>
          <p:nvPr/>
        </p:nvSpPr>
        <p:spPr>
          <a:xfrm>
            <a:off x="2357085" y="1115695"/>
            <a:ext cx="5907158" cy="7143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4050" b="0" dirty="0">
                <a:solidFill>
                  <a:prstClr val="black">
                    <a:alpha val="75000"/>
                  </a:prstClr>
                </a:solidFill>
                <a:latin typeface="微软雅黑 Light" panose="020B0502040204020203" pitchFamily="34" charset="-122"/>
                <a:ea typeface="微软雅黑 Light" panose="020B0502040204020203" pitchFamily="34" charset="-122"/>
              </a:rPr>
              <a:t>组织构架</a:t>
            </a:r>
          </a:p>
        </p:txBody>
      </p:sp>
      <p:sp>
        <p:nvSpPr>
          <p:cNvPr id="16" name="文本框 15"/>
          <p:cNvSpPr txBox="1"/>
          <p:nvPr/>
        </p:nvSpPr>
        <p:spPr>
          <a:xfrm>
            <a:off x="2357085" y="2206498"/>
            <a:ext cx="6006465" cy="3107690"/>
          </a:xfrm>
          <a:prstGeom prst="rect">
            <a:avLst/>
          </a:prstGeom>
          <a:noFill/>
        </p:spPr>
        <p:txBody>
          <a:bodyPr wrap="square" rtlCol="0">
            <a:spAutoFit/>
          </a:bodyPr>
          <a:lstStyle/>
          <a:p>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前期构架</a:t>
            </a:r>
          </a:p>
          <a:p>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       公司在创业初期，暂时采用简单的组织构架，减少部门间的沟通隔阂，使得任务传达更加直接，信息时代下临时决策尤为重要，将权利下放到各个部门分管，进而大大提高工作效率，而且又进行必要的职能分工。</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12" presetClass="entr" presetSubtype="2" fill="hold" grpId="0" nodeType="withEffect">
                                  <p:stCondLst>
                                    <p:cond delay="500"/>
                                  </p:stCondLst>
                                  <p:childTnLst>
                                    <p:set>
                                      <p:cBhvr>
                                        <p:cTn id="9" dur="1" fill="hold">
                                          <p:stCondLst>
                                            <p:cond delay="0"/>
                                          </p:stCondLst>
                                        </p:cTn>
                                        <p:tgtEl>
                                          <p:spTgt spid="34"/>
                                        </p:tgtEl>
                                        <p:attrNameLst>
                                          <p:attrName>style.visibility</p:attrName>
                                        </p:attrNameLst>
                                      </p:cBhvr>
                                      <p:to>
                                        <p:strVal val="visible"/>
                                      </p:to>
                                    </p:set>
                                    <p:anim calcmode="lin" valueType="num">
                                      <p:cBhvr additive="base">
                                        <p:cTn id="10" dur="500"/>
                                        <p:tgtEl>
                                          <p:spTgt spid="34"/>
                                        </p:tgtEl>
                                        <p:attrNameLst>
                                          <p:attrName>ppt_x</p:attrName>
                                        </p:attrNameLst>
                                      </p:cBhvr>
                                      <p:tavLst>
                                        <p:tav tm="0">
                                          <p:val>
                                            <p:strVal val="#ppt_x+#ppt_w*1.125000"/>
                                          </p:val>
                                        </p:tav>
                                        <p:tav tm="100000">
                                          <p:val>
                                            <p:strVal val="#ppt_x"/>
                                          </p:val>
                                        </p:tav>
                                      </p:tavLst>
                                    </p:anim>
                                    <p:animEffect transition="in" filter="wipe(left)">
                                      <p:cBhvr>
                                        <p:cTn id="11" dur="500"/>
                                        <p:tgtEl>
                                          <p:spTgt spid="34"/>
                                        </p:tgtEl>
                                      </p:cBhvr>
                                    </p:animEffect>
                                  </p:childTnLst>
                                </p:cTn>
                              </p:par>
                              <p:par>
                                <p:cTn id="12" presetID="12" presetClass="entr" presetSubtype="2" fill="hold" grpId="0" nodeType="withEffect">
                                  <p:stCondLst>
                                    <p:cond delay="50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p:tgtEl>
                                          <p:spTgt spid="7"/>
                                        </p:tgtEl>
                                        <p:attrNameLst>
                                          <p:attrName>ppt_x</p:attrName>
                                        </p:attrNameLst>
                                      </p:cBhvr>
                                      <p:tavLst>
                                        <p:tav tm="0">
                                          <p:val>
                                            <p:strVal val="#ppt_x+#ppt_w*1.125000"/>
                                          </p:val>
                                        </p:tav>
                                        <p:tav tm="100000">
                                          <p:val>
                                            <p:strVal val="#ppt_x"/>
                                          </p:val>
                                        </p:tav>
                                      </p:tavLst>
                                    </p:anim>
                                    <p:animEffect transition="in" filter="wipe(left)">
                                      <p:cBhvr>
                                        <p:cTn id="15" dur="500"/>
                                        <p:tgtEl>
                                          <p:spTgt spid="7"/>
                                        </p:tgtEl>
                                      </p:cBhvr>
                                    </p:animEffect>
                                  </p:childTnLst>
                                </p:cTn>
                              </p:par>
                              <p:par>
                                <p:cTn id="16" presetID="22" presetClass="entr" presetSubtype="8" fill="hold" grpId="0" nodeType="withEffect">
                                  <p:stCondLst>
                                    <p:cond delay="500"/>
                                  </p:stCondLst>
                                  <p:childTnLst>
                                    <p:set>
                                      <p:cBhvr>
                                        <p:cTn id="17" dur="1" fill="hold">
                                          <p:stCondLst>
                                            <p:cond delay="0"/>
                                          </p:stCondLst>
                                        </p:cTn>
                                        <p:tgtEl>
                                          <p:spTgt spid="21"/>
                                        </p:tgtEl>
                                        <p:attrNameLst>
                                          <p:attrName>style.visibility</p:attrName>
                                        </p:attrNameLst>
                                      </p:cBhvr>
                                      <p:to>
                                        <p:strVal val="visible"/>
                                      </p:to>
                                    </p:set>
                                    <p:animEffect transition="in" filter="wipe(left)">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1000"/>
                                        <p:tgtEl>
                                          <p:spTgt spid="16"/>
                                        </p:tgtEl>
                                      </p:cBhvr>
                                    </p:animEffect>
                                    <p:anim calcmode="lin" valueType="num">
                                      <p:cBhvr>
                                        <p:cTn id="24" dur="1000" fill="hold"/>
                                        <p:tgtEl>
                                          <p:spTgt spid="16"/>
                                        </p:tgtEl>
                                        <p:attrNameLst>
                                          <p:attrName>ppt_x</p:attrName>
                                        </p:attrNameLst>
                                      </p:cBhvr>
                                      <p:tavLst>
                                        <p:tav tm="0">
                                          <p:val>
                                            <p:strVal val="#ppt_x"/>
                                          </p:val>
                                        </p:tav>
                                        <p:tav tm="100000">
                                          <p:val>
                                            <p:strVal val="#ppt_x"/>
                                          </p:val>
                                        </p:tav>
                                      </p:tavLst>
                                    </p:anim>
                                    <p:anim calcmode="lin" valueType="num">
                                      <p:cBhvr>
                                        <p:cTn id="2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ldLvl="0" animBg="1"/>
      <p:bldP spid="34" grpId="0" bldLvl="0" animBg="1"/>
      <p:bldP spid="7" grpId="0" bldLvl="0" animBg="1"/>
      <p:bldP spid="21"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905" y="383540"/>
            <a:ext cx="1620520" cy="144653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100">
              <a:solidFill>
                <a:schemeClr val="lt1"/>
              </a:solidFill>
              <a:latin typeface="微软雅黑 Light" panose="020B0502040204020203" pitchFamily="34" charset="-122"/>
              <a:ea typeface="微软雅黑 Light" panose="020B0502040204020203" pitchFamily="34" charset="-122"/>
            </a:endParaRPr>
          </a:p>
        </p:txBody>
      </p:sp>
      <p:sp>
        <p:nvSpPr>
          <p:cNvPr id="34" name="等腰三角形 33"/>
          <p:cNvSpPr>
            <a:spLocks noChangeAspect="1"/>
          </p:cNvSpPr>
          <p:nvPr/>
        </p:nvSpPr>
        <p:spPr>
          <a:xfrm rot="16200000">
            <a:off x="1229360" y="2268855"/>
            <a:ext cx="469265" cy="316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dirty="0">
              <a:latin typeface="微软雅黑 Light" panose="020B0502040204020203" pitchFamily="34" charset="-122"/>
              <a:ea typeface="微软雅黑 Light" panose="020B0502040204020203" pitchFamily="34" charset="-122"/>
            </a:endParaRPr>
          </a:p>
        </p:txBody>
      </p:sp>
      <p:sp>
        <p:nvSpPr>
          <p:cNvPr id="41" name="文本框 40"/>
          <p:cNvSpPr txBox="1"/>
          <p:nvPr/>
        </p:nvSpPr>
        <p:spPr>
          <a:xfrm>
            <a:off x="3061800" y="2933550"/>
            <a:ext cx="5042439" cy="1014730"/>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6000" b="0" dirty="0">
                <a:solidFill>
                  <a:prstClr val="black">
                    <a:alpha val="75000"/>
                  </a:prstClr>
                </a:solidFill>
                <a:latin typeface="微软雅黑 Light" panose="020B0502040204020203" pitchFamily="34" charset="-122"/>
                <a:ea typeface="微软雅黑 Light" panose="020B0502040204020203" pitchFamily="34" charset="-122"/>
              </a:rPr>
              <a:t>技术分析</a:t>
            </a:r>
          </a:p>
        </p:txBody>
      </p:sp>
      <p:sp>
        <p:nvSpPr>
          <p:cNvPr id="54275" name="矩形 53"/>
          <p:cNvSpPr>
            <a:spLocks noChangeArrowheads="1"/>
          </p:cNvSpPr>
          <p:nvPr/>
        </p:nvSpPr>
        <p:spPr bwMode="auto">
          <a:xfrm>
            <a:off x="-1270" y="2466975"/>
            <a:ext cx="1620520" cy="73406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500" dirty="0">
                <a:solidFill>
                  <a:schemeClr val="bg1"/>
                </a:solidFill>
                <a:latin typeface="微软雅黑 Light" panose="020B0502040204020203" pitchFamily="34" charset="-122"/>
                <a:ea typeface="微软雅黑 Light" panose="020B0502040204020203" pitchFamily="34" charset="-122"/>
              </a:rPr>
              <a:t>0x0002</a:t>
            </a:r>
          </a:p>
        </p:txBody>
      </p:sp>
      <p:grpSp>
        <p:nvGrpSpPr>
          <p:cNvPr id="22" name="组合 6"/>
          <p:cNvGrpSpPr/>
          <p:nvPr/>
        </p:nvGrpSpPr>
        <p:grpSpPr bwMode="auto">
          <a:xfrm>
            <a:off x="80010" y="474980"/>
            <a:ext cx="1457325" cy="852805"/>
            <a:chOff x="0" y="1313877"/>
            <a:chExt cx="1943100" cy="1137363"/>
          </a:xfrm>
        </p:grpSpPr>
        <p:sp>
          <p:nvSpPr>
            <p:cNvPr id="23" name="文本框 7"/>
            <p:cNvSpPr txBox="1">
              <a:spLocks noChangeArrowheads="1"/>
            </p:cNvSpPr>
            <p:nvPr/>
          </p:nvSpPr>
          <p:spPr bwMode="auto">
            <a:xfrm>
              <a:off x="0" y="1313877"/>
              <a:ext cx="1943100" cy="67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700"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9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Contents</a:t>
              </a:r>
              <a:endParaRPr lang="zh-CN" altLang="en-US" sz="1800"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grpSp>
      <p:sp>
        <p:nvSpPr>
          <p:cNvPr id="29" name="矩形 53"/>
          <p:cNvSpPr>
            <a:spLocks noChangeArrowheads="1"/>
          </p:cNvSpPr>
          <p:nvPr/>
        </p:nvSpPr>
        <p:spPr bwMode="auto">
          <a:xfrm>
            <a:off x="-1905" y="1830070"/>
            <a:ext cx="1620520" cy="636905"/>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500" dirty="0">
              <a:solidFill>
                <a:schemeClr val="bg1"/>
              </a:solidFill>
              <a:latin typeface="微软雅黑 Light" panose="020B0502040204020203" pitchFamily="34" charset="-122"/>
              <a:ea typeface="微软雅黑 Light" panose="020B0502040204020203" pitchFamily="34" charset="-122"/>
            </a:endParaRPr>
          </a:p>
        </p:txBody>
      </p:sp>
      <p:sp>
        <p:nvSpPr>
          <p:cNvPr id="30" name="矩形 53"/>
          <p:cNvSpPr>
            <a:spLocks noChangeArrowheads="1"/>
          </p:cNvSpPr>
          <p:nvPr/>
        </p:nvSpPr>
        <p:spPr bwMode="auto">
          <a:xfrm>
            <a:off x="1905" y="320103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dirty="0">
              <a:solidFill>
                <a:schemeClr val="bg1"/>
              </a:solidFill>
              <a:latin typeface="微软雅黑 Light" panose="020B0502040204020203" pitchFamily="34" charset="-122"/>
              <a:ea typeface="微软雅黑 Light" panose="020B0502040204020203" pitchFamily="34" charset="-122"/>
            </a:endParaRPr>
          </a:p>
        </p:txBody>
      </p:sp>
      <p:sp>
        <p:nvSpPr>
          <p:cNvPr id="2" name="矩形 53"/>
          <p:cNvSpPr>
            <a:spLocks noChangeArrowheads="1"/>
          </p:cNvSpPr>
          <p:nvPr/>
        </p:nvSpPr>
        <p:spPr bwMode="auto">
          <a:xfrm>
            <a:off x="1905" y="379412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dirty="0">
              <a:solidFill>
                <a:schemeClr val="bg1"/>
              </a:solidFill>
              <a:latin typeface="微软雅黑 Light" panose="020B0502040204020203" pitchFamily="34" charset="-122"/>
              <a:ea typeface="微软雅黑 Light" panose="020B0502040204020203" pitchFamily="34" charset="-122"/>
            </a:endParaRPr>
          </a:p>
        </p:txBody>
      </p:sp>
      <p:sp>
        <p:nvSpPr>
          <p:cNvPr id="3" name="矩形 53"/>
          <p:cNvSpPr>
            <a:spLocks noChangeArrowheads="1"/>
          </p:cNvSpPr>
          <p:nvPr/>
        </p:nvSpPr>
        <p:spPr bwMode="auto">
          <a:xfrm>
            <a:off x="1905" y="438721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dirty="0">
              <a:solidFill>
                <a:schemeClr val="bg1"/>
              </a:solidFill>
              <a:latin typeface="微软雅黑 Light" panose="020B0502040204020203" pitchFamily="34" charset="-122"/>
              <a:ea typeface="微软雅黑 Light" panose="020B0502040204020203" pitchFamily="34" charset="-122"/>
            </a:endParaRPr>
          </a:p>
        </p:txBody>
      </p:sp>
      <p:sp>
        <p:nvSpPr>
          <p:cNvPr id="7" name="等腰三角形 6"/>
          <p:cNvSpPr>
            <a:spLocks noChangeAspect="1"/>
          </p:cNvSpPr>
          <p:nvPr/>
        </p:nvSpPr>
        <p:spPr>
          <a:xfrm rot="16200000">
            <a:off x="1274648" y="2674725"/>
            <a:ext cx="369575" cy="318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微软雅黑 Light" panose="020B0502040204020203" pitchFamily="34" charset="-122"/>
              <a:ea typeface="微软雅黑 Light" panose="020B0502040204020203" pitchFamily="34" charset="-122"/>
            </a:endParaRPr>
          </a:p>
        </p:txBody>
      </p:sp>
      <p:sp>
        <p:nvSpPr>
          <p:cNvPr id="18" name="矩形 53"/>
          <p:cNvSpPr>
            <a:spLocks noChangeArrowheads="1"/>
          </p:cNvSpPr>
          <p:nvPr/>
        </p:nvSpPr>
        <p:spPr bwMode="auto">
          <a:xfrm>
            <a:off x="1905" y="497268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dirty="0">
              <a:solidFill>
                <a:schemeClr val="bg1"/>
              </a:solidFill>
              <a:latin typeface="微软雅黑 Light" panose="020B0502040204020203" pitchFamily="34" charset="-122"/>
              <a:ea typeface="微软雅黑 Light" panose="020B0502040204020203" pitchFamily="34" charset="-122"/>
            </a:endParaRPr>
          </a:p>
        </p:txBody>
      </p:sp>
      <p:sp>
        <p:nvSpPr>
          <p:cNvPr id="19" name="矩形 53"/>
          <p:cNvSpPr>
            <a:spLocks noChangeArrowheads="1"/>
          </p:cNvSpPr>
          <p:nvPr/>
        </p:nvSpPr>
        <p:spPr bwMode="auto">
          <a:xfrm>
            <a:off x="1905" y="556577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dirty="0">
              <a:solidFill>
                <a:schemeClr val="bg1"/>
              </a:solidFill>
              <a:latin typeface="微软雅黑 Light" panose="020B0502040204020203" pitchFamily="34" charset="-122"/>
              <a:ea typeface="微软雅黑 Light" panose="020B0502040204020203"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12" presetClass="entr" presetSubtype="2" fill="hold" grpId="0" nodeType="withEffect">
                                  <p:stCondLst>
                                    <p:cond delay="500"/>
                                  </p:stCondLst>
                                  <p:childTnLst>
                                    <p:set>
                                      <p:cBhvr>
                                        <p:cTn id="9" dur="1" fill="hold">
                                          <p:stCondLst>
                                            <p:cond delay="0"/>
                                          </p:stCondLst>
                                        </p:cTn>
                                        <p:tgtEl>
                                          <p:spTgt spid="34"/>
                                        </p:tgtEl>
                                        <p:attrNameLst>
                                          <p:attrName>style.visibility</p:attrName>
                                        </p:attrNameLst>
                                      </p:cBhvr>
                                      <p:to>
                                        <p:strVal val="visible"/>
                                      </p:to>
                                    </p:set>
                                    <p:anim calcmode="lin" valueType="num">
                                      <p:cBhvr additive="base">
                                        <p:cTn id="10" dur="500"/>
                                        <p:tgtEl>
                                          <p:spTgt spid="34"/>
                                        </p:tgtEl>
                                        <p:attrNameLst>
                                          <p:attrName>ppt_x</p:attrName>
                                        </p:attrNameLst>
                                      </p:cBhvr>
                                      <p:tavLst>
                                        <p:tav tm="0">
                                          <p:val>
                                            <p:strVal val="#ppt_x+#ppt_w*1.125000"/>
                                          </p:val>
                                        </p:tav>
                                        <p:tav tm="100000">
                                          <p:val>
                                            <p:strVal val="#ppt_x"/>
                                          </p:val>
                                        </p:tav>
                                      </p:tavLst>
                                    </p:anim>
                                    <p:animEffect transition="in" filter="wipe(left)">
                                      <p:cBhvr>
                                        <p:cTn id="11" dur="500"/>
                                        <p:tgtEl>
                                          <p:spTgt spid="34"/>
                                        </p:tgtEl>
                                      </p:cBhvr>
                                    </p:animEffect>
                                  </p:childTnLst>
                                </p:cTn>
                              </p:par>
                              <p:par>
                                <p:cTn id="12" presetID="22" presetClass="entr" presetSubtype="8" fill="hold" grpId="0" nodeType="withEffect">
                                  <p:stCondLst>
                                    <p:cond delay="500"/>
                                  </p:stCondLst>
                                  <p:childTnLst>
                                    <p:set>
                                      <p:cBhvr>
                                        <p:cTn id="13" dur="1" fill="hold">
                                          <p:stCondLst>
                                            <p:cond delay="0"/>
                                          </p:stCondLst>
                                        </p:cTn>
                                        <p:tgtEl>
                                          <p:spTgt spid="41"/>
                                        </p:tgtEl>
                                        <p:attrNameLst>
                                          <p:attrName>style.visibility</p:attrName>
                                        </p:attrNameLst>
                                      </p:cBhvr>
                                      <p:to>
                                        <p:strVal val="visible"/>
                                      </p:to>
                                    </p:set>
                                    <p:animEffect transition="in" filter="wipe(left)">
                                      <p:cBhvr>
                                        <p:cTn id="14" dur="500"/>
                                        <p:tgtEl>
                                          <p:spTgt spid="41"/>
                                        </p:tgtEl>
                                      </p:cBhvr>
                                    </p:animEffect>
                                  </p:childTnLst>
                                </p:cTn>
                              </p:par>
                              <p:par>
                                <p:cTn id="15" presetID="12" presetClass="entr" presetSubtype="2" fill="hold" grpId="0" nodeType="withEffect">
                                  <p:stCondLst>
                                    <p:cond delay="5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p:tgtEl>
                                          <p:spTgt spid="7"/>
                                        </p:tgtEl>
                                        <p:attrNameLst>
                                          <p:attrName>ppt_x</p:attrName>
                                        </p:attrNameLst>
                                      </p:cBhvr>
                                      <p:tavLst>
                                        <p:tav tm="0">
                                          <p:val>
                                            <p:strVal val="#ppt_x+#ppt_w*1.125000"/>
                                          </p:val>
                                        </p:tav>
                                        <p:tav tm="100000">
                                          <p:val>
                                            <p:strVal val="#ppt_x"/>
                                          </p:val>
                                        </p:tav>
                                      </p:tavLst>
                                    </p:anim>
                                    <p:animEffect transition="in" filter="wipe(left)">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ldLvl="0" animBg="1"/>
      <p:bldP spid="34" grpId="0" bldLvl="0" animBg="1"/>
      <p:bldP spid="41" grpId="0"/>
      <p:bldP spid="7"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905" y="383540"/>
            <a:ext cx="1620520" cy="144653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100">
              <a:solidFill>
                <a:schemeClr val="lt1"/>
              </a:solidFill>
              <a:latin typeface="+mn-lt"/>
              <a:ea typeface="+mn-ea"/>
            </a:endParaRPr>
          </a:p>
        </p:txBody>
      </p:sp>
      <p:sp>
        <p:nvSpPr>
          <p:cNvPr id="34" name="等腰三角形 33"/>
          <p:cNvSpPr>
            <a:spLocks noChangeAspect="1"/>
          </p:cNvSpPr>
          <p:nvPr/>
        </p:nvSpPr>
        <p:spPr>
          <a:xfrm rot="16200000">
            <a:off x="1229360" y="2268855"/>
            <a:ext cx="469265" cy="316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dirty="0"/>
          </a:p>
        </p:txBody>
      </p:sp>
      <p:grpSp>
        <p:nvGrpSpPr>
          <p:cNvPr id="6" name="组合 5"/>
          <p:cNvGrpSpPr/>
          <p:nvPr/>
        </p:nvGrpSpPr>
        <p:grpSpPr>
          <a:xfrm>
            <a:off x="-1905" y="474980"/>
            <a:ext cx="1624330" cy="5691505"/>
            <a:chOff x="-3" y="31"/>
            <a:chExt cx="2558" cy="8963"/>
          </a:xfrm>
        </p:grpSpPr>
        <p:sp>
          <p:nvSpPr>
            <p:cNvPr id="54275" name="矩形 53"/>
            <p:cNvSpPr>
              <a:spLocks noChangeArrowheads="1"/>
            </p:cNvSpPr>
            <p:nvPr/>
          </p:nvSpPr>
          <p:spPr bwMode="auto">
            <a:xfrm>
              <a:off x="3" y="6904"/>
              <a:ext cx="2552" cy="1156"/>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500" dirty="0">
                  <a:solidFill>
                    <a:schemeClr val="bg1"/>
                  </a:solidFill>
                  <a:latin typeface="微软雅黑" panose="020B0503020204020204" pitchFamily="34" charset="-122"/>
                  <a:ea typeface="微软雅黑" panose="020B0503020204020204" pitchFamily="34" charset="-122"/>
                </a:rPr>
                <a:t>0x0006</a:t>
              </a:r>
            </a:p>
          </p:txBody>
        </p:sp>
        <p:grpSp>
          <p:nvGrpSpPr>
            <p:cNvPr id="22" name="组合 6"/>
            <p:cNvGrpSpPr/>
            <p:nvPr/>
          </p:nvGrpSpPr>
          <p:grpSpPr bwMode="auto">
            <a:xfrm>
              <a:off x="126" y="31"/>
              <a:ext cx="2295" cy="1343"/>
              <a:chOff x="0" y="1313877"/>
              <a:chExt cx="1943100" cy="1137363"/>
            </a:xfrm>
          </p:grpSpPr>
          <p:sp>
            <p:nvSpPr>
              <p:cNvPr id="23" name="文本框 7"/>
              <p:cNvSpPr txBox="1">
                <a:spLocks noChangeArrowheads="1"/>
              </p:cNvSpPr>
              <p:nvPr/>
            </p:nvSpPr>
            <p:spPr bwMode="auto">
              <a:xfrm>
                <a:off x="0" y="1313877"/>
                <a:ext cx="1943100" cy="67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700"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9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1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3" y="2165"/>
              <a:ext cx="2552" cy="1003"/>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500" dirty="0">
                <a:solidFill>
                  <a:schemeClr val="bg1"/>
                </a:solidFill>
                <a:latin typeface="微软雅黑" panose="020B0503020204020204" pitchFamily="34" charset="-122"/>
                <a:ea typeface="微软雅黑" panose="020B0503020204020204" pitchFamily="34" charset="-122"/>
              </a:endParaRPr>
            </a:p>
          </p:txBody>
        </p:sp>
        <p:sp>
          <p:nvSpPr>
            <p:cNvPr id="30" name="矩形 53"/>
            <p:cNvSpPr>
              <a:spLocks noChangeArrowheads="1"/>
            </p:cNvSpPr>
            <p:nvPr/>
          </p:nvSpPr>
          <p:spPr bwMode="auto">
            <a:xfrm>
              <a:off x="3" y="3168"/>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dirty="0">
                <a:solidFill>
                  <a:schemeClr val="bg1"/>
                </a:solidFill>
                <a:latin typeface="微软雅黑" panose="020B0503020204020204" pitchFamily="34" charset="-122"/>
                <a:ea typeface="微软雅黑" panose="020B0503020204020204" pitchFamily="34" charset="-122"/>
              </a:endParaRPr>
            </a:p>
          </p:txBody>
        </p:sp>
        <p:sp>
          <p:nvSpPr>
            <p:cNvPr id="2" name="矩形 53"/>
            <p:cNvSpPr>
              <a:spLocks noChangeArrowheads="1"/>
            </p:cNvSpPr>
            <p:nvPr/>
          </p:nvSpPr>
          <p:spPr bwMode="auto">
            <a:xfrm>
              <a:off x="3" y="4102"/>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dirty="0">
                <a:solidFill>
                  <a:schemeClr val="bg1"/>
                </a:solidFill>
                <a:latin typeface="微软雅黑" panose="020B0503020204020204" pitchFamily="34" charset="-122"/>
                <a:ea typeface="微软雅黑" panose="020B0503020204020204" pitchFamily="34" charset="-122"/>
              </a:endParaRPr>
            </a:p>
          </p:txBody>
        </p:sp>
        <p:sp>
          <p:nvSpPr>
            <p:cNvPr id="3" name="矩形 53"/>
            <p:cNvSpPr>
              <a:spLocks noChangeArrowheads="1"/>
            </p:cNvSpPr>
            <p:nvPr/>
          </p:nvSpPr>
          <p:spPr bwMode="auto">
            <a:xfrm>
              <a:off x="3" y="5036"/>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dirty="0">
                <a:solidFill>
                  <a:schemeClr val="bg1"/>
                </a:solidFill>
                <a:latin typeface="微软雅黑" panose="020B0503020204020204" pitchFamily="34" charset="-122"/>
                <a:ea typeface="微软雅黑" panose="020B0503020204020204" pitchFamily="34" charset="-122"/>
              </a:endParaRPr>
            </a:p>
          </p:txBody>
        </p:sp>
        <p:sp>
          <p:nvSpPr>
            <p:cNvPr id="4" name="矩形 53"/>
            <p:cNvSpPr>
              <a:spLocks noChangeArrowheads="1"/>
            </p:cNvSpPr>
            <p:nvPr/>
          </p:nvSpPr>
          <p:spPr bwMode="auto">
            <a:xfrm>
              <a:off x="3" y="5970"/>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dirty="0">
                <a:solidFill>
                  <a:schemeClr val="bg1"/>
                </a:solidFill>
                <a:latin typeface="微软雅黑" panose="020B0503020204020204" pitchFamily="34" charset="-122"/>
                <a:ea typeface="微软雅黑" panose="020B0503020204020204" pitchFamily="34" charset="-122"/>
              </a:endParaRPr>
            </a:p>
          </p:txBody>
        </p:sp>
        <p:sp>
          <p:nvSpPr>
            <p:cNvPr id="5" name="矩形 53"/>
            <p:cNvSpPr>
              <a:spLocks noChangeArrowheads="1"/>
            </p:cNvSpPr>
            <p:nvPr/>
          </p:nvSpPr>
          <p:spPr bwMode="auto">
            <a:xfrm>
              <a:off x="3" y="8060"/>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dirty="0">
                <a:solidFill>
                  <a:schemeClr val="bg1"/>
                </a:solidFill>
                <a:latin typeface="微软雅黑" panose="020B0503020204020204" pitchFamily="34" charset="-122"/>
                <a:ea typeface="微软雅黑" panose="020B0503020204020204" pitchFamily="34" charset="-122"/>
              </a:endParaRPr>
            </a:p>
          </p:txBody>
        </p:sp>
      </p:grpSp>
      <p:sp>
        <p:nvSpPr>
          <p:cNvPr id="7" name="等腰三角形 6"/>
          <p:cNvSpPr>
            <a:spLocks noChangeAspect="1"/>
          </p:cNvSpPr>
          <p:nvPr/>
        </p:nvSpPr>
        <p:spPr>
          <a:xfrm rot="16200000">
            <a:off x="1280363" y="5047085"/>
            <a:ext cx="369575" cy="318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21" name="文本框 20"/>
          <p:cNvSpPr txBox="1"/>
          <p:nvPr/>
        </p:nvSpPr>
        <p:spPr>
          <a:xfrm>
            <a:off x="2720648" y="739267"/>
            <a:ext cx="5907158" cy="7143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4050" b="0" dirty="0">
                <a:solidFill>
                  <a:prstClr val="black">
                    <a:alpha val="75000"/>
                  </a:prstClr>
                </a:solidFill>
              </a:rPr>
              <a:t>组织构架</a:t>
            </a:r>
          </a:p>
        </p:txBody>
      </p:sp>
      <p:sp>
        <p:nvSpPr>
          <p:cNvPr id="16" name="文本框 15"/>
          <p:cNvSpPr txBox="1"/>
          <p:nvPr/>
        </p:nvSpPr>
        <p:spPr>
          <a:xfrm>
            <a:off x="2720340" y="1453515"/>
            <a:ext cx="6006465" cy="52197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前期构架</a:t>
            </a:r>
          </a:p>
        </p:txBody>
      </p:sp>
      <p:grpSp>
        <p:nvGrpSpPr>
          <p:cNvPr id="8" name="Group 48600"/>
          <p:cNvGrpSpPr/>
          <p:nvPr/>
        </p:nvGrpSpPr>
        <p:grpSpPr>
          <a:xfrm>
            <a:off x="2506212" y="1455737"/>
            <a:ext cx="6336030" cy="4987925"/>
            <a:chOff x="0" y="0"/>
            <a:chExt cx="5052583" cy="3441939"/>
          </a:xfrm>
        </p:grpSpPr>
        <p:sp>
          <p:nvSpPr>
            <p:cNvPr id="6360" name="Rectangle 6360"/>
            <p:cNvSpPr/>
            <p:nvPr/>
          </p:nvSpPr>
          <p:spPr>
            <a:xfrm>
              <a:off x="5007991" y="3234069"/>
              <a:ext cx="44592" cy="197455"/>
            </a:xfrm>
            <a:prstGeom prst="rect">
              <a:avLst/>
            </a:prstGeom>
            <a:ln>
              <a:noFill/>
            </a:ln>
          </p:spPr>
          <p:txBody>
            <a:bodyPr horzOverflow="overflow" vert="horz" lIns="0" tIns="0" rIns="0" bIns="0" rtlCol="0">
              <a:noAutofit/>
            </a:bodyPr>
            <a:lstStyle/>
            <a:p>
              <a:pPr algn="l">
                <a:lnSpc>
                  <a:spcPct val="108000"/>
                </a:lnSpc>
                <a:spcAft>
                  <a:spcPts val="800"/>
                </a:spcAft>
              </a:pPr>
              <a:endParaRPr lang="en-US" altLang="zh-CN" sz="1050" kern="100">
                <a:latin typeface="微软雅黑 Light" panose="020B0502040204020203" pitchFamily="34" charset="-122"/>
                <a:ea typeface="微软雅黑 Light" panose="020B0502040204020203" pitchFamily="34" charset="-122"/>
                <a:cs typeface="Times New Roman" panose="02020603050405020304"/>
                <a:sym typeface="Times New Roman" panose="02020603050405020304"/>
              </a:endParaRPr>
            </a:p>
          </p:txBody>
        </p:sp>
        <p:sp>
          <p:nvSpPr>
            <p:cNvPr id="6372" name="Shape 6372"/>
            <p:cNvSpPr/>
            <p:nvPr/>
          </p:nvSpPr>
          <p:spPr>
            <a:xfrm>
              <a:off x="1878965" y="0"/>
              <a:ext cx="963549" cy="642366"/>
            </a:xfrm>
            <a:custGeom>
              <a:avLst/>
              <a:gdLst/>
              <a:ahLst/>
              <a:cxnLst/>
              <a:rect l="0" t="0" r="0" b="0"/>
              <a:pathLst>
                <a:path w="963549" h="642366">
                  <a:moveTo>
                    <a:pt x="64135" y="0"/>
                  </a:moveTo>
                  <a:lnTo>
                    <a:pt x="899287" y="0"/>
                  </a:lnTo>
                  <a:cubicBezTo>
                    <a:pt x="934720" y="0"/>
                    <a:pt x="963549" y="28829"/>
                    <a:pt x="963549" y="64262"/>
                  </a:cubicBezTo>
                  <a:lnTo>
                    <a:pt x="963549" y="578231"/>
                  </a:lnTo>
                  <a:cubicBezTo>
                    <a:pt x="963549" y="613664"/>
                    <a:pt x="934720" y="642366"/>
                    <a:pt x="899287" y="642366"/>
                  </a:cubicBezTo>
                  <a:lnTo>
                    <a:pt x="64135" y="642366"/>
                  </a:lnTo>
                  <a:cubicBezTo>
                    <a:pt x="28702" y="642366"/>
                    <a:pt x="0" y="613664"/>
                    <a:pt x="0" y="578231"/>
                  </a:cubicBezTo>
                  <a:lnTo>
                    <a:pt x="0" y="64262"/>
                  </a:lnTo>
                  <a:cubicBezTo>
                    <a:pt x="0" y="28829"/>
                    <a:pt x="28702" y="0"/>
                    <a:pt x="64135" y="0"/>
                  </a:cubicBezTo>
                  <a:close/>
                </a:path>
              </a:pathLst>
            </a:custGeom>
            <a:ln w="0" cap="flat">
              <a:miter lim="127000"/>
            </a:ln>
          </p:spPr>
          <p:style>
            <a:lnRef idx="0">
              <a:srgbClr val="000000">
                <a:alpha val="0"/>
              </a:srgbClr>
            </a:lnRef>
            <a:fillRef idx="1">
              <a:srgbClr val="477BA9"/>
            </a:fillRef>
            <a:effectRef idx="0">
              <a:scrgbClr r="0" g="0" b="0"/>
            </a:effectRef>
            <a:fontRef idx="none"/>
          </p:style>
        </p:sp>
        <p:sp>
          <p:nvSpPr>
            <p:cNvPr id="6373" name="Shape 6373"/>
            <p:cNvSpPr/>
            <p:nvPr/>
          </p:nvSpPr>
          <p:spPr>
            <a:xfrm>
              <a:off x="1878965" y="0"/>
              <a:ext cx="963549" cy="642366"/>
            </a:xfrm>
            <a:custGeom>
              <a:avLst/>
              <a:gdLst/>
              <a:ahLst/>
              <a:cxnLst/>
              <a:rect l="0" t="0" r="0" b="0"/>
              <a:pathLst>
                <a:path w="963549" h="642366">
                  <a:moveTo>
                    <a:pt x="0" y="64262"/>
                  </a:moveTo>
                  <a:cubicBezTo>
                    <a:pt x="0" y="28829"/>
                    <a:pt x="28702" y="0"/>
                    <a:pt x="64135" y="0"/>
                  </a:cubicBezTo>
                  <a:lnTo>
                    <a:pt x="899287" y="0"/>
                  </a:lnTo>
                  <a:cubicBezTo>
                    <a:pt x="934720" y="0"/>
                    <a:pt x="963549" y="28829"/>
                    <a:pt x="963549" y="64262"/>
                  </a:cubicBezTo>
                  <a:lnTo>
                    <a:pt x="963549" y="578231"/>
                  </a:lnTo>
                  <a:cubicBezTo>
                    <a:pt x="963549" y="613664"/>
                    <a:pt x="934720" y="642366"/>
                    <a:pt x="899287" y="642366"/>
                  </a:cubicBezTo>
                  <a:lnTo>
                    <a:pt x="64135" y="642366"/>
                  </a:lnTo>
                  <a:cubicBezTo>
                    <a:pt x="28702" y="642366"/>
                    <a:pt x="0" y="613664"/>
                    <a:pt x="0" y="578231"/>
                  </a:cubicBezTo>
                  <a:close/>
                </a:path>
              </a:pathLst>
            </a:custGeom>
            <a:ln w="12700" cap="flat">
              <a:miter lim="127000"/>
            </a:ln>
          </p:spPr>
          <p:style>
            <a:lnRef idx="1">
              <a:srgbClr val="FFFFFF"/>
            </a:lnRef>
            <a:fillRef idx="0">
              <a:srgbClr val="000000">
                <a:alpha val="0"/>
              </a:srgbClr>
            </a:fillRef>
            <a:effectRef idx="0">
              <a:scrgbClr r="0" g="0" b="0"/>
            </a:effectRef>
            <a:fontRef idx="none"/>
          </p:style>
        </p:sp>
        <p:sp>
          <p:nvSpPr>
            <p:cNvPr id="6374" name="Rectangle 6374"/>
            <p:cNvSpPr/>
            <p:nvPr/>
          </p:nvSpPr>
          <p:spPr>
            <a:xfrm>
              <a:off x="1981941" y="152926"/>
              <a:ext cx="746899" cy="336526"/>
            </a:xfrm>
            <a:prstGeom prst="rect">
              <a:avLst/>
            </a:prstGeom>
            <a:ln>
              <a:noFill/>
            </a:ln>
          </p:spPr>
          <p:txBody>
            <a:bodyPr horzOverflow="overflow" vert="horz" lIns="0" tIns="0" rIns="0" bIns="0" rtlCol="0">
              <a:noAutofit/>
            </a:bodyPr>
            <a:lstStyle/>
            <a:p>
              <a:pPr algn="l">
                <a:lnSpc>
                  <a:spcPct val="108000"/>
                </a:lnSpc>
                <a:spcAft>
                  <a:spcPts val="800"/>
                </a:spcAft>
              </a:pPr>
              <a:r>
                <a:rPr lang="en-US" altLang="zh-CN" sz="3200" kern="100" dirty="0" err="1">
                  <a:solidFill>
                    <a:schemeClr val="bg1"/>
                  </a:solidFill>
                  <a:latin typeface="微软雅黑 Light" panose="020B0502040204020203" pitchFamily="34" charset="-122"/>
                  <a:ea typeface="微软雅黑 Light" panose="020B0502040204020203" pitchFamily="34" charset="-122"/>
                  <a:cs typeface="楷体" panose="02010609060101010101" charset="-122"/>
                  <a:sym typeface="Times New Roman" panose="02020603050405020304"/>
                </a:rPr>
                <a:t>股东</a:t>
              </a:r>
              <a:endParaRPr lang="en-US" altLang="zh-CN" sz="3200" kern="100" dirty="0">
                <a:solidFill>
                  <a:schemeClr val="bg1"/>
                </a:solidFill>
                <a:latin typeface="微软雅黑 Light" panose="020B0502040204020203" pitchFamily="34" charset="-122"/>
                <a:ea typeface="微软雅黑 Light" panose="020B0502040204020203" pitchFamily="34" charset="-122"/>
                <a:cs typeface="楷体" panose="02010609060101010101" charset="-122"/>
                <a:sym typeface="Times New Roman" panose="02020603050405020304"/>
              </a:endParaRPr>
            </a:p>
          </p:txBody>
        </p:sp>
        <p:sp>
          <p:nvSpPr>
            <p:cNvPr id="6375" name="Shape 6375"/>
            <p:cNvSpPr/>
            <p:nvPr/>
          </p:nvSpPr>
          <p:spPr>
            <a:xfrm>
              <a:off x="2360676" y="642366"/>
              <a:ext cx="0" cy="257048"/>
            </a:xfrm>
            <a:custGeom>
              <a:avLst/>
              <a:gdLst/>
              <a:ahLst/>
              <a:cxnLst/>
              <a:rect l="0" t="0" r="0" b="0"/>
              <a:pathLst>
                <a:path h="257048">
                  <a:moveTo>
                    <a:pt x="0" y="0"/>
                  </a:moveTo>
                  <a:lnTo>
                    <a:pt x="0" y="257048"/>
                  </a:lnTo>
                </a:path>
              </a:pathLst>
            </a:custGeom>
            <a:ln w="12700" cap="flat">
              <a:miter lim="127000"/>
            </a:ln>
          </p:spPr>
          <p:style>
            <a:lnRef idx="1">
              <a:srgbClr val="7AA9DA"/>
            </a:lnRef>
            <a:fillRef idx="0">
              <a:srgbClr val="000000">
                <a:alpha val="0"/>
              </a:srgbClr>
            </a:fillRef>
            <a:effectRef idx="0">
              <a:scrgbClr r="0" g="0" b="0"/>
            </a:effectRef>
            <a:fontRef idx="none"/>
          </p:style>
        </p:sp>
        <p:sp>
          <p:nvSpPr>
            <p:cNvPr id="6376" name="Shape 6376"/>
            <p:cNvSpPr/>
            <p:nvPr/>
          </p:nvSpPr>
          <p:spPr>
            <a:xfrm>
              <a:off x="1878965" y="899414"/>
              <a:ext cx="963549" cy="642366"/>
            </a:xfrm>
            <a:custGeom>
              <a:avLst/>
              <a:gdLst/>
              <a:ahLst/>
              <a:cxnLst/>
              <a:rect l="0" t="0" r="0" b="0"/>
              <a:pathLst>
                <a:path w="963549" h="642366">
                  <a:moveTo>
                    <a:pt x="64135" y="0"/>
                  </a:moveTo>
                  <a:lnTo>
                    <a:pt x="899287" y="0"/>
                  </a:lnTo>
                  <a:cubicBezTo>
                    <a:pt x="934720" y="0"/>
                    <a:pt x="963549" y="28702"/>
                    <a:pt x="963549" y="64135"/>
                  </a:cubicBezTo>
                  <a:lnTo>
                    <a:pt x="963549" y="578104"/>
                  </a:lnTo>
                  <a:cubicBezTo>
                    <a:pt x="963549" y="613537"/>
                    <a:pt x="934720" y="642366"/>
                    <a:pt x="899287" y="642366"/>
                  </a:cubicBezTo>
                  <a:lnTo>
                    <a:pt x="64135" y="642366"/>
                  </a:lnTo>
                  <a:cubicBezTo>
                    <a:pt x="28702" y="642366"/>
                    <a:pt x="0" y="613537"/>
                    <a:pt x="0" y="578104"/>
                  </a:cubicBezTo>
                  <a:lnTo>
                    <a:pt x="0" y="64135"/>
                  </a:lnTo>
                  <a:cubicBezTo>
                    <a:pt x="0" y="28702"/>
                    <a:pt x="28702" y="0"/>
                    <a:pt x="64135" y="0"/>
                  </a:cubicBezTo>
                  <a:close/>
                </a:path>
              </a:pathLst>
            </a:custGeom>
            <a:ln w="0" cap="flat">
              <a:miter lim="127000"/>
            </a:ln>
          </p:spPr>
          <p:style>
            <a:lnRef idx="0">
              <a:srgbClr val="000000">
                <a:alpha val="0"/>
              </a:srgbClr>
            </a:lnRef>
            <a:fillRef idx="1">
              <a:srgbClr val="528CC1"/>
            </a:fillRef>
            <a:effectRef idx="0">
              <a:scrgbClr r="0" g="0" b="0"/>
            </a:effectRef>
            <a:fontRef idx="none"/>
          </p:style>
        </p:sp>
        <p:sp>
          <p:nvSpPr>
            <p:cNvPr id="6377" name="Shape 6377"/>
            <p:cNvSpPr/>
            <p:nvPr/>
          </p:nvSpPr>
          <p:spPr>
            <a:xfrm>
              <a:off x="1878965" y="899414"/>
              <a:ext cx="963549" cy="642366"/>
            </a:xfrm>
            <a:custGeom>
              <a:avLst/>
              <a:gdLst/>
              <a:ahLst/>
              <a:cxnLst/>
              <a:rect l="0" t="0" r="0" b="0"/>
              <a:pathLst>
                <a:path w="963549" h="642366">
                  <a:moveTo>
                    <a:pt x="0" y="64135"/>
                  </a:moveTo>
                  <a:cubicBezTo>
                    <a:pt x="0" y="28702"/>
                    <a:pt x="28702" y="0"/>
                    <a:pt x="64135" y="0"/>
                  </a:cubicBezTo>
                  <a:lnTo>
                    <a:pt x="899287" y="0"/>
                  </a:lnTo>
                  <a:cubicBezTo>
                    <a:pt x="934720" y="0"/>
                    <a:pt x="963549" y="28702"/>
                    <a:pt x="963549" y="64135"/>
                  </a:cubicBezTo>
                  <a:lnTo>
                    <a:pt x="963549" y="578104"/>
                  </a:lnTo>
                  <a:cubicBezTo>
                    <a:pt x="963549" y="613537"/>
                    <a:pt x="934720" y="642366"/>
                    <a:pt x="899287" y="642366"/>
                  </a:cubicBezTo>
                  <a:lnTo>
                    <a:pt x="64135" y="642366"/>
                  </a:lnTo>
                  <a:cubicBezTo>
                    <a:pt x="28702" y="642366"/>
                    <a:pt x="0" y="613537"/>
                    <a:pt x="0" y="578104"/>
                  </a:cubicBezTo>
                  <a:close/>
                </a:path>
              </a:pathLst>
            </a:custGeom>
            <a:ln w="12700" cap="flat">
              <a:miter lim="127000"/>
            </a:ln>
          </p:spPr>
          <p:style>
            <a:lnRef idx="1">
              <a:srgbClr val="FFFFFF"/>
            </a:lnRef>
            <a:fillRef idx="0">
              <a:srgbClr val="000000">
                <a:alpha val="0"/>
              </a:srgbClr>
            </a:fillRef>
            <a:effectRef idx="0">
              <a:scrgbClr r="0" g="0" b="0"/>
            </a:effectRef>
            <a:fontRef idx="none"/>
          </p:style>
        </p:sp>
        <p:sp>
          <p:nvSpPr>
            <p:cNvPr id="6378" name="Rectangle 6378"/>
            <p:cNvSpPr/>
            <p:nvPr/>
          </p:nvSpPr>
          <p:spPr>
            <a:xfrm>
              <a:off x="1878641" y="1043317"/>
              <a:ext cx="1107943" cy="362817"/>
            </a:xfrm>
            <a:prstGeom prst="rect">
              <a:avLst/>
            </a:prstGeom>
            <a:ln>
              <a:noFill/>
            </a:ln>
          </p:spPr>
          <p:txBody>
            <a:bodyPr horzOverflow="overflow" vert="horz" lIns="0" tIns="0" rIns="0" bIns="0" rtlCol="0">
              <a:noAutofit/>
            </a:bodyPr>
            <a:lstStyle/>
            <a:p>
              <a:pPr algn="l">
                <a:lnSpc>
                  <a:spcPct val="108000"/>
                </a:lnSpc>
                <a:spcAft>
                  <a:spcPts val="800"/>
                </a:spcAft>
              </a:pPr>
              <a:r>
                <a:rPr lang="en-US" altLang="zh-CN" sz="3200" kern="100" dirty="0" err="1">
                  <a:solidFill>
                    <a:schemeClr val="bg1"/>
                  </a:solidFill>
                  <a:latin typeface="微软雅黑 Light" panose="020B0502040204020203" pitchFamily="34" charset="-122"/>
                  <a:ea typeface="微软雅黑 Light" panose="020B0502040204020203" pitchFamily="34" charset="-122"/>
                  <a:cs typeface="楷体" panose="02010609060101010101" charset="-122"/>
                  <a:sym typeface="Times New Roman" panose="02020603050405020304"/>
                </a:rPr>
                <a:t>董事长</a:t>
              </a:r>
              <a:endParaRPr lang="en-US" altLang="zh-CN" sz="3200" kern="100" dirty="0">
                <a:solidFill>
                  <a:schemeClr val="bg1"/>
                </a:solidFill>
                <a:latin typeface="微软雅黑 Light" panose="020B0502040204020203" pitchFamily="34" charset="-122"/>
                <a:ea typeface="微软雅黑 Light" panose="020B0502040204020203" pitchFamily="34" charset="-122"/>
                <a:cs typeface="楷体" panose="02010609060101010101" charset="-122"/>
                <a:sym typeface="Times New Roman" panose="02020603050405020304"/>
              </a:endParaRPr>
            </a:p>
          </p:txBody>
        </p:sp>
        <p:sp>
          <p:nvSpPr>
            <p:cNvPr id="6379" name="Shape 6379"/>
            <p:cNvSpPr/>
            <p:nvPr/>
          </p:nvSpPr>
          <p:spPr>
            <a:xfrm>
              <a:off x="2360676" y="1541780"/>
              <a:ext cx="0" cy="256921"/>
            </a:xfrm>
            <a:custGeom>
              <a:avLst/>
              <a:gdLst/>
              <a:ahLst/>
              <a:cxnLst/>
              <a:rect l="0" t="0" r="0" b="0"/>
              <a:pathLst>
                <a:path h="256921">
                  <a:moveTo>
                    <a:pt x="0" y="0"/>
                  </a:moveTo>
                  <a:lnTo>
                    <a:pt x="0" y="256921"/>
                  </a:lnTo>
                </a:path>
              </a:pathLst>
            </a:custGeom>
            <a:ln w="12700" cap="flat">
              <a:miter lim="127000"/>
            </a:ln>
          </p:spPr>
          <p:style>
            <a:lnRef idx="1">
              <a:srgbClr val="A4C0E3"/>
            </a:lnRef>
            <a:fillRef idx="0">
              <a:srgbClr val="000000">
                <a:alpha val="0"/>
              </a:srgbClr>
            </a:fillRef>
            <a:effectRef idx="0">
              <a:scrgbClr r="0" g="0" b="0"/>
            </a:effectRef>
            <a:fontRef idx="none"/>
          </p:style>
        </p:sp>
        <p:sp>
          <p:nvSpPr>
            <p:cNvPr id="6380" name="Shape 6380"/>
            <p:cNvSpPr/>
            <p:nvPr/>
          </p:nvSpPr>
          <p:spPr>
            <a:xfrm>
              <a:off x="1878965" y="1798701"/>
              <a:ext cx="963549" cy="642366"/>
            </a:xfrm>
            <a:custGeom>
              <a:avLst/>
              <a:gdLst/>
              <a:ahLst/>
              <a:cxnLst/>
              <a:rect l="0" t="0" r="0" b="0"/>
              <a:pathLst>
                <a:path w="963549" h="642366">
                  <a:moveTo>
                    <a:pt x="64135" y="0"/>
                  </a:moveTo>
                  <a:lnTo>
                    <a:pt x="899287" y="0"/>
                  </a:lnTo>
                  <a:cubicBezTo>
                    <a:pt x="934720" y="0"/>
                    <a:pt x="963549" y="28702"/>
                    <a:pt x="963549" y="64262"/>
                  </a:cubicBezTo>
                  <a:lnTo>
                    <a:pt x="963549" y="578104"/>
                  </a:lnTo>
                  <a:cubicBezTo>
                    <a:pt x="963549" y="613664"/>
                    <a:pt x="934720" y="642366"/>
                    <a:pt x="899287" y="642366"/>
                  </a:cubicBezTo>
                  <a:lnTo>
                    <a:pt x="64135" y="642366"/>
                  </a:lnTo>
                  <a:cubicBezTo>
                    <a:pt x="28702" y="642366"/>
                    <a:pt x="0" y="613664"/>
                    <a:pt x="0" y="578104"/>
                  </a:cubicBezTo>
                  <a:lnTo>
                    <a:pt x="0" y="64262"/>
                  </a:lnTo>
                  <a:cubicBezTo>
                    <a:pt x="0" y="28702"/>
                    <a:pt x="28702" y="0"/>
                    <a:pt x="64135" y="0"/>
                  </a:cubicBezTo>
                  <a:close/>
                </a:path>
              </a:pathLst>
            </a:custGeom>
            <a:ln w="0" cap="flat">
              <a:miter lim="127000"/>
            </a:ln>
          </p:spPr>
          <p:style>
            <a:lnRef idx="0">
              <a:srgbClr val="000000">
                <a:alpha val="0"/>
              </a:srgbClr>
            </a:lnRef>
            <a:fillRef idx="1">
              <a:srgbClr val="5F9CD5"/>
            </a:fillRef>
            <a:effectRef idx="0">
              <a:scrgbClr r="0" g="0" b="0"/>
            </a:effectRef>
            <a:fontRef idx="none"/>
          </p:style>
        </p:sp>
        <p:sp>
          <p:nvSpPr>
            <p:cNvPr id="6381" name="Shape 6381"/>
            <p:cNvSpPr/>
            <p:nvPr/>
          </p:nvSpPr>
          <p:spPr>
            <a:xfrm>
              <a:off x="1878965" y="1798701"/>
              <a:ext cx="963549" cy="642366"/>
            </a:xfrm>
            <a:custGeom>
              <a:avLst/>
              <a:gdLst/>
              <a:ahLst/>
              <a:cxnLst/>
              <a:rect l="0" t="0" r="0" b="0"/>
              <a:pathLst>
                <a:path w="963549" h="642366">
                  <a:moveTo>
                    <a:pt x="0" y="64262"/>
                  </a:moveTo>
                  <a:cubicBezTo>
                    <a:pt x="0" y="28702"/>
                    <a:pt x="28702" y="0"/>
                    <a:pt x="64135" y="0"/>
                  </a:cubicBezTo>
                  <a:lnTo>
                    <a:pt x="899287" y="0"/>
                  </a:lnTo>
                  <a:cubicBezTo>
                    <a:pt x="934720" y="0"/>
                    <a:pt x="963549" y="28702"/>
                    <a:pt x="963549" y="64262"/>
                  </a:cubicBezTo>
                  <a:lnTo>
                    <a:pt x="963549" y="578104"/>
                  </a:lnTo>
                  <a:cubicBezTo>
                    <a:pt x="963549" y="613664"/>
                    <a:pt x="934720" y="642366"/>
                    <a:pt x="899287" y="642366"/>
                  </a:cubicBezTo>
                  <a:lnTo>
                    <a:pt x="64135" y="642366"/>
                  </a:lnTo>
                  <a:cubicBezTo>
                    <a:pt x="28702" y="642366"/>
                    <a:pt x="0" y="613664"/>
                    <a:pt x="0" y="578104"/>
                  </a:cubicBezTo>
                  <a:close/>
                </a:path>
              </a:pathLst>
            </a:custGeom>
            <a:ln w="12700" cap="flat">
              <a:miter lim="127000"/>
            </a:ln>
          </p:spPr>
          <p:style>
            <a:lnRef idx="1">
              <a:srgbClr val="FFFFFF"/>
            </a:lnRef>
            <a:fillRef idx="0">
              <a:srgbClr val="000000">
                <a:alpha val="0"/>
              </a:srgbClr>
            </a:fillRef>
            <a:effectRef idx="0">
              <a:scrgbClr r="0" g="0" b="0"/>
            </a:effectRef>
            <a:fontRef idx="none"/>
          </p:style>
        </p:sp>
        <p:sp>
          <p:nvSpPr>
            <p:cNvPr id="6382" name="Rectangle 6382"/>
            <p:cNvSpPr/>
            <p:nvPr/>
          </p:nvSpPr>
          <p:spPr>
            <a:xfrm>
              <a:off x="1893833" y="1938966"/>
              <a:ext cx="1002111" cy="361502"/>
            </a:xfrm>
            <a:prstGeom prst="rect">
              <a:avLst/>
            </a:prstGeom>
            <a:ln>
              <a:noFill/>
            </a:ln>
          </p:spPr>
          <p:txBody>
            <a:bodyPr horzOverflow="overflow" vert="horz" lIns="0" tIns="0" rIns="0" bIns="0" rtlCol="0">
              <a:noAutofit/>
            </a:bodyPr>
            <a:lstStyle/>
            <a:p>
              <a:pPr algn="l">
                <a:lnSpc>
                  <a:spcPct val="108000"/>
                </a:lnSpc>
                <a:spcAft>
                  <a:spcPts val="800"/>
                </a:spcAft>
              </a:pPr>
              <a:r>
                <a:rPr lang="en-US" altLang="zh-CN" sz="3200" kern="100" dirty="0" err="1">
                  <a:solidFill>
                    <a:schemeClr val="bg1"/>
                  </a:solidFill>
                  <a:latin typeface="微软雅黑 Light" panose="020B0502040204020203" pitchFamily="34" charset="-122"/>
                  <a:ea typeface="微软雅黑 Light" panose="020B0502040204020203" pitchFamily="34" charset="-122"/>
                  <a:cs typeface="楷体" panose="02010609060101010101" charset="-122"/>
                  <a:sym typeface="Times New Roman" panose="02020603050405020304"/>
                </a:rPr>
                <a:t>总经理</a:t>
              </a:r>
              <a:endParaRPr lang="en-US" altLang="zh-CN" sz="3200" kern="100" dirty="0">
                <a:solidFill>
                  <a:schemeClr val="bg1"/>
                </a:solidFill>
                <a:latin typeface="微软雅黑 Light" panose="020B0502040204020203" pitchFamily="34" charset="-122"/>
                <a:ea typeface="微软雅黑 Light" panose="020B0502040204020203" pitchFamily="34" charset="-122"/>
                <a:cs typeface="楷体" panose="02010609060101010101" charset="-122"/>
                <a:sym typeface="Times New Roman" panose="02020603050405020304"/>
              </a:endParaRPr>
            </a:p>
          </p:txBody>
        </p:sp>
        <p:sp>
          <p:nvSpPr>
            <p:cNvPr id="6383" name="Shape 6383"/>
            <p:cNvSpPr/>
            <p:nvPr/>
          </p:nvSpPr>
          <p:spPr>
            <a:xfrm>
              <a:off x="481711" y="2441067"/>
              <a:ext cx="1879346" cy="257048"/>
            </a:xfrm>
            <a:custGeom>
              <a:avLst/>
              <a:gdLst/>
              <a:ahLst/>
              <a:cxnLst/>
              <a:rect l="0" t="0" r="0" b="0"/>
              <a:pathLst>
                <a:path w="1879346" h="257048">
                  <a:moveTo>
                    <a:pt x="1879346" y="0"/>
                  </a:moveTo>
                  <a:lnTo>
                    <a:pt x="1879346" y="128524"/>
                  </a:lnTo>
                  <a:lnTo>
                    <a:pt x="0" y="128524"/>
                  </a:lnTo>
                  <a:lnTo>
                    <a:pt x="0" y="257048"/>
                  </a:lnTo>
                </a:path>
              </a:pathLst>
            </a:custGeom>
            <a:ln w="12700" cap="flat">
              <a:miter lim="127000"/>
            </a:ln>
          </p:spPr>
          <p:style>
            <a:lnRef idx="1">
              <a:srgbClr val="C4D5EB"/>
            </a:lnRef>
            <a:fillRef idx="0">
              <a:srgbClr val="000000">
                <a:alpha val="0"/>
              </a:srgbClr>
            </a:fillRef>
            <a:effectRef idx="0">
              <a:scrgbClr r="0" g="0" b="0"/>
            </a:effectRef>
            <a:fontRef idx="none"/>
          </p:style>
        </p:sp>
        <p:sp>
          <p:nvSpPr>
            <p:cNvPr id="6384" name="Shape 6384"/>
            <p:cNvSpPr/>
            <p:nvPr/>
          </p:nvSpPr>
          <p:spPr>
            <a:xfrm>
              <a:off x="0" y="2697500"/>
              <a:ext cx="1026544" cy="744439"/>
            </a:xfrm>
            <a:custGeom>
              <a:avLst/>
              <a:gdLst/>
              <a:ahLst/>
              <a:cxnLst/>
              <a:rect l="0" t="0" r="0" b="0"/>
              <a:pathLst>
                <a:path w="963549" h="642366">
                  <a:moveTo>
                    <a:pt x="64135" y="0"/>
                  </a:moveTo>
                  <a:lnTo>
                    <a:pt x="899287" y="0"/>
                  </a:lnTo>
                  <a:cubicBezTo>
                    <a:pt x="934720" y="0"/>
                    <a:pt x="963549" y="28829"/>
                    <a:pt x="963549" y="64262"/>
                  </a:cubicBezTo>
                  <a:lnTo>
                    <a:pt x="963549" y="578231"/>
                  </a:lnTo>
                  <a:cubicBezTo>
                    <a:pt x="963549" y="613664"/>
                    <a:pt x="934720" y="642366"/>
                    <a:pt x="899287" y="642366"/>
                  </a:cubicBezTo>
                  <a:lnTo>
                    <a:pt x="64135" y="642366"/>
                  </a:lnTo>
                  <a:cubicBezTo>
                    <a:pt x="28702" y="642366"/>
                    <a:pt x="0" y="613664"/>
                    <a:pt x="0" y="578231"/>
                  </a:cubicBezTo>
                  <a:lnTo>
                    <a:pt x="0" y="64262"/>
                  </a:lnTo>
                  <a:cubicBezTo>
                    <a:pt x="0" y="28829"/>
                    <a:pt x="28702" y="0"/>
                    <a:pt x="64135" y="0"/>
                  </a:cubicBezTo>
                  <a:close/>
                </a:path>
              </a:pathLst>
            </a:custGeom>
            <a:ln w="0" cap="flat">
              <a:miter lim="127000"/>
            </a:ln>
          </p:spPr>
          <p:style>
            <a:lnRef idx="0">
              <a:srgbClr val="000000">
                <a:alpha val="0"/>
              </a:srgbClr>
            </a:lnRef>
            <a:fillRef idx="1">
              <a:srgbClr val="A4C0E3"/>
            </a:fillRef>
            <a:effectRef idx="0">
              <a:scrgbClr r="0" g="0" b="0"/>
            </a:effectRef>
            <a:fontRef idx="none"/>
          </p:style>
        </p:sp>
        <p:sp>
          <p:nvSpPr>
            <p:cNvPr id="6385" name="Shape 6385"/>
            <p:cNvSpPr/>
            <p:nvPr/>
          </p:nvSpPr>
          <p:spPr>
            <a:xfrm>
              <a:off x="0" y="2697988"/>
              <a:ext cx="963549" cy="642366"/>
            </a:xfrm>
            <a:custGeom>
              <a:avLst/>
              <a:gdLst/>
              <a:ahLst/>
              <a:cxnLst/>
              <a:rect l="0" t="0" r="0" b="0"/>
              <a:pathLst>
                <a:path w="963549" h="642366">
                  <a:moveTo>
                    <a:pt x="0" y="64262"/>
                  </a:moveTo>
                  <a:cubicBezTo>
                    <a:pt x="0" y="28829"/>
                    <a:pt x="28702" y="0"/>
                    <a:pt x="64135" y="0"/>
                  </a:cubicBezTo>
                  <a:lnTo>
                    <a:pt x="899287" y="0"/>
                  </a:lnTo>
                  <a:cubicBezTo>
                    <a:pt x="934720" y="0"/>
                    <a:pt x="963549" y="28829"/>
                    <a:pt x="963549" y="64262"/>
                  </a:cubicBezTo>
                  <a:lnTo>
                    <a:pt x="963549" y="578231"/>
                  </a:lnTo>
                  <a:cubicBezTo>
                    <a:pt x="963549" y="613664"/>
                    <a:pt x="934720" y="642366"/>
                    <a:pt x="899287" y="642366"/>
                  </a:cubicBezTo>
                  <a:lnTo>
                    <a:pt x="64135" y="642366"/>
                  </a:lnTo>
                  <a:cubicBezTo>
                    <a:pt x="28702" y="642366"/>
                    <a:pt x="0" y="613664"/>
                    <a:pt x="0" y="578231"/>
                  </a:cubicBezTo>
                  <a:close/>
                </a:path>
              </a:pathLst>
            </a:custGeom>
            <a:ln w="12700" cap="flat">
              <a:miter lim="127000"/>
            </a:ln>
          </p:spPr>
          <p:style>
            <a:lnRef idx="1">
              <a:srgbClr val="FFFFFF"/>
            </a:lnRef>
            <a:fillRef idx="0">
              <a:srgbClr val="000000">
                <a:alpha val="0"/>
              </a:srgbClr>
            </a:fillRef>
            <a:effectRef idx="0">
              <a:scrgbClr r="0" g="0" b="0"/>
            </a:effectRef>
            <a:fontRef idx="none"/>
          </p:style>
        </p:sp>
        <p:sp>
          <p:nvSpPr>
            <p:cNvPr id="6386" name="Rectangle 6386"/>
            <p:cNvSpPr/>
            <p:nvPr/>
          </p:nvSpPr>
          <p:spPr>
            <a:xfrm>
              <a:off x="506" y="2768888"/>
              <a:ext cx="963120" cy="332144"/>
            </a:xfrm>
            <a:prstGeom prst="rect">
              <a:avLst/>
            </a:prstGeom>
            <a:ln>
              <a:noFill/>
            </a:ln>
          </p:spPr>
          <p:txBody>
            <a:bodyPr horzOverflow="overflow" vert="horz" lIns="0" tIns="0" rIns="0" bIns="0" rtlCol="0">
              <a:noAutofit/>
            </a:bodyPr>
            <a:lstStyle/>
            <a:p>
              <a:pPr algn="l">
                <a:lnSpc>
                  <a:spcPct val="108000"/>
                </a:lnSpc>
                <a:spcAft>
                  <a:spcPts val="800"/>
                </a:spcAft>
              </a:pPr>
              <a:r>
                <a:rPr lang="en-US" altLang="zh-CN" sz="2800" kern="100" dirty="0" err="1">
                  <a:latin typeface="微软雅黑 Light" panose="020B0502040204020203" pitchFamily="34" charset="-122"/>
                  <a:ea typeface="微软雅黑 Light" panose="020B0502040204020203" pitchFamily="34" charset="-122"/>
                  <a:cs typeface="楷体" panose="02010609060101010101" charset="-122"/>
                  <a:sym typeface="Times New Roman" panose="02020603050405020304"/>
                </a:rPr>
                <a:t>副经理</a:t>
              </a:r>
              <a:endParaRPr lang="en-US" altLang="zh-CN" sz="2800" kern="100" dirty="0">
                <a:latin typeface="微软雅黑 Light" panose="020B0502040204020203" pitchFamily="34" charset="-122"/>
                <a:ea typeface="微软雅黑 Light" panose="020B0502040204020203" pitchFamily="34" charset="-122"/>
                <a:cs typeface="楷体" panose="02010609060101010101" charset="-122"/>
                <a:sym typeface="Times New Roman" panose="02020603050405020304"/>
              </a:endParaRPr>
            </a:p>
          </p:txBody>
        </p:sp>
        <p:sp>
          <p:nvSpPr>
            <p:cNvPr id="6387" name="Rectangle 6387"/>
            <p:cNvSpPr/>
            <p:nvPr/>
          </p:nvSpPr>
          <p:spPr>
            <a:xfrm>
              <a:off x="506" y="3033113"/>
              <a:ext cx="1025910" cy="365446"/>
            </a:xfrm>
            <a:prstGeom prst="rect">
              <a:avLst/>
            </a:prstGeom>
            <a:ln>
              <a:noFill/>
            </a:ln>
          </p:spPr>
          <p:txBody>
            <a:bodyPr horzOverflow="overflow" vert="horz" lIns="0" tIns="0" rIns="0" bIns="0" rtlCol="0">
              <a:noAutofit/>
            </a:bodyPr>
            <a:lstStyle/>
            <a:p>
              <a:pPr algn="l">
                <a:lnSpc>
                  <a:spcPct val="108000"/>
                </a:lnSpc>
                <a:spcAft>
                  <a:spcPts val="800"/>
                </a:spcAft>
              </a:pPr>
              <a:r>
                <a:rPr lang="en-US" altLang="zh-CN" sz="2400" kern="100">
                  <a:latin typeface="微软雅黑 Light" panose="020B0502040204020203" pitchFamily="34" charset="-122"/>
                  <a:ea typeface="微软雅黑 Light" panose="020B0502040204020203" pitchFamily="34" charset="-122"/>
                  <a:cs typeface="楷体" panose="02010609060101010101" charset="-122"/>
                  <a:sym typeface="Times New Roman" panose="02020603050405020304"/>
                </a:rPr>
                <a:t>技术部</a:t>
              </a:r>
              <a:r>
                <a:rPr lang="zh-CN" altLang="en-US" sz="2400" kern="100">
                  <a:latin typeface="微软雅黑 Light" panose="020B0502040204020203" pitchFamily="34" charset="-122"/>
                  <a:ea typeface="微软雅黑 Light" panose="020B0502040204020203" pitchFamily="34" charset="-122"/>
                  <a:cs typeface="楷体" panose="02010609060101010101" charset="-122"/>
                  <a:sym typeface="Times New Roman" panose="02020603050405020304"/>
                </a:rPr>
                <a:t>门</a:t>
              </a:r>
            </a:p>
          </p:txBody>
        </p:sp>
        <p:sp>
          <p:nvSpPr>
            <p:cNvPr id="6389" name="Shape 6389"/>
            <p:cNvSpPr/>
            <p:nvPr/>
          </p:nvSpPr>
          <p:spPr>
            <a:xfrm>
              <a:off x="1734312" y="2441067"/>
              <a:ext cx="626491" cy="257048"/>
            </a:xfrm>
            <a:custGeom>
              <a:avLst/>
              <a:gdLst/>
              <a:ahLst/>
              <a:cxnLst/>
              <a:rect l="0" t="0" r="0" b="0"/>
              <a:pathLst>
                <a:path w="626491" h="257048">
                  <a:moveTo>
                    <a:pt x="626491" y="0"/>
                  </a:moveTo>
                  <a:lnTo>
                    <a:pt x="626491" y="128524"/>
                  </a:lnTo>
                  <a:lnTo>
                    <a:pt x="0" y="128524"/>
                  </a:lnTo>
                  <a:lnTo>
                    <a:pt x="0" y="257048"/>
                  </a:lnTo>
                </a:path>
              </a:pathLst>
            </a:custGeom>
            <a:ln w="12700" cap="flat">
              <a:miter lim="127000"/>
            </a:ln>
          </p:spPr>
          <p:style>
            <a:lnRef idx="1">
              <a:srgbClr val="C4D5EB"/>
            </a:lnRef>
            <a:fillRef idx="0">
              <a:srgbClr val="000000">
                <a:alpha val="0"/>
              </a:srgbClr>
            </a:fillRef>
            <a:effectRef idx="0">
              <a:scrgbClr r="0" g="0" b="0"/>
            </a:effectRef>
            <a:fontRef idx="none"/>
          </p:style>
        </p:sp>
        <p:sp>
          <p:nvSpPr>
            <p:cNvPr id="6390" name="Shape 6390"/>
            <p:cNvSpPr/>
            <p:nvPr/>
          </p:nvSpPr>
          <p:spPr>
            <a:xfrm>
              <a:off x="1252601" y="2697988"/>
              <a:ext cx="963549" cy="642366"/>
            </a:xfrm>
            <a:custGeom>
              <a:avLst/>
              <a:gdLst/>
              <a:ahLst/>
              <a:cxnLst/>
              <a:rect l="0" t="0" r="0" b="0"/>
              <a:pathLst>
                <a:path w="963549" h="642366">
                  <a:moveTo>
                    <a:pt x="64262" y="0"/>
                  </a:moveTo>
                  <a:lnTo>
                    <a:pt x="899287" y="0"/>
                  </a:lnTo>
                  <a:cubicBezTo>
                    <a:pt x="934847" y="0"/>
                    <a:pt x="963549" y="28829"/>
                    <a:pt x="963549" y="64262"/>
                  </a:cubicBezTo>
                  <a:lnTo>
                    <a:pt x="963549" y="578231"/>
                  </a:lnTo>
                  <a:cubicBezTo>
                    <a:pt x="963549" y="613664"/>
                    <a:pt x="934847" y="642366"/>
                    <a:pt x="899287" y="642366"/>
                  </a:cubicBezTo>
                  <a:lnTo>
                    <a:pt x="64262" y="642366"/>
                  </a:lnTo>
                  <a:cubicBezTo>
                    <a:pt x="28702" y="642366"/>
                    <a:pt x="0" y="613664"/>
                    <a:pt x="0" y="578231"/>
                  </a:cubicBezTo>
                  <a:lnTo>
                    <a:pt x="0" y="64262"/>
                  </a:lnTo>
                  <a:cubicBezTo>
                    <a:pt x="0" y="28829"/>
                    <a:pt x="28702" y="0"/>
                    <a:pt x="64262" y="0"/>
                  </a:cubicBezTo>
                  <a:close/>
                </a:path>
              </a:pathLst>
            </a:custGeom>
            <a:ln w="0" cap="flat">
              <a:miter lim="127000"/>
            </a:ln>
          </p:spPr>
          <p:style>
            <a:lnRef idx="0">
              <a:srgbClr val="000000">
                <a:alpha val="0"/>
              </a:srgbClr>
            </a:lnRef>
            <a:fillRef idx="1">
              <a:srgbClr val="A4C0E3"/>
            </a:fillRef>
            <a:effectRef idx="0">
              <a:scrgbClr r="0" g="0" b="0"/>
            </a:effectRef>
            <a:fontRef idx="none"/>
          </p:style>
        </p:sp>
        <p:sp>
          <p:nvSpPr>
            <p:cNvPr id="6391" name="Shape 6391"/>
            <p:cNvSpPr/>
            <p:nvPr/>
          </p:nvSpPr>
          <p:spPr>
            <a:xfrm>
              <a:off x="1252341" y="2697614"/>
              <a:ext cx="1050912" cy="733671"/>
            </a:xfrm>
            <a:custGeom>
              <a:avLst/>
              <a:gdLst/>
              <a:ahLst/>
              <a:cxnLst/>
              <a:rect l="0" t="0" r="0" b="0"/>
              <a:pathLst>
                <a:path w="963549" h="642366">
                  <a:moveTo>
                    <a:pt x="0" y="64262"/>
                  </a:moveTo>
                  <a:cubicBezTo>
                    <a:pt x="0" y="28829"/>
                    <a:pt x="28702" y="0"/>
                    <a:pt x="64262" y="0"/>
                  </a:cubicBezTo>
                  <a:lnTo>
                    <a:pt x="899287" y="0"/>
                  </a:lnTo>
                  <a:cubicBezTo>
                    <a:pt x="934847" y="0"/>
                    <a:pt x="963549" y="28829"/>
                    <a:pt x="963549" y="64262"/>
                  </a:cubicBezTo>
                  <a:lnTo>
                    <a:pt x="963549" y="578231"/>
                  </a:lnTo>
                  <a:cubicBezTo>
                    <a:pt x="963549" y="613664"/>
                    <a:pt x="934847" y="642366"/>
                    <a:pt x="899287" y="642366"/>
                  </a:cubicBezTo>
                  <a:lnTo>
                    <a:pt x="64262" y="642366"/>
                  </a:lnTo>
                  <a:cubicBezTo>
                    <a:pt x="28702" y="642366"/>
                    <a:pt x="0" y="613664"/>
                    <a:pt x="0" y="578231"/>
                  </a:cubicBezTo>
                  <a:close/>
                </a:path>
              </a:pathLst>
            </a:custGeom>
            <a:ln w="12700" cap="flat">
              <a:miter lim="127000"/>
            </a:ln>
          </p:spPr>
          <p:style>
            <a:lnRef idx="1">
              <a:srgbClr val="FFFFFF"/>
            </a:lnRef>
            <a:fillRef idx="0">
              <a:srgbClr val="000000">
                <a:alpha val="0"/>
              </a:srgbClr>
            </a:fillRef>
            <a:effectRef idx="0">
              <a:scrgbClr r="0" g="0" b="0"/>
            </a:effectRef>
            <a:fontRef idx="none"/>
          </p:style>
        </p:sp>
        <p:sp>
          <p:nvSpPr>
            <p:cNvPr id="6392" name="Rectangle 6392"/>
            <p:cNvSpPr/>
            <p:nvPr/>
          </p:nvSpPr>
          <p:spPr>
            <a:xfrm>
              <a:off x="1252259" y="2697025"/>
              <a:ext cx="963627" cy="305853"/>
            </a:xfrm>
            <a:prstGeom prst="rect">
              <a:avLst/>
            </a:prstGeom>
            <a:ln>
              <a:noFill/>
            </a:ln>
          </p:spPr>
          <p:txBody>
            <a:bodyPr horzOverflow="overflow" vert="horz" lIns="0" tIns="0" rIns="0" bIns="0" rtlCol="0">
              <a:noAutofit/>
            </a:bodyPr>
            <a:lstStyle/>
            <a:p>
              <a:pPr algn="l">
                <a:lnSpc>
                  <a:spcPct val="108000"/>
                </a:lnSpc>
                <a:spcAft>
                  <a:spcPts val="800"/>
                </a:spcAft>
              </a:pPr>
              <a:r>
                <a:rPr lang="en-US" altLang="zh-CN" sz="2800" kern="100">
                  <a:latin typeface="微软雅黑 Light" panose="020B0502040204020203" pitchFamily="34" charset="-122"/>
                  <a:ea typeface="微软雅黑 Light" panose="020B0502040204020203" pitchFamily="34" charset="-122"/>
                  <a:cs typeface="楷体" panose="02010609060101010101" charset="-122"/>
                  <a:sym typeface="Times New Roman" panose="02020603050405020304"/>
                </a:rPr>
                <a:t>副经理</a:t>
              </a:r>
            </a:p>
          </p:txBody>
        </p:sp>
        <p:sp>
          <p:nvSpPr>
            <p:cNvPr id="6393" name="Rectangle 6393"/>
            <p:cNvSpPr/>
            <p:nvPr/>
          </p:nvSpPr>
          <p:spPr>
            <a:xfrm>
              <a:off x="1252259" y="3002440"/>
              <a:ext cx="1023378" cy="327324"/>
            </a:xfrm>
            <a:prstGeom prst="rect">
              <a:avLst/>
            </a:prstGeom>
            <a:ln>
              <a:noFill/>
            </a:ln>
          </p:spPr>
          <p:txBody>
            <a:bodyPr horzOverflow="overflow" vert="horz" lIns="0" tIns="0" rIns="0" bIns="0" rtlCol="0">
              <a:noAutofit/>
            </a:bodyPr>
            <a:lstStyle/>
            <a:p>
              <a:pPr algn="l">
                <a:lnSpc>
                  <a:spcPct val="108000"/>
                </a:lnSpc>
                <a:spcAft>
                  <a:spcPts val="800"/>
                </a:spcAft>
              </a:pPr>
              <a:r>
                <a:rPr lang="en-US" altLang="zh-CN" sz="2400" kern="100">
                  <a:latin typeface="微软雅黑 Light" panose="020B0502040204020203" pitchFamily="34" charset="-122"/>
                  <a:ea typeface="微软雅黑 Light" panose="020B0502040204020203" pitchFamily="34" charset="-122"/>
                  <a:cs typeface="楷体" panose="02010609060101010101" charset="-122"/>
                  <a:sym typeface="Times New Roman" panose="02020603050405020304"/>
                </a:rPr>
                <a:t>生产部门</a:t>
              </a:r>
            </a:p>
          </p:txBody>
        </p:sp>
        <p:sp>
          <p:nvSpPr>
            <p:cNvPr id="6394" name="Shape 6394"/>
            <p:cNvSpPr/>
            <p:nvPr/>
          </p:nvSpPr>
          <p:spPr>
            <a:xfrm>
              <a:off x="2360676" y="2441067"/>
              <a:ext cx="626491" cy="257048"/>
            </a:xfrm>
            <a:custGeom>
              <a:avLst/>
              <a:gdLst/>
              <a:ahLst/>
              <a:cxnLst/>
              <a:rect l="0" t="0" r="0" b="0"/>
              <a:pathLst>
                <a:path w="626491" h="257048">
                  <a:moveTo>
                    <a:pt x="0" y="0"/>
                  </a:moveTo>
                  <a:lnTo>
                    <a:pt x="0" y="128524"/>
                  </a:lnTo>
                  <a:lnTo>
                    <a:pt x="626491" y="128524"/>
                  </a:lnTo>
                  <a:lnTo>
                    <a:pt x="626491" y="257048"/>
                  </a:lnTo>
                </a:path>
              </a:pathLst>
            </a:custGeom>
            <a:ln w="12700" cap="flat">
              <a:miter lim="127000"/>
            </a:ln>
          </p:spPr>
          <p:style>
            <a:lnRef idx="1">
              <a:srgbClr val="C4D5EB"/>
            </a:lnRef>
            <a:fillRef idx="0">
              <a:srgbClr val="000000">
                <a:alpha val="0"/>
              </a:srgbClr>
            </a:fillRef>
            <a:effectRef idx="0">
              <a:scrgbClr r="0" g="0" b="0"/>
            </a:effectRef>
            <a:fontRef idx="none"/>
          </p:style>
        </p:sp>
        <p:sp>
          <p:nvSpPr>
            <p:cNvPr id="6395" name="Shape 6395"/>
            <p:cNvSpPr/>
            <p:nvPr/>
          </p:nvSpPr>
          <p:spPr>
            <a:xfrm>
              <a:off x="2505202" y="2686595"/>
              <a:ext cx="963549" cy="642366"/>
            </a:xfrm>
            <a:custGeom>
              <a:avLst/>
              <a:gdLst/>
              <a:ahLst/>
              <a:cxnLst/>
              <a:rect l="0" t="0" r="0" b="0"/>
              <a:pathLst>
                <a:path w="963549" h="642366">
                  <a:moveTo>
                    <a:pt x="64262" y="0"/>
                  </a:moveTo>
                  <a:lnTo>
                    <a:pt x="899414" y="0"/>
                  </a:lnTo>
                  <a:cubicBezTo>
                    <a:pt x="934847" y="0"/>
                    <a:pt x="963549" y="28829"/>
                    <a:pt x="963549" y="64262"/>
                  </a:cubicBezTo>
                  <a:lnTo>
                    <a:pt x="963549" y="578231"/>
                  </a:lnTo>
                  <a:cubicBezTo>
                    <a:pt x="963549" y="613664"/>
                    <a:pt x="934847" y="642366"/>
                    <a:pt x="899414" y="642366"/>
                  </a:cubicBezTo>
                  <a:lnTo>
                    <a:pt x="64262" y="642366"/>
                  </a:lnTo>
                  <a:cubicBezTo>
                    <a:pt x="28829" y="642366"/>
                    <a:pt x="0" y="613664"/>
                    <a:pt x="0" y="578231"/>
                  </a:cubicBezTo>
                  <a:lnTo>
                    <a:pt x="0" y="64262"/>
                  </a:lnTo>
                  <a:cubicBezTo>
                    <a:pt x="0" y="28829"/>
                    <a:pt x="28829" y="0"/>
                    <a:pt x="64262" y="0"/>
                  </a:cubicBezTo>
                  <a:close/>
                </a:path>
              </a:pathLst>
            </a:custGeom>
            <a:ln w="0" cap="flat">
              <a:miter lim="127000"/>
            </a:ln>
          </p:spPr>
          <p:style>
            <a:lnRef idx="0">
              <a:srgbClr val="000000">
                <a:alpha val="0"/>
              </a:srgbClr>
            </a:lnRef>
            <a:fillRef idx="1">
              <a:srgbClr val="A4C0E3"/>
            </a:fillRef>
            <a:effectRef idx="0">
              <a:scrgbClr r="0" g="0" b="0"/>
            </a:effectRef>
            <a:fontRef idx="none"/>
          </p:style>
        </p:sp>
        <p:sp>
          <p:nvSpPr>
            <p:cNvPr id="6396" name="Shape 6396"/>
            <p:cNvSpPr/>
            <p:nvPr/>
          </p:nvSpPr>
          <p:spPr>
            <a:xfrm>
              <a:off x="2505202" y="2697988"/>
              <a:ext cx="963549" cy="642366"/>
            </a:xfrm>
            <a:custGeom>
              <a:avLst/>
              <a:gdLst/>
              <a:ahLst/>
              <a:cxnLst/>
              <a:rect l="0" t="0" r="0" b="0"/>
              <a:pathLst>
                <a:path w="963549" h="642366">
                  <a:moveTo>
                    <a:pt x="0" y="64262"/>
                  </a:moveTo>
                  <a:cubicBezTo>
                    <a:pt x="0" y="28829"/>
                    <a:pt x="28829" y="0"/>
                    <a:pt x="64262" y="0"/>
                  </a:cubicBezTo>
                  <a:lnTo>
                    <a:pt x="899414" y="0"/>
                  </a:lnTo>
                  <a:cubicBezTo>
                    <a:pt x="934847" y="0"/>
                    <a:pt x="963549" y="28829"/>
                    <a:pt x="963549" y="64262"/>
                  </a:cubicBezTo>
                  <a:lnTo>
                    <a:pt x="963549" y="578231"/>
                  </a:lnTo>
                  <a:cubicBezTo>
                    <a:pt x="963549" y="613664"/>
                    <a:pt x="934847" y="642366"/>
                    <a:pt x="899414" y="642366"/>
                  </a:cubicBezTo>
                  <a:lnTo>
                    <a:pt x="64262" y="642366"/>
                  </a:lnTo>
                  <a:cubicBezTo>
                    <a:pt x="28829" y="642366"/>
                    <a:pt x="0" y="613664"/>
                    <a:pt x="0" y="578231"/>
                  </a:cubicBezTo>
                  <a:close/>
                </a:path>
              </a:pathLst>
            </a:custGeom>
            <a:ln w="12700" cap="flat">
              <a:miter lim="127000"/>
            </a:ln>
          </p:spPr>
          <p:style>
            <a:lnRef idx="1">
              <a:srgbClr val="FFFFFF"/>
            </a:lnRef>
            <a:fillRef idx="0">
              <a:srgbClr val="000000">
                <a:alpha val="0"/>
              </a:srgbClr>
            </a:fillRef>
            <a:effectRef idx="0">
              <a:scrgbClr r="0" g="0" b="0"/>
            </a:effectRef>
            <a:fontRef idx="none"/>
          </p:style>
        </p:sp>
        <p:sp>
          <p:nvSpPr>
            <p:cNvPr id="6397" name="Rectangle 6397"/>
            <p:cNvSpPr/>
            <p:nvPr/>
          </p:nvSpPr>
          <p:spPr>
            <a:xfrm>
              <a:off x="2505024" y="2698340"/>
              <a:ext cx="1027936" cy="269922"/>
            </a:xfrm>
            <a:prstGeom prst="rect">
              <a:avLst/>
            </a:prstGeom>
            <a:ln>
              <a:noFill/>
            </a:ln>
          </p:spPr>
          <p:txBody>
            <a:bodyPr horzOverflow="overflow" vert="horz" lIns="0" tIns="0" rIns="0" bIns="0" rtlCol="0">
              <a:noAutofit/>
            </a:bodyPr>
            <a:lstStyle/>
            <a:p>
              <a:pPr algn="l">
                <a:lnSpc>
                  <a:spcPct val="108000"/>
                </a:lnSpc>
                <a:spcAft>
                  <a:spcPts val="800"/>
                </a:spcAft>
              </a:pPr>
              <a:r>
                <a:rPr lang="en-US" altLang="zh-CN" sz="3200" kern="100">
                  <a:latin typeface="微软雅黑 Light" panose="020B0502040204020203" pitchFamily="34" charset="-122"/>
                  <a:ea typeface="微软雅黑 Light" panose="020B0502040204020203" pitchFamily="34" charset="-122"/>
                  <a:cs typeface="楷体" panose="02010609060101010101" charset="-122"/>
                  <a:sym typeface="Times New Roman" panose="02020603050405020304"/>
                </a:rPr>
                <a:t>副经理</a:t>
              </a:r>
            </a:p>
          </p:txBody>
        </p:sp>
        <p:sp>
          <p:nvSpPr>
            <p:cNvPr id="6398" name="Rectangle 6398"/>
            <p:cNvSpPr/>
            <p:nvPr/>
          </p:nvSpPr>
          <p:spPr>
            <a:xfrm>
              <a:off x="2505024" y="3056337"/>
              <a:ext cx="1153010" cy="264225"/>
            </a:xfrm>
            <a:prstGeom prst="rect">
              <a:avLst/>
            </a:prstGeom>
            <a:ln>
              <a:noFill/>
            </a:ln>
          </p:spPr>
          <p:txBody>
            <a:bodyPr horzOverflow="overflow" vert="horz" lIns="0" tIns="0" rIns="0" bIns="0" rtlCol="0">
              <a:noAutofit/>
            </a:bodyPr>
            <a:lstStyle/>
            <a:p>
              <a:pPr algn="l">
                <a:lnSpc>
                  <a:spcPct val="108000"/>
                </a:lnSpc>
                <a:spcAft>
                  <a:spcPts val="800"/>
                </a:spcAft>
              </a:pPr>
              <a:r>
                <a:rPr lang="en-US" altLang="zh-CN" sz="2400" kern="100">
                  <a:latin typeface="微软雅黑 Light" panose="020B0502040204020203" pitchFamily="34" charset="-122"/>
                  <a:ea typeface="微软雅黑 Light" panose="020B0502040204020203" pitchFamily="34" charset="-122"/>
                  <a:cs typeface="楷体" panose="02010609060101010101" charset="-122"/>
                  <a:sym typeface="Times New Roman" panose="02020603050405020304"/>
                </a:rPr>
                <a:t>市场部门</a:t>
              </a:r>
            </a:p>
          </p:txBody>
        </p:sp>
        <p:sp>
          <p:nvSpPr>
            <p:cNvPr id="6399" name="Shape 6399"/>
            <p:cNvSpPr/>
            <p:nvPr/>
          </p:nvSpPr>
          <p:spPr>
            <a:xfrm>
              <a:off x="2360676" y="2441067"/>
              <a:ext cx="1879219" cy="257048"/>
            </a:xfrm>
            <a:custGeom>
              <a:avLst/>
              <a:gdLst/>
              <a:ahLst/>
              <a:cxnLst/>
              <a:rect l="0" t="0" r="0" b="0"/>
              <a:pathLst>
                <a:path w="1879219" h="257048">
                  <a:moveTo>
                    <a:pt x="0" y="0"/>
                  </a:moveTo>
                  <a:lnTo>
                    <a:pt x="0" y="128524"/>
                  </a:lnTo>
                  <a:lnTo>
                    <a:pt x="1879219" y="128524"/>
                  </a:lnTo>
                  <a:lnTo>
                    <a:pt x="1879219" y="257048"/>
                  </a:lnTo>
                </a:path>
              </a:pathLst>
            </a:custGeom>
            <a:ln w="12700" cap="flat">
              <a:miter lim="127000"/>
            </a:ln>
          </p:spPr>
          <p:style>
            <a:lnRef idx="1">
              <a:srgbClr val="C4D5EB"/>
            </a:lnRef>
            <a:fillRef idx="0">
              <a:srgbClr val="000000">
                <a:alpha val="0"/>
              </a:srgbClr>
            </a:fillRef>
            <a:effectRef idx="0">
              <a:scrgbClr r="0" g="0" b="0"/>
            </a:effectRef>
            <a:fontRef idx="none"/>
          </p:style>
        </p:sp>
        <p:sp>
          <p:nvSpPr>
            <p:cNvPr id="6400" name="Shape 6400"/>
            <p:cNvSpPr/>
            <p:nvPr/>
          </p:nvSpPr>
          <p:spPr>
            <a:xfrm>
              <a:off x="3757803" y="2697988"/>
              <a:ext cx="963676" cy="642366"/>
            </a:xfrm>
            <a:custGeom>
              <a:avLst/>
              <a:gdLst/>
              <a:ahLst/>
              <a:cxnLst/>
              <a:rect l="0" t="0" r="0" b="0"/>
              <a:pathLst>
                <a:path w="963676" h="642366">
                  <a:moveTo>
                    <a:pt x="64262" y="0"/>
                  </a:moveTo>
                  <a:lnTo>
                    <a:pt x="899414" y="0"/>
                  </a:lnTo>
                  <a:cubicBezTo>
                    <a:pt x="934847" y="0"/>
                    <a:pt x="963676" y="28829"/>
                    <a:pt x="963676" y="64262"/>
                  </a:cubicBezTo>
                  <a:lnTo>
                    <a:pt x="963676" y="578231"/>
                  </a:lnTo>
                  <a:cubicBezTo>
                    <a:pt x="963676" y="613664"/>
                    <a:pt x="934847" y="642366"/>
                    <a:pt x="899414" y="642366"/>
                  </a:cubicBezTo>
                  <a:lnTo>
                    <a:pt x="64262" y="642366"/>
                  </a:lnTo>
                  <a:cubicBezTo>
                    <a:pt x="28829" y="642366"/>
                    <a:pt x="0" y="613664"/>
                    <a:pt x="0" y="578231"/>
                  </a:cubicBezTo>
                  <a:lnTo>
                    <a:pt x="0" y="64262"/>
                  </a:lnTo>
                  <a:cubicBezTo>
                    <a:pt x="0" y="28829"/>
                    <a:pt x="28829" y="0"/>
                    <a:pt x="64262" y="0"/>
                  </a:cubicBezTo>
                  <a:close/>
                </a:path>
              </a:pathLst>
            </a:custGeom>
            <a:ln w="0" cap="flat">
              <a:miter lim="127000"/>
            </a:ln>
          </p:spPr>
          <p:style>
            <a:lnRef idx="0">
              <a:srgbClr val="000000">
                <a:alpha val="0"/>
              </a:srgbClr>
            </a:lnRef>
            <a:fillRef idx="1">
              <a:srgbClr val="A4C0E3"/>
            </a:fillRef>
            <a:effectRef idx="0">
              <a:scrgbClr r="0" g="0" b="0"/>
            </a:effectRef>
            <a:fontRef idx="none"/>
          </p:style>
        </p:sp>
        <p:sp>
          <p:nvSpPr>
            <p:cNvPr id="6401" name="Shape 6401"/>
            <p:cNvSpPr/>
            <p:nvPr/>
          </p:nvSpPr>
          <p:spPr>
            <a:xfrm>
              <a:off x="3757803" y="2697988"/>
              <a:ext cx="963676" cy="642366"/>
            </a:xfrm>
            <a:custGeom>
              <a:avLst/>
              <a:gdLst/>
              <a:ahLst/>
              <a:cxnLst/>
              <a:rect l="0" t="0" r="0" b="0"/>
              <a:pathLst>
                <a:path w="963676" h="642366">
                  <a:moveTo>
                    <a:pt x="0" y="64262"/>
                  </a:moveTo>
                  <a:cubicBezTo>
                    <a:pt x="0" y="28829"/>
                    <a:pt x="28829" y="0"/>
                    <a:pt x="64262" y="0"/>
                  </a:cubicBezTo>
                  <a:lnTo>
                    <a:pt x="899414" y="0"/>
                  </a:lnTo>
                  <a:cubicBezTo>
                    <a:pt x="934847" y="0"/>
                    <a:pt x="963676" y="28829"/>
                    <a:pt x="963676" y="64262"/>
                  </a:cubicBezTo>
                  <a:lnTo>
                    <a:pt x="963676" y="578231"/>
                  </a:lnTo>
                  <a:cubicBezTo>
                    <a:pt x="963676" y="613664"/>
                    <a:pt x="934847" y="642366"/>
                    <a:pt x="899414" y="642366"/>
                  </a:cubicBezTo>
                  <a:lnTo>
                    <a:pt x="64262" y="642366"/>
                  </a:lnTo>
                  <a:cubicBezTo>
                    <a:pt x="28829" y="642366"/>
                    <a:pt x="0" y="613664"/>
                    <a:pt x="0" y="578231"/>
                  </a:cubicBezTo>
                  <a:close/>
                </a:path>
              </a:pathLst>
            </a:custGeom>
            <a:ln w="12700" cap="flat">
              <a:miter lim="127000"/>
            </a:ln>
          </p:spPr>
          <p:style>
            <a:lnRef idx="1">
              <a:srgbClr val="FFFFFF"/>
            </a:lnRef>
            <a:fillRef idx="0">
              <a:srgbClr val="000000">
                <a:alpha val="0"/>
              </a:srgbClr>
            </a:fillRef>
            <a:effectRef idx="0">
              <a:scrgbClr r="0" g="0" b="0"/>
            </a:effectRef>
            <a:fontRef idx="none"/>
          </p:style>
        </p:sp>
        <p:sp>
          <p:nvSpPr>
            <p:cNvPr id="6402" name="Rectangle 6402"/>
            <p:cNvSpPr/>
            <p:nvPr/>
          </p:nvSpPr>
          <p:spPr>
            <a:xfrm>
              <a:off x="3739560" y="2744788"/>
              <a:ext cx="1000085" cy="288325"/>
            </a:xfrm>
            <a:prstGeom prst="rect">
              <a:avLst/>
            </a:prstGeom>
            <a:ln>
              <a:noFill/>
            </a:ln>
          </p:spPr>
          <p:txBody>
            <a:bodyPr horzOverflow="overflow" vert="horz" lIns="0" tIns="0" rIns="0" bIns="0" rtlCol="0">
              <a:noAutofit/>
            </a:bodyPr>
            <a:lstStyle/>
            <a:p>
              <a:pPr algn="l">
                <a:lnSpc>
                  <a:spcPct val="108000"/>
                </a:lnSpc>
                <a:spcAft>
                  <a:spcPts val="800"/>
                </a:spcAft>
              </a:pPr>
              <a:r>
                <a:rPr lang="en-US" altLang="zh-CN" sz="3200" kern="100">
                  <a:latin typeface="微软雅黑 Light" panose="020B0502040204020203" pitchFamily="34" charset="-122"/>
                  <a:ea typeface="微软雅黑 Light" panose="020B0502040204020203" pitchFamily="34" charset="-122"/>
                  <a:cs typeface="楷体" panose="02010609060101010101" charset="-122"/>
                  <a:sym typeface="Times New Roman" panose="02020603050405020304"/>
                </a:rPr>
                <a:t>副经理</a:t>
              </a:r>
            </a:p>
          </p:txBody>
        </p:sp>
        <p:sp>
          <p:nvSpPr>
            <p:cNvPr id="6403" name="Rectangle 6403"/>
            <p:cNvSpPr/>
            <p:nvPr/>
          </p:nvSpPr>
          <p:spPr>
            <a:xfrm>
              <a:off x="3739560" y="3056337"/>
              <a:ext cx="1120602" cy="272551"/>
            </a:xfrm>
            <a:prstGeom prst="rect">
              <a:avLst/>
            </a:prstGeom>
            <a:ln>
              <a:noFill/>
            </a:ln>
          </p:spPr>
          <p:txBody>
            <a:bodyPr horzOverflow="overflow" vert="horz" lIns="0" tIns="0" rIns="0" bIns="0" rtlCol="0">
              <a:noAutofit/>
            </a:bodyPr>
            <a:lstStyle/>
            <a:p>
              <a:pPr algn="l">
                <a:lnSpc>
                  <a:spcPct val="108000"/>
                </a:lnSpc>
                <a:spcAft>
                  <a:spcPts val="800"/>
                </a:spcAft>
              </a:pPr>
              <a:r>
                <a:rPr lang="en-US" altLang="zh-CN" sz="2400" kern="100">
                  <a:latin typeface="微软雅黑 Light" panose="020B0502040204020203" pitchFamily="34" charset="-122"/>
                  <a:ea typeface="微软雅黑 Light" panose="020B0502040204020203" pitchFamily="34" charset="-122"/>
                  <a:cs typeface="楷体" panose="02010609060101010101" charset="-122"/>
                  <a:sym typeface="Times New Roman" panose="02020603050405020304"/>
                </a:rPr>
                <a:t>行政部门</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12" presetClass="entr" presetSubtype="2" fill="hold" grpId="0" nodeType="withEffect">
                                  <p:stCondLst>
                                    <p:cond delay="500"/>
                                  </p:stCondLst>
                                  <p:childTnLst>
                                    <p:set>
                                      <p:cBhvr>
                                        <p:cTn id="9" dur="1" fill="hold">
                                          <p:stCondLst>
                                            <p:cond delay="0"/>
                                          </p:stCondLst>
                                        </p:cTn>
                                        <p:tgtEl>
                                          <p:spTgt spid="34"/>
                                        </p:tgtEl>
                                        <p:attrNameLst>
                                          <p:attrName>style.visibility</p:attrName>
                                        </p:attrNameLst>
                                      </p:cBhvr>
                                      <p:to>
                                        <p:strVal val="visible"/>
                                      </p:to>
                                    </p:set>
                                    <p:anim calcmode="lin" valueType="num">
                                      <p:cBhvr additive="base">
                                        <p:cTn id="10" dur="500"/>
                                        <p:tgtEl>
                                          <p:spTgt spid="34"/>
                                        </p:tgtEl>
                                        <p:attrNameLst>
                                          <p:attrName>ppt_x</p:attrName>
                                        </p:attrNameLst>
                                      </p:cBhvr>
                                      <p:tavLst>
                                        <p:tav tm="0">
                                          <p:val>
                                            <p:strVal val="#ppt_x+#ppt_w*1.125000"/>
                                          </p:val>
                                        </p:tav>
                                        <p:tav tm="100000">
                                          <p:val>
                                            <p:strVal val="#ppt_x"/>
                                          </p:val>
                                        </p:tav>
                                      </p:tavLst>
                                    </p:anim>
                                    <p:animEffect transition="in" filter="wipe(left)">
                                      <p:cBhvr>
                                        <p:cTn id="11" dur="500"/>
                                        <p:tgtEl>
                                          <p:spTgt spid="34"/>
                                        </p:tgtEl>
                                      </p:cBhvr>
                                    </p:animEffect>
                                  </p:childTnLst>
                                </p:cTn>
                              </p:par>
                              <p:par>
                                <p:cTn id="12" presetID="12" presetClass="entr" presetSubtype="2" fill="hold" grpId="0" nodeType="withEffect">
                                  <p:stCondLst>
                                    <p:cond delay="50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p:tgtEl>
                                          <p:spTgt spid="7"/>
                                        </p:tgtEl>
                                        <p:attrNameLst>
                                          <p:attrName>ppt_x</p:attrName>
                                        </p:attrNameLst>
                                      </p:cBhvr>
                                      <p:tavLst>
                                        <p:tav tm="0">
                                          <p:val>
                                            <p:strVal val="#ppt_x+#ppt_w*1.125000"/>
                                          </p:val>
                                        </p:tav>
                                        <p:tav tm="100000">
                                          <p:val>
                                            <p:strVal val="#ppt_x"/>
                                          </p:val>
                                        </p:tav>
                                      </p:tavLst>
                                    </p:anim>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1000"/>
                                        <p:tgtEl>
                                          <p:spTgt spid="21"/>
                                        </p:tgtEl>
                                      </p:cBhvr>
                                    </p:animEffect>
                                    <p:anim calcmode="lin" valueType="num">
                                      <p:cBhvr>
                                        <p:cTn id="21" dur="1000" fill="hold"/>
                                        <p:tgtEl>
                                          <p:spTgt spid="21"/>
                                        </p:tgtEl>
                                        <p:attrNameLst>
                                          <p:attrName>ppt_x</p:attrName>
                                        </p:attrNameLst>
                                      </p:cBhvr>
                                      <p:tavLst>
                                        <p:tav tm="0">
                                          <p:val>
                                            <p:strVal val="#ppt_x"/>
                                          </p:val>
                                        </p:tav>
                                        <p:tav tm="100000">
                                          <p:val>
                                            <p:strVal val="#ppt_x"/>
                                          </p:val>
                                        </p:tav>
                                      </p:tavLst>
                                    </p:anim>
                                    <p:anim calcmode="lin" valueType="num">
                                      <p:cBhvr>
                                        <p:cTn id="22" dur="1000" fill="hold"/>
                                        <p:tgtEl>
                                          <p:spTgt spid="21"/>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1000" fill="hold"/>
                                        <p:tgtEl>
                                          <p:spTgt spid="16"/>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1000"/>
                                        <p:tgtEl>
                                          <p:spTgt spid="8"/>
                                        </p:tgtEl>
                                      </p:cBhvr>
                                    </p:animEffect>
                                    <p:anim calcmode="lin" valueType="num">
                                      <p:cBhvr>
                                        <p:cTn id="31" dur="1000" fill="hold"/>
                                        <p:tgtEl>
                                          <p:spTgt spid="8"/>
                                        </p:tgtEl>
                                        <p:attrNameLst>
                                          <p:attrName>ppt_x</p:attrName>
                                        </p:attrNameLst>
                                      </p:cBhvr>
                                      <p:tavLst>
                                        <p:tav tm="0">
                                          <p:val>
                                            <p:strVal val="#ppt_x"/>
                                          </p:val>
                                        </p:tav>
                                        <p:tav tm="100000">
                                          <p:val>
                                            <p:strVal val="#ppt_x"/>
                                          </p:val>
                                        </p:tav>
                                      </p:tavLst>
                                    </p:anim>
                                    <p:anim calcmode="lin" valueType="num">
                                      <p:cBhvr>
                                        <p:cTn id="3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ldLvl="0" animBg="1"/>
      <p:bldP spid="34" grpId="0" bldLvl="0" animBg="1"/>
      <p:bldP spid="7" grpId="0" bldLvl="0" animBg="1"/>
      <p:bldP spid="21" grpId="0"/>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905" y="383540"/>
            <a:ext cx="1620520" cy="144653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100">
              <a:solidFill>
                <a:schemeClr val="lt1"/>
              </a:solidFill>
              <a:latin typeface="微软雅黑 Light" panose="020B0502040204020203" pitchFamily="34" charset="-122"/>
              <a:ea typeface="微软雅黑 Light" panose="020B0502040204020203" pitchFamily="34" charset="-122"/>
            </a:endParaRPr>
          </a:p>
        </p:txBody>
      </p:sp>
      <p:sp>
        <p:nvSpPr>
          <p:cNvPr id="34" name="等腰三角形 33"/>
          <p:cNvSpPr>
            <a:spLocks noChangeAspect="1"/>
          </p:cNvSpPr>
          <p:nvPr/>
        </p:nvSpPr>
        <p:spPr>
          <a:xfrm rot="16200000">
            <a:off x="1229360" y="2268855"/>
            <a:ext cx="469265" cy="316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dirty="0">
              <a:latin typeface="微软雅黑 Light" panose="020B0502040204020203" pitchFamily="34" charset="-122"/>
              <a:ea typeface="微软雅黑 Light" panose="020B0502040204020203" pitchFamily="34" charset="-122"/>
            </a:endParaRPr>
          </a:p>
        </p:txBody>
      </p:sp>
      <p:grpSp>
        <p:nvGrpSpPr>
          <p:cNvPr id="6" name="组合 5"/>
          <p:cNvGrpSpPr/>
          <p:nvPr/>
        </p:nvGrpSpPr>
        <p:grpSpPr>
          <a:xfrm>
            <a:off x="-1905" y="474980"/>
            <a:ext cx="1624330" cy="5691505"/>
            <a:chOff x="-3" y="31"/>
            <a:chExt cx="2558" cy="8963"/>
          </a:xfrm>
        </p:grpSpPr>
        <p:sp>
          <p:nvSpPr>
            <p:cNvPr id="54275" name="矩形 53"/>
            <p:cNvSpPr>
              <a:spLocks noChangeArrowheads="1"/>
            </p:cNvSpPr>
            <p:nvPr/>
          </p:nvSpPr>
          <p:spPr bwMode="auto">
            <a:xfrm>
              <a:off x="3" y="6904"/>
              <a:ext cx="2552" cy="1156"/>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500" b="1" dirty="0">
                  <a:solidFill>
                    <a:schemeClr val="bg1"/>
                  </a:solidFill>
                  <a:latin typeface="微软雅黑 Light" panose="020B0502040204020203" pitchFamily="34" charset="-122"/>
                  <a:ea typeface="微软雅黑 Light" panose="020B0502040204020203" pitchFamily="34" charset="-122"/>
                </a:rPr>
                <a:t>0x0006</a:t>
              </a:r>
            </a:p>
          </p:txBody>
        </p:sp>
        <p:grpSp>
          <p:nvGrpSpPr>
            <p:cNvPr id="22" name="组合 6"/>
            <p:cNvGrpSpPr/>
            <p:nvPr/>
          </p:nvGrpSpPr>
          <p:grpSpPr bwMode="auto">
            <a:xfrm>
              <a:off x="126" y="31"/>
              <a:ext cx="2295" cy="1343"/>
              <a:chOff x="0" y="1313877"/>
              <a:chExt cx="1943100" cy="1137363"/>
            </a:xfrm>
          </p:grpSpPr>
          <p:sp>
            <p:nvSpPr>
              <p:cNvPr id="23" name="文本框 7"/>
              <p:cNvSpPr txBox="1">
                <a:spLocks noChangeArrowheads="1"/>
              </p:cNvSpPr>
              <p:nvPr/>
            </p:nvSpPr>
            <p:spPr bwMode="auto">
              <a:xfrm>
                <a:off x="0" y="1313877"/>
                <a:ext cx="1943100" cy="67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7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9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Contents</a:t>
                </a:r>
                <a:endParaRPr lang="zh-CN" altLang="en-US"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grpSp>
        <p:sp>
          <p:nvSpPr>
            <p:cNvPr id="29" name="矩形 53"/>
            <p:cNvSpPr>
              <a:spLocks noChangeArrowheads="1"/>
            </p:cNvSpPr>
            <p:nvPr/>
          </p:nvSpPr>
          <p:spPr bwMode="auto">
            <a:xfrm>
              <a:off x="-3" y="2165"/>
              <a:ext cx="2552" cy="1003"/>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500" b="1" dirty="0">
                <a:solidFill>
                  <a:schemeClr val="bg1"/>
                </a:solidFill>
                <a:latin typeface="微软雅黑 Light" panose="020B0502040204020203" pitchFamily="34" charset="-122"/>
                <a:ea typeface="微软雅黑 Light" panose="020B0502040204020203" pitchFamily="34" charset="-122"/>
              </a:endParaRPr>
            </a:p>
          </p:txBody>
        </p:sp>
        <p:sp>
          <p:nvSpPr>
            <p:cNvPr id="30" name="矩形 53"/>
            <p:cNvSpPr>
              <a:spLocks noChangeArrowheads="1"/>
            </p:cNvSpPr>
            <p:nvPr/>
          </p:nvSpPr>
          <p:spPr bwMode="auto">
            <a:xfrm>
              <a:off x="3" y="3168"/>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2" name="矩形 53"/>
            <p:cNvSpPr>
              <a:spLocks noChangeArrowheads="1"/>
            </p:cNvSpPr>
            <p:nvPr/>
          </p:nvSpPr>
          <p:spPr bwMode="auto">
            <a:xfrm>
              <a:off x="3" y="4102"/>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3" name="矩形 53"/>
            <p:cNvSpPr>
              <a:spLocks noChangeArrowheads="1"/>
            </p:cNvSpPr>
            <p:nvPr/>
          </p:nvSpPr>
          <p:spPr bwMode="auto">
            <a:xfrm>
              <a:off x="3" y="5036"/>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4" name="矩形 53"/>
            <p:cNvSpPr>
              <a:spLocks noChangeArrowheads="1"/>
            </p:cNvSpPr>
            <p:nvPr/>
          </p:nvSpPr>
          <p:spPr bwMode="auto">
            <a:xfrm>
              <a:off x="3" y="5970"/>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5" name="矩形 53"/>
            <p:cNvSpPr>
              <a:spLocks noChangeArrowheads="1"/>
            </p:cNvSpPr>
            <p:nvPr/>
          </p:nvSpPr>
          <p:spPr bwMode="auto">
            <a:xfrm>
              <a:off x="3" y="8060"/>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grpSp>
      <p:sp>
        <p:nvSpPr>
          <p:cNvPr id="7" name="等腰三角形 6"/>
          <p:cNvSpPr>
            <a:spLocks noChangeAspect="1"/>
          </p:cNvSpPr>
          <p:nvPr/>
        </p:nvSpPr>
        <p:spPr>
          <a:xfrm rot="16200000">
            <a:off x="1280363" y="5047085"/>
            <a:ext cx="369575" cy="318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微软雅黑 Light" panose="020B0502040204020203" pitchFamily="34" charset="-122"/>
              <a:ea typeface="微软雅黑 Light" panose="020B0502040204020203" pitchFamily="34" charset="-122"/>
            </a:endParaRPr>
          </a:p>
        </p:txBody>
      </p:sp>
      <p:sp>
        <p:nvSpPr>
          <p:cNvPr id="21" name="文本框 20"/>
          <p:cNvSpPr txBox="1"/>
          <p:nvPr/>
        </p:nvSpPr>
        <p:spPr>
          <a:xfrm>
            <a:off x="2720648" y="739267"/>
            <a:ext cx="5907158" cy="7143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4050" dirty="0">
                <a:solidFill>
                  <a:prstClr val="black">
                    <a:alpha val="75000"/>
                  </a:prstClr>
                </a:solidFill>
                <a:latin typeface="微软雅黑 Light" panose="020B0502040204020203" pitchFamily="34" charset="-122"/>
                <a:ea typeface="微软雅黑 Light" panose="020B0502040204020203" pitchFamily="34" charset="-122"/>
              </a:rPr>
              <a:t>组织构架</a:t>
            </a:r>
          </a:p>
        </p:txBody>
      </p:sp>
      <p:sp>
        <p:nvSpPr>
          <p:cNvPr id="16" name="文本框 15"/>
          <p:cNvSpPr txBox="1"/>
          <p:nvPr/>
        </p:nvSpPr>
        <p:spPr>
          <a:xfrm>
            <a:off x="2720340" y="1830070"/>
            <a:ext cx="6006465" cy="3969385"/>
          </a:xfrm>
          <a:prstGeom prst="rect">
            <a:avLst/>
          </a:prstGeom>
          <a:noFill/>
        </p:spPr>
        <p:txBody>
          <a:bodyPr wrap="square" rtlCol="0">
            <a:spAutoFit/>
          </a:bodyPr>
          <a:lstStyle/>
          <a:p>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后期构架</a:t>
            </a:r>
          </a:p>
          <a:p>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       创业中后期随着公司总体规模的不断扩大，公司的组织架构需要进行更加系统和完整的调整及优化。如图所示，采取职能化的组织构架，将部门根据需要进行细化。作为高新技术型公司仍然要解决好部门之间的及时沟通信息交互，并坚持一定权利的下放工作。</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12" presetClass="entr" presetSubtype="2" fill="hold" grpId="0" nodeType="withEffect">
                                  <p:stCondLst>
                                    <p:cond delay="500"/>
                                  </p:stCondLst>
                                  <p:childTnLst>
                                    <p:set>
                                      <p:cBhvr>
                                        <p:cTn id="9" dur="1" fill="hold">
                                          <p:stCondLst>
                                            <p:cond delay="0"/>
                                          </p:stCondLst>
                                        </p:cTn>
                                        <p:tgtEl>
                                          <p:spTgt spid="34"/>
                                        </p:tgtEl>
                                        <p:attrNameLst>
                                          <p:attrName>style.visibility</p:attrName>
                                        </p:attrNameLst>
                                      </p:cBhvr>
                                      <p:to>
                                        <p:strVal val="visible"/>
                                      </p:to>
                                    </p:set>
                                    <p:anim calcmode="lin" valueType="num">
                                      <p:cBhvr additive="base">
                                        <p:cTn id="10" dur="500"/>
                                        <p:tgtEl>
                                          <p:spTgt spid="34"/>
                                        </p:tgtEl>
                                        <p:attrNameLst>
                                          <p:attrName>ppt_x</p:attrName>
                                        </p:attrNameLst>
                                      </p:cBhvr>
                                      <p:tavLst>
                                        <p:tav tm="0">
                                          <p:val>
                                            <p:strVal val="#ppt_x+#ppt_w*1.125000"/>
                                          </p:val>
                                        </p:tav>
                                        <p:tav tm="100000">
                                          <p:val>
                                            <p:strVal val="#ppt_x"/>
                                          </p:val>
                                        </p:tav>
                                      </p:tavLst>
                                    </p:anim>
                                    <p:animEffect transition="in" filter="wipe(left)">
                                      <p:cBhvr>
                                        <p:cTn id="11" dur="500"/>
                                        <p:tgtEl>
                                          <p:spTgt spid="34"/>
                                        </p:tgtEl>
                                      </p:cBhvr>
                                    </p:animEffect>
                                  </p:childTnLst>
                                </p:cTn>
                              </p:par>
                              <p:par>
                                <p:cTn id="12" presetID="12" presetClass="entr" presetSubtype="2" fill="hold" grpId="0" nodeType="withEffect">
                                  <p:stCondLst>
                                    <p:cond delay="50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p:tgtEl>
                                          <p:spTgt spid="7"/>
                                        </p:tgtEl>
                                        <p:attrNameLst>
                                          <p:attrName>ppt_x</p:attrName>
                                        </p:attrNameLst>
                                      </p:cBhvr>
                                      <p:tavLst>
                                        <p:tav tm="0">
                                          <p:val>
                                            <p:strVal val="#ppt_x+#ppt_w*1.125000"/>
                                          </p:val>
                                        </p:tav>
                                        <p:tav tm="100000">
                                          <p:val>
                                            <p:strVal val="#ppt_x"/>
                                          </p:val>
                                        </p:tav>
                                      </p:tavLst>
                                    </p:anim>
                                    <p:animEffect transition="in" filter="wipe(left)">
                                      <p:cBhvr>
                                        <p:cTn id="15" dur="500"/>
                                        <p:tgtEl>
                                          <p:spTgt spid="7"/>
                                        </p:tgtEl>
                                      </p:cBhvr>
                                    </p:animEffect>
                                  </p:childTnLst>
                                </p:cTn>
                              </p:par>
                              <p:par>
                                <p:cTn id="16" presetID="22" presetClass="entr" presetSubtype="8" fill="hold" grpId="0" nodeType="withEffect">
                                  <p:stCondLst>
                                    <p:cond delay="500"/>
                                  </p:stCondLst>
                                  <p:childTnLst>
                                    <p:set>
                                      <p:cBhvr>
                                        <p:cTn id="17" dur="1" fill="hold">
                                          <p:stCondLst>
                                            <p:cond delay="0"/>
                                          </p:stCondLst>
                                        </p:cTn>
                                        <p:tgtEl>
                                          <p:spTgt spid="21"/>
                                        </p:tgtEl>
                                        <p:attrNameLst>
                                          <p:attrName>style.visibility</p:attrName>
                                        </p:attrNameLst>
                                      </p:cBhvr>
                                      <p:to>
                                        <p:strVal val="visible"/>
                                      </p:to>
                                    </p:set>
                                    <p:animEffect transition="in" filter="wipe(left)">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1000"/>
                                        <p:tgtEl>
                                          <p:spTgt spid="16"/>
                                        </p:tgtEl>
                                      </p:cBhvr>
                                    </p:animEffect>
                                    <p:anim calcmode="lin" valueType="num">
                                      <p:cBhvr>
                                        <p:cTn id="24" dur="1000" fill="hold"/>
                                        <p:tgtEl>
                                          <p:spTgt spid="16"/>
                                        </p:tgtEl>
                                        <p:attrNameLst>
                                          <p:attrName>ppt_x</p:attrName>
                                        </p:attrNameLst>
                                      </p:cBhvr>
                                      <p:tavLst>
                                        <p:tav tm="0">
                                          <p:val>
                                            <p:strVal val="#ppt_x"/>
                                          </p:val>
                                        </p:tav>
                                        <p:tav tm="100000">
                                          <p:val>
                                            <p:strVal val="#ppt_x"/>
                                          </p:val>
                                        </p:tav>
                                      </p:tavLst>
                                    </p:anim>
                                    <p:anim calcmode="lin" valueType="num">
                                      <p:cBhvr>
                                        <p:cTn id="2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ldLvl="0" animBg="1"/>
      <p:bldP spid="34" grpId="0" bldLvl="0" animBg="1"/>
      <p:bldP spid="7" grpId="0" bldLvl="0" animBg="1"/>
      <p:bldP spid="21" grpId="0"/>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905" y="383540"/>
            <a:ext cx="1620520" cy="144653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100">
              <a:solidFill>
                <a:schemeClr val="tx1"/>
              </a:solidFill>
              <a:latin typeface="微软雅黑 Light" panose="020B0502040204020203" pitchFamily="34" charset="-122"/>
              <a:ea typeface="微软雅黑 Light" panose="020B0502040204020203" pitchFamily="34" charset="-122"/>
            </a:endParaRPr>
          </a:p>
        </p:txBody>
      </p:sp>
      <p:sp>
        <p:nvSpPr>
          <p:cNvPr id="34" name="等腰三角形 33"/>
          <p:cNvSpPr>
            <a:spLocks noChangeAspect="1"/>
          </p:cNvSpPr>
          <p:nvPr/>
        </p:nvSpPr>
        <p:spPr>
          <a:xfrm rot="16200000">
            <a:off x="1229360" y="2268855"/>
            <a:ext cx="469265" cy="316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dirty="0">
              <a:solidFill>
                <a:schemeClr val="tx1"/>
              </a:solidFill>
              <a:latin typeface="微软雅黑 Light" panose="020B0502040204020203" pitchFamily="34" charset="-122"/>
              <a:ea typeface="微软雅黑 Light" panose="020B0502040204020203" pitchFamily="34" charset="-122"/>
            </a:endParaRPr>
          </a:p>
        </p:txBody>
      </p:sp>
      <p:grpSp>
        <p:nvGrpSpPr>
          <p:cNvPr id="6" name="组合 5"/>
          <p:cNvGrpSpPr/>
          <p:nvPr/>
        </p:nvGrpSpPr>
        <p:grpSpPr>
          <a:xfrm>
            <a:off x="-1905" y="474980"/>
            <a:ext cx="1624330" cy="5691505"/>
            <a:chOff x="-3" y="31"/>
            <a:chExt cx="2558" cy="8963"/>
          </a:xfrm>
        </p:grpSpPr>
        <p:sp>
          <p:nvSpPr>
            <p:cNvPr id="54275" name="矩形 53"/>
            <p:cNvSpPr>
              <a:spLocks noChangeArrowheads="1"/>
            </p:cNvSpPr>
            <p:nvPr/>
          </p:nvSpPr>
          <p:spPr bwMode="auto">
            <a:xfrm>
              <a:off x="3" y="6904"/>
              <a:ext cx="2552" cy="1156"/>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500" b="1" dirty="0">
                  <a:latin typeface="微软雅黑 Light" panose="020B0502040204020203" pitchFamily="34" charset="-122"/>
                  <a:ea typeface="微软雅黑 Light" panose="020B0502040204020203" pitchFamily="34" charset="-122"/>
                </a:rPr>
                <a:t>0x0006</a:t>
              </a:r>
            </a:p>
          </p:txBody>
        </p:sp>
        <p:grpSp>
          <p:nvGrpSpPr>
            <p:cNvPr id="22" name="组合 6"/>
            <p:cNvGrpSpPr/>
            <p:nvPr/>
          </p:nvGrpSpPr>
          <p:grpSpPr bwMode="auto">
            <a:xfrm>
              <a:off x="126" y="31"/>
              <a:ext cx="2295" cy="1343"/>
              <a:chOff x="0" y="1313877"/>
              <a:chExt cx="1943100" cy="1137363"/>
            </a:xfrm>
          </p:grpSpPr>
          <p:sp>
            <p:nvSpPr>
              <p:cNvPr id="23" name="文本框 7"/>
              <p:cNvSpPr txBox="1">
                <a:spLocks noChangeArrowheads="1"/>
              </p:cNvSpPr>
              <p:nvPr/>
            </p:nvSpPr>
            <p:spPr bwMode="auto">
              <a:xfrm>
                <a:off x="0" y="1313877"/>
                <a:ext cx="1943100" cy="67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700" b="1" dirty="0">
                    <a:latin typeface="微软雅黑 Light" panose="020B0502040204020203" pitchFamily="34" charset="-122"/>
                    <a:ea typeface="微软雅黑 Light" panose="020B0502040204020203"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9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b="1" dirty="0">
                    <a:latin typeface="微软雅黑 Light" panose="020B0502040204020203" pitchFamily="34" charset="-122"/>
                    <a:ea typeface="微软雅黑 Light" panose="020B0502040204020203" pitchFamily="34" charset="-122"/>
                    <a:sym typeface="Arial" panose="020B0604020202020204" pitchFamily="34" charset="0"/>
                  </a:rPr>
                  <a:t>Contents</a:t>
                </a:r>
                <a:endParaRPr lang="zh-CN" altLang="en-US" sz="1800" b="1" dirty="0">
                  <a:latin typeface="微软雅黑 Light" panose="020B0502040204020203" pitchFamily="34" charset="-122"/>
                  <a:ea typeface="微软雅黑 Light" panose="020B0502040204020203" pitchFamily="34" charset="-122"/>
                  <a:sym typeface="Arial" panose="020B0604020202020204" pitchFamily="34" charset="0"/>
                </a:endParaRPr>
              </a:p>
            </p:txBody>
          </p:sp>
        </p:grpSp>
        <p:sp>
          <p:nvSpPr>
            <p:cNvPr id="29" name="矩形 53"/>
            <p:cNvSpPr>
              <a:spLocks noChangeArrowheads="1"/>
            </p:cNvSpPr>
            <p:nvPr/>
          </p:nvSpPr>
          <p:spPr bwMode="auto">
            <a:xfrm>
              <a:off x="-3" y="2165"/>
              <a:ext cx="2552" cy="1003"/>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500" b="1" dirty="0">
                <a:latin typeface="微软雅黑 Light" panose="020B0502040204020203" pitchFamily="34" charset="-122"/>
                <a:ea typeface="微软雅黑 Light" panose="020B0502040204020203" pitchFamily="34" charset="-122"/>
              </a:endParaRPr>
            </a:p>
          </p:txBody>
        </p:sp>
        <p:sp>
          <p:nvSpPr>
            <p:cNvPr id="30" name="矩形 53"/>
            <p:cNvSpPr>
              <a:spLocks noChangeArrowheads="1"/>
            </p:cNvSpPr>
            <p:nvPr/>
          </p:nvSpPr>
          <p:spPr bwMode="auto">
            <a:xfrm>
              <a:off x="3" y="3168"/>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latin typeface="微软雅黑 Light" panose="020B0502040204020203" pitchFamily="34" charset="-122"/>
                <a:ea typeface="微软雅黑 Light" panose="020B0502040204020203" pitchFamily="34" charset="-122"/>
              </a:endParaRPr>
            </a:p>
          </p:txBody>
        </p:sp>
        <p:sp>
          <p:nvSpPr>
            <p:cNvPr id="2" name="矩形 53"/>
            <p:cNvSpPr>
              <a:spLocks noChangeArrowheads="1"/>
            </p:cNvSpPr>
            <p:nvPr/>
          </p:nvSpPr>
          <p:spPr bwMode="auto">
            <a:xfrm>
              <a:off x="3" y="4102"/>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latin typeface="微软雅黑 Light" panose="020B0502040204020203" pitchFamily="34" charset="-122"/>
                <a:ea typeface="微软雅黑 Light" panose="020B0502040204020203" pitchFamily="34" charset="-122"/>
              </a:endParaRPr>
            </a:p>
          </p:txBody>
        </p:sp>
        <p:sp>
          <p:nvSpPr>
            <p:cNvPr id="3" name="矩形 53"/>
            <p:cNvSpPr>
              <a:spLocks noChangeArrowheads="1"/>
            </p:cNvSpPr>
            <p:nvPr/>
          </p:nvSpPr>
          <p:spPr bwMode="auto">
            <a:xfrm>
              <a:off x="3" y="5036"/>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latin typeface="微软雅黑 Light" panose="020B0502040204020203" pitchFamily="34" charset="-122"/>
                <a:ea typeface="微软雅黑 Light" panose="020B0502040204020203" pitchFamily="34" charset="-122"/>
              </a:endParaRPr>
            </a:p>
          </p:txBody>
        </p:sp>
        <p:sp>
          <p:nvSpPr>
            <p:cNvPr id="4" name="矩形 53"/>
            <p:cNvSpPr>
              <a:spLocks noChangeArrowheads="1"/>
            </p:cNvSpPr>
            <p:nvPr/>
          </p:nvSpPr>
          <p:spPr bwMode="auto">
            <a:xfrm>
              <a:off x="3" y="5970"/>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latin typeface="微软雅黑 Light" panose="020B0502040204020203" pitchFamily="34" charset="-122"/>
                <a:ea typeface="微软雅黑 Light" panose="020B0502040204020203" pitchFamily="34" charset="-122"/>
              </a:endParaRPr>
            </a:p>
          </p:txBody>
        </p:sp>
        <p:sp>
          <p:nvSpPr>
            <p:cNvPr id="5" name="矩形 53"/>
            <p:cNvSpPr>
              <a:spLocks noChangeArrowheads="1"/>
            </p:cNvSpPr>
            <p:nvPr/>
          </p:nvSpPr>
          <p:spPr bwMode="auto">
            <a:xfrm>
              <a:off x="3" y="8060"/>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latin typeface="微软雅黑 Light" panose="020B0502040204020203" pitchFamily="34" charset="-122"/>
                <a:ea typeface="微软雅黑 Light" panose="020B0502040204020203" pitchFamily="34" charset="-122"/>
              </a:endParaRPr>
            </a:p>
          </p:txBody>
        </p:sp>
      </p:grpSp>
      <p:sp>
        <p:nvSpPr>
          <p:cNvPr id="7" name="等腰三角形 6"/>
          <p:cNvSpPr>
            <a:spLocks noChangeAspect="1"/>
          </p:cNvSpPr>
          <p:nvPr/>
        </p:nvSpPr>
        <p:spPr>
          <a:xfrm rot="16200000">
            <a:off x="1280363" y="5047085"/>
            <a:ext cx="369575" cy="318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solidFill>
                <a:schemeClr val="tx1"/>
              </a:solidFill>
              <a:latin typeface="微软雅黑 Light" panose="020B0502040204020203" pitchFamily="34" charset="-122"/>
              <a:ea typeface="微软雅黑 Light" panose="020B0502040204020203" pitchFamily="34" charset="-122"/>
            </a:endParaRPr>
          </a:p>
        </p:txBody>
      </p:sp>
      <p:sp>
        <p:nvSpPr>
          <p:cNvPr id="16" name="文本框 15"/>
          <p:cNvSpPr txBox="1"/>
          <p:nvPr/>
        </p:nvSpPr>
        <p:spPr>
          <a:xfrm>
            <a:off x="2052320" y="1416685"/>
            <a:ext cx="6006465" cy="521970"/>
          </a:xfrm>
          <a:prstGeom prst="rect">
            <a:avLst/>
          </a:prstGeom>
          <a:noFill/>
        </p:spPr>
        <p:txBody>
          <a:bodyPr wrap="square" rtlCol="0">
            <a:spAutoFit/>
          </a:bodyPr>
          <a:lstStyle/>
          <a:p>
            <a:r>
              <a:rPr lang="zh-CN" altLang="en-US" sz="2800" dirty="0">
                <a:latin typeface="微软雅黑 Light" panose="020B0502040204020203" pitchFamily="34" charset="-122"/>
                <a:ea typeface="微软雅黑 Light" panose="020B0502040204020203" pitchFamily="34" charset="-122"/>
                <a:cs typeface="微软雅黑" panose="020B0503020204020204" pitchFamily="34" charset="-122"/>
              </a:rPr>
              <a:t>后期构架</a:t>
            </a:r>
          </a:p>
        </p:txBody>
      </p:sp>
      <p:grpSp>
        <p:nvGrpSpPr>
          <p:cNvPr id="50937" name="Group 50937"/>
          <p:cNvGrpSpPr/>
          <p:nvPr/>
        </p:nvGrpSpPr>
        <p:grpSpPr>
          <a:xfrm>
            <a:off x="2216701" y="383540"/>
            <a:ext cx="6449695" cy="6161822"/>
            <a:chOff x="0" y="0"/>
            <a:chExt cx="5042013" cy="4423791"/>
          </a:xfrm>
        </p:grpSpPr>
        <p:sp>
          <p:nvSpPr>
            <p:cNvPr id="6528" name="Shape 6528"/>
            <p:cNvSpPr/>
            <p:nvPr/>
          </p:nvSpPr>
          <p:spPr>
            <a:xfrm>
              <a:off x="3699002" y="2444242"/>
              <a:ext cx="139446" cy="1747266"/>
            </a:xfrm>
            <a:custGeom>
              <a:avLst/>
              <a:gdLst/>
              <a:ahLst/>
              <a:cxnLst/>
              <a:rect l="0" t="0" r="0" b="0"/>
              <a:pathLst>
                <a:path w="139446" h="1747266">
                  <a:moveTo>
                    <a:pt x="0" y="0"/>
                  </a:moveTo>
                  <a:lnTo>
                    <a:pt x="0" y="1747266"/>
                  </a:lnTo>
                  <a:lnTo>
                    <a:pt x="139446" y="1747266"/>
                  </a:lnTo>
                </a:path>
              </a:pathLst>
            </a:custGeom>
            <a:ln w="12700" cap="flat">
              <a:miter lim="127000"/>
            </a:ln>
          </p:spPr>
          <p:style>
            <a:lnRef idx="1">
              <a:srgbClr val="C4D5EB"/>
            </a:lnRef>
            <a:fillRef idx="0">
              <a:srgbClr val="000000">
                <a:alpha val="0"/>
              </a:srgbClr>
            </a:fillRef>
            <a:effectRef idx="0">
              <a:scrgbClr r="0" g="0" b="0"/>
            </a:effectRef>
            <a:fontRef idx="none"/>
          </p:style>
        </p:sp>
        <p:sp>
          <p:nvSpPr>
            <p:cNvPr id="6529" name="Shape 6529"/>
            <p:cNvSpPr/>
            <p:nvPr/>
          </p:nvSpPr>
          <p:spPr>
            <a:xfrm>
              <a:off x="3699002" y="2444242"/>
              <a:ext cx="139446" cy="1087374"/>
            </a:xfrm>
            <a:custGeom>
              <a:avLst/>
              <a:gdLst/>
              <a:ahLst/>
              <a:cxnLst/>
              <a:rect l="0" t="0" r="0" b="0"/>
              <a:pathLst>
                <a:path w="139446" h="1087374">
                  <a:moveTo>
                    <a:pt x="0" y="0"/>
                  </a:moveTo>
                  <a:lnTo>
                    <a:pt x="0" y="1087374"/>
                  </a:lnTo>
                  <a:lnTo>
                    <a:pt x="139446" y="1087374"/>
                  </a:lnTo>
                </a:path>
              </a:pathLst>
            </a:custGeom>
            <a:ln w="12700" cap="flat">
              <a:miter lim="127000"/>
            </a:ln>
          </p:spPr>
          <p:style>
            <a:lnRef idx="1">
              <a:srgbClr val="C4D5EB"/>
            </a:lnRef>
            <a:fillRef idx="0">
              <a:srgbClr val="000000">
                <a:alpha val="0"/>
              </a:srgbClr>
            </a:fillRef>
            <a:effectRef idx="0">
              <a:scrgbClr r="0" g="0" b="0"/>
            </a:effectRef>
            <a:fontRef idx="none"/>
          </p:style>
        </p:sp>
        <p:sp>
          <p:nvSpPr>
            <p:cNvPr id="6530" name="Shape 6530"/>
            <p:cNvSpPr/>
            <p:nvPr/>
          </p:nvSpPr>
          <p:spPr>
            <a:xfrm>
              <a:off x="3699002" y="2444242"/>
              <a:ext cx="139446" cy="427482"/>
            </a:xfrm>
            <a:custGeom>
              <a:avLst/>
              <a:gdLst/>
              <a:ahLst/>
              <a:cxnLst/>
              <a:rect l="0" t="0" r="0" b="0"/>
              <a:pathLst>
                <a:path w="139446" h="427482">
                  <a:moveTo>
                    <a:pt x="0" y="0"/>
                  </a:moveTo>
                  <a:lnTo>
                    <a:pt x="0" y="427482"/>
                  </a:lnTo>
                  <a:lnTo>
                    <a:pt x="139446" y="427482"/>
                  </a:lnTo>
                </a:path>
              </a:pathLst>
            </a:custGeom>
            <a:ln w="12700" cap="flat">
              <a:miter lim="127000"/>
            </a:ln>
          </p:spPr>
          <p:style>
            <a:lnRef idx="1">
              <a:srgbClr val="C4D5EB"/>
            </a:lnRef>
            <a:fillRef idx="0">
              <a:srgbClr val="000000">
                <a:alpha val="0"/>
              </a:srgbClr>
            </a:fillRef>
            <a:effectRef idx="0">
              <a:scrgbClr r="0" g="0" b="0"/>
            </a:effectRef>
            <a:fontRef idx="none"/>
          </p:style>
        </p:sp>
        <p:sp>
          <p:nvSpPr>
            <p:cNvPr id="6531" name="Shape 6531"/>
            <p:cNvSpPr/>
            <p:nvPr/>
          </p:nvSpPr>
          <p:spPr>
            <a:xfrm>
              <a:off x="2383917" y="1784350"/>
              <a:ext cx="1686814" cy="195199"/>
            </a:xfrm>
            <a:custGeom>
              <a:avLst/>
              <a:gdLst/>
              <a:ahLst/>
              <a:cxnLst/>
              <a:rect l="0" t="0" r="0" b="0"/>
              <a:pathLst>
                <a:path w="1686814" h="195199">
                  <a:moveTo>
                    <a:pt x="0" y="0"/>
                  </a:moveTo>
                  <a:lnTo>
                    <a:pt x="0" y="97663"/>
                  </a:lnTo>
                  <a:lnTo>
                    <a:pt x="1686814" y="97663"/>
                  </a:lnTo>
                  <a:lnTo>
                    <a:pt x="1686814" y="195199"/>
                  </a:lnTo>
                </a:path>
              </a:pathLst>
            </a:custGeom>
            <a:ln w="12700" cap="flat">
              <a:miter lim="127000"/>
            </a:ln>
          </p:spPr>
          <p:style>
            <a:lnRef idx="1">
              <a:srgbClr val="C4D5EB"/>
            </a:lnRef>
            <a:fillRef idx="0">
              <a:srgbClr val="000000">
                <a:alpha val="0"/>
              </a:srgbClr>
            </a:fillRef>
            <a:effectRef idx="0">
              <a:scrgbClr r="0" g="0" b="0"/>
            </a:effectRef>
            <a:fontRef idx="none"/>
          </p:style>
        </p:sp>
        <p:sp>
          <p:nvSpPr>
            <p:cNvPr id="6532" name="Shape 6532"/>
            <p:cNvSpPr/>
            <p:nvPr/>
          </p:nvSpPr>
          <p:spPr>
            <a:xfrm>
              <a:off x="2574417" y="2444242"/>
              <a:ext cx="139446" cy="1747266"/>
            </a:xfrm>
            <a:custGeom>
              <a:avLst/>
              <a:gdLst/>
              <a:ahLst/>
              <a:cxnLst/>
              <a:rect l="0" t="0" r="0" b="0"/>
              <a:pathLst>
                <a:path w="139446" h="1747266">
                  <a:moveTo>
                    <a:pt x="0" y="0"/>
                  </a:moveTo>
                  <a:lnTo>
                    <a:pt x="0" y="1747266"/>
                  </a:lnTo>
                  <a:lnTo>
                    <a:pt x="139446" y="1747266"/>
                  </a:lnTo>
                </a:path>
              </a:pathLst>
            </a:custGeom>
            <a:ln w="12700" cap="flat">
              <a:miter lim="127000"/>
            </a:ln>
          </p:spPr>
          <p:style>
            <a:lnRef idx="1">
              <a:srgbClr val="C4D5EB"/>
            </a:lnRef>
            <a:fillRef idx="0">
              <a:srgbClr val="000000">
                <a:alpha val="0"/>
              </a:srgbClr>
            </a:fillRef>
            <a:effectRef idx="0">
              <a:scrgbClr r="0" g="0" b="0"/>
            </a:effectRef>
            <a:fontRef idx="none"/>
          </p:style>
        </p:sp>
        <p:sp>
          <p:nvSpPr>
            <p:cNvPr id="6533" name="Shape 6533"/>
            <p:cNvSpPr/>
            <p:nvPr/>
          </p:nvSpPr>
          <p:spPr>
            <a:xfrm>
              <a:off x="2574417" y="2444242"/>
              <a:ext cx="139446" cy="1087374"/>
            </a:xfrm>
            <a:custGeom>
              <a:avLst/>
              <a:gdLst/>
              <a:ahLst/>
              <a:cxnLst/>
              <a:rect l="0" t="0" r="0" b="0"/>
              <a:pathLst>
                <a:path w="139446" h="1087374">
                  <a:moveTo>
                    <a:pt x="0" y="0"/>
                  </a:moveTo>
                  <a:lnTo>
                    <a:pt x="0" y="1087374"/>
                  </a:lnTo>
                  <a:lnTo>
                    <a:pt x="139446" y="1087374"/>
                  </a:lnTo>
                </a:path>
              </a:pathLst>
            </a:custGeom>
            <a:ln w="12700" cap="flat">
              <a:miter lim="127000"/>
            </a:ln>
          </p:spPr>
          <p:style>
            <a:lnRef idx="1">
              <a:srgbClr val="C4D5EB"/>
            </a:lnRef>
            <a:fillRef idx="0">
              <a:srgbClr val="000000">
                <a:alpha val="0"/>
              </a:srgbClr>
            </a:fillRef>
            <a:effectRef idx="0">
              <a:scrgbClr r="0" g="0" b="0"/>
            </a:effectRef>
            <a:fontRef idx="none"/>
          </p:style>
        </p:sp>
        <p:sp>
          <p:nvSpPr>
            <p:cNvPr id="6534" name="Shape 6534"/>
            <p:cNvSpPr/>
            <p:nvPr/>
          </p:nvSpPr>
          <p:spPr>
            <a:xfrm>
              <a:off x="2574417" y="2444242"/>
              <a:ext cx="139446" cy="427482"/>
            </a:xfrm>
            <a:custGeom>
              <a:avLst/>
              <a:gdLst/>
              <a:ahLst/>
              <a:cxnLst/>
              <a:rect l="0" t="0" r="0" b="0"/>
              <a:pathLst>
                <a:path w="139446" h="427482">
                  <a:moveTo>
                    <a:pt x="0" y="0"/>
                  </a:moveTo>
                  <a:lnTo>
                    <a:pt x="0" y="427482"/>
                  </a:lnTo>
                  <a:lnTo>
                    <a:pt x="139446" y="427482"/>
                  </a:lnTo>
                </a:path>
              </a:pathLst>
            </a:custGeom>
            <a:ln w="12700" cap="flat">
              <a:miter lim="127000"/>
            </a:ln>
          </p:spPr>
          <p:style>
            <a:lnRef idx="1">
              <a:srgbClr val="C4D5EB"/>
            </a:lnRef>
            <a:fillRef idx="0">
              <a:srgbClr val="000000">
                <a:alpha val="0"/>
              </a:srgbClr>
            </a:fillRef>
            <a:effectRef idx="0">
              <a:scrgbClr r="0" g="0" b="0"/>
            </a:effectRef>
            <a:fontRef idx="none"/>
          </p:style>
        </p:sp>
        <p:sp>
          <p:nvSpPr>
            <p:cNvPr id="6535" name="Shape 6535"/>
            <p:cNvSpPr/>
            <p:nvPr/>
          </p:nvSpPr>
          <p:spPr>
            <a:xfrm>
              <a:off x="2383917" y="1784350"/>
              <a:ext cx="562229" cy="195199"/>
            </a:xfrm>
            <a:custGeom>
              <a:avLst/>
              <a:gdLst/>
              <a:ahLst/>
              <a:cxnLst/>
              <a:rect l="0" t="0" r="0" b="0"/>
              <a:pathLst>
                <a:path w="562229" h="195199">
                  <a:moveTo>
                    <a:pt x="0" y="0"/>
                  </a:moveTo>
                  <a:lnTo>
                    <a:pt x="0" y="97663"/>
                  </a:lnTo>
                  <a:lnTo>
                    <a:pt x="562229" y="97663"/>
                  </a:lnTo>
                  <a:lnTo>
                    <a:pt x="562229" y="195199"/>
                  </a:lnTo>
                </a:path>
              </a:pathLst>
            </a:custGeom>
            <a:ln w="12700" cap="flat">
              <a:miter lim="127000"/>
            </a:ln>
          </p:spPr>
          <p:style>
            <a:lnRef idx="1">
              <a:srgbClr val="C4D5EB"/>
            </a:lnRef>
            <a:fillRef idx="0">
              <a:srgbClr val="000000">
                <a:alpha val="0"/>
              </a:srgbClr>
            </a:fillRef>
            <a:effectRef idx="0">
              <a:scrgbClr r="0" g="0" b="0"/>
            </a:effectRef>
            <a:fontRef idx="none"/>
          </p:style>
        </p:sp>
        <p:sp>
          <p:nvSpPr>
            <p:cNvPr id="6536" name="Shape 6536"/>
            <p:cNvSpPr/>
            <p:nvPr/>
          </p:nvSpPr>
          <p:spPr>
            <a:xfrm>
              <a:off x="2053971" y="2444242"/>
              <a:ext cx="139446" cy="1087374"/>
            </a:xfrm>
            <a:custGeom>
              <a:avLst/>
              <a:gdLst/>
              <a:ahLst/>
              <a:cxnLst/>
              <a:rect l="0" t="0" r="0" b="0"/>
              <a:pathLst>
                <a:path w="139446" h="1087374">
                  <a:moveTo>
                    <a:pt x="139446" y="0"/>
                  </a:moveTo>
                  <a:lnTo>
                    <a:pt x="139446" y="1087374"/>
                  </a:lnTo>
                  <a:lnTo>
                    <a:pt x="0" y="1087374"/>
                  </a:lnTo>
                </a:path>
              </a:pathLst>
            </a:custGeom>
            <a:ln w="12700" cap="flat">
              <a:miter lim="127000"/>
            </a:ln>
          </p:spPr>
          <p:style>
            <a:lnRef idx="1">
              <a:srgbClr val="C4D5EB"/>
            </a:lnRef>
            <a:fillRef idx="0">
              <a:srgbClr val="000000">
                <a:alpha val="0"/>
              </a:srgbClr>
            </a:fillRef>
            <a:effectRef idx="0">
              <a:scrgbClr r="0" g="0" b="0"/>
            </a:effectRef>
            <a:fontRef idx="none"/>
          </p:style>
        </p:sp>
        <p:sp>
          <p:nvSpPr>
            <p:cNvPr id="6537" name="Shape 6537"/>
            <p:cNvSpPr/>
            <p:nvPr/>
          </p:nvSpPr>
          <p:spPr>
            <a:xfrm>
              <a:off x="2053971" y="2444242"/>
              <a:ext cx="139446" cy="427482"/>
            </a:xfrm>
            <a:custGeom>
              <a:avLst/>
              <a:gdLst/>
              <a:ahLst/>
              <a:cxnLst/>
              <a:rect l="0" t="0" r="0" b="0"/>
              <a:pathLst>
                <a:path w="139446" h="427482">
                  <a:moveTo>
                    <a:pt x="139446" y="0"/>
                  </a:moveTo>
                  <a:lnTo>
                    <a:pt x="139446" y="427482"/>
                  </a:lnTo>
                  <a:lnTo>
                    <a:pt x="0" y="427482"/>
                  </a:lnTo>
                </a:path>
              </a:pathLst>
            </a:custGeom>
            <a:ln w="12700" cap="flat">
              <a:miter lim="127000"/>
            </a:ln>
          </p:spPr>
          <p:style>
            <a:lnRef idx="1">
              <a:srgbClr val="C4D5EB"/>
            </a:lnRef>
            <a:fillRef idx="0">
              <a:srgbClr val="000000">
                <a:alpha val="0"/>
              </a:srgbClr>
            </a:fillRef>
            <a:effectRef idx="0">
              <a:scrgbClr r="0" g="0" b="0"/>
            </a:effectRef>
            <a:fontRef idx="none"/>
          </p:style>
        </p:sp>
        <p:sp>
          <p:nvSpPr>
            <p:cNvPr id="6538" name="Shape 6538"/>
            <p:cNvSpPr/>
            <p:nvPr/>
          </p:nvSpPr>
          <p:spPr>
            <a:xfrm>
              <a:off x="1821688" y="1784350"/>
              <a:ext cx="562229" cy="195199"/>
            </a:xfrm>
            <a:custGeom>
              <a:avLst/>
              <a:gdLst/>
              <a:ahLst/>
              <a:cxnLst/>
              <a:rect l="0" t="0" r="0" b="0"/>
              <a:pathLst>
                <a:path w="562229" h="195199">
                  <a:moveTo>
                    <a:pt x="562229" y="0"/>
                  </a:moveTo>
                  <a:lnTo>
                    <a:pt x="562229" y="97663"/>
                  </a:lnTo>
                  <a:lnTo>
                    <a:pt x="0" y="97663"/>
                  </a:lnTo>
                  <a:lnTo>
                    <a:pt x="0" y="195199"/>
                  </a:lnTo>
                </a:path>
              </a:pathLst>
            </a:custGeom>
            <a:ln w="12700" cap="flat">
              <a:miter lim="127000"/>
            </a:ln>
          </p:spPr>
          <p:style>
            <a:lnRef idx="1">
              <a:srgbClr val="C4D5EB"/>
            </a:lnRef>
            <a:fillRef idx="0">
              <a:srgbClr val="000000">
                <a:alpha val="0"/>
              </a:srgbClr>
            </a:fillRef>
            <a:effectRef idx="0">
              <a:scrgbClr r="0" g="0" b="0"/>
            </a:effectRef>
            <a:fontRef idx="none"/>
          </p:style>
        </p:sp>
        <p:sp>
          <p:nvSpPr>
            <p:cNvPr id="6539" name="Shape 6539"/>
            <p:cNvSpPr/>
            <p:nvPr/>
          </p:nvSpPr>
          <p:spPr>
            <a:xfrm>
              <a:off x="929386" y="2444242"/>
              <a:ext cx="139446" cy="1087374"/>
            </a:xfrm>
            <a:custGeom>
              <a:avLst/>
              <a:gdLst/>
              <a:ahLst/>
              <a:cxnLst/>
              <a:rect l="0" t="0" r="0" b="0"/>
              <a:pathLst>
                <a:path w="139446" h="1087374">
                  <a:moveTo>
                    <a:pt x="139446" y="0"/>
                  </a:moveTo>
                  <a:lnTo>
                    <a:pt x="139446" y="1087374"/>
                  </a:lnTo>
                  <a:lnTo>
                    <a:pt x="0" y="1087374"/>
                  </a:lnTo>
                </a:path>
              </a:pathLst>
            </a:custGeom>
            <a:ln w="12700" cap="flat">
              <a:miter lim="127000"/>
            </a:ln>
          </p:spPr>
          <p:style>
            <a:lnRef idx="1">
              <a:srgbClr val="C4D5EB"/>
            </a:lnRef>
            <a:fillRef idx="0">
              <a:srgbClr val="000000">
                <a:alpha val="0"/>
              </a:srgbClr>
            </a:fillRef>
            <a:effectRef idx="0">
              <a:scrgbClr r="0" g="0" b="0"/>
            </a:effectRef>
            <a:fontRef idx="none"/>
          </p:style>
        </p:sp>
        <p:sp>
          <p:nvSpPr>
            <p:cNvPr id="6540" name="Shape 6540"/>
            <p:cNvSpPr/>
            <p:nvPr/>
          </p:nvSpPr>
          <p:spPr>
            <a:xfrm>
              <a:off x="929386" y="2444242"/>
              <a:ext cx="139446" cy="427482"/>
            </a:xfrm>
            <a:custGeom>
              <a:avLst/>
              <a:gdLst/>
              <a:ahLst/>
              <a:cxnLst/>
              <a:rect l="0" t="0" r="0" b="0"/>
              <a:pathLst>
                <a:path w="139446" h="427482">
                  <a:moveTo>
                    <a:pt x="139446" y="0"/>
                  </a:moveTo>
                  <a:lnTo>
                    <a:pt x="139446" y="427482"/>
                  </a:lnTo>
                  <a:lnTo>
                    <a:pt x="0" y="427482"/>
                  </a:lnTo>
                </a:path>
              </a:pathLst>
            </a:custGeom>
            <a:ln w="12700" cap="flat">
              <a:miter lim="127000"/>
            </a:ln>
          </p:spPr>
          <p:style>
            <a:lnRef idx="1">
              <a:srgbClr val="C4D5EB"/>
            </a:lnRef>
            <a:fillRef idx="0">
              <a:srgbClr val="000000">
                <a:alpha val="0"/>
              </a:srgbClr>
            </a:fillRef>
            <a:effectRef idx="0">
              <a:scrgbClr r="0" g="0" b="0"/>
            </a:effectRef>
            <a:fontRef idx="none"/>
          </p:style>
        </p:sp>
        <p:sp>
          <p:nvSpPr>
            <p:cNvPr id="6541" name="Shape 6541"/>
            <p:cNvSpPr/>
            <p:nvPr/>
          </p:nvSpPr>
          <p:spPr>
            <a:xfrm>
              <a:off x="697103" y="1784350"/>
              <a:ext cx="1686814" cy="195199"/>
            </a:xfrm>
            <a:custGeom>
              <a:avLst/>
              <a:gdLst/>
              <a:ahLst/>
              <a:cxnLst/>
              <a:rect l="0" t="0" r="0" b="0"/>
              <a:pathLst>
                <a:path w="1686814" h="195199">
                  <a:moveTo>
                    <a:pt x="1686814" y="0"/>
                  </a:moveTo>
                  <a:lnTo>
                    <a:pt x="1686814" y="97663"/>
                  </a:lnTo>
                  <a:lnTo>
                    <a:pt x="0" y="97663"/>
                  </a:lnTo>
                  <a:lnTo>
                    <a:pt x="0" y="195199"/>
                  </a:lnTo>
                </a:path>
              </a:pathLst>
            </a:custGeom>
            <a:ln w="12700" cap="flat">
              <a:miter lim="127000"/>
            </a:ln>
          </p:spPr>
          <p:style>
            <a:lnRef idx="1">
              <a:srgbClr val="C4D5EB"/>
            </a:lnRef>
            <a:fillRef idx="0">
              <a:srgbClr val="000000">
                <a:alpha val="0"/>
              </a:srgbClr>
            </a:fillRef>
            <a:effectRef idx="0">
              <a:scrgbClr r="0" g="0" b="0"/>
            </a:effectRef>
            <a:fontRef idx="none"/>
          </p:style>
        </p:sp>
        <p:sp>
          <p:nvSpPr>
            <p:cNvPr id="6542" name="Shape 6542"/>
            <p:cNvSpPr/>
            <p:nvPr/>
          </p:nvSpPr>
          <p:spPr>
            <a:xfrm>
              <a:off x="2383917" y="1124585"/>
              <a:ext cx="0" cy="195073"/>
            </a:xfrm>
            <a:custGeom>
              <a:avLst/>
              <a:gdLst/>
              <a:ahLst/>
              <a:cxnLst/>
              <a:rect l="0" t="0" r="0" b="0"/>
              <a:pathLst>
                <a:path h="195073">
                  <a:moveTo>
                    <a:pt x="0" y="0"/>
                  </a:moveTo>
                  <a:lnTo>
                    <a:pt x="0" y="195073"/>
                  </a:lnTo>
                </a:path>
              </a:pathLst>
            </a:custGeom>
            <a:ln w="12700" cap="flat">
              <a:miter lim="127000"/>
            </a:ln>
          </p:spPr>
          <p:style>
            <a:lnRef idx="1">
              <a:srgbClr val="A4C0E3"/>
            </a:lnRef>
            <a:fillRef idx="0">
              <a:srgbClr val="000000">
                <a:alpha val="0"/>
              </a:srgbClr>
            </a:fillRef>
            <a:effectRef idx="0">
              <a:scrgbClr r="0" g="0" b="0"/>
            </a:effectRef>
            <a:fontRef idx="none"/>
          </p:style>
        </p:sp>
        <p:sp>
          <p:nvSpPr>
            <p:cNvPr id="6543" name="Shape 6543"/>
            <p:cNvSpPr/>
            <p:nvPr/>
          </p:nvSpPr>
          <p:spPr>
            <a:xfrm>
              <a:off x="2383917" y="464693"/>
              <a:ext cx="0" cy="195199"/>
            </a:xfrm>
            <a:custGeom>
              <a:avLst/>
              <a:gdLst/>
              <a:ahLst/>
              <a:cxnLst/>
              <a:rect l="0" t="0" r="0" b="0"/>
              <a:pathLst>
                <a:path h="195199">
                  <a:moveTo>
                    <a:pt x="0" y="0"/>
                  </a:moveTo>
                  <a:lnTo>
                    <a:pt x="0" y="195199"/>
                  </a:lnTo>
                </a:path>
              </a:pathLst>
            </a:custGeom>
            <a:ln w="12700" cap="flat">
              <a:miter lim="127000"/>
            </a:ln>
          </p:spPr>
          <p:style>
            <a:lnRef idx="1">
              <a:srgbClr val="7AA9DA"/>
            </a:lnRef>
            <a:fillRef idx="0">
              <a:srgbClr val="000000">
                <a:alpha val="0"/>
              </a:srgbClr>
            </a:fillRef>
            <a:effectRef idx="0">
              <a:scrgbClr r="0" g="0" b="0"/>
            </a:effectRef>
            <a:fontRef idx="none"/>
          </p:style>
        </p:sp>
        <p:sp>
          <p:nvSpPr>
            <p:cNvPr id="54735" name="Shape 54735"/>
            <p:cNvSpPr/>
            <p:nvPr/>
          </p:nvSpPr>
          <p:spPr>
            <a:xfrm>
              <a:off x="1919224" y="0"/>
              <a:ext cx="929386" cy="464693"/>
            </a:xfrm>
            <a:custGeom>
              <a:avLst/>
              <a:gdLst/>
              <a:ahLst/>
              <a:cxnLst/>
              <a:rect l="0" t="0" r="0" b="0"/>
              <a:pathLst>
                <a:path w="929386" h="464693">
                  <a:moveTo>
                    <a:pt x="0" y="0"/>
                  </a:moveTo>
                  <a:lnTo>
                    <a:pt x="929386" y="0"/>
                  </a:lnTo>
                  <a:lnTo>
                    <a:pt x="929386" y="464693"/>
                  </a:lnTo>
                  <a:lnTo>
                    <a:pt x="0" y="464693"/>
                  </a:lnTo>
                  <a:lnTo>
                    <a:pt x="0" y="0"/>
                  </a:lnTo>
                </a:path>
              </a:pathLst>
            </a:custGeom>
            <a:ln w="0" cap="flat">
              <a:miter lim="127000"/>
            </a:ln>
          </p:spPr>
          <p:style>
            <a:lnRef idx="0">
              <a:srgbClr val="000000">
                <a:alpha val="0"/>
              </a:srgbClr>
            </a:lnRef>
            <a:fillRef idx="1">
              <a:srgbClr val="477BA9"/>
            </a:fillRef>
            <a:effectRef idx="0">
              <a:scrgbClr r="0" g="0" b="0"/>
            </a:effectRef>
            <a:fontRef idx="none"/>
          </p:style>
        </p:sp>
        <p:sp>
          <p:nvSpPr>
            <p:cNvPr id="6545" name="Shape 6545"/>
            <p:cNvSpPr/>
            <p:nvPr/>
          </p:nvSpPr>
          <p:spPr>
            <a:xfrm>
              <a:off x="1919224" y="0"/>
              <a:ext cx="929386" cy="464693"/>
            </a:xfrm>
            <a:custGeom>
              <a:avLst/>
              <a:gdLst/>
              <a:ahLst/>
              <a:cxnLst/>
              <a:rect l="0" t="0" r="0" b="0"/>
              <a:pathLst>
                <a:path w="929386" h="464693">
                  <a:moveTo>
                    <a:pt x="0" y="464693"/>
                  </a:moveTo>
                  <a:lnTo>
                    <a:pt x="929386" y="464693"/>
                  </a:lnTo>
                  <a:lnTo>
                    <a:pt x="929386" y="0"/>
                  </a:lnTo>
                  <a:lnTo>
                    <a:pt x="0" y="0"/>
                  </a:lnTo>
                  <a:close/>
                </a:path>
              </a:pathLst>
            </a:custGeom>
            <a:ln w="12700" cap="flat">
              <a:miter lim="127000"/>
            </a:ln>
          </p:spPr>
          <p:style>
            <a:lnRef idx="1">
              <a:srgbClr val="FFFFFF"/>
            </a:lnRef>
            <a:fillRef idx="0">
              <a:srgbClr val="000000">
                <a:alpha val="0"/>
              </a:srgbClr>
            </a:fillRef>
            <a:effectRef idx="0">
              <a:scrgbClr r="0" g="0" b="0"/>
            </a:effectRef>
            <a:fontRef idx="none"/>
          </p:style>
        </p:sp>
        <p:sp>
          <p:nvSpPr>
            <p:cNvPr id="6546" name="Rectangle 6546"/>
            <p:cNvSpPr/>
            <p:nvPr/>
          </p:nvSpPr>
          <p:spPr>
            <a:xfrm>
              <a:off x="2016905" y="0"/>
              <a:ext cx="716813" cy="269430"/>
            </a:xfrm>
            <a:prstGeom prst="rect">
              <a:avLst/>
            </a:prstGeom>
            <a:ln>
              <a:noFill/>
            </a:ln>
          </p:spPr>
          <p:txBody>
            <a:bodyPr horzOverflow="overflow" vert="horz" lIns="0" tIns="0" rIns="0" bIns="0" rtlCol="0">
              <a:noAutofit/>
            </a:bodyPr>
            <a:lstStyle/>
            <a:p>
              <a:pPr algn="ctr">
                <a:lnSpc>
                  <a:spcPct val="108000"/>
                </a:lnSpc>
                <a:spcAft>
                  <a:spcPts val="800"/>
                </a:spcAft>
              </a:pPr>
              <a:r>
                <a:rPr lang="en-US" altLang="zh-CN" sz="3200" kern="100" dirty="0" err="1">
                  <a:solidFill>
                    <a:schemeClr val="bg1"/>
                  </a:solidFill>
                  <a:latin typeface="微软雅黑 Light" panose="020B0502040204020203" pitchFamily="34" charset="-122"/>
                  <a:ea typeface="微软雅黑 Light" panose="020B0502040204020203" pitchFamily="34" charset="-122"/>
                  <a:cs typeface="楷体" panose="02010609060101010101" charset="-122"/>
                  <a:sym typeface="Times New Roman" panose="02020603050405020304"/>
                </a:rPr>
                <a:t>股东</a:t>
              </a:r>
              <a:endParaRPr lang="en-US" altLang="zh-CN" sz="3200" kern="100" dirty="0">
                <a:solidFill>
                  <a:schemeClr val="bg1"/>
                </a:solidFill>
                <a:latin typeface="微软雅黑 Light" panose="020B0502040204020203" pitchFamily="34" charset="-122"/>
                <a:ea typeface="微软雅黑 Light" panose="020B0502040204020203" pitchFamily="34" charset="-122"/>
                <a:cs typeface="楷体" panose="02010609060101010101" charset="-122"/>
                <a:sym typeface="Times New Roman" panose="02020603050405020304"/>
              </a:endParaRPr>
            </a:p>
          </p:txBody>
        </p:sp>
        <p:sp>
          <p:nvSpPr>
            <p:cNvPr id="54736" name="Shape 54736"/>
            <p:cNvSpPr/>
            <p:nvPr/>
          </p:nvSpPr>
          <p:spPr>
            <a:xfrm>
              <a:off x="1919224" y="659892"/>
              <a:ext cx="929386" cy="464693"/>
            </a:xfrm>
            <a:custGeom>
              <a:avLst/>
              <a:gdLst/>
              <a:ahLst/>
              <a:cxnLst/>
              <a:rect l="0" t="0" r="0" b="0"/>
              <a:pathLst>
                <a:path w="929386" h="464693">
                  <a:moveTo>
                    <a:pt x="0" y="0"/>
                  </a:moveTo>
                  <a:lnTo>
                    <a:pt x="929386" y="0"/>
                  </a:lnTo>
                  <a:lnTo>
                    <a:pt x="929386" y="464693"/>
                  </a:lnTo>
                  <a:lnTo>
                    <a:pt x="0" y="464693"/>
                  </a:lnTo>
                  <a:lnTo>
                    <a:pt x="0" y="0"/>
                  </a:lnTo>
                </a:path>
              </a:pathLst>
            </a:custGeom>
            <a:ln w="0" cap="flat">
              <a:miter lim="127000"/>
            </a:ln>
          </p:spPr>
          <p:style>
            <a:lnRef idx="0">
              <a:srgbClr val="000000">
                <a:alpha val="0"/>
              </a:srgbClr>
            </a:lnRef>
            <a:fillRef idx="1">
              <a:srgbClr val="528CC1"/>
            </a:fillRef>
            <a:effectRef idx="0">
              <a:scrgbClr r="0" g="0" b="0"/>
            </a:effectRef>
            <a:fontRef idx="none"/>
          </p:style>
        </p:sp>
        <p:sp>
          <p:nvSpPr>
            <p:cNvPr id="6548" name="Shape 6548"/>
            <p:cNvSpPr/>
            <p:nvPr/>
          </p:nvSpPr>
          <p:spPr>
            <a:xfrm>
              <a:off x="1919224" y="659892"/>
              <a:ext cx="929386" cy="464693"/>
            </a:xfrm>
            <a:custGeom>
              <a:avLst/>
              <a:gdLst/>
              <a:ahLst/>
              <a:cxnLst/>
              <a:rect l="0" t="0" r="0" b="0"/>
              <a:pathLst>
                <a:path w="929386" h="464693">
                  <a:moveTo>
                    <a:pt x="0" y="464693"/>
                  </a:moveTo>
                  <a:lnTo>
                    <a:pt x="929386" y="464693"/>
                  </a:lnTo>
                  <a:lnTo>
                    <a:pt x="929386" y="0"/>
                  </a:lnTo>
                  <a:lnTo>
                    <a:pt x="0" y="0"/>
                  </a:lnTo>
                  <a:close/>
                </a:path>
              </a:pathLst>
            </a:custGeom>
            <a:ln w="12700" cap="flat">
              <a:miter lim="127000"/>
            </a:ln>
          </p:spPr>
          <p:style>
            <a:lnRef idx="1">
              <a:srgbClr val="FFFFFF"/>
            </a:lnRef>
            <a:fillRef idx="0">
              <a:srgbClr val="000000">
                <a:alpha val="0"/>
              </a:srgbClr>
            </a:fillRef>
            <a:effectRef idx="0">
              <a:scrgbClr r="0" g="0" b="0"/>
            </a:effectRef>
            <a:fontRef idx="none"/>
          </p:style>
        </p:sp>
        <p:sp>
          <p:nvSpPr>
            <p:cNvPr id="49057" name="Rectangle 49057"/>
            <p:cNvSpPr/>
            <p:nvPr/>
          </p:nvSpPr>
          <p:spPr>
            <a:xfrm>
              <a:off x="1821816" y="659672"/>
              <a:ext cx="1124363" cy="237062"/>
            </a:xfrm>
            <a:prstGeom prst="rect">
              <a:avLst/>
            </a:prstGeom>
            <a:ln>
              <a:noFill/>
            </a:ln>
          </p:spPr>
          <p:txBody>
            <a:bodyPr horzOverflow="overflow" vert="horz" lIns="0" tIns="0" rIns="0" bIns="0" rtlCol="0">
              <a:noAutofit/>
            </a:bodyPr>
            <a:lstStyle/>
            <a:p>
              <a:pPr algn="ctr">
                <a:lnSpc>
                  <a:spcPct val="108000"/>
                </a:lnSpc>
                <a:spcAft>
                  <a:spcPts val="800"/>
                </a:spcAft>
              </a:pPr>
              <a:r>
                <a:rPr lang="zh-CN" altLang="en-US" sz="3200" kern="100" dirty="0">
                  <a:solidFill>
                    <a:schemeClr val="bg1"/>
                  </a:solidFill>
                  <a:latin typeface="微软雅黑 Light" panose="020B0502040204020203" pitchFamily="34" charset="-122"/>
                  <a:ea typeface="微软雅黑 Light" panose="020B0502040204020203" pitchFamily="34" charset="-122"/>
                  <a:cs typeface="Times New Roman" panose="02020603050405020304"/>
                  <a:sym typeface="Times New Roman" panose="02020603050405020304"/>
                </a:rPr>
                <a:t>董事长</a:t>
              </a:r>
            </a:p>
          </p:txBody>
        </p:sp>
        <p:sp>
          <p:nvSpPr>
            <p:cNvPr id="54737" name="Shape 54737"/>
            <p:cNvSpPr/>
            <p:nvPr/>
          </p:nvSpPr>
          <p:spPr>
            <a:xfrm>
              <a:off x="1919224" y="1319657"/>
              <a:ext cx="929386" cy="464693"/>
            </a:xfrm>
            <a:custGeom>
              <a:avLst/>
              <a:gdLst/>
              <a:ahLst/>
              <a:cxnLst/>
              <a:rect l="0" t="0" r="0" b="0"/>
              <a:pathLst>
                <a:path w="929386" h="464693">
                  <a:moveTo>
                    <a:pt x="0" y="0"/>
                  </a:moveTo>
                  <a:lnTo>
                    <a:pt x="929386" y="0"/>
                  </a:lnTo>
                  <a:lnTo>
                    <a:pt x="929386" y="464693"/>
                  </a:lnTo>
                  <a:lnTo>
                    <a:pt x="0" y="464693"/>
                  </a:lnTo>
                  <a:lnTo>
                    <a:pt x="0" y="0"/>
                  </a:lnTo>
                </a:path>
              </a:pathLst>
            </a:custGeom>
            <a:ln w="0" cap="flat">
              <a:miter lim="127000"/>
            </a:ln>
          </p:spPr>
          <p:style>
            <a:lnRef idx="0">
              <a:srgbClr val="000000">
                <a:alpha val="0"/>
              </a:srgbClr>
            </a:lnRef>
            <a:fillRef idx="1">
              <a:srgbClr val="5F9CD5"/>
            </a:fillRef>
            <a:effectRef idx="0">
              <a:scrgbClr r="0" g="0" b="0"/>
            </a:effectRef>
            <a:fontRef idx="none"/>
          </p:style>
        </p:sp>
        <p:sp>
          <p:nvSpPr>
            <p:cNvPr id="6551" name="Shape 6551"/>
            <p:cNvSpPr/>
            <p:nvPr/>
          </p:nvSpPr>
          <p:spPr>
            <a:xfrm>
              <a:off x="1919224" y="1319657"/>
              <a:ext cx="929386" cy="464693"/>
            </a:xfrm>
            <a:custGeom>
              <a:avLst/>
              <a:gdLst/>
              <a:ahLst/>
              <a:cxnLst/>
              <a:rect l="0" t="0" r="0" b="0"/>
              <a:pathLst>
                <a:path w="929386" h="464693">
                  <a:moveTo>
                    <a:pt x="0" y="464693"/>
                  </a:moveTo>
                  <a:lnTo>
                    <a:pt x="929386" y="464693"/>
                  </a:lnTo>
                  <a:lnTo>
                    <a:pt x="929386" y="0"/>
                  </a:lnTo>
                  <a:lnTo>
                    <a:pt x="0" y="0"/>
                  </a:lnTo>
                  <a:close/>
                </a:path>
              </a:pathLst>
            </a:custGeom>
            <a:ln w="12700" cap="flat">
              <a:miter lim="127000"/>
            </a:ln>
          </p:spPr>
          <p:style>
            <a:lnRef idx="1">
              <a:srgbClr val="FFFFFF"/>
            </a:lnRef>
            <a:fillRef idx="0">
              <a:srgbClr val="000000">
                <a:alpha val="0"/>
              </a:srgbClr>
            </a:fillRef>
            <a:effectRef idx="0">
              <a:scrgbClr r="0" g="0" b="0"/>
            </a:effectRef>
            <a:fontRef idx="none"/>
          </p:style>
        </p:sp>
        <p:sp>
          <p:nvSpPr>
            <p:cNvPr id="49055" name="Rectangle 49055"/>
            <p:cNvSpPr/>
            <p:nvPr/>
          </p:nvSpPr>
          <p:spPr>
            <a:xfrm>
              <a:off x="1919112" y="1323903"/>
              <a:ext cx="1069262" cy="237062"/>
            </a:xfrm>
            <a:prstGeom prst="rect">
              <a:avLst/>
            </a:prstGeom>
            <a:ln>
              <a:noFill/>
            </a:ln>
          </p:spPr>
          <p:txBody>
            <a:bodyPr horzOverflow="overflow" vert="horz" lIns="0" tIns="0" rIns="0" bIns="0" rtlCol="0">
              <a:noAutofit/>
            </a:bodyPr>
            <a:lstStyle/>
            <a:p>
              <a:pPr algn="l">
                <a:lnSpc>
                  <a:spcPct val="108000"/>
                </a:lnSpc>
                <a:spcAft>
                  <a:spcPts val="800"/>
                </a:spcAft>
              </a:pPr>
              <a:r>
                <a:rPr lang="en-US" altLang="zh-CN" sz="3200" kern="100" dirty="0">
                  <a:solidFill>
                    <a:schemeClr val="bg1"/>
                  </a:solidFill>
                  <a:latin typeface="微软雅黑 Light" panose="020B0502040204020203" pitchFamily="34" charset="-122"/>
                  <a:ea typeface="微软雅黑 Light" panose="020B0502040204020203" pitchFamily="34" charset="-122"/>
                  <a:cs typeface="楷体" panose="02010609060101010101" charset="-122"/>
                  <a:sym typeface="Times New Roman" panose="02020603050405020304"/>
                </a:rPr>
                <a:t>总</a:t>
              </a:r>
              <a:r>
                <a:rPr lang="zh-CN" altLang="en-US" sz="3200" kern="100" dirty="0">
                  <a:solidFill>
                    <a:schemeClr val="bg1"/>
                  </a:solidFill>
                  <a:latin typeface="微软雅黑 Light" panose="020B0502040204020203" pitchFamily="34" charset="-122"/>
                  <a:ea typeface="微软雅黑 Light" panose="020B0502040204020203" pitchFamily="34" charset="-122"/>
                  <a:cs typeface="楷体" panose="02010609060101010101" charset="-122"/>
                  <a:sym typeface="Times New Roman" panose="02020603050405020304"/>
                </a:rPr>
                <a:t>经理</a:t>
              </a:r>
            </a:p>
          </p:txBody>
        </p:sp>
        <p:sp>
          <p:nvSpPr>
            <p:cNvPr id="54738" name="Shape 54738"/>
            <p:cNvSpPr/>
            <p:nvPr/>
          </p:nvSpPr>
          <p:spPr>
            <a:xfrm>
              <a:off x="274103" y="1979367"/>
              <a:ext cx="929386" cy="591068"/>
            </a:xfrm>
            <a:custGeom>
              <a:avLst/>
              <a:gdLst/>
              <a:ahLst/>
              <a:cxnLst/>
              <a:rect l="0" t="0" r="0" b="0"/>
              <a:pathLst>
                <a:path w="929386" h="464693">
                  <a:moveTo>
                    <a:pt x="0" y="0"/>
                  </a:moveTo>
                  <a:lnTo>
                    <a:pt x="929386" y="0"/>
                  </a:lnTo>
                  <a:lnTo>
                    <a:pt x="929386" y="464693"/>
                  </a:lnTo>
                  <a:lnTo>
                    <a:pt x="0" y="464693"/>
                  </a:lnTo>
                  <a:lnTo>
                    <a:pt x="0" y="0"/>
                  </a:lnTo>
                </a:path>
              </a:pathLst>
            </a:custGeom>
            <a:ln w="0" cap="flat">
              <a:miter lim="127000"/>
            </a:ln>
          </p:spPr>
          <p:style>
            <a:lnRef idx="0">
              <a:srgbClr val="000000">
                <a:alpha val="0"/>
              </a:srgbClr>
            </a:lnRef>
            <a:fillRef idx="1">
              <a:srgbClr val="A4C0E3"/>
            </a:fillRef>
            <a:effectRef idx="0">
              <a:scrgbClr r="0" g="0" b="0"/>
            </a:effectRef>
            <a:fontRef idx="none"/>
          </p:style>
        </p:sp>
        <p:sp>
          <p:nvSpPr>
            <p:cNvPr id="6554" name="Shape 6554"/>
            <p:cNvSpPr/>
            <p:nvPr/>
          </p:nvSpPr>
          <p:spPr>
            <a:xfrm>
              <a:off x="232410" y="1979549"/>
              <a:ext cx="929386" cy="464693"/>
            </a:xfrm>
            <a:custGeom>
              <a:avLst/>
              <a:gdLst/>
              <a:ahLst/>
              <a:cxnLst/>
              <a:rect l="0" t="0" r="0" b="0"/>
              <a:pathLst>
                <a:path w="929386" h="464693">
                  <a:moveTo>
                    <a:pt x="0" y="464693"/>
                  </a:moveTo>
                  <a:lnTo>
                    <a:pt x="929386" y="464693"/>
                  </a:lnTo>
                  <a:lnTo>
                    <a:pt x="929386" y="0"/>
                  </a:lnTo>
                  <a:lnTo>
                    <a:pt x="0" y="0"/>
                  </a:lnTo>
                  <a:close/>
                </a:path>
              </a:pathLst>
            </a:custGeom>
            <a:ln w="12700" cap="flat">
              <a:miter lim="127000"/>
            </a:ln>
          </p:spPr>
          <p:style>
            <a:lnRef idx="1">
              <a:srgbClr val="FFFFFF"/>
            </a:lnRef>
            <a:fillRef idx="0">
              <a:srgbClr val="000000">
                <a:alpha val="0"/>
              </a:srgbClr>
            </a:fillRef>
            <a:effectRef idx="0">
              <a:scrgbClr r="0" g="0" b="0"/>
            </a:effectRef>
            <a:fontRef idx="none"/>
          </p:style>
        </p:sp>
        <p:sp>
          <p:nvSpPr>
            <p:cNvPr id="49301" name="Rectangle 49301"/>
            <p:cNvSpPr/>
            <p:nvPr/>
          </p:nvSpPr>
          <p:spPr>
            <a:xfrm>
              <a:off x="430882" y="1967617"/>
              <a:ext cx="772907" cy="237062"/>
            </a:xfrm>
            <a:prstGeom prst="rect">
              <a:avLst/>
            </a:prstGeom>
            <a:ln>
              <a:noFill/>
            </a:ln>
          </p:spPr>
          <p:txBody>
            <a:bodyPr horzOverflow="overflow" vert="horz" lIns="0" tIns="0" rIns="0" bIns="0" rtlCol="0">
              <a:noAutofit/>
            </a:bodyPr>
            <a:lstStyle/>
            <a:p>
              <a:pPr algn="l">
                <a:lnSpc>
                  <a:spcPct val="108000"/>
                </a:lnSpc>
                <a:spcAft>
                  <a:spcPts val="800"/>
                </a:spcAft>
              </a:pPr>
              <a:r>
                <a:rPr lang="en-US" altLang="zh-CN" sz="2000" kern="100" dirty="0">
                  <a:latin typeface="微软雅黑 Light" panose="020B0502040204020203" pitchFamily="34" charset="-122"/>
                  <a:ea typeface="微软雅黑 Light" panose="020B0502040204020203" pitchFamily="34" charset="-122"/>
                  <a:cs typeface="楷体" panose="02010609060101010101" charset="-122"/>
                  <a:sym typeface="Times New Roman" panose="02020603050405020304"/>
                </a:rPr>
                <a:t>副</a:t>
              </a:r>
              <a:r>
                <a:rPr lang="zh-CN" altLang="en-US" sz="2000" kern="100" dirty="0">
                  <a:latin typeface="微软雅黑 Light" panose="020B0502040204020203" pitchFamily="34" charset="-122"/>
                  <a:ea typeface="微软雅黑 Light" panose="020B0502040204020203" pitchFamily="34" charset="-122"/>
                  <a:cs typeface="楷体" panose="02010609060101010101" charset="-122"/>
                  <a:sym typeface="Times New Roman" panose="02020603050405020304"/>
                </a:rPr>
                <a:t>经理</a:t>
              </a:r>
            </a:p>
            <a:p>
              <a:pPr algn="l">
                <a:lnSpc>
                  <a:spcPct val="108000"/>
                </a:lnSpc>
                <a:spcAft>
                  <a:spcPts val="800"/>
                </a:spcAft>
              </a:pPr>
              <a:r>
                <a:rPr lang="zh-CN" altLang="en-US" sz="2000" kern="100" dirty="0">
                  <a:latin typeface="微软雅黑 Light" panose="020B0502040204020203" pitchFamily="34" charset="-122"/>
                  <a:ea typeface="微软雅黑 Light" panose="020B0502040204020203" pitchFamily="34" charset="-122"/>
                  <a:cs typeface="楷体" panose="02010609060101010101" charset="-122"/>
                  <a:sym typeface="Times New Roman" panose="02020603050405020304"/>
                </a:rPr>
                <a:t>技术部</a:t>
              </a:r>
            </a:p>
          </p:txBody>
        </p:sp>
        <p:sp>
          <p:nvSpPr>
            <p:cNvPr id="54739" name="Shape 54739"/>
            <p:cNvSpPr/>
            <p:nvPr/>
          </p:nvSpPr>
          <p:spPr>
            <a:xfrm>
              <a:off x="0" y="2639441"/>
              <a:ext cx="929386" cy="464693"/>
            </a:xfrm>
            <a:custGeom>
              <a:avLst/>
              <a:gdLst/>
              <a:ahLst/>
              <a:cxnLst/>
              <a:rect l="0" t="0" r="0" b="0"/>
              <a:pathLst>
                <a:path w="929386" h="464693">
                  <a:moveTo>
                    <a:pt x="0" y="0"/>
                  </a:moveTo>
                  <a:lnTo>
                    <a:pt x="929386" y="0"/>
                  </a:lnTo>
                  <a:lnTo>
                    <a:pt x="929386" y="464693"/>
                  </a:lnTo>
                  <a:lnTo>
                    <a:pt x="0" y="464693"/>
                  </a:lnTo>
                  <a:lnTo>
                    <a:pt x="0" y="0"/>
                  </a:lnTo>
                </a:path>
              </a:pathLst>
            </a:custGeom>
            <a:ln w="0" cap="flat">
              <a:miter lim="127000"/>
            </a:ln>
          </p:spPr>
          <p:style>
            <a:lnRef idx="0">
              <a:srgbClr val="000000">
                <a:alpha val="0"/>
              </a:srgbClr>
            </a:lnRef>
            <a:fillRef idx="1">
              <a:srgbClr val="A4C0E3"/>
            </a:fillRef>
            <a:effectRef idx="0">
              <a:scrgbClr r="0" g="0" b="0"/>
            </a:effectRef>
            <a:fontRef idx="none"/>
          </p:style>
        </p:sp>
        <p:sp>
          <p:nvSpPr>
            <p:cNvPr id="6558" name="Shape 6558"/>
            <p:cNvSpPr/>
            <p:nvPr/>
          </p:nvSpPr>
          <p:spPr>
            <a:xfrm>
              <a:off x="0" y="2639441"/>
              <a:ext cx="929386" cy="464693"/>
            </a:xfrm>
            <a:custGeom>
              <a:avLst/>
              <a:gdLst/>
              <a:ahLst/>
              <a:cxnLst/>
              <a:rect l="0" t="0" r="0" b="0"/>
              <a:pathLst>
                <a:path w="929386" h="464693">
                  <a:moveTo>
                    <a:pt x="0" y="464693"/>
                  </a:moveTo>
                  <a:lnTo>
                    <a:pt x="929386" y="464693"/>
                  </a:lnTo>
                  <a:lnTo>
                    <a:pt x="929386" y="0"/>
                  </a:lnTo>
                  <a:lnTo>
                    <a:pt x="0" y="0"/>
                  </a:lnTo>
                  <a:close/>
                </a:path>
              </a:pathLst>
            </a:custGeom>
            <a:ln w="12700" cap="flat">
              <a:miter lim="127000"/>
            </a:ln>
          </p:spPr>
          <p:style>
            <a:lnRef idx="1">
              <a:srgbClr val="FFFFFF"/>
            </a:lnRef>
            <a:fillRef idx="0">
              <a:srgbClr val="000000">
                <a:alpha val="0"/>
              </a:srgbClr>
            </a:fillRef>
            <a:effectRef idx="0">
              <a:scrgbClr r="0" g="0" b="0"/>
            </a:effectRef>
            <a:fontRef idx="none"/>
          </p:style>
        </p:sp>
        <p:sp>
          <p:nvSpPr>
            <p:cNvPr id="6559" name="Rectangle 6559"/>
            <p:cNvSpPr/>
            <p:nvPr/>
          </p:nvSpPr>
          <p:spPr>
            <a:xfrm>
              <a:off x="19812" y="2771831"/>
              <a:ext cx="1183614" cy="332018"/>
            </a:xfrm>
            <a:prstGeom prst="rect">
              <a:avLst/>
            </a:prstGeom>
            <a:ln>
              <a:noFill/>
            </a:ln>
          </p:spPr>
          <p:txBody>
            <a:bodyPr horzOverflow="overflow" vert="horz" lIns="0" tIns="0" rIns="0" bIns="0" rtlCol="0">
              <a:noAutofit/>
            </a:bodyPr>
            <a:lstStyle/>
            <a:p>
              <a:pPr algn="l">
                <a:lnSpc>
                  <a:spcPct val="108000"/>
                </a:lnSpc>
                <a:spcAft>
                  <a:spcPts val="800"/>
                </a:spcAft>
              </a:pPr>
              <a:r>
                <a:rPr lang="en-US" altLang="zh-CN" sz="1800" kern="100">
                  <a:latin typeface="微软雅黑 Light" panose="020B0502040204020203" pitchFamily="34" charset="-122"/>
                  <a:ea typeface="微软雅黑 Light" panose="020B0502040204020203" pitchFamily="34" charset="-122"/>
                  <a:cs typeface="楷体" panose="02010609060101010101" charset="-122"/>
                  <a:sym typeface="Times New Roman" panose="02020603050405020304"/>
                </a:rPr>
                <a:t>产品设计部</a:t>
              </a:r>
            </a:p>
          </p:txBody>
        </p:sp>
        <p:sp>
          <p:nvSpPr>
            <p:cNvPr id="54740" name="Shape 54740"/>
            <p:cNvSpPr/>
            <p:nvPr/>
          </p:nvSpPr>
          <p:spPr>
            <a:xfrm>
              <a:off x="0" y="3299333"/>
              <a:ext cx="929386" cy="464693"/>
            </a:xfrm>
            <a:custGeom>
              <a:avLst/>
              <a:gdLst/>
              <a:ahLst/>
              <a:cxnLst/>
              <a:rect l="0" t="0" r="0" b="0"/>
              <a:pathLst>
                <a:path w="929386" h="464693">
                  <a:moveTo>
                    <a:pt x="0" y="0"/>
                  </a:moveTo>
                  <a:lnTo>
                    <a:pt x="929386" y="0"/>
                  </a:lnTo>
                  <a:lnTo>
                    <a:pt x="929386" y="464693"/>
                  </a:lnTo>
                  <a:lnTo>
                    <a:pt x="0" y="464693"/>
                  </a:lnTo>
                  <a:lnTo>
                    <a:pt x="0" y="0"/>
                  </a:lnTo>
                </a:path>
              </a:pathLst>
            </a:custGeom>
            <a:ln w="0" cap="flat">
              <a:miter lim="127000"/>
            </a:ln>
          </p:spPr>
          <p:style>
            <a:lnRef idx="0">
              <a:srgbClr val="000000">
                <a:alpha val="0"/>
              </a:srgbClr>
            </a:lnRef>
            <a:fillRef idx="1">
              <a:srgbClr val="A4C0E3"/>
            </a:fillRef>
            <a:effectRef idx="0">
              <a:scrgbClr r="0" g="0" b="0"/>
            </a:effectRef>
            <a:fontRef idx="none"/>
          </p:style>
        </p:sp>
        <p:sp>
          <p:nvSpPr>
            <p:cNvPr id="6561" name="Shape 6561"/>
            <p:cNvSpPr/>
            <p:nvPr/>
          </p:nvSpPr>
          <p:spPr>
            <a:xfrm>
              <a:off x="0" y="3299333"/>
              <a:ext cx="929386" cy="464693"/>
            </a:xfrm>
            <a:custGeom>
              <a:avLst/>
              <a:gdLst/>
              <a:ahLst/>
              <a:cxnLst/>
              <a:rect l="0" t="0" r="0" b="0"/>
              <a:pathLst>
                <a:path w="929386" h="464693">
                  <a:moveTo>
                    <a:pt x="0" y="464693"/>
                  </a:moveTo>
                  <a:lnTo>
                    <a:pt x="929386" y="464693"/>
                  </a:lnTo>
                  <a:lnTo>
                    <a:pt x="929386" y="0"/>
                  </a:lnTo>
                  <a:lnTo>
                    <a:pt x="0" y="0"/>
                  </a:lnTo>
                  <a:close/>
                </a:path>
              </a:pathLst>
            </a:custGeom>
            <a:ln w="12700" cap="flat">
              <a:miter lim="127000"/>
            </a:ln>
          </p:spPr>
          <p:style>
            <a:lnRef idx="1">
              <a:srgbClr val="FFFFFF"/>
            </a:lnRef>
            <a:fillRef idx="0">
              <a:srgbClr val="000000">
                <a:alpha val="0"/>
              </a:srgbClr>
            </a:fillRef>
            <a:effectRef idx="0">
              <a:scrgbClr r="0" g="0" b="0"/>
            </a:effectRef>
            <a:fontRef idx="none"/>
          </p:style>
        </p:sp>
        <p:sp>
          <p:nvSpPr>
            <p:cNvPr id="6562" name="Rectangle 6562"/>
            <p:cNvSpPr/>
            <p:nvPr/>
          </p:nvSpPr>
          <p:spPr>
            <a:xfrm>
              <a:off x="19812" y="3431662"/>
              <a:ext cx="1183614" cy="320484"/>
            </a:xfrm>
            <a:prstGeom prst="rect">
              <a:avLst/>
            </a:prstGeom>
            <a:ln>
              <a:noFill/>
            </a:ln>
          </p:spPr>
          <p:txBody>
            <a:bodyPr horzOverflow="overflow" vert="horz" lIns="0" tIns="0" rIns="0" bIns="0" rtlCol="0">
              <a:noAutofit/>
            </a:bodyPr>
            <a:lstStyle/>
            <a:p>
              <a:pPr algn="l">
                <a:lnSpc>
                  <a:spcPct val="108000"/>
                </a:lnSpc>
                <a:spcAft>
                  <a:spcPts val="800"/>
                </a:spcAft>
              </a:pPr>
              <a:r>
                <a:rPr lang="en-US" altLang="zh-CN" sz="1800" kern="100">
                  <a:latin typeface="微软雅黑 Light" panose="020B0502040204020203" pitchFamily="34" charset="-122"/>
                  <a:ea typeface="微软雅黑 Light" panose="020B0502040204020203" pitchFamily="34" charset="-122"/>
                  <a:cs typeface="楷体" panose="02010609060101010101" charset="-122"/>
                  <a:sym typeface="Times New Roman" panose="02020603050405020304"/>
                </a:rPr>
                <a:t>技术研发部</a:t>
              </a:r>
            </a:p>
          </p:txBody>
        </p:sp>
        <p:sp>
          <p:nvSpPr>
            <p:cNvPr id="54741" name="Shape 54741"/>
            <p:cNvSpPr/>
            <p:nvPr/>
          </p:nvSpPr>
          <p:spPr>
            <a:xfrm>
              <a:off x="1356965" y="1979367"/>
              <a:ext cx="929386" cy="573816"/>
            </a:xfrm>
            <a:custGeom>
              <a:avLst/>
              <a:gdLst/>
              <a:ahLst/>
              <a:cxnLst/>
              <a:rect l="0" t="0" r="0" b="0"/>
              <a:pathLst>
                <a:path w="929386" h="464693">
                  <a:moveTo>
                    <a:pt x="0" y="0"/>
                  </a:moveTo>
                  <a:lnTo>
                    <a:pt x="929386" y="0"/>
                  </a:lnTo>
                  <a:lnTo>
                    <a:pt x="929386" y="464693"/>
                  </a:lnTo>
                  <a:lnTo>
                    <a:pt x="0" y="464693"/>
                  </a:lnTo>
                  <a:lnTo>
                    <a:pt x="0" y="0"/>
                  </a:lnTo>
                </a:path>
              </a:pathLst>
            </a:custGeom>
            <a:ln w="0" cap="flat">
              <a:miter lim="127000"/>
            </a:ln>
          </p:spPr>
          <p:style>
            <a:lnRef idx="0">
              <a:srgbClr val="000000">
                <a:alpha val="0"/>
              </a:srgbClr>
            </a:lnRef>
            <a:fillRef idx="1">
              <a:srgbClr val="A4C0E3"/>
            </a:fillRef>
            <a:effectRef idx="0">
              <a:scrgbClr r="0" g="0" b="0"/>
            </a:effectRef>
            <a:fontRef idx="none"/>
          </p:style>
        </p:sp>
        <p:sp>
          <p:nvSpPr>
            <p:cNvPr id="6564" name="Shape 6564"/>
            <p:cNvSpPr/>
            <p:nvPr/>
          </p:nvSpPr>
          <p:spPr>
            <a:xfrm>
              <a:off x="1356995" y="1979549"/>
              <a:ext cx="929386" cy="464693"/>
            </a:xfrm>
            <a:custGeom>
              <a:avLst/>
              <a:gdLst/>
              <a:ahLst/>
              <a:cxnLst/>
              <a:rect l="0" t="0" r="0" b="0"/>
              <a:pathLst>
                <a:path w="929386" h="464693">
                  <a:moveTo>
                    <a:pt x="0" y="464693"/>
                  </a:moveTo>
                  <a:lnTo>
                    <a:pt x="929386" y="464693"/>
                  </a:lnTo>
                  <a:lnTo>
                    <a:pt x="929386" y="0"/>
                  </a:lnTo>
                  <a:lnTo>
                    <a:pt x="0" y="0"/>
                  </a:lnTo>
                  <a:close/>
                </a:path>
              </a:pathLst>
            </a:custGeom>
            <a:ln w="12700" cap="flat">
              <a:miter lim="127000"/>
            </a:ln>
          </p:spPr>
          <p:style>
            <a:lnRef idx="1">
              <a:srgbClr val="FFFFFF"/>
            </a:lnRef>
            <a:fillRef idx="0">
              <a:srgbClr val="000000">
                <a:alpha val="0"/>
              </a:srgbClr>
            </a:fillRef>
            <a:effectRef idx="0">
              <a:scrgbClr r="0" g="0" b="0"/>
            </a:effectRef>
            <a:fontRef idx="none"/>
          </p:style>
        </p:sp>
        <p:sp>
          <p:nvSpPr>
            <p:cNvPr id="54742" name="Shape 54742"/>
            <p:cNvSpPr/>
            <p:nvPr/>
          </p:nvSpPr>
          <p:spPr>
            <a:xfrm>
              <a:off x="1124585" y="2639441"/>
              <a:ext cx="929386" cy="464693"/>
            </a:xfrm>
            <a:custGeom>
              <a:avLst/>
              <a:gdLst/>
              <a:ahLst/>
              <a:cxnLst/>
              <a:rect l="0" t="0" r="0" b="0"/>
              <a:pathLst>
                <a:path w="929386" h="464693">
                  <a:moveTo>
                    <a:pt x="0" y="0"/>
                  </a:moveTo>
                  <a:lnTo>
                    <a:pt x="929386" y="0"/>
                  </a:lnTo>
                  <a:lnTo>
                    <a:pt x="929386" y="464693"/>
                  </a:lnTo>
                  <a:lnTo>
                    <a:pt x="0" y="464693"/>
                  </a:lnTo>
                  <a:lnTo>
                    <a:pt x="0" y="0"/>
                  </a:lnTo>
                </a:path>
              </a:pathLst>
            </a:custGeom>
            <a:ln w="0" cap="flat">
              <a:miter lim="127000"/>
            </a:ln>
          </p:spPr>
          <p:style>
            <a:lnRef idx="0">
              <a:srgbClr val="000000">
                <a:alpha val="0"/>
              </a:srgbClr>
            </a:lnRef>
            <a:fillRef idx="1">
              <a:srgbClr val="A4C0E3"/>
            </a:fillRef>
            <a:effectRef idx="0">
              <a:scrgbClr r="0" g="0" b="0"/>
            </a:effectRef>
            <a:fontRef idx="none"/>
          </p:style>
        </p:sp>
        <p:sp>
          <p:nvSpPr>
            <p:cNvPr id="6568" name="Shape 6568"/>
            <p:cNvSpPr/>
            <p:nvPr/>
          </p:nvSpPr>
          <p:spPr>
            <a:xfrm>
              <a:off x="1124585" y="2639441"/>
              <a:ext cx="929386" cy="464693"/>
            </a:xfrm>
            <a:custGeom>
              <a:avLst/>
              <a:gdLst/>
              <a:ahLst/>
              <a:cxnLst/>
              <a:rect l="0" t="0" r="0" b="0"/>
              <a:pathLst>
                <a:path w="929386" h="464693">
                  <a:moveTo>
                    <a:pt x="0" y="464693"/>
                  </a:moveTo>
                  <a:lnTo>
                    <a:pt x="929386" y="464693"/>
                  </a:lnTo>
                  <a:lnTo>
                    <a:pt x="929386" y="0"/>
                  </a:lnTo>
                  <a:lnTo>
                    <a:pt x="0" y="0"/>
                  </a:lnTo>
                  <a:close/>
                </a:path>
              </a:pathLst>
            </a:custGeom>
            <a:ln w="12700" cap="flat">
              <a:miter lim="127000"/>
            </a:ln>
          </p:spPr>
          <p:style>
            <a:lnRef idx="1">
              <a:srgbClr val="FFFFFF"/>
            </a:lnRef>
            <a:fillRef idx="0">
              <a:srgbClr val="000000">
                <a:alpha val="0"/>
              </a:srgbClr>
            </a:fillRef>
            <a:effectRef idx="0">
              <a:scrgbClr r="0" g="0" b="0"/>
            </a:effectRef>
            <a:fontRef idx="none"/>
          </p:style>
        </p:sp>
        <p:sp>
          <p:nvSpPr>
            <p:cNvPr id="6569" name="Rectangle 6569"/>
            <p:cNvSpPr/>
            <p:nvPr/>
          </p:nvSpPr>
          <p:spPr>
            <a:xfrm>
              <a:off x="1144498" y="2771831"/>
              <a:ext cx="1183614" cy="332018"/>
            </a:xfrm>
            <a:prstGeom prst="rect">
              <a:avLst/>
            </a:prstGeom>
            <a:ln>
              <a:noFill/>
            </a:ln>
          </p:spPr>
          <p:txBody>
            <a:bodyPr horzOverflow="overflow" vert="horz" lIns="0" tIns="0" rIns="0" bIns="0" rtlCol="0">
              <a:noAutofit/>
            </a:bodyPr>
            <a:lstStyle/>
            <a:p>
              <a:pPr algn="l">
                <a:lnSpc>
                  <a:spcPct val="108000"/>
                </a:lnSpc>
                <a:spcAft>
                  <a:spcPts val="800"/>
                </a:spcAft>
              </a:pPr>
              <a:r>
                <a:rPr lang="en-US" altLang="zh-CN" sz="1800" kern="100" dirty="0" err="1">
                  <a:latin typeface="微软雅黑 Light" panose="020B0502040204020203" pitchFamily="34" charset="-122"/>
                  <a:ea typeface="微软雅黑 Light" panose="020B0502040204020203" pitchFamily="34" charset="-122"/>
                  <a:cs typeface="楷体" panose="02010609060101010101" charset="-122"/>
                  <a:sym typeface="Times New Roman" panose="02020603050405020304"/>
                </a:rPr>
                <a:t>产品生产部</a:t>
              </a:r>
              <a:endParaRPr lang="en-US" altLang="zh-CN" sz="1800" kern="100" dirty="0">
                <a:latin typeface="微软雅黑 Light" panose="020B0502040204020203" pitchFamily="34" charset="-122"/>
                <a:ea typeface="微软雅黑 Light" panose="020B0502040204020203" pitchFamily="34" charset="-122"/>
                <a:cs typeface="楷体" panose="02010609060101010101" charset="-122"/>
                <a:sym typeface="Times New Roman" panose="02020603050405020304"/>
              </a:endParaRPr>
            </a:p>
          </p:txBody>
        </p:sp>
        <p:sp>
          <p:nvSpPr>
            <p:cNvPr id="54743" name="Shape 54743"/>
            <p:cNvSpPr/>
            <p:nvPr/>
          </p:nvSpPr>
          <p:spPr>
            <a:xfrm>
              <a:off x="1124585" y="3299333"/>
              <a:ext cx="929386" cy="464693"/>
            </a:xfrm>
            <a:custGeom>
              <a:avLst/>
              <a:gdLst/>
              <a:ahLst/>
              <a:cxnLst/>
              <a:rect l="0" t="0" r="0" b="0"/>
              <a:pathLst>
                <a:path w="929386" h="464693">
                  <a:moveTo>
                    <a:pt x="0" y="0"/>
                  </a:moveTo>
                  <a:lnTo>
                    <a:pt x="929386" y="0"/>
                  </a:lnTo>
                  <a:lnTo>
                    <a:pt x="929386" y="464693"/>
                  </a:lnTo>
                  <a:lnTo>
                    <a:pt x="0" y="464693"/>
                  </a:lnTo>
                  <a:lnTo>
                    <a:pt x="0" y="0"/>
                  </a:lnTo>
                </a:path>
              </a:pathLst>
            </a:custGeom>
            <a:ln w="0" cap="flat">
              <a:miter lim="127000"/>
            </a:ln>
          </p:spPr>
          <p:style>
            <a:lnRef idx="0">
              <a:srgbClr val="000000">
                <a:alpha val="0"/>
              </a:srgbClr>
            </a:lnRef>
            <a:fillRef idx="1">
              <a:srgbClr val="A4C0E3"/>
            </a:fillRef>
            <a:effectRef idx="0">
              <a:scrgbClr r="0" g="0" b="0"/>
            </a:effectRef>
            <a:fontRef idx="none"/>
          </p:style>
        </p:sp>
        <p:sp>
          <p:nvSpPr>
            <p:cNvPr id="6571" name="Shape 6571"/>
            <p:cNvSpPr/>
            <p:nvPr/>
          </p:nvSpPr>
          <p:spPr>
            <a:xfrm>
              <a:off x="1124585" y="3299333"/>
              <a:ext cx="929386" cy="464693"/>
            </a:xfrm>
            <a:custGeom>
              <a:avLst/>
              <a:gdLst/>
              <a:ahLst/>
              <a:cxnLst/>
              <a:rect l="0" t="0" r="0" b="0"/>
              <a:pathLst>
                <a:path w="929386" h="464693">
                  <a:moveTo>
                    <a:pt x="0" y="464693"/>
                  </a:moveTo>
                  <a:lnTo>
                    <a:pt x="929386" y="464693"/>
                  </a:lnTo>
                  <a:lnTo>
                    <a:pt x="929386" y="0"/>
                  </a:lnTo>
                  <a:lnTo>
                    <a:pt x="0" y="0"/>
                  </a:lnTo>
                  <a:close/>
                </a:path>
              </a:pathLst>
            </a:custGeom>
            <a:ln w="12700" cap="flat">
              <a:miter lim="127000"/>
            </a:ln>
          </p:spPr>
          <p:style>
            <a:lnRef idx="1">
              <a:srgbClr val="FFFFFF"/>
            </a:lnRef>
            <a:fillRef idx="0">
              <a:srgbClr val="000000">
                <a:alpha val="0"/>
              </a:srgbClr>
            </a:fillRef>
            <a:effectRef idx="0">
              <a:scrgbClr r="0" g="0" b="0"/>
            </a:effectRef>
            <a:fontRef idx="none"/>
          </p:style>
        </p:sp>
        <p:sp>
          <p:nvSpPr>
            <p:cNvPr id="6572" name="Rectangle 6572"/>
            <p:cNvSpPr/>
            <p:nvPr/>
          </p:nvSpPr>
          <p:spPr>
            <a:xfrm>
              <a:off x="1144498" y="3431662"/>
              <a:ext cx="1183614" cy="331695"/>
            </a:xfrm>
            <a:prstGeom prst="rect">
              <a:avLst/>
            </a:prstGeom>
            <a:ln>
              <a:noFill/>
            </a:ln>
          </p:spPr>
          <p:txBody>
            <a:bodyPr horzOverflow="overflow" vert="horz" lIns="0" tIns="0" rIns="0" bIns="0" rtlCol="0">
              <a:noAutofit/>
            </a:bodyPr>
            <a:lstStyle/>
            <a:p>
              <a:pPr algn="l">
                <a:lnSpc>
                  <a:spcPct val="108000"/>
                </a:lnSpc>
                <a:spcAft>
                  <a:spcPts val="800"/>
                </a:spcAft>
              </a:pPr>
              <a:r>
                <a:rPr lang="en-US" altLang="zh-CN" sz="1800" kern="100">
                  <a:latin typeface="微软雅黑 Light" panose="020B0502040204020203" pitchFamily="34" charset="-122"/>
                  <a:ea typeface="微软雅黑 Light" panose="020B0502040204020203" pitchFamily="34" charset="-122"/>
                  <a:cs typeface="楷体" panose="02010609060101010101" charset="-122"/>
                  <a:sym typeface="Times New Roman" panose="02020603050405020304"/>
                </a:rPr>
                <a:t>功能策划部</a:t>
              </a:r>
            </a:p>
          </p:txBody>
        </p:sp>
        <p:sp>
          <p:nvSpPr>
            <p:cNvPr id="54744" name="Shape 54744"/>
            <p:cNvSpPr/>
            <p:nvPr/>
          </p:nvSpPr>
          <p:spPr>
            <a:xfrm>
              <a:off x="2481397" y="1979367"/>
              <a:ext cx="929386" cy="591068"/>
            </a:xfrm>
            <a:custGeom>
              <a:avLst/>
              <a:gdLst/>
              <a:ahLst/>
              <a:cxnLst/>
              <a:rect l="0" t="0" r="0" b="0"/>
              <a:pathLst>
                <a:path w="929386" h="464693">
                  <a:moveTo>
                    <a:pt x="0" y="0"/>
                  </a:moveTo>
                  <a:lnTo>
                    <a:pt x="929386" y="0"/>
                  </a:lnTo>
                  <a:lnTo>
                    <a:pt x="929386" y="464693"/>
                  </a:lnTo>
                  <a:lnTo>
                    <a:pt x="0" y="464693"/>
                  </a:lnTo>
                  <a:lnTo>
                    <a:pt x="0" y="0"/>
                  </a:lnTo>
                </a:path>
              </a:pathLst>
            </a:custGeom>
            <a:ln w="0" cap="flat">
              <a:miter lim="127000"/>
            </a:ln>
          </p:spPr>
          <p:style>
            <a:lnRef idx="0">
              <a:srgbClr val="000000">
                <a:alpha val="0"/>
              </a:srgbClr>
            </a:lnRef>
            <a:fillRef idx="1">
              <a:srgbClr val="A4C0E3"/>
            </a:fillRef>
            <a:effectRef idx="0">
              <a:scrgbClr r="0" g="0" b="0"/>
            </a:effectRef>
            <a:fontRef idx="none"/>
          </p:style>
        </p:sp>
        <p:sp>
          <p:nvSpPr>
            <p:cNvPr id="6574" name="Shape 6574"/>
            <p:cNvSpPr/>
            <p:nvPr/>
          </p:nvSpPr>
          <p:spPr>
            <a:xfrm>
              <a:off x="2481453" y="1979549"/>
              <a:ext cx="929386" cy="464693"/>
            </a:xfrm>
            <a:custGeom>
              <a:avLst/>
              <a:gdLst/>
              <a:ahLst/>
              <a:cxnLst/>
              <a:rect l="0" t="0" r="0" b="0"/>
              <a:pathLst>
                <a:path w="929386" h="464693">
                  <a:moveTo>
                    <a:pt x="0" y="464693"/>
                  </a:moveTo>
                  <a:lnTo>
                    <a:pt x="929386" y="464693"/>
                  </a:lnTo>
                  <a:lnTo>
                    <a:pt x="929386" y="0"/>
                  </a:lnTo>
                  <a:lnTo>
                    <a:pt x="0" y="0"/>
                  </a:lnTo>
                  <a:close/>
                </a:path>
              </a:pathLst>
            </a:custGeom>
            <a:ln w="12700" cap="flat">
              <a:miter lim="127000"/>
            </a:ln>
          </p:spPr>
          <p:style>
            <a:lnRef idx="1">
              <a:srgbClr val="FFFFFF"/>
            </a:lnRef>
            <a:fillRef idx="0">
              <a:srgbClr val="000000">
                <a:alpha val="0"/>
              </a:srgbClr>
            </a:fillRef>
            <a:effectRef idx="0">
              <a:scrgbClr r="0" g="0" b="0"/>
            </a:effectRef>
            <a:fontRef idx="none"/>
          </p:style>
        </p:sp>
        <p:sp>
          <p:nvSpPr>
            <p:cNvPr id="54745" name="Shape 54745"/>
            <p:cNvSpPr/>
            <p:nvPr/>
          </p:nvSpPr>
          <p:spPr>
            <a:xfrm>
              <a:off x="2713863" y="2639441"/>
              <a:ext cx="929386" cy="464693"/>
            </a:xfrm>
            <a:custGeom>
              <a:avLst/>
              <a:gdLst/>
              <a:ahLst/>
              <a:cxnLst/>
              <a:rect l="0" t="0" r="0" b="0"/>
              <a:pathLst>
                <a:path w="929386" h="464693">
                  <a:moveTo>
                    <a:pt x="0" y="0"/>
                  </a:moveTo>
                  <a:lnTo>
                    <a:pt x="929386" y="0"/>
                  </a:lnTo>
                  <a:lnTo>
                    <a:pt x="929386" y="464693"/>
                  </a:lnTo>
                  <a:lnTo>
                    <a:pt x="0" y="464693"/>
                  </a:lnTo>
                  <a:lnTo>
                    <a:pt x="0" y="0"/>
                  </a:lnTo>
                </a:path>
              </a:pathLst>
            </a:custGeom>
            <a:ln w="0" cap="flat">
              <a:miter lim="127000"/>
            </a:ln>
          </p:spPr>
          <p:style>
            <a:lnRef idx="0">
              <a:srgbClr val="000000">
                <a:alpha val="0"/>
              </a:srgbClr>
            </a:lnRef>
            <a:fillRef idx="1">
              <a:srgbClr val="A4C0E3"/>
            </a:fillRef>
            <a:effectRef idx="0">
              <a:scrgbClr r="0" g="0" b="0"/>
            </a:effectRef>
            <a:fontRef idx="none"/>
          </p:style>
        </p:sp>
        <p:sp>
          <p:nvSpPr>
            <p:cNvPr id="6578" name="Shape 6578"/>
            <p:cNvSpPr/>
            <p:nvPr/>
          </p:nvSpPr>
          <p:spPr>
            <a:xfrm>
              <a:off x="2713863" y="2639441"/>
              <a:ext cx="929386" cy="464693"/>
            </a:xfrm>
            <a:custGeom>
              <a:avLst/>
              <a:gdLst/>
              <a:ahLst/>
              <a:cxnLst/>
              <a:rect l="0" t="0" r="0" b="0"/>
              <a:pathLst>
                <a:path w="929386" h="464693">
                  <a:moveTo>
                    <a:pt x="0" y="464693"/>
                  </a:moveTo>
                  <a:lnTo>
                    <a:pt x="929386" y="464693"/>
                  </a:lnTo>
                  <a:lnTo>
                    <a:pt x="929386" y="0"/>
                  </a:lnTo>
                  <a:lnTo>
                    <a:pt x="0" y="0"/>
                  </a:lnTo>
                  <a:close/>
                </a:path>
              </a:pathLst>
            </a:custGeom>
            <a:ln w="12700" cap="flat">
              <a:miter lim="127000"/>
            </a:ln>
          </p:spPr>
          <p:style>
            <a:lnRef idx="1">
              <a:srgbClr val="FFFFFF"/>
            </a:lnRef>
            <a:fillRef idx="0">
              <a:srgbClr val="000000">
                <a:alpha val="0"/>
              </a:srgbClr>
            </a:fillRef>
            <a:effectRef idx="0">
              <a:scrgbClr r="0" g="0" b="0"/>
            </a:effectRef>
            <a:fontRef idx="none"/>
          </p:style>
        </p:sp>
        <p:sp>
          <p:nvSpPr>
            <p:cNvPr id="49309" name="Rectangle 49309"/>
            <p:cNvSpPr/>
            <p:nvPr/>
          </p:nvSpPr>
          <p:spPr>
            <a:xfrm>
              <a:off x="2733717" y="2771805"/>
              <a:ext cx="1337322" cy="331887"/>
            </a:xfrm>
            <a:prstGeom prst="rect">
              <a:avLst/>
            </a:prstGeom>
            <a:ln>
              <a:noFill/>
            </a:ln>
          </p:spPr>
          <p:txBody>
            <a:bodyPr horzOverflow="overflow" vert="horz" lIns="0" tIns="0" rIns="0" bIns="0" rtlCol="0">
              <a:noAutofit/>
            </a:bodyPr>
            <a:lstStyle/>
            <a:p>
              <a:pPr algn="l">
                <a:lnSpc>
                  <a:spcPct val="108000"/>
                </a:lnSpc>
                <a:spcAft>
                  <a:spcPts val="800"/>
                </a:spcAft>
              </a:pPr>
              <a:r>
                <a:rPr lang="en-US" altLang="zh-CN" sz="1800" kern="100">
                  <a:latin typeface="微软雅黑 Light" panose="020B0502040204020203" pitchFamily="34" charset="-122"/>
                  <a:ea typeface="微软雅黑 Light" panose="020B0502040204020203" pitchFamily="34" charset="-122"/>
                  <a:cs typeface="楷体" panose="02010609060101010101" charset="-122"/>
                  <a:sym typeface="Times New Roman" panose="02020603050405020304"/>
                </a:rPr>
                <a:t>网点服务</a:t>
              </a:r>
              <a:r>
                <a:rPr lang="zh-CN" altLang="en-US" sz="1800" kern="100">
                  <a:latin typeface="微软雅黑 Light" panose="020B0502040204020203" pitchFamily="34" charset="-122"/>
                  <a:ea typeface="微软雅黑 Light" panose="020B0502040204020203" pitchFamily="34" charset="-122"/>
                  <a:cs typeface="楷体" panose="02010609060101010101" charset="-122"/>
                  <a:sym typeface="Times New Roman" panose="02020603050405020304"/>
                </a:rPr>
                <a:t>部</a:t>
              </a:r>
            </a:p>
          </p:txBody>
        </p:sp>
        <p:sp>
          <p:nvSpPr>
            <p:cNvPr id="54746" name="Shape 54746"/>
            <p:cNvSpPr/>
            <p:nvPr/>
          </p:nvSpPr>
          <p:spPr>
            <a:xfrm>
              <a:off x="2713863" y="3299333"/>
              <a:ext cx="929386" cy="464693"/>
            </a:xfrm>
            <a:custGeom>
              <a:avLst/>
              <a:gdLst/>
              <a:ahLst/>
              <a:cxnLst/>
              <a:rect l="0" t="0" r="0" b="0"/>
              <a:pathLst>
                <a:path w="929386" h="464693">
                  <a:moveTo>
                    <a:pt x="0" y="0"/>
                  </a:moveTo>
                  <a:lnTo>
                    <a:pt x="929386" y="0"/>
                  </a:lnTo>
                  <a:lnTo>
                    <a:pt x="929386" y="464693"/>
                  </a:lnTo>
                  <a:lnTo>
                    <a:pt x="0" y="464693"/>
                  </a:lnTo>
                  <a:lnTo>
                    <a:pt x="0" y="0"/>
                  </a:lnTo>
                </a:path>
              </a:pathLst>
            </a:custGeom>
            <a:ln w="0" cap="flat">
              <a:miter lim="127000"/>
            </a:ln>
          </p:spPr>
          <p:style>
            <a:lnRef idx="0">
              <a:srgbClr val="000000">
                <a:alpha val="0"/>
              </a:srgbClr>
            </a:lnRef>
            <a:fillRef idx="1">
              <a:srgbClr val="A4C0E3"/>
            </a:fillRef>
            <a:effectRef idx="0">
              <a:scrgbClr r="0" g="0" b="0"/>
            </a:effectRef>
            <a:fontRef idx="none"/>
          </p:style>
        </p:sp>
        <p:sp>
          <p:nvSpPr>
            <p:cNvPr id="6581" name="Shape 6581"/>
            <p:cNvSpPr/>
            <p:nvPr/>
          </p:nvSpPr>
          <p:spPr>
            <a:xfrm>
              <a:off x="2713863" y="3299333"/>
              <a:ext cx="929386" cy="464693"/>
            </a:xfrm>
            <a:custGeom>
              <a:avLst/>
              <a:gdLst/>
              <a:ahLst/>
              <a:cxnLst/>
              <a:rect l="0" t="0" r="0" b="0"/>
              <a:pathLst>
                <a:path w="929386" h="464693">
                  <a:moveTo>
                    <a:pt x="0" y="464693"/>
                  </a:moveTo>
                  <a:lnTo>
                    <a:pt x="929386" y="464693"/>
                  </a:lnTo>
                  <a:lnTo>
                    <a:pt x="929386" y="0"/>
                  </a:lnTo>
                  <a:lnTo>
                    <a:pt x="0" y="0"/>
                  </a:lnTo>
                  <a:close/>
                </a:path>
              </a:pathLst>
            </a:custGeom>
            <a:ln w="12700" cap="flat">
              <a:miter lim="127000"/>
            </a:ln>
          </p:spPr>
          <p:style>
            <a:lnRef idx="1">
              <a:srgbClr val="FFFFFF"/>
            </a:lnRef>
            <a:fillRef idx="0">
              <a:srgbClr val="000000">
                <a:alpha val="0"/>
              </a:srgbClr>
            </a:fillRef>
            <a:effectRef idx="0">
              <a:scrgbClr r="0" g="0" b="0"/>
            </a:effectRef>
            <a:fontRef idx="none"/>
          </p:style>
        </p:sp>
        <p:sp>
          <p:nvSpPr>
            <p:cNvPr id="49306" name="Rectangle 49306"/>
            <p:cNvSpPr/>
            <p:nvPr/>
          </p:nvSpPr>
          <p:spPr>
            <a:xfrm>
              <a:off x="2733717" y="3431477"/>
              <a:ext cx="1104507" cy="320946"/>
            </a:xfrm>
            <a:prstGeom prst="rect">
              <a:avLst/>
            </a:prstGeom>
            <a:ln>
              <a:noFill/>
            </a:ln>
          </p:spPr>
          <p:txBody>
            <a:bodyPr horzOverflow="overflow" vert="horz" lIns="0" tIns="0" rIns="0" bIns="0" rtlCol="0">
              <a:noAutofit/>
            </a:bodyPr>
            <a:lstStyle/>
            <a:p>
              <a:pPr algn="l">
                <a:lnSpc>
                  <a:spcPct val="108000"/>
                </a:lnSpc>
                <a:spcAft>
                  <a:spcPts val="800"/>
                </a:spcAft>
              </a:pPr>
              <a:r>
                <a:rPr lang="en-US" altLang="zh-CN" sz="1800" kern="100">
                  <a:latin typeface="微软雅黑 Light" panose="020B0502040204020203" pitchFamily="34" charset="-122"/>
                  <a:ea typeface="微软雅黑 Light" panose="020B0502040204020203" pitchFamily="34" charset="-122"/>
                  <a:cs typeface="楷体" panose="02010609060101010101" charset="-122"/>
                  <a:sym typeface="Times New Roman" panose="02020603050405020304"/>
                </a:rPr>
                <a:t>市场营</a:t>
              </a:r>
              <a:r>
                <a:rPr lang="zh-CN" altLang="en-US" sz="1800" kern="100">
                  <a:latin typeface="微软雅黑 Light" panose="020B0502040204020203" pitchFamily="34" charset="-122"/>
                  <a:ea typeface="微软雅黑 Light" panose="020B0502040204020203" pitchFamily="34" charset="-122"/>
                  <a:cs typeface="楷体" panose="02010609060101010101" charset="-122"/>
                  <a:sym typeface="Times New Roman" panose="02020603050405020304"/>
                </a:rPr>
                <a:t>销部</a:t>
              </a:r>
            </a:p>
          </p:txBody>
        </p:sp>
        <p:sp>
          <p:nvSpPr>
            <p:cNvPr id="54747" name="Shape 54747"/>
            <p:cNvSpPr/>
            <p:nvPr/>
          </p:nvSpPr>
          <p:spPr>
            <a:xfrm>
              <a:off x="2713863" y="3959098"/>
              <a:ext cx="929386" cy="464693"/>
            </a:xfrm>
            <a:custGeom>
              <a:avLst/>
              <a:gdLst/>
              <a:ahLst/>
              <a:cxnLst/>
              <a:rect l="0" t="0" r="0" b="0"/>
              <a:pathLst>
                <a:path w="929386" h="464693">
                  <a:moveTo>
                    <a:pt x="0" y="0"/>
                  </a:moveTo>
                  <a:lnTo>
                    <a:pt x="929386" y="0"/>
                  </a:lnTo>
                  <a:lnTo>
                    <a:pt x="929386" y="464693"/>
                  </a:lnTo>
                  <a:lnTo>
                    <a:pt x="0" y="464693"/>
                  </a:lnTo>
                  <a:lnTo>
                    <a:pt x="0" y="0"/>
                  </a:lnTo>
                </a:path>
              </a:pathLst>
            </a:custGeom>
            <a:ln w="0" cap="flat">
              <a:miter lim="127000"/>
            </a:ln>
          </p:spPr>
          <p:style>
            <a:lnRef idx="0">
              <a:srgbClr val="000000">
                <a:alpha val="0"/>
              </a:srgbClr>
            </a:lnRef>
            <a:fillRef idx="1">
              <a:srgbClr val="A4C0E3"/>
            </a:fillRef>
            <a:effectRef idx="0">
              <a:scrgbClr r="0" g="0" b="0"/>
            </a:effectRef>
            <a:fontRef idx="none"/>
          </p:style>
        </p:sp>
        <p:sp>
          <p:nvSpPr>
            <p:cNvPr id="6584" name="Shape 6584"/>
            <p:cNvSpPr/>
            <p:nvPr/>
          </p:nvSpPr>
          <p:spPr>
            <a:xfrm>
              <a:off x="2713863" y="3959098"/>
              <a:ext cx="929386" cy="464693"/>
            </a:xfrm>
            <a:custGeom>
              <a:avLst/>
              <a:gdLst/>
              <a:ahLst/>
              <a:cxnLst/>
              <a:rect l="0" t="0" r="0" b="0"/>
              <a:pathLst>
                <a:path w="929386" h="464693">
                  <a:moveTo>
                    <a:pt x="0" y="464693"/>
                  </a:moveTo>
                  <a:lnTo>
                    <a:pt x="929386" y="464693"/>
                  </a:lnTo>
                  <a:lnTo>
                    <a:pt x="929386" y="0"/>
                  </a:lnTo>
                  <a:lnTo>
                    <a:pt x="0" y="0"/>
                  </a:lnTo>
                  <a:close/>
                </a:path>
              </a:pathLst>
            </a:custGeom>
            <a:ln w="12700" cap="flat">
              <a:miter lim="127000"/>
            </a:ln>
          </p:spPr>
          <p:style>
            <a:lnRef idx="1">
              <a:srgbClr val="FFFFFF"/>
            </a:lnRef>
            <a:fillRef idx="0">
              <a:srgbClr val="000000">
                <a:alpha val="0"/>
              </a:srgbClr>
            </a:fillRef>
            <a:effectRef idx="0">
              <a:scrgbClr r="0" g="0" b="0"/>
            </a:effectRef>
            <a:fontRef idx="none"/>
          </p:style>
        </p:sp>
        <p:sp>
          <p:nvSpPr>
            <p:cNvPr id="49304" name="Rectangle 49304"/>
            <p:cNvSpPr/>
            <p:nvPr/>
          </p:nvSpPr>
          <p:spPr>
            <a:xfrm>
              <a:off x="2733717" y="4091604"/>
              <a:ext cx="1213220" cy="331887"/>
            </a:xfrm>
            <a:prstGeom prst="rect">
              <a:avLst/>
            </a:prstGeom>
            <a:ln>
              <a:noFill/>
            </a:ln>
          </p:spPr>
          <p:txBody>
            <a:bodyPr horzOverflow="overflow" vert="horz" lIns="0" tIns="0" rIns="0" bIns="0" rtlCol="0">
              <a:noAutofit/>
            </a:bodyPr>
            <a:lstStyle/>
            <a:p>
              <a:pPr algn="l">
                <a:lnSpc>
                  <a:spcPct val="108000"/>
                </a:lnSpc>
                <a:spcAft>
                  <a:spcPts val="800"/>
                </a:spcAft>
              </a:pPr>
              <a:r>
                <a:rPr lang="en-US" altLang="zh-CN" sz="1800" kern="100">
                  <a:latin typeface="微软雅黑 Light" panose="020B0502040204020203" pitchFamily="34" charset="-122"/>
                  <a:ea typeface="微软雅黑 Light" panose="020B0502040204020203" pitchFamily="34" charset="-122"/>
                  <a:cs typeface="楷体" panose="02010609060101010101" charset="-122"/>
                  <a:sym typeface="Times New Roman" panose="02020603050405020304"/>
                </a:rPr>
                <a:t>售后服</a:t>
              </a:r>
              <a:r>
                <a:rPr lang="zh-CN" altLang="en-US" sz="1800" kern="100">
                  <a:latin typeface="微软雅黑 Light" panose="020B0502040204020203" pitchFamily="34" charset="-122"/>
                  <a:ea typeface="微软雅黑 Light" panose="020B0502040204020203" pitchFamily="34" charset="-122"/>
                  <a:cs typeface="楷体" panose="02010609060101010101" charset="-122"/>
                  <a:sym typeface="Times New Roman" panose="02020603050405020304"/>
                </a:rPr>
                <a:t>务部</a:t>
              </a:r>
            </a:p>
          </p:txBody>
        </p:sp>
        <p:sp>
          <p:nvSpPr>
            <p:cNvPr id="54748" name="Shape 54748"/>
            <p:cNvSpPr/>
            <p:nvPr/>
          </p:nvSpPr>
          <p:spPr>
            <a:xfrm>
              <a:off x="3605957" y="1979367"/>
              <a:ext cx="929386" cy="591304"/>
            </a:xfrm>
            <a:custGeom>
              <a:avLst/>
              <a:gdLst/>
              <a:ahLst/>
              <a:cxnLst/>
              <a:rect l="0" t="0" r="0" b="0"/>
              <a:pathLst>
                <a:path w="929386" h="464693">
                  <a:moveTo>
                    <a:pt x="0" y="0"/>
                  </a:moveTo>
                  <a:lnTo>
                    <a:pt x="929386" y="0"/>
                  </a:lnTo>
                  <a:lnTo>
                    <a:pt x="929386" y="464693"/>
                  </a:lnTo>
                  <a:lnTo>
                    <a:pt x="0" y="464693"/>
                  </a:lnTo>
                  <a:lnTo>
                    <a:pt x="0" y="0"/>
                  </a:lnTo>
                </a:path>
              </a:pathLst>
            </a:custGeom>
            <a:ln w="0" cap="flat">
              <a:miter lim="127000"/>
            </a:ln>
          </p:spPr>
          <p:style>
            <a:lnRef idx="0">
              <a:srgbClr val="000000">
                <a:alpha val="0"/>
              </a:srgbClr>
            </a:lnRef>
            <a:fillRef idx="1">
              <a:srgbClr val="A4C0E3"/>
            </a:fillRef>
            <a:effectRef idx="0">
              <a:scrgbClr r="0" g="0" b="0"/>
            </a:effectRef>
            <a:fontRef idx="none"/>
          </p:style>
        </p:sp>
        <p:sp>
          <p:nvSpPr>
            <p:cNvPr id="54749" name="Shape 54749"/>
            <p:cNvSpPr/>
            <p:nvPr/>
          </p:nvSpPr>
          <p:spPr>
            <a:xfrm>
              <a:off x="3838448" y="2639441"/>
              <a:ext cx="929386" cy="464693"/>
            </a:xfrm>
            <a:custGeom>
              <a:avLst/>
              <a:gdLst/>
              <a:ahLst/>
              <a:cxnLst/>
              <a:rect l="0" t="0" r="0" b="0"/>
              <a:pathLst>
                <a:path w="929386" h="464693">
                  <a:moveTo>
                    <a:pt x="0" y="0"/>
                  </a:moveTo>
                  <a:lnTo>
                    <a:pt x="929386" y="0"/>
                  </a:lnTo>
                  <a:lnTo>
                    <a:pt x="929386" y="464693"/>
                  </a:lnTo>
                  <a:lnTo>
                    <a:pt x="0" y="464693"/>
                  </a:lnTo>
                  <a:lnTo>
                    <a:pt x="0" y="0"/>
                  </a:lnTo>
                </a:path>
              </a:pathLst>
            </a:custGeom>
            <a:ln w="0" cap="flat">
              <a:miter lim="127000"/>
            </a:ln>
          </p:spPr>
          <p:style>
            <a:lnRef idx="0">
              <a:srgbClr val="000000">
                <a:alpha val="0"/>
              </a:srgbClr>
            </a:lnRef>
            <a:fillRef idx="1">
              <a:srgbClr val="A4C0E3"/>
            </a:fillRef>
            <a:effectRef idx="0">
              <a:scrgbClr r="0" g="0" b="0"/>
            </a:effectRef>
            <a:fontRef idx="none"/>
          </p:style>
        </p:sp>
        <p:sp>
          <p:nvSpPr>
            <p:cNvPr id="6591" name="Shape 6591"/>
            <p:cNvSpPr/>
            <p:nvPr/>
          </p:nvSpPr>
          <p:spPr>
            <a:xfrm>
              <a:off x="3838448" y="2639441"/>
              <a:ext cx="929386" cy="464693"/>
            </a:xfrm>
            <a:custGeom>
              <a:avLst/>
              <a:gdLst/>
              <a:ahLst/>
              <a:cxnLst/>
              <a:rect l="0" t="0" r="0" b="0"/>
              <a:pathLst>
                <a:path w="929386" h="464693">
                  <a:moveTo>
                    <a:pt x="0" y="464693"/>
                  </a:moveTo>
                  <a:lnTo>
                    <a:pt x="929386" y="464693"/>
                  </a:lnTo>
                  <a:lnTo>
                    <a:pt x="929386" y="0"/>
                  </a:lnTo>
                  <a:lnTo>
                    <a:pt x="0" y="0"/>
                  </a:lnTo>
                  <a:close/>
                </a:path>
              </a:pathLst>
            </a:custGeom>
            <a:ln w="12700" cap="flat">
              <a:miter lim="127000"/>
            </a:ln>
          </p:spPr>
          <p:style>
            <a:lnRef idx="1">
              <a:srgbClr val="FFFFFF"/>
            </a:lnRef>
            <a:fillRef idx="0">
              <a:srgbClr val="000000">
                <a:alpha val="0"/>
              </a:srgbClr>
            </a:fillRef>
            <a:effectRef idx="0">
              <a:scrgbClr r="0" g="0" b="0"/>
            </a:effectRef>
            <a:fontRef idx="none"/>
          </p:style>
        </p:sp>
        <p:sp>
          <p:nvSpPr>
            <p:cNvPr id="6592" name="Rectangle 6592"/>
            <p:cNvSpPr/>
            <p:nvPr/>
          </p:nvSpPr>
          <p:spPr>
            <a:xfrm>
              <a:off x="3946938" y="2773629"/>
              <a:ext cx="711352" cy="196944"/>
            </a:xfrm>
            <a:prstGeom prst="rect">
              <a:avLst/>
            </a:prstGeom>
            <a:ln>
              <a:noFill/>
            </a:ln>
          </p:spPr>
          <p:txBody>
            <a:bodyPr horzOverflow="overflow" vert="horz" lIns="0" tIns="0" rIns="0" bIns="0" rtlCol="0">
              <a:noAutofit/>
            </a:bodyPr>
            <a:lstStyle/>
            <a:p>
              <a:pPr algn="ctr">
                <a:lnSpc>
                  <a:spcPct val="108000"/>
                </a:lnSpc>
                <a:spcAft>
                  <a:spcPts val="800"/>
                </a:spcAft>
              </a:pPr>
              <a:r>
                <a:rPr lang="en-US" altLang="zh-CN" sz="1800" kern="100" dirty="0" err="1">
                  <a:latin typeface="微软雅黑 Light" panose="020B0502040204020203" pitchFamily="34" charset="-122"/>
                  <a:ea typeface="微软雅黑 Light" panose="020B0502040204020203" pitchFamily="34" charset="-122"/>
                  <a:cs typeface="楷体" panose="02010609060101010101" charset="-122"/>
                  <a:sym typeface="Times New Roman" panose="02020603050405020304"/>
                </a:rPr>
                <a:t>行政部</a:t>
              </a:r>
              <a:endParaRPr lang="en-US" altLang="zh-CN" sz="1800" kern="100" dirty="0">
                <a:latin typeface="微软雅黑 Light" panose="020B0502040204020203" pitchFamily="34" charset="-122"/>
                <a:ea typeface="微软雅黑 Light" panose="020B0502040204020203" pitchFamily="34" charset="-122"/>
                <a:cs typeface="楷体" panose="02010609060101010101" charset="-122"/>
                <a:sym typeface="Times New Roman" panose="02020603050405020304"/>
              </a:endParaRPr>
            </a:p>
          </p:txBody>
        </p:sp>
        <p:sp>
          <p:nvSpPr>
            <p:cNvPr id="54750" name="Shape 54750"/>
            <p:cNvSpPr/>
            <p:nvPr/>
          </p:nvSpPr>
          <p:spPr>
            <a:xfrm>
              <a:off x="3838448" y="3299333"/>
              <a:ext cx="929386" cy="464693"/>
            </a:xfrm>
            <a:custGeom>
              <a:avLst/>
              <a:gdLst/>
              <a:ahLst/>
              <a:cxnLst/>
              <a:rect l="0" t="0" r="0" b="0"/>
              <a:pathLst>
                <a:path w="929386" h="464693">
                  <a:moveTo>
                    <a:pt x="0" y="0"/>
                  </a:moveTo>
                  <a:lnTo>
                    <a:pt x="929386" y="0"/>
                  </a:lnTo>
                  <a:lnTo>
                    <a:pt x="929386" y="464693"/>
                  </a:lnTo>
                  <a:lnTo>
                    <a:pt x="0" y="464693"/>
                  </a:lnTo>
                  <a:lnTo>
                    <a:pt x="0" y="0"/>
                  </a:lnTo>
                </a:path>
              </a:pathLst>
            </a:custGeom>
            <a:ln w="0" cap="flat">
              <a:miter lim="127000"/>
            </a:ln>
          </p:spPr>
          <p:style>
            <a:lnRef idx="0">
              <a:srgbClr val="000000">
                <a:alpha val="0"/>
              </a:srgbClr>
            </a:lnRef>
            <a:fillRef idx="1">
              <a:srgbClr val="A4C0E3"/>
            </a:fillRef>
            <a:effectRef idx="0">
              <a:scrgbClr r="0" g="0" b="0"/>
            </a:effectRef>
            <a:fontRef idx="none"/>
          </p:style>
        </p:sp>
        <p:sp>
          <p:nvSpPr>
            <p:cNvPr id="6594" name="Shape 6594"/>
            <p:cNvSpPr/>
            <p:nvPr/>
          </p:nvSpPr>
          <p:spPr>
            <a:xfrm>
              <a:off x="3838448" y="3299333"/>
              <a:ext cx="929386" cy="464693"/>
            </a:xfrm>
            <a:custGeom>
              <a:avLst/>
              <a:gdLst/>
              <a:ahLst/>
              <a:cxnLst/>
              <a:rect l="0" t="0" r="0" b="0"/>
              <a:pathLst>
                <a:path w="929386" h="464693">
                  <a:moveTo>
                    <a:pt x="0" y="464693"/>
                  </a:moveTo>
                  <a:lnTo>
                    <a:pt x="929386" y="464693"/>
                  </a:lnTo>
                  <a:lnTo>
                    <a:pt x="929386" y="0"/>
                  </a:lnTo>
                  <a:lnTo>
                    <a:pt x="0" y="0"/>
                  </a:lnTo>
                  <a:close/>
                </a:path>
              </a:pathLst>
            </a:custGeom>
            <a:ln w="12700" cap="flat">
              <a:miter lim="127000"/>
            </a:ln>
          </p:spPr>
          <p:style>
            <a:lnRef idx="1">
              <a:srgbClr val="FFFFFF"/>
            </a:lnRef>
            <a:fillRef idx="0">
              <a:srgbClr val="000000">
                <a:alpha val="0"/>
              </a:srgbClr>
            </a:fillRef>
            <a:effectRef idx="0">
              <a:scrgbClr r="0" g="0" b="0"/>
            </a:effectRef>
            <a:fontRef idx="none"/>
          </p:style>
        </p:sp>
        <p:sp>
          <p:nvSpPr>
            <p:cNvPr id="6595" name="Rectangle 6595"/>
            <p:cNvSpPr/>
            <p:nvPr/>
          </p:nvSpPr>
          <p:spPr>
            <a:xfrm>
              <a:off x="4036986" y="3431662"/>
              <a:ext cx="711449" cy="320484"/>
            </a:xfrm>
            <a:prstGeom prst="rect">
              <a:avLst/>
            </a:prstGeom>
            <a:ln>
              <a:noFill/>
            </a:ln>
          </p:spPr>
          <p:txBody>
            <a:bodyPr horzOverflow="overflow" vert="horz" lIns="0" tIns="0" rIns="0" bIns="0" rtlCol="0">
              <a:noAutofit/>
            </a:bodyPr>
            <a:lstStyle/>
            <a:p>
              <a:pPr algn="l">
                <a:lnSpc>
                  <a:spcPct val="108000"/>
                </a:lnSpc>
                <a:spcAft>
                  <a:spcPts val="800"/>
                </a:spcAft>
              </a:pPr>
              <a:r>
                <a:rPr lang="en-US" altLang="zh-CN" sz="1800" kern="100">
                  <a:latin typeface="微软雅黑 Light" panose="020B0502040204020203" pitchFamily="34" charset="-122"/>
                  <a:ea typeface="微软雅黑 Light" panose="020B0502040204020203" pitchFamily="34" charset="-122"/>
                  <a:cs typeface="楷体" panose="02010609060101010101" charset="-122"/>
                  <a:sym typeface="Times New Roman" panose="02020603050405020304"/>
                </a:rPr>
                <a:t>财务部</a:t>
              </a:r>
            </a:p>
          </p:txBody>
        </p:sp>
        <p:sp>
          <p:nvSpPr>
            <p:cNvPr id="54751" name="Shape 54751"/>
            <p:cNvSpPr/>
            <p:nvPr/>
          </p:nvSpPr>
          <p:spPr>
            <a:xfrm>
              <a:off x="3838448" y="3959098"/>
              <a:ext cx="929386" cy="464693"/>
            </a:xfrm>
            <a:custGeom>
              <a:avLst/>
              <a:gdLst/>
              <a:ahLst/>
              <a:cxnLst/>
              <a:rect l="0" t="0" r="0" b="0"/>
              <a:pathLst>
                <a:path w="929386" h="464693">
                  <a:moveTo>
                    <a:pt x="0" y="0"/>
                  </a:moveTo>
                  <a:lnTo>
                    <a:pt x="929386" y="0"/>
                  </a:lnTo>
                  <a:lnTo>
                    <a:pt x="929386" y="464693"/>
                  </a:lnTo>
                  <a:lnTo>
                    <a:pt x="0" y="464693"/>
                  </a:lnTo>
                  <a:lnTo>
                    <a:pt x="0" y="0"/>
                  </a:lnTo>
                </a:path>
              </a:pathLst>
            </a:custGeom>
            <a:ln w="0" cap="flat">
              <a:miter lim="127000"/>
            </a:ln>
          </p:spPr>
          <p:style>
            <a:lnRef idx="0">
              <a:srgbClr val="000000">
                <a:alpha val="0"/>
              </a:srgbClr>
            </a:lnRef>
            <a:fillRef idx="1">
              <a:srgbClr val="A4C0E3"/>
            </a:fillRef>
            <a:effectRef idx="0">
              <a:scrgbClr r="0" g="0" b="0"/>
            </a:effectRef>
            <a:fontRef idx="none"/>
          </p:style>
        </p:sp>
        <p:sp>
          <p:nvSpPr>
            <p:cNvPr id="6597" name="Shape 6597"/>
            <p:cNvSpPr/>
            <p:nvPr/>
          </p:nvSpPr>
          <p:spPr>
            <a:xfrm>
              <a:off x="3838448" y="3959098"/>
              <a:ext cx="929386" cy="464693"/>
            </a:xfrm>
            <a:custGeom>
              <a:avLst/>
              <a:gdLst/>
              <a:ahLst/>
              <a:cxnLst/>
              <a:rect l="0" t="0" r="0" b="0"/>
              <a:pathLst>
                <a:path w="929386" h="464693">
                  <a:moveTo>
                    <a:pt x="0" y="464693"/>
                  </a:moveTo>
                  <a:lnTo>
                    <a:pt x="929386" y="464693"/>
                  </a:lnTo>
                  <a:lnTo>
                    <a:pt x="929386" y="0"/>
                  </a:lnTo>
                  <a:lnTo>
                    <a:pt x="0" y="0"/>
                  </a:lnTo>
                  <a:close/>
                </a:path>
              </a:pathLst>
            </a:custGeom>
            <a:ln w="12700" cap="flat">
              <a:miter lim="127000"/>
            </a:ln>
          </p:spPr>
          <p:style>
            <a:lnRef idx="1">
              <a:srgbClr val="FFFFFF"/>
            </a:lnRef>
            <a:fillRef idx="0">
              <a:srgbClr val="000000">
                <a:alpha val="0"/>
              </a:srgbClr>
            </a:fillRef>
            <a:effectRef idx="0">
              <a:scrgbClr r="0" g="0" b="0"/>
            </a:effectRef>
            <a:fontRef idx="none"/>
          </p:style>
        </p:sp>
        <p:sp>
          <p:nvSpPr>
            <p:cNvPr id="6598" name="Rectangle 6598"/>
            <p:cNvSpPr/>
            <p:nvPr/>
          </p:nvSpPr>
          <p:spPr>
            <a:xfrm>
              <a:off x="3858399" y="4091493"/>
              <a:ext cx="1183614" cy="331892"/>
            </a:xfrm>
            <a:prstGeom prst="rect">
              <a:avLst/>
            </a:prstGeom>
            <a:ln>
              <a:noFill/>
            </a:ln>
          </p:spPr>
          <p:txBody>
            <a:bodyPr horzOverflow="overflow" vert="horz" lIns="0" tIns="0" rIns="0" bIns="0" rtlCol="0">
              <a:noAutofit/>
            </a:bodyPr>
            <a:lstStyle/>
            <a:p>
              <a:pPr algn="l">
                <a:lnSpc>
                  <a:spcPct val="108000"/>
                </a:lnSpc>
                <a:spcAft>
                  <a:spcPts val="800"/>
                </a:spcAft>
              </a:pPr>
              <a:r>
                <a:rPr lang="en-US" altLang="zh-CN" sz="1800" kern="100">
                  <a:latin typeface="微软雅黑 Light" panose="020B0502040204020203" pitchFamily="34" charset="-122"/>
                  <a:ea typeface="微软雅黑 Light" panose="020B0502040204020203" pitchFamily="34" charset="-122"/>
                  <a:cs typeface="楷体" panose="02010609060101010101" charset="-122"/>
                  <a:sym typeface="Times New Roman" panose="02020603050405020304"/>
                </a:rPr>
                <a:t>人力资源部</a:t>
              </a:r>
            </a:p>
          </p:txBody>
        </p:sp>
      </p:grpSp>
      <p:sp>
        <p:nvSpPr>
          <p:cNvPr id="9" name="Rectangle 49301"/>
          <p:cNvSpPr/>
          <p:nvPr/>
        </p:nvSpPr>
        <p:spPr>
          <a:xfrm>
            <a:off x="4011720" y="3141836"/>
            <a:ext cx="975360" cy="356870"/>
          </a:xfrm>
          <a:prstGeom prst="rect">
            <a:avLst/>
          </a:prstGeom>
          <a:ln>
            <a:noFill/>
          </a:ln>
        </p:spPr>
        <p:txBody>
          <a:bodyPr horzOverflow="overflow" vert="horz" lIns="0" tIns="0" rIns="0" bIns="0" rtlCol="0">
            <a:noAutofit/>
          </a:bodyPr>
          <a:lstStyle/>
          <a:p>
            <a:pPr algn="ctr">
              <a:lnSpc>
                <a:spcPct val="108000"/>
              </a:lnSpc>
              <a:spcAft>
                <a:spcPts val="800"/>
              </a:spcAft>
            </a:pPr>
            <a:r>
              <a:rPr lang="en-US" altLang="zh-CN" sz="2000" kern="100" dirty="0">
                <a:latin typeface="微软雅黑 Light" panose="020B0502040204020203" pitchFamily="34" charset="-122"/>
                <a:ea typeface="微软雅黑 Light" panose="020B0502040204020203" pitchFamily="34" charset="-122"/>
                <a:cs typeface="楷体" panose="02010609060101010101" charset="-122"/>
                <a:sym typeface="Times New Roman" panose="02020603050405020304"/>
              </a:rPr>
              <a:t>副</a:t>
            </a:r>
            <a:r>
              <a:rPr lang="zh-CN" altLang="en-US" sz="2000" kern="100" dirty="0">
                <a:latin typeface="微软雅黑 Light" panose="020B0502040204020203" pitchFamily="34" charset="-122"/>
                <a:ea typeface="微软雅黑 Light" panose="020B0502040204020203" pitchFamily="34" charset="-122"/>
                <a:cs typeface="楷体" panose="02010609060101010101" charset="-122"/>
                <a:sym typeface="Times New Roman" panose="02020603050405020304"/>
              </a:rPr>
              <a:t>经理</a:t>
            </a:r>
          </a:p>
          <a:p>
            <a:pPr algn="ctr">
              <a:lnSpc>
                <a:spcPct val="108000"/>
              </a:lnSpc>
              <a:spcAft>
                <a:spcPts val="800"/>
              </a:spcAft>
            </a:pPr>
            <a:r>
              <a:rPr lang="zh-CN" altLang="en-US" sz="2000" kern="100" dirty="0">
                <a:latin typeface="微软雅黑 Light" panose="020B0502040204020203" pitchFamily="34" charset="-122"/>
                <a:ea typeface="微软雅黑 Light" panose="020B0502040204020203" pitchFamily="34" charset="-122"/>
                <a:cs typeface="楷体" panose="02010609060101010101" charset="-122"/>
                <a:sym typeface="Times New Roman" panose="02020603050405020304"/>
              </a:rPr>
              <a:t>生产部</a:t>
            </a:r>
          </a:p>
        </p:txBody>
      </p:sp>
      <p:sp>
        <p:nvSpPr>
          <p:cNvPr id="10" name="Rectangle 49301"/>
          <p:cNvSpPr/>
          <p:nvPr/>
        </p:nvSpPr>
        <p:spPr>
          <a:xfrm>
            <a:off x="5491560" y="3141836"/>
            <a:ext cx="975360" cy="356870"/>
          </a:xfrm>
          <a:prstGeom prst="rect">
            <a:avLst/>
          </a:prstGeom>
          <a:ln>
            <a:noFill/>
          </a:ln>
        </p:spPr>
        <p:txBody>
          <a:bodyPr horzOverflow="overflow" vert="horz" lIns="0" tIns="0" rIns="0" bIns="0" rtlCol="0">
            <a:noAutofit/>
          </a:bodyPr>
          <a:lstStyle/>
          <a:p>
            <a:pPr algn="ctr">
              <a:lnSpc>
                <a:spcPct val="108000"/>
              </a:lnSpc>
              <a:spcAft>
                <a:spcPts val="800"/>
              </a:spcAft>
            </a:pPr>
            <a:r>
              <a:rPr lang="en-US" altLang="zh-CN" sz="2000" kern="100" dirty="0">
                <a:latin typeface="微软雅黑 Light" panose="020B0502040204020203" pitchFamily="34" charset="-122"/>
                <a:ea typeface="微软雅黑 Light" panose="020B0502040204020203" pitchFamily="34" charset="-122"/>
                <a:cs typeface="楷体" panose="02010609060101010101" charset="-122"/>
                <a:sym typeface="Times New Roman" panose="02020603050405020304"/>
              </a:rPr>
              <a:t>副</a:t>
            </a:r>
            <a:r>
              <a:rPr lang="zh-CN" altLang="en-US" sz="2000" kern="100" dirty="0">
                <a:latin typeface="微软雅黑 Light" panose="020B0502040204020203" pitchFamily="34" charset="-122"/>
                <a:ea typeface="微软雅黑 Light" panose="020B0502040204020203" pitchFamily="34" charset="-122"/>
                <a:cs typeface="楷体" panose="02010609060101010101" charset="-122"/>
                <a:sym typeface="Times New Roman" panose="02020603050405020304"/>
              </a:rPr>
              <a:t>经理</a:t>
            </a:r>
          </a:p>
          <a:p>
            <a:pPr algn="ctr">
              <a:lnSpc>
                <a:spcPct val="108000"/>
              </a:lnSpc>
              <a:spcAft>
                <a:spcPts val="800"/>
              </a:spcAft>
            </a:pPr>
            <a:r>
              <a:rPr lang="zh-CN" altLang="en-US" sz="2000" kern="100" dirty="0">
                <a:latin typeface="微软雅黑 Light" panose="020B0502040204020203" pitchFamily="34" charset="-122"/>
                <a:ea typeface="微软雅黑 Light" panose="020B0502040204020203" pitchFamily="34" charset="-122"/>
                <a:cs typeface="楷体" panose="02010609060101010101" charset="-122"/>
                <a:sym typeface="Times New Roman" panose="02020603050405020304"/>
              </a:rPr>
              <a:t>市场部</a:t>
            </a:r>
          </a:p>
        </p:txBody>
      </p:sp>
      <p:sp>
        <p:nvSpPr>
          <p:cNvPr id="11" name="Rectangle 49301"/>
          <p:cNvSpPr/>
          <p:nvPr/>
        </p:nvSpPr>
        <p:spPr>
          <a:xfrm>
            <a:off x="6948123" y="3160308"/>
            <a:ext cx="975360" cy="356870"/>
          </a:xfrm>
          <a:prstGeom prst="rect">
            <a:avLst/>
          </a:prstGeom>
          <a:ln>
            <a:noFill/>
          </a:ln>
        </p:spPr>
        <p:txBody>
          <a:bodyPr horzOverflow="overflow" vert="horz" lIns="0" tIns="0" rIns="0" bIns="0" rtlCol="0">
            <a:noAutofit/>
          </a:bodyPr>
          <a:lstStyle/>
          <a:p>
            <a:pPr algn="ctr">
              <a:lnSpc>
                <a:spcPct val="108000"/>
              </a:lnSpc>
              <a:spcAft>
                <a:spcPts val="800"/>
              </a:spcAft>
            </a:pPr>
            <a:r>
              <a:rPr lang="en-US" altLang="zh-CN" sz="2000" kern="100" dirty="0">
                <a:latin typeface="微软雅黑 Light" panose="020B0502040204020203" pitchFamily="34" charset="-122"/>
                <a:ea typeface="微软雅黑 Light" panose="020B0502040204020203" pitchFamily="34" charset="-122"/>
                <a:cs typeface="楷体" panose="02010609060101010101" charset="-122"/>
                <a:sym typeface="Times New Roman" panose="02020603050405020304"/>
              </a:rPr>
              <a:t>副</a:t>
            </a:r>
            <a:r>
              <a:rPr lang="zh-CN" altLang="en-US" sz="2000" kern="100" dirty="0">
                <a:latin typeface="微软雅黑 Light" panose="020B0502040204020203" pitchFamily="34" charset="-122"/>
                <a:ea typeface="微软雅黑 Light" panose="020B0502040204020203" pitchFamily="34" charset="-122"/>
                <a:cs typeface="楷体" panose="02010609060101010101" charset="-122"/>
                <a:sym typeface="Times New Roman" panose="02020603050405020304"/>
              </a:rPr>
              <a:t>经理</a:t>
            </a:r>
          </a:p>
          <a:p>
            <a:pPr algn="ctr">
              <a:lnSpc>
                <a:spcPct val="108000"/>
              </a:lnSpc>
              <a:spcAft>
                <a:spcPts val="800"/>
              </a:spcAft>
            </a:pPr>
            <a:r>
              <a:rPr lang="zh-CN" altLang="en-US" sz="2000" kern="100" dirty="0">
                <a:latin typeface="微软雅黑 Light" panose="020B0502040204020203" pitchFamily="34" charset="-122"/>
                <a:ea typeface="微软雅黑 Light" panose="020B0502040204020203" pitchFamily="34" charset="-122"/>
                <a:cs typeface="楷体" panose="02010609060101010101" charset="-122"/>
                <a:sym typeface="Times New Roman" panose="02020603050405020304"/>
              </a:rPr>
              <a:t>行政部</a:t>
            </a:r>
          </a:p>
        </p:txBody>
      </p:sp>
      <p:grpSp>
        <p:nvGrpSpPr>
          <p:cNvPr id="12" name="组合 11"/>
          <p:cNvGrpSpPr>
            <a:grpSpLocks noChangeAspect="1"/>
          </p:cNvGrpSpPr>
          <p:nvPr/>
        </p:nvGrpSpPr>
        <p:grpSpPr>
          <a:xfrm>
            <a:off x="1724263" y="453546"/>
            <a:ext cx="743449" cy="621039"/>
            <a:chOff x="4465639" y="2528889"/>
            <a:chExt cx="2155059" cy="1800225"/>
          </a:xfrm>
          <a:solidFill>
            <a:srgbClr val="0053A3"/>
          </a:solidFill>
        </p:grpSpPr>
        <p:sp>
          <p:nvSpPr>
            <p:cNvPr id="13" name="椭圆 12"/>
            <p:cNvSpPr>
              <a:spLocks noChangeAspect="1"/>
            </p:cNvSpPr>
            <p:nvPr/>
          </p:nvSpPr>
          <p:spPr bwMode="auto">
            <a:xfrm>
              <a:off x="4465639" y="2528889"/>
              <a:ext cx="1800225" cy="1800225"/>
            </a:xfrm>
            <a:prstGeom prst="ellips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0" dirty="0">
                <a:solidFill>
                  <a:schemeClr val="tx1"/>
                </a:solidFill>
                <a:latin typeface="微软雅黑 Light" panose="020B0502040204020203" pitchFamily="34" charset="-122"/>
                <a:ea typeface="微软雅黑 Light" panose="020B0502040204020203" pitchFamily="34" charset="-122"/>
                <a:sym typeface="Arial" panose="020B0604020202020204" pitchFamily="34" charset="0"/>
              </a:endParaRPr>
            </a:p>
          </p:txBody>
        </p:sp>
        <p:sp>
          <p:nvSpPr>
            <p:cNvPr id="14" name="文本框 13"/>
            <p:cNvSpPr txBox="1"/>
            <p:nvPr/>
          </p:nvSpPr>
          <p:spPr>
            <a:xfrm>
              <a:off x="4820472" y="2860638"/>
              <a:ext cx="1800226" cy="1200133"/>
            </a:xfrm>
            <a:prstGeom prst="rect">
              <a:avLst/>
            </a:prstGeom>
            <a:grpFill/>
          </p:spPr>
          <p:txBody>
            <a:bodyPr wrap="square" rtlCol="0">
              <a:spAutoFit/>
            </a:bodyPr>
            <a:lstStyle/>
            <a:p>
              <a:r>
                <a:rPr lang="en-US" altLang="zh-CN" sz="2100" dirty="0">
                  <a:latin typeface="微软雅黑 Light" panose="020B0502040204020203" pitchFamily="34" charset="-122"/>
                  <a:ea typeface="微软雅黑 Light" panose="020B0502040204020203" pitchFamily="34" charset="-122"/>
                </a:rPr>
                <a:t>2</a:t>
              </a:r>
              <a:r>
                <a:rPr lang="zh-CN" altLang="en-US" sz="2100" dirty="0">
                  <a:latin typeface="微软雅黑 Light" panose="020B0502040204020203" pitchFamily="34" charset="-122"/>
                  <a:ea typeface="微软雅黑 Light" panose="020B0502040204020203" pitchFamily="34" charset="-122"/>
                </a:rPr>
                <a:t>）</a:t>
              </a:r>
            </a:p>
          </p:txBody>
        </p:sp>
      </p:grpSp>
      <p:sp>
        <p:nvSpPr>
          <p:cNvPr id="15" name="文本框 14"/>
          <p:cNvSpPr txBox="1"/>
          <p:nvPr/>
        </p:nvSpPr>
        <p:spPr>
          <a:xfrm>
            <a:off x="2446327" y="383667"/>
            <a:ext cx="2393801" cy="715581"/>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4050" dirty="0">
                <a:solidFill>
                  <a:schemeClr val="tx1"/>
                </a:solidFill>
                <a:latin typeface="微软雅黑 Light" panose="020B0502040204020203" pitchFamily="34" charset="-122"/>
                <a:ea typeface="微软雅黑 Light" panose="020B0502040204020203" pitchFamily="34" charset="-122"/>
              </a:rPr>
              <a:t>组织构架</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12" presetClass="entr" presetSubtype="2" fill="hold" grpId="0" nodeType="withEffect">
                                  <p:stCondLst>
                                    <p:cond delay="500"/>
                                  </p:stCondLst>
                                  <p:childTnLst>
                                    <p:set>
                                      <p:cBhvr>
                                        <p:cTn id="9" dur="1" fill="hold">
                                          <p:stCondLst>
                                            <p:cond delay="0"/>
                                          </p:stCondLst>
                                        </p:cTn>
                                        <p:tgtEl>
                                          <p:spTgt spid="34"/>
                                        </p:tgtEl>
                                        <p:attrNameLst>
                                          <p:attrName>style.visibility</p:attrName>
                                        </p:attrNameLst>
                                      </p:cBhvr>
                                      <p:to>
                                        <p:strVal val="visible"/>
                                      </p:to>
                                    </p:set>
                                    <p:anim calcmode="lin" valueType="num">
                                      <p:cBhvr additive="base">
                                        <p:cTn id="10" dur="500"/>
                                        <p:tgtEl>
                                          <p:spTgt spid="34"/>
                                        </p:tgtEl>
                                        <p:attrNameLst>
                                          <p:attrName>ppt_x</p:attrName>
                                        </p:attrNameLst>
                                      </p:cBhvr>
                                      <p:tavLst>
                                        <p:tav tm="0">
                                          <p:val>
                                            <p:strVal val="#ppt_x+#ppt_w*1.125000"/>
                                          </p:val>
                                        </p:tav>
                                        <p:tav tm="100000">
                                          <p:val>
                                            <p:strVal val="#ppt_x"/>
                                          </p:val>
                                        </p:tav>
                                      </p:tavLst>
                                    </p:anim>
                                    <p:animEffect transition="in" filter="wipe(left)">
                                      <p:cBhvr>
                                        <p:cTn id="11" dur="500"/>
                                        <p:tgtEl>
                                          <p:spTgt spid="34"/>
                                        </p:tgtEl>
                                      </p:cBhvr>
                                    </p:animEffect>
                                  </p:childTnLst>
                                </p:cTn>
                              </p:par>
                              <p:par>
                                <p:cTn id="12" presetID="12" presetClass="entr" presetSubtype="2" fill="hold" grpId="0" nodeType="withEffect">
                                  <p:stCondLst>
                                    <p:cond delay="50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p:tgtEl>
                                          <p:spTgt spid="7"/>
                                        </p:tgtEl>
                                        <p:attrNameLst>
                                          <p:attrName>ppt_x</p:attrName>
                                        </p:attrNameLst>
                                      </p:cBhvr>
                                      <p:tavLst>
                                        <p:tav tm="0">
                                          <p:val>
                                            <p:strVal val="#ppt_x+#ppt_w*1.125000"/>
                                          </p:val>
                                        </p:tav>
                                        <p:tav tm="100000">
                                          <p:val>
                                            <p:strVal val="#ppt_x"/>
                                          </p:val>
                                        </p:tav>
                                      </p:tavLst>
                                    </p:anim>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1000"/>
                                        <p:tgtEl>
                                          <p:spTgt spid="15"/>
                                        </p:tgtEl>
                                      </p:cBhvr>
                                    </p:animEffect>
                                    <p:anim calcmode="lin" valueType="num">
                                      <p:cBhvr>
                                        <p:cTn id="21" dur="1000" fill="hold"/>
                                        <p:tgtEl>
                                          <p:spTgt spid="15"/>
                                        </p:tgtEl>
                                        <p:attrNameLst>
                                          <p:attrName>ppt_x</p:attrName>
                                        </p:attrNameLst>
                                      </p:cBhvr>
                                      <p:tavLst>
                                        <p:tav tm="0">
                                          <p:val>
                                            <p:strVal val="#ppt_x"/>
                                          </p:val>
                                        </p:tav>
                                        <p:tav tm="100000">
                                          <p:val>
                                            <p:strVal val="#ppt_x"/>
                                          </p:val>
                                        </p:tav>
                                      </p:tavLst>
                                    </p:anim>
                                    <p:anim calcmode="lin" valueType="num">
                                      <p:cBhvr>
                                        <p:cTn id="22" dur="1000" fill="hold"/>
                                        <p:tgtEl>
                                          <p:spTgt spid="15"/>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1000" fill="hold"/>
                                        <p:tgtEl>
                                          <p:spTgt spid="16"/>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50937"/>
                                        </p:tgtEl>
                                        <p:attrNameLst>
                                          <p:attrName>style.visibility</p:attrName>
                                        </p:attrNameLst>
                                      </p:cBhvr>
                                      <p:to>
                                        <p:strVal val="visible"/>
                                      </p:to>
                                    </p:set>
                                    <p:animEffect transition="in" filter="fade">
                                      <p:cBhvr>
                                        <p:cTn id="30" dur="1000"/>
                                        <p:tgtEl>
                                          <p:spTgt spid="50937"/>
                                        </p:tgtEl>
                                      </p:cBhvr>
                                    </p:animEffect>
                                    <p:anim calcmode="lin" valueType="num">
                                      <p:cBhvr>
                                        <p:cTn id="31" dur="1000" fill="hold"/>
                                        <p:tgtEl>
                                          <p:spTgt spid="50937"/>
                                        </p:tgtEl>
                                        <p:attrNameLst>
                                          <p:attrName>ppt_x</p:attrName>
                                        </p:attrNameLst>
                                      </p:cBhvr>
                                      <p:tavLst>
                                        <p:tav tm="0">
                                          <p:val>
                                            <p:strVal val="#ppt_x"/>
                                          </p:val>
                                        </p:tav>
                                        <p:tav tm="100000">
                                          <p:val>
                                            <p:strVal val="#ppt_x"/>
                                          </p:val>
                                        </p:tav>
                                      </p:tavLst>
                                    </p:anim>
                                    <p:anim calcmode="lin" valueType="num">
                                      <p:cBhvr>
                                        <p:cTn id="32" dur="1000" fill="hold"/>
                                        <p:tgtEl>
                                          <p:spTgt spid="50937"/>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1000"/>
                                        <p:tgtEl>
                                          <p:spTgt spid="10"/>
                                        </p:tgtEl>
                                      </p:cBhvr>
                                    </p:animEffect>
                                    <p:anim calcmode="lin" valueType="num">
                                      <p:cBhvr>
                                        <p:cTn id="41" dur="1000" fill="hold"/>
                                        <p:tgtEl>
                                          <p:spTgt spid="10"/>
                                        </p:tgtEl>
                                        <p:attrNameLst>
                                          <p:attrName>ppt_x</p:attrName>
                                        </p:attrNameLst>
                                      </p:cBhvr>
                                      <p:tavLst>
                                        <p:tav tm="0">
                                          <p:val>
                                            <p:strVal val="#ppt_x"/>
                                          </p:val>
                                        </p:tav>
                                        <p:tav tm="100000">
                                          <p:val>
                                            <p:strVal val="#ppt_x"/>
                                          </p:val>
                                        </p:tav>
                                      </p:tavLst>
                                    </p:anim>
                                    <p:anim calcmode="lin" valueType="num">
                                      <p:cBhvr>
                                        <p:cTn id="42" dur="1000" fill="hold"/>
                                        <p:tgtEl>
                                          <p:spTgt spid="10"/>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1000"/>
                                        <p:tgtEl>
                                          <p:spTgt spid="11"/>
                                        </p:tgtEl>
                                      </p:cBhvr>
                                    </p:animEffect>
                                    <p:anim calcmode="lin" valueType="num">
                                      <p:cBhvr>
                                        <p:cTn id="46" dur="1000" fill="hold"/>
                                        <p:tgtEl>
                                          <p:spTgt spid="11"/>
                                        </p:tgtEl>
                                        <p:attrNameLst>
                                          <p:attrName>ppt_x</p:attrName>
                                        </p:attrNameLst>
                                      </p:cBhvr>
                                      <p:tavLst>
                                        <p:tav tm="0">
                                          <p:val>
                                            <p:strVal val="#ppt_x"/>
                                          </p:val>
                                        </p:tav>
                                        <p:tav tm="100000">
                                          <p:val>
                                            <p:strVal val="#ppt_x"/>
                                          </p:val>
                                        </p:tav>
                                      </p:tavLst>
                                    </p:anim>
                                    <p:anim calcmode="lin" valueType="num">
                                      <p:cBhvr>
                                        <p:cTn id="47" dur="1000" fill="hold"/>
                                        <p:tgtEl>
                                          <p:spTgt spid="11"/>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1000"/>
                                        <p:tgtEl>
                                          <p:spTgt spid="12"/>
                                        </p:tgtEl>
                                      </p:cBhvr>
                                    </p:animEffect>
                                    <p:anim calcmode="lin" valueType="num">
                                      <p:cBhvr>
                                        <p:cTn id="51" dur="1000" fill="hold"/>
                                        <p:tgtEl>
                                          <p:spTgt spid="12"/>
                                        </p:tgtEl>
                                        <p:attrNameLst>
                                          <p:attrName>ppt_x</p:attrName>
                                        </p:attrNameLst>
                                      </p:cBhvr>
                                      <p:tavLst>
                                        <p:tav tm="0">
                                          <p:val>
                                            <p:strVal val="#ppt_x"/>
                                          </p:val>
                                        </p:tav>
                                        <p:tav tm="100000">
                                          <p:val>
                                            <p:strVal val="#ppt_x"/>
                                          </p:val>
                                        </p:tav>
                                      </p:tavLst>
                                    </p:anim>
                                    <p:anim calcmode="lin" valueType="num">
                                      <p:cBhvr>
                                        <p:cTn id="5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ldLvl="0" animBg="1"/>
      <p:bldP spid="34" grpId="0" bldLvl="0" animBg="1"/>
      <p:bldP spid="7" grpId="0" bldLvl="0" animBg="1"/>
      <p:bldP spid="16" grpId="0"/>
      <p:bldP spid="9" grpId="0"/>
      <p:bldP spid="10" grpId="0"/>
      <p:bldP spid="11" grpId="0"/>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905" y="383540"/>
            <a:ext cx="1620520" cy="144653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100">
              <a:solidFill>
                <a:schemeClr val="lt1"/>
              </a:solidFill>
              <a:latin typeface="微软雅黑 Light" panose="020B0502040204020203" pitchFamily="34" charset="-122"/>
              <a:ea typeface="微软雅黑 Light" panose="020B0502040204020203" pitchFamily="34" charset="-122"/>
            </a:endParaRPr>
          </a:p>
        </p:txBody>
      </p:sp>
      <p:sp>
        <p:nvSpPr>
          <p:cNvPr id="34" name="等腰三角形 33"/>
          <p:cNvSpPr>
            <a:spLocks noChangeAspect="1"/>
          </p:cNvSpPr>
          <p:nvPr/>
        </p:nvSpPr>
        <p:spPr>
          <a:xfrm rot="16200000">
            <a:off x="1229360" y="2268855"/>
            <a:ext cx="469265" cy="316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dirty="0">
              <a:latin typeface="微软雅黑 Light" panose="020B0502040204020203" pitchFamily="34" charset="-122"/>
              <a:ea typeface="微软雅黑 Light" panose="020B0502040204020203" pitchFamily="34" charset="-122"/>
            </a:endParaRPr>
          </a:p>
        </p:txBody>
      </p:sp>
      <p:grpSp>
        <p:nvGrpSpPr>
          <p:cNvPr id="6" name="组合 5"/>
          <p:cNvGrpSpPr/>
          <p:nvPr/>
        </p:nvGrpSpPr>
        <p:grpSpPr>
          <a:xfrm>
            <a:off x="-1905" y="474980"/>
            <a:ext cx="1624330" cy="5691505"/>
            <a:chOff x="-3" y="31"/>
            <a:chExt cx="2558" cy="8963"/>
          </a:xfrm>
        </p:grpSpPr>
        <p:sp>
          <p:nvSpPr>
            <p:cNvPr id="54275" name="矩形 53"/>
            <p:cNvSpPr>
              <a:spLocks noChangeArrowheads="1"/>
            </p:cNvSpPr>
            <p:nvPr/>
          </p:nvSpPr>
          <p:spPr bwMode="auto">
            <a:xfrm>
              <a:off x="3" y="6904"/>
              <a:ext cx="2552" cy="1156"/>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500" b="1" dirty="0">
                  <a:solidFill>
                    <a:schemeClr val="bg1"/>
                  </a:solidFill>
                  <a:latin typeface="微软雅黑 Light" panose="020B0502040204020203" pitchFamily="34" charset="-122"/>
                  <a:ea typeface="微软雅黑 Light" panose="020B0502040204020203" pitchFamily="34" charset="-122"/>
                </a:rPr>
                <a:t>0x0006</a:t>
              </a:r>
            </a:p>
          </p:txBody>
        </p:sp>
        <p:grpSp>
          <p:nvGrpSpPr>
            <p:cNvPr id="22" name="组合 6"/>
            <p:cNvGrpSpPr/>
            <p:nvPr/>
          </p:nvGrpSpPr>
          <p:grpSpPr bwMode="auto">
            <a:xfrm>
              <a:off x="126" y="31"/>
              <a:ext cx="2295" cy="1343"/>
              <a:chOff x="0" y="1313877"/>
              <a:chExt cx="1943100" cy="1137363"/>
            </a:xfrm>
          </p:grpSpPr>
          <p:sp>
            <p:nvSpPr>
              <p:cNvPr id="23" name="文本框 7"/>
              <p:cNvSpPr txBox="1">
                <a:spLocks noChangeArrowheads="1"/>
              </p:cNvSpPr>
              <p:nvPr/>
            </p:nvSpPr>
            <p:spPr bwMode="auto">
              <a:xfrm>
                <a:off x="0" y="1313877"/>
                <a:ext cx="1943100" cy="67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7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9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Contents</a:t>
                </a:r>
                <a:endParaRPr lang="zh-CN" altLang="en-US"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grpSp>
        <p:sp>
          <p:nvSpPr>
            <p:cNvPr id="29" name="矩形 53"/>
            <p:cNvSpPr>
              <a:spLocks noChangeArrowheads="1"/>
            </p:cNvSpPr>
            <p:nvPr/>
          </p:nvSpPr>
          <p:spPr bwMode="auto">
            <a:xfrm>
              <a:off x="-3" y="2165"/>
              <a:ext cx="2552" cy="1003"/>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500" b="1" dirty="0">
                <a:solidFill>
                  <a:schemeClr val="bg1"/>
                </a:solidFill>
                <a:latin typeface="微软雅黑 Light" panose="020B0502040204020203" pitchFamily="34" charset="-122"/>
                <a:ea typeface="微软雅黑 Light" panose="020B0502040204020203" pitchFamily="34" charset="-122"/>
              </a:endParaRPr>
            </a:p>
          </p:txBody>
        </p:sp>
        <p:sp>
          <p:nvSpPr>
            <p:cNvPr id="30" name="矩形 53"/>
            <p:cNvSpPr>
              <a:spLocks noChangeArrowheads="1"/>
            </p:cNvSpPr>
            <p:nvPr/>
          </p:nvSpPr>
          <p:spPr bwMode="auto">
            <a:xfrm>
              <a:off x="3" y="3168"/>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2" name="矩形 53"/>
            <p:cNvSpPr>
              <a:spLocks noChangeArrowheads="1"/>
            </p:cNvSpPr>
            <p:nvPr/>
          </p:nvSpPr>
          <p:spPr bwMode="auto">
            <a:xfrm>
              <a:off x="3" y="4102"/>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3" name="矩形 53"/>
            <p:cNvSpPr>
              <a:spLocks noChangeArrowheads="1"/>
            </p:cNvSpPr>
            <p:nvPr/>
          </p:nvSpPr>
          <p:spPr bwMode="auto">
            <a:xfrm>
              <a:off x="3" y="5036"/>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4" name="矩形 53"/>
            <p:cNvSpPr>
              <a:spLocks noChangeArrowheads="1"/>
            </p:cNvSpPr>
            <p:nvPr/>
          </p:nvSpPr>
          <p:spPr bwMode="auto">
            <a:xfrm>
              <a:off x="3" y="5970"/>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5" name="矩形 53"/>
            <p:cNvSpPr>
              <a:spLocks noChangeArrowheads="1"/>
            </p:cNvSpPr>
            <p:nvPr/>
          </p:nvSpPr>
          <p:spPr bwMode="auto">
            <a:xfrm>
              <a:off x="3" y="8060"/>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grpSp>
      <p:sp>
        <p:nvSpPr>
          <p:cNvPr id="7" name="等腰三角形 6"/>
          <p:cNvSpPr>
            <a:spLocks noChangeAspect="1"/>
          </p:cNvSpPr>
          <p:nvPr/>
        </p:nvSpPr>
        <p:spPr>
          <a:xfrm rot="16200000">
            <a:off x="1280363" y="5047085"/>
            <a:ext cx="369575" cy="318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微软雅黑 Light" panose="020B0502040204020203" pitchFamily="34" charset="-122"/>
              <a:ea typeface="微软雅黑 Light" panose="020B0502040204020203" pitchFamily="34" charset="-122"/>
            </a:endParaRPr>
          </a:p>
        </p:txBody>
      </p:sp>
      <p:sp>
        <p:nvSpPr>
          <p:cNvPr id="21" name="文本框 20"/>
          <p:cNvSpPr txBox="1"/>
          <p:nvPr/>
        </p:nvSpPr>
        <p:spPr>
          <a:xfrm>
            <a:off x="2307289" y="1135647"/>
            <a:ext cx="5907158" cy="7143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4050" b="0" dirty="0">
                <a:solidFill>
                  <a:prstClr val="black">
                    <a:alpha val="75000"/>
                  </a:prstClr>
                </a:solidFill>
                <a:latin typeface="微软雅黑 Light" panose="020B0502040204020203" pitchFamily="34" charset="-122"/>
                <a:ea typeface="微软雅黑 Light" panose="020B0502040204020203" pitchFamily="34" charset="-122"/>
              </a:rPr>
              <a:t>经营理念</a:t>
            </a:r>
          </a:p>
        </p:txBody>
      </p:sp>
      <p:sp>
        <p:nvSpPr>
          <p:cNvPr id="16" name="文本框 15"/>
          <p:cNvSpPr txBox="1"/>
          <p:nvPr/>
        </p:nvSpPr>
        <p:spPr>
          <a:xfrm>
            <a:off x="2307289" y="2310287"/>
            <a:ext cx="6006465" cy="3107690"/>
          </a:xfrm>
          <a:prstGeom prst="rect">
            <a:avLst/>
          </a:prstGeom>
          <a:noFill/>
        </p:spPr>
        <p:txBody>
          <a:bodyPr wrap="square" rtlCol="0">
            <a:spAutoFit/>
          </a:bodyPr>
          <a:lstStyle/>
          <a:p>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a:t>
            </a:r>
            <a:r>
              <a:rPr lang="en-US" altLang="zh-CN" sz="28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1</a:t>
            </a:r>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）高效管理</a:t>
            </a:r>
          </a:p>
          <a:p>
            <a:endParaRPr lang="zh-CN" altLang="en-US" sz="28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endParaRPr>
          </a:p>
          <a:p>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a:t>
            </a:r>
            <a:r>
              <a:rPr lang="en-US" altLang="zh-CN" sz="28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2</a:t>
            </a:r>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）质量严格把关</a:t>
            </a:r>
          </a:p>
          <a:p>
            <a:endParaRPr lang="zh-CN" altLang="en-US" sz="28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endParaRPr>
          </a:p>
          <a:p>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a:t>
            </a:r>
            <a:r>
              <a:rPr lang="en-US" altLang="zh-CN" sz="28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3</a:t>
            </a:r>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）抓住机遇</a:t>
            </a:r>
          </a:p>
          <a:p>
            <a:endParaRPr lang="zh-CN" altLang="en-US" sz="28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endParaRPr>
          </a:p>
          <a:p>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a:t>
            </a:r>
            <a:r>
              <a:rPr lang="en-US" altLang="zh-CN" sz="28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4</a:t>
            </a:r>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）勇于创新，注重技术研发</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12" presetClass="entr" presetSubtype="2" fill="hold" grpId="0" nodeType="withEffect">
                                  <p:stCondLst>
                                    <p:cond delay="500"/>
                                  </p:stCondLst>
                                  <p:childTnLst>
                                    <p:set>
                                      <p:cBhvr>
                                        <p:cTn id="9" dur="1" fill="hold">
                                          <p:stCondLst>
                                            <p:cond delay="0"/>
                                          </p:stCondLst>
                                        </p:cTn>
                                        <p:tgtEl>
                                          <p:spTgt spid="34"/>
                                        </p:tgtEl>
                                        <p:attrNameLst>
                                          <p:attrName>style.visibility</p:attrName>
                                        </p:attrNameLst>
                                      </p:cBhvr>
                                      <p:to>
                                        <p:strVal val="visible"/>
                                      </p:to>
                                    </p:set>
                                    <p:anim calcmode="lin" valueType="num">
                                      <p:cBhvr additive="base">
                                        <p:cTn id="10" dur="500"/>
                                        <p:tgtEl>
                                          <p:spTgt spid="34"/>
                                        </p:tgtEl>
                                        <p:attrNameLst>
                                          <p:attrName>ppt_x</p:attrName>
                                        </p:attrNameLst>
                                      </p:cBhvr>
                                      <p:tavLst>
                                        <p:tav tm="0">
                                          <p:val>
                                            <p:strVal val="#ppt_x+#ppt_w*1.125000"/>
                                          </p:val>
                                        </p:tav>
                                        <p:tav tm="100000">
                                          <p:val>
                                            <p:strVal val="#ppt_x"/>
                                          </p:val>
                                        </p:tav>
                                      </p:tavLst>
                                    </p:anim>
                                    <p:animEffect transition="in" filter="wipe(left)">
                                      <p:cBhvr>
                                        <p:cTn id="11" dur="500"/>
                                        <p:tgtEl>
                                          <p:spTgt spid="34"/>
                                        </p:tgtEl>
                                      </p:cBhvr>
                                    </p:animEffect>
                                  </p:childTnLst>
                                </p:cTn>
                              </p:par>
                              <p:par>
                                <p:cTn id="12" presetID="12" presetClass="entr" presetSubtype="2" fill="hold" grpId="0" nodeType="withEffect">
                                  <p:stCondLst>
                                    <p:cond delay="50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p:tgtEl>
                                          <p:spTgt spid="7"/>
                                        </p:tgtEl>
                                        <p:attrNameLst>
                                          <p:attrName>ppt_x</p:attrName>
                                        </p:attrNameLst>
                                      </p:cBhvr>
                                      <p:tavLst>
                                        <p:tav tm="0">
                                          <p:val>
                                            <p:strVal val="#ppt_x+#ppt_w*1.125000"/>
                                          </p:val>
                                        </p:tav>
                                        <p:tav tm="100000">
                                          <p:val>
                                            <p:strVal val="#ppt_x"/>
                                          </p:val>
                                        </p:tav>
                                      </p:tavLst>
                                    </p:anim>
                                    <p:animEffect transition="in" filter="wipe(left)">
                                      <p:cBhvr>
                                        <p:cTn id="15" dur="500"/>
                                        <p:tgtEl>
                                          <p:spTgt spid="7"/>
                                        </p:tgtEl>
                                      </p:cBhvr>
                                    </p:animEffect>
                                  </p:childTnLst>
                                </p:cTn>
                              </p:par>
                              <p:par>
                                <p:cTn id="16" presetID="22" presetClass="entr" presetSubtype="8" fill="hold" grpId="0" nodeType="withEffect">
                                  <p:stCondLst>
                                    <p:cond delay="500"/>
                                  </p:stCondLst>
                                  <p:childTnLst>
                                    <p:set>
                                      <p:cBhvr>
                                        <p:cTn id="17" dur="1" fill="hold">
                                          <p:stCondLst>
                                            <p:cond delay="0"/>
                                          </p:stCondLst>
                                        </p:cTn>
                                        <p:tgtEl>
                                          <p:spTgt spid="21"/>
                                        </p:tgtEl>
                                        <p:attrNameLst>
                                          <p:attrName>style.visibility</p:attrName>
                                        </p:attrNameLst>
                                      </p:cBhvr>
                                      <p:to>
                                        <p:strVal val="visible"/>
                                      </p:to>
                                    </p:set>
                                    <p:animEffect transition="in" filter="wipe(left)">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1000"/>
                                        <p:tgtEl>
                                          <p:spTgt spid="16"/>
                                        </p:tgtEl>
                                      </p:cBhvr>
                                    </p:animEffect>
                                    <p:anim calcmode="lin" valueType="num">
                                      <p:cBhvr>
                                        <p:cTn id="24" dur="1000" fill="hold"/>
                                        <p:tgtEl>
                                          <p:spTgt spid="16"/>
                                        </p:tgtEl>
                                        <p:attrNameLst>
                                          <p:attrName>ppt_x</p:attrName>
                                        </p:attrNameLst>
                                      </p:cBhvr>
                                      <p:tavLst>
                                        <p:tav tm="0">
                                          <p:val>
                                            <p:strVal val="#ppt_x"/>
                                          </p:val>
                                        </p:tav>
                                        <p:tav tm="100000">
                                          <p:val>
                                            <p:strVal val="#ppt_x"/>
                                          </p:val>
                                        </p:tav>
                                      </p:tavLst>
                                    </p:anim>
                                    <p:anim calcmode="lin" valueType="num">
                                      <p:cBhvr>
                                        <p:cTn id="2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ldLvl="0" animBg="1"/>
      <p:bldP spid="34" grpId="0" bldLvl="0" animBg="1"/>
      <p:bldP spid="7" grpId="0" bldLvl="0" animBg="1"/>
      <p:bldP spid="21" grpId="0"/>
      <p:bldP spid="1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905" y="383540"/>
            <a:ext cx="1620520" cy="144653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100">
              <a:solidFill>
                <a:schemeClr val="lt1"/>
              </a:solidFill>
              <a:latin typeface="微软雅黑 Light" panose="020B0502040204020203" pitchFamily="34" charset="-122"/>
              <a:ea typeface="微软雅黑 Light" panose="020B0502040204020203" pitchFamily="34" charset="-122"/>
            </a:endParaRPr>
          </a:p>
        </p:txBody>
      </p:sp>
      <p:sp>
        <p:nvSpPr>
          <p:cNvPr id="34" name="等腰三角形 33"/>
          <p:cNvSpPr>
            <a:spLocks noChangeAspect="1"/>
          </p:cNvSpPr>
          <p:nvPr/>
        </p:nvSpPr>
        <p:spPr>
          <a:xfrm rot="16200000">
            <a:off x="1229360" y="2268855"/>
            <a:ext cx="469265" cy="316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dirty="0">
              <a:latin typeface="微软雅黑 Light" panose="020B0502040204020203" pitchFamily="34" charset="-122"/>
              <a:ea typeface="微软雅黑 Light" panose="020B0502040204020203" pitchFamily="34" charset="-122"/>
            </a:endParaRPr>
          </a:p>
        </p:txBody>
      </p:sp>
      <p:grpSp>
        <p:nvGrpSpPr>
          <p:cNvPr id="6" name="组合 5"/>
          <p:cNvGrpSpPr/>
          <p:nvPr/>
        </p:nvGrpSpPr>
        <p:grpSpPr>
          <a:xfrm>
            <a:off x="-1905" y="474980"/>
            <a:ext cx="1624330" cy="5691505"/>
            <a:chOff x="-3" y="31"/>
            <a:chExt cx="2558" cy="8963"/>
          </a:xfrm>
        </p:grpSpPr>
        <p:sp>
          <p:nvSpPr>
            <p:cNvPr id="54275" name="矩形 53"/>
            <p:cNvSpPr>
              <a:spLocks noChangeArrowheads="1"/>
            </p:cNvSpPr>
            <p:nvPr/>
          </p:nvSpPr>
          <p:spPr bwMode="auto">
            <a:xfrm>
              <a:off x="3" y="6904"/>
              <a:ext cx="2552" cy="1156"/>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500" dirty="0">
                  <a:solidFill>
                    <a:schemeClr val="bg1"/>
                  </a:solidFill>
                  <a:latin typeface="微软雅黑 Light" panose="020B0502040204020203" pitchFamily="34" charset="-122"/>
                  <a:ea typeface="微软雅黑 Light" panose="020B0502040204020203" pitchFamily="34" charset="-122"/>
                </a:rPr>
                <a:t>0x0006</a:t>
              </a:r>
            </a:p>
          </p:txBody>
        </p:sp>
        <p:grpSp>
          <p:nvGrpSpPr>
            <p:cNvPr id="22" name="组合 6"/>
            <p:cNvGrpSpPr/>
            <p:nvPr/>
          </p:nvGrpSpPr>
          <p:grpSpPr bwMode="auto">
            <a:xfrm>
              <a:off x="126" y="31"/>
              <a:ext cx="2295" cy="1343"/>
              <a:chOff x="0" y="1313877"/>
              <a:chExt cx="1943100" cy="1137363"/>
            </a:xfrm>
          </p:grpSpPr>
          <p:sp>
            <p:nvSpPr>
              <p:cNvPr id="23" name="文本框 7"/>
              <p:cNvSpPr txBox="1">
                <a:spLocks noChangeArrowheads="1"/>
              </p:cNvSpPr>
              <p:nvPr/>
            </p:nvSpPr>
            <p:spPr bwMode="auto">
              <a:xfrm>
                <a:off x="0" y="1313877"/>
                <a:ext cx="1943100" cy="67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700"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9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Contents</a:t>
                </a:r>
                <a:endParaRPr lang="zh-CN" altLang="en-US" sz="1800"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grpSp>
        <p:sp>
          <p:nvSpPr>
            <p:cNvPr id="29" name="矩形 53"/>
            <p:cNvSpPr>
              <a:spLocks noChangeArrowheads="1"/>
            </p:cNvSpPr>
            <p:nvPr/>
          </p:nvSpPr>
          <p:spPr bwMode="auto">
            <a:xfrm>
              <a:off x="-3" y="2165"/>
              <a:ext cx="2552" cy="1003"/>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500" dirty="0">
                <a:solidFill>
                  <a:schemeClr val="bg1"/>
                </a:solidFill>
                <a:latin typeface="微软雅黑 Light" panose="020B0502040204020203" pitchFamily="34" charset="-122"/>
                <a:ea typeface="微软雅黑 Light" panose="020B0502040204020203" pitchFamily="34" charset="-122"/>
              </a:endParaRPr>
            </a:p>
          </p:txBody>
        </p:sp>
        <p:sp>
          <p:nvSpPr>
            <p:cNvPr id="30" name="矩形 53"/>
            <p:cNvSpPr>
              <a:spLocks noChangeArrowheads="1"/>
            </p:cNvSpPr>
            <p:nvPr/>
          </p:nvSpPr>
          <p:spPr bwMode="auto">
            <a:xfrm>
              <a:off x="3" y="3168"/>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dirty="0">
                <a:solidFill>
                  <a:schemeClr val="bg1"/>
                </a:solidFill>
                <a:latin typeface="微软雅黑 Light" panose="020B0502040204020203" pitchFamily="34" charset="-122"/>
                <a:ea typeface="微软雅黑 Light" panose="020B0502040204020203" pitchFamily="34" charset="-122"/>
              </a:endParaRPr>
            </a:p>
          </p:txBody>
        </p:sp>
        <p:sp>
          <p:nvSpPr>
            <p:cNvPr id="2" name="矩形 53"/>
            <p:cNvSpPr>
              <a:spLocks noChangeArrowheads="1"/>
            </p:cNvSpPr>
            <p:nvPr/>
          </p:nvSpPr>
          <p:spPr bwMode="auto">
            <a:xfrm>
              <a:off x="3" y="4102"/>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dirty="0">
                <a:solidFill>
                  <a:schemeClr val="bg1"/>
                </a:solidFill>
                <a:latin typeface="微软雅黑 Light" panose="020B0502040204020203" pitchFamily="34" charset="-122"/>
                <a:ea typeface="微软雅黑 Light" panose="020B0502040204020203" pitchFamily="34" charset="-122"/>
              </a:endParaRPr>
            </a:p>
          </p:txBody>
        </p:sp>
        <p:sp>
          <p:nvSpPr>
            <p:cNvPr id="3" name="矩形 53"/>
            <p:cNvSpPr>
              <a:spLocks noChangeArrowheads="1"/>
            </p:cNvSpPr>
            <p:nvPr/>
          </p:nvSpPr>
          <p:spPr bwMode="auto">
            <a:xfrm>
              <a:off x="3" y="5036"/>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dirty="0">
                <a:solidFill>
                  <a:schemeClr val="bg1"/>
                </a:solidFill>
                <a:latin typeface="微软雅黑 Light" panose="020B0502040204020203" pitchFamily="34" charset="-122"/>
                <a:ea typeface="微软雅黑 Light" panose="020B0502040204020203" pitchFamily="34" charset="-122"/>
              </a:endParaRPr>
            </a:p>
          </p:txBody>
        </p:sp>
        <p:sp>
          <p:nvSpPr>
            <p:cNvPr id="4" name="矩形 53"/>
            <p:cNvSpPr>
              <a:spLocks noChangeArrowheads="1"/>
            </p:cNvSpPr>
            <p:nvPr/>
          </p:nvSpPr>
          <p:spPr bwMode="auto">
            <a:xfrm>
              <a:off x="3" y="5970"/>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dirty="0">
                <a:solidFill>
                  <a:schemeClr val="bg1"/>
                </a:solidFill>
                <a:latin typeface="微软雅黑 Light" panose="020B0502040204020203" pitchFamily="34" charset="-122"/>
                <a:ea typeface="微软雅黑 Light" panose="020B0502040204020203" pitchFamily="34" charset="-122"/>
              </a:endParaRPr>
            </a:p>
          </p:txBody>
        </p:sp>
        <p:sp>
          <p:nvSpPr>
            <p:cNvPr id="5" name="矩形 53"/>
            <p:cNvSpPr>
              <a:spLocks noChangeArrowheads="1"/>
            </p:cNvSpPr>
            <p:nvPr/>
          </p:nvSpPr>
          <p:spPr bwMode="auto">
            <a:xfrm>
              <a:off x="3" y="8060"/>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dirty="0">
                <a:solidFill>
                  <a:schemeClr val="bg1"/>
                </a:solidFill>
                <a:latin typeface="微软雅黑 Light" panose="020B0502040204020203" pitchFamily="34" charset="-122"/>
                <a:ea typeface="微软雅黑 Light" panose="020B0502040204020203" pitchFamily="34" charset="-122"/>
              </a:endParaRPr>
            </a:p>
          </p:txBody>
        </p:sp>
      </p:grpSp>
      <p:sp>
        <p:nvSpPr>
          <p:cNvPr id="7" name="等腰三角形 6"/>
          <p:cNvSpPr>
            <a:spLocks noChangeAspect="1"/>
          </p:cNvSpPr>
          <p:nvPr/>
        </p:nvSpPr>
        <p:spPr>
          <a:xfrm rot="16200000">
            <a:off x="1280363" y="5047085"/>
            <a:ext cx="369575" cy="318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微软雅黑 Light" panose="020B0502040204020203" pitchFamily="34" charset="-122"/>
              <a:ea typeface="微软雅黑 Light" panose="020B0502040204020203" pitchFamily="34" charset="-122"/>
            </a:endParaRPr>
          </a:p>
        </p:txBody>
      </p:sp>
      <p:sp>
        <p:nvSpPr>
          <p:cNvPr id="21" name="文本框 20"/>
          <p:cNvSpPr txBox="1"/>
          <p:nvPr/>
        </p:nvSpPr>
        <p:spPr>
          <a:xfrm>
            <a:off x="2720648" y="739267"/>
            <a:ext cx="5907158" cy="7143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4050" b="0" dirty="0">
                <a:solidFill>
                  <a:prstClr val="black">
                    <a:alpha val="75000"/>
                  </a:prstClr>
                </a:solidFill>
                <a:latin typeface="微软雅黑 Light" panose="020B0502040204020203" pitchFamily="34" charset="-122"/>
                <a:ea typeface="微软雅黑 Light" panose="020B0502040204020203" pitchFamily="34" charset="-122"/>
              </a:rPr>
              <a:t>产权维护</a:t>
            </a:r>
          </a:p>
        </p:txBody>
      </p:sp>
      <p:sp>
        <p:nvSpPr>
          <p:cNvPr id="8" name="文本框 7"/>
          <p:cNvSpPr txBox="1"/>
          <p:nvPr/>
        </p:nvSpPr>
        <p:spPr>
          <a:xfrm>
            <a:off x="3592195" y="1859280"/>
            <a:ext cx="4451350" cy="583565"/>
          </a:xfrm>
          <a:prstGeom prst="rect">
            <a:avLst/>
          </a:prstGeom>
          <a:noFill/>
        </p:spPr>
        <p:txBody>
          <a:bodyPr wrap="square" rtlCol="0">
            <a:spAutoFit/>
          </a:bodyPr>
          <a:lstStyle/>
          <a:p>
            <a:r>
              <a:rPr lang="zh-CN" altLang="en-US" sz="3200">
                <a:latin typeface="微软雅黑 Light" panose="020B0502040204020203" pitchFamily="34" charset="-122"/>
                <a:ea typeface="微软雅黑 Light" panose="020B0502040204020203" pitchFamily="34" charset="-122"/>
              </a:rPr>
              <a:t>知识产权保护</a:t>
            </a:r>
          </a:p>
        </p:txBody>
      </p:sp>
      <p:sp>
        <p:nvSpPr>
          <p:cNvPr id="9" name="文本框 8"/>
          <p:cNvSpPr txBox="1"/>
          <p:nvPr/>
        </p:nvSpPr>
        <p:spPr>
          <a:xfrm>
            <a:off x="2364105" y="2731135"/>
            <a:ext cx="6264275" cy="2676525"/>
          </a:xfrm>
          <a:prstGeom prst="rect">
            <a:avLst/>
          </a:prstGeom>
          <a:noFill/>
        </p:spPr>
        <p:txBody>
          <a:bodyPr wrap="square" rtlCol="0">
            <a:spAutoFit/>
          </a:bodyPr>
          <a:lstStyle/>
          <a:p>
            <a:r>
              <a:rPr lang="en-US" altLang="zh-CN" sz="2800" dirty="0">
                <a:solidFill>
                  <a:schemeClr val="bg1">
                    <a:lumMod val="50000"/>
                  </a:schemeClr>
                </a:solidFill>
                <a:latin typeface="微软雅黑 Light" panose="020B0502040204020203" pitchFamily="34" charset="-122"/>
                <a:ea typeface="微软雅黑 Light" panose="020B0502040204020203" pitchFamily="34" charset="-122"/>
              </a:rPr>
              <a:t>       </a:t>
            </a:r>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rPr>
              <a:t>充分认识知识产权的重要性，要依照《反不正当竞争法》，坚决制止、杜绝由不正当行为造成的知识产权流失；充分利用法律规定和结合实际，发挥知识产权在企业竞争中的作用。</a:t>
            </a:r>
          </a:p>
          <a:p>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rPr>
              <a:t>        </a:t>
            </a:r>
            <a:r>
              <a:rPr lang="en-US" altLang="zh-CN" sz="2800" dirty="0">
                <a:solidFill>
                  <a:schemeClr val="bg1">
                    <a:lumMod val="50000"/>
                  </a:schemeClr>
                </a:solidFill>
                <a:latin typeface="微软雅黑 Light" panose="020B0502040204020203" pitchFamily="34" charset="-122"/>
                <a:ea typeface="微软雅黑 Light" panose="020B0502040204020203" pitchFamily="34" charset="-122"/>
              </a:rPr>
              <a:t>——</a:t>
            </a:r>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rPr>
              <a:t>公司设有八项保护细则</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12" presetClass="entr" presetSubtype="2" fill="hold" grpId="0" nodeType="withEffect">
                                  <p:stCondLst>
                                    <p:cond delay="500"/>
                                  </p:stCondLst>
                                  <p:childTnLst>
                                    <p:set>
                                      <p:cBhvr>
                                        <p:cTn id="9" dur="1" fill="hold">
                                          <p:stCondLst>
                                            <p:cond delay="0"/>
                                          </p:stCondLst>
                                        </p:cTn>
                                        <p:tgtEl>
                                          <p:spTgt spid="34"/>
                                        </p:tgtEl>
                                        <p:attrNameLst>
                                          <p:attrName>style.visibility</p:attrName>
                                        </p:attrNameLst>
                                      </p:cBhvr>
                                      <p:to>
                                        <p:strVal val="visible"/>
                                      </p:to>
                                    </p:set>
                                    <p:anim calcmode="lin" valueType="num">
                                      <p:cBhvr additive="base">
                                        <p:cTn id="10" dur="500"/>
                                        <p:tgtEl>
                                          <p:spTgt spid="34"/>
                                        </p:tgtEl>
                                        <p:attrNameLst>
                                          <p:attrName>ppt_x</p:attrName>
                                        </p:attrNameLst>
                                      </p:cBhvr>
                                      <p:tavLst>
                                        <p:tav tm="0">
                                          <p:val>
                                            <p:strVal val="#ppt_x+#ppt_w*1.125000"/>
                                          </p:val>
                                        </p:tav>
                                        <p:tav tm="100000">
                                          <p:val>
                                            <p:strVal val="#ppt_x"/>
                                          </p:val>
                                        </p:tav>
                                      </p:tavLst>
                                    </p:anim>
                                    <p:animEffect transition="in" filter="wipe(left)">
                                      <p:cBhvr>
                                        <p:cTn id="11" dur="500"/>
                                        <p:tgtEl>
                                          <p:spTgt spid="34"/>
                                        </p:tgtEl>
                                      </p:cBhvr>
                                    </p:animEffect>
                                  </p:childTnLst>
                                </p:cTn>
                              </p:par>
                              <p:par>
                                <p:cTn id="12" presetID="12" presetClass="entr" presetSubtype="2" fill="hold" grpId="0" nodeType="withEffect">
                                  <p:stCondLst>
                                    <p:cond delay="50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p:tgtEl>
                                          <p:spTgt spid="7"/>
                                        </p:tgtEl>
                                        <p:attrNameLst>
                                          <p:attrName>ppt_x</p:attrName>
                                        </p:attrNameLst>
                                      </p:cBhvr>
                                      <p:tavLst>
                                        <p:tav tm="0">
                                          <p:val>
                                            <p:strVal val="#ppt_x+#ppt_w*1.125000"/>
                                          </p:val>
                                        </p:tav>
                                        <p:tav tm="100000">
                                          <p:val>
                                            <p:strVal val="#ppt_x"/>
                                          </p:val>
                                        </p:tav>
                                      </p:tavLst>
                                    </p:anim>
                                    <p:animEffect transition="in" filter="wipe(left)">
                                      <p:cBhvr>
                                        <p:cTn id="15" dur="500"/>
                                        <p:tgtEl>
                                          <p:spTgt spid="7"/>
                                        </p:tgtEl>
                                      </p:cBhvr>
                                    </p:animEffect>
                                  </p:childTnLst>
                                </p:cTn>
                              </p:par>
                              <p:par>
                                <p:cTn id="16" presetID="22" presetClass="entr" presetSubtype="8" fill="hold" grpId="0" nodeType="withEffect">
                                  <p:stCondLst>
                                    <p:cond delay="500"/>
                                  </p:stCondLst>
                                  <p:childTnLst>
                                    <p:set>
                                      <p:cBhvr>
                                        <p:cTn id="17" dur="1" fill="hold">
                                          <p:stCondLst>
                                            <p:cond delay="0"/>
                                          </p:stCondLst>
                                        </p:cTn>
                                        <p:tgtEl>
                                          <p:spTgt spid="21"/>
                                        </p:tgtEl>
                                        <p:attrNameLst>
                                          <p:attrName>style.visibility</p:attrName>
                                        </p:attrNameLst>
                                      </p:cBhvr>
                                      <p:to>
                                        <p:strVal val="visible"/>
                                      </p:to>
                                    </p:set>
                                    <p:animEffect transition="in" filter="wipe(left)">
                                      <p:cBhvr>
                                        <p:cTn id="1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ldLvl="0" animBg="1"/>
      <p:bldP spid="34" grpId="0" bldLvl="0" animBg="1"/>
      <p:bldP spid="7" grpId="0" bldLvl="0" animBg="1"/>
      <p:bldP spid="2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905" y="383540"/>
            <a:ext cx="1620520" cy="144653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100">
              <a:solidFill>
                <a:schemeClr val="lt1"/>
              </a:solidFill>
              <a:latin typeface="微软雅黑 Light" panose="020B0502040204020203" pitchFamily="34" charset="-122"/>
              <a:ea typeface="微软雅黑 Light" panose="020B0502040204020203" pitchFamily="34" charset="-122"/>
            </a:endParaRPr>
          </a:p>
        </p:txBody>
      </p:sp>
      <p:sp>
        <p:nvSpPr>
          <p:cNvPr id="34" name="等腰三角形 33"/>
          <p:cNvSpPr>
            <a:spLocks noChangeAspect="1"/>
          </p:cNvSpPr>
          <p:nvPr/>
        </p:nvSpPr>
        <p:spPr>
          <a:xfrm rot="16200000">
            <a:off x="1229360" y="2268855"/>
            <a:ext cx="469265" cy="316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dirty="0">
              <a:latin typeface="微软雅黑 Light" panose="020B0502040204020203" pitchFamily="34" charset="-122"/>
              <a:ea typeface="微软雅黑 Light" panose="020B0502040204020203" pitchFamily="34" charset="-122"/>
            </a:endParaRPr>
          </a:p>
        </p:txBody>
      </p:sp>
      <p:sp>
        <p:nvSpPr>
          <p:cNvPr id="41" name="文本框 40"/>
          <p:cNvSpPr txBox="1"/>
          <p:nvPr/>
        </p:nvSpPr>
        <p:spPr>
          <a:xfrm>
            <a:off x="2495912" y="2934970"/>
            <a:ext cx="5672455" cy="1014730"/>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6000" dirty="0">
                <a:solidFill>
                  <a:prstClr val="black">
                    <a:alpha val="75000"/>
                  </a:prstClr>
                </a:solidFill>
                <a:latin typeface="微软雅黑 Light" panose="020B0502040204020203" pitchFamily="34" charset="-122"/>
                <a:ea typeface="微软雅黑 Light" panose="020B0502040204020203" pitchFamily="34" charset="-122"/>
              </a:rPr>
              <a:t>风险与防范</a:t>
            </a:r>
          </a:p>
        </p:txBody>
      </p:sp>
      <p:grpSp>
        <p:nvGrpSpPr>
          <p:cNvPr id="6" name="组合 5"/>
          <p:cNvGrpSpPr/>
          <p:nvPr/>
        </p:nvGrpSpPr>
        <p:grpSpPr>
          <a:xfrm>
            <a:off x="-1905" y="474980"/>
            <a:ext cx="1624330" cy="5691505"/>
            <a:chOff x="-3" y="31"/>
            <a:chExt cx="2558" cy="8963"/>
          </a:xfrm>
        </p:grpSpPr>
        <p:sp>
          <p:nvSpPr>
            <p:cNvPr id="54275" name="矩形 53"/>
            <p:cNvSpPr>
              <a:spLocks noChangeArrowheads="1"/>
            </p:cNvSpPr>
            <p:nvPr/>
          </p:nvSpPr>
          <p:spPr bwMode="auto">
            <a:xfrm>
              <a:off x="-2" y="7838"/>
              <a:ext cx="2552" cy="1156"/>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500" b="1" dirty="0">
                  <a:solidFill>
                    <a:schemeClr val="bg1"/>
                  </a:solidFill>
                  <a:latin typeface="微软雅黑 Light" panose="020B0502040204020203" pitchFamily="34" charset="-122"/>
                  <a:ea typeface="微软雅黑 Light" panose="020B0502040204020203" pitchFamily="34" charset="-122"/>
                </a:rPr>
                <a:t>0x0007</a:t>
              </a:r>
            </a:p>
          </p:txBody>
        </p:sp>
        <p:grpSp>
          <p:nvGrpSpPr>
            <p:cNvPr id="22" name="组合 6"/>
            <p:cNvGrpSpPr/>
            <p:nvPr/>
          </p:nvGrpSpPr>
          <p:grpSpPr bwMode="auto">
            <a:xfrm>
              <a:off x="126" y="31"/>
              <a:ext cx="2295" cy="1343"/>
              <a:chOff x="0" y="1313877"/>
              <a:chExt cx="1943100" cy="1137363"/>
            </a:xfrm>
          </p:grpSpPr>
          <p:sp>
            <p:nvSpPr>
              <p:cNvPr id="23" name="文本框 7"/>
              <p:cNvSpPr txBox="1">
                <a:spLocks noChangeArrowheads="1"/>
              </p:cNvSpPr>
              <p:nvPr/>
            </p:nvSpPr>
            <p:spPr bwMode="auto">
              <a:xfrm>
                <a:off x="0" y="1313877"/>
                <a:ext cx="1943100" cy="67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7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9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Contents</a:t>
                </a:r>
                <a:endParaRPr lang="zh-CN" altLang="en-US"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grpSp>
        <p:sp>
          <p:nvSpPr>
            <p:cNvPr id="29" name="矩形 53"/>
            <p:cNvSpPr>
              <a:spLocks noChangeArrowheads="1"/>
            </p:cNvSpPr>
            <p:nvPr/>
          </p:nvSpPr>
          <p:spPr bwMode="auto">
            <a:xfrm>
              <a:off x="-3" y="2165"/>
              <a:ext cx="2552" cy="1003"/>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500" b="1" dirty="0">
                <a:solidFill>
                  <a:schemeClr val="bg1"/>
                </a:solidFill>
                <a:latin typeface="微软雅黑 Light" panose="020B0502040204020203" pitchFamily="34" charset="-122"/>
                <a:ea typeface="微软雅黑 Light" panose="020B0502040204020203" pitchFamily="34" charset="-122"/>
              </a:endParaRPr>
            </a:p>
          </p:txBody>
        </p:sp>
        <p:sp>
          <p:nvSpPr>
            <p:cNvPr id="30" name="矩形 53"/>
            <p:cNvSpPr>
              <a:spLocks noChangeArrowheads="1"/>
            </p:cNvSpPr>
            <p:nvPr/>
          </p:nvSpPr>
          <p:spPr bwMode="auto">
            <a:xfrm>
              <a:off x="3" y="3168"/>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2" name="矩形 53"/>
            <p:cNvSpPr>
              <a:spLocks noChangeArrowheads="1"/>
            </p:cNvSpPr>
            <p:nvPr/>
          </p:nvSpPr>
          <p:spPr bwMode="auto">
            <a:xfrm>
              <a:off x="-3" y="4102"/>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3" name="矩形 53"/>
            <p:cNvSpPr>
              <a:spLocks noChangeArrowheads="1"/>
            </p:cNvSpPr>
            <p:nvPr/>
          </p:nvSpPr>
          <p:spPr bwMode="auto">
            <a:xfrm>
              <a:off x="3" y="5036"/>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4" name="矩形 53"/>
            <p:cNvSpPr>
              <a:spLocks noChangeArrowheads="1"/>
            </p:cNvSpPr>
            <p:nvPr/>
          </p:nvSpPr>
          <p:spPr bwMode="auto">
            <a:xfrm>
              <a:off x="3" y="5970"/>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5" name="矩形 53"/>
            <p:cNvSpPr>
              <a:spLocks noChangeArrowheads="1"/>
            </p:cNvSpPr>
            <p:nvPr/>
          </p:nvSpPr>
          <p:spPr bwMode="auto">
            <a:xfrm>
              <a:off x="-3" y="6904"/>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grpSp>
      <p:sp>
        <p:nvSpPr>
          <p:cNvPr id="7" name="等腰三角形 6"/>
          <p:cNvSpPr>
            <a:spLocks noChangeAspect="1"/>
          </p:cNvSpPr>
          <p:nvPr/>
        </p:nvSpPr>
        <p:spPr>
          <a:xfrm rot="16200000">
            <a:off x="1280363" y="5640175"/>
            <a:ext cx="369575" cy="318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微软雅黑 Light" panose="020B0502040204020203" pitchFamily="34" charset="-122"/>
              <a:ea typeface="微软雅黑 Light" panose="020B0502040204020203"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12" presetClass="entr" presetSubtype="2" fill="hold" grpId="0" nodeType="withEffect">
                                  <p:stCondLst>
                                    <p:cond delay="500"/>
                                  </p:stCondLst>
                                  <p:childTnLst>
                                    <p:set>
                                      <p:cBhvr>
                                        <p:cTn id="9" dur="1" fill="hold">
                                          <p:stCondLst>
                                            <p:cond delay="0"/>
                                          </p:stCondLst>
                                        </p:cTn>
                                        <p:tgtEl>
                                          <p:spTgt spid="34"/>
                                        </p:tgtEl>
                                        <p:attrNameLst>
                                          <p:attrName>style.visibility</p:attrName>
                                        </p:attrNameLst>
                                      </p:cBhvr>
                                      <p:to>
                                        <p:strVal val="visible"/>
                                      </p:to>
                                    </p:set>
                                    <p:anim calcmode="lin" valueType="num">
                                      <p:cBhvr additive="base">
                                        <p:cTn id="10" dur="500"/>
                                        <p:tgtEl>
                                          <p:spTgt spid="34"/>
                                        </p:tgtEl>
                                        <p:attrNameLst>
                                          <p:attrName>ppt_x</p:attrName>
                                        </p:attrNameLst>
                                      </p:cBhvr>
                                      <p:tavLst>
                                        <p:tav tm="0">
                                          <p:val>
                                            <p:strVal val="#ppt_x+#ppt_w*1.125000"/>
                                          </p:val>
                                        </p:tav>
                                        <p:tav tm="100000">
                                          <p:val>
                                            <p:strVal val="#ppt_x"/>
                                          </p:val>
                                        </p:tav>
                                      </p:tavLst>
                                    </p:anim>
                                    <p:animEffect transition="in" filter="wipe(left)">
                                      <p:cBhvr>
                                        <p:cTn id="11" dur="500"/>
                                        <p:tgtEl>
                                          <p:spTgt spid="34"/>
                                        </p:tgtEl>
                                      </p:cBhvr>
                                    </p:animEffect>
                                  </p:childTnLst>
                                </p:cTn>
                              </p:par>
                              <p:par>
                                <p:cTn id="12" presetID="22" presetClass="entr" presetSubtype="8" fill="hold" grpId="0" nodeType="withEffect">
                                  <p:stCondLst>
                                    <p:cond delay="500"/>
                                  </p:stCondLst>
                                  <p:childTnLst>
                                    <p:set>
                                      <p:cBhvr>
                                        <p:cTn id="13" dur="1" fill="hold">
                                          <p:stCondLst>
                                            <p:cond delay="0"/>
                                          </p:stCondLst>
                                        </p:cTn>
                                        <p:tgtEl>
                                          <p:spTgt spid="41"/>
                                        </p:tgtEl>
                                        <p:attrNameLst>
                                          <p:attrName>style.visibility</p:attrName>
                                        </p:attrNameLst>
                                      </p:cBhvr>
                                      <p:to>
                                        <p:strVal val="visible"/>
                                      </p:to>
                                    </p:set>
                                    <p:animEffect transition="in" filter="wipe(left)">
                                      <p:cBhvr>
                                        <p:cTn id="14" dur="500"/>
                                        <p:tgtEl>
                                          <p:spTgt spid="41"/>
                                        </p:tgtEl>
                                      </p:cBhvr>
                                    </p:animEffect>
                                  </p:childTnLst>
                                </p:cTn>
                              </p:par>
                              <p:par>
                                <p:cTn id="15" presetID="12" presetClass="entr" presetSubtype="2" fill="hold" grpId="0" nodeType="withEffect">
                                  <p:stCondLst>
                                    <p:cond delay="5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p:tgtEl>
                                          <p:spTgt spid="7"/>
                                        </p:tgtEl>
                                        <p:attrNameLst>
                                          <p:attrName>ppt_x</p:attrName>
                                        </p:attrNameLst>
                                      </p:cBhvr>
                                      <p:tavLst>
                                        <p:tav tm="0">
                                          <p:val>
                                            <p:strVal val="#ppt_x+#ppt_w*1.125000"/>
                                          </p:val>
                                        </p:tav>
                                        <p:tav tm="100000">
                                          <p:val>
                                            <p:strVal val="#ppt_x"/>
                                          </p:val>
                                        </p:tav>
                                      </p:tavLst>
                                    </p:anim>
                                    <p:animEffect transition="in" filter="wipe(left)">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ldLvl="0" animBg="1"/>
      <p:bldP spid="34" grpId="0" bldLvl="0" animBg="1"/>
      <p:bldP spid="41" grpId="0"/>
      <p:bldP spid="7"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905" y="383540"/>
            <a:ext cx="1620520" cy="144653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100">
              <a:solidFill>
                <a:schemeClr val="lt1"/>
              </a:solidFill>
              <a:latin typeface="微软雅黑 Light" panose="020B0502040204020203" pitchFamily="34" charset="-122"/>
              <a:ea typeface="微软雅黑 Light" panose="020B0502040204020203" pitchFamily="34" charset="-122"/>
            </a:endParaRPr>
          </a:p>
        </p:txBody>
      </p:sp>
      <p:sp>
        <p:nvSpPr>
          <p:cNvPr id="34" name="等腰三角形 33"/>
          <p:cNvSpPr>
            <a:spLocks noChangeAspect="1"/>
          </p:cNvSpPr>
          <p:nvPr/>
        </p:nvSpPr>
        <p:spPr>
          <a:xfrm rot="16200000">
            <a:off x="1229360" y="2268855"/>
            <a:ext cx="469265" cy="316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dirty="0">
              <a:latin typeface="微软雅黑 Light" panose="020B0502040204020203" pitchFamily="34" charset="-122"/>
              <a:ea typeface="微软雅黑 Light" panose="020B0502040204020203" pitchFamily="34" charset="-122"/>
            </a:endParaRPr>
          </a:p>
        </p:txBody>
      </p:sp>
      <p:grpSp>
        <p:nvGrpSpPr>
          <p:cNvPr id="6" name="组合 5"/>
          <p:cNvGrpSpPr/>
          <p:nvPr/>
        </p:nvGrpSpPr>
        <p:grpSpPr>
          <a:xfrm>
            <a:off x="-1905" y="474980"/>
            <a:ext cx="1624330" cy="5691505"/>
            <a:chOff x="-3" y="31"/>
            <a:chExt cx="2558" cy="8963"/>
          </a:xfrm>
        </p:grpSpPr>
        <p:sp>
          <p:nvSpPr>
            <p:cNvPr id="54275" name="矩形 53"/>
            <p:cNvSpPr>
              <a:spLocks noChangeArrowheads="1"/>
            </p:cNvSpPr>
            <p:nvPr/>
          </p:nvSpPr>
          <p:spPr bwMode="auto">
            <a:xfrm>
              <a:off x="-2" y="7838"/>
              <a:ext cx="2552" cy="1156"/>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500" dirty="0">
                  <a:solidFill>
                    <a:schemeClr val="bg1"/>
                  </a:solidFill>
                  <a:latin typeface="微软雅黑 Light" panose="020B0502040204020203" pitchFamily="34" charset="-122"/>
                  <a:ea typeface="微软雅黑 Light" panose="020B0502040204020203" pitchFamily="34" charset="-122"/>
                </a:rPr>
                <a:t>0x0007</a:t>
              </a:r>
            </a:p>
          </p:txBody>
        </p:sp>
        <p:grpSp>
          <p:nvGrpSpPr>
            <p:cNvPr id="22" name="组合 6"/>
            <p:cNvGrpSpPr/>
            <p:nvPr/>
          </p:nvGrpSpPr>
          <p:grpSpPr bwMode="auto">
            <a:xfrm>
              <a:off x="126" y="31"/>
              <a:ext cx="2295" cy="1343"/>
              <a:chOff x="0" y="1313877"/>
              <a:chExt cx="1943100" cy="1137363"/>
            </a:xfrm>
          </p:grpSpPr>
          <p:sp>
            <p:nvSpPr>
              <p:cNvPr id="23" name="文本框 7"/>
              <p:cNvSpPr txBox="1">
                <a:spLocks noChangeArrowheads="1"/>
              </p:cNvSpPr>
              <p:nvPr/>
            </p:nvSpPr>
            <p:spPr bwMode="auto">
              <a:xfrm>
                <a:off x="0" y="1313877"/>
                <a:ext cx="1943100" cy="67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700"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9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Contents</a:t>
                </a:r>
                <a:endParaRPr lang="zh-CN" altLang="en-US" sz="1800"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grpSp>
        <p:sp>
          <p:nvSpPr>
            <p:cNvPr id="29" name="矩形 53"/>
            <p:cNvSpPr>
              <a:spLocks noChangeArrowheads="1"/>
            </p:cNvSpPr>
            <p:nvPr/>
          </p:nvSpPr>
          <p:spPr bwMode="auto">
            <a:xfrm>
              <a:off x="-3" y="2165"/>
              <a:ext cx="2552" cy="1003"/>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500" dirty="0">
                <a:solidFill>
                  <a:schemeClr val="bg1"/>
                </a:solidFill>
                <a:latin typeface="微软雅黑 Light" panose="020B0502040204020203" pitchFamily="34" charset="-122"/>
                <a:ea typeface="微软雅黑 Light" panose="020B0502040204020203" pitchFamily="34" charset="-122"/>
              </a:endParaRPr>
            </a:p>
          </p:txBody>
        </p:sp>
        <p:sp>
          <p:nvSpPr>
            <p:cNvPr id="30" name="矩形 53"/>
            <p:cNvSpPr>
              <a:spLocks noChangeArrowheads="1"/>
            </p:cNvSpPr>
            <p:nvPr/>
          </p:nvSpPr>
          <p:spPr bwMode="auto">
            <a:xfrm>
              <a:off x="3" y="3168"/>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dirty="0">
                <a:solidFill>
                  <a:schemeClr val="bg1"/>
                </a:solidFill>
                <a:latin typeface="微软雅黑 Light" panose="020B0502040204020203" pitchFamily="34" charset="-122"/>
                <a:ea typeface="微软雅黑 Light" panose="020B0502040204020203" pitchFamily="34" charset="-122"/>
              </a:endParaRPr>
            </a:p>
          </p:txBody>
        </p:sp>
        <p:sp>
          <p:nvSpPr>
            <p:cNvPr id="2" name="矩形 53"/>
            <p:cNvSpPr>
              <a:spLocks noChangeArrowheads="1"/>
            </p:cNvSpPr>
            <p:nvPr/>
          </p:nvSpPr>
          <p:spPr bwMode="auto">
            <a:xfrm>
              <a:off x="-3" y="4102"/>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dirty="0">
                <a:solidFill>
                  <a:schemeClr val="bg1"/>
                </a:solidFill>
                <a:latin typeface="微软雅黑 Light" panose="020B0502040204020203" pitchFamily="34" charset="-122"/>
                <a:ea typeface="微软雅黑 Light" panose="020B0502040204020203" pitchFamily="34" charset="-122"/>
              </a:endParaRPr>
            </a:p>
          </p:txBody>
        </p:sp>
        <p:sp>
          <p:nvSpPr>
            <p:cNvPr id="3" name="矩形 53"/>
            <p:cNvSpPr>
              <a:spLocks noChangeArrowheads="1"/>
            </p:cNvSpPr>
            <p:nvPr/>
          </p:nvSpPr>
          <p:spPr bwMode="auto">
            <a:xfrm>
              <a:off x="3" y="5036"/>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dirty="0">
                <a:solidFill>
                  <a:schemeClr val="bg1"/>
                </a:solidFill>
                <a:latin typeface="微软雅黑 Light" panose="020B0502040204020203" pitchFamily="34" charset="-122"/>
                <a:ea typeface="微软雅黑 Light" panose="020B0502040204020203" pitchFamily="34" charset="-122"/>
              </a:endParaRPr>
            </a:p>
          </p:txBody>
        </p:sp>
        <p:sp>
          <p:nvSpPr>
            <p:cNvPr id="4" name="矩形 53"/>
            <p:cNvSpPr>
              <a:spLocks noChangeArrowheads="1"/>
            </p:cNvSpPr>
            <p:nvPr/>
          </p:nvSpPr>
          <p:spPr bwMode="auto">
            <a:xfrm>
              <a:off x="3" y="5970"/>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dirty="0">
                <a:solidFill>
                  <a:schemeClr val="bg1"/>
                </a:solidFill>
                <a:latin typeface="微软雅黑 Light" panose="020B0502040204020203" pitchFamily="34" charset="-122"/>
                <a:ea typeface="微软雅黑 Light" panose="020B0502040204020203" pitchFamily="34" charset="-122"/>
              </a:endParaRPr>
            </a:p>
          </p:txBody>
        </p:sp>
        <p:sp>
          <p:nvSpPr>
            <p:cNvPr id="5" name="矩形 53"/>
            <p:cNvSpPr>
              <a:spLocks noChangeArrowheads="1"/>
            </p:cNvSpPr>
            <p:nvPr/>
          </p:nvSpPr>
          <p:spPr bwMode="auto">
            <a:xfrm>
              <a:off x="-3" y="6904"/>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dirty="0">
                <a:solidFill>
                  <a:schemeClr val="bg1"/>
                </a:solidFill>
                <a:latin typeface="微软雅黑 Light" panose="020B0502040204020203" pitchFamily="34" charset="-122"/>
                <a:ea typeface="微软雅黑 Light" panose="020B0502040204020203" pitchFamily="34" charset="-122"/>
              </a:endParaRPr>
            </a:p>
          </p:txBody>
        </p:sp>
      </p:grpSp>
      <p:sp>
        <p:nvSpPr>
          <p:cNvPr id="7" name="等腰三角形 6"/>
          <p:cNvSpPr>
            <a:spLocks noChangeAspect="1"/>
          </p:cNvSpPr>
          <p:nvPr/>
        </p:nvSpPr>
        <p:spPr>
          <a:xfrm rot="16200000">
            <a:off x="1280363" y="5640175"/>
            <a:ext cx="369575" cy="318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微软雅黑 Light" panose="020B0502040204020203" pitchFamily="34" charset="-122"/>
              <a:ea typeface="微软雅黑 Light" panose="020B0502040204020203" pitchFamily="34" charset="-122"/>
            </a:endParaRPr>
          </a:p>
        </p:txBody>
      </p:sp>
      <p:sp>
        <p:nvSpPr>
          <p:cNvPr id="21" name="文本框 20"/>
          <p:cNvSpPr txBox="1"/>
          <p:nvPr/>
        </p:nvSpPr>
        <p:spPr>
          <a:xfrm>
            <a:off x="2720648" y="902462"/>
            <a:ext cx="5907158" cy="714375"/>
          </a:xfrm>
          <a:prstGeom prst="rect">
            <a:avLst/>
          </a:prstGeom>
          <a:noFill/>
          <a:ln>
            <a:noFill/>
          </a:ln>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4050" b="0" dirty="0">
                <a:solidFill>
                  <a:prstClr val="black">
                    <a:alpha val="75000"/>
                  </a:prstClr>
                </a:solidFill>
                <a:latin typeface="微软雅黑 Light" panose="020B0502040204020203" pitchFamily="34" charset="-122"/>
                <a:ea typeface="微软雅黑 Light" panose="020B0502040204020203" pitchFamily="34" charset="-122"/>
              </a:rPr>
              <a:t>风险</a:t>
            </a:r>
          </a:p>
        </p:txBody>
      </p:sp>
      <p:sp>
        <p:nvSpPr>
          <p:cNvPr id="38" name="文本框 37"/>
          <p:cNvSpPr txBox="1"/>
          <p:nvPr/>
        </p:nvSpPr>
        <p:spPr>
          <a:xfrm>
            <a:off x="3789045" y="1805940"/>
            <a:ext cx="2251075" cy="645160"/>
          </a:xfrm>
          <a:prstGeom prst="rect">
            <a:avLst/>
          </a:prstGeom>
          <a:noFill/>
          <a:ln>
            <a:noFill/>
          </a:ln>
        </p:spPr>
        <p:txBody>
          <a:bodyPr wrap="square" rtlCol="0">
            <a:spAutoFit/>
          </a:bodyPr>
          <a:lstStyle/>
          <a:p>
            <a:r>
              <a:rPr lang="zh-CN" altLang="en-US" sz="3600">
                <a:latin typeface="微软雅黑 Light" panose="020B0502040204020203" pitchFamily="34" charset="-122"/>
                <a:ea typeface="微软雅黑 Light" panose="020B0502040204020203" pitchFamily="34" charset="-122"/>
              </a:rPr>
              <a:t>人才风险</a:t>
            </a:r>
          </a:p>
        </p:txBody>
      </p:sp>
      <p:sp>
        <p:nvSpPr>
          <p:cNvPr id="12" name="文本框 11"/>
          <p:cNvSpPr txBox="1"/>
          <p:nvPr/>
        </p:nvSpPr>
        <p:spPr>
          <a:xfrm>
            <a:off x="3789045" y="2523490"/>
            <a:ext cx="2251075" cy="645160"/>
          </a:xfrm>
          <a:prstGeom prst="rect">
            <a:avLst/>
          </a:prstGeom>
          <a:noFill/>
          <a:ln>
            <a:noFill/>
          </a:ln>
        </p:spPr>
        <p:txBody>
          <a:bodyPr wrap="square" rtlCol="0">
            <a:spAutoFit/>
          </a:bodyPr>
          <a:lstStyle/>
          <a:p>
            <a:r>
              <a:rPr lang="zh-CN" altLang="en-US" sz="3600">
                <a:latin typeface="微软雅黑 Light" panose="020B0502040204020203" pitchFamily="34" charset="-122"/>
                <a:ea typeface="微软雅黑 Light" panose="020B0502040204020203" pitchFamily="34" charset="-122"/>
              </a:rPr>
              <a:t>管理风险</a:t>
            </a:r>
          </a:p>
        </p:txBody>
      </p:sp>
      <p:sp>
        <p:nvSpPr>
          <p:cNvPr id="39" name="文本框 38"/>
          <p:cNvSpPr txBox="1"/>
          <p:nvPr/>
        </p:nvSpPr>
        <p:spPr>
          <a:xfrm>
            <a:off x="3789045" y="3236595"/>
            <a:ext cx="2251075" cy="645160"/>
          </a:xfrm>
          <a:prstGeom prst="rect">
            <a:avLst/>
          </a:prstGeom>
          <a:noFill/>
          <a:ln>
            <a:noFill/>
          </a:ln>
        </p:spPr>
        <p:txBody>
          <a:bodyPr wrap="square" rtlCol="0">
            <a:spAutoFit/>
          </a:bodyPr>
          <a:lstStyle/>
          <a:p>
            <a:r>
              <a:rPr lang="zh-CN" altLang="en-US" sz="3600">
                <a:latin typeface="微软雅黑 Light" panose="020B0502040204020203" pitchFamily="34" charset="-122"/>
                <a:ea typeface="微软雅黑 Light" panose="020B0502040204020203" pitchFamily="34" charset="-122"/>
              </a:rPr>
              <a:t>技术风险</a:t>
            </a:r>
          </a:p>
        </p:txBody>
      </p:sp>
      <p:sp>
        <p:nvSpPr>
          <p:cNvPr id="40" name="文本框 39"/>
          <p:cNvSpPr txBox="1"/>
          <p:nvPr/>
        </p:nvSpPr>
        <p:spPr>
          <a:xfrm>
            <a:off x="3789045" y="3964305"/>
            <a:ext cx="2251075" cy="645160"/>
          </a:xfrm>
          <a:prstGeom prst="rect">
            <a:avLst/>
          </a:prstGeom>
          <a:noFill/>
          <a:ln>
            <a:noFill/>
          </a:ln>
        </p:spPr>
        <p:txBody>
          <a:bodyPr wrap="square" rtlCol="0">
            <a:spAutoFit/>
          </a:bodyPr>
          <a:lstStyle/>
          <a:p>
            <a:r>
              <a:rPr lang="zh-CN" altLang="en-US" sz="3600" dirty="0">
                <a:latin typeface="微软雅黑 Light" panose="020B0502040204020203" pitchFamily="34" charset="-122"/>
                <a:ea typeface="微软雅黑 Light" panose="020B0502040204020203" pitchFamily="34" charset="-122"/>
              </a:rPr>
              <a:t>市场风险</a:t>
            </a:r>
          </a:p>
        </p:txBody>
      </p:sp>
      <p:sp>
        <p:nvSpPr>
          <p:cNvPr id="42" name="文本框 41"/>
          <p:cNvSpPr txBox="1"/>
          <p:nvPr/>
        </p:nvSpPr>
        <p:spPr>
          <a:xfrm>
            <a:off x="3789045" y="4712970"/>
            <a:ext cx="2550160" cy="645160"/>
          </a:xfrm>
          <a:prstGeom prst="rect">
            <a:avLst/>
          </a:prstGeom>
          <a:noFill/>
          <a:ln>
            <a:noFill/>
          </a:ln>
        </p:spPr>
        <p:txBody>
          <a:bodyPr wrap="square" rtlCol="0">
            <a:spAutoFit/>
          </a:bodyPr>
          <a:lstStyle/>
          <a:p>
            <a:r>
              <a:rPr lang="zh-CN" altLang="en-US" sz="3600" dirty="0">
                <a:latin typeface="微软雅黑 Light" panose="020B0502040204020203" pitchFamily="34" charset="-122"/>
                <a:ea typeface="微软雅黑 Light" panose="020B0502040204020203" pitchFamily="34" charset="-122"/>
              </a:rPr>
              <a:t>资金链风险</a:t>
            </a:r>
          </a:p>
        </p:txBody>
      </p:sp>
      <p:sp>
        <p:nvSpPr>
          <p:cNvPr id="43" name="文本框 42"/>
          <p:cNvSpPr txBox="1"/>
          <p:nvPr/>
        </p:nvSpPr>
        <p:spPr>
          <a:xfrm>
            <a:off x="3789045" y="5443855"/>
            <a:ext cx="3025140" cy="645160"/>
          </a:xfrm>
          <a:prstGeom prst="rect">
            <a:avLst/>
          </a:prstGeom>
          <a:noFill/>
          <a:ln>
            <a:noFill/>
          </a:ln>
        </p:spPr>
        <p:txBody>
          <a:bodyPr wrap="square" rtlCol="0">
            <a:spAutoFit/>
          </a:bodyPr>
          <a:lstStyle/>
          <a:p>
            <a:r>
              <a:rPr lang="zh-CN" altLang="en-US" sz="3600">
                <a:latin typeface="微软雅黑 Light" panose="020B0502040204020203" pitchFamily="34" charset="-122"/>
                <a:ea typeface="微软雅黑 Light" panose="020B0502040204020203" pitchFamily="34" charset="-122"/>
              </a:rPr>
              <a:t>国家政策风险</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12" presetClass="entr" presetSubtype="2" fill="hold" grpId="0" nodeType="withEffect">
                                  <p:stCondLst>
                                    <p:cond delay="500"/>
                                  </p:stCondLst>
                                  <p:childTnLst>
                                    <p:set>
                                      <p:cBhvr>
                                        <p:cTn id="9" dur="1" fill="hold">
                                          <p:stCondLst>
                                            <p:cond delay="0"/>
                                          </p:stCondLst>
                                        </p:cTn>
                                        <p:tgtEl>
                                          <p:spTgt spid="34"/>
                                        </p:tgtEl>
                                        <p:attrNameLst>
                                          <p:attrName>style.visibility</p:attrName>
                                        </p:attrNameLst>
                                      </p:cBhvr>
                                      <p:to>
                                        <p:strVal val="visible"/>
                                      </p:to>
                                    </p:set>
                                    <p:anim calcmode="lin" valueType="num">
                                      <p:cBhvr additive="base">
                                        <p:cTn id="10" dur="500"/>
                                        <p:tgtEl>
                                          <p:spTgt spid="34"/>
                                        </p:tgtEl>
                                        <p:attrNameLst>
                                          <p:attrName>ppt_x</p:attrName>
                                        </p:attrNameLst>
                                      </p:cBhvr>
                                      <p:tavLst>
                                        <p:tav tm="0">
                                          <p:val>
                                            <p:strVal val="#ppt_x+#ppt_w*1.125000"/>
                                          </p:val>
                                        </p:tav>
                                        <p:tav tm="100000">
                                          <p:val>
                                            <p:strVal val="#ppt_x"/>
                                          </p:val>
                                        </p:tav>
                                      </p:tavLst>
                                    </p:anim>
                                    <p:animEffect transition="in" filter="wipe(left)">
                                      <p:cBhvr>
                                        <p:cTn id="11" dur="500"/>
                                        <p:tgtEl>
                                          <p:spTgt spid="34"/>
                                        </p:tgtEl>
                                      </p:cBhvr>
                                    </p:animEffect>
                                  </p:childTnLst>
                                </p:cTn>
                              </p:par>
                              <p:par>
                                <p:cTn id="12" presetID="12" presetClass="entr" presetSubtype="2" fill="hold" grpId="0" nodeType="withEffect">
                                  <p:stCondLst>
                                    <p:cond delay="50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p:tgtEl>
                                          <p:spTgt spid="7"/>
                                        </p:tgtEl>
                                        <p:attrNameLst>
                                          <p:attrName>ppt_x</p:attrName>
                                        </p:attrNameLst>
                                      </p:cBhvr>
                                      <p:tavLst>
                                        <p:tav tm="0">
                                          <p:val>
                                            <p:strVal val="#ppt_x+#ppt_w*1.125000"/>
                                          </p:val>
                                        </p:tav>
                                        <p:tav tm="100000">
                                          <p:val>
                                            <p:strVal val="#ppt_x"/>
                                          </p:val>
                                        </p:tav>
                                      </p:tavLst>
                                    </p:anim>
                                    <p:animEffect transition="in" filter="wipe(left)">
                                      <p:cBhvr>
                                        <p:cTn id="15" dur="500"/>
                                        <p:tgtEl>
                                          <p:spTgt spid="7"/>
                                        </p:tgtEl>
                                      </p:cBhvr>
                                    </p:animEffect>
                                  </p:childTnLst>
                                </p:cTn>
                              </p:par>
                              <p:par>
                                <p:cTn id="16" presetID="22" presetClass="entr" presetSubtype="8" fill="hold" grpId="0" nodeType="withEffect">
                                  <p:stCondLst>
                                    <p:cond delay="500"/>
                                  </p:stCondLst>
                                  <p:childTnLst>
                                    <p:set>
                                      <p:cBhvr>
                                        <p:cTn id="17" dur="1" fill="hold">
                                          <p:stCondLst>
                                            <p:cond delay="0"/>
                                          </p:stCondLst>
                                        </p:cTn>
                                        <p:tgtEl>
                                          <p:spTgt spid="21"/>
                                        </p:tgtEl>
                                        <p:attrNameLst>
                                          <p:attrName>style.visibility</p:attrName>
                                        </p:attrNameLst>
                                      </p:cBhvr>
                                      <p:to>
                                        <p:strVal val="visible"/>
                                      </p:to>
                                    </p:set>
                                    <p:animEffect transition="in" filter="wipe(left)">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1000"/>
                                        <p:tgtEl>
                                          <p:spTgt spid="38"/>
                                        </p:tgtEl>
                                      </p:cBhvr>
                                    </p:animEffect>
                                    <p:anim calcmode="lin" valueType="num">
                                      <p:cBhvr>
                                        <p:cTn id="24" dur="1000" fill="hold"/>
                                        <p:tgtEl>
                                          <p:spTgt spid="38"/>
                                        </p:tgtEl>
                                        <p:attrNameLst>
                                          <p:attrName>ppt_x</p:attrName>
                                        </p:attrNameLst>
                                      </p:cBhvr>
                                      <p:tavLst>
                                        <p:tav tm="0">
                                          <p:val>
                                            <p:strVal val="#ppt_x"/>
                                          </p:val>
                                        </p:tav>
                                        <p:tav tm="100000">
                                          <p:val>
                                            <p:strVal val="#ppt_x"/>
                                          </p:val>
                                        </p:tav>
                                      </p:tavLst>
                                    </p:anim>
                                    <p:anim calcmode="lin" valueType="num">
                                      <p:cBhvr>
                                        <p:cTn id="25"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1000"/>
                                        <p:tgtEl>
                                          <p:spTgt spid="12"/>
                                        </p:tgtEl>
                                      </p:cBhvr>
                                    </p:animEffect>
                                    <p:anim calcmode="lin" valueType="num">
                                      <p:cBhvr>
                                        <p:cTn id="31" dur="1000" fill="hold"/>
                                        <p:tgtEl>
                                          <p:spTgt spid="12"/>
                                        </p:tgtEl>
                                        <p:attrNameLst>
                                          <p:attrName>ppt_x</p:attrName>
                                        </p:attrNameLst>
                                      </p:cBhvr>
                                      <p:tavLst>
                                        <p:tav tm="0">
                                          <p:val>
                                            <p:strVal val="#ppt_x"/>
                                          </p:val>
                                        </p:tav>
                                        <p:tav tm="100000">
                                          <p:val>
                                            <p:strVal val="#ppt_x"/>
                                          </p:val>
                                        </p:tav>
                                      </p:tavLst>
                                    </p:anim>
                                    <p:anim calcmode="lin" valueType="num">
                                      <p:cBhvr>
                                        <p:cTn id="3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1000"/>
                                        <p:tgtEl>
                                          <p:spTgt spid="39"/>
                                        </p:tgtEl>
                                      </p:cBhvr>
                                    </p:animEffect>
                                    <p:anim calcmode="lin" valueType="num">
                                      <p:cBhvr>
                                        <p:cTn id="38" dur="1000" fill="hold"/>
                                        <p:tgtEl>
                                          <p:spTgt spid="39"/>
                                        </p:tgtEl>
                                        <p:attrNameLst>
                                          <p:attrName>ppt_x</p:attrName>
                                        </p:attrNameLst>
                                      </p:cBhvr>
                                      <p:tavLst>
                                        <p:tav tm="0">
                                          <p:val>
                                            <p:strVal val="#ppt_x"/>
                                          </p:val>
                                        </p:tav>
                                        <p:tav tm="100000">
                                          <p:val>
                                            <p:strVal val="#ppt_x"/>
                                          </p:val>
                                        </p:tav>
                                      </p:tavLst>
                                    </p:anim>
                                    <p:anim calcmode="lin" valueType="num">
                                      <p:cBhvr>
                                        <p:cTn id="3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1000"/>
                                        <p:tgtEl>
                                          <p:spTgt spid="40"/>
                                        </p:tgtEl>
                                      </p:cBhvr>
                                    </p:animEffect>
                                    <p:anim calcmode="lin" valueType="num">
                                      <p:cBhvr>
                                        <p:cTn id="45" dur="1000" fill="hold"/>
                                        <p:tgtEl>
                                          <p:spTgt spid="40"/>
                                        </p:tgtEl>
                                        <p:attrNameLst>
                                          <p:attrName>ppt_x</p:attrName>
                                        </p:attrNameLst>
                                      </p:cBhvr>
                                      <p:tavLst>
                                        <p:tav tm="0">
                                          <p:val>
                                            <p:strVal val="#ppt_x"/>
                                          </p:val>
                                        </p:tav>
                                        <p:tav tm="100000">
                                          <p:val>
                                            <p:strVal val="#ppt_x"/>
                                          </p:val>
                                        </p:tav>
                                      </p:tavLst>
                                    </p:anim>
                                    <p:anim calcmode="lin" valueType="num">
                                      <p:cBhvr>
                                        <p:cTn id="46"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fade">
                                      <p:cBhvr>
                                        <p:cTn id="51" dur="1000"/>
                                        <p:tgtEl>
                                          <p:spTgt spid="42"/>
                                        </p:tgtEl>
                                      </p:cBhvr>
                                    </p:animEffect>
                                    <p:anim calcmode="lin" valueType="num">
                                      <p:cBhvr>
                                        <p:cTn id="52" dur="1000" fill="hold"/>
                                        <p:tgtEl>
                                          <p:spTgt spid="42"/>
                                        </p:tgtEl>
                                        <p:attrNameLst>
                                          <p:attrName>ppt_x</p:attrName>
                                        </p:attrNameLst>
                                      </p:cBhvr>
                                      <p:tavLst>
                                        <p:tav tm="0">
                                          <p:val>
                                            <p:strVal val="#ppt_x"/>
                                          </p:val>
                                        </p:tav>
                                        <p:tav tm="100000">
                                          <p:val>
                                            <p:strVal val="#ppt_x"/>
                                          </p:val>
                                        </p:tav>
                                      </p:tavLst>
                                    </p:anim>
                                    <p:anim calcmode="lin" valueType="num">
                                      <p:cBhvr>
                                        <p:cTn id="53"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fade">
                                      <p:cBhvr>
                                        <p:cTn id="58" dur="1000"/>
                                        <p:tgtEl>
                                          <p:spTgt spid="43"/>
                                        </p:tgtEl>
                                      </p:cBhvr>
                                    </p:animEffect>
                                    <p:anim calcmode="lin" valueType="num">
                                      <p:cBhvr>
                                        <p:cTn id="59" dur="1000" fill="hold"/>
                                        <p:tgtEl>
                                          <p:spTgt spid="43"/>
                                        </p:tgtEl>
                                        <p:attrNameLst>
                                          <p:attrName>ppt_x</p:attrName>
                                        </p:attrNameLst>
                                      </p:cBhvr>
                                      <p:tavLst>
                                        <p:tav tm="0">
                                          <p:val>
                                            <p:strVal val="#ppt_x"/>
                                          </p:val>
                                        </p:tav>
                                        <p:tav tm="100000">
                                          <p:val>
                                            <p:strVal val="#ppt_x"/>
                                          </p:val>
                                        </p:tav>
                                      </p:tavLst>
                                    </p:anim>
                                    <p:anim calcmode="lin" valueType="num">
                                      <p:cBhvr>
                                        <p:cTn id="60"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ldLvl="0" animBg="1"/>
      <p:bldP spid="34" grpId="0" bldLvl="0" animBg="1"/>
      <p:bldP spid="7" grpId="0" bldLvl="0" animBg="1"/>
      <p:bldP spid="21" grpId="0"/>
      <p:bldP spid="38" grpId="0"/>
      <p:bldP spid="12" grpId="0"/>
      <p:bldP spid="39" grpId="0"/>
      <p:bldP spid="40" grpId="0"/>
      <p:bldP spid="42" grpId="0"/>
      <p:bldP spid="4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905" y="383540"/>
            <a:ext cx="1620520" cy="144653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100">
              <a:solidFill>
                <a:schemeClr val="lt1"/>
              </a:solidFill>
              <a:latin typeface="微软雅黑 Light" panose="020B0502040204020203" pitchFamily="34" charset="-122"/>
              <a:ea typeface="微软雅黑 Light" panose="020B0502040204020203" pitchFamily="34" charset="-122"/>
            </a:endParaRPr>
          </a:p>
        </p:txBody>
      </p:sp>
      <p:sp>
        <p:nvSpPr>
          <p:cNvPr id="34" name="等腰三角形 33"/>
          <p:cNvSpPr>
            <a:spLocks noChangeAspect="1"/>
          </p:cNvSpPr>
          <p:nvPr/>
        </p:nvSpPr>
        <p:spPr>
          <a:xfrm rot="16200000">
            <a:off x="1229360" y="2268855"/>
            <a:ext cx="469265" cy="316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dirty="0">
              <a:latin typeface="微软雅黑 Light" panose="020B0502040204020203" pitchFamily="34" charset="-122"/>
              <a:ea typeface="微软雅黑 Light" panose="020B0502040204020203" pitchFamily="34" charset="-122"/>
            </a:endParaRPr>
          </a:p>
        </p:txBody>
      </p:sp>
      <p:grpSp>
        <p:nvGrpSpPr>
          <p:cNvPr id="6" name="组合 5"/>
          <p:cNvGrpSpPr/>
          <p:nvPr/>
        </p:nvGrpSpPr>
        <p:grpSpPr>
          <a:xfrm>
            <a:off x="-1905" y="474980"/>
            <a:ext cx="1624330" cy="5691505"/>
            <a:chOff x="-3" y="31"/>
            <a:chExt cx="2558" cy="8963"/>
          </a:xfrm>
        </p:grpSpPr>
        <p:sp>
          <p:nvSpPr>
            <p:cNvPr id="54275" name="矩形 53"/>
            <p:cNvSpPr>
              <a:spLocks noChangeArrowheads="1"/>
            </p:cNvSpPr>
            <p:nvPr/>
          </p:nvSpPr>
          <p:spPr bwMode="auto">
            <a:xfrm>
              <a:off x="-2" y="7838"/>
              <a:ext cx="2552" cy="1156"/>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500" dirty="0">
                  <a:solidFill>
                    <a:schemeClr val="bg1"/>
                  </a:solidFill>
                  <a:latin typeface="微软雅黑 Light" panose="020B0502040204020203" pitchFamily="34" charset="-122"/>
                  <a:ea typeface="微软雅黑 Light" panose="020B0502040204020203" pitchFamily="34" charset="-122"/>
                </a:rPr>
                <a:t>0x0007</a:t>
              </a:r>
            </a:p>
          </p:txBody>
        </p:sp>
        <p:grpSp>
          <p:nvGrpSpPr>
            <p:cNvPr id="22" name="组合 6"/>
            <p:cNvGrpSpPr/>
            <p:nvPr/>
          </p:nvGrpSpPr>
          <p:grpSpPr bwMode="auto">
            <a:xfrm>
              <a:off x="126" y="31"/>
              <a:ext cx="2295" cy="1343"/>
              <a:chOff x="0" y="1313877"/>
              <a:chExt cx="1943100" cy="1137363"/>
            </a:xfrm>
          </p:grpSpPr>
          <p:sp>
            <p:nvSpPr>
              <p:cNvPr id="23" name="文本框 7"/>
              <p:cNvSpPr txBox="1">
                <a:spLocks noChangeArrowheads="1"/>
              </p:cNvSpPr>
              <p:nvPr/>
            </p:nvSpPr>
            <p:spPr bwMode="auto">
              <a:xfrm>
                <a:off x="0" y="1313877"/>
                <a:ext cx="1943100" cy="67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700"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9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Contents</a:t>
                </a:r>
                <a:endParaRPr lang="zh-CN" altLang="en-US" sz="1800"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grpSp>
        <p:sp>
          <p:nvSpPr>
            <p:cNvPr id="29" name="矩形 53"/>
            <p:cNvSpPr>
              <a:spLocks noChangeArrowheads="1"/>
            </p:cNvSpPr>
            <p:nvPr/>
          </p:nvSpPr>
          <p:spPr bwMode="auto">
            <a:xfrm>
              <a:off x="-3" y="2165"/>
              <a:ext cx="2552" cy="1003"/>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500" dirty="0">
                <a:solidFill>
                  <a:schemeClr val="bg1"/>
                </a:solidFill>
                <a:latin typeface="微软雅黑 Light" panose="020B0502040204020203" pitchFamily="34" charset="-122"/>
                <a:ea typeface="微软雅黑 Light" panose="020B0502040204020203" pitchFamily="34" charset="-122"/>
              </a:endParaRPr>
            </a:p>
          </p:txBody>
        </p:sp>
        <p:sp>
          <p:nvSpPr>
            <p:cNvPr id="30" name="矩形 53"/>
            <p:cNvSpPr>
              <a:spLocks noChangeArrowheads="1"/>
            </p:cNvSpPr>
            <p:nvPr/>
          </p:nvSpPr>
          <p:spPr bwMode="auto">
            <a:xfrm>
              <a:off x="3" y="3168"/>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dirty="0">
                <a:solidFill>
                  <a:schemeClr val="bg1"/>
                </a:solidFill>
                <a:latin typeface="微软雅黑 Light" panose="020B0502040204020203" pitchFamily="34" charset="-122"/>
                <a:ea typeface="微软雅黑 Light" panose="020B0502040204020203" pitchFamily="34" charset="-122"/>
              </a:endParaRPr>
            </a:p>
          </p:txBody>
        </p:sp>
        <p:sp>
          <p:nvSpPr>
            <p:cNvPr id="2" name="矩形 53"/>
            <p:cNvSpPr>
              <a:spLocks noChangeArrowheads="1"/>
            </p:cNvSpPr>
            <p:nvPr/>
          </p:nvSpPr>
          <p:spPr bwMode="auto">
            <a:xfrm>
              <a:off x="-3" y="4102"/>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dirty="0">
                <a:solidFill>
                  <a:schemeClr val="bg1"/>
                </a:solidFill>
                <a:latin typeface="微软雅黑 Light" panose="020B0502040204020203" pitchFamily="34" charset="-122"/>
                <a:ea typeface="微软雅黑 Light" panose="020B0502040204020203" pitchFamily="34" charset="-122"/>
              </a:endParaRPr>
            </a:p>
          </p:txBody>
        </p:sp>
        <p:sp>
          <p:nvSpPr>
            <p:cNvPr id="3" name="矩形 53"/>
            <p:cNvSpPr>
              <a:spLocks noChangeArrowheads="1"/>
            </p:cNvSpPr>
            <p:nvPr/>
          </p:nvSpPr>
          <p:spPr bwMode="auto">
            <a:xfrm>
              <a:off x="3" y="5036"/>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dirty="0">
                <a:solidFill>
                  <a:schemeClr val="bg1"/>
                </a:solidFill>
                <a:latin typeface="微软雅黑 Light" panose="020B0502040204020203" pitchFamily="34" charset="-122"/>
                <a:ea typeface="微软雅黑 Light" panose="020B0502040204020203" pitchFamily="34" charset="-122"/>
              </a:endParaRPr>
            </a:p>
          </p:txBody>
        </p:sp>
        <p:sp>
          <p:nvSpPr>
            <p:cNvPr id="4" name="矩形 53"/>
            <p:cNvSpPr>
              <a:spLocks noChangeArrowheads="1"/>
            </p:cNvSpPr>
            <p:nvPr/>
          </p:nvSpPr>
          <p:spPr bwMode="auto">
            <a:xfrm>
              <a:off x="3" y="5970"/>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dirty="0">
                <a:solidFill>
                  <a:schemeClr val="bg1"/>
                </a:solidFill>
                <a:latin typeface="微软雅黑 Light" panose="020B0502040204020203" pitchFamily="34" charset="-122"/>
                <a:ea typeface="微软雅黑 Light" panose="020B0502040204020203" pitchFamily="34" charset="-122"/>
              </a:endParaRPr>
            </a:p>
          </p:txBody>
        </p:sp>
        <p:sp>
          <p:nvSpPr>
            <p:cNvPr id="5" name="矩形 53"/>
            <p:cNvSpPr>
              <a:spLocks noChangeArrowheads="1"/>
            </p:cNvSpPr>
            <p:nvPr/>
          </p:nvSpPr>
          <p:spPr bwMode="auto">
            <a:xfrm>
              <a:off x="-3" y="6904"/>
              <a:ext cx="2552" cy="934"/>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dirty="0">
                <a:solidFill>
                  <a:schemeClr val="bg1"/>
                </a:solidFill>
                <a:latin typeface="微软雅黑 Light" panose="020B0502040204020203" pitchFamily="34" charset="-122"/>
                <a:ea typeface="微软雅黑 Light" panose="020B0502040204020203" pitchFamily="34" charset="-122"/>
              </a:endParaRPr>
            </a:p>
          </p:txBody>
        </p:sp>
      </p:grpSp>
      <p:sp>
        <p:nvSpPr>
          <p:cNvPr id="7" name="等腰三角形 6"/>
          <p:cNvSpPr>
            <a:spLocks noChangeAspect="1"/>
          </p:cNvSpPr>
          <p:nvPr/>
        </p:nvSpPr>
        <p:spPr>
          <a:xfrm rot="16200000">
            <a:off x="1280363" y="5640175"/>
            <a:ext cx="369575" cy="318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微软雅黑 Light" panose="020B0502040204020203" pitchFamily="34" charset="-122"/>
              <a:ea typeface="微软雅黑 Light" panose="020B0502040204020203" pitchFamily="34" charset="-122"/>
            </a:endParaRPr>
          </a:p>
        </p:txBody>
      </p:sp>
      <p:sp>
        <p:nvSpPr>
          <p:cNvPr id="21" name="文本框 20"/>
          <p:cNvSpPr txBox="1"/>
          <p:nvPr/>
        </p:nvSpPr>
        <p:spPr>
          <a:xfrm>
            <a:off x="2570335" y="753260"/>
            <a:ext cx="6009993" cy="714375"/>
          </a:xfrm>
          <a:prstGeom prst="rect">
            <a:avLst/>
          </a:prstGeom>
          <a:noFill/>
          <a:ln>
            <a:noFill/>
          </a:ln>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4050" b="0" dirty="0">
                <a:solidFill>
                  <a:prstClr val="black">
                    <a:alpha val="75000"/>
                  </a:prstClr>
                </a:solidFill>
                <a:latin typeface="微软雅黑 Light" panose="020B0502040204020203" pitchFamily="34" charset="-122"/>
                <a:ea typeface="微软雅黑 Light" panose="020B0502040204020203" pitchFamily="34" charset="-122"/>
              </a:rPr>
              <a:t>防范</a:t>
            </a:r>
          </a:p>
        </p:txBody>
      </p:sp>
      <p:sp>
        <p:nvSpPr>
          <p:cNvPr id="38" name="文本框 37"/>
          <p:cNvSpPr txBox="1"/>
          <p:nvPr/>
        </p:nvSpPr>
        <p:spPr>
          <a:xfrm>
            <a:off x="3638732" y="1656738"/>
            <a:ext cx="3077803" cy="645160"/>
          </a:xfrm>
          <a:prstGeom prst="rect">
            <a:avLst/>
          </a:prstGeom>
          <a:noFill/>
          <a:ln>
            <a:noFill/>
          </a:ln>
        </p:spPr>
        <p:txBody>
          <a:bodyPr wrap="square" rtlCol="0">
            <a:spAutoFit/>
          </a:bodyPr>
          <a:lstStyle/>
          <a:p>
            <a:r>
              <a:rPr lang="zh-CN" altLang="en-US" sz="3600">
                <a:latin typeface="微软雅黑 Light" panose="020B0502040204020203" pitchFamily="34" charset="-122"/>
                <a:ea typeface="微软雅黑 Light" panose="020B0502040204020203" pitchFamily="34" charset="-122"/>
              </a:rPr>
              <a:t>针对人才风险</a:t>
            </a:r>
          </a:p>
        </p:txBody>
      </p:sp>
      <p:sp>
        <p:nvSpPr>
          <p:cNvPr id="12" name="文本框 11"/>
          <p:cNvSpPr txBox="1"/>
          <p:nvPr/>
        </p:nvSpPr>
        <p:spPr>
          <a:xfrm>
            <a:off x="3638733" y="2462553"/>
            <a:ext cx="3078449" cy="645160"/>
          </a:xfrm>
          <a:prstGeom prst="rect">
            <a:avLst/>
          </a:prstGeom>
          <a:noFill/>
          <a:ln>
            <a:noFill/>
          </a:ln>
        </p:spPr>
        <p:txBody>
          <a:bodyPr wrap="square" rtlCol="0">
            <a:spAutoFit/>
          </a:bodyPr>
          <a:lstStyle/>
          <a:p>
            <a:r>
              <a:rPr lang="zh-CN" altLang="en-US" sz="3600">
                <a:latin typeface="微软雅黑 Light" panose="020B0502040204020203" pitchFamily="34" charset="-122"/>
                <a:ea typeface="微软雅黑 Light" panose="020B0502040204020203" pitchFamily="34" charset="-122"/>
              </a:rPr>
              <a:t>针对管理风险</a:t>
            </a:r>
          </a:p>
        </p:txBody>
      </p:sp>
      <p:sp>
        <p:nvSpPr>
          <p:cNvPr id="39" name="文本框 38"/>
          <p:cNvSpPr txBox="1"/>
          <p:nvPr/>
        </p:nvSpPr>
        <p:spPr>
          <a:xfrm>
            <a:off x="3638733" y="3388383"/>
            <a:ext cx="3078449" cy="645160"/>
          </a:xfrm>
          <a:prstGeom prst="rect">
            <a:avLst/>
          </a:prstGeom>
          <a:noFill/>
          <a:ln>
            <a:noFill/>
          </a:ln>
        </p:spPr>
        <p:txBody>
          <a:bodyPr wrap="square" rtlCol="0">
            <a:spAutoFit/>
          </a:bodyPr>
          <a:lstStyle/>
          <a:p>
            <a:r>
              <a:rPr lang="zh-CN" altLang="en-US" sz="3600" dirty="0">
                <a:latin typeface="微软雅黑 Light" panose="020B0502040204020203" pitchFamily="34" charset="-122"/>
                <a:ea typeface="微软雅黑 Light" panose="020B0502040204020203" pitchFamily="34" charset="-122"/>
              </a:rPr>
              <a:t>针对技术风险</a:t>
            </a:r>
          </a:p>
        </p:txBody>
      </p:sp>
      <p:sp>
        <p:nvSpPr>
          <p:cNvPr id="40" name="文本框 39"/>
          <p:cNvSpPr txBox="1"/>
          <p:nvPr/>
        </p:nvSpPr>
        <p:spPr>
          <a:xfrm>
            <a:off x="3638733" y="4311673"/>
            <a:ext cx="3077157" cy="645160"/>
          </a:xfrm>
          <a:prstGeom prst="rect">
            <a:avLst/>
          </a:prstGeom>
          <a:noFill/>
          <a:ln>
            <a:noFill/>
          </a:ln>
        </p:spPr>
        <p:txBody>
          <a:bodyPr wrap="square" rtlCol="0">
            <a:spAutoFit/>
          </a:bodyPr>
          <a:lstStyle/>
          <a:p>
            <a:r>
              <a:rPr lang="zh-CN" altLang="en-US" sz="3600">
                <a:latin typeface="微软雅黑 Light" panose="020B0502040204020203" pitchFamily="34" charset="-122"/>
                <a:ea typeface="微软雅黑 Light" panose="020B0502040204020203" pitchFamily="34" charset="-122"/>
              </a:rPr>
              <a:t>针对市场风险</a:t>
            </a:r>
          </a:p>
        </p:txBody>
      </p:sp>
      <p:sp>
        <p:nvSpPr>
          <p:cNvPr id="42" name="文本框 41"/>
          <p:cNvSpPr txBox="1"/>
          <p:nvPr/>
        </p:nvSpPr>
        <p:spPr>
          <a:xfrm>
            <a:off x="3638733" y="5339103"/>
            <a:ext cx="3604984" cy="645160"/>
          </a:xfrm>
          <a:prstGeom prst="rect">
            <a:avLst/>
          </a:prstGeom>
          <a:noFill/>
          <a:ln>
            <a:noFill/>
          </a:ln>
        </p:spPr>
        <p:txBody>
          <a:bodyPr wrap="square" rtlCol="0">
            <a:spAutoFit/>
          </a:bodyPr>
          <a:lstStyle/>
          <a:p>
            <a:r>
              <a:rPr lang="zh-CN" altLang="en-US" sz="3600">
                <a:latin typeface="微软雅黑 Light" panose="020B0502040204020203" pitchFamily="34" charset="-122"/>
                <a:ea typeface="微软雅黑 Light" panose="020B0502040204020203" pitchFamily="34" charset="-122"/>
              </a:rPr>
              <a:t>针对资金链风险</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12" presetClass="entr" presetSubtype="2" fill="hold" grpId="0" nodeType="withEffect">
                                  <p:stCondLst>
                                    <p:cond delay="500"/>
                                  </p:stCondLst>
                                  <p:childTnLst>
                                    <p:set>
                                      <p:cBhvr>
                                        <p:cTn id="9" dur="1" fill="hold">
                                          <p:stCondLst>
                                            <p:cond delay="0"/>
                                          </p:stCondLst>
                                        </p:cTn>
                                        <p:tgtEl>
                                          <p:spTgt spid="34"/>
                                        </p:tgtEl>
                                        <p:attrNameLst>
                                          <p:attrName>style.visibility</p:attrName>
                                        </p:attrNameLst>
                                      </p:cBhvr>
                                      <p:to>
                                        <p:strVal val="visible"/>
                                      </p:to>
                                    </p:set>
                                    <p:anim calcmode="lin" valueType="num">
                                      <p:cBhvr additive="base">
                                        <p:cTn id="10" dur="500"/>
                                        <p:tgtEl>
                                          <p:spTgt spid="34"/>
                                        </p:tgtEl>
                                        <p:attrNameLst>
                                          <p:attrName>ppt_x</p:attrName>
                                        </p:attrNameLst>
                                      </p:cBhvr>
                                      <p:tavLst>
                                        <p:tav tm="0">
                                          <p:val>
                                            <p:strVal val="#ppt_x+#ppt_w*1.125000"/>
                                          </p:val>
                                        </p:tav>
                                        <p:tav tm="100000">
                                          <p:val>
                                            <p:strVal val="#ppt_x"/>
                                          </p:val>
                                        </p:tav>
                                      </p:tavLst>
                                    </p:anim>
                                    <p:animEffect transition="in" filter="wipe(left)">
                                      <p:cBhvr>
                                        <p:cTn id="11" dur="500"/>
                                        <p:tgtEl>
                                          <p:spTgt spid="34"/>
                                        </p:tgtEl>
                                      </p:cBhvr>
                                    </p:animEffect>
                                  </p:childTnLst>
                                </p:cTn>
                              </p:par>
                              <p:par>
                                <p:cTn id="12" presetID="12" presetClass="entr" presetSubtype="2" fill="hold" grpId="0" nodeType="withEffect">
                                  <p:stCondLst>
                                    <p:cond delay="50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p:tgtEl>
                                          <p:spTgt spid="7"/>
                                        </p:tgtEl>
                                        <p:attrNameLst>
                                          <p:attrName>ppt_x</p:attrName>
                                        </p:attrNameLst>
                                      </p:cBhvr>
                                      <p:tavLst>
                                        <p:tav tm="0">
                                          <p:val>
                                            <p:strVal val="#ppt_x+#ppt_w*1.125000"/>
                                          </p:val>
                                        </p:tav>
                                        <p:tav tm="100000">
                                          <p:val>
                                            <p:strVal val="#ppt_x"/>
                                          </p:val>
                                        </p:tav>
                                      </p:tavLst>
                                    </p:anim>
                                    <p:animEffect transition="in" filter="wipe(left)">
                                      <p:cBhvr>
                                        <p:cTn id="15" dur="500"/>
                                        <p:tgtEl>
                                          <p:spTgt spid="7"/>
                                        </p:tgtEl>
                                      </p:cBhvr>
                                    </p:animEffect>
                                  </p:childTnLst>
                                </p:cTn>
                              </p:par>
                              <p:par>
                                <p:cTn id="16" presetID="22" presetClass="entr" presetSubtype="8" fill="hold" grpId="0" nodeType="withEffect">
                                  <p:stCondLst>
                                    <p:cond delay="500"/>
                                  </p:stCondLst>
                                  <p:childTnLst>
                                    <p:set>
                                      <p:cBhvr>
                                        <p:cTn id="17" dur="1" fill="hold">
                                          <p:stCondLst>
                                            <p:cond delay="0"/>
                                          </p:stCondLst>
                                        </p:cTn>
                                        <p:tgtEl>
                                          <p:spTgt spid="21"/>
                                        </p:tgtEl>
                                        <p:attrNameLst>
                                          <p:attrName>style.visibility</p:attrName>
                                        </p:attrNameLst>
                                      </p:cBhvr>
                                      <p:to>
                                        <p:strVal val="visible"/>
                                      </p:to>
                                    </p:set>
                                    <p:animEffect transition="in" filter="wipe(left)">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1000"/>
                                        <p:tgtEl>
                                          <p:spTgt spid="38"/>
                                        </p:tgtEl>
                                      </p:cBhvr>
                                    </p:animEffect>
                                    <p:anim calcmode="lin" valueType="num">
                                      <p:cBhvr>
                                        <p:cTn id="24" dur="1000" fill="hold"/>
                                        <p:tgtEl>
                                          <p:spTgt spid="38"/>
                                        </p:tgtEl>
                                        <p:attrNameLst>
                                          <p:attrName>ppt_x</p:attrName>
                                        </p:attrNameLst>
                                      </p:cBhvr>
                                      <p:tavLst>
                                        <p:tav tm="0">
                                          <p:val>
                                            <p:strVal val="#ppt_x"/>
                                          </p:val>
                                        </p:tav>
                                        <p:tav tm="100000">
                                          <p:val>
                                            <p:strVal val="#ppt_x"/>
                                          </p:val>
                                        </p:tav>
                                      </p:tavLst>
                                    </p:anim>
                                    <p:anim calcmode="lin" valueType="num">
                                      <p:cBhvr>
                                        <p:cTn id="25"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1000"/>
                                        <p:tgtEl>
                                          <p:spTgt spid="12"/>
                                        </p:tgtEl>
                                      </p:cBhvr>
                                    </p:animEffect>
                                    <p:anim calcmode="lin" valueType="num">
                                      <p:cBhvr>
                                        <p:cTn id="31" dur="1000" fill="hold"/>
                                        <p:tgtEl>
                                          <p:spTgt spid="12"/>
                                        </p:tgtEl>
                                        <p:attrNameLst>
                                          <p:attrName>ppt_x</p:attrName>
                                        </p:attrNameLst>
                                      </p:cBhvr>
                                      <p:tavLst>
                                        <p:tav tm="0">
                                          <p:val>
                                            <p:strVal val="#ppt_x"/>
                                          </p:val>
                                        </p:tav>
                                        <p:tav tm="100000">
                                          <p:val>
                                            <p:strVal val="#ppt_x"/>
                                          </p:val>
                                        </p:tav>
                                      </p:tavLst>
                                    </p:anim>
                                    <p:anim calcmode="lin" valueType="num">
                                      <p:cBhvr>
                                        <p:cTn id="3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1000"/>
                                        <p:tgtEl>
                                          <p:spTgt spid="39"/>
                                        </p:tgtEl>
                                      </p:cBhvr>
                                    </p:animEffect>
                                    <p:anim calcmode="lin" valueType="num">
                                      <p:cBhvr>
                                        <p:cTn id="38" dur="1000" fill="hold"/>
                                        <p:tgtEl>
                                          <p:spTgt spid="39"/>
                                        </p:tgtEl>
                                        <p:attrNameLst>
                                          <p:attrName>ppt_x</p:attrName>
                                        </p:attrNameLst>
                                      </p:cBhvr>
                                      <p:tavLst>
                                        <p:tav tm="0">
                                          <p:val>
                                            <p:strVal val="#ppt_x"/>
                                          </p:val>
                                        </p:tav>
                                        <p:tav tm="100000">
                                          <p:val>
                                            <p:strVal val="#ppt_x"/>
                                          </p:val>
                                        </p:tav>
                                      </p:tavLst>
                                    </p:anim>
                                    <p:anim calcmode="lin" valueType="num">
                                      <p:cBhvr>
                                        <p:cTn id="3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1000"/>
                                        <p:tgtEl>
                                          <p:spTgt spid="40"/>
                                        </p:tgtEl>
                                      </p:cBhvr>
                                    </p:animEffect>
                                    <p:anim calcmode="lin" valueType="num">
                                      <p:cBhvr>
                                        <p:cTn id="45" dur="1000" fill="hold"/>
                                        <p:tgtEl>
                                          <p:spTgt spid="40"/>
                                        </p:tgtEl>
                                        <p:attrNameLst>
                                          <p:attrName>ppt_x</p:attrName>
                                        </p:attrNameLst>
                                      </p:cBhvr>
                                      <p:tavLst>
                                        <p:tav tm="0">
                                          <p:val>
                                            <p:strVal val="#ppt_x"/>
                                          </p:val>
                                        </p:tav>
                                        <p:tav tm="100000">
                                          <p:val>
                                            <p:strVal val="#ppt_x"/>
                                          </p:val>
                                        </p:tav>
                                      </p:tavLst>
                                    </p:anim>
                                    <p:anim calcmode="lin" valueType="num">
                                      <p:cBhvr>
                                        <p:cTn id="46"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fade">
                                      <p:cBhvr>
                                        <p:cTn id="51" dur="1000"/>
                                        <p:tgtEl>
                                          <p:spTgt spid="42"/>
                                        </p:tgtEl>
                                      </p:cBhvr>
                                    </p:animEffect>
                                    <p:anim calcmode="lin" valueType="num">
                                      <p:cBhvr>
                                        <p:cTn id="52" dur="1000" fill="hold"/>
                                        <p:tgtEl>
                                          <p:spTgt spid="42"/>
                                        </p:tgtEl>
                                        <p:attrNameLst>
                                          <p:attrName>ppt_x</p:attrName>
                                        </p:attrNameLst>
                                      </p:cBhvr>
                                      <p:tavLst>
                                        <p:tav tm="0">
                                          <p:val>
                                            <p:strVal val="#ppt_x"/>
                                          </p:val>
                                        </p:tav>
                                        <p:tav tm="100000">
                                          <p:val>
                                            <p:strVal val="#ppt_x"/>
                                          </p:val>
                                        </p:tav>
                                      </p:tavLst>
                                    </p:anim>
                                    <p:anim calcmode="lin" valueType="num">
                                      <p:cBhvr>
                                        <p:cTn id="53"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ldLvl="0" animBg="1"/>
      <p:bldP spid="34" grpId="0" bldLvl="0" animBg="1"/>
      <p:bldP spid="7" grpId="0" bldLvl="0" animBg="1"/>
      <p:bldP spid="21" grpId="0"/>
      <p:bldP spid="38" grpId="0"/>
      <p:bldP spid="12" grpId="0"/>
      <p:bldP spid="39" grpId="0"/>
      <p:bldP spid="40" grpId="0"/>
      <p:bldP spid="4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直角三角形 132"/>
          <p:cNvSpPr/>
          <p:nvPr/>
        </p:nvSpPr>
        <p:spPr>
          <a:xfrm rot="10800000" flipV="1">
            <a:off x="2971800" y="5199460"/>
            <a:ext cx="6172200" cy="1658540"/>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0"/>
          </a:p>
        </p:txBody>
      </p:sp>
      <p:sp>
        <p:nvSpPr>
          <p:cNvPr id="132" name="直角三角形 131"/>
          <p:cNvSpPr/>
          <p:nvPr/>
        </p:nvSpPr>
        <p:spPr>
          <a:xfrm rot="5400000">
            <a:off x="1393033" y="-1361108"/>
            <a:ext cx="1057275" cy="3843338"/>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0"/>
          </a:p>
        </p:txBody>
      </p:sp>
      <p:sp>
        <p:nvSpPr>
          <p:cNvPr id="52228" name="文本框 133"/>
          <p:cNvSpPr txBox="1">
            <a:spLocks noChangeArrowheads="1"/>
          </p:cNvSpPr>
          <p:nvPr/>
        </p:nvSpPr>
        <p:spPr bwMode="auto">
          <a:xfrm>
            <a:off x="1921670" y="1491854"/>
            <a:ext cx="6858000" cy="860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25000"/>
              </a:lnSpc>
              <a:spcBef>
                <a:spcPct val="0"/>
              </a:spcBef>
              <a:buFontTx/>
              <a:buNone/>
            </a:pPr>
            <a:r>
              <a:rPr lang="zh-CN" altLang="en-US" sz="4400" dirty="0">
                <a:solidFill>
                  <a:srgbClr val="0053A3"/>
                </a:solidFill>
                <a:latin typeface="Arial" panose="020B0604020202020204" pitchFamily="34" charset="0"/>
                <a:ea typeface="微软雅黑" panose="020B0503020204020204" pitchFamily="34" charset="-122"/>
                <a:sym typeface="Arial" panose="020B0604020202020204" pitchFamily="34" charset="0"/>
              </a:rPr>
              <a:t>感谢聆听</a:t>
            </a:r>
          </a:p>
        </p:txBody>
      </p:sp>
      <p:grpSp>
        <p:nvGrpSpPr>
          <p:cNvPr id="52231" name="Group 39"/>
          <p:cNvGrpSpPr>
            <a:grpSpLocks noChangeAspect="1"/>
          </p:cNvGrpSpPr>
          <p:nvPr/>
        </p:nvGrpSpPr>
        <p:grpSpPr bwMode="auto">
          <a:xfrm>
            <a:off x="276224" y="1022748"/>
            <a:ext cx="500063" cy="469106"/>
            <a:chOff x="3999" y="78"/>
            <a:chExt cx="1268" cy="1186"/>
          </a:xfrm>
        </p:grpSpPr>
        <p:sp>
          <p:nvSpPr>
            <p:cNvPr id="52232" name="Freeform 40"/>
            <p:cNvSpPr/>
            <p:nvPr/>
          </p:nvSpPr>
          <p:spPr bwMode="auto">
            <a:xfrm>
              <a:off x="3999" y="162"/>
              <a:ext cx="1268" cy="848"/>
            </a:xfrm>
            <a:custGeom>
              <a:avLst/>
              <a:gdLst>
                <a:gd name="T0" fmla="*/ 1059488 w 120"/>
                <a:gd name="T1" fmla="*/ 0 h 80"/>
                <a:gd name="T2" fmla="*/ 0 w 120"/>
                <a:gd name="T3" fmla="*/ 8029807 h 80"/>
                <a:gd name="T4" fmla="*/ 5273771 w 120"/>
                <a:gd name="T5" fmla="*/ 8029807 h 80"/>
                <a:gd name="T6" fmla="*/ 7903571 w 120"/>
                <a:gd name="T7" fmla="*/ 10706000 h 80"/>
                <a:gd name="T8" fmla="*/ 10534597 w 120"/>
                <a:gd name="T9" fmla="*/ 8029807 h 80"/>
                <a:gd name="T10" fmla="*/ 15808378 w 120"/>
                <a:gd name="T11" fmla="*/ 8029807 h 80"/>
                <a:gd name="T12" fmla="*/ 14747654 w 120"/>
                <a:gd name="T13" fmla="*/ 0 h 80"/>
                <a:gd name="T14" fmla="*/ 0 60000 65536"/>
                <a:gd name="T15" fmla="*/ 0 60000 65536"/>
                <a:gd name="T16" fmla="*/ 0 60000 65536"/>
                <a:gd name="T17" fmla="*/ 0 60000 65536"/>
                <a:gd name="T18" fmla="*/ 0 60000 65536"/>
                <a:gd name="T19" fmla="*/ 0 60000 65536"/>
                <a:gd name="T20" fmla="*/ 0 60000 65536"/>
                <a:gd name="T21" fmla="*/ 0 w 120"/>
                <a:gd name="T22" fmla="*/ 0 h 80"/>
                <a:gd name="T23" fmla="*/ 120 w 120"/>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80">
                  <a:moveTo>
                    <a:pt x="8" y="0"/>
                  </a:moveTo>
                  <a:cubicBezTo>
                    <a:pt x="0" y="60"/>
                    <a:pt x="0" y="60"/>
                    <a:pt x="0" y="60"/>
                  </a:cubicBezTo>
                  <a:cubicBezTo>
                    <a:pt x="40" y="60"/>
                    <a:pt x="40" y="60"/>
                    <a:pt x="40" y="60"/>
                  </a:cubicBezTo>
                  <a:cubicBezTo>
                    <a:pt x="40" y="71"/>
                    <a:pt x="49" y="80"/>
                    <a:pt x="60" y="80"/>
                  </a:cubicBezTo>
                  <a:cubicBezTo>
                    <a:pt x="71" y="80"/>
                    <a:pt x="80" y="71"/>
                    <a:pt x="80" y="60"/>
                  </a:cubicBezTo>
                  <a:cubicBezTo>
                    <a:pt x="120" y="60"/>
                    <a:pt x="120" y="60"/>
                    <a:pt x="120" y="60"/>
                  </a:cubicBezTo>
                  <a:cubicBezTo>
                    <a:pt x="112" y="0"/>
                    <a:pt x="112" y="0"/>
                    <a:pt x="112" y="0"/>
                  </a:cubicBezTo>
                </a:path>
              </a:pathLst>
            </a:custGeom>
            <a:noFill/>
            <a:ln w="28575">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sz="100"/>
            </a:p>
          </p:txBody>
        </p:sp>
        <p:sp>
          <p:nvSpPr>
            <p:cNvPr id="52233" name="Freeform 41"/>
            <p:cNvSpPr/>
            <p:nvPr/>
          </p:nvSpPr>
          <p:spPr bwMode="auto">
            <a:xfrm>
              <a:off x="3999" y="925"/>
              <a:ext cx="1268" cy="339"/>
            </a:xfrm>
            <a:custGeom>
              <a:avLst/>
              <a:gdLst>
                <a:gd name="T0" fmla="*/ 0 w 1268"/>
                <a:gd name="T1" fmla="*/ 0 h 339"/>
                <a:gd name="T2" fmla="*/ 0 w 1268"/>
                <a:gd name="T3" fmla="*/ 339 h 339"/>
                <a:gd name="T4" fmla="*/ 1268 w 1268"/>
                <a:gd name="T5" fmla="*/ 339 h 339"/>
                <a:gd name="T6" fmla="*/ 1268 w 1268"/>
                <a:gd name="T7" fmla="*/ 0 h 339"/>
                <a:gd name="T8" fmla="*/ 0 60000 65536"/>
                <a:gd name="T9" fmla="*/ 0 60000 65536"/>
                <a:gd name="T10" fmla="*/ 0 60000 65536"/>
                <a:gd name="T11" fmla="*/ 0 60000 65536"/>
                <a:gd name="T12" fmla="*/ 0 w 1268"/>
                <a:gd name="T13" fmla="*/ 0 h 339"/>
                <a:gd name="T14" fmla="*/ 1268 w 1268"/>
                <a:gd name="T15" fmla="*/ 339 h 339"/>
              </a:gdLst>
              <a:ahLst/>
              <a:cxnLst>
                <a:cxn ang="T8">
                  <a:pos x="T0" y="T1"/>
                </a:cxn>
                <a:cxn ang="T9">
                  <a:pos x="T2" y="T3"/>
                </a:cxn>
                <a:cxn ang="T10">
                  <a:pos x="T4" y="T5"/>
                </a:cxn>
                <a:cxn ang="T11">
                  <a:pos x="T6" y="T7"/>
                </a:cxn>
              </a:cxnLst>
              <a:rect l="T12" t="T13" r="T14" b="T15"/>
              <a:pathLst>
                <a:path w="1268" h="339">
                  <a:moveTo>
                    <a:pt x="0" y="0"/>
                  </a:moveTo>
                  <a:lnTo>
                    <a:pt x="0" y="339"/>
                  </a:lnTo>
                  <a:lnTo>
                    <a:pt x="1268" y="339"/>
                  </a:lnTo>
                  <a:lnTo>
                    <a:pt x="1268" y="0"/>
                  </a:lnTo>
                </a:path>
              </a:pathLst>
            </a:custGeom>
            <a:noFill/>
            <a:ln w="28575">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sz="100"/>
            </a:p>
          </p:txBody>
        </p:sp>
        <p:sp>
          <p:nvSpPr>
            <p:cNvPr id="52234" name="Freeform 42"/>
            <p:cNvSpPr/>
            <p:nvPr/>
          </p:nvSpPr>
          <p:spPr bwMode="auto">
            <a:xfrm>
              <a:off x="4253" y="78"/>
              <a:ext cx="760" cy="593"/>
            </a:xfrm>
            <a:custGeom>
              <a:avLst/>
              <a:gdLst>
                <a:gd name="T0" fmla="*/ 760 w 760"/>
                <a:gd name="T1" fmla="*/ 593 h 593"/>
                <a:gd name="T2" fmla="*/ 760 w 760"/>
                <a:gd name="T3" fmla="*/ 0 h 593"/>
                <a:gd name="T4" fmla="*/ 0 w 760"/>
                <a:gd name="T5" fmla="*/ 0 h 593"/>
                <a:gd name="T6" fmla="*/ 0 w 760"/>
                <a:gd name="T7" fmla="*/ 593 h 593"/>
                <a:gd name="T8" fmla="*/ 0 60000 65536"/>
                <a:gd name="T9" fmla="*/ 0 60000 65536"/>
                <a:gd name="T10" fmla="*/ 0 60000 65536"/>
                <a:gd name="T11" fmla="*/ 0 60000 65536"/>
                <a:gd name="T12" fmla="*/ 0 w 760"/>
                <a:gd name="T13" fmla="*/ 0 h 593"/>
                <a:gd name="T14" fmla="*/ 760 w 760"/>
                <a:gd name="T15" fmla="*/ 593 h 593"/>
              </a:gdLst>
              <a:ahLst/>
              <a:cxnLst>
                <a:cxn ang="T8">
                  <a:pos x="T0" y="T1"/>
                </a:cxn>
                <a:cxn ang="T9">
                  <a:pos x="T2" y="T3"/>
                </a:cxn>
                <a:cxn ang="T10">
                  <a:pos x="T4" y="T5"/>
                </a:cxn>
                <a:cxn ang="T11">
                  <a:pos x="T6" y="T7"/>
                </a:cxn>
              </a:cxnLst>
              <a:rect l="T12" t="T13" r="T14" b="T15"/>
              <a:pathLst>
                <a:path w="760" h="593">
                  <a:moveTo>
                    <a:pt x="760" y="593"/>
                  </a:moveTo>
                  <a:lnTo>
                    <a:pt x="760" y="0"/>
                  </a:lnTo>
                  <a:lnTo>
                    <a:pt x="0" y="0"/>
                  </a:lnTo>
                  <a:lnTo>
                    <a:pt x="0" y="593"/>
                  </a:lnTo>
                </a:path>
              </a:pathLst>
            </a:custGeom>
            <a:noFill/>
            <a:ln w="28575">
              <a:solidFill>
                <a:schemeClr val="bg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sz="100"/>
            </a:p>
          </p:txBody>
        </p:sp>
        <p:sp>
          <p:nvSpPr>
            <p:cNvPr id="52235" name="Line 43"/>
            <p:cNvSpPr>
              <a:spLocks noChangeShapeType="1"/>
            </p:cNvSpPr>
            <p:nvPr/>
          </p:nvSpPr>
          <p:spPr bwMode="auto">
            <a:xfrm>
              <a:off x="4379" y="247"/>
              <a:ext cx="212" cy="0"/>
            </a:xfrm>
            <a:prstGeom prst="line">
              <a:avLst/>
            </a:prstGeom>
            <a:noFill/>
            <a:ln w="28575">
              <a:solidFill>
                <a:schemeClr val="bg1"/>
              </a:solidFill>
              <a:miter lim="800000"/>
            </a:ln>
            <a:extLst>
              <a:ext uri="{909E8E84-426E-40DD-AFC4-6F175D3DCCD1}">
                <a14:hiddenFill xmlns:a14="http://schemas.microsoft.com/office/drawing/2010/main">
                  <a:noFill/>
                </a14:hiddenFill>
              </a:ext>
            </a:extLst>
          </p:spPr>
          <p:txBody>
            <a:bodyPr/>
            <a:lstStyle/>
            <a:p>
              <a:endParaRPr lang="zh-CN" altLang="en-US" sz="100"/>
            </a:p>
          </p:txBody>
        </p:sp>
        <p:sp>
          <p:nvSpPr>
            <p:cNvPr id="52236" name="Line 44"/>
            <p:cNvSpPr>
              <a:spLocks noChangeShapeType="1"/>
            </p:cNvSpPr>
            <p:nvPr/>
          </p:nvSpPr>
          <p:spPr bwMode="auto">
            <a:xfrm>
              <a:off x="4379" y="416"/>
              <a:ext cx="508" cy="0"/>
            </a:xfrm>
            <a:prstGeom prst="line">
              <a:avLst/>
            </a:prstGeom>
            <a:noFill/>
            <a:ln w="28575">
              <a:solidFill>
                <a:schemeClr val="bg1"/>
              </a:solidFill>
              <a:miter lim="800000"/>
            </a:ln>
            <a:extLst>
              <a:ext uri="{909E8E84-426E-40DD-AFC4-6F175D3DCCD1}">
                <a14:hiddenFill xmlns:a14="http://schemas.microsoft.com/office/drawing/2010/main">
                  <a:noFill/>
                </a14:hiddenFill>
              </a:ext>
            </a:extLst>
          </p:spPr>
          <p:txBody>
            <a:bodyPr/>
            <a:lstStyle/>
            <a:p>
              <a:endParaRPr lang="zh-CN" altLang="en-US" sz="100"/>
            </a:p>
          </p:txBody>
        </p:sp>
        <p:sp>
          <p:nvSpPr>
            <p:cNvPr id="52237" name="Line 45"/>
            <p:cNvSpPr>
              <a:spLocks noChangeShapeType="1"/>
            </p:cNvSpPr>
            <p:nvPr/>
          </p:nvSpPr>
          <p:spPr bwMode="auto">
            <a:xfrm>
              <a:off x="4379" y="586"/>
              <a:ext cx="508" cy="0"/>
            </a:xfrm>
            <a:prstGeom prst="line">
              <a:avLst/>
            </a:prstGeom>
            <a:noFill/>
            <a:ln w="28575">
              <a:solidFill>
                <a:schemeClr val="bg1"/>
              </a:solidFill>
              <a:miter lim="800000"/>
            </a:ln>
            <a:extLst>
              <a:ext uri="{909E8E84-426E-40DD-AFC4-6F175D3DCCD1}">
                <a14:hiddenFill xmlns:a14="http://schemas.microsoft.com/office/drawing/2010/main">
                  <a:noFill/>
                </a14:hiddenFill>
              </a:ext>
            </a:extLst>
          </p:spPr>
          <p:txBody>
            <a:bodyPr/>
            <a:lstStyle/>
            <a:p>
              <a:endParaRPr lang="zh-CN" altLang="en-US" sz="100"/>
            </a:p>
          </p:txBody>
        </p:sp>
      </p:grpSp>
      <p:sp>
        <p:nvSpPr>
          <p:cNvPr id="2" name="文本框 1">
            <a:extLst>
              <a:ext uri="{FF2B5EF4-FFF2-40B4-BE49-F238E27FC236}">
                <a16:creationId xmlns:a16="http://schemas.microsoft.com/office/drawing/2014/main" id="{FD4E2AE7-7824-4ED7-8A20-0A01E6D4D9D6}"/>
              </a:ext>
            </a:extLst>
          </p:cNvPr>
          <p:cNvSpPr txBox="1"/>
          <p:nvPr/>
        </p:nvSpPr>
        <p:spPr>
          <a:xfrm>
            <a:off x="468864" y="4041340"/>
            <a:ext cx="4142791" cy="2784737"/>
          </a:xfrm>
          <a:prstGeom prst="rect">
            <a:avLst/>
          </a:prstGeom>
          <a:noFill/>
        </p:spPr>
        <p:txBody>
          <a:bodyPr wrap="square" rtlCol="0">
            <a:spAutoFit/>
          </a:bodyPr>
          <a:lstStyle/>
          <a:p>
            <a:pPr algn="dist" eaLnBrk="1" hangingPunct="1">
              <a:lnSpc>
                <a:spcPct val="200000"/>
              </a:lnSpc>
            </a:pPr>
            <a:r>
              <a:rPr lang="zh-CN" altLang="en-US" dirty="0">
                <a:solidFill>
                  <a:srgbClr val="0053A3"/>
                </a:solidFill>
                <a:latin typeface="Arial" panose="020B0604020202020204" pitchFamily="34" charset="0"/>
                <a:ea typeface="微软雅黑" panose="020B0503020204020204" pitchFamily="34" charset="-122"/>
                <a:sym typeface="Arial" panose="020B0604020202020204" pitchFamily="34" charset="0"/>
              </a:rPr>
              <a:t>小组成员</a:t>
            </a:r>
            <a:r>
              <a:rPr lang="en-US" altLang="zh-CN" dirty="0">
                <a:solidFill>
                  <a:srgbClr val="0053A3"/>
                </a:solidFill>
                <a:latin typeface="Arial" panose="020B0604020202020204" pitchFamily="34" charset="0"/>
                <a:ea typeface="微软雅黑" panose="020B0503020204020204" pitchFamily="34" charset="-122"/>
                <a:sym typeface="Arial" panose="020B0604020202020204" pitchFamily="34" charset="0"/>
              </a:rPr>
              <a:t>        </a:t>
            </a:r>
            <a:r>
              <a:rPr lang="zh-CN" altLang="en-US" dirty="0">
                <a:solidFill>
                  <a:srgbClr val="0053A3"/>
                </a:solidFill>
                <a:latin typeface="Arial" panose="020B0604020202020204" pitchFamily="34" charset="0"/>
                <a:ea typeface="微软雅黑" panose="020B0503020204020204" pitchFamily="34" charset="-122"/>
                <a:sym typeface="Arial" panose="020B0604020202020204" pitchFamily="34" charset="0"/>
              </a:rPr>
              <a:t>周茂多</a:t>
            </a:r>
            <a:r>
              <a:rPr lang="en-US" altLang="zh-CN" dirty="0">
                <a:solidFill>
                  <a:srgbClr val="0053A3"/>
                </a:solidFill>
                <a:latin typeface="Arial" panose="020B0604020202020204" pitchFamily="34" charset="0"/>
                <a:ea typeface="微软雅黑" panose="020B0503020204020204" pitchFamily="34" charset="-122"/>
                <a:sym typeface="Arial" panose="020B0604020202020204" pitchFamily="34" charset="0"/>
              </a:rPr>
              <a:t>12017225 </a:t>
            </a:r>
          </a:p>
          <a:p>
            <a:pPr algn="dist" eaLnBrk="1" hangingPunct="1">
              <a:lnSpc>
                <a:spcPct val="200000"/>
              </a:lnSpc>
            </a:pPr>
            <a:r>
              <a:rPr lang="zh-CN" altLang="en-US" dirty="0">
                <a:solidFill>
                  <a:srgbClr val="0053A3"/>
                </a:solidFill>
                <a:latin typeface="Arial" panose="020B0604020202020204" pitchFamily="34" charset="0"/>
                <a:ea typeface="微软雅黑" panose="020B0503020204020204" pitchFamily="34" charset="-122"/>
                <a:sym typeface="Arial" panose="020B0604020202020204" pitchFamily="34" charset="0"/>
              </a:rPr>
              <a:t>郑尊豪</a:t>
            </a:r>
            <a:r>
              <a:rPr lang="en-US" altLang="zh-CN" dirty="0">
                <a:solidFill>
                  <a:srgbClr val="0053A3"/>
                </a:solidFill>
                <a:latin typeface="Arial" panose="020B0604020202020204" pitchFamily="34" charset="0"/>
                <a:ea typeface="微软雅黑" panose="020B0503020204020204" pitchFamily="34" charset="-122"/>
                <a:sym typeface="Arial" panose="020B0604020202020204" pitchFamily="34" charset="0"/>
              </a:rPr>
              <a:t>16017316 </a:t>
            </a:r>
            <a:r>
              <a:rPr lang="zh-CN" altLang="en-US" dirty="0">
                <a:solidFill>
                  <a:srgbClr val="0053A3"/>
                </a:solidFill>
                <a:latin typeface="Arial" panose="020B0604020202020204" pitchFamily="34" charset="0"/>
                <a:ea typeface="微软雅黑" panose="020B0503020204020204" pitchFamily="34" charset="-122"/>
                <a:sym typeface="Arial" panose="020B0604020202020204" pitchFamily="34" charset="0"/>
              </a:rPr>
              <a:t>程千冉</a:t>
            </a:r>
            <a:r>
              <a:rPr lang="en-US" altLang="zh-CN" dirty="0">
                <a:solidFill>
                  <a:srgbClr val="0053A3"/>
                </a:solidFill>
                <a:latin typeface="Arial" panose="020B0604020202020204" pitchFamily="34" charset="0"/>
                <a:ea typeface="微软雅黑" panose="020B0503020204020204" pitchFamily="34" charset="-122"/>
                <a:sym typeface="Arial" panose="020B0604020202020204" pitchFamily="34" charset="0"/>
              </a:rPr>
              <a:t>16017305</a:t>
            </a:r>
          </a:p>
          <a:p>
            <a:pPr algn="dist" eaLnBrk="1" hangingPunct="1">
              <a:lnSpc>
                <a:spcPct val="200000"/>
              </a:lnSpc>
            </a:pPr>
            <a:r>
              <a:rPr lang="zh-CN" altLang="en-US" dirty="0">
                <a:solidFill>
                  <a:srgbClr val="0053A3"/>
                </a:solidFill>
                <a:latin typeface="Arial" panose="020B0604020202020204" pitchFamily="34" charset="0"/>
                <a:ea typeface="微软雅黑" panose="020B0503020204020204" pitchFamily="34" charset="-122"/>
                <a:sym typeface="Arial" panose="020B0604020202020204" pitchFamily="34" charset="0"/>
              </a:rPr>
              <a:t>陈瑞阳</a:t>
            </a:r>
            <a:r>
              <a:rPr lang="en-US" altLang="zh-CN" dirty="0">
                <a:solidFill>
                  <a:srgbClr val="0053A3"/>
                </a:solidFill>
                <a:latin typeface="Arial" panose="020B0604020202020204" pitchFamily="34" charset="0"/>
                <a:ea typeface="微软雅黑" panose="020B0503020204020204" pitchFamily="34" charset="-122"/>
                <a:sym typeface="Arial" panose="020B0604020202020204" pitchFamily="34" charset="0"/>
              </a:rPr>
              <a:t>22017203 </a:t>
            </a:r>
            <a:r>
              <a:rPr lang="zh-CN" altLang="en-US" dirty="0">
                <a:solidFill>
                  <a:srgbClr val="0053A3"/>
                </a:solidFill>
                <a:latin typeface="Arial" panose="020B0604020202020204" pitchFamily="34" charset="0"/>
                <a:ea typeface="微软雅黑" panose="020B0503020204020204" pitchFamily="34" charset="-122"/>
                <a:sym typeface="Arial" panose="020B0604020202020204" pitchFamily="34" charset="0"/>
              </a:rPr>
              <a:t>张子燕</a:t>
            </a:r>
            <a:r>
              <a:rPr lang="en-US" altLang="zh-CN" dirty="0">
                <a:solidFill>
                  <a:srgbClr val="0053A3"/>
                </a:solidFill>
                <a:latin typeface="Arial" panose="020B0604020202020204" pitchFamily="34" charset="0"/>
                <a:ea typeface="微软雅黑" panose="020B0503020204020204" pitchFamily="34" charset="-122"/>
                <a:sym typeface="Arial" panose="020B0604020202020204" pitchFamily="34" charset="0"/>
              </a:rPr>
              <a:t>57017206</a:t>
            </a:r>
          </a:p>
          <a:p>
            <a:pPr algn="dist" eaLnBrk="1" hangingPunct="1">
              <a:lnSpc>
                <a:spcPct val="200000"/>
              </a:lnSpc>
            </a:pPr>
            <a:r>
              <a:rPr lang="zh-CN" altLang="en-US" dirty="0">
                <a:solidFill>
                  <a:srgbClr val="0053A3"/>
                </a:solidFill>
                <a:latin typeface="Arial" panose="020B0604020202020204" pitchFamily="34" charset="0"/>
                <a:ea typeface="微软雅黑" panose="020B0503020204020204" pitchFamily="34" charset="-122"/>
                <a:sym typeface="Arial" panose="020B0604020202020204" pitchFamily="34" charset="0"/>
              </a:rPr>
              <a:t>凌泰炜</a:t>
            </a:r>
            <a:r>
              <a:rPr lang="en-US" altLang="zh-CN" dirty="0">
                <a:solidFill>
                  <a:srgbClr val="0053A3"/>
                </a:solidFill>
                <a:latin typeface="Arial" panose="020B0604020202020204" pitchFamily="34" charset="0"/>
                <a:ea typeface="微软雅黑" panose="020B0503020204020204" pitchFamily="34" charset="-122"/>
                <a:sym typeface="Arial" panose="020B0604020202020204" pitchFamily="34" charset="0"/>
              </a:rPr>
              <a:t>71117315  </a:t>
            </a:r>
            <a:r>
              <a:rPr lang="zh-CN" altLang="en-US" dirty="0">
                <a:solidFill>
                  <a:srgbClr val="0053A3"/>
                </a:solidFill>
                <a:latin typeface="Arial" panose="020B0604020202020204" pitchFamily="34" charset="0"/>
                <a:ea typeface="微软雅黑" panose="020B0503020204020204" pitchFamily="34" charset="-122"/>
                <a:sym typeface="Arial" panose="020B0604020202020204" pitchFamily="34" charset="0"/>
              </a:rPr>
              <a:t>卢立强</a:t>
            </a:r>
            <a:r>
              <a:rPr lang="en-US" altLang="zh-CN" dirty="0">
                <a:solidFill>
                  <a:srgbClr val="0053A3"/>
                </a:solidFill>
                <a:latin typeface="Arial" panose="020B0604020202020204" pitchFamily="34" charset="0"/>
                <a:ea typeface="微软雅黑" panose="020B0503020204020204" pitchFamily="34" charset="-122"/>
                <a:sym typeface="Arial" panose="020B0604020202020204" pitchFamily="34" charset="0"/>
              </a:rPr>
              <a:t>71117417</a:t>
            </a:r>
          </a:p>
          <a:p>
            <a:pPr algn="dist">
              <a:lnSpc>
                <a:spcPct val="200000"/>
              </a:lnSpc>
            </a:pP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3"/>
                                        </p:tgtEl>
                                        <p:attrNameLst>
                                          <p:attrName>style.visibility</p:attrName>
                                        </p:attrNameLst>
                                      </p:cBhvr>
                                      <p:to>
                                        <p:strVal val="visible"/>
                                      </p:to>
                                    </p:set>
                                    <p:animEffect transition="in" filter="wipe(right)">
                                      <p:cBhvr>
                                        <p:cTn id="10" dur="500"/>
                                        <p:tgtEl>
                                          <p:spTgt spid="133"/>
                                        </p:tgtEl>
                                      </p:cBhvr>
                                    </p:animEffect>
                                  </p:childTnLst>
                                </p:cTn>
                              </p:par>
                              <p:par>
                                <p:cTn id="11" presetID="53" presetClass="entr" presetSubtype="16" fill="hold" grpId="0" nodeType="withEffect">
                                  <p:stCondLst>
                                    <p:cond delay="250"/>
                                  </p:stCondLst>
                                  <p:childTnLst>
                                    <p:set>
                                      <p:cBhvr>
                                        <p:cTn id="12" dur="1" fill="hold">
                                          <p:stCondLst>
                                            <p:cond delay="0"/>
                                          </p:stCondLst>
                                        </p:cTn>
                                        <p:tgtEl>
                                          <p:spTgt spid="52228"/>
                                        </p:tgtEl>
                                        <p:attrNameLst>
                                          <p:attrName>style.visibility</p:attrName>
                                        </p:attrNameLst>
                                      </p:cBhvr>
                                      <p:to>
                                        <p:strVal val="visible"/>
                                      </p:to>
                                    </p:set>
                                    <p:anim calcmode="lin" valueType="num">
                                      <p:cBhvr>
                                        <p:cTn id="13" dur="500" fill="hold"/>
                                        <p:tgtEl>
                                          <p:spTgt spid="52228"/>
                                        </p:tgtEl>
                                        <p:attrNameLst>
                                          <p:attrName>ppt_w</p:attrName>
                                        </p:attrNameLst>
                                      </p:cBhvr>
                                      <p:tavLst>
                                        <p:tav tm="0">
                                          <p:val>
                                            <p:fltVal val="0"/>
                                          </p:val>
                                        </p:tav>
                                        <p:tav tm="100000">
                                          <p:val>
                                            <p:strVal val="#ppt_w"/>
                                          </p:val>
                                        </p:tav>
                                      </p:tavLst>
                                    </p:anim>
                                    <p:anim calcmode="lin" valueType="num">
                                      <p:cBhvr>
                                        <p:cTn id="14" dur="500" fill="hold"/>
                                        <p:tgtEl>
                                          <p:spTgt spid="52228"/>
                                        </p:tgtEl>
                                        <p:attrNameLst>
                                          <p:attrName>ppt_h</p:attrName>
                                        </p:attrNameLst>
                                      </p:cBhvr>
                                      <p:tavLst>
                                        <p:tav tm="0">
                                          <p:val>
                                            <p:fltVal val="0"/>
                                          </p:val>
                                        </p:tav>
                                        <p:tav tm="100000">
                                          <p:val>
                                            <p:strVal val="#ppt_h"/>
                                          </p:val>
                                        </p:tav>
                                      </p:tavLst>
                                    </p:anim>
                                    <p:animEffect transition="in" filter="fade">
                                      <p:cBhvr>
                                        <p:cTn id="15"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bldLvl="0" animBg="1"/>
      <p:bldP spid="132" grpId="0" bldLvl="0" animBg="1"/>
      <p:bldP spid="522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905" y="383540"/>
            <a:ext cx="1620520" cy="144653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100">
              <a:solidFill>
                <a:schemeClr val="lt1"/>
              </a:solidFill>
              <a:latin typeface="微软雅黑 Light" panose="020B0502040204020203" pitchFamily="34" charset="-122"/>
              <a:ea typeface="微软雅黑 Light" panose="020B0502040204020203" pitchFamily="34" charset="-122"/>
            </a:endParaRPr>
          </a:p>
        </p:txBody>
      </p:sp>
      <p:sp>
        <p:nvSpPr>
          <p:cNvPr id="34" name="等腰三角形 33"/>
          <p:cNvSpPr>
            <a:spLocks noChangeAspect="1"/>
          </p:cNvSpPr>
          <p:nvPr/>
        </p:nvSpPr>
        <p:spPr>
          <a:xfrm rot="16200000">
            <a:off x="1229360" y="2268855"/>
            <a:ext cx="469265" cy="316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dirty="0">
              <a:latin typeface="微软雅黑 Light" panose="020B0502040204020203" pitchFamily="34" charset="-122"/>
              <a:ea typeface="微软雅黑 Light" panose="020B0502040204020203" pitchFamily="34" charset="-122"/>
            </a:endParaRPr>
          </a:p>
        </p:txBody>
      </p:sp>
      <p:sp>
        <p:nvSpPr>
          <p:cNvPr id="54275" name="矩形 53"/>
          <p:cNvSpPr>
            <a:spLocks noChangeArrowheads="1"/>
          </p:cNvSpPr>
          <p:nvPr/>
        </p:nvSpPr>
        <p:spPr bwMode="auto">
          <a:xfrm>
            <a:off x="-1270" y="2466975"/>
            <a:ext cx="1620520" cy="73406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500" b="1" dirty="0">
                <a:solidFill>
                  <a:schemeClr val="bg1"/>
                </a:solidFill>
                <a:latin typeface="微软雅黑 Light" panose="020B0502040204020203" pitchFamily="34" charset="-122"/>
                <a:ea typeface="微软雅黑 Light" panose="020B0502040204020203" pitchFamily="34" charset="-122"/>
              </a:rPr>
              <a:t>0x0002</a:t>
            </a:r>
          </a:p>
        </p:txBody>
      </p:sp>
      <p:grpSp>
        <p:nvGrpSpPr>
          <p:cNvPr id="22" name="组合 6"/>
          <p:cNvGrpSpPr/>
          <p:nvPr/>
        </p:nvGrpSpPr>
        <p:grpSpPr bwMode="auto">
          <a:xfrm>
            <a:off x="80010" y="474980"/>
            <a:ext cx="1457325" cy="852805"/>
            <a:chOff x="0" y="1313877"/>
            <a:chExt cx="1943100" cy="1137363"/>
          </a:xfrm>
        </p:grpSpPr>
        <p:sp>
          <p:nvSpPr>
            <p:cNvPr id="23" name="文本框 7"/>
            <p:cNvSpPr txBox="1">
              <a:spLocks noChangeArrowheads="1"/>
            </p:cNvSpPr>
            <p:nvPr/>
          </p:nvSpPr>
          <p:spPr bwMode="auto">
            <a:xfrm>
              <a:off x="0" y="1313877"/>
              <a:ext cx="1943100" cy="67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7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9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Contents</a:t>
              </a:r>
              <a:endParaRPr lang="zh-CN" altLang="en-US"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grpSp>
      <p:sp>
        <p:nvSpPr>
          <p:cNvPr id="29" name="矩形 53"/>
          <p:cNvSpPr>
            <a:spLocks noChangeArrowheads="1"/>
          </p:cNvSpPr>
          <p:nvPr/>
        </p:nvSpPr>
        <p:spPr bwMode="auto">
          <a:xfrm>
            <a:off x="-1905" y="1830070"/>
            <a:ext cx="1620520" cy="636905"/>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500" b="1" dirty="0">
              <a:solidFill>
                <a:schemeClr val="bg1"/>
              </a:solidFill>
              <a:latin typeface="微软雅黑 Light" panose="020B0502040204020203" pitchFamily="34" charset="-122"/>
              <a:ea typeface="微软雅黑 Light" panose="020B0502040204020203" pitchFamily="34" charset="-122"/>
            </a:endParaRPr>
          </a:p>
        </p:txBody>
      </p:sp>
      <p:sp>
        <p:nvSpPr>
          <p:cNvPr id="30" name="矩形 53"/>
          <p:cNvSpPr>
            <a:spLocks noChangeArrowheads="1"/>
          </p:cNvSpPr>
          <p:nvPr/>
        </p:nvSpPr>
        <p:spPr bwMode="auto">
          <a:xfrm>
            <a:off x="1905" y="320103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2" name="矩形 53"/>
          <p:cNvSpPr>
            <a:spLocks noChangeArrowheads="1"/>
          </p:cNvSpPr>
          <p:nvPr/>
        </p:nvSpPr>
        <p:spPr bwMode="auto">
          <a:xfrm>
            <a:off x="1905" y="379412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3" name="矩形 53"/>
          <p:cNvSpPr>
            <a:spLocks noChangeArrowheads="1"/>
          </p:cNvSpPr>
          <p:nvPr/>
        </p:nvSpPr>
        <p:spPr bwMode="auto">
          <a:xfrm>
            <a:off x="1905" y="438721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7" name="等腰三角形 6"/>
          <p:cNvSpPr>
            <a:spLocks noChangeAspect="1"/>
          </p:cNvSpPr>
          <p:nvPr/>
        </p:nvSpPr>
        <p:spPr>
          <a:xfrm rot="16200000">
            <a:off x="1274648" y="2674725"/>
            <a:ext cx="369575" cy="318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微软雅黑 Light" panose="020B0502040204020203" pitchFamily="34" charset="-122"/>
              <a:ea typeface="微软雅黑 Light" panose="020B0502040204020203" pitchFamily="34" charset="-122"/>
            </a:endParaRPr>
          </a:p>
        </p:txBody>
      </p:sp>
      <p:sp>
        <p:nvSpPr>
          <p:cNvPr id="18" name="矩形 53"/>
          <p:cNvSpPr>
            <a:spLocks noChangeArrowheads="1"/>
          </p:cNvSpPr>
          <p:nvPr/>
        </p:nvSpPr>
        <p:spPr bwMode="auto">
          <a:xfrm>
            <a:off x="1905" y="497268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19" name="矩形 53"/>
          <p:cNvSpPr>
            <a:spLocks noChangeArrowheads="1"/>
          </p:cNvSpPr>
          <p:nvPr/>
        </p:nvSpPr>
        <p:spPr bwMode="auto">
          <a:xfrm>
            <a:off x="1905" y="556577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32" name="文本框 31"/>
          <p:cNvSpPr txBox="1"/>
          <p:nvPr/>
        </p:nvSpPr>
        <p:spPr>
          <a:xfrm>
            <a:off x="1976570" y="1246505"/>
            <a:ext cx="2103755" cy="583565"/>
          </a:xfrm>
          <a:prstGeom prst="rect">
            <a:avLst/>
          </a:prstGeom>
          <a:noFill/>
          <a:ln>
            <a:noFill/>
          </a:ln>
        </p:spPr>
        <p:txBody>
          <a:bodyPr wrap="square" rtlCol="0">
            <a:spAutoFit/>
          </a:bodyPr>
          <a:lstStyle/>
          <a:p>
            <a:r>
              <a:rPr lang="zh-CN" altLang="en-US" sz="3200" dirty="0">
                <a:latin typeface="微软雅黑 Light" panose="020B0502040204020203" pitchFamily="34" charset="-122"/>
                <a:ea typeface="微软雅黑 Light" panose="020B0502040204020203" pitchFamily="34" charset="-122"/>
              </a:rPr>
              <a:t>关键技术</a:t>
            </a:r>
          </a:p>
        </p:txBody>
      </p:sp>
      <p:sp>
        <p:nvSpPr>
          <p:cNvPr id="4" name="文本框 3"/>
          <p:cNvSpPr txBox="1"/>
          <p:nvPr/>
        </p:nvSpPr>
        <p:spPr>
          <a:xfrm>
            <a:off x="1976570" y="2193082"/>
            <a:ext cx="6620964" cy="3785652"/>
          </a:xfrm>
          <a:prstGeom prst="rect">
            <a:avLst/>
          </a:prstGeom>
          <a:noFill/>
        </p:spPr>
        <p:txBody>
          <a:bodyPr wrap="square" rtlCol="0">
            <a:spAutoFit/>
          </a:bodyPr>
          <a:lstStyle/>
          <a:p>
            <a:r>
              <a:rPr lang="zh-CN" altLang="en-US" sz="30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（1）核心技术：产品的电路设计与算法设计；</a:t>
            </a:r>
          </a:p>
          <a:p>
            <a:r>
              <a:rPr lang="zh-CN" altLang="en-US" sz="30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（2）三维打印系统和无人机系统之间的实时对接协作；</a:t>
            </a:r>
          </a:p>
          <a:p>
            <a:r>
              <a:rPr lang="zh-CN" altLang="en-US" sz="30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（3）无人机打印时的高精度定位；</a:t>
            </a:r>
          </a:p>
          <a:p>
            <a:r>
              <a:rPr lang="zh-CN" altLang="en-US" sz="30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（4）数据实时传输和减少丢帧；</a:t>
            </a:r>
          </a:p>
          <a:p>
            <a:r>
              <a:rPr lang="zh-CN" altLang="en-US" sz="30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（5）电源管理技术；</a:t>
            </a:r>
          </a:p>
          <a:p>
            <a:r>
              <a:rPr lang="zh-CN" altLang="en-US" sz="30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（6）防盗防灾技术和事件信息记录；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12" presetClass="entr" presetSubtype="2" fill="hold" grpId="0" nodeType="withEffect">
                                  <p:stCondLst>
                                    <p:cond delay="500"/>
                                  </p:stCondLst>
                                  <p:childTnLst>
                                    <p:set>
                                      <p:cBhvr>
                                        <p:cTn id="9" dur="1" fill="hold">
                                          <p:stCondLst>
                                            <p:cond delay="0"/>
                                          </p:stCondLst>
                                        </p:cTn>
                                        <p:tgtEl>
                                          <p:spTgt spid="34"/>
                                        </p:tgtEl>
                                        <p:attrNameLst>
                                          <p:attrName>style.visibility</p:attrName>
                                        </p:attrNameLst>
                                      </p:cBhvr>
                                      <p:to>
                                        <p:strVal val="visible"/>
                                      </p:to>
                                    </p:set>
                                    <p:anim calcmode="lin" valueType="num">
                                      <p:cBhvr additive="base">
                                        <p:cTn id="10" dur="500"/>
                                        <p:tgtEl>
                                          <p:spTgt spid="34"/>
                                        </p:tgtEl>
                                        <p:attrNameLst>
                                          <p:attrName>ppt_x</p:attrName>
                                        </p:attrNameLst>
                                      </p:cBhvr>
                                      <p:tavLst>
                                        <p:tav tm="0">
                                          <p:val>
                                            <p:strVal val="#ppt_x+#ppt_w*1.125000"/>
                                          </p:val>
                                        </p:tav>
                                        <p:tav tm="100000">
                                          <p:val>
                                            <p:strVal val="#ppt_x"/>
                                          </p:val>
                                        </p:tav>
                                      </p:tavLst>
                                    </p:anim>
                                    <p:animEffect transition="in" filter="wipe(left)">
                                      <p:cBhvr>
                                        <p:cTn id="11" dur="500"/>
                                        <p:tgtEl>
                                          <p:spTgt spid="34"/>
                                        </p:tgtEl>
                                      </p:cBhvr>
                                    </p:animEffect>
                                  </p:childTnLst>
                                </p:cTn>
                              </p:par>
                              <p:par>
                                <p:cTn id="12" presetID="12" presetClass="entr" presetSubtype="2" fill="hold" grpId="0" nodeType="withEffect">
                                  <p:stCondLst>
                                    <p:cond delay="50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p:tgtEl>
                                          <p:spTgt spid="7"/>
                                        </p:tgtEl>
                                        <p:attrNameLst>
                                          <p:attrName>ppt_x</p:attrName>
                                        </p:attrNameLst>
                                      </p:cBhvr>
                                      <p:tavLst>
                                        <p:tav tm="0">
                                          <p:val>
                                            <p:strVal val="#ppt_x+#ppt_w*1.125000"/>
                                          </p:val>
                                        </p:tav>
                                        <p:tav tm="100000">
                                          <p:val>
                                            <p:strVal val="#ppt_x"/>
                                          </p:val>
                                        </p:tav>
                                      </p:tavLst>
                                    </p:anim>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ldLvl="0" animBg="1"/>
      <p:bldP spid="34" grpId="0" bldLvl="0" animBg="1"/>
      <p:bldP spid="7" grpId="0" bldLvl="0" animBg="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905" y="383540"/>
            <a:ext cx="1620520" cy="144653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100">
              <a:solidFill>
                <a:schemeClr val="lt1"/>
              </a:solidFill>
              <a:latin typeface="微软雅黑 Light" panose="020B0502040204020203" pitchFamily="34" charset="-122"/>
              <a:ea typeface="微软雅黑 Light" panose="020B0502040204020203" pitchFamily="34" charset="-122"/>
            </a:endParaRPr>
          </a:p>
        </p:txBody>
      </p:sp>
      <p:sp>
        <p:nvSpPr>
          <p:cNvPr id="34" name="等腰三角形 33"/>
          <p:cNvSpPr>
            <a:spLocks noChangeAspect="1"/>
          </p:cNvSpPr>
          <p:nvPr/>
        </p:nvSpPr>
        <p:spPr>
          <a:xfrm rot="16200000">
            <a:off x="1229360" y="2268855"/>
            <a:ext cx="469265" cy="316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dirty="0">
              <a:latin typeface="微软雅黑 Light" panose="020B0502040204020203" pitchFamily="34" charset="-122"/>
              <a:ea typeface="微软雅黑 Light" panose="020B0502040204020203" pitchFamily="34" charset="-122"/>
            </a:endParaRPr>
          </a:p>
        </p:txBody>
      </p:sp>
      <p:sp>
        <p:nvSpPr>
          <p:cNvPr id="54275" name="矩形 53"/>
          <p:cNvSpPr>
            <a:spLocks noChangeArrowheads="1"/>
          </p:cNvSpPr>
          <p:nvPr/>
        </p:nvSpPr>
        <p:spPr bwMode="auto">
          <a:xfrm>
            <a:off x="-1270" y="2466975"/>
            <a:ext cx="1620520" cy="73406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500" b="1" dirty="0">
                <a:solidFill>
                  <a:schemeClr val="bg1"/>
                </a:solidFill>
                <a:latin typeface="微软雅黑 Light" panose="020B0502040204020203" pitchFamily="34" charset="-122"/>
                <a:ea typeface="微软雅黑 Light" panose="020B0502040204020203" pitchFamily="34" charset="-122"/>
              </a:rPr>
              <a:t>0x0002</a:t>
            </a:r>
          </a:p>
        </p:txBody>
      </p:sp>
      <p:grpSp>
        <p:nvGrpSpPr>
          <p:cNvPr id="22" name="组合 6"/>
          <p:cNvGrpSpPr/>
          <p:nvPr/>
        </p:nvGrpSpPr>
        <p:grpSpPr bwMode="auto">
          <a:xfrm>
            <a:off x="80010" y="474980"/>
            <a:ext cx="1457325" cy="852805"/>
            <a:chOff x="0" y="1313877"/>
            <a:chExt cx="1943100" cy="1137363"/>
          </a:xfrm>
        </p:grpSpPr>
        <p:sp>
          <p:nvSpPr>
            <p:cNvPr id="23" name="文本框 7"/>
            <p:cNvSpPr txBox="1">
              <a:spLocks noChangeArrowheads="1"/>
            </p:cNvSpPr>
            <p:nvPr/>
          </p:nvSpPr>
          <p:spPr bwMode="auto">
            <a:xfrm>
              <a:off x="0" y="1313877"/>
              <a:ext cx="1943100" cy="67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7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9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Contents</a:t>
              </a:r>
              <a:endParaRPr lang="zh-CN" altLang="en-US"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grpSp>
      <p:sp>
        <p:nvSpPr>
          <p:cNvPr id="29" name="矩形 53"/>
          <p:cNvSpPr>
            <a:spLocks noChangeArrowheads="1"/>
          </p:cNvSpPr>
          <p:nvPr/>
        </p:nvSpPr>
        <p:spPr bwMode="auto">
          <a:xfrm>
            <a:off x="-1905" y="1830070"/>
            <a:ext cx="1620520" cy="636905"/>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500" b="1" dirty="0">
              <a:solidFill>
                <a:schemeClr val="bg1"/>
              </a:solidFill>
              <a:latin typeface="微软雅黑 Light" panose="020B0502040204020203" pitchFamily="34" charset="-122"/>
              <a:ea typeface="微软雅黑 Light" panose="020B0502040204020203" pitchFamily="34" charset="-122"/>
            </a:endParaRPr>
          </a:p>
        </p:txBody>
      </p:sp>
      <p:sp>
        <p:nvSpPr>
          <p:cNvPr id="30" name="矩形 53"/>
          <p:cNvSpPr>
            <a:spLocks noChangeArrowheads="1"/>
          </p:cNvSpPr>
          <p:nvPr/>
        </p:nvSpPr>
        <p:spPr bwMode="auto">
          <a:xfrm>
            <a:off x="1905" y="320103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2" name="矩形 53"/>
          <p:cNvSpPr>
            <a:spLocks noChangeArrowheads="1"/>
          </p:cNvSpPr>
          <p:nvPr/>
        </p:nvSpPr>
        <p:spPr bwMode="auto">
          <a:xfrm>
            <a:off x="1905" y="379412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3" name="矩形 53"/>
          <p:cNvSpPr>
            <a:spLocks noChangeArrowheads="1"/>
          </p:cNvSpPr>
          <p:nvPr/>
        </p:nvSpPr>
        <p:spPr bwMode="auto">
          <a:xfrm>
            <a:off x="1905" y="438721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7" name="等腰三角形 6"/>
          <p:cNvSpPr>
            <a:spLocks noChangeAspect="1"/>
          </p:cNvSpPr>
          <p:nvPr/>
        </p:nvSpPr>
        <p:spPr>
          <a:xfrm rot="16200000">
            <a:off x="1274648" y="2674725"/>
            <a:ext cx="369575" cy="318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微软雅黑 Light" panose="020B0502040204020203" pitchFamily="34" charset="-122"/>
              <a:ea typeface="微软雅黑 Light" panose="020B0502040204020203" pitchFamily="34" charset="-122"/>
            </a:endParaRPr>
          </a:p>
        </p:txBody>
      </p:sp>
      <p:sp>
        <p:nvSpPr>
          <p:cNvPr id="18" name="矩形 53"/>
          <p:cNvSpPr>
            <a:spLocks noChangeArrowheads="1"/>
          </p:cNvSpPr>
          <p:nvPr/>
        </p:nvSpPr>
        <p:spPr bwMode="auto">
          <a:xfrm>
            <a:off x="1905" y="497268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19" name="矩形 53"/>
          <p:cNvSpPr>
            <a:spLocks noChangeArrowheads="1"/>
          </p:cNvSpPr>
          <p:nvPr/>
        </p:nvSpPr>
        <p:spPr bwMode="auto">
          <a:xfrm>
            <a:off x="1905" y="556577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32" name="文本框 31"/>
          <p:cNvSpPr txBox="1"/>
          <p:nvPr/>
        </p:nvSpPr>
        <p:spPr>
          <a:xfrm>
            <a:off x="1888490" y="646430"/>
            <a:ext cx="3980815" cy="583565"/>
          </a:xfrm>
          <a:prstGeom prst="rect">
            <a:avLst/>
          </a:prstGeom>
          <a:noFill/>
          <a:ln>
            <a:noFill/>
          </a:ln>
        </p:spPr>
        <p:txBody>
          <a:bodyPr wrap="square" rtlCol="0">
            <a:spAutoFit/>
          </a:bodyPr>
          <a:lstStyle/>
          <a:p>
            <a:r>
              <a:rPr lang="zh-CN" altLang="en-US" sz="3200" dirty="0">
                <a:latin typeface="微软雅黑 Light" panose="020B0502040204020203" pitchFamily="34" charset="-122"/>
                <a:ea typeface="微软雅黑 Light" panose="020B0502040204020203" pitchFamily="34" charset="-122"/>
              </a:rPr>
              <a:t>主要技术与性能指标</a:t>
            </a:r>
          </a:p>
        </p:txBody>
      </p:sp>
      <p:sp>
        <p:nvSpPr>
          <p:cNvPr id="4" name="文本框 3"/>
          <p:cNvSpPr txBox="1"/>
          <p:nvPr/>
        </p:nvSpPr>
        <p:spPr>
          <a:xfrm>
            <a:off x="1888490" y="1229995"/>
            <a:ext cx="7223760" cy="4831080"/>
          </a:xfrm>
          <a:prstGeom prst="rect">
            <a:avLst/>
          </a:prstGeom>
          <a:noFill/>
        </p:spPr>
        <p:txBody>
          <a:bodyPr wrap="square" rtlCol="0">
            <a:spAutoFit/>
          </a:bodyPr>
          <a:lstStyle/>
          <a:p>
            <a:r>
              <a:rPr lang="zh-CN" altLang="en-US" sz="22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性能指标：</a:t>
            </a:r>
          </a:p>
          <a:p>
            <a:r>
              <a:rPr lang="zh-CN" altLang="en-US" sz="22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（1）使用单组20c的18650电芯组工况下飞行续航达到在50km；</a:t>
            </a:r>
          </a:p>
          <a:p>
            <a:r>
              <a:rPr lang="zh-CN" altLang="en-US" sz="22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（2）GPS定位下无人机坐标误差不大于5m；</a:t>
            </a:r>
          </a:p>
          <a:p>
            <a:r>
              <a:rPr lang="zh-CN" altLang="en-US" sz="22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（3）带有WLAN SSID辅助识别的情况下坐标误差不大于3m；</a:t>
            </a:r>
          </a:p>
          <a:p>
            <a:r>
              <a:rPr lang="zh-CN" altLang="en-US" sz="22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（4）打印时无人机三点定位加上修正辅助误差不大于500μm；</a:t>
            </a:r>
          </a:p>
          <a:p>
            <a:r>
              <a:rPr lang="zh-CN" altLang="en-US" sz="22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（5）中速打印工况下打印头移动误差不大于100μm；</a:t>
            </a:r>
          </a:p>
          <a:p>
            <a:r>
              <a:rPr lang="zh-CN" altLang="en-US" sz="22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（6）打印精度误差不大于100μm；</a:t>
            </a:r>
          </a:p>
          <a:p>
            <a:r>
              <a:rPr lang="zh-CN" altLang="en-US" sz="22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（7）中速打印时打印头移动速度不低于50mm/s；</a:t>
            </a:r>
          </a:p>
          <a:p>
            <a:r>
              <a:rPr lang="zh-CN" altLang="en-US" sz="22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（8）打印层高为100μm-300μm之间自由选择（数值越大越粗糙但是打印速度越快）；</a:t>
            </a:r>
          </a:p>
          <a:p>
            <a:r>
              <a:rPr lang="zh-CN" altLang="en-US" sz="22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主要技术：无人机和打印机系统的协作管理与电源管理。</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12" presetClass="entr" presetSubtype="2" fill="hold" grpId="0" nodeType="withEffect">
                                  <p:stCondLst>
                                    <p:cond delay="500"/>
                                  </p:stCondLst>
                                  <p:childTnLst>
                                    <p:set>
                                      <p:cBhvr>
                                        <p:cTn id="9" dur="1" fill="hold">
                                          <p:stCondLst>
                                            <p:cond delay="0"/>
                                          </p:stCondLst>
                                        </p:cTn>
                                        <p:tgtEl>
                                          <p:spTgt spid="34"/>
                                        </p:tgtEl>
                                        <p:attrNameLst>
                                          <p:attrName>style.visibility</p:attrName>
                                        </p:attrNameLst>
                                      </p:cBhvr>
                                      <p:to>
                                        <p:strVal val="visible"/>
                                      </p:to>
                                    </p:set>
                                    <p:anim calcmode="lin" valueType="num">
                                      <p:cBhvr additive="base">
                                        <p:cTn id="10" dur="500"/>
                                        <p:tgtEl>
                                          <p:spTgt spid="34"/>
                                        </p:tgtEl>
                                        <p:attrNameLst>
                                          <p:attrName>ppt_x</p:attrName>
                                        </p:attrNameLst>
                                      </p:cBhvr>
                                      <p:tavLst>
                                        <p:tav tm="0">
                                          <p:val>
                                            <p:strVal val="#ppt_x+#ppt_w*1.125000"/>
                                          </p:val>
                                        </p:tav>
                                        <p:tav tm="100000">
                                          <p:val>
                                            <p:strVal val="#ppt_x"/>
                                          </p:val>
                                        </p:tav>
                                      </p:tavLst>
                                    </p:anim>
                                    <p:animEffect transition="in" filter="wipe(left)">
                                      <p:cBhvr>
                                        <p:cTn id="11" dur="500"/>
                                        <p:tgtEl>
                                          <p:spTgt spid="34"/>
                                        </p:tgtEl>
                                      </p:cBhvr>
                                    </p:animEffect>
                                  </p:childTnLst>
                                </p:cTn>
                              </p:par>
                              <p:par>
                                <p:cTn id="12" presetID="12" presetClass="entr" presetSubtype="2" fill="hold" grpId="0" nodeType="withEffect">
                                  <p:stCondLst>
                                    <p:cond delay="50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p:tgtEl>
                                          <p:spTgt spid="7"/>
                                        </p:tgtEl>
                                        <p:attrNameLst>
                                          <p:attrName>ppt_x</p:attrName>
                                        </p:attrNameLst>
                                      </p:cBhvr>
                                      <p:tavLst>
                                        <p:tav tm="0">
                                          <p:val>
                                            <p:strVal val="#ppt_x+#ppt_w*1.125000"/>
                                          </p:val>
                                        </p:tav>
                                        <p:tav tm="100000">
                                          <p:val>
                                            <p:strVal val="#ppt_x"/>
                                          </p:val>
                                        </p:tav>
                                      </p:tavLst>
                                    </p:anim>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ldLvl="0" animBg="1"/>
      <p:bldP spid="34" grpId="0" bldLvl="0" animBg="1"/>
      <p:bldP spid="7"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905" y="383540"/>
            <a:ext cx="1620520" cy="144653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100">
              <a:solidFill>
                <a:schemeClr val="lt1"/>
              </a:solidFill>
              <a:latin typeface="微软雅黑 Light" panose="020B0502040204020203" pitchFamily="34" charset="-122"/>
              <a:ea typeface="微软雅黑 Light" panose="020B0502040204020203" pitchFamily="34" charset="-122"/>
            </a:endParaRPr>
          </a:p>
        </p:txBody>
      </p:sp>
      <p:sp>
        <p:nvSpPr>
          <p:cNvPr id="34" name="等腰三角形 33"/>
          <p:cNvSpPr>
            <a:spLocks noChangeAspect="1"/>
          </p:cNvSpPr>
          <p:nvPr/>
        </p:nvSpPr>
        <p:spPr>
          <a:xfrm rot="16200000">
            <a:off x="1229360" y="2268855"/>
            <a:ext cx="469265" cy="316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dirty="0">
              <a:latin typeface="微软雅黑 Light" panose="020B0502040204020203" pitchFamily="34" charset="-122"/>
              <a:ea typeface="微软雅黑 Light" panose="020B0502040204020203" pitchFamily="34" charset="-122"/>
            </a:endParaRPr>
          </a:p>
        </p:txBody>
      </p:sp>
      <p:sp>
        <p:nvSpPr>
          <p:cNvPr id="54275" name="矩形 53"/>
          <p:cNvSpPr>
            <a:spLocks noChangeArrowheads="1"/>
          </p:cNvSpPr>
          <p:nvPr/>
        </p:nvSpPr>
        <p:spPr bwMode="auto">
          <a:xfrm>
            <a:off x="-1270" y="2466975"/>
            <a:ext cx="1620520" cy="73406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500" b="1" dirty="0">
                <a:solidFill>
                  <a:schemeClr val="bg1"/>
                </a:solidFill>
                <a:latin typeface="微软雅黑 Light" panose="020B0502040204020203" pitchFamily="34" charset="-122"/>
                <a:ea typeface="微软雅黑 Light" panose="020B0502040204020203" pitchFamily="34" charset="-122"/>
              </a:rPr>
              <a:t>0x0002</a:t>
            </a:r>
          </a:p>
        </p:txBody>
      </p:sp>
      <p:grpSp>
        <p:nvGrpSpPr>
          <p:cNvPr id="22" name="组合 6"/>
          <p:cNvGrpSpPr/>
          <p:nvPr/>
        </p:nvGrpSpPr>
        <p:grpSpPr bwMode="auto">
          <a:xfrm>
            <a:off x="80010" y="474980"/>
            <a:ext cx="1457325" cy="852805"/>
            <a:chOff x="0" y="1313877"/>
            <a:chExt cx="1943100" cy="1137363"/>
          </a:xfrm>
        </p:grpSpPr>
        <p:sp>
          <p:nvSpPr>
            <p:cNvPr id="23" name="文本框 7"/>
            <p:cNvSpPr txBox="1">
              <a:spLocks noChangeArrowheads="1"/>
            </p:cNvSpPr>
            <p:nvPr/>
          </p:nvSpPr>
          <p:spPr bwMode="auto">
            <a:xfrm>
              <a:off x="0" y="1313877"/>
              <a:ext cx="1943100" cy="67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7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9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Contents</a:t>
              </a:r>
              <a:endParaRPr lang="zh-CN" altLang="en-US"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grpSp>
      <p:sp>
        <p:nvSpPr>
          <p:cNvPr id="29" name="矩形 53"/>
          <p:cNvSpPr>
            <a:spLocks noChangeArrowheads="1"/>
          </p:cNvSpPr>
          <p:nvPr/>
        </p:nvSpPr>
        <p:spPr bwMode="auto">
          <a:xfrm>
            <a:off x="-1905" y="1830070"/>
            <a:ext cx="1620520" cy="636905"/>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500" b="1" dirty="0">
              <a:solidFill>
                <a:schemeClr val="bg1"/>
              </a:solidFill>
              <a:latin typeface="微软雅黑 Light" panose="020B0502040204020203" pitchFamily="34" charset="-122"/>
              <a:ea typeface="微软雅黑 Light" panose="020B0502040204020203" pitchFamily="34" charset="-122"/>
            </a:endParaRPr>
          </a:p>
        </p:txBody>
      </p:sp>
      <p:sp>
        <p:nvSpPr>
          <p:cNvPr id="30" name="矩形 53"/>
          <p:cNvSpPr>
            <a:spLocks noChangeArrowheads="1"/>
          </p:cNvSpPr>
          <p:nvPr/>
        </p:nvSpPr>
        <p:spPr bwMode="auto">
          <a:xfrm>
            <a:off x="1905" y="320103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2" name="矩形 53"/>
          <p:cNvSpPr>
            <a:spLocks noChangeArrowheads="1"/>
          </p:cNvSpPr>
          <p:nvPr/>
        </p:nvSpPr>
        <p:spPr bwMode="auto">
          <a:xfrm>
            <a:off x="1905" y="379412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3" name="矩形 53"/>
          <p:cNvSpPr>
            <a:spLocks noChangeArrowheads="1"/>
          </p:cNvSpPr>
          <p:nvPr/>
        </p:nvSpPr>
        <p:spPr bwMode="auto">
          <a:xfrm>
            <a:off x="1905" y="438721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7" name="等腰三角形 6"/>
          <p:cNvSpPr>
            <a:spLocks noChangeAspect="1"/>
          </p:cNvSpPr>
          <p:nvPr/>
        </p:nvSpPr>
        <p:spPr>
          <a:xfrm rot="16200000">
            <a:off x="1274648" y="2674725"/>
            <a:ext cx="369575" cy="318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微软雅黑 Light" panose="020B0502040204020203" pitchFamily="34" charset="-122"/>
              <a:ea typeface="微软雅黑 Light" panose="020B0502040204020203" pitchFamily="34" charset="-122"/>
            </a:endParaRPr>
          </a:p>
        </p:txBody>
      </p:sp>
      <p:sp>
        <p:nvSpPr>
          <p:cNvPr id="18" name="矩形 53"/>
          <p:cNvSpPr>
            <a:spLocks noChangeArrowheads="1"/>
          </p:cNvSpPr>
          <p:nvPr/>
        </p:nvSpPr>
        <p:spPr bwMode="auto">
          <a:xfrm>
            <a:off x="1905" y="497268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19" name="矩形 53"/>
          <p:cNvSpPr>
            <a:spLocks noChangeArrowheads="1"/>
          </p:cNvSpPr>
          <p:nvPr/>
        </p:nvSpPr>
        <p:spPr bwMode="auto">
          <a:xfrm>
            <a:off x="1905" y="556577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grpSp>
        <p:nvGrpSpPr>
          <p:cNvPr id="26" name="组合 25"/>
          <p:cNvGrpSpPr>
            <a:grpSpLocks noChangeAspect="1"/>
          </p:cNvGrpSpPr>
          <p:nvPr/>
        </p:nvGrpSpPr>
        <p:grpSpPr>
          <a:xfrm>
            <a:off x="2297668" y="645316"/>
            <a:ext cx="1073476" cy="621039"/>
            <a:chOff x="4465639" y="2528889"/>
            <a:chExt cx="3111719" cy="1800225"/>
          </a:xfrm>
          <a:solidFill>
            <a:srgbClr val="0053A3"/>
          </a:solidFill>
        </p:grpSpPr>
        <p:sp>
          <p:nvSpPr>
            <p:cNvPr id="27" name="椭圆 26"/>
            <p:cNvSpPr>
              <a:spLocks noChangeAspect="1"/>
            </p:cNvSpPr>
            <p:nvPr/>
          </p:nvSpPr>
          <p:spPr bwMode="auto">
            <a:xfrm>
              <a:off x="4465639" y="2528889"/>
              <a:ext cx="1800225" cy="1800225"/>
            </a:xfrm>
            <a:prstGeom prst="ellips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0" dirty="0">
                <a:latin typeface="微软雅黑 Light" panose="020B0502040204020203" pitchFamily="34" charset="-122"/>
                <a:ea typeface="微软雅黑 Light" panose="020B0502040204020203" pitchFamily="34" charset="-122"/>
                <a:sym typeface="Arial" panose="020B0604020202020204" pitchFamily="34" charset="0"/>
              </a:endParaRPr>
            </a:p>
          </p:txBody>
        </p:sp>
        <p:sp>
          <p:nvSpPr>
            <p:cNvPr id="28" name="文本框 27"/>
            <p:cNvSpPr txBox="1"/>
            <p:nvPr/>
          </p:nvSpPr>
          <p:spPr>
            <a:xfrm>
              <a:off x="4954368" y="2903460"/>
              <a:ext cx="2622990" cy="1200133"/>
            </a:xfrm>
            <a:prstGeom prst="rect">
              <a:avLst/>
            </a:prstGeom>
            <a:grpFill/>
          </p:spPr>
          <p:txBody>
            <a:bodyPr wrap="square" rtlCol="0">
              <a:spAutoFit/>
            </a:bodyPr>
            <a:lstStyle/>
            <a:p>
              <a:r>
                <a:rPr lang="en-US" altLang="zh-CN" sz="2100" dirty="0">
                  <a:solidFill>
                    <a:schemeClr val="bg1"/>
                  </a:solidFill>
                  <a:latin typeface="微软雅黑 Light" panose="020B0502040204020203" pitchFamily="34" charset="-122"/>
                  <a:ea typeface="微软雅黑 Light" panose="020B0502040204020203" pitchFamily="34" charset="-122"/>
                </a:rPr>
                <a:t>2</a:t>
              </a:r>
              <a:endParaRPr lang="zh-CN" altLang="en-US" sz="2100" dirty="0">
                <a:solidFill>
                  <a:schemeClr val="bg1"/>
                </a:solidFill>
                <a:latin typeface="微软雅黑 Light" panose="020B0502040204020203" pitchFamily="34" charset="-122"/>
                <a:ea typeface="微软雅黑 Light" panose="020B0502040204020203" pitchFamily="34" charset="-122"/>
              </a:endParaRPr>
            </a:p>
          </p:txBody>
        </p:sp>
      </p:grpSp>
      <p:sp>
        <p:nvSpPr>
          <p:cNvPr id="38" name="文本框 37"/>
          <p:cNvSpPr txBox="1"/>
          <p:nvPr/>
        </p:nvSpPr>
        <p:spPr>
          <a:xfrm>
            <a:off x="3792855" y="633095"/>
            <a:ext cx="3082290" cy="645160"/>
          </a:xfrm>
          <a:prstGeom prst="rect">
            <a:avLst/>
          </a:prstGeom>
          <a:noFill/>
          <a:ln>
            <a:noFill/>
          </a:ln>
        </p:spPr>
        <p:txBody>
          <a:bodyPr wrap="square" rtlCol="0">
            <a:spAutoFit/>
          </a:bodyPr>
          <a:lstStyle/>
          <a:p>
            <a:r>
              <a:rPr lang="zh-CN" altLang="en-US" sz="3600">
                <a:latin typeface="微软雅黑 Light" panose="020B0502040204020203" pitchFamily="34" charset="-122"/>
                <a:ea typeface="微软雅黑 Light" panose="020B0502040204020203" pitchFamily="34" charset="-122"/>
              </a:rPr>
              <a:t>技术先进性</a:t>
            </a:r>
          </a:p>
        </p:txBody>
      </p:sp>
      <p:sp>
        <p:nvSpPr>
          <p:cNvPr id="36" name="文本框 35"/>
          <p:cNvSpPr txBox="1"/>
          <p:nvPr/>
        </p:nvSpPr>
        <p:spPr>
          <a:xfrm>
            <a:off x="2297668" y="1728469"/>
            <a:ext cx="6291347" cy="3108543"/>
          </a:xfrm>
          <a:prstGeom prst="rect">
            <a:avLst/>
          </a:prstGeom>
          <a:noFill/>
        </p:spPr>
        <p:txBody>
          <a:bodyPr wrap="square" rtlCol="0">
            <a:spAutoFit/>
          </a:bodyPr>
          <a:lstStyle/>
          <a:p>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1、“纸鸢”基于高度模块化可定制的设计，可以自由更换模组以极低的成本满足不同的要求。遇到损坏时也仅需更换模块而其他结构不受影响。</a:t>
            </a:r>
          </a:p>
          <a:p>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2、解除了传统三维打印机的框架限制，对打印件有尺寸没有限制；能够在所需平面上直接打印。</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12" presetClass="entr" presetSubtype="2" fill="hold" grpId="0" nodeType="withEffect">
                                  <p:stCondLst>
                                    <p:cond delay="500"/>
                                  </p:stCondLst>
                                  <p:childTnLst>
                                    <p:set>
                                      <p:cBhvr>
                                        <p:cTn id="9" dur="1" fill="hold">
                                          <p:stCondLst>
                                            <p:cond delay="0"/>
                                          </p:stCondLst>
                                        </p:cTn>
                                        <p:tgtEl>
                                          <p:spTgt spid="34"/>
                                        </p:tgtEl>
                                        <p:attrNameLst>
                                          <p:attrName>style.visibility</p:attrName>
                                        </p:attrNameLst>
                                      </p:cBhvr>
                                      <p:to>
                                        <p:strVal val="visible"/>
                                      </p:to>
                                    </p:set>
                                    <p:anim calcmode="lin" valueType="num">
                                      <p:cBhvr additive="base">
                                        <p:cTn id="10" dur="500"/>
                                        <p:tgtEl>
                                          <p:spTgt spid="34"/>
                                        </p:tgtEl>
                                        <p:attrNameLst>
                                          <p:attrName>ppt_x</p:attrName>
                                        </p:attrNameLst>
                                      </p:cBhvr>
                                      <p:tavLst>
                                        <p:tav tm="0">
                                          <p:val>
                                            <p:strVal val="#ppt_x+#ppt_w*1.125000"/>
                                          </p:val>
                                        </p:tav>
                                        <p:tav tm="100000">
                                          <p:val>
                                            <p:strVal val="#ppt_x"/>
                                          </p:val>
                                        </p:tav>
                                      </p:tavLst>
                                    </p:anim>
                                    <p:animEffect transition="in" filter="wipe(left)">
                                      <p:cBhvr>
                                        <p:cTn id="11" dur="500"/>
                                        <p:tgtEl>
                                          <p:spTgt spid="34"/>
                                        </p:tgtEl>
                                      </p:cBhvr>
                                    </p:animEffect>
                                  </p:childTnLst>
                                </p:cTn>
                              </p:par>
                              <p:par>
                                <p:cTn id="12" presetID="12" presetClass="entr" presetSubtype="2" fill="hold" grpId="0" nodeType="withEffect">
                                  <p:stCondLst>
                                    <p:cond delay="50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p:tgtEl>
                                          <p:spTgt spid="7"/>
                                        </p:tgtEl>
                                        <p:attrNameLst>
                                          <p:attrName>ppt_x</p:attrName>
                                        </p:attrNameLst>
                                      </p:cBhvr>
                                      <p:tavLst>
                                        <p:tav tm="0">
                                          <p:val>
                                            <p:strVal val="#ppt_x+#ppt_w*1.125000"/>
                                          </p:val>
                                        </p:tav>
                                        <p:tav tm="100000">
                                          <p:val>
                                            <p:strVal val="#ppt_x"/>
                                          </p:val>
                                        </p:tav>
                                      </p:tavLst>
                                    </p:anim>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1000"/>
                                        <p:tgtEl>
                                          <p:spTgt spid="36"/>
                                        </p:tgtEl>
                                      </p:cBhvr>
                                    </p:animEffect>
                                    <p:anim calcmode="lin" valueType="num">
                                      <p:cBhvr>
                                        <p:cTn id="21" dur="1000" fill="hold"/>
                                        <p:tgtEl>
                                          <p:spTgt spid="36"/>
                                        </p:tgtEl>
                                        <p:attrNameLst>
                                          <p:attrName>ppt_x</p:attrName>
                                        </p:attrNameLst>
                                      </p:cBhvr>
                                      <p:tavLst>
                                        <p:tav tm="0">
                                          <p:val>
                                            <p:strVal val="#ppt_x"/>
                                          </p:val>
                                        </p:tav>
                                        <p:tav tm="100000">
                                          <p:val>
                                            <p:strVal val="#ppt_x"/>
                                          </p:val>
                                        </p:tav>
                                      </p:tavLst>
                                    </p:anim>
                                    <p:anim calcmode="lin" valueType="num">
                                      <p:cBhvr>
                                        <p:cTn id="22"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ldLvl="0" animBg="1"/>
      <p:bldP spid="34" grpId="0" bldLvl="0" animBg="1"/>
      <p:bldP spid="7" grpId="0" bldLvl="0" animBg="1"/>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905" y="383540"/>
            <a:ext cx="1620520" cy="144653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100">
              <a:solidFill>
                <a:schemeClr val="lt1"/>
              </a:solidFill>
              <a:latin typeface="微软雅黑 Light" panose="020B0502040204020203" pitchFamily="34" charset="-122"/>
              <a:ea typeface="微软雅黑 Light" panose="020B0502040204020203" pitchFamily="34" charset="-122"/>
            </a:endParaRPr>
          </a:p>
        </p:txBody>
      </p:sp>
      <p:sp>
        <p:nvSpPr>
          <p:cNvPr id="34" name="等腰三角形 33"/>
          <p:cNvSpPr>
            <a:spLocks noChangeAspect="1"/>
          </p:cNvSpPr>
          <p:nvPr/>
        </p:nvSpPr>
        <p:spPr>
          <a:xfrm rot="16200000">
            <a:off x="1229360" y="2268855"/>
            <a:ext cx="469265" cy="316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dirty="0">
              <a:latin typeface="微软雅黑 Light" panose="020B0502040204020203" pitchFamily="34" charset="-122"/>
              <a:ea typeface="微软雅黑 Light" panose="020B0502040204020203" pitchFamily="34" charset="-122"/>
            </a:endParaRPr>
          </a:p>
        </p:txBody>
      </p:sp>
      <p:sp>
        <p:nvSpPr>
          <p:cNvPr id="54275" name="矩形 53"/>
          <p:cNvSpPr>
            <a:spLocks noChangeArrowheads="1"/>
          </p:cNvSpPr>
          <p:nvPr/>
        </p:nvSpPr>
        <p:spPr bwMode="auto">
          <a:xfrm>
            <a:off x="-1270" y="2466975"/>
            <a:ext cx="1620520" cy="73406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500" b="1" dirty="0">
                <a:solidFill>
                  <a:schemeClr val="bg1"/>
                </a:solidFill>
                <a:latin typeface="微软雅黑 Light" panose="020B0502040204020203" pitchFamily="34" charset="-122"/>
                <a:ea typeface="微软雅黑 Light" panose="020B0502040204020203" pitchFamily="34" charset="-122"/>
              </a:rPr>
              <a:t>0x0002</a:t>
            </a:r>
          </a:p>
        </p:txBody>
      </p:sp>
      <p:grpSp>
        <p:nvGrpSpPr>
          <p:cNvPr id="22" name="组合 6"/>
          <p:cNvGrpSpPr/>
          <p:nvPr/>
        </p:nvGrpSpPr>
        <p:grpSpPr bwMode="auto">
          <a:xfrm>
            <a:off x="80010" y="474980"/>
            <a:ext cx="1457325" cy="852805"/>
            <a:chOff x="0" y="1313877"/>
            <a:chExt cx="1943100" cy="1137363"/>
          </a:xfrm>
        </p:grpSpPr>
        <p:sp>
          <p:nvSpPr>
            <p:cNvPr id="23" name="文本框 7"/>
            <p:cNvSpPr txBox="1">
              <a:spLocks noChangeArrowheads="1"/>
            </p:cNvSpPr>
            <p:nvPr/>
          </p:nvSpPr>
          <p:spPr bwMode="auto">
            <a:xfrm>
              <a:off x="0" y="1313877"/>
              <a:ext cx="1943100" cy="67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7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9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Contents</a:t>
              </a:r>
              <a:endParaRPr lang="zh-CN" altLang="en-US"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grpSp>
      <p:sp>
        <p:nvSpPr>
          <p:cNvPr id="29" name="矩形 53"/>
          <p:cNvSpPr>
            <a:spLocks noChangeArrowheads="1"/>
          </p:cNvSpPr>
          <p:nvPr/>
        </p:nvSpPr>
        <p:spPr bwMode="auto">
          <a:xfrm>
            <a:off x="-1905" y="1830070"/>
            <a:ext cx="1620520" cy="636905"/>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500" b="1" dirty="0">
              <a:solidFill>
                <a:schemeClr val="bg1"/>
              </a:solidFill>
              <a:latin typeface="微软雅黑 Light" panose="020B0502040204020203" pitchFamily="34" charset="-122"/>
              <a:ea typeface="微软雅黑 Light" panose="020B0502040204020203" pitchFamily="34" charset="-122"/>
            </a:endParaRPr>
          </a:p>
        </p:txBody>
      </p:sp>
      <p:sp>
        <p:nvSpPr>
          <p:cNvPr id="30" name="矩形 53"/>
          <p:cNvSpPr>
            <a:spLocks noChangeArrowheads="1"/>
          </p:cNvSpPr>
          <p:nvPr/>
        </p:nvSpPr>
        <p:spPr bwMode="auto">
          <a:xfrm>
            <a:off x="1905" y="320103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2" name="矩形 53"/>
          <p:cNvSpPr>
            <a:spLocks noChangeArrowheads="1"/>
          </p:cNvSpPr>
          <p:nvPr/>
        </p:nvSpPr>
        <p:spPr bwMode="auto">
          <a:xfrm>
            <a:off x="1905" y="379412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3" name="矩形 53"/>
          <p:cNvSpPr>
            <a:spLocks noChangeArrowheads="1"/>
          </p:cNvSpPr>
          <p:nvPr/>
        </p:nvSpPr>
        <p:spPr bwMode="auto">
          <a:xfrm>
            <a:off x="1905" y="438721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7" name="等腰三角形 6"/>
          <p:cNvSpPr>
            <a:spLocks noChangeAspect="1"/>
          </p:cNvSpPr>
          <p:nvPr/>
        </p:nvSpPr>
        <p:spPr>
          <a:xfrm rot="16200000">
            <a:off x="1274648" y="2674725"/>
            <a:ext cx="369575" cy="318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微软雅黑 Light" panose="020B0502040204020203" pitchFamily="34" charset="-122"/>
              <a:ea typeface="微软雅黑 Light" panose="020B0502040204020203" pitchFamily="34" charset="-122"/>
            </a:endParaRPr>
          </a:p>
        </p:txBody>
      </p:sp>
      <p:sp>
        <p:nvSpPr>
          <p:cNvPr id="18" name="矩形 53"/>
          <p:cNvSpPr>
            <a:spLocks noChangeArrowheads="1"/>
          </p:cNvSpPr>
          <p:nvPr/>
        </p:nvSpPr>
        <p:spPr bwMode="auto">
          <a:xfrm>
            <a:off x="1905" y="497268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19" name="矩形 53"/>
          <p:cNvSpPr>
            <a:spLocks noChangeArrowheads="1"/>
          </p:cNvSpPr>
          <p:nvPr/>
        </p:nvSpPr>
        <p:spPr bwMode="auto">
          <a:xfrm>
            <a:off x="1905" y="556577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38" name="文本框 37"/>
          <p:cNvSpPr txBox="1"/>
          <p:nvPr/>
        </p:nvSpPr>
        <p:spPr>
          <a:xfrm>
            <a:off x="2493645" y="682625"/>
            <a:ext cx="3082290" cy="645160"/>
          </a:xfrm>
          <a:prstGeom prst="rect">
            <a:avLst/>
          </a:prstGeom>
          <a:noFill/>
          <a:ln>
            <a:noFill/>
          </a:ln>
        </p:spPr>
        <p:txBody>
          <a:bodyPr wrap="square" rtlCol="0">
            <a:spAutoFit/>
          </a:bodyPr>
          <a:lstStyle/>
          <a:p>
            <a:r>
              <a:rPr lang="zh-CN" altLang="en-US" sz="3600">
                <a:latin typeface="微软雅黑 Light" panose="020B0502040204020203" pitchFamily="34" charset="-122"/>
                <a:ea typeface="微软雅黑 Light" panose="020B0502040204020203" pitchFamily="34" charset="-122"/>
              </a:rPr>
              <a:t>技术可行性</a:t>
            </a:r>
          </a:p>
        </p:txBody>
      </p:sp>
      <p:sp>
        <p:nvSpPr>
          <p:cNvPr id="4" name="文本框 3"/>
          <p:cNvSpPr txBox="1"/>
          <p:nvPr/>
        </p:nvSpPr>
        <p:spPr>
          <a:xfrm>
            <a:off x="2701290" y="1684655"/>
            <a:ext cx="3082290" cy="521970"/>
          </a:xfrm>
          <a:prstGeom prst="rect">
            <a:avLst/>
          </a:prstGeom>
          <a:noFill/>
          <a:ln>
            <a:noFill/>
          </a:ln>
        </p:spPr>
        <p:txBody>
          <a:bodyPr wrap="square" rtlCol="0">
            <a:spAutoFit/>
          </a:bodyPr>
          <a:lstStyle/>
          <a:p>
            <a:r>
              <a:rPr lang="zh-CN" altLang="en-US" sz="2800">
                <a:latin typeface="微软雅黑 Light" panose="020B0502040204020203" pitchFamily="34" charset="-122"/>
                <a:ea typeface="微软雅黑 Light" panose="020B0502040204020203" pitchFamily="34" charset="-122"/>
              </a:rPr>
              <a:t>项目技术发展现状</a:t>
            </a:r>
          </a:p>
        </p:txBody>
      </p:sp>
      <p:sp>
        <p:nvSpPr>
          <p:cNvPr id="10" name="文本框 9"/>
          <p:cNvSpPr txBox="1"/>
          <p:nvPr/>
        </p:nvSpPr>
        <p:spPr>
          <a:xfrm>
            <a:off x="2493645" y="2466975"/>
            <a:ext cx="6301740" cy="2676525"/>
          </a:xfrm>
          <a:prstGeom prst="rect">
            <a:avLst/>
          </a:prstGeom>
          <a:noFill/>
        </p:spPr>
        <p:txBody>
          <a:bodyPr wrap="square" rtlCol="0">
            <a:spAutoFit/>
          </a:bodyPr>
          <a:lstStyle/>
          <a:p>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国内外相关技术的研究:无</a:t>
            </a:r>
          </a:p>
          <a:p>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开发现状的介绍、分析：现已完成电子模型的设计及实物的制作与组装，进入产品调制与测试阶段，预计在未来一年内完成产品的测试与改良。现阶段产品的组装成品效果基本符合预期。</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12" presetClass="entr" presetSubtype="2" fill="hold" grpId="0" nodeType="withEffect">
                                  <p:stCondLst>
                                    <p:cond delay="500"/>
                                  </p:stCondLst>
                                  <p:childTnLst>
                                    <p:set>
                                      <p:cBhvr>
                                        <p:cTn id="9" dur="1" fill="hold">
                                          <p:stCondLst>
                                            <p:cond delay="0"/>
                                          </p:stCondLst>
                                        </p:cTn>
                                        <p:tgtEl>
                                          <p:spTgt spid="34"/>
                                        </p:tgtEl>
                                        <p:attrNameLst>
                                          <p:attrName>style.visibility</p:attrName>
                                        </p:attrNameLst>
                                      </p:cBhvr>
                                      <p:to>
                                        <p:strVal val="visible"/>
                                      </p:to>
                                    </p:set>
                                    <p:anim calcmode="lin" valueType="num">
                                      <p:cBhvr additive="base">
                                        <p:cTn id="10" dur="500"/>
                                        <p:tgtEl>
                                          <p:spTgt spid="34"/>
                                        </p:tgtEl>
                                        <p:attrNameLst>
                                          <p:attrName>ppt_x</p:attrName>
                                        </p:attrNameLst>
                                      </p:cBhvr>
                                      <p:tavLst>
                                        <p:tav tm="0">
                                          <p:val>
                                            <p:strVal val="#ppt_x+#ppt_w*1.125000"/>
                                          </p:val>
                                        </p:tav>
                                        <p:tav tm="100000">
                                          <p:val>
                                            <p:strVal val="#ppt_x"/>
                                          </p:val>
                                        </p:tav>
                                      </p:tavLst>
                                    </p:anim>
                                    <p:animEffect transition="in" filter="wipe(left)">
                                      <p:cBhvr>
                                        <p:cTn id="11" dur="500"/>
                                        <p:tgtEl>
                                          <p:spTgt spid="34"/>
                                        </p:tgtEl>
                                      </p:cBhvr>
                                    </p:animEffect>
                                  </p:childTnLst>
                                </p:cTn>
                              </p:par>
                              <p:par>
                                <p:cTn id="12" presetID="12" presetClass="entr" presetSubtype="2" fill="hold" grpId="0" nodeType="withEffect">
                                  <p:stCondLst>
                                    <p:cond delay="50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p:tgtEl>
                                          <p:spTgt spid="7"/>
                                        </p:tgtEl>
                                        <p:attrNameLst>
                                          <p:attrName>ppt_x</p:attrName>
                                        </p:attrNameLst>
                                      </p:cBhvr>
                                      <p:tavLst>
                                        <p:tav tm="0">
                                          <p:val>
                                            <p:strVal val="#ppt_x+#ppt_w*1.125000"/>
                                          </p:val>
                                        </p:tav>
                                        <p:tav tm="100000">
                                          <p:val>
                                            <p:strVal val="#ppt_x"/>
                                          </p:val>
                                        </p:tav>
                                      </p:tavLst>
                                    </p:anim>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ldLvl="0" animBg="1"/>
      <p:bldP spid="34" grpId="0" bldLvl="0" animBg="1"/>
      <p:bldP spid="7"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905" y="383540"/>
            <a:ext cx="1620520" cy="144653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100">
              <a:solidFill>
                <a:schemeClr val="lt1"/>
              </a:solidFill>
              <a:latin typeface="微软雅黑 Light" panose="020B0502040204020203" pitchFamily="34" charset="-122"/>
              <a:ea typeface="微软雅黑 Light" panose="020B0502040204020203" pitchFamily="34" charset="-122"/>
            </a:endParaRPr>
          </a:p>
        </p:txBody>
      </p:sp>
      <p:sp>
        <p:nvSpPr>
          <p:cNvPr id="34" name="等腰三角形 33"/>
          <p:cNvSpPr>
            <a:spLocks noChangeAspect="1"/>
          </p:cNvSpPr>
          <p:nvPr/>
        </p:nvSpPr>
        <p:spPr>
          <a:xfrm rot="16200000">
            <a:off x="1229360" y="2268855"/>
            <a:ext cx="469265" cy="316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dirty="0">
              <a:latin typeface="微软雅黑 Light" panose="020B0502040204020203" pitchFamily="34" charset="-122"/>
              <a:ea typeface="微软雅黑 Light" panose="020B0502040204020203" pitchFamily="34" charset="-122"/>
            </a:endParaRPr>
          </a:p>
        </p:txBody>
      </p:sp>
      <p:sp>
        <p:nvSpPr>
          <p:cNvPr id="54275" name="矩形 53"/>
          <p:cNvSpPr>
            <a:spLocks noChangeArrowheads="1"/>
          </p:cNvSpPr>
          <p:nvPr/>
        </p:nvSpPr>
        <p:spPr bwMode="auto">
          <a:xfrm>
            <a:off x="-1270" y="2466975"/>
            <a:ext cx="1620520" cy="73406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500" b="1" dirty="0">
                <a:solidFill>
                  <a:schemeClr val="bg1"/>
                </a:solidFill>
                <a:latin typeface="微软雅黑 Light" panose="020B0502040204020203" pitchFamily="34" charset="-122"/>
                <a:ea typeface="微软雅黑 Light" panose="020B0502040204020203" pitchFamily="34" charset="-122"/>
              </a:rPr>
              <a:t>0x0002</a:t>
            </a:r>
          </a:p>
        </p:txBody>
      </p:sp>
      <p:grpSp>
        <p:nvGrpSpPr>
          <p:cNvPr id="22" name="组合 6"/>
          <p:cNvGrpSpPr/>
          <p:nvPr/>
        </p:nvGrpSpPr>
        <p:grpSpPr bwMode="auto">
          <a:xfrm>
            <a:off x="80010" y="474980"/>
            <a:ext cx="1457325" cy="852805"/>
            <a:chOff x="0" y="1313877"/>
            <a:chExt cx="1943100" cy="1137363"/>
          </a:xfrm>
        </p:grpSpPr>
        <p:sp>
          <p:nvSpPr>
            <p:cNvPr id="23" name="文本框 7"/>
            <p:cNvSpPr txBox="1">
              <a:spLocks noChangeArrowheads="1"/>
            </p:cNvSpPr>
            <p:nvPr/>
          </p:nvSpPr>
          <p:spPr bwMode="auto">
            <a:xfrm>
              <a:off x="0" y="1313877"/>
              <a:ext cx="1943100" cy="67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7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9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Contents</a:t>
              </a:r>
              <a:endParaRPr lang="zh-CN" altLang="en-US"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grpSp>
      <p:sp>
        <p:nvSpPr>
          <p:cNvPr id="29" name="矩形 53"/>
          <p:cNvSpPr>
            <a:spLocks noChangeArrowheads="1"/>
          </p:cNvSpPr>
          <p:nvPr/>
        </p:nvSpPr>
        <p:spPr bwMode="auto">
          <a:xfrm>
            <a:off x="-1905" y="1830070"/>
            <a:ext cx="1620520" cy="636905"/>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500" b="1" dirty="0">
              <a:solidFill>
                <a:schemeClr val="bg1"/>
              </a:solidFill>
              <a:latin typeface="微软雅黑 Light" panose="020B0502040204020203" pitchFamily="34" charset="-122"/>
              <a:ea typeface="微软雅黑 Light" panose="020B0502040204020203" pitchFamily="34" charset="-122"/>
            </a:endParaRPr>
          </a:p>
        </p:txBody>
      </p:sp>
      <p:sp>
        <p:nvSpPr>
          <p:cNvPr id="30" name="矩形 53"/>
          <p:cNvSpPr>
            <a:spLocks noChangeArrowheads="1"/>
          </p:cNvSpPr>
          <p:nvPr/>
        </p:nvSpPr>
        <p:spPr bwMode="auto">
          <a:xfrm>
            <a:off x="1905" y="320103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2" name="矩形 53"/>
          <p:cNvSpPr>
            <a:spLocks noChangeArrowheads="1"/>
          </p:cNvSpPr>
          <p:nvPr/>
        </p:nvSpPr>
        <p:spPr bwMode="auto">
          <a:xfrm>
            <a:off x="1905" y="379412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3" name="矩形 53"/>
          <p:cNvSpPr>
            <a:spLocks noChangeArrowheads="1"/>
          </p:cNvSpPr>
          <p:nvPr/>
        </p:nvSpPr>
        <p:spPr bwMode="auto">
          <a:xfrm>
            <a:off x="1905" y="438721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7" name="等腰三角形 6"/>
          <p:cNvSpPr>
            <a:spLocks noChangeAspect="1"/>
          </p:cNvSpPr>
          <p:nvPr/>
        </p:nvSpPr>
        <p:spPr>
          <a:xfrm rot="16200000">
            <a:off x="1274648" y="2674725"/>
            <a:ext cx="369575" cy="318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微软雅黑 Light" panose="020B0502040204020203" pitchFamily="34" charset="-122"/>
              <a:ea typeface="微软雅黑 Light" panose="020B0502040204020203" pitchFamily="34" charset="-122"/>
            </a:endParaRPr>
          </a:p>
        </p:txBody>
      </p:sp>
      <p:sp>
        <p:nvSpPr>
          <p:cNvPr id="18" name="矩形 53"/>
          <p:cNvSpPr>
            <a:spLocks noChangeArrowheads="1"/>
          </p:cNvSpPr>
          <p:nvPr/>
        </p:nvSpPr>
        <p:spPr bwMode="auto">
          <a:xfrm>
            <a:off x="1905" y="497268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19" name="矩形 53"/>
          <p:cNvSpPr>
            <a:spLocks noChangeArrowheads="1"/>
          </p:cNvSpPr>
          <p:nvPr/>
        </p:nvSpPr>
        <p:spPr bwMode="auto">
          <a:xfrm>
            <a:off x="1905" y="556577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pic>
        <p:nvPicPr>
          <p:cNvPr id="10" name="图片 4" descr="无人机模组1"/>
          <p:cNvPicPr>
            <a:picLocks noChangeAspect="1"/>
          </p:cNvPicPr>
          <p:nvPr/>
        </p:nvPicPr>
        <p:blipFill>
          <a:blip r:embed="rId3"/>
          <a:stretch>
            <a:fillRect/>
          </a:stretch>
        </p:blipFill>
        <p:spPr>
          <a:xfrm>
            <a:off x="1847630" y="2310295"/>
            <a:ext cx="7294465" cy="4592387"/>
          </a:xfrm>
          <a:prstGeom prst="rect">
            <a:avLst/>
          </a:prstGeom>
        </p:spPr>
      </p:pic>
      <p:sp>
        <p:nvSpPr>
          <p:cNvPr id="25" name="文本框 24">
            <a:extLst>
              <a:ext uri="{FF2B5EF4-FFF2-40B4-BE49-F238E27FC236}">
                <a16:creationId xmlns:a16="http://schemas.microsoft.com/office/drawing/2014/main" id="{81855A0B-B18B-4B45-BDC0-93BF2F43BC14}"/>
              </a:ext>
            </a:extLst>
          </p:cNvPr>
          <p:cNvSpPr txBox="1"/>
          <p:nvPr/>
        </p:nvSpPr>
        <p:spPr>
          <a:xfrm>
            <a:off x="1847630" y="314445"/>
            <a:ext cx="3082290" cy="645160"/>
          </a:xfrm>
          <a:prstGeom prst="rect">
            <a:avLst/>
          </a:prstGeom>
          <a:noFill/>
          <a:ln>
            <a:noFill/>
          </a:ln>
        </p:spPr>
        <p:txBody>
          <a:bodyPr wrap="square" rtlCol="0">
            <a:spAutoFit/>
          </a:bodyPr>
          <a:lstStyle/>
          <a:p>
            <a:r>
              <a:rPr lang="zh-CN" altLang="en-US" sz="3600">
                <a:latin typeface="微软雅黑 Light" panose="020B0502040204020203" pitchFamily="34" charset="-122"/>
                <a:ea typeface="微软雅黑 Light" panose="020B0502040204020203" pitchFamily="34" charset="-122"/>
              </a:rPr>
              <a:t>技术可行性</a:t>
            </a:r>
          </a:p>
        </p:txBody>
      </p:sp>
      <p:sp>
        <p:nvSpPr>
          <p:cNvPr id="31" name="文本框 30">
            <a:extLst>
              <a:ext uri="{FF2B5EF4-FFF2-40B4-BE49-F238E27FC236}">
                <a16:creationId xmlns:a16="http://schemas.microsoft.com/office/drawing/2014/main" id="{1005BB98-83F5-4B02-8CE3-26C9F40DE5FB}"/>
              </a:ext>
            </a:extLst>
          </p:cNvPr>
          <p:cNvSpPr txBox="1"/>
          <p:nvPr/>
        </p:nvSpPr>
        <p:spPr>
          <a:xfrm>
            <a:off x="2021408" y="1312545"/>
            <a:ext cx="3082290" cy="521970"/>
          </a:xfrm>
          <a:prstGeom prst="rect">
            <a:avLst/>
          </a:prstGeom>
          <a:noFill/>
          <a:ln>
            <a:noFill/>
          </a:ln>
        </p:spPr>
        <p:txBody>
          <a:bodyPr wrap="square" rtlCol="0">
            <a:spAutoFit/>
          </a:bodyPr>
          <a:lstStyle/>
          <a:p>
            <a:r>
              <a:rPr lang="zh-CN" altLang="en-US" sz="2800">
                <a:latin typeface="微软雅黑 Light" panose="020B0502040204020203" pitchFamily="34" charset="-122"/>
                <a:ea typeface="微软雅黑 Light" panose="020B0502040204020203" pitchFamily="34" charset="-122"/>
              </a:rPr>
              <a:t>技术路线描述</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12" presetClass="entr" presetSubtype="2" fill="hold" grpId="0" nodeType="withEffect">
                                  <p:stCondLst>
                                    <p:cond delay="500"/>
                                  </p:stCondLst>
                                  <p:childTnLst>
                                    <p:set>
                                      <p:cBhvr>
                                        <p:cTn id="9" dur="1" fill="hold">
                                          <p:stCondLst>
                                            <p:cond delay="0"/>
                                          </p:stCondLst>
                                        </p:cTn>
                                        <p:tgtEl>
                                          <p:spTgt spid="34"/>
                                        </p:tgtEl>
                                        <p:attrNameLst>
                                          <p:attrName>style.visibility</p:attrName>
                                        </p:attrNameLst>
                                      </p:cBhvr>
                                      <p:to>
                                        <p:strVal val="visible"/>
                                      </p:to>
                                    </p:set>
                                    <p:anim calcmode="lin" valueType="num">
                                      <p:cBhvr additive="base">
                                        <p:cTn id="10" dur="500"/>
                                        <p:tgtEl>
                                          <p:spTgt spid="34"/>
                                        </p:tgtEl>
                                        <p:attrNameLst>
                                          <p:attrName>ppt_x</p:attrName>
                                        </p:attrNameLst>
                                      </p:cBhvr>
                                      <p:tavLst>
                                        <p:tav tm="0">
                                          <p:val>
                                            <p:strVal val="#ppt_x+#ppt_w*1.125000"/>
                                          </p:val>
                                        </p:tav>
                                        <p:tav tm="100000">
                                          <p:val>
                                            <p:strVal val="#ppt_x"/>
                                          </p:val>
                                        </p:tav>
                                      </p:tavLst>
                                    </p:anim>
                                    <p:animEffect transition="in" filter="wipe(left)">
                                      <p:cBhvr>
                                        <p:cTn id="11" dur="500"/>
                                        <p:tgtEl>
                                          <p:spTgt spid="34"/>
                                        </p:tgtEl>
                                      </p:cBhvr>
                                    </p:animEffect>
                                  </p:childTnLst>
                                </p:cTn>
                              </p:par>
                              <p:par>
                                <p:cTn id="12" presetID="12" presetClass="entr" presetSubtype="2" fill="hold" grpId="0" nodeType="withEffect">
                                  <p:stCondLst>
                                    <p:cond delay="50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p:tgtEl>
                                          <p:spTgt spid="7"/>
                                        </p:tgtEl>
                                        <p:attrNameLst>
                                          <p:attrName>ppt_x</p:attrName>
                                        </p:attrNameLst>
                                      </p:cBhvr>
                                      <p:tavLst>
                                        <p:tav tm="0">
                                          <p:val>
                                            <p:strVal val="#ppt_x+#ppt_w*1.125000"/>
                                          </p:val>
                                        </p:tav>
                                        <p:tav tm="100000">
                                          <p:val>
                                            <p:strVal val="#ppt_x"/>
                                          </p:val>
                                        </p:tav>
                                      </p:tavLst>
                                    </p:anim>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ldLvl="0" animBg="1"/>
      <p:bldP spid="34" grpId="0" bldLvl="0" animBg="1"/>
      <p:bldP spid="7"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905" y="383540"/>
            <a:ext cx="1620520" cy="144653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sz="100">
              <a:solidFill>
                <a:schemeClr val="lt1"/>
              </a:solidFill>
              <a:latin typeface="微软雅黑 Light" panose="020B0502040204020203" pitchFamily="34" charset="-122"/>
              <a:ea typeface="微软雅黑 Light" panose="020B0502040204020203" pitchFamily="34" charset="-122"/>
            </a:endParaRPr>
          </a:p>
        </p:txBody>
      </p:sp>
      <p:sp>
        <p:nvSpPr>
          <p:cNvPr id="34" name="等腰三角形 33"/>
          <p:cNvSpPr>
            <a:spLocks noChangeAspect="1"/>
          </p:cNvSpPr>
          <p:nvPr/>
        </p:nvSpPr>
        <p:spPr>
          <a:xfrm rot="16200000">
            <a:off x="1229360" y="2268855"/>
            <a:ext cx="469265" cy="31686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dirty="0">
              <a:latin typeface="微软雅黑 Light" panose="020B0502040204020203" pitchFamily="34" charset="-122"/>
              <a:ea typeface="微软雅黑 Light" panose="020B0502040204020203" pitchFamily="34" charset="-122"/>
            </a:endParaRPr>
          </a:p>
        </p:txBody>
      </p:sp>
      <p:sp>
        <p:nvSpPr>
          <p:cNvPr id="54275" name="矩形 53"/>
          <p:cNvSpPr>
            <a:spLocks noChangeArrowheads="1"/>
          </p:cNvSpPr>
          <p:nvPr/>
        </p:nvSpPr>
        <p:spPr bwMode="auto">
          <a:xfrm>
            <a:off x="-1270" y="2466975"/>
            <a:ext cx="1620520" cy="734060"/>
          </a:xfrm>
          <a:prstGeom prst="rect">
            <a:avLst/>
          </a:prstGeom>
          <a:solidFill>
            <a:srgbClr val="0053A3"/>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500" b="1" dirty="0">
                <a:solidFill>
                  <a:schemeClr val="bg1"/>
                </a:solidFill>
                <a:latin typeface="微软雅黑 Light" panose="020B0502040204020203" pitchFamily="34" charset="-122"/>
                <a:ea typeface="微软雅黑 Light" panose="020B0502040204020203" pitchFamily="34" charset="-122"/>
              </a:rPr>
              <a:t>0x0002</a:t>
            </a:r>
          </a:p>
        </p:txBody>
      </p:sp>
      <p:grpSp>
        <p:nvGrpSpPr>
          <p:cNvPr id="22" name="组合 6"/>
          <p:cNvGrpSpPr/>
          <p:nvPr/>
        </p:nvGrpSpPr>
        <p:grpSpPr bwMode="auto">
          <a:xfrm>
            <a:off x="80010" y="474980"/>
            <a:ext cx="1457325" cy="852805"/>
            <a:chOff x="0" y="1313877"/>
            <a:chExt cx="1943100" cy="1137363"/>
          </a:xfrm>
        </p:grpSpPr>
        <p:sp>
          <p:nvSpPr>
            <p:cNvPr id="23" name="文本框 7"/>
            <p:cNvSpPr txBox="1">
              <a:spLocks noChangeArrowheads="1"/>
            </p:cNvSpPr>
            <p:nvPr/>
          </p:nvSpPr>
          <p:spPr bwMode="auto">
            <a:xfrm>
              <a:off x="0" y="1313877"/>
              <a:ext cx="1943100" cy="67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7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9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Contents</a:t>
              </a:r>
              <a:endParaRPr lang="zh-CN" altLang="en-US" sz="18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endParaRPr>
            </a:p>
          </p:txBody>
        </p:sp>
      </p:grpSp>
      <p:sp>
        <p:nvSpPr>
          <p:cNvPr id="29" name="矩形 53"/>
          <p:cNvSpPr>
            <a:spLocks noChangeArrowheads="1"/>
          </p:cNvSpPr>
          <p:nvPr/>
        </p:nvSpPr>
        <p:spPr bwMode="auto">
          <a:xfrm>
            <a:off x="-1905" y="1830070"/>
            <a:ext cx="1620520" cy="636905"/>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500" b="1" dirty="0">
              <a:solidFill>
                <a:schemeClr val="bg1"/>
              </a:solidFill>
              <a:latin typeface="微软雅黑 Light" panose="020B0502040204020203" pitchFamily="34" charset="-122"/>
              <a:ea typeface="微软雅黑 Light" panose="020B0502040204020203" pitchFamily="34" charset="-122"/>
            </a:endParaRPr>
          </a:p>
        </p:txBody>
      </p:sp>
      <p:sp>
        <p:nvSpPr>
          <p:cNvPr id="30" name="矩形 53"/>
          <p:cNvSpPr>
            <a:spLocks noChangeArrowheads="1"/>
          </p:cNvSpPr>
          <p:nvPr/>
        </p:nvSpPr>
        <p:spPr bwMode="auto">
          <a:xfrm>
            <a:off x="1905" y="320103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2" name="矩形 53"/>
          <p:cNvSpPr>
            <a:spLocks noChangeArrowheads="1"/>
          </p:cNvSpPr>
          <p:nvPr/>
        </p:nvSpPr>
        <p:spPr bwMode="auto">
          <a:xfrm>
            <a:off x="1905" y="379412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3" name="矩形 53"/>
          <p:cNvSpPr>
            <a:spLocks noChangeArrowheads="1"/>
          </p:cNvSpPr>
          <p:nvPr/>
        </p:nvSpPr>
        <p:spPr bwMode="auto">
          <a:xfrm>
            <a:off x="1905" y="438721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7" name="等腰三角形 6"/>
          <p:cNvSpPr>
            <a:spLocks noChangeAspect="1"/>
          </p:cNvSpPr>
          <p:nvPr/>
        </p:nvSpPr>
        <p:spPr>
          <a:xfrm rot="16200000">
            <a:off x="1274648" y="2674725"/>
            <a:ext cx="369575" cy="318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latin typeface="微软雅黑 Light" panose="020B0502040204020203" pitchFamily="34" charset="-122"/>
              <a:ea typeface="微软雅黑 Light" panose="020B0502040204020203" pitchFamily="34" charset="-122"/>
            </a:endParaRPr>
          </a:p>
        </p:txBody>
      </p:sp>
      <p:sp>
        <p:nvSpPr>
          <p:cNvPr id="18" name="矩形 53"/>
          <p:cNvSpPr>
            <a:spLocks noChangeArrowheads="1"/>
          </p:cNvSpPr>
          <p:nvPr/>
        </p:nvSpPr>
        <p:spPr bwMode="auto">
          <a:xfrm>
            <a:off x="1905" y="497268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sp>
        <p:nvSpPr>
          <p:cNvPr id="19" name="矩形 53"/>
          <p:cNvSpPr>
            <a:spLocks noChangeArrowheads="1"/>
          </p:cNvSpPr>
          <p:nvPr/>
        </p:nvSpPr>
        <p:spPr bwMode="auto">
          <a:xfrm>
            <a:off x="1905" y="5565775"/>
            <a:ext cx="1620520" cy="593090"/>
          </a:xfrm>
          <a:prstGeom prst="rect">
            <a:avLst/>
          </a:prstGeom>
          <a:solidFill>
            <a:schemeClr val="bg1">
              <a:lumMod val="50000"/>
            </a:schemeClr>
          </a:solidFill>
          <a:ln w="9525">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500" b="1" dirty="0">
              <a:solidFill>
                <a:schemeClr val="bg1"/>
              </a:solidFill>
              <a:latin typeface="微软雅黑 Light" panose="020B0502040204020203" pitchFamily="34" charset="-122"/>
              <a:ea typeface="微软雅黑 Light" panose="020B0502040204020203" pitchFamily="34" charset="-122"/>
            </a:endParaRPr>
          </a:p>
        </p:txBody>
      </p:sp>
      <p:pic>
        <p:nvPicPr>
          <p:cNvPr id="5" name="图片 5" descr="无人机模组2"/>
          <p:cNvPicPr>
            <a:picLocks noChangeAspect="1"/>
          </p:cNvPicPr>
          <p:nvPr/>
        </p:nvPicPr>
        <p:blipFill>
          <a:blip r:embed="rId3"/>
          <a:stretch>
            <a:fillRect/>
          </a:stretch>
        </p:blipFill>
        <p:spPr>
          <a:xfrm>
            <a:off x="2055928" y="2397967"/>
            <a:ext cx="7084236" cy="4460033"/>
          </a:xfrm>
          <a:prstGeom prst="rect">
            <a:avLst/>
          </a:prstGeom>
        </p:spPr>
      </p:pic>
      <p:sp>
        <p:nvSpPr>
          <p:cNvPr id="25" name="文本框 24">
            <a:extLst>
              <a:ext uri="{FF2B5EF4-FFF2-40B4-BE49-F238E27FC236}">
                <a16:creationId xmlns:a16="http://schemas.microsoft.com/office/drawing/2014/main" id="{CCF42D8A-FC49-4162-B4DE-E7FA63D0C232}"/>
              </a:ext>
            </a:extLst>
          </p:cNvPr>
          <p:cNvSpPr txBox="1"/>
          <p:nvPr/>
        </p:nvSpPr>
        <p:spPr>
          <a:xfrm>
            <a:off x="1847630" y="314445"/>
            <a:ext cx="3082290" cy="645160"/>
          </a:xfrm>
          <a:prstGeom prst="rect">
            <a:avLst/>
          </a:prstGeom>
          <a:noFill/>
          <a:ln>
            <a:noFill/>
          </a:ln>
        </p:spPr>
        <p:txBody>
          <a:bodyPr wrap="square" rtlCol="0">
            <a:spAutoFit/>
          </a:bodyPr>
          <a:lstStyle/>
          <a:p>
            <a:r>
              <a:rPr lang="zh-CN" altLang="en-US" sz="3600">
                <a:latin typeface="微软雅黑 Light" panose="020B0502040204020203" pitchFamily="34" charset="-122"/>
                <a:ea typeface="微软雅黑 Light" panose="020B0502040204020203" pitchFamily="34" charset="-122"/>
              </a:rPr>
              <a:t>技术可行性</a:t>
            </a:r>
          </a:p>
        </p:txBody>
      </p:sp>
      <p:sp>
        <p:nvSpPr>
          <p:cNvPr id="31" name="文本框 30">
            <a:extLst>
              <a:ext uri="{FF2B5EF4-FFF2-40B4-BE49-F238E27FC236}">
                <a16:creationId xmlns:a16="http://schemas.microsoft.com/office/drawing/2014/main" id="{DE0BFAC5-2BCE-40F6-A458-C63BBD276266}"/>
              </a:ext>
            </a:extLst>
          </p:cNvPr>
          <p:cNvSpPr txBox="1"/>
          <p:nvPr/>
        </p:nvSpPr>
        <p:spPr>
          <a:xfrm>
            <a:off x="2021408" y="1312545"/>
            <a:ext cx="3082290" cy="521970"/>
          </a:xfrm>
          <a:prstGeom prst="rect">
            <a:avLst/>
          </a:prstGeom>
          <a:noFill/>
          <a:ln>
            <a:noFill/>
          </a:ln>
        </p:spPr>
        <p:txBody>
          <a:bodyPr wrap="square" rtlCol="0">
            <a:spAutoFit/>
          </a:bodyPr>
          <a:lstStyle/>
          <a:p>
            <a:r>
              <a:rPr lang="zh-CN" altLang="en-US" sz="2800">
                <a:latin typeface="微软雅黑 Light" panose="020B0502040204020203" pitchFamily="34" charset="-122"/>
                <a:ea typeface="微软雅黑 Light" panose="020B0502040204020203" pitchFamily="34" charset="-122"/>
              </a:rPr>
              <a:t>技术路线描述</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12" presetClass="entr" presetSubtype="2" fill="hold" grpId="0" nodeType="withEffect">
                                  <p:stCondLst>
                                    <p:cond delay="500"/>
                                  </p:stCondLst>
                                  <p:childTnLst>
                                    <p:set>
                                      <p:cBhvr>
                                        <p:cTn id="9" dur="1" fill="hold">
                                          <p:stCondLst>
                                            <p:cond delay="0"/>
                                          </p:stCondLst>
                                        </p:cTn>
                                        <p:tgtEl>
                                          <p:spTgt spid="34"/>
                                        </p:tgtEl>
                                        <p:attrNameLst>
                                          <p:attrName>style.visibility</p:attrName>
                                        </p:attrNameLst>
                                      </p:cBhvr>
                                      <p:to>
                                        <p:strVal val="visible"/>
                                      </p:to>
                                    </p:set>
                                    <p:anim calcmode="lin" valueType="num">
                                      <p:cBhvr additive="base">
                                        <p:cTn id="10" dur="500"/>
                                        <p:tgtEl>
                                          <p:spTgt spid="34"/>
                                        </p:tgtEl>
                                        <p:attrNameLst>
                                          <p:attrName>ppt_x</p:attrName>
                                        </p:attrNameLst>
                                      </p:cBhvr>
                                      <p:tavLst>
                                        <p:tav tm="0">
                                          <p:val>
                                            <p:strVal val="#ppt_x+#ppt_w*1.125000"/>
                                          </p:val>
                                        </p:tav>
                                        <p:tav tm="100000">
                                          <p:val>
                                            <p:strVal val="#ppt_x"/>
                                          </p:val>
                                        </p:tav>
                                      </p:tavLst>
                                    </p:anim>
                                    <p:animEffect transition="in" filter="wipe(left)">
                                      <p:cBhvr>
                                        <p:cTn id="11" dur="500"/>
                                        <p:tgtEl>
                                          <p:spTgt spid="34"/>
                                        </p:tgtEl>
                                      </p:cBhvr>
                                    </p:animEffect>
                                  </p:childTnLst>
                                </p:cTn>
                              </p:par>
                              <p:par>
                                <p:cTn id="12" presetID="12" presetClass="entr" presetSubtype="2" fill="hold" grpId="0" nodeType="withEffect">
                                  <p:stCondLst>
                                    <p:cond delay="50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p:tgtEl>
                                          <p:spTgt spid="7"/>
                                        </p:tgtEl>
                                        <p:attrNameLst>
                                          <p:attrName>ppt_x</p:attrName>
                                        </p:attrNameLst>
                                      </p:cBhvr>
                                      <p:tavLst>
                                        <p:tav tm="0">
                                          <p:val>
                                            <p:strVal val="#ppt_x+#ppt_w*1.125000"/>
                                          </p:val>
                                        </p:tav>
                                        <p:tav tm="100000">
                                          <p:val>
                                            <p:strVal val="#ppt_x"/>
                                          </p:val>
                                        </p:tav>
                                      </p:tavLst>
                                    </p:anim>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ldLvl="0" animBg="1"/>
      <p:bldP spid="34" grpId="0" bldLvl="0" animBg="1"/>
      <p:bldP spid="7" grpId="0" bldLvl="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728</TotalTime>
  <Words>4909</Words>
  <Application>Microsoft Office PowerPoint</Application>
  <PresentationFormat>全屏显示(4:3)</PresentationFormat>
  <Paragraphs>408</Paragraphs>
  <Slides>38</Slides>
  <Notes>38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38</vt:i4>
      </vt:variant>
    </vt:vector>
  </HeadingPairs>
  <TitlesOfParts>
    <vt:vector size="48" baseType="lpstr">
      <vt:lpstr>等线</vt:lpstr>
      <vt:lpstr>楷体</vt:lpstr>
      <vt:lpstr>宋体</vt:lpstr>
      <vt:lpstr>微软雅黑</vt:lpstr>
      <vt:lpstr>微软雅黑 Light</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涂山月</dc:creator>
  <cp:lastModifiedBy>涂山月</cp:lastModifiedBy>
  <cp:revision>195</cp:revision>
  <dcterms:created xsi:type="dcterms:W3CDTF">2014-12-14T07:13:00Z</dcterms:created>
  <dcterms:modified xsi:type="dcterms:W3CDTF">2018-05-15T09:10:58Z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