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3" r:id="rId6"/>
    <p:sldId id="260" r:id="rId7"/>
    <p:sldId id="261" r:id="rId8"/>
    <p:sldId id="264" r:id="rId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573F07-4F37-4018-BCB9-879993689801}" type="datetimeFigureOut">
              <a:rPr lang="zh-CN" altLang="en-US" smtClean="0"/>
              <a:t>2018/6/7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4B7465-B5E7-4419-8D31-A4C75DFA207F}" type="slidenum">
              <a:rPr lang="zh-CN" altLang="en-US" smtClean="0"/>
              <a:t>‹#›</a:t>
            </a:fld>
            <a:endParaRPr lang="zh-CN" altLang="en-US"/>
          </a:p>
        </p:txBody>
      </p:sp>
    </p:spTree>
    <p:extLst>
      <p:ext uri="{BB962C8B-B14F-4D97-AF65-F5344CB8AC3E}">
        <p14:creationId xmlns:p14="http://schemas.microsoft.com/office/powerpoint/2010/main" val="326193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en.wikipedia.org/wiki/People_for_the_Ethical_Treatment_of_Animals#cite_note-176" TargetMode="External"/><Relationship Id="rId3" Type="http://schemas.openxmlformats.org/officeDocument/2006/relationships/hyperlink" Target="https://en.wikipedia.org/wiki/People_for_the_Ethical_Treatment_of_Animals#cite_note-175" TargetMode="External"/><Relationship Id="rId7" Type="http://schemas.openxmlformats.org/officeDocument/2006/relationships/hyperlink" Target="https://en.wikipedia.org/wiki/Bruce_Scott_(Australian_politician)"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en.wikipedia.org/wiki/People_for_the_Ethical_Treatment_of_Animals#cite_note-Walls-174" TargetMode="External"/><Relationship Id="rId5" Type="http://schemas.openxmlformats.org/officeDocument/2006/relationships/hyperlink" Target="https://en.wikipedia.org/wiki/Dan_Mathews" TargetMode="External"/><Relationship Id="rId4" Type="http://schemas.openxmlformats.org/officeDocument/2006/relationships/hyperlink" Target="https://en.wikipedia.org/wiki/Steve_Irwin" TargetMode="Externa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en.wikipedia.org/wiki/South_Korea" TargetMode="External"/><Relationship Id="rId3" Type="http://schemas.openxmlformats.org/officeDocument/2006/relationships/hyperlink" Target="https://en.wikipedia.org/wiki/Hong_Kong" TargetMode="External"/><Relationship Id="rId7" Type="http://schemas.openxmlformats.org/officeDocument/2006/relationships/hyperlink" Target="https://en.wikipedia.org/wiki/Malaysia"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en.wikipedia.org/wiki/Japan" TargetMode="External"/><Relationship Id="rId5" Type="http://schemas.openxmlformats.org/officeDocument/2006/relationships/hyperlink" Target="https://en.wikipedia.org/wiki/China" TargetMode="External"/><Relationship Id="rId4" Type="http://schemas.openxmlformats.org/officeDocument/2006/relationships/hyperlink" Target="https://en.wikipedia.org/wiki/Manila" TargetMode="External"/><Relationship Id="rId9" Type="http://schemas.openxmlformats.org/officeDocument/2006/relationships/hyperlink" Target="https://en.wikipedia.org/wiki/People_for_the_Ethical_Treatment_of_Animals#cite_note-177"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People_for_the_Ethical_Treatment_of_Animals#cite_note-178" TargetMode="External"/><Relationship Id="rId7" Type="http://schemas.openxmlformats.org/officeDocument/2006/relationships/hyperlink" Target="https://en.wikipedia.org/wiki/People_for_the_Ethical_Treatment_of_Animals#cite_note-181"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en.wikipedia.org/wiki/KFC" TargetMode="External"/><Relationship Id="rId5" Type="http://schemas.openxmlformats.org/officeDocument/2006/relationships/hyperlink" Target="https://en.wikipedia.org/wiki/People_for_the_Ethical_Treatment_of_Animals#cite_note-180" TargetMode="External"/><Relationship Id="rId4" Type="http://schemas.openxmlformats.org/officeDocument/2006/relationships/hyperlink" Target="https://en.wikipedia.org/wiki/People_for_the_Ethical_Treatment_of_Animals#cite_note-179"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People_for_the_Ethical_Treatment_of_Animals#cite_note-182"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s://en.wikipedia.org/wiki/People_for_the_Ethical_Treatment_of_Animals#cite_note-184" TargetMode="External"/><Relationship Id="rId4" Type="http://schemas.openxmlformats.org/officeDocument/2006/relationships/hyperlink" Target="https://en.wikipedia.org/wiki/People_for_the_Ethical_Treatment_of_Animals#cite_note-183"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tx1"/>
                </a:solidFill>
                <a:effectLst/>
                <a:latin typeface="+mn-lt"/>
                <a:ea typeface="+mn-ea"/>
                <a:cs typeface="+mn-cs"/>
              </a:rPr>
              <a:t>People for the Ethical Treatment of Animals </a:t>
            </a:r>
            <a:r>
              <a:rPr lang="en-US" altLang="zh-CN" sz="1200" kern="1200" dirty="0">
                <a:solidFill>
                  <a:schemeClr val="tx1"/>
                </a:solidFill>
                <a:effectLst/>
                <a:latin typeface="+mn-lt"/>
                <a:ea typeface="+mn-ea"/>
                <a:cs typeface="+mn-cs"/>
              </a:rPr>
              <a:t>is an American animal rights organization based in Norfolk, Virginia, and led by Ingrid Newkirk, its international president. A nonprofit corporation with nearly 400 employees, it claims that it has 6.5 million members and supporters, in addition to claiming that it is the largest animal rights group in the world. Its slogan is "Animals are not ours to eat, wear, experiment on, use for entertainment, or abuse in any other way.</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554B7465-B5E7-4419-8D31-A4C75DFA207F}" type="slidenum">
              <a:rPr lang="zh-CN" altLang="en-US" smtClean="0"/>
              <a:t>3</a:t>
            </a:fld>
            <a:endParaRPr lang="zh-CN" altLang="en-US"/>
          </a:p>
        </p:txBody>
      </p:sp>
    </p:spTree>
    <p:extLst>
      <p:ext uri="{BB962C8B-B14F-4D97-AF65-F5344CB8AC3E}">
        <p14:creationId xmlns:p14="http://schemas.microsoft.com/office/powerpoint/2010/main" val="3033423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PETA is critical of television personalities they call self-professed wildlife warriors, arguing that while a conservationist message is getting across, some of the actions are harmful to animals, such as invading animals' homes, netting them, subjecting them to stressful environments, and wrestling with them—often involving young animals the group says should be with their mothers.</a:t>
            </a:r>
            <a:r>
              <a:rPr lang="en-US" altLang="zh-CN" sz="1200" u="sng" kern="1200" baseline="30000" dirty="0">
                <a:solidFill>
                  <a:schemeClr val="tx1"/>
                </a:solidFill>
                <a:effectLst/>
                <a:latin typeface="+mn-lt"/>
                <a:ea typeface="+mn-ea"/>
                <a:cs typeface="+mn-cs"/>
                <a:hlinkClick r:id="rId3"/>
              </a:rPr>
              <a:t>[175]</a:t>
            </a:r>
            <a:r>
              <a:rPr lang="en-US" altLang="zh-CN" sz="1200" kern="1200" dirty="0">
                <a:solidFill>
                  <a:schemeClr val="tx1"/>
                </a:solidFill>
                <a:effectLst/>
                <a:latin typeface="+mn-lt"/>
                <a:ea typeface="+mn-ea"/>
                <a:cs typeface="+mn-cs"/>
              </a:rPr>
              <a:t> In 2006 when </a:t>
            </a:r>
            <a:r>
              <a:rPr lang="en-US" altLang="zh-CN" sz="1200" u="sng" kern="1200" dirty="0">
                <a:solidFill>
                  <a:schemeClr val="tx1"/>
                </a:solidFill>
                <a:effectLst/>
                <a:latin typeface="+mn-lt"/>
                <a:ea typeface="+mn-ea"/>
                <a:cs typeface="+mn-cs"/>
                <a:hlinkClick r:id="rId4" tooltip="Steve Irwin"/>
              </a:rPr>
              <a:t>Steve Irwin</a:t>
            </a:r>
            <a:r>
              <a:rPr lang="en-US" altLang="zh-CN" sz="1200" kern="1200" dirty="0">
                <a:solidFill>
                  <a:schemeClr val="tx1"/>
                </a:solidFill>
                <a:effectLst/>
                <a:latin typeface="+mn-lt"/>
                <a:ea typeface="+mn-ea"/>
                <a:cs typeface="+mn-cs"/>
              </a:rPr>
              <a:t> died, PETA's vice-president </a:t>
            </a:r>
            <a:r>
              <a:rPr lang="en-US" altLang="zh-CN" sz="1200" u="sng" kern="1200" dirty="0">
                <a:solidFill>
                  <a:schemeClr val="tx1"/>
                </a:solidFill>
                <a:effectLst/>
                <a:latin typeface="+mn-lt"/>
                <a:ea typeface="+mn-ea"/>
                <a:cs typeface="+mn-cs"/>
                <a:hlinkClick r:id="rId5" tooltip="Dan Mathews"/>
              </a:rPr>
              <a:t>Dan Mathews</a:t>
            </a:r>
            <a:r>
              <a:rPr lang="en-US" altLang="zh-CN" sz="1200" kern="1200" dirty="0">
                <a:solidFill>
                  <a:schemeClr val="tx1"/>
                </a:solidFill>
                <a:effectLst/>
                <a:latin typeface="+mn-lt"/>
                <a:ea typeface="+mn-ea"/>
                <a:cs typeface="+mn-cs"/>
              </a:rPr>
              <a:t> said Irwin had made a career out of antagonizing frightened wild animals.</a:t>
            </a:r>
            <a:r>
              <a:rPr lang="en-US" altLang="zh-CN" sz="1200" u="sng" kern="1200" baseline="30000" dirty="0">
                <a:solidFill>
                  <a:schemeClr val="tx1"/>
                </a:solidFill>
                <a:effectLst/>
                <a:latin typeface="+mn-lt"/>
                <a:ea typeface="+mn-ea"/>
                <a:cs typeface="+mn-cs"/>
                <a:hlinkClick r:id="rId6"/>
              </a:rPr>
              <a:t>[174]</a:t>
            </a:r>
            <a:r>
              <a:rPr lang="en-US" altLang="zh-CN" sz="1200" kern="1200" dirty="0">
                <a:solidFill>
                  <a:schemeClr val="tx1"/>
                </a:solidFill>
                <a:effectLst/>
                <a:latin typeface="+mn-lt"/>
                <a:ea typeface="+mn-ea"/>
                <a:cs typeface="+mn-cs"/>
              </a:rPr>
              <a:t> Australian Member of Parliament </a:t>
            </a:r>
            <a:r>
              <a:rPr lang="en-US" altLang="zh-CN" sz="1200" u="sng" kern="1200" dirty="0">
                <a:solidFill>
                  <a:schemeClr val="tx1"/>
                </a:solidFill>
                <a:effectLst/>
                <a:latin typeface="+mn-lt"/>
                <a:ea typeface="+mn-ea"/>
                <a:cs typeface="+mn-cs"/>
                <a:hlinkClick r:id="rId7" tooltip="Bruce Scott (Australian politician)"/>
              </a:rPr>
              <a:t>Bruce Scott</a:t>
            </a:r>
            <a:r>
              <a:rPr lang="en-US" altLang="zh-CN" sz="1200" kern="1200" dirty="0">
                <a:solidFill>
                  <a:schemeClr val="tx1"/>
                </a:solidFill>
                <a:effectLst/>
                <a:latin typeface="+mn-lt"/>
                <a:ea typeface="+mn-ea"/>
                <a:cs typeface="+mn-cs"/>
              </a:rPr>
              <a:t> said PETA should apologize to Irwin's family and the rest of Australia.</a:t>
            </a:r>
            <a:r>
              <a:rPr lang="en-US" altLang="zh-CN" sz="1200" u="sng" kern="1200" baseline="30000" dirty="0">
                <a:solidFill>
                  <a:schemeClr val="tx1"/>
                </a:solidFill>
                <a:effectLst/>
                <a:latin typeface="+mn-lt"/>
                <a:ea typeface="+mn-ea"/>
                <a:cs typeface="+mn-cs"/>
                <a:hlinkClick r:id="rId8"/>
              </a:rPr>
              <a:t>[176]</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554B7465-B5E7-4419-8D31-A4C75DFA207F}" type="slidenum">
              <a:rPr lang="zh-CN" altLang="en-US" smtClean="0"/>
              <a:t>5</a:t>
            </a:fld>
            <a:endParaRPr lang="zh-CN" altLang="en-US"/>
          </a:p>
        </p:txBody>
      </p:sp>
    </p:spTree>
    <p:extLst>
      <p:ext uri="{BB962C8B-B14F-4D97-AF65-F5344CB8AC3E}">
        <p14:creationId xmlns:p14="http://schemas.microsoft.com/office/powerpoint/2010/main" val="752395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PETA Asia-Pacific was founded by Ingrid Newkirk in </a:t>
            </a:r>
            <a:r>
              <a:rPr lang="en-US" altLang="zh-CN" sz="1200" u="none" strike="noStrike" kern="1200" dirty="0">
                <a:solidFill>
                  <a:schemeClr val="tx1"/>
                </a:solidFill>
                <a:effectLst/>
                <a:latin typeface="+mn-lt"/>
                <a:ea typeface="+mn-ea"/>
                <a:cs typeface="+mn-cs"/>
                <a:hlinkClick r:id="rId3" tooltip="Hong Kong"/>
              </a:rPr>
              <a:t>Hong Kong</a:t>
            </a:r>
            <a:r>
              <a:rPr lang="en-US" altLang="zh-CN" sz="1200" kern="1200" dirty="0">
                <a:solidFill>
                  <a:schemeClr val="tx1"/>
                </a:solidFill>
                <a:effectLst/>
                <a:latin typeface="+mn-lt"/>
                <a:ea typeface="+mn-ea"/>
                <a:cs typeface="+mn-cs"/>
              </a:rPr>
              <a:t> in 2005 to support animal rights programs and campaigns in Asia. Jason Baker, a former staff member of PETA who was involved in setting up PETA India and PETA Australia, is PETA Asia-Pacific's first director. Its offices are in Hong Kong and </a:t>
            </a:r>
            <a:r>
              <a:rPr lang="en-US" altLang="zh-CN" sz="1200" u="none" strike="noStrike" kern="1200" dirty="0">
                <a:solidFill>
                  <a:schemeClr val="tx1"/>
                </a:solidFill>
                <a:effectLst/>
                <a:latin typeface="+mn-lt"/>
                <a:ea typeface="+mn-ea"/>
                <a:cs typeface="+mn-cs"/>
                <a:hlinkClick r:id="rId4" tooltip="Manila"/>
              </a:rPr>
              <a:t>Manila</a:t>
            </a:r>
            <a:r>
              <a:rPr lang="en-US" altLang="zh-CN" sz="1200" kern="1200" dirty="0">
                <a:solidFill>
                  <a:schemeClr val="tx1"/>
                </a:solidFill>
                <a:effectLst/>
                <a:latin typeface="+mn-lt"/>
                <a:ea typeface="+mn-ea"/>
                <a:cs typeface="+mn-cs"/>
              </a:rPr>
              <a:t>. It works through public education, animal cruelty investigations, research, animal rescue, legislation, special events, celebrity involvement, and protest campaigns. Its campaigns cover countries including </a:t>
            </a:r>
            <a:r>
              <a:rPr lang="en-US" altLang="zh-CN" sz="1200" u="none" strike="noStrike" kern="1200" dirty="0">
                <a:solidFill>
                  <a:schemeClr val="tx1"/>
                </a:solidFill>
                <a:effectLst/>
                <a:latin typeface="+mn-lt"/>
                <a:ea typeface="+mn-ea"/>
                <a:cs typeface="+mn-cs"/>
                <a:hlinkClick r:id="rId5" tooltip="China"/>
              </a:rPr>
              <a:t>China</a:t>
            </a:r>
            <a:r>
              <a:rPr lang="en-US" altLang="zh-CN" sz="1200" kern="1200" dirty="0">
                <a:solidFill>
                  <a:schemeClr val="tx1"/>
                </a:solidFill>
                <a:effectLst/>
                <a:latin typeface="+mn-lt"/>
                <a:ea typeface="+mn-ea"/>
                <a:cs typeface="+mn-cs"/>
              </a:rPr>
              <a:t>, </a:t>
            </a:r>
            <a:r>
              <a:rPr lang="en-US" altLang="zh-CN" sz="1200" u="none" strike="noStrike" kern="1200" dirty="0">
                <a:solidFill>
                  <a:schemeClr val="tx1"/>
                </a:solidFill>
                <a:effectLst/>
                <a:latin typeface="+mn-lt"/>
                <a:ea typeface="+mn-ea"/>
                <a:cs typeface="+mn-cs"/>
                <a:hlinkClick r:id="rId6" tooltip="Japan"/>
              </a:rPr>
              <a:t>Japan</a:t>
            </a:r>
            <a:r>
              <a:rPr lang="en-US" altLang="zh-CN" sz="1200" kern="1200" dirty="0">
                <a:solidFill>
                  <a:schemeClr val="tx1"/>
                </a:solidFill>
                <a:effectLst/>
                <a:latin typeface="+mn-lt"/>
                <a:ea typeface="+mn-ea"/>
                <a:cs typeface="+mn-cs"/>
              </a:rPr>
              <a:t>, </a:t>
            </a:r>
            <a:r>
              <a:rPr lang="en-US" altLang="zh-CN" sz="1200" u="none" strike="noStrike" kern="1200" dirty="0">
                <a:solidFill>
                  <a:schemeClr val="tx1"/>
                </a:solidFill>
                <a:effectLst/>
                <a:latin typeface="+mn-lt"/>
                <a:ea typeface="+mn-ea"/>
                <a:cs typeface="+mn-cs"/>
                <a:hlinkClick r:id="rId7" tooltip="Malaysia"/>
              </a:rPr>
              <a:t>Malaysia</a:t>
            </a:r>
            <a:r>
              <a:rPr lang="en-US" altLang="zh-CN" sz="1200" kern="1200" dirty="0">
                <a:solidFill>
                  <a:schemeClr val="tx1"/>
                </a:solidFill>
                <a:effectLst/>
                <a:latin typeface="+mn-lt"/>
                <a:ea typeface="+mn-ea"/>
                <a:cs typeface="+mn-cs"/>
              </a:rPr>
              <a:t>, and </a:t>
            </a:r>
            <a:r>
              <a:rPr lang="en-US" altLang="zh-CN" sz="1200" u="none" strike="noStrike" kern="1200" dirty="0">
                <a:solidFill>
                  <a:schemeClr val="tx1"/>
                </a:solidFill>
                <a:effectLst/>
                <a:latin typeface="+mn-lt"/>
                <a:ea typeface="+mn-ea"/>
                <a:cs typeface="+mn-cs"/>
                <a:hlinkClick r:id="rId8" tooltip="South Korea"/>
              </a:rPr>
              <a:t>South Korea</a:t>
            </a:r>
            <a:r>
              <a:rPr lang="en-US" altLang="zh-CN" sz="1200" kern="1200" dirty="0">
                <a:solidFill>
                  <a:schemeClr val="tx1"/>
                </a:solidFill>
                <a:effectLst/>
                <a:latin typeface="+mn-lt"/>
                <a:ea typeface="+mn-ea"/>
                <a:cs typeface="+mn-cs"/>
              </a:rPr>
              <a:t>.</a:t>
            </a:r>
            <a:r>
              <a:rPr lang="en-US" altLang="zh-CN" sz="1200" u="none" strike="noStrike" kern="1200" baseline="30000" dirty="0">
                <a:solidFill>
                  <a:schemeClr val="tx1"/>
                </a:solidFill>
                <a:effectLst/>
                <a:latin typeface="+mn-lt"/>
                <a:ea typeface="+mn-ea"/>
                <a:cs typeface="+mn-cs"/>
                <a:hlinkClick r:id="rId9"/>
              </a:rPr>
              <a:t>[177]</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554B7465-B5E7-4419-8D31-A4C75DFA207F}" type="slidenum">
              <a:rPr lang="zh-CN" altLang="en-US" smtClean="0"/>
              <a:t>6</a:t>
            </a:fld>
            <a:endParaRPr lang="zh-CN" altLang="en-US"/>
          </a:p>
        </p:txBody>
      </p:sp>
    </p:spTree>
    <p:extLst>
      <p:ext uri="{BB962C8B-B14F-4D97-AF65-F5344CB8AC3E}">
        <p14:creationId xmlns:p14="http://schemas.microsoft.com/office/powerpoint/2010/main" val="2189497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PETA Asia-Pacific promotes vegetarian and vegan diets through three specific campaigns: education about the benefits of a vegetarian diet,</a:t>
            </a:r>
            <a:r>
              <a:rPr lang="en-US" altLang="zh-CN" sz="1200" u="none" strike="noStrike" kern="1200" baseline="30000" dirty="0">
                <a:solidFill>
                  <a:schemeClr val="tx1"/>
                </a:solidFill>
                <a:effectLst/>
                <a:latin typeface="+mn-lt"/>
                <a:ea typeface="+mn-ea"/>
                <a:cs typeface="+mn-cs"/>
                <a:hlinkClick r:id="rId3"/>
              </a:rPr>
              <a:t>[178]</a:t>
            </a:r>
            <a:r>
              <a:rPr lang="en-US" altLang="zh-CN" sz="1200" kern="1200" dirty="0">
                <a:solidFill>
                  <a:schemeClr val="tx1"/>
                </a:solidFill>
                <a:effectLst/>
                <a:latin typeface="+mn-lt"/>
                <a:ea typeface="+mn-ea"/>
                <a:cs typeface="+mn-cs"/>
              </a:rPr>
              <a:t> demonstrations and celebrity involvement against fast food outlets,</a:t>
            </a:r>
            <a:r>
              <a:rPr lang="en-US" altLang="zh-CN" sz="1200" u="none" strike="noStrike" kern="1200" baseline="30000" dirty="0">
                <a:solidFill>
                  <a:schemeClr val="tx1"/>
                </a:solidFill>
                <a:effectLst/>
                <a:latin typeface="+mn-lt"/>
                <a:ea typeface="+mn-ea"/>
                <a:cs typeface="+mn-cs"/>
                <a:hlinkClick r:id="rId4"/>
              </a:rPr>
              <a:t>[179]</a:t>
            </a:r>
            <a:r>
              <a:rPr lang="en-US" altLang="zh-CN" sz="1200" kern="1200" dirty="0">
                <a:solidFill>
                  <a:schemeClr val="tx1"/>
                </a:solidFill>
                <a:effectLst/>
                <a:latin typeface="+mn-lt"/>
                <a:ea typeface="+mn-ea"/>
                <a:cs typeface="+mn-cs"/>
              </a:rPr>
              <a:t> and undercover investigations of animals used for live transport and traditional religious slaughter. The organization has also used the PETA Lettuce Ladies in local demonstrations.</a:t>
            </a:r>
            <a:r>
              <a:rPr lang="en-US" altLang="zh-CN" sz="1200" u="none" strike="noStrike" kern="1200" baseline="30000" dirty="0">
                <a:solidFill>
                  <a:schemeClr val="tx1"/>
                </a:solidFill>
                <a:effectLst/>
                <a:latin typeface="+mn-lt"/>
                <a:ea typeface="+mn-ea"/>
                <a:cs typeface="+mn-cs"/>
                <a:hlinkClick r:id="rId5"/>
              </a:rPr>
              <a:t>[180]</a:t>
            </a:r>
            <a:r>
              <a:rPr lang="en-US" altLang="zh-CN" sz="1200" kern="1200" dirty="0">
                <a:solidFill>
                  <a:schemeClr val="tx1"/>
                </a:solidFill>
                <a:effectLst/>
                <a:latin typeface="+mn-lt"/>
                <a:ea typeface="+mn-ea"/>
                <a:cs typeface="+mn-cs"/>
              </a:rPr>
              <a:t> PETA Asia-Pacific regularly demonstrates against </a:t>
            </a:r>
            <a:r>
              <a:rPr lang="en-US" altLang="zh-CN" sz="1200" u="none" strike="noStrike" kern="1200" dirty="0">
                <a:solidFill>
                  <a:schemeClr val="tx1"/>
                </a:solidFill>
                <a:effectLst/>
                <a:latin typeface="+mn-lt"/>
                <a:ea typeface="+mn-ea"/>
                <a:cs typeface="+mn-cs"/>
                <a:hlinkClick r:id="rId6" tooltip="KFC"/>
              </a:rPr>
              <a:t>KFC</a:t>
            </a:r>
            <a:r>
              <a:rPr lang="en-US" altLang="zh-CN" sz="1200" kern="1200" dirty="0">
                <a:solidFill>
                  <a:schemeClr val="tx1"/>
                </a:solidFill>
                <a:effectLst/>
                <a:latin typeface="+mn-lt"/>
                <a:ea typeface="+mn-ea"/>
                <a:cs typeface="+mn-cs"/>
              </a:rPr>
              <a:t> outlets to promote better treatment of chickens used by the company.</a:t>
            </a:r>
            <a:r>
              <a:rPr lang="en-US" altLang="zh-CN" sz="1200" u="none" strike="noStrike" kern="1200" baseline="30000" dirty="0">
                <a:solidFill>
                  <a:schemeClr val="tx1"/>
                </a:solidFill>
                <a:effectLst/>
                <a:latin typeface="+mn-lt"/>
                <a:ea typeface="+mn-ea"/>
                <a:cs typeface="+mn-cs"/>
                <a:hlinkClick r:id="rId7"/>
              </a:rPr>
              <a:t>[181]</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554B7465-B5E7-4419-8D31-A4C75DFA207F}" type="slidenum">
              <a:rPr lang="zh-CN" altLang="en-US" smtClean="0"/>
              <a:t>7</a:t>
            </a:fld>
            <a:endParaRPr lang="zh-CN" altLang="en-US"/>
          </a:p>
        </p:txBody>
      </p:sp>
    </p:spTree>
    <p:extLst>
      <p:ext uri="{BB962C8B-B14F-4D97-AF65-F5344CB8AC3E}">
        <p14:creationId xmlns:p14="http://schemas.microsoft.com/office/powerpoint/2010/main" val="1182578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PETA Asia-Pacific supports the PETA campaign "I'd Rather Go Naked Than Wear Fur," in which celebrities appear nude to express their opposition to wearing fur.</a:t>
            </a:r>
            <a:r>
              <a:rPr lang="en-US" altLang="zh-CN" sz="1200" u="none" strike="noStrike" kern="1200" baseline="30000" dirty="0">
                <a:solidFill>
                  <a:schemeClr val="tx1"/>
                </a:solidFill>
                <a:effectLst/>
                <a:latin typeface="+mn-lt"/>
                <a:ea typeface="+mn-ea"/>
                <a:cs typeface="+mn-cs"/>
                <a:hlinkClick r:id="rId3"/>
              </a:rPr>
              <a:t>[182]</a:t>
            </a:r>
            <a:r>
              <a:rPr lang="en-US" altLang="zh-CN" sz="1200" kern="1200" dirty="0">
                <a:solidFill>
                  <a:schemeClr val="tx1"/>
                </a:solidFill>
                <a:effectLst/>
                <a:latin typeface="+mn-lt"/>
                <a:ea typeface="+mn-ea"/>
                <a:cs typeface="+mn-cs"/>
              </a:rPr>
              <a:t> The group also stages anti-fur events to publicize its opposition to fur.</a:t>
            </a:r>
            <a:r>
              <a:rPr lang="en-US" altLang="zh-CN" sz="1200" u="none" strike="noStrike" kern="1200" baseline="30000" dirty="0">
                <a:solidFill>
                  <a:schemeClr val="tx1"/>
                </a:solidFill>
                <a:effectLst/>
                <a:latin typeface="+mn-lt"/>
                <a:ea typeface="+mn-ea"/>
                <a:cs typeface="+mn-cs"/>
                <a:hlinkClick r:id="rId4"/>
              </a:rPr>
              <a:t>[183]</a:t>
            </a:r>
            <a:r>
              <a:rPr lang="en-US" altLang="zh-CN" sz="1200" kern="1200" dirty="0">
                <a:solidFill>
                  <a:schemeClr val="tx1"/>
                </a:solidFill>
                <a:effectLst/>
                <a:latin typeface="+mn-lt"/>
                <a:ea typeface="+mn-ea"/>
                <a:cs typeface="+mn-cs"/>
              </a:rPr>
              <a:t> PETA Asia-Pacific has been involved in several undercover investigations of fur farms in China.</a:t>
            </a:r>
            <a:r>
              <a:rPr lang="en-US" altLang="zh-CN" sz="1200" u="none" strike="noStrike" kern="1200" baseline="30000" dirty="0">
                <a:solidFill>
                  <a:schemeClr val="tx1"/>
                </a:solidFill>
                <a:effectLst/>
                <a:latin typeface="+mn-lt"/>
                <a:ea typeface="+mn-ea"/>
                <a:cs typeface="+mn-cs"/>
                <a:hlinkClick r:id="rId5"/>
              </a:rPr>
              <a:t>[184]</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554B7465-B5E7-4419-8D31-A4C75DFA207F}" type="slidenum">
              <a:rPr lang="zh-CN" altLang="en-US" smtClean="0"/>
              <a:t>8</a:t>
            </a:fld>
            <a:endParaRPr lang="zh-CN" altLang="en-US"/>
          </a:p>
        </p:txBody>
      </p:sp>
    </p:spTree>
    <p:extLst>
      <p:ext uri="{BB962C8B-B14F-4D97-AF65-F5344CB8AC3E}">
        <p14:creationId xmlns:p14="http://schemas.microsoft.com/office/powerpoint/2010/main" val="2568218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2018/6/7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2018/6/7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2018/6/7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2018/6/7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File:Steve_Irwin,_December_2005.jpg"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File:LettuceLadies-Guangzhou-092508.jpg"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File:HKfashion-week-08.jpg"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7D4F12-7DE7-45E7-9EA4-D47F00CE7AD4}"/>
              </a:ext>
            </a:extLst>
          </p:cNvPr>
          <p:cNvSpPr>
            <a:spLocks noGrp="1"/>
          </p:cNvSpPr>
          <p:nvPr>
            <p:ph type="ctrTitle"/>
          </p:nvPr>
        </p:nvSpPr>
        <p:spPr/>
        <p:txBody>
          <a:bodyPr/>
          <a:lstStyle/>
          <a:p>
            <a:r>
              <a:rPr lang="en-US" altLang="zh-CN" dirty="0"/>
              <a:t>Humanity</a:t>
            </a:r>
            <a:endParaRPr lang="zh-CN" altLang="en-US" dirty="0"/>
          </a:p>
        </p:txBody>
      </p:sp>
      <p:sp>
        <p:nvSpPr>
          <p:cNvPr id="3" name="副标题 2">
            <a:extLst>
              <a:ext uri="{FF2B5EF4-FFF2-40B4-BE49-F238E27FC236}">
                <a16:creationId xmlns:a16="http://schemas.microsoft.com/office/drawing/2014/main" id="{A4C53965-0706-4298-BACB-45B6E517126C}"/>
              </a:ext>
            </a:extLst>
          </p:cNvPr>
          <p:cNvSpPr>
            <a:spLocks noGrp="1"/>
          </p:cNvSpPr>
          <p:nvPr>
            <p:ph type="subTitle" idx="1"/>
          </p:nvPr>
        </p:nvSpPr>
        <p:spPr/>
        <p:txBody>
          <a:bodyPr/>
          <a:lstStyle/>
          <a:p>
            <a:r>
              <a:rPr lang="en-US" altLang="zh-CN" dirty="0"/>
              <a:t>People for the Ethical Treatment of Animals</a:t>
            </a:r>
          </a:p>
          <a:p>
            <a:endParaRPr lang="zh-CN" altLang="en-US" dirty="0"/>
          </a:p>
        </p:txBody>
      </p:sp>
    </p:spTree>
    <p:extLst>
      <p:ext uri="{BB962C8B-B14F-4D97-AF65-F5344CB8AC3E}">
        <p14:creationId xmlns:p14="http://schemas.microsoft.com/office/powerpoint/2010/main" val="1503000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584A413-197D-424C-8BE8-BFB243DA2E0C}"/>
              </a:ext>
            </a:extLst>
          </p:cNvPr>
          <p:cNvSpPr>
            <a:spLocks noGrp="1"/>
          </p:cNvSpPr>
          <p:nvPr>
            <p:ph type="title"/>
          </p:nvPr>
        </p:nvSpPr>
        <p:spPr/>
        <p:txBody>
          <a:bodyPr/>
          <a:lstStyle/>
          <a:p>
            <a:r>
              <a:rPr lang="en-US" altLang="zh-CN" dirty="0"/>
              <a:t>Catalogue</a:t>
            </a:r>
            <a:endParaRPr lang="zh-CN" altLang="en-US" dirty="0"/>
          </a:p>
        </p:txBody>
      </p:sp>
      <p:sp>
        <p:nvSpPr>
          <p:cNvPr id="5" name="内容占位符 4">
            <a:extLst>
              <a:ext uri="{FF2B5EF4-FFF2-40B4-BE49-F238E27FC236}">
                <a16:creationId xmlns:a16="http://schemas.microsoft.com/office/drawing/2014/main" id="{FB3DED13-2970-42A7-AA79-A605C23CBF5A}"/>
              </a:ext>
            </a:extLst>
          </p:cNvPr>
          <p:cNvSpPr>
            <a:spLocks noGrp="1"/>
          </p:cNvSpPr>
          <p:nvPr>
            <p:ph idx="1"/>
          </p:nvPr>
        </p:nvSpPr>
        <p:spPr/>
        <p:txBody>
          <a:bodyPr/>
          <a:lstStyle/>
          <a:p>
            <a:r>
              <a:rPr lang="en-US" altLang="zh-CN" dirty="0"/>
              <a:t>Brief Introduction</a:t>
            </a:r>
          </a:p>
          <a:p>
            <a:endParaRPr lang="en-US" altLang="zh-CN" dirty="0"/>
          </a:p>
          <a:p>
            <a:r>
              <a:rPr lang="en-US" altLang="zh-CN" dirty="0"/>
              <a:t>Positions </a:t>
            </a:r>
          </a:p>
          <a:p>
            <a:endParaRPr lang="en-US" altLang="zh-CN" dirty="0"/>
          </a:p>
          <a:p>
            <a:r>
              <a:rPr lang="en-US" altLang="zh-CN" dirty="0"/>
              <a:t>PETA Asia-Pacific</a:t>
            </a:r>
          </a:p>
          <a:p>
            <a:endParaRPr lang="en-US" altLang="zh-CN" dirty="0"/>
          </a:p>
          <a:p>
            <a:endParaRPr lang="zh-CN" altLang="en-US" dirty="0"/>
          </a:p>
        </p:txBody>
      </p:sp>
    </p:spTree>
    <p:extLst>
      <p:ext uri="{BB962C8B-B14F-4D97-AF65-F5344CB8AC3E}">
        <p14:creationId xmlns:p14="http://schemas.microsoft.com/office/powerpoint/2010/main" val="1778647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89A6CE40-F964-4998-BE95-1812DF7154BC}"/>
              </a:ext>
            </a:extLst>
          </p:cNvPr>
          <p:cNvSpPr>
            <a:spLocks noGrp="1"/>
          </p:cNvSpPr>
          <p:nvPr>
            <p:ph type="title"/>
          </p:nvPr>
        </p:nvSpPr>
        <p:spPr/>
        <p:txBody>
          <a:bodyPr/>
          <a:lstStyle/>
          <a:p>
            <a:r>
              <a:rPr lang="en-US" altLang="zh-CN" dirty="0"/>
              <a:t>BRIEF INTRODUCTION</a:t>
            </a:r>
            <a:endParaRPr lang="zh-CN" altLang="en-US" dirty="0"/>
          </a:p>
        </p:txBody>
      </p:sp>
      <p:pic>
        <p:nvPicPr>
          <p:cNvPr id="11" name="内容占位符 10">
            <a:extLst>
              <a:ext uri="{FF2B5EF4-FFF2-40B4-BE49-F238E27FC236}">
                <a16:creationId xmlns:a16="http://schemas.microsoft.com/office/drawing/2014/main" id="{A6C12B27-B8E2-4B37-AC9F-2830D45EABB9}"/>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428750" y="2829719"/>
            <a:ext cx="2095500" cy="2066925"/>
          </a:xfrm>
        </p:spPr>
      </p:pic>
      <p:graphicFrame>
        <p:nvGraphicFramePr>
          <p:cNvPr id="14" name="内容占位符 13">
            <a:extLst>
              <a:ext uri="{FF2B5EF4-FFF2-40B4-BE49-F238E27FC236}">
                <a16:creationId xmlns:a16="http://schemas.microsoft.com/office/drawing/2014/main" id="{D5DD01F7-185D-4DCD-9AB3-EEBFD5F4CBFF}"/>
              </a:ext>
            </a:extLst>
          </p:cNvPr>
          <p:cNvGraphicFramePr>
            <a:graphicFrameLocks noGrp="1"/>
          </p:cNvGraphicFramePr>
          <p:nvPr>
            <p:ph sz="half" idx="2"/>
            <p:extLst>
              <p:ext uri="{D42A27DB-BD31-4B8C-83A1-F6EECF244321}">
                <p14:modId xmlns:p14="http://schemas.microsoft.com/office/powerpoint/2010/main" val="3658290616"/>
              </p:ext>
            </p:extLst>
          </p:nvPr>
        </p:nvGraphicFramePr>
        <p:xfrm>
          <a:off x="4648200" y="1600200"/>
          <a:ext cx="4038600" cy="4963160"/>
        </p:xfrm>
        <a:graphic>
          <a:graphicData uri="http://schemas.openxmlformats.org/drawingml/2006/table">
            <a:tbl>
              <a:tblPr firstRow="1" bandRow="1">
                <a:tableStyleId>{5C22544A-7EE6-4342-B048-85BDC9FD1C3A}</a:tableStyleId>
              </a:tblPr>
              <a:tblGrid>
                <a:gridCol w="2019300">
                  <a:extLst>
                    <a:ext uri="{9D8B030D-6E8A-4147-A177-3AD203B41FA5}">
                      <a16:colId xmlns:a16="http://schemas.microsoft.com/office/drawing/2014/main" val="2133483159"/>
                    </a:ext>
                  </a:extLst>
                </a:gridCol>
                <a:gridCol w="2019300">
                  <a:extLst>
                    <a:ext uri="{9D8B030D-6E8A-4147-A177-3AD203B41FA5}">
                      <a16:colId xmlns:a16="http://schemas.microsoft.com/office/drawing/2014/main" val="1676403809"/>
                    </a:ext>
                  </a:extLst>
                </a:gridCol>
              </a:tblGrid>
              <a:tr h="370840">
                <a:tc>
                  <a:txBody>
                    <a:bodyPr/>
                    <a:lstStyle/>
                    <a:p>
                      <a:pPr algn="l" fontAlgn="t"/>
                      <a:r>
                        <a:rPr lang="en-US" dirty="0">
                          <a:effectLst/>
                        </a:rPr>
                        <a:t>Founded</a:t>
                      </a:r>
                    </a:p>
                  </a:txBody>
                  <a:tcPr/>
                </a:tc>
                <a:tc>
                  <a:txBody>
                    <a:bodyPr/>
                    <a:lstStyle/>
                    <a:p>
                      <a:pPr algn="l" fontAlgn="t"/>
                      <a:r>
                        <a:rPr lang="en-US" dirty="0">
                          <a:effectLst/>
                        </a:rPr>
                        <a:t>March 22, 1980; 38 years ago</a:t>
                      </a:r>
                    </a:p>
                  </a:txBody>
                  <a:tcPr/>
                </a:tc>
                <a:extLst>
                  <a:ext uri="{0D108BD9-81ED-4DB2-BD59-A6C34878D82A}">
                    <a16:rowId xmlns:a16="http://schemas.microsoft.com/office/drawing/2014/main" val="3336786016"/>
                  </a:ext>
                </a:extLst>
              </a:tr>
              <a:tr h="370840">
                <a:tc>
                  <a:txBody>
                    <a:bodyPr/>
                    <a:lstStyle/>
                    <a:p>
                      <a:pPr algn="l" fontAlgn="t"/>
                      <a:r>
                        <a:rPr lang="en-US">
                          <a:effectLst/>
                        </a:rPr>
                        <a:t>Founder</a:t>
                      </a:r>
                    </a:p>
                  </a:txBody>
                  <a:tcPr/>
                </a:tc>
                <a:tc>
                  <a:txBody>
                    <a:bodyPr/>
                    <a:lstStyle/>
                    <a:p>
                      <a:pPr algn="l" fontAlgn="t"/>
                      <a:r>
                        <a:rPr lang="en-US" u="none" strike="noStrike" dirty="0">
                          <a:solidFill>
                            <a:srgbClr val="0B0080"/>
                          </a:solidFill>
                          <a:effectLst/>
                        </a:rPr>
                        <a:t>Ingrid Newkirk</a:t>
                      </a:r>
                      <a:r>
                        <a:rPr lang="en-US" dirty="0">
                          <a:effectLst/>
                        </a:rPr>
                        <a:t> </a:t>
                      </a:r>
                      <a:r>
                        <a:rPr lang="en-US" u="none" strike="noStrike" dirty="0">
                          <a:solidFill>
                            <a:srgbClr val="0B0080"/>
                          </a:solidFill>
                          <a:effectLst/>
                        </a:rPr>
                        <a:t>Alex Pacheco</a:t>
                      </a:r>
                      <a:endParaRPr lang="en-US" dirty="0">
                        <a:effectLst/>
                      </a:endParaRPr>
                    </a:p>
                  </a:txBody>
                  <a:tcPr/>
                </a:tc>
                <a:extLst>
                  <a:ext uri="{0D108BD9-81ED-4DB2-BD59-A6C34878D82A}">
                    <a16:rowId xmlns:a16="http://schemas.microsoft.com/office/drawing/2014/main" val="3660435348"/>
                  </a:ext>
                </a:extLst>
              </a:tr>
              <a:tr h="370840">
                <a:tc>
                  <a:txBody>
                    <a:bodyPr/>
                    <a:lstStyle/>
                    <a:p>
                      <a:pPr algn="l" fontAlgn="t"/>
                      <a:r>
                        <a:rPr lang="en-US">
                          <a:effectLst/>
                        </a:rPr>
                        <a:t>Type</a:t>
                      </a:r>
                    </a:p>
                  </a:txBody>
                  <a:tcPr/>
                </a:tc>
                <a:tc>
                  <a:txBody>
                    <a:bodyPr/>
                    <a:lstStyle/>
                    <a:p>
                      <a:pPr algn="l" fontAlgn="t"/>
                      <a:r>
                        <a:rPr lang="en-US" u="none" strike="noStrike" dirty="0">
                          <a:solidFill>
                            <a:srgbClr val="0B0080"/>
                          </a:solidFill>
                          <a:effectLst/>
                        </a:rPr>
                        <a:t>501(c)(3)</a:t>
                      </a:r>
                      <a:endParaRPr lang="en-US" dirty="0">
                        <a:effectLst/>
                      </a:endParaRPr>
                    </a:p>
                  </a:txBody>
                  <a:tcPr/>
                </a:tc>
                <a:extLst>
                  <a:ext uri="{0D108BD9-81ED-4DB2-BD59-A6C34878D82A}">
                    <a16:rowId xmlns:a16="http://schemas.microsoft.com/office/drawing/2014/main" val="1323787880"/>
                  </a:ext>
                </a:extLst>
              </a:tr>
              <a:tr h="370840">
                <a:tc>
                  <a:txBody>
                    <a:bodyPr/>
                    <a:lstStyle/>
                    <a:p>
                      <a:pPr algn="l" fontAlgn="t"/>
                      <a:r>
                        <a:rPr lang="en-US">
                          <a:effectLst/>
                        </a:rPr>
                        <a:t>Focus</a:t>
                      </a:r>
                    </a:p>
                  </a:txBody>
                  <a:tcPr/>
                </a:tc>
                <a:tc>
                  <a:txBody>
                    <a:bodyPr/>
                    <a:lstStyle/>
                    <a:p>
                      <a:pPr algn="l" fontAlgn="t"/>
                      <a:r>
                        <a:rPr lang="en-US" u="none" strike="noStrike" dirty="0">
                          <a:solidFill>
                            <a:srgbClr val="0B0080"/>
                          </a:solidFill>
                          <a:effectLst/>
                        </a:rPr>
                        <a:t>Animal rights</a:t>
                      </a:r>
                      <a:endParaRPr lang="en-US" dirty="0">
                        <a:effectLst/>
                      </a:endParaRPr>
                    </a:p>
                  </a:txBody>
                  <a:tcPr/>
                </a:tc>
                <a:extLst>
                  <a:ext uri="{0D108BD9-81ED-4DB2-BD59-A6C34878D82A}">
                    <a16:rowId xmlns:a16="http://schemas.microsoft.com/office/drawing/2014/main" val="447680403"/>
                  </a:ext>
                </a:extLst>
              </a:tr>
              <a:tr h="370840">
                <a:tc>
                  <a:txBody>
                    <a:bodyPr/>
                    <a:lstStyle/>
                    <a:p>
                      <a:pPr algn="l" fontAlgn="t"/>
                      <a:r>
                        <a:rPr lang="en-US">
                          <a:effectLst/>
                        </a:rPr>
                        <a:t>Location</a:t>
                      </a:r>
                    </a:p>
                  </a:txBody>
                  <a:tcPr/>
                </a:tc>
                <a:tc>
                  <a:txBody>
                    <a:bodyPr/>
                    <a:lstStyle/>
                    <a:p>
                      <a:pPr algn="l" fontAlgn="t">
                        <a:buFont typeface="Arial" panose="020B0604020202020204" pitchFamily="34" charset="0"/>
                        <a:buChar char="•"/>
                      </a:pPr>
                      <a:r>
                        <a:rPr lang="en-US" u="none" strike="noStrike" dirty="0">
                          <a:solidFill>
                            <a:srgbClr val="0B0080"/>
                          </a:solidFill>
                          <a:effectLst/>
                        </a:rPr>
                        <a:t>Norfolk, Virginia</a:t>
                      </a:r>
                      <a:r>
                        <a:rPr lang="en-US" dirty="0">
                          <a:effectLst/>
                        </a:rPr>
                        <a:t>, </a:t>
                      </a:r>
                      <a:r>
                        <a:rPr lang="en-US" u="none" strike="noStrike" dirty="0">
                          <a:solidFill>
                            <a:srgbClr val="0B0080"/>
                          </a:solidFill>
                          <a:effectLst/>
                        </a:rPr>
                        <a:t>United States</a:t>
                      </a:r>
                      <a:endParaRPr lang="en-US" dirty="0">
                        <a:effectLst/>
                      </a:endParaRPr>
                    </a:p>
                  </a:txBody>
                  <a:tcPr/>
                </a:tc>
                <a:extLst>
                  <a:ext uri="{0D108BD9-81ED-4DB2-BD59-A6C34878D82A}">
                    <a16:rowId xmlns:a16="http://schemas.microsoft.com/office/drawing/2014/main" val="630351651"/>
                  </a:ext>
                </a:extLst>
              </a:tr>
              <a:tr h="370840">
                <a:tc>
                  <a:txBody>
                    <a:bodyPr/>
                    <a:lstStyle/>
                    <a:p>
                      <a:pPr algn="l" fontAlgn="t"/>
                      <a:r>
                        <a:rPr lang="en-US">
                          <a:effectLst/>
                        </a:rPr>
                        <a:t>Members</a:t>
                      </a:r>
                    </a:p>
                  </a:txBody>
                  <a:tcPr/>
                </a:tc>
                <a:tc>
                  <a:txBody>
                    <a:bodyPr/>
                    <a:lstStyle/>
                    <a:p>
                      <a:pPr algn="l" fontAlgn="t"/>
                      <a:r>
                        <a:rPr lang="en-US" dirty="0">
                          <a:effectLst/>
                        </a:rPr>
                        <a:t>6.5 million (including supporters)</a:t>
                      </a:r>
                    </a:p>
                  </a:txBody>
                  <a:tcPr/>
                </a:tc>
                <a:extLst>
                  <a:ext uri="{0D108BD9-81ED-4DB2-BD59-A6C34878D82A}">
                    <a16:rowId xmlns:a16="http://schemas.microsoft.com/office/drawing/2014/main" val="1015139479"/>
                  </a:ext>
                </a:extLst>
              </a:tr>
              <a:tr h="370840">
                <a:tc>
                  <a:txBody>
                    <a:bodyPr/>
                    <a:lstStyle/>
                    <a:p>
                      <a:pPr algn="l" fontAlgn="t"/>
                      <a:r>
                        <a:rPr lang="en-US">
                          <a:effectLst/>
                        </a:rPr>
                        <a:t>Revenue</a:t>
                      </a:r>
                    </a:p>
                  </a:txBody>
                  <a:tcPr/>
                </a:tc>
                <a:tc>
                  <a:txBody>
                    <a:bodyPr/>
                    <a:lstStyle/>
                    <a:p>
                      <a:pPr algn="l" fontAlgn="t"/>
                      <a:r>
                        <a:rPr lang="en-US" dirty="0">
                          <a:effectLst/>
                        </a:rPr>
                        <a:t>$43 million in 2014</a:t>
                      </a:r>
                    </a:p>
                  </a:txBody>
                  <a:tcPr/>
                </a:tc>
                <a:extLst>
                  <a:ext uri="{0D108BD9-81ED-4DB2-BD59-A6C34878D82A}">
                    <a16:rowId xmlns:a16="http://schemas.microsoft.com/office/drawing/2014/main" val="3782599713"/>
                  </a:ext>
                </a:extLst>
              </a:tr>
              <a:tr h="370840">
                <a:tc>
                  <a:txBody>
                    <a:bodyPr/>
                    <a:lstStyle/>
                    <a:p>
                      <a:pPr algn="l" fontAlgn="t"/>
                      <a:r>
                        <a:rPr lang="en-US">
                          <a:effectLst/>
                        </a:rPr>
                        <a:t>Employees</a:t>
                      </a:r>
                    </a:p>
                  </a:txBody>
                  <a:tcPr/>
                </a:tc>
                <a:tc>
                  <a:txBody>
                    <a:bodyPr/>
                    <a:lstStyle/>
                    <a:p>
                      <a:pPr algn="l" fontAlgn="t"/>
                      <a:r>
                        <a:rPr lang="en-US" altLang="zh-CN">
                          <a:effectLst/>
                        </a:rPr>
                        <a:t>389</a:t>
                      </a:r>
                    </a:p>
                  </a:txBody>
                  <a:tcPr/>
                </a:tc>
                <a:extLst>
                  <a:ext uri="{0D108BD9-81ED-4DB2-BD59-A6C34878D82A}">
                    <a16:rowId xmlns:a16="http://schemas.microsoft.com/office/drawing/2014/main" val="3713571540"/>
                  </a:ext>
                </a:extLst>
              </a:tr>
              <a:tr h="370840">
                <a:tc>
                  <a:txBody>
                    <a:bodyPr/>
                    <a:lstStyle/>
                    <a:p>
                      <a:pPr algn="l" fontAlgn="t"/>
                      <a:r>
                        <a:rPr lang="en-US">
                          <a:effectLst/>
                        </a:rPr>
                        <a:t>Website</a:t>
                      </a:r>
                    </a:p>
                  </a:txBody>
                  <a:tcPr/>
                </a:tc>
                <a:tc>
                  <a:txBody>
                    <a:bodyPr/>
                    <a:lstStyle/>
                    <a:p>
                      <a:pPr algn="l" fontAlgn="t"/>
                      <a:r>
                        <a:rPr lang="en-US" u="none" strike="noStrike" dirty="0">
                          <a:solidFill>
                            <a:srgbClr val="663366"/>
                          </a:solidFill>
                          <a:effectLst/>
                        </a:rPr>
                        <a:t>www.peta.org</a:t>
                      </a:r>
                      <a:endParaRPr lang="en-US" dirty="0">
                        <a:effectLst/>
                      </a:endParaRPr>
                    </a:p>
                  </a:txBody>
                  <a:tcPr/>
                </a:tc>
                <a:extLst>
                  <a:ext uri="{0D108BD9-81ED-4DB2-BD59-A6C34878D82A}">
                    <a16:rowId xmlns:a16="http://schemas.microsoft.com/office/drawing/2014/main" val="147317678"/>
                  </a:ext>
                </a:extLst>
              </a:tr>
            </a:tbl>
          </a:graphicData>
        </a:graphic>
      </p:graphicFrame>
    </p:spTree>
    <p:extLst>
      <p:ext uri="{BB962C8B-B14F-4D97-AF65-F5344CB8AC3E}">
        <p14:creationId xmlns:p14="http://schemas.microsoft.com/office/powerpoint/2010/main" val="3039627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1E2F88-C37F-4FAA-BA26-E1ECD9B92E5D}"/>
              </a:ext>
            </a:extLst>
          </p:cNvPr>
          <p:cNvSpPr>
            <a:spLocks noGrp="1"/>
          </p:cNvSpPr>
          <p:nvPr>
            <p:ph type="title"/>
          </p:nvPr>
        </p:nvSpPr>
        <p:spPr/>
        <p:txBody>
          <a:bodyPr/>
          <a:lstStyle/>
          <a:p>
            <a:r>
              <a:rPr lang="en-US" altLang="zh-CN" dirty="0"/>
              <a:t>Positions</a:t>
            </a:r>
            <a:endParaRPr lang="zh-CN" altLang="en-US" dirty="0"/>
          </a:p>
        </p:txBody>
      </p:sp>
      <p:sp>
        <p:nvSpPr>
          <p:cNvPr id="3" name="内容占位符 2">
            <a:extLst>
              <a:ext uri="{FF2B5EF4-FFF2-40B4-BE49-F238E27FC236}">
                <a16:creationId xmlns:a16="http://schemas.microsoft.com/office/drawing/2014/main" id="{E1AA5D5F-FC86-450B-B550-001911B2E37D}"/>
              </a:ext>
            </a:extLst>
          </p:cNvPr>
          <p:cNvSpPr>
            <a:spLocks noGrp="1"/>
          </p:cNvSpPr>
          <p:nvPr>
            <p:ph sz="half" idx="1"/>
          </p:nvPr>
        </p:nvSpPr>
        <p:spPr/>
        <p:txBody>
          <a:bodyPr/>
          <a:lstStyle/>
          <a:p>
            <a:r>
              <a:rPr lang="en-US" altLang="zh-CN" dirty="0"/>
              <a:t>Direct action and the ALF</a:t>
            </a:r>
          </a:p>
          <a:p>
            <a:endParaRPr lang="en-US" altLang="zh-CN" dirty="0"/>
          </a:p>
          <a:p>
            <a:r>
              <a:rPr lang="en-US" altLang="zh-CN" dirty="0"/>
              <a:t>Neutering, backyard dogs, working animals and pets</a:t>
            </a:r>
          </a:p>
          <a:p>
            <a:endParaRPr lang="en-US" altLang="zh-CN" dirty="0"/>
          </a:p>
          <a:p>
            <a:r>
              <a:rPr lang="en-US" altLang="zh-CN" dirty="0"/>
              <a:t>Animal testing</a:t>
            </a:r>
            <a:endParaRPr lang="zh-CN" altLang="en-US" dirty="0"/>
          </a:p>
        </p:txBody>
      </p:sp>
      <p:sp>
        <p:nvSpPr>
          <p:cNvPr id="4" name="内容占位符 3">
            <a:extLst>
              <a:ext uri="{FF2B5EF4-FFF2-40B4-BE49-F238E27FC236}">
                <a16:creationId xmlns:a16="http://schemas.microsoft.com/office/drawing/2014/main" id="{9D363705-1FFC-486D-B447-0C6597CACE29}"/>
              </a:ext>
            </a:extLst>
          </p:cNvPr>
          <p:cNvSpPr>
            <a:spLocks noGrp="1"/>
          </p:cNvSpPr>
          <p:nvPr>
            <p:ph sz="half" idx="2"/>
          </p:nvPr>
        </p:nvSpPr>
        <p:spPr/>
        <p:txBody>
          <a:bodyPr/>
          <a:lstStyle/>
          <a:p>
            <a:r>
              <a:rPr lang="en-US" altLang="zh-CN" dirty="0"/>
              <a:t>Clothing </a:t>
            </a:r>
          </a:p>
          <a:p>
            <a:endParaRPr lang="en-US" altLang="zh-CN" dirty="0"/>
          </a:p>
          <a:p>
            <a:r>
              <a:rPr lang="en-US" altLang="zh-CN" dirty="0"/>
              <a:t>Autism</a:t>
            </a:r>
            <a:r>
              <a:rPr lang="zh-CN" altLang="en-US" dirty="0"/>
              <a:t> </a:t>
            </a:r>
            <a:r>
              <a:rPr lang="en-US" altLang="zh-CN" dirty="0"/>
              <a:t>and dairy products controversy</a:t>
            </a:r>
          </a:p>
          <a:p>
            <a:endParaRPr lang="en-US" altLang="zh-CN" dirty="0"/>
          </a:p>
          <a:p>
            <a:r>
              <a:rPr lang="en-US" altLang="zh-CN" dirty="0"/>
              <a:t>Wildlife conservation personalities</a:t>
            </a:r>
          </a:p>
        </p:txBody>
      </p:sp>
    </p:spTree>
    <p:extLst>
      <p:ext uri="{BB962C8B-B14F-4D97-AF65-F5344CB8AC3E}">
        <p14:creationId xmlns:p14="http://schemas.microsoft.com/office/powerpoint/2010/main" val="25375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0CDF725-E54A-496D-B43D-0C6E71F5ACE1}"/>
              </a:ext>
            </a:extLst>
          </p:cNvPr>
          <p:cNvSpPr>
            <a:spLocks noGrp="1"/>
          </p:cNvSpPr>
          <p:nvPr>
            <p:ph type="title"/>
          </p:nvPr>
        </p:nvSpPr>
        <p:spPr/>
        <p:txBody>
          <a:bodyPr>
            <a:normAutofit fontScale="90000"/>
          </a:bodyPr>
          <a:lstStyle/>
          <a:p>
            <a:r>
              <a:rPr lang="en-US" altLang="zh-CN" dirty="0"/>
              <a:t>Wildlife conservation personalities</a:t>
            </a:r>
            <a:br>
              <a:rPr lang="en-US" altLang="zh-CN" dirty="0"/>
            </a:br>
            <a:endParaRPr lang="zh-CN" altLang="en-US" dirty="0"/>
          </a:p>
        </p:txBody>
      </p:sp>
      <p:sp>
        <p:nvSpPr>
          <p:cNvPr id="6" name="内容占位符 5">
            <a:extLst>
              <a:ext uri="{FF2B5EF4-FFF2-40B4-BE49-F238E27FC236}">
                <a16:creationId xmlns:a16="http://schemas.microsoft.com/office/drawing/2014/main" id="{0CAF549C-6152-4B53-854D-7B8D573D6511}"/>
              </a:ext>
            </a:extLst>
          </p:cNvPr>
          <p:cNvSpPr>
            <a:spLocks noGrp="1"/>
          </p:cNvSpPr>
          <p:nvPr>
            <p:ph sz="half" idx="2"/>
          </p:nvPr>
        </p:nvSpPr>
        <p:spPr/>
        <p:txBody>
          <a:bodyPr/>
          <a:lstStyle/>
          <a:p>
            <a:endParaRPr lang="en-US" altLang="zh-CN" dirty="0"/>
          </a:p>
          <a:p>
            <a:endParaRPr lang="en-US" altLang="zh-CN" dirty="0"/>
          </a:p>
          <a:p>
            <a:r>
              <a:rPr lang="en-US" altLang="zh-CN" dirty="0"/>
              <a:t>PETA argues that conservation personalities, such as Steve Irwin(pictured above), place animals under stress.</a:t>
            </a:r>
            <a:endParaRPr lang="zh-CN" altLang="zh-CN" dirty="0"/>
          </a:p>
          <a:p>
            <a:endParaRPr lang="zh-CN" altLang="en-US" dirty="0"/>
          </a:p>
        </p:txBody>
      </p:sp>
      <p:pic>
        <p:nvPicPr>
          <p:cNvPr id="8" name="内容占位符 7" descr="https://upload.wikimedia.org/wikipedia/commons/thumb/6/6a/Steve_Irwin%2C_December_2005.jpg/220px-Steve_Irwin%2C_December_2005.jpg">
            <a:hlinkClick r:id="rId3"/>
            <a:extLst>
              <a:ext uri="{FF2B5EF4-FFF2-40B4-BE49-F238E27FC236}">
                <a16:creationId xmlns:a16="http://schemas.microsoft.com/office/drawing/2014/main" id="{7656F8F1-34C1-4A4F-B4BA-7EBE6049DEA3}"/>
              </a:ext>
            </a:extLst>
          </p:cNvPr>
          <p:cNvPicPr>
            <a:picLocks noGrp="1"/>
          </p:cNvPicPr>
          <p:nvPr>
            <p:ph sz="half" idx="1"/>
          </p:nvPr>
        </p:nvPicPr>
        <p:blipFill>
          <a:blip r:embed="rId4">
            <a:extLst>
              <a:ext uri="{28A0092B-C50C-407E-A947-70E740481C1C}">
                <a14:useLocalDpi xmlns:a14="http://schemas.microsoft.com/office/drawing/2010/main" val="0"/>
              </a:ext>
            </a:extLst>
          </a:blip>
          <a:srcRect/>
          <a:stretch>
            <a:fillRect/>
          </a:stretch>
        </p:blipFill>
        <p:spPr bwMode="auto">
          <a:xfrm>
            <a:off x="1079500" y="2815431"/>
            <a:ext cx="2794000" cy="2095500"/>
          </a:xfrm>
          <a:prstGeom prst="rect">
            <a:avLst/>
          </a:prstGeom>
          <a:noFill/>
          <a:ln>
            <a:noFill/>
          </a:ln>
        </p:spPr>
      </p:pic>
    </p:spTree>
    <p:extLst>
      <p:ext uri="{BB962C8B-B14F-4D97-AF65-F5344CB8AC3E}">
        <p14:creationId xmlns:p14="http://schemas.microsoft.com/office/powerpoint/2010/main" val="454265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B8C2EF0B-9920-4A2A-B47A-E0A55F2E07D4}"/>
              </a:ext>
            </a:extLst>
          </p:cNvPr>
          <p:cNvSpPr>
            <a:spLocks noGrp="1"/>
          </p:cNvSpPr>
          <p:nvPr>
            <p:ph type="title"/>
          </p:nvPr>
        </p:nvSpPr>
        <p:spPr/>
        <p:txBody>
          <a:bodyPr/>
          <a:lstStyle/>
          <a:p>
            <a:r>
              <a:rPr lang="en-US" altLang="zh-CN" dirty="0"/>
              <a:t>PETA Asia-pacific</a:t>
            </a:r>
            <a:endParaRPr lang="zh-CN" altLang="en-US" dirty="0"/>
          </a:p>
        </p:txBody>
      </p:sp>
      <p:sp>
        <p:nvSpPr>
          <p:cNvPr id="6" name="文本占位符 5">
            <a:extLst>
              <a:ext uri="{FF2B5EF4-FFF2-40B4-BE49-F238E27FC236}">
                <a16:creationId xmlns:a16="http://schemas.microsoft.com/office/drawing/2014/main" id="{2DF4CBBC-2F5F-454C-95E1-C0013A103989}"/>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32572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1C4A804-A9F5-421A-B9DF-058D3AD5C238}"/>
              </a:ext>
            </a:extLst>
          </p:cNvPr>
          <p:cNvSpPr>
            <a:spLocks noGrp="1"/>
          </p:cNvSpPr>
          <p:nvPr>
            <p:ph type="title"/>
          </p:nvPr>
        </p:nvSpPr>
        <p:spPr/>
        <p:txBody>
          <a:bodyPr/>
          <a:lstStyle/>
          <a:p>
            <a:r>
              <a:rPr lang="en-US" altLang="zh-CN" b="1" dirty="0"/>
              <a:t>Vegetarian/vegan/factory farming</a:t>
            </a:r>
            <a:endParaRPr lang="zh-CN" altLang="en-US" dirty="0"/>
          </a:p>
        </p:txBody>
      </p:sp>
      <p:sp>
        <p:nvSpPr>
          <p:cNvPr id="6" name="内容占位符 5">
            <a:extLst>
              <a:ext uri="{FF2B5EF4-FFF2-40B4-BE49-F238E27FC236}">
                <a16:creationId xmlns:a16="http://schemas.microsoft.com/office/drawing/2014/main" id="{5D263EC3-DB74-4221-860C-50E977103C71}"/>
              </a:ext>
            </a:extLst>
          </p:cNvPr>
          <p:cNvSpPr>
            <a:spLocks noGrp="1"/>
          </p:cNvSpPr>
          <p:nvPr>
            <p:ph sz="half" idx="2"/>
          </p:nvPr>
        </p:nvSpPr>
        <p:spPr/>
        <p:txBody>
          <a:bodyPr/>
          <a:lstStyle/>
          <a:p>
            <a:endParaRPr lang="en-US" altLang="zh-CN" dirty="0"/>
          </a:p>
          <a:p>
            <a:endParaRPr lang="en-US" altLang="zh-CN" dirty="0"/>
          </a:p>
          <a:p>
            <a:pPr marL="0" indent="0">
              <a:buNone/>
            </a:pPr>
            <a:endParaRPr lang="en-US" altLang="zh-CN" dirty="0"/>
          </a:p>
          <a:p>
            <a:r>
              <a:rPr lang="en-US" altLang="zh-CN" dirty="0"/>
              <a:t>Lettuce Ladies in Guangzhou, China</a:t>
            </a:r>
            <a:endParaRPr lang="zh-CN" altLang="en-US" dirty="0"/>
          </a:p>
        </p:txBody>
      </p:sp>
      <p:pic>
        <p:nvPicPr>
          <p:cNvPr id="7" name="内容占位符 6" descr="https://upload.wikimedia.org/wikipedia/commons/thumb/a/a9/LettuceLadies-Guangzhou-092508.jpg/170px-LettuceLadies-Guangzhou-092508.jpg">
            <a:hlinkClick r:id="rId3"/>
            <a:extLst>
              <a:ext uri="{FF2B5EF4-FFF2-40B4-BE49-F238E27FC236}">
                <a16:creationId xmlns:a16="http://schemas.microsoft.com/office/drawing/2014/main" id="{614784CC-4148-4F2F-B583-DBD4712AF49A}"/>
              </a:ext>
            </a:extLst>
          </p:cNvPr>
          <p:cNvPicPr>
            <a:picLocks noGrp="1"/>
          </p:cNvPicPr>
          <p:nvPr>
            <p:ph sz="half" idx="1"/>
          </p:nvPr>
        </p:nvPicPr>
        <p:blipFill>
          <a:blip r:embed="rId4">
            <a:extLst>
              <a:ext uri="{28A0092B-C50C-407E-A947-70E740481C1C}">
                <a14:useLocalDpi xmlns:a14="http://schemas.microsoft.com/office/drawing/2010/main" val="0"/>
              </a:ext>
            </a:extLst>
          </a:blip>
          <a:srcRect/>
          <a:stretch>
            <a:fillRect/>
          </a:stretch>
        </p:blipFill>
        <p:spPr bwMode="auto">
          <a:xfrm>
            <a:off x="999192" y="2524407"/>
            <a:ext cx="2924736" cy="2704794"/>
          </a:xfrm>
          <a:prstGeom prst="rect">
            <a:avLst/>
          </a:prstGeom>
          <a:noFill/>
          <a:ln>
            <a:noFill/>
          </a:ln>
        </p:spPr>
      </p:pic>
    </p:spTree>
    <p:extLst>
      <p:ext uri="{BB962C8B-B14F-4D97-AF65-F5344CB8AC3E}">
        <p14:creationId xmlns:p14="http://schemas.microsoft.com/office/powerpoint/2010/main" val="1366097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960C0F-CBA7-4D3E-8979-32987B6CBC18}"/>
              </a:ext>
            </a:extLst>
          </p:cNvPr>
          <p:cNvSpPr>
            <a:spLocks noGrp="1"/>
          </p:cNvSpPr>
          <p:nvPr>
            <p:ph type="title"/>
          </p:nvPr>
        </p:nvSpPr>
        <p:spPr/>
        <p:txBody>
          <a:bodyPr>
            <a:normAutofit/>
          </a:bodyPr>
          <a:lstStyle/>
          <a:p>
            <a:r>
              <a:rPr lang="en-US" altLang="zh-CN" b="1" dirty="0"/>
              <a:t>Anti-fur</a:t>
            </a:r>
            <a:endParaRPr lang="zh-CN" altLang="en-US" dirty="0"/>
          </a:p>
        </p:txBody>
      </p:sp>
      <p:sp>
        <p:nvSpPr>
          <p:cNvPr id="4" name="内容占位符 3">
            <a:extLst>
              <a:ext uri="{FF2B5EF4-FFF2-40B4-BE49-F238E27FC236}">
                <a16:creationId xmlns:a16="http://schemas.microsoft.com/office/drawing/2014/main" id="{093C2ABC-5BCB-433A-B63F-84C43D402459}"/>
              </a:ext>
            </a:extLst>
          </p:cNvPr>
          <p:cNvSpPr>
            <a:spLocks noGrp="1"/>
          </p:cNvSpPr>
          <p:nvPr>
            <p:ph sz="half" idx="2"/>
          </p:nvPr>
        </p:nvSpPr>
        <p:spPr/>
        <p:txBody>
          <a:bodyPr/>
          <a:lstStyle/>
          <a:p>
            <a:endParaRPr lang="en-US" altLang="zh-CN" dirty="0"/>
          </a:p>
          <a:p>
            <a:endParaRPr lang="en-US" altLang="zh-CN" dirty="0"/>
          </a:p>
          <a:p>
            <a:r>
              <a:rPr lang="en-US" altLang="zh-CN" dirty="0"/>
              <a:t>PETA Asia-Pacific "naked" demo during Hong Kong fashion week</a:t>
            </a:r>
            <a:endParaRPr lang="zh-CN" altLang="zh-CN" dirty="0"/>
          </a:p>
          <a:p>
            <a:endParaRPr lang="zh-CN" altLang="en-US" dirty="0"/>
          </a:p>
        </p:txBody>
      </p:sp>
      <p:pic>
        <p:nvPicPr>
          <p:cNvPr id="5" name="内容占位符 4" descr="https://upload.wikimedia.org/wikipedia/commons/thumb/b/b1/HKfashion-week-08.jpg/170px-HKfashion-week-08.jpg">
            <a:hlinkClick r:id="rId3"/>
            <a:extLst>
              <a:ext uri="{FF2B5EF4-FFF2-40B4-BE49-F238E27FC236}">
                <a16:creationId xmlns:a16="http://schemas.microsoft.com/office/drawing/2014/main" id="{13411720-CA83-44CB-AA9D-45FD92E58042}"/>
              </a:ext>
            </a:extLst>
          </p:cNvPr>
          <p:cNvPicPr>
            <a:picLocks noGrp="1"/>
          </p:cNvPicPr>
          <p:nvPr>
            <p:ph sz="half" idx="1"/>
          </p:nvPr>
        </p:nvPicPr>
        <p:blipFill>
          <a:blip r:embed="rId4">
            <a:extLst>
              <a:ext uri="{28A0092B-C50C-407E-A947-70E740481C1C}">
                <a14:useLocalDpi xmlns:a14="http://schemas.microsoft.com/office/drawing/2010/main" val="0"/>
              </a:ext>
            </a:extLst>
          </a:blip>
          <a:srcRect/>
          <a:stretch>
            <a:fillRect/>
          </a:stretch>
        </p:blipFill>
        <p:spPr bwMode="auto">
          <a:xfrm>
            <a:off x="1259632" y="2204864"/>
            <a:ext cx="2433736" cy="3316634"/>
          </a:xfrm>
          <a:prstGeom prst="rect">
            <a:avLst/>
          </a:prstGeom>
          <a:noFill/>
          <a:ln>
            <a:noFill/>
          </a:ln>
        </p:spPr>
      </p:pic>
    </p:spTree>
    <p:extLst>
      <p:ext uri="{BB962C8B-B14F-4D97-AF65-F5344CB8AC3E}">
        <p14:creationId xmlns:p14="http://schemas.microsoft.com/office/powerpoint/2010/main" val="134057796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256</Words>
  <Application>Microsoft Office PowerPoint</Application>
  <PresentationFormat>全屏显示(4:3)</PresentationFormat>
  <Paragraphs>62</Paragraphs>
  <Slides>8</Slides>
  <Notes>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等线</vt:lpstr>
      <vt:lpstr>宋体</vt:lpstr>
      <vt:lpstr>Arial</vt:lpstr>
      <vt:lpstr>Calibri</vt:lpstr>
      <vt:lpstr>Office 主题</vt:lpstr>
      <vt:lpstr>Humanity</vt:lpstr>
      <vt:lpstr>Catalogue</vt:lpstr>
      <vt:lpstr>BRIEF INTRODUCTION</vt:lpstr>
      <vt:lpstr>Positions</vt:lpstr>
      <vt:lpstr>Wildlife conservation personalities </vt:lpstr>
      <vt:lpstr>PETA Asia-pacific</vt:lpstr>
      <vt:lpstr>Vegetarian/vegan/factory farming</vt:lpstr>
      <vt:lpstr>Anti-fur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Humanity</dc:title>
  <dc:creator>何ボイス</dc:creator>
  <cp:lastModifiedBy>何ボイス</cp:lastModifiedBy>
  <cp:revision>9</cp:revision>
  <dcterms:created xsi:type="dcterms:W3CDTF">2018-06-05T11:23:51Z</dcterms:created>
  <dcterms:modified xsi:type="dcterms:W3CDTF">2018-06-07T09:14:30Z</dcterms:modified>
</cp:coreProperties>
</file>