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82"/>
  </p:notesMasterIdLst>
  <p:handoutMasterIdLst>
    <p:handoutMasterId r:id="rId83"/>
  </p:handoutMasterIdLst>
  <p:sldIdLst>
    <p:sldId id="256" r:id="rId2"/>
    <p:sldId id="727" r:id="rId3"/>
    <p:sldId id="739" r:id="rId4"/>
    <p:sldId id="747" r:id="rId5"/>
    <p:sldId id="740" r:id="rId6"/>
    <p:sldId id="748" r:id="rId7"/>
    <p:sldId id="737" r:id="rId8"/>
    <p:sldId id="738" r:id="rId9"/>
    <p:sldId id="728" r:id="rId10"/>
    <p:sldId id="729" r:id="rId11"/>
    <p:sldId id="730" r:id="rId12"/>
    <p:sldId id="743" r:id="rId13"/>
    <p:sldId id="744" r:id="rId14"/>
    <p:sldId id="731" r:id="rId15"/>
    <p:sldId id="732" r:id="rId16"/>
    <p:sldId id="733" r:id="rId17"/>
    <p:sldId id="734" r:id="rId18"/>
    <p:sldId id="735" r:id="rId19"/>
    <p:sldId id="736" r:id="rId20"/>
    <p:sldId id="742" r:id="rId21"/>
    <p:sldId id="741" r:id="rId22"/>
    <p:sldId id="259" r:id="rId23"/>
    <p:sldId id="670" r:id="rId24"/>
    <p:sldId id="745" r:id="rId25"/>
    <p:sldId id="746" r:id="rId26"/>
    <p:sldId id="607" r:id="rId27"/>
    <p:sldId id="671" r:id="rId28"/>
    <p:sldId id="610" r:id="rId29"/>
    <p:sldId id="718" r:id="rId30"/>
    <p:sldId id="714" r:id="rId31"/>
    <p:sldId id="754" r:id="rId32"/>
    <p:sldId id="611" r:id="rId33"/>
    <p:sldId id="672" r:id="rId34"/>
    <p:sldId id="675" r:id="rId35"/>
    <p:sldId id="676" r:id="rId36"/>
    <p:sldId id="768" r:id="rId37"/>
    <p:sldId id="769" r:id="rId38"/>
    <p:sldId id="677" r:id="rId39"/>
    <p:sldId id="678" r:id="rId40"/>
    <p:sldId id="679" r:id="rId41"/>
    <p:sldId id="749" r:id="rId42"/>
    <p:sldId id="680" r:id="rId43"/>
    <p:sldId id="681" r:id="rId44"/>
    <p:sldId id="682" r:id="rId45"/>
    <p:sldId id="683" r:id="rId46"/>
    <p:sldId id="684" r:id="rId47"/>
    <p:sldId id="686" r:id="rId48"/>
    <p:sldId id="685" r:id="rId49"/>
    <p:sldId id="689" r:id="rId50"/>
    <p:sldId id="687" r:id="rId51"/>
    <p:sldId id="691" r:id="rId52"/>
    <p:sldId id="752" r:id="rId53"/>
    <p:sldId id="693" r:id="rId54"/>
    <p:sldId id="694" r:id="rId55"/>
    <p:sldId id="695" r:id="rId56"/>
    <p:sldId id="696" r:id="rId57"/>
    <p:sldId id="697" r:id="rId58"/>
    <p:sldId id="698" r:id="rId59"/>
    <p:sldId id="699" r:id="rId60"/>
    <p:sldId id="700" r:id="rId61"/>
    <p:sldId id="701" r:id="rId62"/>
    <p:sldId id="703" r:id="rId63"/>
    <p:sldId id="702" r:id="rId64"/>
    <p:sldId id="704" r:id="rId65"/>
    <p:sldId id="756" r:id="rId66"/>
    <p:sldId id="771" r:id="rId67"/>
    <p:sldId id="772" r:id="rId68"/>
    <p:sldId id="708" r:id="rId69"/>
    <p:sldId id="709" r:id="rId70"/>
    <p:sldId id="710" r:id="rId71"/>
    <p:sldId id="711" r:id="rId72"/>
    <p:sldId id="712" r:id="rId73"/>
    <p:sldId id="719" r:id="rId74"/>
    <p:sldId id="720" r:id="rId75"/>
    <p:sldId id="722" r:id="rId76"/>
    <p:sldId id="723" r:id="rId77"/>
    <p:sldId id="724" r:id="rId78"/>
    <p:sldId id="725" r:id="rId79"/>
    <p:sldId id="726" r:id="rId80"/>
    <p:sldId id="750" r:id="rId81"/>
  </p:sldIdLst>
  <p:sldSz cx="9144000" cy="6858000" type="screen4x3"/>
  <p:notesSz cx="7099300" cy="10234613"/>
  <p:kinsoku lang="zh-CN" invalStChars="!),.:;?]}、。—ˇ¨〃々～‖…’”〕〉》」』〗】∶！＂＇），．：；？］｀｜｝·" invalEndChars="([{‘“〔〈《「『〖【（［｛．·"/>
  <p:defaultTextStyle>
    <a:defPPr>
      <a:defRPr lang="zh-CN"/>
    </a:defPPr>
    <a:lvl1pPr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359F4"/>
    <a:srgbClr val="00CB00"/>
    <a:srgbClr val="00CC00"/>
    <a:srgbClr val="2359FB"/>
    <a:srgbClr val="000099"/>
    <a:srgbClr val="FF0000"/>
    <a:srgbClr val="FF33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499"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35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7E35D80C-C77C-4703-BBB5-7EC49DAB727D}"/>
              </a:ext>
            </a:extLst>
          </p:cNvPr>
          <p:cNvSpPr>
            <a:spLocks noGrp="1" noRot="1" noChangeAspect="1" noChangeArrowheads="1" noTextEdit="1"/>
          </p:cNvSpPr>
          <p:nvPr>
            <p:ph type="sldImg" idx="2"/>
          </p:nvPr>
        </p:nvSpPr>
        <p:spPr bwMode="auto">
          <a:xfrm>
            <a:off x="1000125" y="774700"/>
            <a:ext cx="5099050" cy="38242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a:extLst>
              <a:ext uri="{FF2B5EF4-FFF2-40B4-BE49-F238E27FC236}">
                <a16:creationId xmlns:a16="http://schemas.microsoft.com/office/drawing/2014/main" id="{B9056D43-FD27-4CBE-B775-46510AA37AFF}"/>
              </a:ext>
            </a:extLst>
          </p:cNvPr>
          <p:cNvSpPr>
            <a:spLocks noGrp="1" noChangeArrowheads="1"/>
          </p:cNvSpPr>
          <p:nvPr>
            <p:ph type="body" sz="quarter" idx="3"/>
          </p:nvPr>
        </p:nvSpPr>
        <p:spPr bwMode="auto">
          <a:xfrm>
            <a:off x="709613" y="4860925"/>
            <a:ext cx="5680075" cy="4605338"/>
          </a:xfrm>
          <a:prstGeom prst="rect">
            <a:avLst/>
          </a:prstGeom>
          <a:noFill/>
          <a:ln w="12700">
            <a:noFill/>
            <a:miter lim="800000"/>
            <a:headEnd/>
            <a:tailEnd/>
          </a:ln>
          <a:effectLst/>
        </p:spPr>
        <p:txBody>
          <a:bodyPr vert="horz" wrap="square" lIns="98017" tIns="48148" rIns="98017" bIns="48148"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73218C79-7091-4260-885F-4EEAC7618A42}"/>
              </a:ext>
            </a:extLst>
          </p:cNvPr>
          <p:cNvSpPr>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8017" tIns="48148" rIns="98017" bIns="48148" anchor="b"/>
          <a:lstStyle>
            <a:lvl1pPr defTabSz="990600">
              <a:defRPr b="1">
                <a:solidFill>
                  <a:schemeClr val="tx1"/>
                </a:solidFill>
                <a:latin typeface="Arial" panose="020B0604020202020204" pitchFamily="34" charset="0"/>
                <a:ea typeface="宋体" panose="02010600030101010101" pitchFamily="2" charset="-122"/>
              </a:defRPr>
            </a:lvl1pPr>
            <a:lvl2pPr marL="742950" indent="-285750" defTabSz="990600">
              <a:defRPr b="1">
                <a:solidFill>
                  <a:schemeClr val="tx1"/>
                </a:solidFill>
                <a:latin typeface="Arial" panose="020B0604020202020204" pitchFamily="34" charset="0"/>
                <a:ea typeface="宋体" panose="02010600030101010101" pitchFamily="2" charset="-122"/>
              </a:defRPr>
            </a:lvl2pPr>
            <a:lvl3pPr marL="1143000" indent="-228600" defTabSz="990600">
              <a:defRPr b="1">
                <a:solidFill>
                  <a:schemeClr val="tx1"/>
                </a:solidFill>
                <a:latin typeface="Arial" panose="020B0604020202020204" pitchFamily="34" charset="0"/>
                <a:ea typeface="宋体" panose="02010600030101010101" pitchFamily="2" charset="-122"/>
              </a:defRPr>
            </a:lvl3pPr>
            <a:lvl4pPr marL="1600200" indent="-228600" defTabSz="990600">
              <a:defRPr b="1">
                <a:solidFill>
                  <a:schemeClr val="tx1"/>
                </a:solidFill>
                <a:latin typeface="Arial" panose="020B0604020202020204" pitchFamily="34" charset="0"/>
                <a:ea typeface="宋体" panose="02010600030101010101" pitchFamily="2" charset="-122"/>
              </a:defRPr>
            </a:lvl4pPr>
            <a:lvl5pPr marL="2057400" indent="-228600" defTabSz="990600">
              <a:defRPr b="1">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r"/>
            <a:r>
              <a:rPr kumimoji="1" lang="en-US" altLang="zh-CN" sz="1300" b="0"/>
              <a:t>1</a:t>
            </a:r>
          </a:p>
        </p:txBody>
      </p:sp>
      <p:sp>
        <p:nvSpPr>
          <p:cNvPr id="86019" name="Rectangle 3">
            <a:extLst>
              <a:ext uri="{FF2B5EF4-FFF2-40B4-BE49-F238E27FC236}">
                <a16:creationId xmlns:a16="http://schemas.microsoft.com/office/drawing/2014/main" id="{AC8E37DB-4151-418E-ABE8-349466540AEB}"/>
              </a:ext>
            </a:extLst>
          </p:cNvPr>
          <p:cNvSpPr>
            <a:spLocks noGrp="1" noRot="1" noChangeAspect="1" noChangeArrowheads="1" noTextEdit="1"/>
          </p:cNvSpPr>
          <p:nvPr>
            <p:ph type="sldImg"/>
          </p:nvPr>
        </p:nvSpPr>
        <p:spPr>
          <a:xfrm>
            <a:off x="1000125" y="774700"/>
            <a:ext cx="5099050" cy="3824288"/>
          </a:xfrm>
          <a:ln cap="flat"/>
        </p:spPr>
      </p:sp>
      <p:sp>
        <p:nvSpPr>
          <p:cNvPr id="86020" name="Rectangle 4">
            <a:extLst>
              <a:ext uri="{FF2B5EF4-FFF2-40B4-BE49-F238E27FC236}">
                <a16:creationId xmlns:a16="http://schemas.microsoft.com/office/drawing/2014/main" id="{98999E0C-1F76-44BB-813E-C5D325CCE87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AA09BABB-AD46-4C0B-A9B7-2D350AF6B1DC}"/>
              </a:ext>
            </a:extLst>
          </p:cNvPr>
          <p:cNvSpPr>
            <a:spLocks noGrp="1" noChangeArrowheads="1"/>
          </p:cNvSpPr>
          <p:nvPr>
            <p:ph type="sldNum" sz="quarter" idx="4294967295"/>
          </p:nvPr>
        </p:nvSpPr>
        <p:spPr bwMode="auto">
          <a:xfrm>
            <a:off x="4021138" y="972185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CDC60709-31CF-41A8-8664-E8E833B11701}" type="slidenum">
              <a:rPr lang="en-US" altLang="zh-CN"/>
              <a:pPr/>
              <a:t>77</a:t>
            </a:fld>
            <a:endParaRPr lang="en-US" altLang="zh-CN"/>
          </a:p>
        </p:txBody>
      </p:sp>
      <p:sp>
        <p:nvSpPr>
          <p:cNvPr id="95235" name="Rectangle 2">
            <a:extLst>
              <a:ext uri="{FF2B5EF4-FFF2-40B4-BE49-F238E27FC236}">
                <a16:creationId xmlns:a16="http://schemas.microsoft.com/office/drawing/2014/main" id="{FA114E99-5010-42AE-BFB5-8C2758EFE909}"/>
              </a:ext>
            </a:extLst>
          </p:cNvPr>
          <p:cNvSpPr>
            <a:spLocks noGrp="1" noRot="1" noChangeAspect="1" noChangeArrowheads="1" noTextEdit="1"/>
          </p:cNvSpPr>
          <p:nvPr>
            <p:ph type="sldImg"/>
          </p:nvPr>
        </p:nvSpPr>
        <p:spPr>
          <a:xfrm>
            <a:off x="1000125" y="774700"/>
            <a:ext cx="5099050" cy="3824288"/>
          </a:xfrm>
          <a:ln/>
        </p:spPr>
      </p:sp>
      <p:sp>
        <p:nvSpPr>
          <p:cNvPr id="95236" name="Rectangle 3">
            <a:extLst>
              <a:ext uri="{FF2B5EF4-FFF2-40B4-BE49-F238E27FC236}">
                <a16:creationId xmlns:a16="http://schemas.microsoft.com/office/drawing/2014/main" id="{0EE66505-5480-4AA6-B02A-390875DF933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E5692798-31D5-4338-800E-FEBDE7F28DAB}"/>
              </a:ext>
            </a:extLst>
          </p:cNvPr>
          <p:cNvSpPr>
            <a:spLocks noGrp="1" noChangeArrowheads="1"/>
          </p:cNvSpPr>
          <p:nvPr>
            <p:ph type="sldNum" sz="quarter" idx="4294967295"/>
          </p:nvPr>
        </p:nvSpPr>
        <p:spPr bwMode="auto">
          <a:xfrm>
            <a:off x="4021138" y="972185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49C4FDCC-05F7-4FF9-80CC-5AC78FA5CDF4}" type="slidenum">
              <a:rPr lang="en-US" altLang="zh-CN"/>
              <a:pPr/>
              <a:t>78</a:t>
            </a:fld>
            <a:endParaRPr lang="en-US" altLang="zh-CN"/>
          </a:p>
        </p:txBody>
      </p:sp>
      <p:sp>
        <p:nvSpPr>
          <p:cNvPr id="96259" name="Rectangle 2">
            <a:extLst>
              <a:ext uri="{FF2B5EF4-FFF2-40B4-BE49-F238E27FC236}">
                <a16:creationId xmlns:a16="http://schemas.microsoft.com/office/drawing/2014/main" id="{A18739F7-1AD4-477D-A453-16D079CA718E}"/>
              </a:ext>
            </a:extLst>
          </p:cNvPr>
          <p:cNvSpPr>
            <a:spLocks noGrp="1" noRot="1" noChangeAspect="1" noChangeArrowheads="1" noTextEdit="1"/>
          </p:cNvSpPr>
          <p:nvPr>
            <p:ph type="sldImg"/>
          </p:nvPr>
        </p:nvSpPr>
        <p:spPr>
          <a:xfrm>
            <a:off x="1000125" y="774700"/>
            <a:ext cx="5099050" cy="3824288"/>
          </a:xfrm>
          <a:ln/>
        </p:spPr>
      </p:sp>
      <p:sp>
        <p:nvSpPr>
          <p:cNvPr id="96260" name="Rectangle 3">
            <a:extLst>
              <a:ext uri="{FF2B5EF4-FFF2-40B4-BE49-F238E27FC236}">
                <a16:creationId xmlns:a16="http://schemas.microsoft.com/office/drawing/2014/main" id="{AF116EFE-EE02-44ED-A153-0F6C1E09607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A380C44F-9D23-44D7-9AD3-112CC468AF7D}"/>
              </a:ext>
            </a:extLst>
          </p:cNvPr>
          <p:cNvSpPr>
            <a:spLocks noGrp="1" noChangeArrowheads="1"/>
          </p:cNvSpPr>
          <p:nvPr>
            <p:ph type="sldNum" sz="quarter" idx="4294967295"/>
          </p:nvPr>
        </p:nvSpPr>
        <p:spPr bwMode="auto">
          <a:xfrm>
            <a:off x="4021138" y="972185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1E1ACB5B-0EF9-4BE9-87D4-3D65CF034C63}" type="slidenum">
              <a:rPr lang="en-US" altLang="zh-CN"/>
              <a:pPr/>
              <a:t>79</a:t>
            </a:fld>
            <a:endParaRPr lang="en-US" altLang="zh-CN"/>
          </a:p>
        </p:txBody>
      </p:sp>
      <p:sp>
        <p:nvSpPr>
          <p:cNvPr id="97283" name="Rectangle 2">
            <a:extLst>
              <a:ext uri="{FF2B5EF4-FFF2-40B4-BE49-F238E27FC236}">
                <a16:creationId xmlns:a16="http://schemas.microsoft.com/office/drawing/2014/main" id="{62636DE7-FA93-4909-A128-4F8DADECAADD}"/>
              </a:ext>
            </a:extLst>
          </p:cNvPr>
          <p:cNvSpPr>
            <a:spLocks noGrp="1" noRot="1" noChangeAspect="1" noChangeArrowheads="1" noTextEdit="1"/>
          </p:cNvSpPr>
          <p:nvPr>
            <p:ph type="sldImg"/>
          </p:nvPr>
        </p:nvSpPr>
        <p:spPr>
          <a:xfrm>
            <a:off x="1000125" y="774700"/>
            <a:ext cx="5099050" cy="3824288"/>
          </a:xfrm>
          <a:ln/>
        </p:spPr>
      </p:sp>
      <p:sp>
        <p:nvSpPr>
          <p:cNvPr id="97284" name="Rectangle 3">
            <a:extLst>
              <a:ext uri="{FF2B5EF4-FFF2-40B4-BE49-F238E27FC236}">
                <a16:creationId xmlns:a16="http://schemas.microsoft.com/office/drawing/2014/main" id="{3B09295D-54E4-4D16-8A13-F05BD833E02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1A38EE66-A1EE-40C8-ACF8-03EA9451A186}"/>
              </a:ext>
            </a:extLst>
          </p:cNvPr>
          <p:cNvSpPr>
            <a:spLocks noGrp="1" noRot="1" noChangeAspect="1" noChangeArrowheads="1" noTextEdit="1"/>
          </p:cNvSpPr>
          <p:nvPr>
            <p:ph type="sldImg"/>
          </p:nvPr>
        </p:nvSpPr>
        <p:spPr>
          <a:xfrm>
            <a:off x="1000125" y="774700"/>
            <a:ext cx="5099050" cy="3824288"/>
          </a:xfrm>
          <a:ln/>
        </p:spPr>
      </p:sp>
      <p:sp>
        <p:nvSpPr>
          <p:cNvPr id="87043" name="Rectangle 3">
            <a:extLst>
              <a:ext uri="{FF2B5EF4-FFF2-40B4-BE49-F238E27FC236}">
                <a16:creationId xmlns:a16="http://schemas.microsoft.com/office/drawing/2014/main" id="{34274CD6-557C-4A09-9BC4-E90308484E7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86C94C91-03A3-4AC4-84C0-6D66E1625009}"/>
              </a:ext>
            </a:extLst>
          </p:cNvPr>
          <p:cNvSpPr>
            <a:spLocks noGrp="1" noRot="1" noChangeAspect="1" noChangeArrowheads="1" noTextEdit="1"/>
          </p:cNvSpPr>
          <p:nvPr>
            <p:ph type="sldImg"/>
          </p:nvPr>
        </p:nvSpPr>
        <p:spPr>
          <a:xfrm>
            <a:off x="1000125" y="774700"/>
            <a:ext cx="5099050" cy="3824288"/>
          </a:xfrm>
          <a:ln/>
        </p:spPr>
      </p:sp>
      <p:sp>
        <p:nvSpPr>
          <p:cNvPr id="88067" name="Rectangle 3">
            <a:extLst>
              <a:ext uri="{FF2B5EF4-FFF2-40B4-BE49-F238E27FC236}">
                <a16:creationId xmlns:a16="http://schemas.microsoft.com/office/drawing/2014/main" id="{A675FCA7-279F-452B-AB03-B9C04594089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C48A5BB5-1621-4248-89DB-EBC93ED6B148}"/>
              </a:ext>
            </a:extLst>
          </p:cNvPr>
          <p:cNvSpPr>
            <a:spLocks noGrp="1" noRot="1" noChangeAspect="1" noChangeArrowheads="1" noTextEdit="1"/>
          </p:cNvSpPr>
          <p:nvPr>
            <p:ph type="sldImg"/>
          </p:nvPr>
        </p:nvSpPr>
        <p:spPr>
          <a:xfrm>
            <a:off x="1000125" y="774700"/>
            <a:ext cx="5099050" cy="3824288"/>
          </a:xfrm>
          <a:ln/>
        </p:spPr>
      </p:sp>
      <p:sp>
        <p:nvSpPr>
          <p:cNvPr id="89091" name="Rectangle 3">
            <a:extLst>
              <a:ext uri="{FF2B5EF4-FFF2-40B4-BE49-F238E27FC236}">
                <a16:creationId xmlns:a16="http://schemas.microsoft.com/office/drawing/2014/main" id="{2D36A6F5-F910-4F4B-A928-D9B20FFBB4B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9E8B7916-983D-41D5-868E-6BD9D3D5DF6E}"/>
              </a:ext>
            </a:extLst>
          </p:cNvPr>
          <p:cNvSpPr>
            <a:spLocks noGrp="1" noChangeArrowheads="1"/>
          </p:cNvSpPr>
          <p:nvPr>
            <p:ph type="sldNum" sz="quarter" idx="4294967295"/>
          </p:nvPr>
        </p:nvSpPr>
        <p:spPr bwMode="auto">
          <a:xfrm>
            <a:off x="4021138" y="972185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12B90646-F815-401C-A3A1-ECD03DF74E72}" type="slidenum">
              <a:rPr lang="en-US" altLang="zh-CN"/>
              <a:pPr/>
              <a:t>29</a:t>
            </a:fld>
            <a:endParaRPr lang="en-US" altLang="zh-CN"/>
          </a:p>
        </p:txBody>
      </p:sp>
      <p:sp>
        <p:nvSpPr>
          <p:cNvPr id="90115" name="Rectangle 2">
            <a:extLst>
              <a:ext uri="{FF2B5EF4-FFF2-40B4-BE49-F238E27FC236}">
                <a16:creationId xmlns:a16="http://schemas.microsoft.com/office/drawing/2014/main" id="{C6E3FAE9-B438-48DD-B99C-428CDA6E0863}"/>
              </a:ext>
            </a:extLst>
          </p:cNvPr>
          <p:cNvSpPr>
            <a:spLocks noGrp="1" noRot="1" noChangeAspect="1" noChangeArrowheads="1" noTextEdit="1"/>
          </p:cNvSpPr>
          <p:nvPr>
            <p:ph type="sldImg"/>
          </p:nvPr>
        </p:nvSpPr>
        <p:spPr>
          <a:xfrm>
            <a:off x="1000125" y="774700"/>
            <a:ext cx="5099050" cy="3824288"/>
          </a:xfrm>
          <a:ln/>
        </p:spPr>
      </p:sp>
      <p:sp>
        <p:nvSpPr>
          <p:cNvPr id="90116" name="Rectangle 3">
            <a:extLst>
              <a:ext uri="{FF2B5EF4-FFF2-40B4-BE49-F238E27FC236}">
                <a16:creationId xmlns:a16="http://schemas.microsoft.com/office/drawing/2014/main" id="{CE89D51F-A038-46DE-8BDC-FF242844D14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FD58981F-5229-4B64-BFCB-7E420A2D3215}"/>
              </a:ext>
            </a:extLst>
          </p:cNvPr>
          <p:cNvSpPr>
            <a:spLocks noGrp="1" noChangeArrowheads="1"/>
          </p:cNvSpPr>
          <p:nvPr>
            <p:ph type="sldNum" sz="quarter" idx="4294967295"/>
          </p:nvPr>
        </p:nvSpPr>
        <p:spPr bwMode="auto">
          <a:xfrm>
            <a:off x="4021138" y="972185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329C2058-893C-4B8B-A685-C2A9725DEF21}" type="slidenum">
              <a:rPr lang="en-US" altLang="zh-CN"/>
              <a:pPr/>
              <a:t>73</a:t>
            </a:fld>
            <a:endParaRPr lang="en-US" altLang="zh-CN"/>
          </a:p>
        </p:txBody>
      </p:sp>
      <p:sp>
        <p:nvSpPr>
          <p:cNvPr id="91139" name="Rectangle 2">
            <a:extLst>
              <a:ext uri="{FF2B5EF4-FFF2-40B4-BE49-F238E27FC236}">
                <a16:creationId xmlns:a16="http://schemas.microsoft.com/office/drawing/2014/main" id="{ADFB3EBE-7A08-4F61-8E54-C6DDCA374191}"/>
              </a:ext>
            </a:extLst>
          </p:cNvPr>
          <p:cNvSpPr>
            <a:spLocks noGrp="1" noRot="1" noChangeAspect="1" noChangeArrowheads="1" noTextEdit="1"/>
          </p:cNvSpPr>
          <p:nvPr>
            <p:ph type="sldImg"/>
          </p:nvPr>
        </p:nvSpPr>
        <p:spPr>
          <a:xfrm>
            <a:off x="1000125" y="774700"/>
            <a:ext cx="5099050" cy="3824288"/>
          </a:xfrm>
          <a:ln/>
        </p:spPr>
      </p:sp>
      <p:sp>
        <p:nvSpPr>
          <p:cNvPr id="91140" name="Rectangle 3">
            <a:extLst>
              <a:ext uri="{FF2B5EF4-FFF2-40B4-BE49-F238E27FC236}">
                <a16:creationId xmlns:a16="http://schemas.microsoft.com/office/drawing/2014/main" id="{0FB6F66A-A439-4CE5-B4CE-73B2056050C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BED252B8-DDF9-4FFA-8BD1-10400BF02382}"/>
              </a:ext>
            </a:extLst>
          </p:cNvPr>
          <p:cNvSpPr>
            <a:spLocks noGrp="1" noChangeArrowheads="1"/>
          </p:cNvSpPr>
          <p:nvPr>
            <p:ph type="sldNum" sz="quarter" idx="4294967295"/>
          </p:nvPr>
        </p:nvSpPr>
        <p:spPr bwMode="auto">
          <a:xfrm>
            <a:off x="4021138" y="972185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BD497356-891D-48C0-B4EA-F282C050B5A7}" type="slidenum">
              <a:rPr lang="en-US" altLang="zh-CN"/>
              <a:pPr/>
              <a:t>74</a:t>
            </a:fld>
            <a:endParaRPr lang="en-US" altLang="zh-CN"/>
          </a:p>
        </p:txBody>
      </p:sp>
      <p:sp>
        <p:nvSpPr>
          <p:cNvPr id="92163" name="Rectangle 2">
            <a:extLst>
              <a:ext uri="{FF2B5EF4-FFF2-40B4-BE49-F238E27FC236}">
                <a16:creationId xmlns:a16="http://schemas.microsoft.com/office/drawing/2014/main" id="{E01DBA7C-8AF3-4A95-B196-13E032CBE8E8}"/>
              </a:ext>
            </a:extLst>
          </p:cNvPr>
          <p:cNvSpPr>
            <a:spLocks noGrp="1" noRot="1" noChangeAspect="1" noChangeArrowheads="1" noTextEdit="1"/>
          </p:cNvSpPr>
          <p:nvPr>
            <p:ph type="sldImg"/>
          </p:nvPr>
        </p:nvSpPr>
        <p:spPr>
          <a:xfrm>
            <a:off x="1000125" y="774700"/>
            <a:ext cx="5099050" cy="3824288"/>
          </a:xfrm>
          <a:ln/>
        </p:spPr>
      </p:sp>
      <p:sp>
        <p:nvSpPr>
          <p:cNvPr id="92164" name="Rectangle 3">
            <a:extLst>
              <a:ext uri="{FF2B5EF4-FFF2-40B4-BE49-F238E27FC236}">
                <a16:creationId xmlns:a16="http://schemas.microsoft.com/office/drawing/2014/main" id="{47BC5226-6FFD-402B-8D08-A76D6FD70E6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C568BE26-6221-4311-9916-F2596027A011}"/>
              </a:ext>
            </a:extLst>
          </p:cNvPr>
          <p:cNvSpPr>
            <a:spLocks noGrp="1" noChangeArrowheads="1"/>
          </p:cNvSpPr>
          <p:nvPr>
            <p:ph type="sldNum" sz="quarter" idx="4294967295"/>
          </p:nvPr>
        </p:nvSpPr>
        <p:spPr bwMode="auto">
          <a:xfrm>
            <a:off x="4021138" y="972185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8E960507-1AF8-4F34-A96F-76BC35EA7AC6}" type="slidenum">
              <a:rPr lang="en-US" altLang="zh-CN"/>
              <a:pPr/>
              <a:t>75</a:t>
            </a:fld>
            <a:endParaRPr lang="en-US" altLang="zh-CN"/>
          </a:p>
        </p:txBody>
      </p:sp>
      <p:sp>
        <p:nvSpPr>
          <p:cNvPr id="93187" name="Rectangle 2">
            <a:extLst>
              <a:ext uri="{FF2B5EF4-FFF2-40B4-BE49-F238E27FC236}">
                <a16:creationId xmlns:a16="http://schemas.microsoft.com/office/drawing/2014/main" id="{1A2FDDEB-EE62-4DF3-AD41-B0FBEF71A4CB}"/>
              </a:ext>
            </a:extLst>
          </p:cNvPr>
          <p:cNvSpPr>
            <a:spLocks noGrp="1" noRot="1" noChangeAspect="1" noChangeArrowheads="1" noTextEdit="1"/>
          </p:cNvSpPr>
          <p:nvPr>
            <p:ph type="sldImg"/>
          </p:nvPr>
        </p:nvSpPr>
        <p:spPr>
          <a:xfrm>
            <a:off x="1000125" y="774700"/>
            <a:ext cx="5099050" cy="3824288"/>
          </a:xfrm>
          <a:ln/>
        </p:spPr>
      </p:sp>
      <p:sp>
        <p:nvSpPr>
          <p:cNvPr id="93188" name="Rectangle 3">
            <a:extLst>
              <a:ext uri="{FF2B5EF4-FFF2-40B4-BE49-F238E27FC236}">
                <a16:creationId xmlns:a16="http://schemas.microsoft.com/office/drawing/2014/main" id="{CB0E9FBA-A4B9-4794-9EB1-0CB8365A6CE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0C816428-8406-4CE4-B439-7E66CA50DCBF}"/>
              </a:ext>
            </a:extLst>
          </p:cNvPr>
          <p:cNvSpPr>
            <a:spLocks noGrp="1" noChangeArrowheads="1"/>
          </p:cNvSpPr>
          <p:nvPr>
            <p:ph type="sldNum" sz="quarter" idx="4294967295"/>
          </p:nvPr>
        </p:nvSpPr>
        <p:spPr bwMode="auto">
          <a:xfrm>
            <a:off x="4021138" y="972185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C786C906-1C25-4842-990E-5658746E2E27}" type="slidenum">
              <a:rPr lang="en-US" altLang="zh-CN"/>
              <a:pPr/>
              <a:t>76</a:t>
            </a:fld>
            <a:endParaRPr lang="en-US" altLang="zh-CN"/>
          </a:p>
        </p:txBody>
      </p:sp>
      <p:sp>
        <p:nvSpPr>
          <p:cNvPr id="94211" name="Rectangle 2">
            <a:extLst>
              <a:ext uri="{FF2B5EF4-FFF2-40B4-BE49-F238E27FC236}">
                <a16:creationId xmlns:a16="http://schemas.microsoft.com/office/drawing/2014/main" id="{581FD301-E588-43B6-9853-9D1749A5C559}"/>
              </a:ext>
            </a:extLst>
          </p:cNvPr>
          <p:cNvSpPr>
            <a:spLocks noGrp="1" noRot="1" noChangeAspect="1" noChangeArrowheads="1" noTextEdit="1"/>
          </p:cNvSpPr>
          <p:nvPr>
            <p:ph type="sldImg"/>
          </p:nvPr>
        </p:nvSpPr>
        <p:spPr>
          <a:xfrm>
            <a:off x="1000125" y="774700"/>
            <a:ext cx="5099050" cy="3824288"/>
          </a:xfrm>
          <a:ln/>
        </p:spPr>
      </p:sp>
      <p:sp>
        <p:nvSpPr>
          <p:cNvPr id="94212" name="Rectangle 3">
            <a:extLst>
              <a:ext uri="{FF2B5EF4-FFF2-40B4-BE49-F238E27FC236}">
                <a16:creationId xmlns:a16="http://schemas.microsoft.com/office/drawing/2014/main" id="{CE23DA03-A19A-4812-A6C0-E1261FC1172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ltLang="zh-CN"/>
              <a:t>Click to edit Master subtitle style</a:t>
            </a:r>
            <a:endParaRPr lang="zh-CN" altLang="en-US"/>
          </a:p>
        </p:txBody>
      </p:sp>
    </p:spTree>
    <p:extLst>
      <p:ext uri="{BB962C8B-B14F-4D97-AF65-F5344CB8AC3E}">
        <p14:creationId xmlns:p14="http://schemas.microsoft.com/office/powerpoint/2010/main" val="131886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977468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4450"/>
            <a:ext cx="1943100" cy="6192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685800" y="44450"/>
            <a:ext cx="5676900" cy="6192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040306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4450"/>
            <a:ext cx="7772400" cy="11430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685800" y="1341438"/>
            <a:ext cx="3810000" cy="489585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341438"/>
            <a:ext cx="3810000" cy="489585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880089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79613" y="260352"/>
            <a:ext cx="6121400" cy="417513"/>
          </a:xfrm>
        </p:spPr>
        <p:txBody>
          <a:bodyPr/>
          <a:lstStyle/>
          <a:p>
            <a:r>
              <a:rPr lang="en-US" altLang="zh-CN"/>
              <a:t>Click to edit Master title style</a:t>
            </a:r>
            <a:endParaRPr lang="zh-CN" altLang="en-US"/>
          </a:p>
        </p:txBody>
      </p:sp>
      <p:sp>
        <p:nvSpPr>
          <p:cNvPr id="3" name="Table Placeholder 2"/>
          <p:cNvSpPr>
            <a:spLocks noGrp="1"/>
          </p:cNvSpPr>
          <p:nvPr>
            <p:ph type="tbl" idx="1"/>
          </p:nvPr>
        </p:nvSpPr>
        <p:spPr>
          <a:xfrm>
            <a:off x="457200" y="1600202"/>
            <a:ext cx="8229600" cy="4525963"/>
          </a:xfrm>
        </p:spPr>
        <p:txBody>
          <a:bodyPr/>
          <a:lstStyle/>
          <a:p>
            <a:pPr lvl="0"/>
            <a:endParaRPr lang="zh-CN" altLang="en-US" noProof="0"/>
          </a:p>
        </p:txBody>
      </p:sp>
      <p:sp>
        <p:nvSpPr>
          <p:cNvPr id="4" name="Date Placeholder 3">
            <a:extLst>
              <a:ext uri="{FF2B5EF4-FFF2-40B4-BE49-F238E27FC236}">
                <a16:creationId xmlns:a16="http://schemas.microsoft.com/office/drawing/2014/main" id="{6EE42FE6-1C07-445A-A60A-5FB54FA5EA4E}"/>
              </a:ext>
            </a:extLst>
          </p:cNvPr>
          <p:cNvSpPr>
            <a:spLocks noGrp="1"/>
          </p:cNvSpPr>
          <p:nvPr>
            <p:ph type="dt" sz="half" idx="10"/>
          </p:nvPr>
        </p:nvSpPr>
        <p:spPr>
          <a:xfrm>
            <a:off x="457200" y="6245225"/>
            <a:ext cx="2133600" cy="476250"/>
          </a:xfrm>
          <a:prstGeom prst="rect">
            <a:avLst/>
          </a:prstGeom>
        </p:spPr>
        <p:txBody>
          <a:bodyPr/>
          <a:lstStyle>
            <a:lvl1pPr>
              <a:defRPr>
                <a:latin typeface="Arial" charset="0"/>
              </a:defRPr>
            </a:lvl1pPr>
          </a:lstStyle>
          <a:p>
            <a:pPr>
              <a:defRPr/>
            </a:pPr>
            <a:endParaRPr lang="en-US" altLang="zh-CN"/>
          </a:p>
        </p:txBody>
      </p:sp>
      <p:sp>
        <p:nvSpPr>
          <p:cNvPr id="5" name="Footer Placeholder 4">
            <a:extLst>
              <a:ext uri="{FF2B5EF4-FFF2-40B4-BE49-F238E27FC236}">
                <a16:creationId xmlns:a16="http://schemas.microsoft.com/office/drawing/2014/main" id="{B6687E91-1467-4C3A-809D-61996A418DB5}"/>
              </a:ext>
            </a:extLst>
          </p:cNvPr>
          <p:cNvSpPr>
            <a:spLocks noGrp="1"/>
          </p:cNvSpPr>
          <p:nvPr>
            <p:ph type="ftr" sz="quarter" idx="11"/>
          </p:nvPr>
        </p:nvSpPr>
        <p:spPr>
          <a:xfrm>
            <a:off x="3124200" y="6245225"/>
            <a:ext cx="2895600" cy="476250"/>
          </a:xfrm>
          <a:prstGeom prst="rect">
            <a:avLst/>
          </a:prstGeom>
        </p:spPr>
        <p:txBody>
          <a:bodyPr/>
          <a:lstStyle>
            <a:lvl1pPr>
              <a:defRPr>
                <a:latin typeface="Arial" charset="0"/>
              </a:defRPr>
            </a:lvl1pPr>
          </a:lstStyle>
          <a:p>
            <a:pPr>
              <a:defRPr/>
            </a:pPr>
            <a:endParaRPr lang="en-US" altLang="zh-CN"/>
          </a:p>
        </p:txBody>
      </p:sp>
      <p:sp>
        <p:nvSpPr>
          <p:cNvPr id="6" name="Slide Number Placeholder 5">
            <a:extLst>
              <a:ext uri="{FF2B5EF4-FFF2-40B4-BE49-F238E27FC236}">
                <a16:creationId xmlns:a16="http://schemas.microsoft.com/office/drawing/2014/main" id="{4DCC8909-AB66-46F4-9730-D85C50BD81B1}"/>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A7F982D9-BFD5-40D6-9E16-9C690DC5318C}" type="slidenum">
              <a:rPr lang="en-US" altLang="zh-CN"/>
              <a:pPr/>
              <a:t>‹#›</a:t>
            </a:fld>
            <a:endParaRPr lang="en-US" altLang="zh-CN"/>
          </a:p>
        </p:txBody>
      </p:sp>
    </p:spTree>
    <p:extLst>
      <p:ext uri="{BB962C8B-B14F-4D97-AF65-F5344CB8AC3E}">
        <p14:creationId xmlns:p14="http://schemas.microsoft.com/office/powerpoint/2010/main" val="3641471640"/>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44450"/>
            <a:ext cx="7772400" cy="1143000"/>
          </a:xfrm>
        </p:spPr>
        <p:txBody>
          <a:bodyPr/>
          <a:lstStyle/>
          <a:p>
            <a:r>
              <a:rPr lang="zh-CN" altLang="en-US"/>
              <a:t>单击此处编辑母版标题样式</a:t>
            </a:r>
          </a:p>
        </p:txBody>
      </p:sp>
      <p:sp>
        <p:nvSpPr>
          <p:cNvPr id="3" name="内容占位符 2"/>
          <p:cNvSpPr>
            <a:spLocks noGrp="1"/>
          </p:cNvSpPr>
          <p:nvPr>
            <p:ph sz="half" idx="1"/>
          </p:nvPr>
        </p:nvSpPr>
        <p:spPr>
          <a:xfrm>
            <a:off x="685800" y="1341438"/>
            <a:ext cx="381000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341440"/>
            <a:ext cx="3810000"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865565"/>
            <a:ext cx="3810000"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26354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471947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ltLang="zh-CN"/>
              <a:t>Click to edit Master text styles</a:t>
            </a:r>
          </a:p>
        </p:txBody>
      </p:sp>
    </p:spTree>
    <p:extLst>
      <p:ext uri="{BB962C8B-B14F-4D97-AF65-F5344CB8AC3E}">
        <p14:creationId xmlns:p14="http://schemas.microsoft.com/office/powerpoint/2010/main" val="247558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685800" y="1341438"/>
            <a:ext cx="3810000" cy="48958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341438"/>
            <a:ext cx="3810000" cy="48958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397473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958858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Tree>
    <p:extLst>
      <p:ext uri="{BB962C8B-B14F-4D97-AF65-F5344CB8AC3E}">
        <p14:creationId xmlns:p14="http://schemas.microsoft.com/office/powerpoint/2010/main" val="307627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397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a:t>Click to edit Master text styles</a:t>
            </a:r>
          </a:p>
        </p:txBody>
      </p:sp>
    </p:spTree>
    <p:extLst>
      <p:ext uri="{BB962C8B-B14F-4D97-AF65-F5344CB8AC3E}">
        <p14:creationId xmlns:p14="http://schemas.microsoft.com/office/powerpoint/2010/main" val="928427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a:t>Click to edit Master text styles</a:t>
            </a:r>
          </a:p>
        </p:txBody>
      </p:sp>
    </p:spTree>
    <p:extLst>
      <p:ext uri="{BB962C8B-B14F-4D97-AF65-F5344CB8AC3E}">
        <p14:creationId xmlns:p14="http://schemas.microsoft.com/office/powerpoint/2010/main" val="2944271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4EB4779-DA3F-4F60-9CB9-AE01544F6211}"/>
              </a:ext>
            </a:extLst>
          </p:cNvPr>
          <p:cNvSpPr>
            <a:spLocks noGrp="1" noChangeArrowheads="1"/>
          </p:cNvSpPr>
          <p:nvPr>
            <p:ph type="title"/>
          </p:nvPr>
        </p:nvSpPr>
        <p:spPr bwMode="auto">
          <a:xfrm>
            <a:off x="685800" y="444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zh-CN" altLang="en-US"/>
              <a:t>单击以编辑母版标题样式</a:t>
            </a:r>
          </a:p>
        </p:txBody>
      </p:sp>
      <p:sp>
        <p:nvSpPr>
          <p:cNvPr id="1027" name="Rectangle 3">
            <a:extLst>
              <a:ext uri="{FF2B5EF4-FFF2-40B4-BE49-F238E27FC236}">
                <a16:creationId xmlns:a16="http://schemas.microsoft.com/office/drawing/2014/main" id="{A1B37B68-CACE-47F9-B346-77D5930308C4}"/>
              </a:ext>
            </a:extLst>
          </p:cNvPr>
          <p:cNvSpPr>
            <a:spLocks noGrp="1" noChangeArrowheads="1"/>
          </p:cNvSpPr>
          <p:nvPr>
            <p:ph type="body" idx="1"/>
          </p:nvPr>
        </p:nvSpPr>
        <p:spPr bwMode="auto">
          <a:xfrm>
            <a:off x="685800" y="1341438"/>
            <a:ext cx="77724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zh-CN"/>
              <a:t>  </a:t>
            </a:r>
            <a:r>
              <a:rPr lang="zh-CN" altLang="en-US"/>
              <a:t>单击以编辑母版文本样式</a:t>
            </a:r>
          </a:p>
          <a:p>
            <a:pPr lvl="1"/>
            <a:r>
              <a:rPr lang="zh-CN" altLang="en-US"/>
              <a:t>  第二级</a:t>
            </a:r>
          </a:p>
          <a:p>
            <a:pPr lvl="2"/>
            <a:r>
              <a:rPr lang="zh-CN" altLang="en-US"/>
              <a:t>第三级</a:t>
            </a:r>
          </a:p>
          <a:p>
            <a:pPr lvl="3"/>
            <a:r>
              <a:rPr lang="zh-CN" altLang="en-US"/>
              <a:t>第四级</a:t>
            </a:r>
          </a:p>
          <a:p>
            <a:pPr lvl="4"/>
            <a:r>
              <a:rPr lang="zh-CN" altLang="en-US"/>
              <a:t>第五级</a:t>
            </a:r>
          </a:p>
        </p:txBody>
      </p:sp>
      <p:sp>
        <p:nvSpPr>
          <p:cNvPr id="1028" name="Line 4">
            <a:extLst>
              <a:ext uri="{FF2B5EF4-FFF2-40B4-BE49-F238E27FC236}">
                <a16:creationId xmlns:a16="http://schemas.microsoft.com/office/drawing/2014/main" id="{26ED71DB-E71C-4BF4-8ABC-33F90B0941F0}"/>
              </a:ext>
            </a:extLst>
          </p:cNvPr>
          <p:cNvSpPr>
            <a:spLocks noChangeShapeType="1"/>
          </p:cNvSpPr>
          <p:nvPr/>
        </p:nvSpPr>
        <p:spPr bwMode="auto">
          <a:xfrm>
            <a:off x="444501" y="6302375"/>
            <a:ext cx="8231188" cy="6350"/>
          </a:xfrm>
          <a:prstGeom prst="line">
            <a:avLst/>
          </a:prstGeom>
          <a:noFill/>
          <a:ln w="25400">
            <a:solidFill>
              <a:srgbClr val="00CB00"/>
            </a:solidFill>
            <a:round/>
            <a:headEnd/>
            <a:tailEnd/>
          </a:ln>
          <a:effectLst/>
        </p:spPr>
        <p:txBody>
          <a:bodyPr/>
          <a:lstStyle/>
          <a:p>
            <a:pPr>
              <a:defRPr/>
            </a:pPr>
            <a:endParaRPr kumimoji="1" lang="zh-CN" altLang="en-US" sz="1800" b="0">
              <a:latin typeface="Times New Roman" pitchFamily="18" charset="0"/>
            </a:endParaRPr>
          </a:p>
        </p:txBody>
      </p:sp>
      <p:sp>
        <p:nvSpPr>
          <p:cNvPr id="1030" name="Line 6">
            <a:extLst>
              <a:ext uri="{FF2B5EF4-FFF2-40B4-BE49-F238E27FC236}">
                <a16:creationId xmlns:a16="http://schemas.microsoft.com/office/drawing/2014/main" id="{77756911-15DE-43B3-B269-91916C9DD3AD}"/>
              </a:ext>
            </a:extLst>
          </p:cNvPr>
          <p:cNvSpPr>
            <a:spLocks noChangeShapeType="1"/>
          </p:cNvSpPr>
          <p:nvPr/>
        </p:nvSpPr>
        <p:spPr bwMode="auto">
          <a:xfrm>
            <a:off x="576264" y="1217613"/>
            <a:ext cx="7956550" cy="0"/>
          </a:xfrm>
          <a:prstGeom prst="line">
            <a:avLst/>
          </a:prstGeom>
          <a:noFill/>
          <a:ln w="25400">
            <a:solidFill>
              <a:srgbClr val="2359FB"/>
            </a:solidFill>
            <a:round/>
            <a:headEnd/>
            <a:tailEnd/>
          </a:ln>
          <a:effectLst/>
        </p:spPr>
        <p:txBody>
          <a:bodyPr/>
          <a:lstStyle/>
          <a:p>
            <a:pPr>
              <a:defRPr/>
            </a:pPr>
            <a:endParaRPr kumimoji="1" lang="zh-CN" altLang="en-US" sz="1800" b="0">
              <a:latin typeface="Times New Roman" pitchFamily="18" charset="0"/>
            </a:endParaRPr>
          </a:p>
        </p:txBody>
      </p:sp>
      <p:sp>
        <p:nvSpPr>
          <p:cNvPr id="1029" name="Rectangle 5">
            <a:extLst>
              <a:ext uri="{FF2B5EF4-FFF2-40B4-BE49-F238E27FC236}">
                <a16:creationId xmlns:a16="http://schemas.microsoft.com/office/drawing/2014/main" id="{397246F1-C7B1-429A-821B-717E2FA5B01E}"/>
              </a:ext>
            </a:extLst>
          </p:cNvPr>
          <p:cNvSpPr>
            <a:spLocks noChangeArrowheads="1"/>
          </p:cNvSpPr>
          <p:nvPr/>
        </p:nvSpPr>
        <p:spPr bwMode="auto">
          <a:xfrm>
            <a:off x="7037388" y="6356350"/>
            <a:ext cx="1447800" cy="457200"/>
          </a:xfrm>
          <a:prstGeom prst="rect">
            <a:avLst/>
          </a:prstGeom>
          <a:noFill/>
          <a:ln w="12700">
            <a:noFill/>
            <a:miter lim="800000"/>
            <a:headEnd/>
            <a:tailEnd/>
          </a:ln>
          <a:effectLst/>
        </p:spPr>
        <p:txBody>
          <a:bodyPr lIns="67866" tIns="33338" rIns="67866" bIns="33338"/>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fld id="{D227CD21-2E6F-454F-9E11-C19DBFBC702A}" type="slidenum">
              <a:rPr kumimoji="1" lang="en-US" altLang="zh-CN" sz="1500">
                <a:solidFill>
                  <a:srgbClr val="00CB00"/>
                </a:solidFill>
                <a:latin typeface="Times New Roman" panose="02020603050405020304" pitchFamily="18" charset="0"/>
              </a:rPr>
              <a:pPr algn="ctr">
                <a:spcBef>
                  <a:spcPct val="50000"/>
                </a:spcBef>
              </a:pPr>
              <a:t>‹#›</a:t>
            </a:fld>
            <a:endParaRPr kumimoji="1" lang="en-US" altLang="zh-CN" sz="1500">
              <a:solidFill>
                <a:srgbClr val="00CB00"/>
              </a:solidFill>
              <a:latin typeface="Times New Roman" panose="02020603050405020304" pitchFamily="18" charset="0"/>
            </a:endParaRPr>
          </a:p>
        </p:txBody>
      </p:sp>
      <p:pic>
        <p:nvPicPr>
          <p:cNvPr id="1031" name="Picture 10" descr="head4">
            <a:extLst>
              <a:ext uri="{FF2B5EF4-FFF2-40B4-BE49-F238E27FC236}">
                <a16:creationId xmlns:a16="http://schemas.microsoft.com/office/drawing/2014/main" id="{8E70994E-24BC-4356-941D-0F7B3E9A41EC}"/>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79388" y="261938"/>
            <a:ext cx="10795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2" descr="images">
            <a:extLst>
              <a:ext uri="{FF2B5EF4-FFF2-40B4-BE49-F238E27FC236}">
                <a16:creationId xmlns:a16="http://schemas.microsoft.com/office/drawing/2014/main" id="{99BA4A44-7D31-4CB5-A3C9-99F48130A47C}"/>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7740650" y="188915"/>
            <a:ext cx="11049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 id="2147483949" r:id="rId12"/>
    <p:sldLayoutId id="2147483951" r:id="rId13"/>
    <p:sldLayoutId id="2147483950" r:id="rId14"/>
  </p:sldLayoutIdLst>
  <p:txStyles>
    <p:titleStyle>
      <a:lvl1pPr algn="ctr" rtl="0" eaLnBrk="0" fontAlgn="base" hangingPunct="0">
        <a:spcBef>
          <a:spcPct val="0"/>
        </a:spcBef>
        <a:spcAft>
          <a:spcPct val="0"/>
        </a:spcAft>
        <a:defRPr kumimoji="1" sz="3000" b="1">
          <a:solidFill>
            <a:srgbClr val="2359FB"/>
          </a:solidFill>
          <a:latin typeface="+mj-lt"/>
          <a:ea typeface="+mj-ea"/>
          <a:cs typeface="+mj-cs"/>
        </a:defRPr>
      </a:lvl1pPr>
      <a:lvl2pPr algn="ctr" rtl="0" eaLnBrk="0" fontAlgn="base" hangingPunct="0">
        <a:spcBef>
          <a:spcPct val="0"/>
        </a:spcBef>
        <a:spcAft>
          <a:spcPct val="0"/>
        </a:spcAft>
        <a:defRPr kumimoji="1" sz="3000" b="1">
          <a:solidFill>
            <a:srgbClr val="2359FB"/>
          </a:solidFill>
          <a:latin typeface="Verdana" pitchFamily="34" charset="0"/>
          <a:ea typeface="宋体" pitchFamily="2" charset="-122"/>
        </a:defRPr>
      </a:lvl2pPr>
      <a:lvl3pPr algn="ctr" rtl="0" eaLnBrk="0" fontAlgn="base" hangingPunct="0">
        <a:spcBef>
          <a:spcPct val="0"/>
        </a:spcBef>
        <a:spcAft>
          <a:spcPct val="0"/>
        </a:spcAft>
        <a:defRPr kumimoji="1" sz="3000" b="1">
          <a:solidFill>
            <a:srgbClr val="2359FB"/>
          </a:solidFill>
          <a:latin typeface="Verdana" pitchFamily="34" charset="0"/>
          <a:ea typeface="宋体" pitchFamily="2" charset="-122"/>
        </a:defRPr>
      </a:lvl3pPr>
      <a:lvl4pPr algn="ctr" rtl="0" eaLnBrk="0" fontAlgn="base" hangingPunct="0">
        <a:spcBef>
          <a:spcPct val="0"/>
        </a:spcBef>
        <a:spcAft>
          <a:spcPct val="0"/>
        </a:spcAft>
        <a:defRPr kumimoji="1" sz="3000" b="1">
          <a:solidFill>
            <a:srgbClr val="2359FB"/>
          </a:solidFill>
          <a:latin typeface="Verdana" pitchFamily="34" charset="0"/>
          <a:ea typeface="宋体" pitchFamily="2" charset="-122"/>
        </a:defRPr>
      </a:lvl4pPr>
      <a:lvl5pPr algn="ctr" rtl="0" eaLnBrk="0" fontAlgn="base" hangingPunct="0">
        <a:spcBef>
          <a:spcPct val="0"/>
        </a:spcBef>
        <a:spcAft>
          <a:spcPct val="0"/>
        </a:spcAft>
        <a:defRPr kumimoji="1" sz="3000" b="1">
          <a:solidFill>
            <a:srgbClr val="2359FB"/>
          </a:solidFill>
          <a:latin typeface="Verdana" pitchFamily="34" charset="0"/>
          <a:ea typeface="宋体" pitchFamily="2" charset="-122"/>
        </a:defRPr>
      </a:lvl5pPr>
      <a:lvl6pPr marL="342900" algn="ctr" rtl="0" eaLnBrk="0" fontAlgn="base" hangingPunct="0">
        <a:spcBef>
          <a:spcPct val="0"/>
        </a:spcBef>
        <a:spcAft>
          <a:spcPct val="0"/>
        </a:spcAft>
        <a:defRPr kumimoji="1" sz="3000" b="1">
          <a:solidFill>
            <a:srgbClr val="2359FB"/>
          </a:solidFill>
          <a:latin typeface="Verdana" pitchFamily="34" charset="0"/>
          <a:ea typeface="宋体" pitchFamily="2" charset="-122"/>
        </a:defRPr>
      </a:lvl6pPr>
      <a:lvl7pPr marL="685800" algn="ctr" rtl="0" eaLnBrk="0" fontAlgn="base" hangingPunct="0">
        <a:spcBef>
          <a:spcPct val="0"/>
        </a:spcBef>
        <a:spcAft>
          <a:spcPct val="0"/>
        </a:spcAft>
        <a:defRPr kumimoji="1" sz="3000" b="1">
          <a:solidFill>
            <a:srgbClr val="2359FB"/>
          </a:solidFill>
          <a:latin typeface="Verdana" pitchFamily="34" charset="0"/>
          <a:ea typeface="宋体" pitchFamily="2" charset="-122"/>
        </a:defRPr>
      </a:lvl7pPr>
      <a:lvl8pPr marL="1028700" algn="ctr" rtl="0" eaLnBrk="0" fontAlgn="base" hangingPunct="0">
        <a:spcBef>
          <a:spcPct val="0"/>
        </a:spcBef>
        <a:spcAft>
          <a:spcPct val="0"/>
        </a:spcAft>
        <a:defRPr kumimoji="1" sz="3000" b="1">
          <a:solidFill>
            <a:srgbClr val="2359FB"/>
          </a:solidFill>
          <a:latin typeface="Verdana" pitchFamily="34" charset="0"/>
          <a:ea typeface="宋体" pitchFamily="2" charset="-122"/>
        </a:defRPr>
      </a:lvl8pPr>
      <a:lvl9pPr marL="1371600" algn="ctr" rtl="0" eaLnBrk="0" fontAlgn="base" hangingPunct="0">
        <a:spcBef>
          <a:spcPct val="0"/>
        </a:spcBef>
        <a:spcAft>
          <a:spcPct val="0"/>
        </a:spcAft>
        <a:defRPr kumimoji="1" sz="3000" b="1">
          <a:solidFill>
            <a:srgbClr val="2359FB"/>
          </a:solidFill>
          <a:latin typeface="Verdana" pitchFamily="34" charset="0"/>
          <a:ea typeface="宋体" pitchFamily="2" charset="-122"/>
        </a:defRPr>
      </a:lvl9pPr>
    </p:titleStyle>
    <p:bodyStyle>
      <a:lvl1pPr marL="257175" indent="-257175" algn="l" rtl="0" eaLnBrk="0" fontAlgn="base" hangingPunct="0">
        <a:spcBef>
          <a:spcPct val="20000"/>
        </a:spcBef>
        <a:spcAft>
          <a:spcPct val="0"/>
        </a:spcAft>
        <a:buClr>
          <a:schemeClr val="accent2"/>
        </a:buClr>
        <a:buSzPct val="100000"/>
        <a:buFont typeface="Wingdings" panose="05000000000000000000" pitchFamily="2" charset="2"/>
        <a:buChar char="q"/>
        <a:defRPr kumimoji="1" sz="2100" b="1">
          <a:solidFill>
            <a:schemeClr val="tx1"/>
          </a:solidFill>
          <a:latin typeface="+mn-lt"/>
          <a:ea typeface="+mn-ea"/>
          <a:cs typeface="+mn-cs"/>
        </a:defRPr>
      </a:lvl1pPr>
      <a:lvl2pPr marL="557213" indent="-214313" algn="l" rtl="0" eaLnBrk="0" fontAlgn="base" hangingPunct="0">
        <a:spcBef>
          <a:spcPct val="20000"/>
        </a:spcBef>
        <a:spcAft>
          <a:spcPct val="0"/>
        </a:spcAft>
        <a:buClr>
          <a:schemeClr val="accent2"/>
        </a:buClr>
        <a:buSzPct val="100000"/>
        <a:buFont typeface="Wingdings" panose="05000000000000000000" pitchFamily="2" charset="2"/>
        <a:buChar char="v"/>
        <a:defRPr kumimoji="1" sz="1875" b="1">
          <a:solidFill>
            <a:schemeClr val="tx2"/>
          </a:solidFill>
          <a:latin typeface="+mn-lt"/>
          <a:ea typeface="+mn-ea"/>
        </a:defRPr>
      </a:lvl2pPr>
      <a:lvl3pPr marL="857250" indent="-171450" algn="l" rtl="0" eaLnBrk="0" fontAlgn="base" hangingPunct="0">
        <a:spcBef>
          <a:spcPct val="20000"/>
        </a:spcBef>
        <a:spcAft>
          <a:spcPct val="0"/>
        </a:spcAft>
        <a:buSzPct val="100000"/>
        <a:buChar char="•"/>
        <a:defRPr kumimoji="1" sz="1725" b="1">
          <a:solidFill>
            <a:schemeClr val="tx1"/>
          </a:solidFill>
          <a:latin typeface="+mn-lt"/>
          <a:ea typeface="+mn-ea"/>
        </a:defRPr>
      </a:lvl3pPr>
      <a:lvl4pPr marL="1200150" indent="-171450" algn="l" rtl="0" eaLnBrk="0" fontAlgn="base" hangingPunct="0">
        <a:spcBef>
          <a:spcPct val="20000"/>
        </a:spcBef>
        <a:spcAft>
          <a:spcPct val="0"/>
        </a:spcAft>
        <a:buSzPct val="100000"/>
        <a:buChar char="–"/>
        <a:defRPr kumimoji="1" sz="1500">
          <a:solidFill>
            <a:schemeClr val="tx1"/>
          </a:solidFill>
          <a:latin typeface="+mn-lt"/>
          <a:ea typeface="+mn-ea"/>
        </a:defRPr>
      </a:lvl4pPr>
      <a:lvl5pPr marL="1543050" indent="-171450" algn="l" rtl="0" eaLnBrk="0" fontAlgn="base" hangingPunct="0">
        <a:spcBef>
          <a:spcPct val="20000"/>
        </a:spcBef>
        <a:spcAft>
          <a:spcPct val="0"/>
        </a:spcAft>
        <a:buSzPct val="100000"/>
        <a:buChar char="»"/>
        <a:defRPr kumimoji="1" sz="1500">
          <a:solidFill>
            <a:schemeClr val="tx1"/>
          </a:solidFill>
          <a:latin typeface="+mn-lt"/>
          <a:ea typeface="+mn-ea"/>
        </a:defRPr>
      </a:lvl5pPr>
      <a:lvl6pPr marL="1885950" indent="-171450" algn="l" rtl="0" eaLnBrk="0" fontAlgn="base" hangingPunct="0">
        <a:spcBef>
          <a:spcPct val="20000"/>
        </a:spcBef>
        <a:spcAft>
          <a:spcPct val="0"/>
        </a:spcAft>
        <a:buSzPct val="100000"/>
        <a:buChar char="»"/>
        <a:defRPr kumimoji="1" sz="1500">
          <a:solidFill>
            <a:schemeClr val="tx1"/>
          </a:solidFill>
          <a:latin typeface="+mn-lt"/>
          <a:ea typeface="+mn-ea"/>
        </a:defRPr>
      </a:lvl6pPr>
      <a:lvl7pPr marL="2228850" indent="-171450" algn="l" rtl="0" eaLnBrk="0" fontAlgn="base" hangingPunct="0">
        <a:spcBef>
          <a:spcPct val="20000"/>
        </a:spcBef>
        <a:spcAft>
          <a:spcPct val="0"/>
        </a:spcAft>
        <a:buSzPct val="100000"/>
        <a:buChar char="»"/>
        <a:defRPr kumimoji="1" sz="1500">
          <a:solidFill>
            <a:schemeClr val="tx1"/>
          </a:solidFill>
          <a:latin typeface="+mn-lt"/>
          <a:ea typeface="+mn-ea"/>
        </a:defRPr>
      </a:lvl7pPr>
      <a:lvl8pPr marL="2571750" indent="-171450" algn="l" rtl="0" eaLnBrk="0" fontAlgn="base" hangingPunct="0">
        <a:spcBef>
          <a:spcPct val="20000"/>
        </a:spcBef>
        <a:spcAft>
          <a:spcPct val="0"/>
        </a:spcAft>
        <a:buSzPct val="100000"/>
        <a:buChar char="»"/>
        <a:defRPr kumimoji="1" sz="1500">
          <a:solidFill>
            <a:schemeClr val="tx1"/>
          </a:solidFill>
          <a:latin typeface="+mn-lt"/>
          <a:ea typeface="+mn-ea"/>
        </a:defRPr>
      </a:lvl8pPr>
      <a:lvl9pPr marL="2914650" indent="-171450" algn="l" rtl="0" eaLnBrk="0" fontAlgn="base" hangingPunct="0">
        <a:spcBef>
          <a:spcPct val="20000"/>
        </a:spcBef>
        <a:spcAft>
          <a:spcPct val="0"/>
        </a:spcAft>
        <a:buSzPct val="100000"/>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ww.iciba.com/connective"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hyperlink" Target="http://www.iciba.com/statement_formula" TargetMode="Externa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hyperlink" Target="http://www.iciba.com/truth_table" TargetMode="Externa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a:extLst>
              <a:ext uri="{FF2B5EF4-FFF2-40B4-BE49-F238E27FC236}">
                <a16:creationId xmlns:a16="http://schemas.microsoft.com/office/drawing/2014/main" id="{01C54C82-173E-495F-8189-5200D772D6A6}"/>
              </a:ext>
            </a:extLst>
          </p:cNvPr>
          <p:cNvSpPr>
            <a:spLocks noGrp="1" noChangeArrowheads="1"/>
          </p:cNvSpPr>
          <p:nvPr>
            <p:ph type="subTitle" idx="4294967295"/>
          </p:nvPr>
        </p:nvSpPr>
        <p:spPr>
          <a:xfrm>
            <a:off x="1766887" y="3520680"/>
            <a:ext cx="5253038" cy="1868090"/>
          </a:xfrm>
        </p:spPr>
        <p:txBody>
          <a:bodyPr/>
          <a:lstStyle/>
          <a:p>
            <a:pPr marL="0" indent="0" algn="ctr">
              <a:buNone/>
              <a:defRPr/>
            </a:pPr>
            <a:r>
              <a:rPr lang="zh-CN" altLang="en-US" sz="3000">
                <a:solidFill>
                  <a:srgbClr val="2359FB"/>
                </a:solidFill>
                <a:effectLst>
                  <a:outerShdw blurRad="38100" dist="38100" dir="2700000" algn="tl">
                    <a:srgbClr val="C0C0C0"/>
                  </a:outerShdw>
                </a:effectLst>
                <a:latin typeface="Verdana" pitchFamily="34" charset="0"/>
              </a:rPr>
              <a:t>东南大学</a:t>
            </a:r>
            <a:endParaRPr lang="zh-CN" altLang="en-US" sz="2400">
              <a:solidFill>
                <a:srgbClr val="2359FB"/>
              </a:solidFill>
              <a:latin typeface="Verdana" pitchFamily="34" charset="0"/>
            </a:endParaRPr>
          </a:p>
          <a:p>
            <a:pPr marL="0" indent="0" algn="ctr">
              <a:buNone/>
              <a:defRPr/>
            </a:pPr>
            <a:r>
              <a:rPr lang="zh-CN" altLang="en-US" sz="2400">
                <a:solidFill>
                  <a:srgbClr val="2359FB"/>
                </a:solidFill>
                <a:latin typeface="Verdana" pitchFamily="34" charset="0"/>
              </a:rPr>
              <a:t>薛 晖</a:t>
            </a:r>
          </a:p>
          <a:p>
            <a:pPr marL="0" indent="0" algn="ctr">
              <a:buNone/>
              <a:defRPr/>
            </a:pPr>
            <a:r>
              <a:rPr lang="en-US" altLang="zh-CN" sz="2400">
                <a:solidFill>
                  <a:srgbClr val="2359FB"/>
                </a:solidFill>
                <a:latin typeface="Verdana" pitchFamily="34" charset="0"/>
              </a:rPr>
              <a:t>hxue@seu.edu.cn</a:t>
            </a:r>
            <a:endParaRPr lang="zh-CN" altLang="en-US" sz="2400">
              <a:solidFill>
                <a:srgbClr val="2359FB"/>
              </a:solidFill>
              <a:latin typeface="Verdana" pitchFamily="34" charset="0"/>
            </a:endParaRPr>
          </a:p>
        </p:txBody>
      </p:sp>
      <p:sp>
        <p:nvSpPr>
          <p:cNvPr id="3075" name="Line 6">
            <a:extLst>
              <a:ext uri="{FF2B5EF4-FFF2-40B4-BE49-F238E27FC236}">
                <a16:creationId xmlns:a16="http://schemas.microsoft.com/office/drawing/2014/main" id="{667FE9F3-BC0B-4C4F-B451-77D65D636986}"/>
              </a:ext>
            </a:extLst>
          </p:cNvPr>
          <p:cNvSpPr>
            <a:spLocks noChangeShapeType="1"/>
          </p:cNvSpPr>
          <p:nvPr/>
        </p:nvSpPr>
        <p:spPr bwMode="auto">
          <a:xfrm>
            <a:off x="1575197" y="2834879"/>
            <a:ext cx="5967413" cy="0"/>
          </a:xfrm>
          <a:prstGeom prst="line">
            <a:avLst/>
          </a:prstGeom>
          <a:noFill/>
          <a:ln w="25400">
            <a:solidFill>
              <a:srgbClr val="2359FB"/>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 name="WordArt 10">
            <a:extLst>
              <a:ext uri="{FF2B5EF4-FFF2-40B4-BE49-F238E27FC236}">
                <a16:creationId xmlns:a16="http://schemas.microsoft.com/office/drawing/2014/main" id="{F09B82F5-74D8-4F0B-A9F3-FE4ABB4AF64B}"/>
              </a:ext>
            </a:extLst>
          </p:cNvPr>
          <p:cNvSpPr>
            <a:spLocks noChangeArrowheads="1" noChangeShapeType="1" noTextEdit="1"/>
          </p:cNvSpPr>
          <p:nvPr/>
        </p:nvSpPr>
        <p:spPr bwMode="auto">
          <a:xfrm>
            <a:off x="3383756" y="1970485"/>
            <a:ext cx="2514600" cy="628650"/>
          </a:xfrm>
          <a:prstGeom prst="rect">
            <a:avLst/>
          </a:prstGeom>
        </p:spPr>
        <p:txBody>
          <a:bodyPr wrap="none" fromWordArt="1">
            <a:prstTxWarp prst="textPlain">
              <a:avLst>
                <a:gd name="adj" fmla="val 50000"/>
              </a:avLst>
            </a:prstTxWarp>
          </a:bodyPr>
          <a:lstStyle/>
          <a:p>
            <a:pPr algn="ctr"/>
            <a:r>
              <a:rPr lang="zh-CN" altLang="en-US" sz="4950" kern="10">
                <a:ln w="9525">
                  <a:solidFill>
                    <a:srgbClr val="000000"/>
                  </a:solidFill>
                  <a:round/>
                  <a:headEnd/>
                  <a:tailEnd/>
                </a:ln>
                <a:latin typeface="+mj-ea"/>
                <a:ea typeface="+mj-ea"/>
                <a:cs typeface="+mj-ea"/>
              </a:rPr>
              <a:t>离散数学</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215D90B-8859-48EE-AE14-5B54D719A283}"/>
              </a:ext>
            </a:extLst>
          </p:cNvPr>
          <p:cNvSpPr>
            <a:spLocks noGrp="1" noChangeArrowheads="1"/>
          </p:cNvSpPr>
          <p:nvPr>
            <p:ph type="title"/>
          </p:nvPr>
        </p:nvSpPr>
        <p:spPr/>
        <p:txBody>
          <a:bodyPr/>
          <a:lstStyle/>
          <a:p>
            <a:r>
              <a:rPr lang="zh-CN" altLang="en-US"/>
              <a:t>幻方</a:t>
            </a:r>
          </a:p>
        </p:txBody>
      </p:sp>
      <p:graphicFrame>
        <p:nvGraphicFramePr>
          <p:cNvPr id="93233" name="Group 49">
            <a:extLst>
              <a:ext uri="{FF2B5EF4-FFF2-40B4-BE49-F238E27FC236}">
                <a16:creationId xmlns:a16="http://schemas.microsoft.com/office/drawing/2014/main" id="{352DA90F-5297-4019-A7DC-C2712A0339D9}"/>
              </a:ext>
            </a:extLst>
          </p:cNvPr>
          <p:cNvGraphicFramePr>
            <a:graphicFrameLocks noGrp="1"/>
          </p:cNvGraphicFramePr>
          <p:nvPr>
            <p:ph sz="half" idx="1"/>
          </p:nvPr>
        </p:nvGraphicFramePr>
        <p:xfrm>
          <a:off x="2303860" y="2182417"/>
          <a:ext cx="1565672" cy="1302945"/>
        </p:xfrm>
        <a:graphic>
          <a:graphicData uri="http://schemas.openxmlformats.org/drawingml/2006/table">
            <a:tbl>
              <a:tblPr/>
              <a:tblGrid>
                <a:gridCol w="521494">
                  <a:extLst>
                    <a:ext uri="{9D8B030D-6E8A-4147-A177-3AD203B41FA5}">
                      <a16:colId xmlns:a16="http://schemas.microsoft.com/office/drawing/2014/main" val="20000"/>
                    </a:ext>
                  </a:extLst>
                </a:gridCol>
                <a:gridCol w="516731">
                  <a:extLst>
                    <a:ext uri="{9D8B030D-6E8A-4147-A177-3AD203B41FA5}">
                      <a16:colId xmlns:a16="http://schemas.microsoft.com/office/drawing/2014/main" val="20001"/>
                    </a:ext>
                  </a:extLst>
                </a:gridCol>
                <a:gridCol w="527447">
                  <a:extLst>
                    <a:ext uri="{9D8B030D-6E8A-4147-A177-3AD203B41FA5}">
                      <a16:colId xmlns:a16="http://schemas.microsoft.com/office/drawing/2014/main" val="20002"/>
                    </a:ext>
                  </a:extLst>
                </a:gridCol>
              </a:tblGrid>
              <a:tr h="43431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8</a:t>
                      </a:r>
                      <a:endParaRPr kumimoji="1" lang="en-US" altLang="zh-CN" sz="2400" b="1" i="0" u="none" strike="noStrike" cap="none" normalizeH="0" baseline="0">
                        <a:ln>
                          <a:noFill/>
                        </a:ln>
                        <a:solidFill>
                          <a:schemeClr val="tx1"/>
                        </a:solidFill>
                        <a:effectLst/>
                        <a:latin typeface="Arial" charset="0"/>
                        <a:ea typeface="宋体" pitchFamily="2" charset="-122"/>
                      </a:endParaRPr>
                    </a:p>
                  </a:txBody>
                  <a:tcPr marL="68580" marR="6858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1" lang="en-US" altLang="zh-CN" sz="2400" b="1" i="0" u="none" strike="noStrike" cap="none" normalizeH="0" baseline="0">
                        <a:ln>
                          <a:noFill/>
                        </a:ln>
                        <a:solidFill>
                          <a:schemeClr val="tx1"/>
                        </a:solidFill>
                        <a:effectLst/>
                        <a:latin typeface="Arial" charset="0"/>
                        <a:ea typeface="宋体" pitchFamily="2" charset="-122"/>
                      </a:endParaRPr>
                    </a:p>
                  </a:txBody>
                  <a:tcPr marL="68580" marR="6858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en-US" altLang="zh-CN" sz="2400" b="1" i="0" u="none" strike="noStrike" cap="none" normalizeH="0" baseline="0">
                        <a:ln>
                          <a:noFill/>
                        </a:ln>
                        <a:solidFill>
                          <a:schemeClr val="tx1"/>
                        </a:solidFill>
                        <a:effectLst/>
                        <a:latin typeface="Arial" charset="0"/>
                        <a:ea typeface="宋体" pitchFamily="2" charset="-122"/>
                      </a:endParaRPr>
                    </a:p>
                  </a:txBody>
                  <a:tcPr marL="68580" marR="6858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31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1" lang="en-US" altLang="zh-CN" sz="2400" b="1" i="0" u="none" strike="noStrike" cap="none" normalizeH="0" baseline="0">
                        <a:ln>
                          <a:noFill/>
                        </a:ln>
                        <a:solidFill>
                          <a:schemeClr val="tx1"/>
                        </a:solidFill>
                        <a:effectLst/>
                        <a:latin typeface="Arial" charset="0"/>
                        <a:ea typeface="宋体" pitchFamily="2" charset="-122"/>
                      </a:endParaRPr>
                    </a:p>
                  </a:txBody>
                  <a:tcPr marL="68580" marR="6858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                       </a:t>
                      </a:r>
                      <a:endParaRPr kumimoji="1" lang="en-US" altLang="zh-CN" sz="2400" b="1" i="0" u="none" strike="noStrike" cap="none" normalizeH="0" baseline="0">
                        <a:ln>
                          <a:noFill/>
                        </a:ln>
                        <a:solidFill>
                          <a:schemeClr val="tx1"/>
                        </a:solidFill>
                        <a:effectLst/>
                        <a:latin typeface="Arial" charset="0"/>
                        <a:ea typeface="宋体" pitchFamily="2" charset="-122"/>
                      </a:endParaRPr>
                    </a:p>
                  </a:txBody>
                  <a:tcPr marL="68580" marR="6858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7</a:t>
                      </a:r>
                      <a:endParaRPr kumimoji="1" lang="en-US" altLang="zh-CN" sz="2400" b="1" i="0" u="none" strike="noStrike" cap="none" normalizeH="0" baseline="0">
                        <a:ln>
                          <a:noFill/>
                        </a:ln>
                        <a:solidFill>
                          <a:schemeClr val="tx1"/>
                        </a:solidFill>
                        <a:effectLst/>
                        <a:latin typeface="Arial" charset="0"/>
                        <a:ea typeface="宋体" pitchFamily="2" charset="-122"/>
                      </a:endParaRPr>
                    </a:p>
                  </a:txBody>
                  <a:tcPr marL="68580" marR="6858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31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1" lang="en-US" altLang="zh-CN" sz="2400" b="1" i="0" u="none" strike="noStrike" cap="none" normalizeH="0" baseline="0">
                        <a:ln>
                          <a:noFill/>
                        </a:ln>
                        <a:solidFill>
                          <a:schemeClr val="tx1"/>
                        </a:solidFill>
                        <a:effectLst/>
                        <a:latin typeface="Arial" charset="0"/>
                        <a:ea typeface="宋体" pitchFamily="2" charset="-122"/>
                      </a:endParaRPr>
                    </a:p>
                  </a:txBody>
                  <a:tcPr marL="68580" marR="6858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9</a:t>
                      </a:r>
                      <a:endParaRPr kumimoji="1" lang="en-US" altLang="zh-CN" sz="2400" b="1" i="0" u="none" strike="noStrike" cap="none" normalizeH="0" baseline="0">
                        <a:ln>
                          <a:noFill/>
                        </a:ln>
                        <a:solidFill>
                          <a:schemeClr val="tx1"/>
                        </a:solidFill>
                        <a:effectLst/>
                        <a:latin typeface="Arial" charset="0"/>
                        <a:ea typeface="宋体" pitchFamily="2" charset="-122"/>
                      </a:endParaRPr>
                    </a:p>
                  </a:txBody>
                  <a:tcPr marL="68580" marR="6858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1" lang="en-US" altLang="zh-CN" sz="2400" b="1" i="0" u="none" strike="noStrike" cap="none" normalizeH="0" baseline="0">
                        <a:ln>
                          <a:noFill/>
                        </a:ln>
                        <a:solidFill>
                          <a:schemeClr val="tx1"/>
                        </a:solidFill>
                        <a:effectLst/>
                        <a:latin typeface="Arial" charset="0"/>
                        <a:ea typeface="宋体" pitchFamily="2" charset="-122"/>
                      </a:endParaRPr>
                    </a:p>
                  </a:txBody>
                  <a:tcPr marL="68580" marR="6858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93205" name="Group 21">
            <a:extLst>
              <a:ext uri="{FF2B5EF4-FFF2-40B4-BE49-F238E27FC236}">
                <a16:creationId xmlns:a16="http://schemas.microsoft.com/office/drawing/2014/main" id="{BB879C96-B56C-4DE8-8443-751DBD00683B}"/>
              </a:ext>
            </a:extLst>
          </p:cNvPr>
          <p:cNvGraphicFramePr>
            <a:graphicFrameLocks noGrp="1"/>
          </p:cNvGraphicFramePr>
          <p:nvPr>
            <p:ph sz="quarter" idx="2"/>
          </p:nvPr>
        </p:nvGraphicFramePr>
        <p:xfrm>
          <a:off x="4410075" y="2053828"/>
          <a:ext cx="2268143" cy="2184797"/>
        </p:xfrm>
        <a:graphic>
          <a:graphicData uri="http://schemas.openxmlformats.org/drawingml/2006/table">
            <a:tbl>
              <a:tblPr/>
              <a:tblGrid>
                <a:gridCol w="566738">
                  <a:extLst>
                    <a:ext uri="{9D8B030D-6E8A-4147-A177-3AD203B41FA5}">
                      <a16:colId xmlns:a16="http://schemas.microsoft.com/office/drawing/2014/main" val="18883447"/>
                    </a:ext>
                  </a:extLst>
                </a:gridCol>
                <a:gridCol w="567929">
                  <a:extLst>
                    <a:ext uri="{9D8B030D-6E8A-4147-A177-3AD203B41FA5}">
                      <a16:colId xmlns:a16="http://schemas.microsoft.com/office/drawing/2014/main" val="2053513706"/>
                    </a:ext>
                  </a:extLst>
                </a:gridCol>
                <a:gridCol w="566738">
                  <a:extLst>
                    <a:ext uri="{9D8B030D-6E8A-4147-A177-3AD203B41FA5}">
                      <a16:colId xmlns:a16="http://schemas.microsoft.com/office/drawing/2014/main" val="3553597719"/>
                    </a:ext>
                  </a:extLst>
                </a:gridCol>
                <a:gridCol w="566738">
                  <a:extLst>
                    <a:ext uri="{9D8B030D-6E8A-4147-A177-3AD203B41FA5}">
                      <a16:colId xmlns:a16="http://schemas.microsoft.com/office/drawing/2014/main" val="3463380353"/>
                    </a:ext>
                  </a:extLst>
                </a:gridCol>
              </a:tblGrid>
              <a:tr h="545306">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95661711"/>
                  </a:ext>
                </a:extLst>
              </a:tr>
              <a:tr h="545306">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55856953"/>
                  </a:ext>
                </a:extLst>
              </a:tr>
              <a:tr h="548879">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13419165"/>
                  </a:ext>
                </a:extLst>
              </a:tr>
              <a:tr h="545306">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21778204"/>
                  </a:ext>
                </a:extLst>
              </a:tr>
            </a:tbl>
          </a:graphicData>
        </a:graphic>
      </p:graphicFrame>
      <p:sp>
        <p:nvSpPr>
          <p:cNvPr id="12336" name="Rectangle 48">
            <a:extLst>
              <a:ext uri="{FF2B5EF4-FFF2-40B4-BE49-F238E27FC236}">
                <a16:creationId xmlns:a16="http://schemas.microsoft.com/office/drawing/2014/main" id="{B32937AF-C418-49C3-B33F-5469F9F7C9B0}"/>
              </a:ext>
            </a:extLst>
          </p:cNvPr>
          <p:cNvSpPr>
            <a:spLocks noChangeArrowheads="1"/>
          </p:cNvSpPr>
          <p:nvPr/>
        </p:nvSpPr>
        <p:spPr bwMode="auto">
          <a:xfrm>
            <a:off x="2140745" y="4455319"/>
            <a:ext cx="529351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100" b="0">
                <a:solidFill>
                  <a:schemeClr val="hlink"/>
                </a:solidFill>
                <a:latin typeface="Tahoma" panose="020B0604030504040204" pitchFamily="34" charset="0"/>
              </a:rPr>
              <a:t>问题：</a:t>
            </a:r>
            <a:r>
              <a:rPr lang="zh-CN" altLang="en-US" sz="2100" b="0">
                <a:solidFill>
                  <a:srgbClr val="FF0000"/>
                </a:solidFill>
                <a:latin typeface="Tahoma" panose="020B0604030504040204" pitchFamily="34" charset="0"/>
              </a:rPr>
              <a:t>哪些</a:t>
            </a:r>
            <a:r>
              <a:rPr lang="en-US" altLang="zh-CN" sz="2100" b="0" i="1">
                <a:solidFill>
                  <a:srgbClr val="FF0000"/>
                </a:solidFill>
                <a:latin typeface="Times New Roman" panose="02020603050405020304" pitchFamily="18" charset="0"/>
              </a:rPr>
              <a:t>n</a:t>
            </a:r>
            <a:r>
              <a:rPr lang="zh-CN" altLang="en-US" sz="2100" b="0">
                <a:solidFill>
                  <a:srgbClr val="FF0000"/>
                </a:solidFill>
                <a:latin typeface="Tahoma" panose="020B0604030504040204" pitchFamily="34" charset="0"/>
              </a:rPr>
              <a:t>存在幻方？</a:t>
            </a:r>
          </a:p>
          <a:p>
            <a:pPr eaLnBrk="1" hangingPunct="1"/>
            <a:r>
              <a:rPr lang="zh-CN" altLang="en-US" sz="2100" b="0">
                <a:solidFill>
                  <a:srgbClr val="FF0000"/>
                </a:solidFill>
                <a:latin typeface="Tahoma" panose="020B0604030504040204" pitchFamily="34" charset="0"/>
              </a:rPr>
              <a:t>         如果有，则构造方法如何？</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294697B-8719-45E4-BEB9-7D2D40A01938}"/>
              </a:ext>
            </a:extLst>
          </p:cNvPr>
          <p:cNvSpPr>
            <a:spLocks noGrp="1" noChangeArrowheads="1"/>
          </p:cNvSpPr>
          <p:nvPr>
            <p:ph type="title"/>
          </p:nvPr>
        </p:nvSpPr>
        <p:spPr/>
        <p:txBody>
          <a:bodyPr/>
          <a:lstStyle/>
          <a:p>
            <a:r>
              <a:rPr lang="zh-CN" altLang="en-US"/>
              <a:t>构造幻方</a:t>
            </a:r>
          </a:p>
        </p:txBody>
      </p:sp>
      <p:sp>
        <p:nvSpPr>
          <p:cNvPr id="13315" name="Rectangle 3">
            <a:extLst>
              <a:ext uri="{FF2B5EF4-FFF2-40B4-BE49-F238E27FC236}">
                <a16:creationId xmlns:a16="http://schemas.microsoft.com/office/drawing/2014/main" id="{1CC3A307-0A31-4D6D-9897-DB7EB42345DC}"/>
              </a:ext>
            </a:extLst>
          </p:cNvPr>
          <p:cNvSpPr>
            <a:spLocks noGrp="1" noChangeArrowheads="1"/>
          </p:cNvSpPr>
          <p:nvPr>
            <p:ph type="body" idx="1"/>
          </p:nvPr>
        </p:nvSpPr>
        <p:spPr>
          <a:xfrm>
            <a:off x="1549005" y="1863329"/>
            <a:ext cx="6155531" cy="3086100"/>
          </a:xfrm>
        </p:spPr>
        <p:txBody>
          <a:bodyPr/>
          <a:lstStyle/>
          <a:p>
            <a:pPr>
              <a:lnSpc>
                <a:spcPct val="80000"/>
              </a:lnSpc>
              <a:buFont typeface="Wingdings" panose="05000000000000000000" pitchFamily="2" charset="2"/>
              <a:buNone/>
            </a:pPr>
            <a:r>
              <a:rPr lang="zh-CN" altLang="en-US">
                <a:solidFill>
                  <a:schemeClr val="hlink"/>
                </a:solidFill>
              </a:rPr>
              <a:t>构造奇数阶幻方的方法：</a:t>
            </a:r>
          </a:p>
          <a:p>
            <a:pPr>
              <a:lnSpc>
                <a:spcPct val="80000"/>
              </a:lnSpc>
              <a:buFont typeface="Wingdings" panose="05000000000000000000" pitchFamily="2" charset="2"/>
              <a:buNone/>
            </a:pPr>
            <a:r>
              <a:rPr lang="zh-CN" altLang="en-US"/>
              <a:t>        将</a:t>
            </a:r>
            <a:r>
              <a:rPr lang="en-US" altLang="zh-CN"/>
              <a:t>1</a:t>
            </a:r>
            <a:r>
              <a:rPr lang="zh-CN" altLang="en-US"/>
              <a:t>放在最上一行的中间，其后的整数沿着自左下到右上的这条对角线按照自然顺序放置，同时作修正：</a:t>
            </a:r>
          </a:p>
          <a:p>
            <a:pPr>
              <a:lnSpc>
                <a:spcPct val="80000"/>
              </a:lnSpc>
            </a:pPr>
            <a:r>
              <a:rPr lang="zh-CN" altLang="en-US"/>
              <a:t>在到达顶行时，下一个整数要放在底行，所放位置就是把底行当作顶行上边一行时该数应该放置的位置</a:t>
            </a:r>
          </a:p>
          <a:p>
            <a:pPr>
              <a:lnSpc>
                <a:spcPct val="80000"/>
              </a:lnSpc>
            </a:pPr>
            <a:r>
              <a:rPr lang="zh-CN" altLang="en-US"/>
              <a:t>当到达最右边的一列时，下一个整数要放在最左边的一列上，所放位置就是把最左边的一列当作最右边那列的右边的列时该数应该放置的位置</a:t>
            </a:r>
          </a:p>
          <a:p>
            <a:pPr>
              <a:lnSpc>
                <a:spcPct val="80000"/>
              </a:lnSpc>
            </a:pPr>
            <a:r>
              <a:rPr lang="zh-CN" altLang="en-US"/>
              <a:t>当要放的位置上已经填好了整数，或上一个整数已经放在了幻方的右上角时，则当前要摆放的整数将放在紧挨上述位置的下方</a:t>
            </a:r>
          </a:p>
          <a:p>
            <a:pPr>
              <a:lnSpc>
                <a:spcPct val="80000"/>
              </a:lnSpc>
              <a:buFont typeface="Wingdings" panose="05000000000000000000" pitchFamily="2" charset="2"/>
              <a:buNone/>
            </a:pP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E8348E4-1EE9-467B-8024-25ACEB578303}"/>
              </a:ext>
            </a:extLst>
          </p:cNvPr>
          <p:cNvSpPr>
            <a:spLocks noGrp="1" noChangeArrowheads="1"/>
          </p:cNvSpPr>
          <p:nvPr>
            <p:ph type="title"/>
          </p:nvPr>
        </p:nvSpPr>
        <p:spPr/>
        <p:txBody>
          <a:bodyPr/>
          <a:lstStyle/>
          <a:p>
            <a:r>
              <a:rPr lang="en-US" altLang="zh-CN" b="0">
                <a:latin typeface="Times New Roman" panose="02020603050405020304" pitchFamily="18" charset="0"/>
              </a:rPr>
              <a:t>Konigsberg</a:t>
            </a:r>
            <a:r>
              <a:rPr lang="zh-CN" altLang="en-US" b="0">
                <a:latin typeface="Times New Roman" panose="02020603050405020304" pitchFamily="18" charset="0"/>
              </a:rPr>
              <a:t>七桥问题</a:t>
            </a:r>
          </a:p>
        </p:txBody>
      </p:sp>
      <p:sp>
        <p:nvSpPr>
          <p:cNvPr id="14339" name="Rectangle 3">
            <a:extLst>
              <a:ext uri="{FF2B5EF4-FFF2-40B4-BE49-F238E27FC236}">
                <a16:creationId xmlns:a16="http://schemas.microsoft.com/office/drawing/2014/main" id="{52096B17-BC00-429C-8C1C-2D6E640790D6}"/>
              </a:ext>
            </a:extLst>
          </p:cNvPr>
          <p:cNvSpPr>
            <a:spLocks noGrp="1" noChangeArrowheads="1"/>
          </p:cNvSpPr>
          <p:nvPr>
            <p:ph type="body" idx="1"/>
          </p:nvPr>
        </p:nvSpPr>
        <p:spPr/>
        <p:txBody>
          <a:bodyPr/>
          <a:lstStyle/>
          <a:p>
            <a:r>
              <a:rPr lang="zh-CN" altLang="en-US"/>
              <a:t>在哥尼斯堡的一个公园里，有七座桥将普雷格尔河中两个岛及岛与河岸连接起来。问是否可能从这四块陆地中任一块出发，恰好通过每座桥一次，再回到起点？ </a:t>
            </a:r>
          </a:p>
        </p:txBody>
      </p:sp>
      <p:pic>
        <p:nvPicPr>
          <p:cNvPr id="14340" name="Picture 6" descr="180px-Konigsberg_bridges">
            <a:extLst>
              <a:ext uri="{FF2B5EF4-FFF2-40B4-BE49-F238E27FC236}">
                <a16:creationId xmlns:a16="http://schemas.microsoft.com/office/drawing/2014/main" id="{A02BE486-8996-4DE8-9243-920C7E5399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057" y="3567112"/>
            <a:ext cx="1674019" cy="132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7" descr="179px-7_bridges_svg">
            <a:extLst>
              <a:ext uri="{FF2B5EF4-FFF2-40B4-BE49-F238E27FC236}">
                <a16:creationId xmlns:a16="http://schemas.microsoft.com/office/drawing/2014/main" id="{26864369-B438-44A0-B365-FEAD0F38A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0620" y="3537347"/>
            <a:ext cx="1674019" cy="133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AutoShape 10">
            <a:extLst>
              <a:ext uri="{FF2B5EF4-FFF2-40B4-BE49-F238E27FC236}">
                <a16:creationId xmlns:a16="http://schemas.microsoft.com/office/drawing/2014/main" id="{4856AB94-E69A-4D2B-81BB-16F6C2EE1CB7}"/>
              </a:ext>
            </a:extLst>
          </p:cNvPr>
          <p:cNvSpPr>
            <a:spLocks noChangeArrowheads="1"/>
          </p:cNvSpPr>
          <p:nvPr/>
        </p:nvSpPr>
        <p:spPr bwMode="auto">
          <a:xfrm>
            <a:off x="4518422" y="4131470"/>
            <a:ext cx="270272" cy="107156"/>
          </a:xfrm>
          <a:prstGeom prst="rightArrow">
            <a:avLst>
              <a:gd name="adj1" fmla="val 50000"/>
              <a:gd name="adj2" fmla="val 63055"/>
            </a:avLst>
          </a:prstGeom>
          <a:solidFill>
            <a:schemeClr val="accent1"/>
          </a:solidFill>
          <a:ln w="12700">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2C74042-C451-44A7-A408-F0D6F8175253}"/>
              </a:ext>
            </a:extLst>
          </p:cNvPr>
          <p:cNvSpPr>
            <a:spLocks noGrp="1" noChangeArrowheads="1"/>
          </p:cNvSpPr>
          <p:nvPr>
            <p:ph type="title"/>
          </p:nvPr>
        </p:nvSpPr>
        <p:spPr/>
        <p:txBody>
          <a:bodyPr/>
          <a:lstStyle/>
          <a:p>
            <a:r>
              <a:rPr lang="zh-CN" altLang="en-US"/>
              <a:t>一笔画问题</a:t>
            </a:r>
          </a:p>
        </p:txBody>
      </p:sp>
      <p:sp>
        <p:nvSpPr>
          <p:cNvPr id="108547" name="Rectangle 3">
            <a:extLst>
              <a:ext uri="{FF2B5EF4-FFF2-40B4-BE49-F238E27FC236}">
                <a16:creationId xmlns:a16="http://schemas.microsoft.com/office/drawing/2014/main" id="{28C006BF-E2B2-423C-B74E-82ECDA1EDEE9}"/>
              </a:ext>
            </a:extLst>
          </p:cNvPr>
          <p:cNvSpPr>
            <a:spLocks noGrp="1" noChangeArrowheads="1"/>
          </p:cNvSpPr>
          <p:nvPr>
            <p:ph type="body" idx="1"/>
          </p:nvPr>
        </p:nvSpPr>
        <p:spPr/>
        <p:txBody>
          <a:bodyPr/>
          <a:lstStyle/>
          <a:p>
            <a:r>
              <a:rPr lang="zh-CN" altLang="en-US"/>
              <a:t>欧拉于</a:t>
            </a:r>
            <a:r>
              <a:rPr lang="en-US" altLang="zh-CN"/>
              <a:t>1736</a:t>
            </a:r>
            <a:r>
              <a:rPr lang="zh-CN" altLang="en-US"/>
              <a:t>年研究并解决了此问题，他把问题归结为“一笔画”问题，证明上述走法是不可能的</a:t>
            </a:r>
          </a:p>
          <a:p>
            <a:r>
              <a:rPr lang="zh-CN" altLang="en-US"/>
              <a:t>连通图可以一笔画的</a:t>
            </a:r>
            <a:r>
              <a:rPr lang="zh-CN" altLang="en-US" i="1">
                <a:solidFill>
                  <a:srgbClr val="FF3300"/>
                </a:solidFill>
              </a:rPr>
              <a:t>充要条件</a:t>
            </a:r>
            <a:r>
              <a:rPr lang="zh-CN" altLang="en-US"/>
              <a:t>是它们是连通的，且奇顶点</a:t>
            </a:r>
            <a:r>
              <a:rPr lang="en-US" altLang="zh-CN"/>
              <a:t>(</a:t>
            </a:r>
            <a:r>
              <a:rPr lang="zh-CN" altLang="en-US"/>
              <a:t>通过此点弧的条数是奇数</a:t>
            </a:r>
            <a:r>
              <a:rPr lang="en-US" altLang="zh-CN"/>
              <a:t>)</a:t>
            </a:r>
            <a:r>
              <a:rPr lang="zh-CN" altLang="en-US"/>
              <a:t>的个数为</a:t>
            </a:r>
            <a:r>
              <a:rPr lang="en-US" altLang="zh-CN"/>
              <a:t>0</a:t>
            </a:r>
            <a:r>
              <a:rPr lang="zh-CN" altLang="en-US"/>
              <a:t>或</a:t>
            </a:r>
            <a:r>
              <a:rPr lang="en-US" altLang="zh-CN"/>
              <a:t>2 </a:t>
            </a:r>
            <a:endParaRPr lang="zh-CN" altLang="en-US"/>
          </a:p>
        </p:txBody>
      </p:sp>
      <p:pic>
        <p:nvPicPr>
          <p:cNvPr id="15364" name="Picture 4" descr="欧拉">
            <a:extLst>
              <a:ext uri="{FF2B5EF4-FFF2-40B4-BE49-F238E27FC236}">
                <a16:creationId xmlns:a16="http://schemas.microsoft.com/office/drawing/2014/main" id="{3BE8644A-A5E7-48C8-8FB3-D5C5EFE51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4469" y="3644503"/>
            <a:ext cx="1619250" cy="1889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5" descr="180px-Konigsburg_graph_svg">
            <a:extLst>
              <a:ext uri="{FF2B5EF4-FFF2-40B4-BE49-F238E27FC236}">
                <a16:creationId xmlns:a16="http://schemas.microsoft.com/office/drawing/2014/main" id="{429083BF-CD71-4CDB-BC68-A5641AAB61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4131" y="4076700"/>
            <a:ext cx="1620441" cy="1296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8547">
                                            <p:txEl>
                                              <p:pRg st="1" end="1"/>
                                            </p:txEl>
                                          </p:spTgt>
                                        </p:tgtEl>
                                        <p:attrNameLst>
                                          <p:attrName>style.visibility</p:attrName>
                                        </p:attrNameLst>
                                      </p:cBhvr>
                                      <p:to>
                                        <p:strVal val="visible"/>
                                      </p:to>
                                    </p:set>
                                    <p:animEffect transition="in" filter="blinds(horizontal)">
                                      <p:cBhvr>
                                        <p:cTn id="7" dur="500"/>
                                        <p:tgtEl>
                                          <p:spTgt spid="1085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B29EFA8-84E4-4455-A841-3D7B27D2DEC4}"/>
              </a:ext>
            </a:extLst>
          </p:cNvPr>
          <p:cNvSpPr>
            <a:spLocks noGrp="1" noChangeArrowheads="1"/>
          </p:cNvSpPr>
          <p:nvPr>
            <p:ph type="title"/>
          </p:nvPr>
        </p:nvSpPr>
        <p:spPr/>
        <p:txBody>
          <a:bodyPr/>
          <a:lstStyle/>
          <a:p>
            <a:r>
              <a:rPr lang="zh-CN" altLang="en-US"/>
              <a:t>中国邮递员问题</a:t>
            </a:r>
          </a:p>
        </p:txBody>
      </p:sp>
      <p:sp>
        <p:nvSpPr>
          <p:cNvPr id="16387" name="Rectangle 3">
            <a:extLst>
              <a:ext uri="{FF2B5EF4-FFF2-40B4-BE49-F238E27FC236}">
                <a16:creationId xmlns:a16="http://schemas.microsoft.com/office/drawing/2014/main" id="{B139B0CE-0484-4786-B4C8-89F9469DAC5A}"/>
              </a:ext>
            </a:extLst>
          </p:cNvPr>
          <p:cNvSpPr>
            <a:spLocks noGrp="1" noChangeArrowheads="1"/>
          </p:cNvSpPr>
          <p:nvPr>
            <p:ph type="body" idx="1"/>
          </p:nvPr>
        </p:nvSpPr>
        <p:spPr>
          <a:xfrm>
            <a:off x="1766888" y="2025253"/>
            <a:ext cx="5829300" cy="3671888"/>
          </a:xfrm>
        </p:spPr>
        <p:txBody>
          <a:bodyPr/>
          <a:lstStyle/>
          <a:p>
            <a:r>
              <a:rPr lang="zh-CN" altLang="en-US"/>
              <a:t>邮递员从邮局出发送信，要求对辖区内每条街，都至少通过一次，再回邮局。在此条件下，怎样选择一条最短路线</a:t>
            </a:r>
            <a:r>
              <a:rPr lang="en-US" altLang="zh-CN"/>
              <a:t>?</a:t>
            </a:r>
          </a:p>
          <a:p>
            <a:r>
              <a:rPr lang="zh-CN" altLang="en-US"/>
              <a:t>中国邮递员问题由管梅谷教授在</a:t>
            </a:r>
            <a:r>
              <a:rPr lang="en-US" altLang="zh-CN"/>
              <a:t>1960</a:t>
            </a:r>
            <a:r>
              <a:rPr lang="zh-CN" altLang="en-US"/>
              <a:t>年提出，美国国家标准和技术研究院（</a:t>
            </a:r>
            <a:r>
              <a:rPr lang="en-US" altLang="zh-CN"/>
              <a:t>NIST</a:t>
            </a:r>
            <a:r>
              <a:rPr lang="zh-CN" altLang="en-US"/>
              <a:t>）首先将此问题命名为</a:t>
            </a:r>
            <a:r>
              <a:rPr lang="zh-CN" altLang="en-US" i="1">
                <a:solidFill>
                  <a:srgbClr val="FF0000"/>
                </a:solidFill>
              </a:rPr>
              <a:t>中国邮递员问题</a:t>
            </a:r>
            <a:r>
              <a:rPr lang="zh-CN" altLang="en-US"/>
              <a:t> </a:t>
            </a:r>
          </a:p>
        </p:txBody>
      </p:sp>
      <p:pic>
        <p:nvPicPr>
          <p:cNvPr id="16388" name="Picture 4" descr="管梅谷">
            <a:extLst>
              <a:ext uri="{FF2B5EF4-FFF2-40B4-BE49-F238E27FC236}">
                <a16:creationId xmlns:a16="http://schemas.microsoft.com/office/drawing/2014/main" id="{BE893937-B9B9-4E90-860F-DB32F260E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4469" y="4023124"/>
            <a:ext cx="2052638" cy="1506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D0AD199-3AC7-41D0-96EB-82193762DAFB}"/>
              </a:ext>
            </a:extLst>
          </p:cNvPr>
          <p:cNvSpPr>
            <a:spLocks noGrp="1" noChangeArrowheads="1"/>
          </p:cNvSpPr>
          <p:nvPr>
            <p:ph type="title"/>
          </p:nvPr>
        </p:nvSpPr>
        <p:spPr/>
        <p:txBody>
          <a:bodyPr/>
          <a:lstStyle/>
          <a:p>
            <a:r>
              <a:rPr lang="zh-CN" altLang="en-US"/>
              <a:t>中国邮递员问题</a:t>
            </a:r>
          </a:p>
        </p:txBody>
      </p:sp>
      <p:sp>
        <p:nvSpPr>
          <p:cNvPr id="17411" name="Rectangle 3">
            <a:extLst>
              <a:ext uri="{FF2B5EF4-FFF2-40B4-BE49-F238E27FC236}">
                <a16:creationId xmlns:a16="http://schemas.microsoft.com/office/drawing/2014/main" id="{8E2EF149-9E0D-4B34-9EEB-D38CD42289D5}"/>
              </a:ext>
            </a:extLst>
          </p:cNvPr>
          <p:cNvSpPr>
            <a:spLocks noGrp="1" noChangeArrowheads="1"/>
          </p:cNvSpPr>
          <p:nvPr>
            <p:ph type="body" idx="1"/>
          </p:nvPr>
        </p:nvSpPr>
        <p:spPr>
          <a:xfrm>
            <a:off x="1547812" y="2294335"/>
            <a:ext cx="3509963" cy="3086100"/>
          </a:xfrm>
        </p:spPr>
        <p:txBody>
          <a:bodyPr/>
          <a:lstStyle/>
          <a:p>
            <a:r>
              <a:rPr lang="zh-CN" altLang="en-US" sz="2400"/>
              <a:t>假设有一个镇有</a:t>
            </a:r>
            <a:r>
              <a:rPr lang="en-US" altLang="zh-CN" sz="2400"/>
              <a:t>14</a:t>
            </a:r>
            <a:r>
              <a:rPr lang="zh-CN" altLang="en-US" sz="2400"/>
              <a:t>条路及</a:t>
            </a:r>
            <a:r>
              <a:rPr lang="en-US" altLang="zh-CN" sz="2400"/>
              <a:t>9</a:t>
            </a:r>
            <a:r>
              <a:rPr lang="zh-CN" altLang="en-US" sz="2400"/>
              <a:t>个路口（路口分别编号为 </a:t>
            </a:r>
            <a:r>
              <a:rPr lang="en-US" altLang="zh-CN" sz="2400"/>
              <a:t>1,2, …,9</a:t>
            </a:r>
            <a:r>
              <a:rPr lang="zh-CN" altLang="en-US" sz="2400"/>
              <a:t>），如何找到一条最短路线</a:t>
            </a:r>
            <a:r>
              <a:rPr lang="en-US" altLang="zh-CN" sz="2400"/>
              <a:t>?</a:t>
            </a:r>
          </a:p>
          <a:p>
            <a:pPr>
              <a:buFont typeface="Wingdings" panose="05000000000000000000" pitchFamily="2" charset="2"/>
              <a:buNone/>
            </a:pPr>
            <a:r>
              <a:rPr lang="en-US" altLang="zh-CN"/>
              <a:t>   </a:t>
            </a:r>
          </a:p>
        </p:txBody>
      </p:sp>
      <p:pic>
        <p:nvPicPr>
          <p:cNvPr id="17412" name="Picture 4" descr="800px-Chinespostman_1">
            <a:extLst>
              <a:ext uri="{FF2B5EF4-FFF2-40B4-BE49-F238E27FC236}">
                <a16:creationId xmlns:a16="http://schemas.microsoft.com/office/drawing/2014/main" id="{D9823300-5C70-45ED-91E5-0A24AC338D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7775" y="2349105"/>
            <a:ext cx="2915841" cy="1829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DC8E8CD-EEE6-4FE1-AB5E-DD101E9C8567}"/>
              </a:ext>
            </a:extLst>
          </p:cNvPr>
          <p:cNvSpPr>
            <a:spLocks noGrp="1" noChangeArrowheads="1"/>
          </p:cNvSpPr>
          <p:nvPr>
            <p:ph type="title"/>
          </p:nvPr>
        </p:nvSpPr>
        <p:spPr/>
        <p:txBody>
          <a:bodyPr/>
          <a:lstStyle/>
          <a:p>
            <a:r>
              <a:rPr lang="zh-CN" altLang="en-US"/>
              <a:t>欧拉回路</a:t>
            </a:r>
          </a:p>
        </p:txBody>
      </p:sp>
      <p:sp>
        <p:nvSpPr>
          <p:cNvPr id="97283" name="Rectangle 3">
            <a:extLst>
              <a:ext uri="{FF2B5EF4-FFF2-40B4-BE49-F238E27FC236}">
                <a16:creationId xmlns:a16="http://schemas.microsoft.com/office/drawing/2014/main" id="{C5DF6970-11DD-441F-8572-C1AE1101C0E0}"/>
              </a:ext>
            </a:extLst>
          </p:cNvPr>
          <p:cNvSpPr>
            <a:spLocks noGrp="1" noChangeArrowheads="1"/>
          </p:cNvSpPr>
          <p:nvPr>
            <p:ph type="body" idx="1"/>
          </p:nvPr>
        </p:nvSpPr>
        <p:spPr/>
        <p:txBody>
          <a:bodyPr/>
          <a:lstStyle/>
          <a:p>
            <a:r>
              <a:rPr lang="zh-CN" altLang="en-US"/>
              <a:t>若图中有欧拉回路（图</a:t>
            </a:r>
            <a:r>
              <a:rPr lang="en-US" altLang="zh-CN"/>
              <a:t>G</a:t>
            </a:r>
            <a:r>
              <a:rPr lang="zh-CN" altLang="en-US"/>
              <a:t>的一个回路，若它恰通过</a:t>
            </a:r>
            <a:r>
              <a:rPr lang="en-US" altLang="zh-CN"/>
              <a:t>G</a:t>
            </a:r>
            <a:r>
              <a:rPr lang="zh-CN" altLang="en-US"/>
              <a:t>中每条边一次 ），则任何一个欧拉回路即为此问题的解</a:t>
            </a:r>
          </a:p>
          <a:p>
            <a:r>
              <a:rPr lang="zh-CN" altLang="en-US"/>
              <a:t>若图中不存在欧拉回路，其中必存在有奇数个边的端点，且这类的端点一定大于</a:t>
            </a:r>
            <a:r>
              <a:rPr lang="en-US" altLang="zh-CN"/>
              <a:t>2</a:t>
            </a:r>
            <a:r>
              <a:rPr lang="zh-CN" altLang="en-US"/>
              <a:t>个。因此有些边需要再重复一次，使奇数边的端点变为偶数边的端点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2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7E45896-0A1D-429F-B9CC-212D89FA00B8}"/>
              </a:ext>
            </a:extLst>
          </p:cNvPr>
          <p:cNvSpPr>
            <a:spLocks noGrp="1" noChangeArrowheads="1"/>
          </p:cNvSpPr>
          <p:nvPr>
            <p:ph type="title"/>
          </p:nvPr>
        </p:nvSpPr>
        <p:spPr/>
        <p:txBody>
          <a:bodyPr/>
          <a:lstStyle/>
          <a:p>
            <a:r>
              <a:rPr lang="zh-CN" altLang="en-US"/>
              <a:t>重复边</a:t>
            </a:r>
          </a:p>
        </p:txBody>
      </p:sp>
      <p:sp>
        <p:nvSpPr>
          <p:cNvPr id="98307" name="Rectangle 3">
            <a:extLst>
              <a:ext uri="{FF2B5EF4-FFF2-40B4-BE49-F238E27FC236}">
                <a16:creationId xmlns:a16="http://schemas.microsoft.com/office/drawing/2014/main" id="{A931C915-4F0F-456F-AD1D-7CF5D410C845}"/>
              </a:ext>
            </a:extLst>
          </p:cNvPr>
          <p:cNvSpPr>
            <a:spLocks noGrp="1" noChangeArrowheads="1"/>
          </p:cNvSpPr>
          <p:nvPr>
            <p:ph type="body" idx="1"/>
          </p:nvPr>
        </p:nvSpPr>
        <p:spPr>
          <a:xfrm>
            <a:off x="1439467" y="2178844"/>
            <a:ext cx="3621881" cy="3086100"/>
          </a:xfrm>
        </p:spPr>
        <p:txBody>
          <a:bodyPr/>
          <a:lstStyle/>
          <a:p>
            <a:pPr>
              <a:lnSpc>
                <a:spcPct val="90000"/>
              </a:lnSpc>
            </a:pPr>
            <a:r>
              <a:rPr lang="zh-CN" altLang="en-US"/>
              <a:t>不存在欧拉回路，其中有</a:t>
            </a:r>
            <a:r>
              <a:rPr lang="en-US" altLang="zh-CN"/>
              <a:t>4</a:t>
            </a:r>
            <a:r>
              <a:rPr lang="zh-CN" altLang="en-US"/>
              <a:t>个路口（编号 </a:t>
            </a:r>
            <a:r>
              <a:rPr lang="en-US" altLang="zh-CN"/>
              <a:t>1, 3, 6 </a:t>
            </a:r>
            <a:r>
              <a:rPr lang="zh-CN" altLang="en-US"/>
              <a:t>及</a:t>
            </a:r>
            <a:r>
              <a:rPr lang="en-US" altLang="zh-CN"/>
              <a:t>9</a:t>
            </a:r>
            <a:r>
              <a:rPr lang="zh-CN" altLang="en-US"/>
              <a:t>）有奇数条路通过</a:t>
            </a:r>
          </a:p>
          <a:p>
            <a:pPr>
              <a:lnSpc>
                <a:spcPct val="90000"/>
              </a:lnSpc>
            </a:pPr>
            <a:r>
              <a:rPr lang="zh-CN" altLang="en-US"/>
              <a:t>现在要做：在图中使几个边重复，使图中所有的端点均有偶数边通过</a:t>
            </a:r>
          </a:p>
          <a:p>
            <a:pPr>
              <a:lnSpc>
                <a:spcPct val="90000"/>
              </a:lnSpc>
              <a:buFont typeface="Wingdings" panose="05000000000000000000" pitchFamily="2" charset="2"/>
              <a:buNone/>
            </a:pPr>
            <a:r>
              <a:rPr lang="zh-CN" altLang="en-US"/>
              <a:t>   </a:t>
            </a:r>
            <a:r>
              <a:rPr lang="zh-CN" altLang="en-US">
                <a:solidFill>
                  <a:schemeClr val="hlink"/>
                </a:solidFill>
              </a:rPr>
              <a:t>问题：确定重复哪个边可以使原图的端点都有偶数边通过，且增加长度最少 ？</a:t>
            </a:r>
          </a:p>
        </p:txBody>
      </p:sp>
      <p:pic>
        <p:nvPicPr>
          <p:cNvPr id="19460" name="Picture 4" descr="800px-Chinespostman_1">
            <a:extLst>
              <a:ext uri="{FF2B5EF4-FFF2-40B4-BE49-F238E27FC236}">
                <a16:creationId xmlns:a16="http://schemas.microsoft.com/office/drawing/2014/main" id="{651FF22A-6CB8-4638-9726-DB467F942C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199" y="2402681"/>
            <a:ext cx="2915840" cy="1829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 calcmode="lin" valueType="num">
                                      <p:cBhvr additive="base">
                                        <p:cTn id="7" dur="500" fill="hold"/>
                                        <p:tgtEl>
                                          <p:spTgt spid="98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3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98307">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983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3D91BD2-ACC6-40A8-B854-A0EC0A53A762}"/>
              </a:ext>
            </a:extLst>
          </p:cNvPr>
          <p:cNvSpPr>
            <a:spLocks noGrp="1" noChangeArrowheads="1"/>
          </p:cNvSpPr>
          <p:nvPr>
            <p:ph type="title"/>
          </p:nvPr>
        </p:nvSpPr>
        <p:spPr/>
        <p:txBody>
          <a:bodyPr/>
          <a:lstStyle/>
          <a:p>
            <a:r>
              <a:rPr lang="zh-CN" altLang="en-US"/>
              <a:t>选择重复边</a:t>
            </a:r>
          </a:p>
        </p:txBody>
      </p:sp>
      <p:sp>
        <p:nvSpPr>
          <p:cNvPr id="99331" name="Rectangle 3">
            <a:extLst>
              <a:ext uri="{FF2B5EF4-FFF2-40B4-BE49-F238E27FC236}">
                <a16:creationId xmlns:a16="http://schemas.microsoft.com/office/drawing/2014/main" id="{F8C9C552-8C5C-4513-93D1-8430E7570EEE}"/>
              </a:ext>
            </a:extLst>
          </p:cNvPr>
          <p:cNvSpPr>
            <a:spLocks noGrp="1" noChangeArrowheads="1"/>
          </p:cNvSpPr>
          <p:nvPr>
            <p:ph type="body" idx="1"/>
          </p:nvPr>
        </p:nvSpPr>
        <p:spPr>
          <a:xfrm>
            <a:off x="1331119" y="2240756"/>
            <a:ext cx="3892154" cy="3086100"/>
          </a:xfrm>
        </p:spPr>
        <p:txBody>
          <a:bodyPr/>
          <a:lstStyle/>
          <a:p>
            <a:r>
              <a:rPr lang="zh-CN" altLang="en-US"/>
              <a:t>画出所有奇数边的端点的完全图 </a:t>
            </a:r>
            <a:r>
              <a:rPr lang="en-US" altLang="zh-CN" i="1"/>
              <a:t>K</a:t>
            </a:r>
            <a:r>
              <a:rPr lang="en-US" altLang="zh-CN" baseline="-25000"/>
              <a:t>4 </a:t>
            </a:r>
            <a:r>
              <a:rPr lang="zh-CN" altLang="en-US"/>
              <a:t>，边上的数字是从一端点到另一端点的最短长度</a:t>
            </a:r>
          </a:p>
          <a:p>
            <a:r>
              <a:rPr lang="zh-CN" altLang="en-US"/>
              <a:t>选择边 </a:t>
            </a:r>
            <a:r>
              <a:rPr lang="en-US" altLang="zh-CN"/>
              <a:t>{1,6} </a:t>
            </a:r>
            <a:r>
              <a:rPr lang="zh-CN" altLang="en-US"/>
              <a:t>及 </a:t>
            </a:r>
            <a:r>
              <a:rPr lang="en-US" altLang="zh-CN"/>
              <a:t>{3,9}</a:t>
            </a:r>
            <a:r>
              <a:rPr lang="zh-CN" altLang="en-US"/>
              <a:t>，所有端点都经过一次，而总长度 </a:t>
            </a:r>
            <a:r>
              <a:rPr lang="en-US" altLang="zh-CN"/>
              <a:t>4 + 2 = 6</a:t>
            </a:r>
            <a:r>
              <a:rPr lang="zh-CN" altLang="en-US"/>
              <a:t>最短</a:t>
            </a:r>
          </a:p>
        </p:txBody>
      </p:sp>
      <p:pic>
        <p:nvPicPr>
          <p:cNvPr id="20484" name="Picture 4" descr="Chinespostman_2">
            <a:extLst>
              <a:ext uri="{FF2B5EF4-FFF2-40B4-BE49-F238E27FC236}">
                <a16:creationId xmlns:a16="http://schemas.microsoft.com/office/drawing/2014/main" id="{2CCD4D7B-EB40-400B-87D8-1D5CF017E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0620" y="2078832"/>
            <a:ext cx="3565922" cy="2235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9331">
                                            <p:txEl>
                                              <p:pRg st="1" end="1"/>
                                            </p:txEl>
                                          </p:spTgt>
                                        </p:tgtEl>
                                        <p:attrNameLst>
                                          <p:attrName>style.visibility</p:attrName>
                                        </p:attrNameLst>
                                      </p:cBhvr>
                                      <p:to>
                                        <p:strVal val="visible"/>
                                      </p:to>
                                    </p:set>
                                    <p:anim calcmode="lin" valueType="num">
                                      <p:cBhvr additive="base">
                                        <p:cTn id="7" dur="500" fill="hold"/>
                                        <p:tgtEl>
                                          <p:spTgt spid="993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33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EBB2888-0025-403B-A152-2F1BECBAACB1}"/>
              </a:ext>
            </a:extLst>
          </p:cNvPr>
          <p:cNvSpPr>
            <a:spLocks noGrp="1" noChangeArrowheads="1"/>
          </p:cNvSpPr>
          <p:nvPr>
            <p:ph type="title"/>
          </p:nvPr>
        </p:nvSpPr>
        <p:spPr/>
        <p:txBody>
          <a:bodyPr/>
          <a:lstStyle/>
          <a:p>
            <a:r>
              <a:rPr lang="zh-CN" altLang="en-US"/>
              <a:t>问题的解</a:t>
            </a:r>
          </a:p>
        </p:txBody>
      </p:sp>
      <p:sp>
        <p:nvSpPr>
          <p:cNvPr id="100355" name="Rectangle 3">
            <a:extLst>
              <a:ext uri="{FF2B5EF4-FFF2-40B4-BE49-F238E27FC236}">
                <a16:creationId xmlns:a16="http://schemas.microsoft.com/office/drawing/2014/main" id="{EC47E07E-3C7C-4AA9-B8A0-F795D0BC521E}"/>
              </a:ext>
            </a:extLst>
          </p:cNvPr>
          <p:cNvSpPr>
            <a:spLocks noGrp="1" noChangeArrowheads="1"/>
          </p:cNvSpPr>
          <p:nvPr>
            <p:ph type="body" idx="1"/>
          </p:nvPr>
        </p:nvSpPr>
        <p:spPr>
          <a:xfrm>
            <a:off x="1385889" y="2187179"/>
            <a:ext cx="3888581" cy="3086100"/>
          </a:xfrm>
        </p:spPr>
        <p:txBody>
          <a:bodyPr/>
          <a:lstStyle/>
          <a:p>
            <a:r>
              <a:rPr lang="zh-CN" altLang="en-US"/>
              <a:t>原来的图中，连接端点 </a:t>
            </a:r>
            <a:r>
              <a:rPr lang="en-US" altLang="zh-CN"/>
              <a:t>1 </a:t>
            </a:r>
            <a:r>
              <a:rPr lang="zh-CN" altLang="en-US"/>
              <a:t>和 </a:t>
            </a:r>
            <a:r>
              <a:rPr lang="en-US" altLang="zh-CN"/>
              <a:t>6, </a:t>
            </a:r>
            <a:r>
              <a:rPr lang="zh-CN" altLang="en-US"/>
              <a:t>端点 </a:t>
            </a:r>
            <a:r>
              <a:rPr lang="en-US" altLang="zh-CN"/>
              <a:t>3 </a:t>
            </a:r>
            <a:r>
              <a:rPr lang="zh-CN" altLang="en-US"/>
              <a:t>和 </a:t>
            </a:r>
            <a:r>
              <a:rPr lang="en-US" altLang="zh-CN"/>
              <a:t>9 </a:t>
            </a:r>
            <a:r>
              <a:rPr lang="zh-CN" altLang="en-US"/>
              <a:t>的边再重复一次，所有端点均有偶数个边通过</a:t>
            </a:r>
          </a:p>
          <a:p>
            <a:r>
              <a:rPr lang="zh-CN" altLang="en-US"/>
              <a:t>任一个欧拉路径即为此问题的解答，如以下的端点顺序 </a:t>
            </a:r>
            <a:r>
              <a:rPr lang="en-US" altLang="zh-CN"/>
              <a:t>{1,2,3,4,9,3,1,8,7,3,9,7,6,9,5,6,7,8,1} </a:t>
            </a:r>
            <a:r>
              <a:rPr lang="zh-CN" altLang="en-US"/>
              <a:t>即为一解。图中红色的部份即为重复的边</a:t>
            </a:r>
          </a:p>
        </p:txBody>
      </p:sp>
      <p:pic>
        <p:nvPicPr>
          <p:cNvPr id="21508" name="Picture 4" descr="Chinespostman_3">
            <a:extLst>
              <a:ext uri="{FF2B5EF4-FFF2-40B4-BE49-F238E27FC236}">
                <a16:creationId xmlns:a16="http://schemas.microsoft.com/office/drawing/2014/main" id="{F98FFCF9-FEBB-4047-8A44-7B078966BC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3969" y="2349104"/>
            <a:ext cx="2944416"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0355">
                                            <p:txEl>
                                              <p:pRg st="1" end="1"/>
                                            </p:txEl>
                                          </p:spTgt>
                                        </p:tgtEl>
                                        <p:attrNameLst>
                                          <p:attrName>style.visibility</p:attrName>
                                        </p:attrNameLst>
                                      </p:cBhvr>
                                      <p:to>
                                        <p:strVal val="visible"/>
                                      </p:to>
                                    </p:set>
                                    <p:anim calcmode="lin" valueType="num">
                                      <p:cBhvr additive="base">
                                        <p:cTn id="7" dur="500" fill="hold"/>
                                        <p:tgtEl>
                                          <p:spTgt spid="1003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35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90ECD41-865F-4D98-97AB-82454F8CF1A4}"/>
              </a:ext>
            </a:extLst>
          </p:cNvPr>
          <p:cNvSpPr>
            <a:spLocks noGrp="1" noChangeArrowheads="1"/>
          </p:cNvSpPr>
          <p:nvPr>
            <p:ph type="title"/>
          </p:nvPr>
        </p:nvSpPr>
        <p:spPr/>
        <p:txBody>
          <a:bodyPr/>
          <a:lstStyle/>
          <a:p>
            <a:r>
              <a:rPr lang="zh-CN" altLang="en-US"/>
              <a:t>经典问题之一</a:t>
            </a:r>
          </a:p>
        </p:txBody>
      </p:sp>
      <p:sp>
        <p:nvSpPr>
          <p:cNvPr id="4099" name="Rectangle 3">
            <a:extLst>
              <a:ext uri="{FF2B5EF4-FFF2-40B4-BE49-F238E27FC236}">
                <a16:creationId xmlns:a16="http://schemas.microsoft.com/office/drawing/2014/main" id="{99842822-C8B1-434E-BC8B-98C479FA55CF}"/>
              </a:ext>
            </a:extLst>
          </p:cNvPr>
          <p:cNvSpPr>
            <a:spLocks noGrp="1" noChangeArrowheads="1"/>
          </p:cNvSpPr>
          <p:nvPr>
            <p:ph type="body" idx="1"/>
          </p:nvPr>
        </p:nvSpPr>
        <p:spPr/>
        <p:txBody>
          <a:bodyPr/>
          <a:lstStyle/>
          <a:p>
            <a:r>
              <a:rPr lang="zh-CN" altLang="en-US"/>
              <a:t>一逻辑学家误入某部落，被囚于牢狱，酋长欲意放行，他对逻辑学家说：“今有两门，一为自由，一为死亡，你可任意开启一门。现从两个战士中选择一人负责解答你所提的任何一个问题（</a:t>
            </a:r>
            <a:r>
              <a:rPr lang="en-US" altLang="zh-CN"/>
              <a:t>Y/N</a:t>
            </a:r>
            <a:r>
              <a:rPr lang="zh-CN" altLang="en-US"/>
              <a:t>），其中一个天性诚实，一人说谎成性，今后生死任你选择。”逻辑学家沉思片刻，即向一战士发问，然后开门从容离去。逻辑学家应如何发问？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076825F-C1F5-469B-9CF4-8AB9ED5495A7}"/>
              </a:ext>
            </a:extLst>
          </p:cNvPr>
          <p:cNvSpPr>
            <a:spLocks noGrp="1" noChangeArrowheads="1"/>
          </p:cNvSpPr>
          <p:nvPr>
            <p:ph type="title"/>
          </p:nvPr>
        </p:nvSpPr>
        <p:spPr/>
        <p:txBody>
          <a:bodyPr/>
          <a:lstStyle/>
          <a:p>
            <a:r>
              <a:rPr lang="zh-CN" altLang="en-US"/>
              <a:t>其它问题</a:t>
            </a:r>
          </a:p>
        </p:txBody>
      </p:sp>
      <p:sp>
        <p:nvSpPr>
          <p:cNvPr id="22531" name="Rectangle 3">
            <a:extLst>
              <a:ext uri="{FF2B5EF4-FFF2-40B4-BE49-F238E27FC236}">
                <a16:creationId xmlns:a16="http://schemas.microsoft.com/office/drawing/2014/main" id="{C41C10A1-3C60-45AB-8E8E-E509D19AD673}"/>
              </a:ext>
            </a:extLst>
          </p:cNvPr>
          <p:cNvSpPr>
            <a:spLocks noGrp="1" noChangeArrowheads="1"/>
          </p:cNvSpPr>
          <p:nvPr>
            <p:ph type="body" idx="1"/>
          </p:nvPr>
        </p:nvSpPr>
        <p:spPr/>
        <p:txBody>
          <a:bodyPr/>
          <a:lstStyle/>
          <a:p>
            <a:r>
              <a:rPr lang="zh-CN" altLang="en-US" sz="2400"/>
              <a:t>网页推荐</a:t>
            </a:r>
          </a:p>
          <a:p>
            <a:r>
              <a:rPr lang="zh-CN" altLang="en-US" sz="2400"/>
              <a:t>地铁门控制</a:t>
            </a:r>
          </a:p>
          <a:p>
            <a:r>
              <a:rPr lang="zh-CN" altLang="en-US" sz="2400"/>
              <a:t>通讯网络的布局</a:t>
            </a:r>
          </a:p>
          <a:p>
            <a:r>
              <a:rPr lang="zh-CN" altLang="en-US" sz="2400"/>
              <a:t>航空调度和航班的设定</a:t>
            </a:r>
          </a:p>
          <a:p>
            <a:r>
              <a:rPr lang="zh-CN" altLang="en-US" sz="2400"/>
              <a:t>城市的交通管理和交通规划</a:t>
            </a:r>
          </a:p>
          <a:p>
            <a:r>
              <a:rPr lang="zh-CN" altLang="en-US" sz="2400"/>
              <a:t>。。。。。。</a:t>
            </a:r>
          </a:p>
          <a:p>
            <a:endParaRPr lang="zh-CN"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C7EF14F-A1B9-480F-AE58-E42237CB06DC}"/>
              </a:ext>
            </a:extLst>
          </p:cNvPr>
          <p:cNvSpPr>
            <a:spLocks noGrp="1" noChangeArrowheads="1"/>
          </p:cNvSpPr>
          <p:nvPr>
            <p:ph type="title"/>
          </p:nvPr>
        </p:nvSpPr>
        <p:spPr/>
        <p:txBody>
          <a:bodyPr/>
          <a:lstStyle/>
          <a:p>
            <a:endParaRPr lang="zh-CN" altLang="en-US"/>
          </a:p>
        </p:txBody>
      </p:sp>
      <p:sp>
        <p:nvSpPr>
          <p:cNvPr id="105476" name="Rectangle 4">
            <a:extLst>
              <a:ext uri="{FF2B5EF4-FFF2-40B4-BE49-F238E27FC236}">
                <a16:creationId xmlns:a16="http://schemas.microsoft.com/office/drawing/2014/main" id="{C8905C68-63C9-4FD9-9148-B450CCC5F237}"/>
              </a:ext>
            </a:extLst>
          </p:cNvPr>
          <p:cNvSpPr>
            <a:spLocks noChangeArrowheads="1"/>
          </p:cNvSpPr>
          <p:nvPr/>
        </p:nvSpPr>
        <p:spPr bwMode="auto">
          <a:xfrm>
            <a:off x="1747838" y="1754982"/>
            <a:ext cx="6172200" cy="1512094"/>
          </a:xfrm>
          <a:prstGeom prst="rect">
            <a:avLst/>
          </a:prstGeom>
          <a:noFill/>
          <a:ln w="9525">
            <a:noFill/>
            <a:miter lim="800000"/>
            <a:headEnd/>
            <a:tailEnd/>
          </a:ln>
        </p:spPr>
        <p:txBody>
          <a:bodyPr/>
          <a:lstStyle/>
          <a:p>
            <a:pPr marL="257175" indent="-257175">
              <a:spcBef>
                <a:spcPct val="20000"/>
              </a:spcBef>
              <a:buClr>
                <a:schemeClr val="accent2"/>
              </a:buClr>
              <a:buSzPct val="100000"/>
              <a:defRPr/>
            </a:pPr>
            <a:r>
              <a:rPr kumimoji="1" lang="zh-CN" altLang="en-US" sz="4050" b="0">
                <a:solidFill>
                  <a:srgbClr val="3333FF"/>
                </a:solidFill>
                <a:effectLst>
                  <a:outerShdw blurRad="38100" dist="38100" dir="2700000" algn="tl">
                    <a:srgbClr val="C0C0C0"/>
                  </a:outerShdw>
                </a:effectLst>
                <a:latin typeface="黑体" pitchFamily="2" charset="-122"/>
                <a:ea typeface="黑体" pitchFamily="2" charset="-122"/>
              </a:rPr>
              <a:t>离散数学</a:t>
            </a:r>
            <a:br>
              <a:rPr kumimoji="1" lang="zh-CN" altLang="en-US" sz="4050" b="0">
                <a:solidFill>
                  <a:srgbClr val="3333FF"/>
                </a:solidFill>
                <a:effectLst>
                  <a:outerShdw blurRad="38100" dist="38100" dir="2700000" algn="tl">
                    <a:srgbClr val="C0C0C0"/>
                  </a:outerShdw>
                </a:effectLst>
                <a:latin typeface="黑体" pitchFamily="2" charset="-122"/>
                <a:ea typeface="黑体" pitchFamily="2" charset="-122"/>
              </a:rPr>
            </a:br>
            <a:endParaRPr kumimoji="1" lang="zh-CN" altLang="en-US" sz="1500" b="0">
              <a:solidFill>
                <a:srgbClr val="3333FF"/>
              </a:solidFill>
              <a:effectLst>
                <a:outerShdw blurRad="38100" dist="38100" dir="2700000" algn="tl">
                  <a:srgbClr val="C0C0C0"/>
                </a:outerShdw>
              </a:effectLst>
              <a:latin typeface="黑体" pitchFamily="2" charset="-122"/>
              <a:ea typeface="黑体" pitchFamily="2" charset="-122"/>
            </a:endParaRPr>
          </a:p>
          <a:p>
            <a:pPr marL="257175" indent="-257175">
              <a:spcBef>
                <a:spcPct val="20000"/>
              </a:spcBef>
              <a:buClr>
                <a:schemeClr val="accent2"/>
              </a:buClr>
              <a:buSzPct val="100000"/>
              <a:defRPr/>
            </a:pPr>
            <a:r>
              <a:rPr kumimoji="1" lang="en-US" altLang="zh-CN" sz="2100" i="1">
                <a:latin typeface="Lucida Sans Unicode" pitchFamily="34" charset="0"/>
                <a:ea typeface="黑体" pitchFamily="2" charset="-122"/>
              </a:rPr>
              <a:t>Discrete Mathematics</a:t>
            </a:r>
          </a:p>
        </p:txBody>
      </p:sp>
      <p:sp>
        <p:nvSpPr>
          <p:cNvPr id="105477" name="AutoShape 5">
            <a:extLst>
              <a:ext uri="{FF2B5EF4-FFF2-40B4-BE49-F238E27FC236}">
                <a16:creationId xmlns:a16="http://schemas.microsoft.com/office/drawing/2014/main" id="{6CF648FB-6C60-4252-A4E6-E92F63F305FE}"/>
              </a:ext>
            </a:extLst>
          </p:cNvPr>
          <p:cNvSpPr>
            <a:spLocks noChangeArrowheads="1"/>
          </p:cNvSpPr>
          <p:nvPr/>
        </p:nvSpPr>
        <p:spPr bwMode="auto">
          <a:xfrm>
            <a:off x="5205413" y="2703910"/>
            <a:ext cx="1944291" cy="2856309"/>
          </a:xfrm>
          <a:prstGeom prst="cloudCallout">
            <a:avLst>
              <a:gd name="adj1" fmla="val -117727"/>
              <a:gd name="adj2" fmla="val 2065"/>
            </a:avLst>
          </a:prstGeom>
          <a:solidFill>
            <a:srgbClr val="D6ECFE"/>
          </a:solidFill>
          <a:ln w="9525">
            <a:solidFill>
              <a:schemeClr val="tx1"/>
            </a:solidFill>
            <a:round/>
            <a:headEnd/>
            <a:tailEnd/>
          </a:ln>
          <a:effectLst/>
        </p:spPr>
        <p:txBody>
          <a:bodyPr/>
          <a:lstStyle/>
          <a:p>
            <a:pPr algn="ctr" eaLnBrk="1" hangingPunct="1">
              <a:defRPr/>
            </a:pPr>
            <a:r>
              <a:rPr lang="zh-CN" altLang="en-US" sz="4500">
                <a:solidFill>
                  <a:srgbClr val="660066"/>
                </a:solidFill>
                <a:effectLst>
                  <a:outerShdw blurRad="38100" dist="38100" dir="2700000" algn="tl">
                    <a:srgbClr val="000000"/>
                  </a:outerShdw>
                </a:effectLst>
                <a:latin typeface="Arial" charset="0"/>
                <a:ea typeface="黑体" pitchFamily="2" charset="-122"/>
              </a:rPr>
              <a:t> </a:t>
            </a:r>
            <a:r>
              <a:rPr lang="zh-CN" altLang="en-US" sz="7950">
                <a:solidFill>
                  <a:srgbClr val="FF0000"/>
                </a:solidFill>
                <a:effectLst>
                  <a:outerShdw blurRad="38100" dist="38100" dir="2700000" algn="tl">
                    <a:srgbClr val="000000"/>
                  </a:outerShdw>
                </a:effectLst>
                <a:latin typeface="Arial" charset="0"/>
                <a:ea typeface="黑体" pitchFamily="2" charset="-122"/>
              </a:rPr>
              <a:t>？</a:t>
            </a:r>
          </a:p>
        </p:txBody>
      </p:sp>
      <p:pic>
        <p:nvPicPr>
          <p:cNvPr id="23557" name="Picture 6" descr="se1c01a">
            <a:extLst>
              <a:ext uri="{FF2B5EF4-FFF2-40B4-BE49-F238E27FC236}">
                <a16:creationId xmlns:a16="http://schemas.microsoft.com/office/drawing/2014/main" id="{8AA3DFD4-B973-4188-B680-A91DF9086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2879" y="3513535"/>
            <a:ext cx="894159"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AA1F7D6-8A00-4475-BE4D-E6BF121DDC3C}"/>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rPr>
              <a:t>什么是离散数学</a:t>
            </a:r>
          </a:p>
        </p:txBody>
      </p:sp>
      <p:sp>
        <p:nvSpPr>
          <p:cNvPr id="4099" name="Rectangle 3">
            <a:extLst>
              <a:ext uri="{FF2B5EF4-FFF2-40B4-BE49-F238E27FC236}">
                <a16:creationId xmlns:a16="http://schemas.microsoft.com/office/drawing/2014/main" id="{2A789B62-1411-43C2-8DAC-EDFBA33A9955}"/>
              </a:ext>
            </a:extLst>
          </p:cNvPr>
          <p:cNvSpPr>
            <a:spLocks noGrp="1" noChangeArrowheads="1"/>
          </p:cNvSpPr>
          <p:nvPr>
            <p:ph type="body" idx="4294967295"/>
          </p:nvPr>
        </p:nvSpPr>
        <p:spPr/>
        <p:txBody>
          <a:bodyPr/>
          <a:lstStyle/>
          <a:p>
            <a:r>
              <a:rPr lang="zh-CN" altLang="en-US" b="0"/>
              <a:t>研究</a:t>
            </a:r>
            <a:r>
              <a:rPr lang="zh-CN" altLang="en-US" sz="1875" b="0">
                <a:solidFill>
                  <a:srgbClr val="800000"/>
                </a:solidFill>
              </a:rPr>
              <a:t>离散量的结构及相互关系</a:t>
            </a:r>
            <a:r>
              <a:rPr lang="zh-CN" altLang="en-US" b="0"/>
              <a:t>的数学科学</a:t>
            </a:r>
          </a:p>
          <a:p>
            <a:pPr lvl="1"/>
            <a:r>
              <a:rPr lang="zh-CN" altLang="en-GB" sz="1800" b="0">
                <a:solidFill>
                  <a:schemeClr val="accent2"/>
                </a:solidFill>
                <a:latin typeface="Verdana" panose="020B0604030504040204" pitchFamily="34" charset="0"/>
                <a:ea typeface="Batang" panose="020B0503020000020004" pitchFamily="18" charset="-127"/>
              </a:rPr>
              <a:t>离散结构：集合、关系、图等</a:t>
            </a:r>
          </a:p>
          <a:p>
            <a:pPr lvl="1">
              <a:buFont typeface="Wingdings" panose="05000000000000000000" pitchFamily="2" charset="2"/>
              <a:buNone/>
            </a:pPr>
            <a:r>
              <a:rPr lang="zh-CN" altLang="en-GB" sz="1800" b="0">
                <a:solidFill>
                  <a:schemeClr val="accent2"/>
                </a:solidFill>
                <a:latin typeface="Verdana" panose="020B0604030504040204" pitchFamily="34" charset="0"/>
                <a:ea typeface="Batang" panose="020B0503020000020004" pitchFamily="18" charset="-127"/>
              </a:rPr>
              <a:t>  </a:t>
            </a:r>
            <a:r>
              <a:rPr lang="zh-CN" altLang="en-US" sz="1800" b="0">
                <a:solidFill>
                  <a:schemeClr val="accent2"/>
                </a:solidFill>
                <a:latin typeface="Verdana" panose="020B0604030504040204" pitchFamily="34" charset="0"/>
                <a:ea typeface="Batang" panose="020B0503020000020004" pitchFamily="18" charset="-127"/>
              </a:rPr>
              <a:t>离散量是指分散开来的、不存在中间值的量</a:t>
            </a:r>
            <a:r>
              <a:rPr lang="zh-CN" altLang="en-US"/>
              <a:t> </a:t>
            </a:r>
          </a:p>
          <a:p>
            <a:pPr lvl="1">
              <a:buFont typeface="Wingdings" panose="05000000000000000000" pitchFamily="2" charset="2"/>
              <a:buNone/>
            </a:pPr>
            <a:endParaRPr lang="en-GB" altLang="zh-CN" b="0">
              <a:latin typeface="宋体" panose="02010600030101010101" pitchFamily="2" charset="-122"/>
            </a:endParaRPr>
          </a:p>
          <a:p>
            <a:r>
              <a:rPr lang="zh-CN" altLang="en-US" b="0"/>
              <a:t>研究对象</a:t>
            </a:r>
            <a:r>
              <a:rPr lang="en-US" altLang="zh-CN" b="0"/>
              <a:t>:</a:t>
            </a:r>
            <a:r>
              <a:rPr lang="zh-CN" altLang="en-US" sz="1875" b="0">
                <a:solidFill>
                  <a:srgbClr val="800000"/>
                </a:solidFill>
              </a:rPr>
              <a:t>有限或可数个元素</a:t>
            </a:r>
            <a:endParaRPr lang="en-US" altLang="zh-CN" sz="1875" b="0">
              <a:solidFill>
                <a:srgbClr val="800000"/>
              </a:solidFill>
            </a:endParaRPr>
          </a:p>
          <a:p>
            <a:pPr lvl="1"/>
            <a:r>
              <a:rPr lang="zh-CN" altLang="en-US" sz="1800" b="0">
                <a:solidFill>
                  <a:schemeClr val="accent2"/>
                </a:solidFill>
                <a:latin typeface="Verdana" panose="020B0604030504040204" pitchFamily="34" charset="0"/>
                <a:ea typeface="Batang" panose="020B0503020000020004" pitchFamily="18" charset="-127"/>
              </a:rPr>
              <a:t>自然数、整数，真假值，有限节点等</a:t>
            </a:r>
            <a:endParaRPr lang="en-US" altLang="zh-CN" sz="1800" b="0">
              <a:solidFill>
                <a:schemeClr val="accent2"/>
              </a:solidFill>
              <a:latin typeface="Verdana" panose="020B0604030504040204" pitchFamily="34" charset="0"/>
              <a:ea typeface="Batang" panose="020B0503020000020004" pitchFamily="18" charset="-127"/>
            </a:endParaRPr>
          </a:p>
          <a:p>
            <a:endParaRPr lang="zh-CN" altLang="en-US" b="0"/>
          </a:p>
          <a:p>
            <a:r>
              <a:rPr lang="zh-CN" altLang="en-US" b="0"/>
              <a:t>计算机技术的支撑科学：计算机只能处理离散的或离散化了的数量关系</a:t>
            </a:r>
            <a:endParaRPr lang="en-US" altLang="zh-CN" b="0"/>
          </a:p>
        </p:txBody>
      </p:sp>
      <p:pic>
        <p:nvPicPr>
          <p:cNvPr id="24580" name="Picture 5" descr="lightbulb">
            <a:extLst>
              <a:ext uri="{FF2B5EF4-FFF2-40B4-BE49-F238E27FC236}">
                <a16:creationId xmlns:a16="http://schemas.microsoft.com/office/drawing/2014/main" id="{147C3396-7D1A-4CC4-B0DD-9E1701495906}"/>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871662" y="2564608"/>
            <a:ext cx="310754" cy="431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nodeType="clickEffect">
                                  <p:stCondLst>
                                    <p:cond delay="0"/>
                                  </p:stCondLst>
                                  <p:childTnLst>
                                    <p:set>
                                      <p:cBhvr>
                                        <p:cTn id="6" dur="1" fill="hold">
                                          <p:stCondLst>
                                            <p:cond delay="0"/>
                                          </p:stCondLst>
                                        </p:cTn>
                                        <p:tgtEl>
                                          <p:spTgt spid="4099">
                                            <p:txEl>
                                              <p:pRg st="4" end="4"/>
                                            </p:txEl>
                                          </p:spTgt>
                                        </p:tgtEl>
                                        <p:attrNameLst>
                                          <p:attrName>style.visibility</p:attrName>
                                        </p:attrNameLst>
                                      </p:cBhvr>
                                      <p:to>
                                        <p:strVal val="visible"/>
                                      </p:to>
                                    </p:set>
                                    <p:animEffect transition="in" filter="fade">
                                      <p:cBhvr>
                                        <p:cTn id="7" dur="800" decel="100000"/>
                                        <p:tgtEl>
                                          <p:spTgt spid="4099">
                                            <p:txEl>
                                              <p:pRg st="4" end="4"/>
                                            </p:txEl>
                                          </p:spTgt>
                                        </p:tgtEl>
                                      </p:cBhvr>
                                    </p:animEffect>
                                    <p:anim calcmode="lin" valueType="num">
                                      <p:cBhvr>
                                        <p:cTn id="8" dur="800" decel="100000" fill="hold"/>
                                        <p:tgtEl>
                                          <p:spTgt spid="4099">
                                            <p:txEl>
                                              <p:pRg st="4" end="4"/>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4099">
                                            <p:txEl>
                                              <p:pRg st="4" end="4"/>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4099">
                                            <p:txEl>
                                              <p:pRg st="4" end="4"/>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099">
                                            <p:txEl>
                                              <p:pRg st="4" end="4"/>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099">
                                            <p:txEl>
                                              <p:pRg st="4" end="4"/>
                                            </p:txEl>
                                          </p:spTgt>
                                        </p:tgtEl>
                                        <p:attrNameLst>
                                          <p:attrName>ppt_y</p:attrName>
                                        </p:attrNameLst>
                                      </p:cBhvr>
                                      <p:tavLst>
                                        <p:tav tm="0">
                                          <p:val>
                                            <p:strVal val="#ppt_y+0.1"/>
                                          </p:val>
                                        </p:tav>
                                        <p:tav tm="100000">
                                          <p:val>
                                            <p:strVal val="#ppt_y"/>
                                          </p:val>
                                        </p:tav>
                                      </p:tavLst>
                                    </p:anim>
                                  </p:childTnLst>
                                </p:cTn>
                              </p:par>
                              <p:par>
                                <p:cTn id="13" presetID="30" presetClass="entr" presetSubtype="0" fill="hold" nodeType="withEffect">
                                  <p:stCondLst>
                                    <p:cond delay="0"/>
                                  </p:stCondLst>
                                  <p:childTnLst>
                                    <p:set>
                                      <p:cBhvr>
                                        <p:cTn id="14" dur="1" fill="hold">
                                          <p:stCondLst>
                                            <p:cond delay="0"/>
                                          </p:stCondLst>
                                        </p:cTn>
                                        <p:tgtEl>
                                          <p:spTgt spid="4099">
                                            <p:txEl>
                                              <p:pRg st="5" end="5"/>
                                            </p:txEl>
                                          </p:spTgt>
                                        </p:tgtEl>
                                        <p:attrNameLst>
                                          <p:attrName>style.visibility</p:attrName>
                                        </p:attrNameLst>
                                      </p:cBhvr>
                                      <p:to>
                                        <p:strVal val="visible"/>
                                      </p:to>
                                    </p:set>
                                    <p:animEffect transition="in" filter="fade">
                                      <p:cBhvr>
                                        <p:cTn id="15" dur="800" decel="100000"/>
                                        <p:tgtEl>
                                          <p:spTgt spid="4099">
                                            <p:txEl>
                                              <p:pRg st="5" end="5"/>
                                            </p:txEl>
                                          </p:spTgt>
                                        </p:tgtEl>
                                      </p:cBhvr>
                                    </p:animEffect>
                                    <p:anim calcmode="lin" valueType="num">
                                      <p:cBhvr>
                                        <p:cTn id="16" dur="800" decel="100000" fill="hold"/>
                                        <p:tgtEl>
                                          <p:spTgt spid="4099">
                                            <p:txEl>
                                              <p:pRg st="5" end="5"/>
                                            </p:txEl>
                                          </p:spTgt>
                                        </p:tgtEl>
                                        <p:attrNameLst>
                                          <p:attrName>style.rotation</p:attrName>
                                        </p:attrNameLst>
                                      </p:cBhvr>
                                      <p:tavLst>
                                        <p:tav tm="0">
                                          <p:val>
                                            <p:fltVal val="-90"/>
                                          </p:val>
                                        </p:tav>
                                        <p:tav tm="100000">
                                          <p:val>
                                            <p:fltVal val="0"/>
                                          </p:val>
                                        </p:tav>
                                      </p:tavLst>
                                    </p:anim>
                                    <p:anim calcmode="lin" valueType="num">
                                      <p:cBhvr>
                                        <p:cTn id="17" dur="800" decel="100000" fill="hold"/>
                                        <p:tgtEl>
                                          <p:spTgt spid="4099">
                                            <p:txEl>
                                              <p:pRg st="5" end="5"/>
                                            </p:txEl>
                                          </p:spTgt>
                                        </p:tgtEl>
                                        <p:attrNameLst>
                                          <p:attrName>ppt_x</p:attrName>
                                        </p:attrNameLst>
                                      </p:cBhvr>
                                      <p:tavLst>
                                        <p:tav tm="0">
                                          <p:val>
                                            <p:strVal val="#ppt_x+0.4"/>
                                          </p:val>
                                        </p:tav>
                                        <p:tav tm="100000">
                                          <p:val>
                                            <p:strVal val="#ppt_x-0.05"/>
                                          </p:val>
                                        </p:tav>
                                      </p:tavLst>
                                    </p:anim>
                                    <p:anim calcmode="lin" valueType="num">
                                      <p:cBhvr>
                                        <p:cTn id="18" dur="800" decel="100000" fill="hold"/>
                                        <p:tgtEl>
                                          <p:spTgt spid="4099">
                                            <p:txEl>
                                              <p:pRg st="5" end="5"/>
                                            </p:txEl>
                                          </p:spTgt>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4099">
                                            <p:txEl>
                                              <p:pRg st="5" end="5"/>
                                            </p:txEl>
                                          </p:spTgt>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4099">
                                            <p:txEl>
                                              <p:pRg st="5" end="5"/>
                                            </p:txEl>
                                          </p:spTgt>
                                        </p:tgtEl>
                                        <p:attrNameLst>
                                          <p:attrName>ppt_y</p:attrName>
                                        </p:attrNameLst>
                                      </p:cBhvr>
                                      <p:tavLst>
                                        <p:tav tm="0">
                                          <p:val>
                                            <p:strVal val="#ppt_y+0.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5" presetClass="entr" presetSubtype="0" fill="hold" nodeType="clickEffect">
                                  <p:stCondLst>
                                    <p:cond delay="0"/>
                                  </p:stCondLst>
                                  <p:childTnLst>
                                    <p:set>
                                      <p:cBhvr>
                                        <p:cTn id="24" dur="1" fill="hold">
                                          <p:stCondLst>
                                            <p:cond delay="0"/>
                                          </p:stCondLst>
                                        </p:cTn>
                                        <p:tgtEl>
                                          <p:spTgt spid="4099">
                                            <p:txEl>
                                              <p:pRg st="7" end="7"/>
                                            </p:txEl>
                                          </p:spTgt>
                                        </p:tgtEl>
                                        <p:attrNameLst>
                                          <p:attrName>style.visibility</p:attrName>
                                        </p:attrNameLst>
                                      </p:cBhvr>
                                      <p:to>
                                        <p:strVal val="visible"/>
                                      </p:to>
                                    </p:set>
                                    <p:anim calcmode="lin" valueType="num">
                                      <p:cBhvr>
                                        <p:cTn id="25" dur="500" decel="50000" fill="hold">
                                          <p:stCondLst>
                                            <p:cond delay="0"/>
                                          </p:stCondLst>
                                        </p:cTn>
                                        <p:tgtEl>
                                          <p:spTgt spid="4099">
                                            <p:txEl>
                                              <p:pRg st="7" end="7"/>
                                            </p:txEl>
                                          </p:spTgt>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4099">
                                            <p:txEl>
                                              <p:pRg st="7" end="7"/>
                                            </p:txEl>
                                          </p:spTgt>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4099">
                                            <p:txEl>
                                              <p:pRg st="7" end="7"/>
                                            </p:txEl>
                                          </p:spTgt>
                                        </p:tgtEl>
                                        <p:attrNameLst>
                                          <p:attrName>ppt_w</p:attrName>
                                        </p:attrNameLst>
                                      </p:cBhvr>
                                      <p:tavLst>
                                        <p:tav tm="0">
                                          <p:val>
                                            <p:strVal val="#ppt_w*.05"/>
                                          </p:val>
                                        </p:tav>
                                        <p:tav tm="100000">
                                          <p:val>
                                            <p:strVal val="#ppt_w"/>
                                          </p:val>
                                        </p:tav>
                                      </p:tavLst>
                                    </p:anim>
                                    <p:anim calcmode="lin" valueType="num">
                                      <p:cBhvr>
                                        <p:cTn id="28" dur="1000" fill="hold"/>
                                        <p:tgtEl>
                                          <p:spTgt spid="4099">
                                            <p:txEl>
                                              <p:pRg st="7" end="7"/>
                                            </p:txEl>
                                          </p:spTgt>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4099">
                                            <p:txEl>
                                              <p:pRg st="7" end="7"/>
                                            </p:txEl>
                                          </p:spTgt>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4099">
                                            <p:txEl>
                                              <p:pRg st="7" end="7"/>
                                            </p:txEl>
                                          </p:spTgt>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4099">
                                            <p:txEl>
                                              <p:pRg st="7" end="7"/>
                                            </p:txEl>
                                          </p:spTgt>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40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a:extLst>
              <a:ext uri="{FF2B5EF4-FFF2-40B4-BE49-F238E27FC236}">
                <a16:creationId xmlns:a16="http://schemas.microsoft.com/office/drawing/2014/main" id="{8A436C97-147C-44B2-96A4-B5846C223B6F}"/>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rPr>
              <a:t>与其他专业课关系</a:t>
            </a:r>
          </a:p>
        </p:txBody>
      </p:sp>
      <p:sp>
        <p:nvSpPr>
          <p:cNvPr id="25603" name="Text Box 67">
            <a:extLst>
              <a:ext uri="{FF2B5EF4-FFF2-40B4-BE49-F238E27FC236}">
                <a16:creationId xmlns:a16="http://schemas.microsoft.com/office/drawing/2014/main" id="{2E5E7A52-CCB8-4762-8BF7-001E0BAADB9A}"/>
              </a:ext>
            </a:extLst>
          </p:cNvPr>
          <p:cNvSpPr txBox="1">
            <a:spLocks noChangeArrowheads="1"/>
          </p:cNvSpPr>
          <p:nvPr/>
        </p:nvSpPr>
        <p:spPr bwMode="auto">
          <a:xfrm>
            <a:off x="3330179" y="3617120"/>
            <a:ext cx="1465659" cy="29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sz="1500">
                <a:latin typeface="Times New Roman" panose="02020603050405020304" pitchFamily="18" charset="0"/>
              </a:rPr>
              <a:t>数据结构基础</a:t>
            </a:r>
          </a:p>
          <a:p>
            <a:endParaRPr lang="zh-CN" altLang="en-US" sz="1500" b="0"/>
          </a:p>
        </p:txBody>
      </p:sp>
      <p:sp>
        <p:nvSpPr>
          <p:cNvPr id="25604" name="Text Box 68">
            <a:extLst>
              <a:ext uri="{FF2B5EF4-FFF2-40B4-BE49-F238E27FC236}">
                <a16:creationId xmlns:a16="http://schemas.microsoft.com/office/drawing/2014/main" id="{7177F6DE-41FA-43A3-B80A-9208FE8DCF81}"/>
              </a:ext>
            </a:extLst>
          </p:cNvPr>
          <p:cNvSpPr txBox="1">
            <a:spLocks noChangeArrowheads="1"/>
          </p:cNvSpPr>
          <p:nvPr/>
        </p:nvSpPr>
        <p:spPr bwMode="auto">
          <a:xfrm>
            <a:off x="1925241" y="3617120"/>
            <a:ext cx="1056084" cy="421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just"/>
            <a:r>
              <a:rPr lang="zh-CN" altLang="en-US" sz="1500">
                <a:latin typeface="Times New Roman" panose="02020603050405020304" pitchFamily="18" charset="0"/>
              </a:rPr>
              <a:t>离散数学</a:t>
            </a:r>
            <a:endParaRPr lang="en-US" altLang="zh-CN" sz="1500" b="0"/>
          </a:p>
        </p:txBody>
      </p:sp>
      <p:sp>
        <p:nvSpPr>
          <p:cNvPr id="25605" name="Rectangle 69">
            <a:extLst>
              <a:ext uri="{FF2B5EF4-FFF2-40B4-BE49-F238E27FC236}">
                <a16:creationId xmlns:a16="http://schemas.microsoft.com/office/drawing/2014/main" id="{DB7860B9-A443-4AEC-B193-277C8D538FE5}"/>
              </a:ext>
            </a:extLst>
          </p:cNvPr>
          <p:cNvSpPr>
            <a:spLocks noChangeArrowheads="1"/>
          </p:cNvSpPr>
          <p:nvPr/>
        </p:nvSpPr>
        <p:spPr bwMode="auto">
          <a:xfrm>
            <a:off x="3330179" y="3563542"/>
            <a:ext cx="1457325" cy="539353"/>
          </a:xfrm>
          <a:prstGeom prst="rect">
            <a:avLst/>
          </a:prstGeom>
          <a:solidFill>
            <a:srgbClr val="FFFFFF">
              <a:alpha val="10196"/>
            </a:srgbClr>
          </a:solidFill>
          <a:ln w="9525">
            <a:solidFill>
              <a:srgbClr val="0000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06" name="Text Box 70">
            <a:extLst>
              <a:ext uri="{FF2B5EF4-FFF2-40B4-BE49-F238E27FC236}">
                <a16:creationId xmlns:a16="http://schemas.microsoft.com/office/drawing/2014/main" id="{6AAA871D-FC8E-40BC-8001-53509C883105}"/>
              </a:ext>
            </a:extLst>
          </p:cNvPr>
          <p:cNvSpPr txBox="1">
            <a:spLocks noChangeArrowheads="1"/>
          </p:cNvSpPr>
          <p:nvPr/>
        </p:nvSpPr>
        <p:spPr bwMode="auto">
          <a:xfrm>
            <a:off x="1871664" y="3563541"/>
            <a:ext cx="1040606" cy="51315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endParaRPr lang="zh-CN" altLang="en-US" b="0"/>
          </a:p>
        </p:txBody>
      </p:sp>
      <p:sp>
        <p:nvSpPr>
          <p:cNvPr id="25607" name="Line 71">
            <a:extLst>
              <a:ext uri="{FF2B5EF4-FFF2-40B4-BE49-F238E27FC236}">
                <a16:creationId xmlns:a16="http://schemas.microsoft.com/office/drawing/2014/main" id="{FAAABD88-687D-4C0C-BAA3-89A9AAF5EE4B}"/>
              </a:ext>
            </a:extLst>
          </p:cNvPr>
          <p:cNvSpPr>
            <a:spLocks noChangeShapeType="1"/>
          </p:cNvSpPr>
          <p:nvPr/>
        </p:nvSpPr>
        <p:spPr bwMode="auto">
          <a:xfrm flipV="1">
            <a:off x="2912270" y="3832622"/>
            <a:ext cx="41791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25608" name="AutoShape 72">
            <a:extLst>
              <a:ext uri="{FF2B5EF4-FFF2-40B4-BE49-F238E27FC236}">
                <a16:creationId xmlns:a16="http://schemas.microsoft.com/office/drawing/2014/main" id="{9E9DE236-892D-443A-8129-9D9EBAA9F789}"/>
              </a:ext>
            </a:extLst>
          </p:cNvPr>
          <p:cNvCxnSpPr>
            <a:cxnSpLocks noChangeShapeType="1"/>
          </p:cNvCxnSpPr>
          <p:nvPr/>
        </p:nvCxnSpPr>
        <p:spPr bwMode="auto">
          <a:xfrm flipV="1">
            <a:off x="4787504" y="3738564"/>
            <a:ext cx="771525" cy="7501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609" name="AutoShape 73">
            <a:extLst>
              <a:ext uri="{FF2B5EF4-FFF2-40B4-BE49-F238E27FC236}">
                <a16:creationId xmlns:a16="http://schemas.microsoft.com/office/drawing/2014/main" id="{BA114EF5-262A-49F0-B422-C11C208D7197}"/>
              </a:ext>
            </a:extLst>
          </p:cNvPr>
          <p:cNvCxnSpPr>
            <a:cxnSpLocks noChangeShapeType="1"/>
          </p:cNvCxnSpPr>
          <p:nvPr/>
        </p:nvCxnSpPr>
        <p:spPr bwMode="auto">
          <a:xfrm flipV="1">
            <a:off x="4787504" y="3293269"/>
            <a:ext cx="771525" cy="52030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610" name="AutoShape 74">
            <a:extLst>
              <a:ext uri="{FF2B5EF4-FFF2-40B4-BE49-F238E27FC236}">
                <a16:creationId xmlns:a16="http://schemas.microsoft.com/office/drawing/2014/main" id="{4BD133BB-AF3A-4C41-8A1B-A40FBF3D169C}"/>
              </a:ext>
            </a:extLst>
          </p:cNvPr>
          <p:cNvCxnSpPr>
            <a:cxnSpLocks noChangeShapeType="1"/>
          </p:cNvCxnSpPr>
          <p:nvPr/>
        </p:nvCxnSpPr>
        <p:spPr bwMode="auto">
          <a:xfrm>
            <a:off x="4787504" y="3813572"/>
            <a:ext cx="771525" cy="7429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611" name="AutoShape 75">
            <a:extLst>
              <a:ext uri="{FF2B5EF4-FFF2-40B4-BE49-F238E27FC236}">
                <a16:creationId xmlns:a16="http://schemas.microsoft.com/office/drawing/2014/main" id="{ABEF4F38-5CEB-4416-BA3C-244AE2EEA38D}"/>
              </a:ext>
            </a:extLst>
          </p:cNvPr>
          <p:cNvCxnSpPr>
            <a:cxnSpLocks noChangeShapeType="1"/>
            <a:endCxn id="25612" idx="1"/>
          </p:cNvCxnSpPr>
          <p:nvPr/>
        </p:nvCxnSpPr>
        <p:spPr bwMode="auto">
          <a:xfrm>
            <a:off x="4787505" y="3813573"/>
            <a:ext cx="810815" cy="35837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5612" name="Text Box 76">
            <a:extLst>
              <a:ext uri="{FF2B5EF4-FFF2-40B4-BE49-F238E27FC236}">
                <a16:creationId xmlns:a16="http://schemas.microsoft.com/office/drawing/2014/main" id="{DDBEA720-0C72-49EA-8601-C7116DAD644A}"/>
              </a:ext>
            </a:extLst>
          </p:cNvPr>
          <p:cNvSpPr txBox="1">
            <a:spLocks noChangeArrowheads="1"/>
          </p:cNvSpPr>
          <p:nvPr/>
        </p:nvSpPr>
        <p:spPr bwMode="auto">
          <a:xfrm>
            <a:off x="5598320" y="4023124"/>
            <a:ext cx="1188244" cy="296465"/>
          </a:xfrm>
          <a:prstGeom prst="rect">
            <a:avLst/>
          </a:prstGeom>
          <a:solidFill>
            <a:srgbClr val="FFFFFF"/>
          </a:solidFill>
          <a:ln w="9525">
            <a:solidFill>
              <a:srgbClr val="0000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sz="1500">
                <a:latin typeface="Times New Roman" panose="02020603050405020304" pitchFamily="18" charset="0"/>
              </a:rPr>
              <a:t>数据库原理</a:t>
            </a:r>
            <a:endParaRPr lang="zh-CN" altLang="en-US" sz="1500"/>
          </a:p>
        </p:txBody>
      </p:sp>
      <p:sp>
        <p:nvSpPr>
          <p:cNvPr id="25613" name="Text Box 77">
            <a:extLst>
              <a:ext uri="{FF2B5EF4-FFF2-40B4-BE49-F238E27FC236}">
                <a16:creationId xmlns:a16="http://schemas.microsoft.com/office/drawing/2014/main" id="{E56F05F9-E465-4CD8-BBB4-E5199369BDF7}"/>
              </a:ext>
            </a:extLst>
          </p:cNvPr>
          <p:cNvSpPr txBox="1">
            <a:spLocks noChangeArrowheads="1"/>
          </p:cNvSpPr>
          <p:nvPr/>
        </p:nvSpPr>
        <p:spPr bwMode="auto">
          <a:xfrm>
            <a:off x="5598320" y="4481514"/>
            <a:ext cx="1150144" cy="297656"/>
          </a:xfrm>
          <a:prstGeom prst="rect">
            <a:avLst/>
          </a:prstGeom>
          <a:solidFill>
            <a:srgbClr val="FFFFFF"/>
          </a:solidFill>
          <a:ln w="9525">
            <a:solidFill>
              <a:srgbClr val="0000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sz="1500">
                <a:latin typeface="Times New Roman" panose="02020603050405020304" pitchFamily="18" charset="0"/>
              </a:rPr>
              <a:t>软件工程</a:t>
            </a:r>
            <a:endParaRPr lang="zh-CN" altLang="en-US" sz="1500"/>
          </a:p>
        </p:txBody>
      </p:sp>
      <p:sp>
        <p:nvSpPr>
          <p:cNvPr id="25614" name="Text Box 78">
            <a:extLst>
              <a:ext uri="{FF2B5EF4-FFF2-40B4-BE49-F238E27FC236}">
                <a16:creationId xmlns:a16="http://schemas.microsoft.com/office/drawing/2014/main" id="{007A916E-6101-4C94-82A2-E046CEC8D6DF}"/>
              </a:ext>
            </a:extLst>
          </p:cNvPr>
          <p:cNvSpPr txBox="1">
            <a:spLocks noChangeArrowheads="1"/>
          </p:cNvSpPr>
          <p:nvPr/>
        </p:nvSpPr>
        <p:spPr bwMode="auto">
          <a:xfrm>
            <a:off x="5598319" y="3617119"/>
            <a:ext cx="1133475" cy="296466"/>
          </a:xfrm>
          <a:prstGeom prst="rect">
            <a:avLst/>
          </a:prstGeom>
          <a:solidFill>
            <a:srgbClr val="FFFFFF"/>
          </a:solidFill>
          <a:ln w="9525">
            <a:solidFill>
              <a:srgbClr val="0000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sz="1500">
                <a:latin typeface="Times New Roman" panose="02020603050405020304" pitchFamily="18" charset="0"/>
              </a:rPr>
              <a:t>操作系统</a:t>
            </a:r>
            <a:endParaRPr lang="zh-CN" altLang="en-US" sz="1500"/>
          </a:p>
        </p:txBody>
      </p:sp>
      <p:sp>
        <p:nvSpPr>
          <p:cNvPr id="25615" name="Text Box 79">
            <a:extLst>
              <a:ext uri="{FF2B5EF4-FFF2-40B4-BE49-F238E27FC236}">
                <a16:creationId xmlns:a16="http://schemas.microsoft.com/office/drawing/2014/main" id="{2D898035-0854-40D7-9376-1CD1AA06B40C}"/>
              </a:ext>
            </a:extLst>
          </p:cNvPr>
          <p:cNvSpPr txBox="1">
            <a:spLocks noChangeArrowheads="1"/>
          </p:cNvSpPr>
          <p:nvPr/>
        </p:nvSpPr>
        <p:spPr bwMode="auto">
          <a:xfrm>
            <a:off x="5598319" y="3131344"/>
            <a:ext cx="1134666" cy="323850"/>
          </a:xfrm>
          <a:prstGeom prst="rect">
            <a:avLst/>
          </a:prstGeom>
          <a:solidFill>
            <a:srgbClr val="FFFFFF"/>
          </a:solidFill>
          <a:ln w="9525">
            <a:solidFill>
              <a:srgbClr val="0000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sz="1500">
                <a:latin typeface="Times New Roman" panose="02020603050405020304" pitchFamily="18" charset="0"/>
              </a:rPr>
              <a:t>编译原理</a:t>
            </a:r>
            <a:endParaRPr lang="zh-CN" altLang="en-US" sz="1500"/>
          </a:p>
        </p:txBody>
      </p:sp>
      <p:sp>
        <p:nvSpPr>
          <p:cNvPr id="25616" name="Text Box 81">
            <a:extLst>
              <a:ext uri="{FF2B5EF4-FFF2-40B4-BE49-F238E27FC236}">
                <a16:creationId xmlns:a16="http://schemas.microsoft.com/office/drawing/2014/main" id="{932D534C-A9F9-42B8-99BF-00C25095C160}"/>
              </a:ext>
            </a:extLst>
          </p:cNvPr>
          <p:cNvSpPr txBox="1">
            <a:spLocks noChangeArrowheads="1"/>
          </p:cNvSpPr>
          <p:nvPr/>
        </p:nvSpPr>
        <p:spPr bwMode="auto">
          <a:xfrm>
            <a:off x="1871664" y="2538413"/>
            <a:ext cx="1026319" cy="296466"/>
          </a:xfrm>
          <a:prstGeom prst="rect">
            <a:avLst/>
          </a:prstGeom>
          <a:solidFill>
            <a:srgbClr val="FFFFFF"/>
          </a:solidFill>
          <a:ln w="9525">
            <a:solidFill>
              <a:srgbClr val="0000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sz="1500">
                <a:latin typeface="Times New Roman" panose="02020603050405020304" pitchFamily="18" charset="0"/>
              </a:rPr>
              <a:t>人工智能</a:t>
            </a:r>
            <a:endParaRPr lang="zh-CN" altLang="en-US" sz="1500"/>
          </a:p>
        </p:txBody>
      </p:sp>
      <p:sp>
        <p:nvSpPr>
          <p:cNvPr id="25617" name="Text Box 82">
            <a:extLst>
              <a:ext uri="{FF2B5EF4-FFF2-40B4-BE49-F238E27FC236}">
                <a16:creationId xmlns:a16="http://schemas.microsoft.com/office/drawing/2014/main" id="{1A58016B-FDA6-4B87-9105-4D6CD8151F6F}"/>
              </a:ext>
            </a:extLst>
          </p:cNvPr>
          <p:cNvSpPr txBox="1">
            <a:spLocks noChangeArrowheads="1"/>
          </p:cNvSpPr>
          <p:nvPr/>
        </p:nvSpPr>
        <p:spPr bwMode="auto">
          <a:xfrm>
            <a:off x="3383758" y="2538413"/>
            <a:ext cx="1403747" cy="296466"/>
          </a:xfrm>
          <a:prstGeom prst="rect">
            <a:avLst/>
          </a:prstGeom>
          <a:solidFill>
            <a:srgbClr val="FFFFFF"/>
          </a:solidFill>
          <a:ln w="9525">
            <a:solidFill>
              <a:srgbClr val="0000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sz="1500">
                <a:latin typeface="Times New Roman" panose="02020603050405020304" pitchFamily="18" charset="0"/>
              </a:rPr>
              <a:t>可计算性理论</a:t>
            </a:r>
            <a:endParaRPr lang="zh-CN" altLang="en-US" sz="1500"/>
          </a:p>
        </p:txBody>
      </p:sp>
      <p:sp>
        <p:nvSpPr>
          <p:cNvPr id="25618" name="Line 83">
            <a:extLst>
              <a:ext uri="{FF2B5EF4-FFF2-40B4-BE49-F238E27FC236}">
                <a16:creationId xmlns:a16="http://schemas.microsoft.com/office/drawing/2014/main" id="{481F693F-B4A8-42F6-BCE3-A67CB709D25D}"/>
              </a:ext>
            </a:extLst>
          </p:cNvPr>
          <p:cNvSpPr>
            <a:spLocks noChangeShapeType="1"/>
          </p:cNvSpPr>
          <p:nvPr/>
        </p:nvSpPr>
        <p:spPr bwMode="auto">
          <a:xfrm flipV="1">
            <a:off x="2357438" y="2834880"/>
            <a:ext cx="0" cy="70246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9" name="Line 84">
            <a:extLst>
              <a:ext uri="{FF2B5EF4-FFF2-40B4-BE49-F238E27FC236}">
                <a16:creationId xmlns:a16="http://schemas.microsoft.com/office/drawing/2014/main" id="{EE28DDAA-D725-40AC-82B4-AB8BA82C7DAE}"/>
              </a:ext>
            </a:extLst>
          </p:cNvPr>
          <p:cNvSpPr>
            <a:spLocks noChangeShapeType="1"/>
          </p:cNvSpPr>
          <p:nvPr/>
        </p:nvSpPr>
        <p:spPr bwMode="auto">
          <a:xfrm flipV="1">
            <a:off x="2357438" y="2834880"/>
            <a:ext cx="1620441" cy="70246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077DFE9-9DA7-42EF-AD32-E5A3AB9F4ACC}"/>
              </a:ext>
            </a:extLst>
          </p:cNvPr>
          <p:cNvSpPr>
            <a:spLocks noGrp="1" noChangeArrowheads="1"/>
          </p:cNvSpPr>
          <p:nvPr>
            <p:ph type="title"/>
          </p:nvPr>
        </p:nvSpPr>
        <p:spPr/>
        <p:txBody>
          <a:bodyPr/>
          <a:lstStyle/>
          <a:p>
            <a:r>
              <a:rPr lang="zh-CN" altLang="en-US"/>
              <a:t>离散数学的特点</a:t>
            </a:r>
          </a:p>
        </p:txBody>
      </p:sp>
      <p:sp>
        <p:nvSpPr>
          <p:cNvPr id="26627" name="Rectangle 3">
            <a:extLst>
              <a:ext uri="{FF2B5EF4-FFF2-40B4-BE49-F238E27FC236}">
                <a16:creationId xmlns:a16="http://schemas.microsoft.com/office/drawing/2014/main" id="{92E7E1A8-2D13-430E-97A5-DE7943C32D74}"/>
              </a:ext>
            </a:extLst>
          </p:cNvPr>
          <p:cNvSpPr>
            <a:spLocks noGrp="1" noChangeArrowheads="1"/>
          </p:cNvSpPr>
          <p:nvPr>
            <p:ph type="body" idx="1"/>
          </p:nvPr>
        </p:nvSpPr>
        <p:spPr/>
        <p:txBody>
          <a:bodyPr/>
          <a:lstStyle/>
          <a:p>
            <a:r>
              <a:rPr lang="zh-CN" altLang="en-US" b="0">
                <a:ea typeface="黑体" panose="02010609060101010101" pitchFamily="49" charset="-122"/>
              </a:rPr>
              <a:t>知识点集中，概念和定理多</a:t>
            </a:r>
          </a:p>
          <a:p>
            <a:r>
              <a:rPr lang="zh-CN" altLang="en-US" b="0">
                <a:ea typeface="黑体" panose="02010609060101010101" pitchFamily="49" charset="-122"/>
              </a:rPr>
              <a:t>方法性强</a:t>
            </a:r>
          </a:p>
          <a:p>
            <a:pPr>
              <a:buFont typeface="Wingdings" panose="05000000000000000000" pitchFamily="2" charset="2"/>
              <a:buNone/>
            </a:pPr>
            <a:r>
              <a:rPr lang="zh-CN" altLang="en-US" b="0">
                <a:latin typeface="宋体" panose="02010600030101010101" pitchFamily="2" charset="-122"/>
              </a:rPr>
              <a:t>    </a:t>
            </a:r>
            <a:r>
              <a:rPr lang="en-US" altLang="zh-CN" b="0">
                <a:latin typeface="宋体" panose="02010600030101010101" pitchFamily="2" charset="-122"/>
              </a:rPr>
              <a:t>-- </a:t>
            </a:r>
            <a:r>
              <a:rPr lang="zh-CN" altLang="en-US" b="0">
                <a:latin typeface="宋体" panose="02010600030101010101" pitchFamily="2" charset="-122"/>
              </a:rPr>
              <a:t>构造模型的能力；算法设计的能力；</a:t>
            </a:r>
          </a:p>
          <a:p>
            <a:pPr>
              <a:buFont typeface="Wingdings" panose="05000000000000000000" pitchFamily="2" charset="2"/>
              <a:buNone/>
            </a:pPr>
            <a:r>
              <a:rPr lang="zh-CN" altLang="en-US" b="0">
                <a:latin typeface="宋体" panose="02010600030101010101" pitchFamily="2" charset="-122"/>
              </a:rPr>
              <a:t>       程序设计的能力</a:t>
            </a:r>
            <a:endParaRPr lang="zh-CN" altLang="en-US" b="0">
              <a:ea typeface="黑体" panose="02010609060101010101" pitchFamily="49" charset="-122"/>
            </a:endParaRPr>
          </a:p>
          <a:p>
            <a:r>
              <a:rPr lang="zh-CN" altLang="en-US" b="0">
                <a:ea typeface="黑体" panose="02010609060101010101" pitchFamily="49" charset="-122"/>
              </a:rPr>
              <a:t>学数学就要做数学</a:t>
            </a:r>
            <a:endParaRPr lang="en-US" altLang="zh-CN" b="0">
              <a:ea typeface="黑体" panose="02010609060101010101"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238734C-1574-424F-903A-72A6AE7917C0}"/>
              </a:ext>
            </a:extLst>
          </p:cNvPr>
          <p:cNvSpPr>
            <a:spLocks noGrp="1" noChangeArrowheads="1"/>
          </p:cNvSpPr>
          <p:nvPr>
            <p:ph type="title"/>
          </p:nvPr>
        </p:nvSpPr>
        <p:spPr>
          <a:xfrm>
            <a:off x="1485900" y="944166"/>
            <a:ext cx="6172200" cy="857250"/>
          </a:xfrm>
        </p:spPr>
        <p:txBody>
          <a:bodyPr/>
          <a:lstStyle/>
          <a:p>
            <a:r>
              <a:rPr lang="zh-CN" altLang="en-US"/>
              <a:t>教材及参考书</a:t>
            </a:r>
          </a:p>
        </p:txBody>
      </p:sp>
      <p:sp>
        <p:nvSpPr>
          <p:cNvPr id="27651" name="Rectangle 3">
            <a:extLst>
              <a:ext uri="{FF2B5EF4-FFF2-40B4-BE49-F238E27FC236}">
                <a16:creationId xmlns:a16="http://schemas.microsoft.com/office/drawing/2014/main" id="{3A30D37A-86F7-4FD0-AEB6-7CFA832AB062}"/>
              </a:ext>
            </a:extLst>
          </p:cNvPr>
          <p:cNvSpPr>
            <a:spLocks noGrp="1" noChangeArrowheads="1"/>
          </p:cNvSpPr>
          <p:nvPr>
            <p:ph type="body" idx="1"/>
          </p:nvPr>
        </p:nvSpPr>
        <p:spPr>
          <a:xfrm>
            <a:off x="1485900" y="2018110"/>
            <a:ext cx="6172200" cy="3394472"/>
          </a:xfrm>
          <a:noFill/>
        </p:spPr>
        <p:txBody>
          <a:bodyPr/>
          <a:lstStyle/>
          <a:p>
            <a:pPr>
              <a:lnSpc>
                <a:spcPct val="90000"/>
              </a:lnSpc>
            </a:pPr>
            <a:r>
              <a:rPr lang="en-US" altLang="zh-CN" b="0">
                <a:ea typeface="楷体_GB2312" pitchFamily="49" charset="-122"/>
              </a:rPr>
              <a:t>《</a:t>
            </a:r>
            <a:r>
              <a:rPr lang="zh-CN" altLang="en-US" b="0">
                <a:ea typeface="楷体_GB2312" pitchFamily="49" charset="-122"/>
              </a:rPr>
              <a:t>离散数学</a:t>
            </a:r>
            <a:r>
              <a:rPr lang="en-US" altLang="zh-CN" b="0">
                <a:ea typeface="楷体_GB2312" pitchFamily="49" charset="-122"/>
              </a:rPr>
              <a:t>》 </a:t>
            </a:r>
            <a:r>
              <a:rPr lang="zh-CN" altLang="en-US" b="0">
                <a:ea typeface="楷体_GB2312" pitchFamily="49" charset="-122"/>
              </a:rPr>
              <a:t>屈婉玲、耿素云、张立昂著，高等教育出版社，</a:t>
            </a:r>
            <a:r>
              <a:rPr lang="en-US" altLang="zh-CN" b="0">
                <a:ea typeface="楷体_GB2312" pitchFamily="49" charset="-122"/>
              </a:rPr>
              <a:t>2008</a:t>
            </a:r>
          </a:p>
          <a:p>
            <a:pPr>
              <a:lnSpc>
                <a:spcPct val="90000"/>
              </a:lnSpc>
            </a:pPr>
            <a:r>
              <a:rPr lang="en-US" altLang="zh-CN" b="0">
                <a:ea typeface="楷体_GB2312" pitchFamily="49" charset="-122"/>
              </a:rPr>
              <a:t>《Discrete Mathematics and Its Applications</a:t>
            </a:r>
            <a:r>
              <a:rPr lang="zh-CN" altLang="en-US" b="0">
                <a:ea typeface="楷体_GB2312" pitchFamily="49" charset="-122"/>
              </a:rPr>
              <a:t>（影印版）</a:t>
            </a:r>
            <a:r>
              <a:rPr lang="en-US" altLang="zh-CN" b="0">
                <a:ea typeface="楷体_GB2312" pitchFamily="49" charset="-122"/>
              </a:rPr>
              <a:t>》 K.H.Rosen</a:t>
            </a:r>
            <a:r>
              <a:rPr lang="zh-CN" altLang="en-US" b="0">
                <a:ea typeface="楷体_GB2312" pitchFamily="49" charset="-122"/>
              </a:rPr>
              <a:t>著，机械工业出版社，</a:t>
            </a:r>
            <a:r>
              <a:rPr lang="en-US" altLang="zh-CN" b="0">
                <a:ea typeface="楷体_GB2312" pitchFamily="49" charset="-122"/>
              </a:rPr>
              <a:t>2003 </a:t>
            </a:r>
          </a:p>
          <a:p>
            <a:pPr>
              <a:lnSpc>
                <a:spcPct val="90000"/>
              </a:lnSpc>
            </a:pPr>
            <a:r>
              <a:rPr lang="en-US" altLang="zh-CN" b="0">
                <a:ea typeface="楷体_GB2312" pitchFamily="49" charset="-122"/>
              </a:rPr>
              <a:t>《</a:t>
            </a:r>
            <a:r>
              <a:rPr lang="zh-CN" altLang="en-US" b="0">
                <a:ea typeface="楷体_GB2312" pitchFamily="49" charset="-122"/>
              </a:rPr>
              <a:t>离散数学</a:t>
            </a:r>
            <a:r>
              <a:rPr lang="en-US" altLang="zh-CN" b="0">
                <a:ea typeface="楷体_GB2312" pitchFamily="49" charset="-122"/>
              </a:rPr>
              <a:t>》 </a:t>
            </a:r>
            <a:r>
              <a:rPr lang="zh-CN" altLang="en-US" b="0">
                <a:ea typeface="楷体_GB2312" pitchFamily="49" charset="-122"/>
              </a:rPr>
              <a:t>孙吉贵、杨凤杰、欧阳丹彤、李占山著，高等教育出版社，</a:t>
            </a:r>
            <a:r>
              <a:rPr lang="en-US" altLang="zh-CN" b="0">
                <a:ea typeface="楷体_GB2312" pitchFamily="49" charset="-122"/>
              </a:rPr>
              <a:t>2002</a:t>
            </a:r>
          </a:p>
          <a:p>
            <a:pPr>
              <a:lnSpc>
                <a:spcPct val="90000"/>
              </a:lnSpc>
            </a:pPr>
            <a:r>
              <a:rPr lang="en-US" altLang="zh-CN" b="0">
                <a:ea typeface="楷体_GB2312" pitchFamily="49" charset="-122"/>
              </a:rPr>
              <a:t>《</a:t>
            </a:r>
            <a:r>
              <a:rPr lang="zh-CN" altLang="en-US" b="0">
                <a:ea typeface="楷体_GB2312" pitchFamily="49" charset="-122"/>
              </a:rPr>
              <a:t>离散数学</a:t>
            </a:r>
            <a:r>
              <a:rPr lang="en-US" altLang="zh-CN" b="0">
                <a:ea typeface="楷体_GB2312" pitchFamily="49" charset="-122"/>
              </a:rPr>
              <a:t>》</a:t>
            </a:r>
            <a:r>
              <a:rPr lang="zh-CN" altLang="en-US" b="0">
                <a:ea typeface="楷体_GB2312" pitchFamily="49" charset="-122"/>
              </a:rPr>
              <a:t>左孝凌、李为鑑、刘永才编著，上海科学技术文献出版社，</a:t>
            </a:r>
            <a:r>
              <a:rPr lang="en-US" altLang="zh-CN" b="0">
                <a:ea typeface="楷体_GB2312" pitchFamily="49" charset="-122"/>
              </a:rPr>
              <a:t>1994</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5186" name="Rectangle 2">
            <a:extLst>
              <a:ext uri="{FF2B5EF4-FFF2-40B4-BE49-F238E27FC236}">
                <a16:creationId xmlns:a16="http://schemas.microsoft.com/office/drawing/2014/main" id="{7EB3790D-9FAB-4B55-AB9F-B63170F1606C}"/>
              </a:ext>
            </a:extLst>
          </p:cNvPr>
          <p:cNvSpPr>
            <a:spLocks noGrp="1" noChangeArrowheads="1"/>
          </p:cNvSpPr>
          <p:nvPr>
            <p:ph type="title"/>
          </p:nvPr>
        </p:nvSpPr>
        <p:spPr>
          <a:xfrm>
            <a:off x="1657350" y="1213249"/>
            <a:ext cx="5829300" cy="458390"/>
          </a:xfrm>
        </p:spPr>
        <p:txBody>
          <a:bodyPr/>
          <a:lstStyle/>
          <a:p>
            <a:pPr>
              <a:defRPr/>
            </a:pPr>
            <a:r>
              <a:rPr lang="zh-CN" altLang="en-US">
                <a:effectLst>
                  <a:outerShdw blurRad="38100" dist="38100" dir="2700000" algn="tl">
                    <a:srgbClr val="C0C0C0"/>
                  </a:outerShdw>
                </a:effectLst>
              </a:rPr>
              <a:t>课程安排</a:t>
            </a:r>
            <a:endParaRPr lang="en-US" altLang="zh-CN">
              <a:effectLst>
                <a:outerShdw blurRad="38100" dist="38100" dir="2700000" algn="tl">
                  <a:srgbClr val="C0C0C0"/>
                </a:outerShdw>
              </a:effectLst>
            </a:endParaRPr>
          </a:p>
        </p:txBody>
      </p:sp>
      <p:sp>
        <p:nvSpPr>
          <p:cNvPr id="28675" name="Rectangle 5">
            <a:extLst>
              <a:ext uri="{FF2B5EF4-FFF2-40B4-BE49-F238E27FC236}">
                <a16:creationId xmlns:a16="http://schemas.microsoft.com/office/drawing/2014/main" id="{7E47DA63-85DC-4071-88D6-8FCDA9EED2C1}"/>
              </a:ext>
            </a:extLst>
          </p:cNvPr>
          <p:cNvSpPr>
            <a:spLocks noChangeArrowheads="1"/>
          </p:cNvSpPr>
          <p:nvPr/>
        </p:nvSpPr>
        <p:spPr bwMode="auto">
          <a:xfrm>
            <a:off x="3817144" y="2025255"/>
            <a:ext cx="1457325" cy="539353"/>
          </a:xfrm>
          <a:prstGeom prst="rect">
            <a:avLst/>
          </a:prstGeom>
          <a:solidFill>
            <a:srgbClr val="FFFFFF">
              <a:alpha val="10196"/>
            </a:srgbClr>
          </a:solidFill>
          <a:ln w="9525">
            <a:solidFill>
              <a:srgbClr val="0000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sz="2400"/>
              <a:t>数理逻辑</a:t>
            </a:r>
          </a:p>
        </p:txBody>
      </p:sp>
      <p:sp>
        <p:nvSpPr>
          <p:cNvPr id="28676" name="Rectangle 6">
            <a:extLst>
              <a:ext uri="{FF2B5EF4-FFF2-40B4-BE49-F238E27FC236}">
                <a16:creationId xmlns:a16="http://schemas.microsoft.com/office/drawing/2014/main" id="{6F27FCBB-F7BD-4781-A7FA-B6B8EA872269}"/>
              </a:ext>
            </a:extLst>
          </p:cNvPr>
          <p:cNvSpPr>
            <a:spLocks noChangeArrowheads="1"/>
          </p:cNvSpPr>
          <p:nvPr/>
        </p:nvSpPr>
        <p:spPr bwMode="auto">
          <a:xfrm>
            <a:off x="3817144" y="2997994"/>
            <a:ext cx="1457325" cy="539354"/>
          </a:xfrm>
          <a:prstGeom prst="rect">
            <a:avLst/>
          </a:prstGeom>
          <a:solidFill>
            <a:srgbClr val="FFFFFF">
              <a:alpha val="10196"/>
            </a:srgbClr>
          </a:solidFill>
          <a:ln w="9525">
            <a:solidFill>
              <a:srgbClr val="0000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sz="2400"/>
              <a:t>集合论</a:t>
            </a:r>
          </a:p>
        </p:txBody>
      </p:sp>
      <p:sp>
        <p:nvSpPr>
          <p:cNvPr id="28677" name="Rectangle 7">
            <a:extLst>
              <a:ext uri="{FF2B5EF4-FFF2-40B4-BE49-F238E27FC236}">
                <a16:creationId xmlns:a16="http://schemas.microsoft.com/office/drawing/2014/main" id="{B605C72A-E972-4C47-9FD9-6C61F3A1A0C8}"/>
              </a:ext>
            </a:extLst>
          </p:cNvPr>
          <p:cNvSpPr>
            <a:spLocks noChangeArrowheads="1"/>
          </p:cNvSpPr>
          <p:nvPr/>
        </p:nvSpPr>
        <p:spPr bwMode="auto">
          <a:xfrm>
            <a:off x="3817144" y="3915967"/>
            <a:ext cx="1457325" cy="539353"/>
          </a:xfrm>
          <a:prstGeom prst="rect">
            <a:avLst/>
          </a:prstGeom>
          <a:solidFill>
            <a:srgbClr val="FFFFFF">
              <a:alpha val="10196"/>
            </a:srgbClr>
          </a:solidFill>
          <a:ln w="9525">
            <a:solidFill>
              <a:srgbClr val="0000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sz="2400"/>
              <a:t>代数结构</a:t>
            </a:r>
          </a:p>
        </p:txBody>
      </p:sp>
      <p:sp>
        <p:nvSpPr>
          <p:cNvPr id="28678" name="Rectangle 8">
            <a:extLst>
              <a:ext uri="{FF2B5EF4-FFF2-40B4-BE49-F238E27FC236}">
                <a16:creationId xmlns:a16="http://schemas.microsoft.com/office/drawing/2014/main" id="{81B7F16F-1DDF-4A2C-92E0-91026F83D2F5}"/>
              </a:ext>
            </a:extLst>
          </p:cNvPr>
          <p:cNvSpPr>
            <a:spLocks noChangeArrowheads="1"/>
          </p:cNvSpPr>
          <p:nvPr/>
        </p:nvSpPr>
        <p:spPr bwMode="auto">
          <a:xfrm>
            <a:off x="3817144" y="4887517"/>
            <a:ext cx="1457325" cy="539353"/>
          </a:xfrm>
          <a:prstGeom prst="rect">
            <a:avLst/>
          </a:prstGeom>
          <a:solidFill>
            <a:srgbClr val="FFFFFF">
              <a:alpha val="10196"/>
            </a:srgbClr>
          </a:solidFill>
          <a:ln w="9525">
            <a:solidFill>
              <a:srgbClr val="0000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sz="2400"/>
              <a:t>图论</a:t>
            </a:r>
          </a:p>
        </p:txBody>
      </p:sp>
      <p:sp>
        <p:nvSpPr>
          <p:cNvPr id="28679" name="Line 10">
            <a:extLst>
              <a:ext uri="{FF2B5EF4-FFF2-40B4-BE49-F238E27FC236}">
                <a16:creationId xmlns:a16="http://schemas.microsoft.com/office/drawing/2014/main" id="{AF3F56AF-CBC2-4D69-810F-31660881B1F0}"/>
              </a:ext>
            </a:extLst>
          </p:cNvPr>
          <p:cNvSpPr>
            <a:spLocks noChangeShapeType="1"/>
          </p:cNvSpPr>
          <p:nvPr/>
        </p:nvSpPr>
        <p:spPr bwMode="auto">
          <a:xfrm>
            <a:off x="4518422" y="2564608"/>
            <a:ext cx="0" cy="43219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0" name="Line 12">
            <a:extLst>
              <a:ext uri="{FF2B5EF4-FFF2-40B4-BE49-F238E27FC236}">
                <a16:creationId xmlns:a16="http://schemas.microsoft.com/office/drawing/2014/main" id="{E60E985D-9877-46F9-B689-690AF389AB9E}"/>
              </a:ext>
            </a:extLst>
          </p:cNvPr>
          <p:cNvSpPr>
            <a:spLocks noChangeShapeType="1"/>
          </p:cNvSpPr>
          <p:nvPr/>
        </p:nvSpPr>
        <p:spPr bwMode="auto">
          <a:xfrm>
            <a:off x="4518422" y="3536157"/>
            <a:ext cx="0" cy="37861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1" name="Line 13">
            <a:extLst>
              <a:ext uri="{FF2B5EF4-FFF2-40B4-BE49-F238E27FC236}">
                <a16:creationId xmlns:a16="http://schemas.microsoft.com/office/drawing/2014/main" id="{FF8C8BD4-A829-445C-BD92-8218AB0AF86A}"/>
              </a:ext>
            </a:extLst>
          </p:cNvPr>
          <p:cNvSpPr>
            <a:spLocks noChangeShapeType="1"/>
          </p:cNvSpPr>
          <p:nvPr/>
        </p:nvSpPr>
        <p:spPr bwMode="auto">
          <a:xfrm>
            <a:off x="4518422" y="4454128"/>
            <a:ext cx="0" cy="4333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2642" name="Rectangle 2">
            <a:extLst>
              <a:ext uri="{FF2B5EF4-FFF2-40B4-BE49-F238E27FC236}">
                <a16:creationId xmlns:a16="http://schemas.microsoft.com/office/drawing/2014/main" id="{544775D4-0779-4076-853F-21FC56054A9B}"/>
              </a:ext>
            </a:extLst>
          </p:cNvPr>
          <p:cNvSpPr>
            <a:spLocks noGrp="1" noChangeArrowheads="1"/>
          </p:cNvSpPr>
          <p:nvPr>
            <p:ph type="title"/>
          </p:nvPr>
        </p:nvSpPr>
        <p:spPr>
          <a:xfrm>
            <a:off x="1657350" y="1213249"/>
            <a:ext cx="5829300" cy="458390"/>
          </a:xfrm>
        </p:spPr>
        <p:txBody>
          <a:bodyPr/>
          <a:lstStyle/>
          <a:p>
            <a:pPr>
              <a:defRPr/>
            </a:pPr>
            <a:r>
              <a:rPr lang="zh-CN" altLang="en-US">
                <a:effectLst>
                  <a:outerShdw blurRad="38100" dist="38100" dir="2700000" algn="tl">
                    <a:srgbClr val="C0C0C0"/>
                  </a:outerShdw>
                </a:effectLst>
              </a:rPr>
              <a:t>课程安排</a:t>
            </a:r>
            <a:endParaRPr lang="en-US" altLang="zh-CN">
              <a:effectLst>
                <a:outerShdw blurRad="38100" dist="38100" dir="2700000" algn="tl">
                  <a:srgbClr val="C0C0C0"/>
                </a:outerShdw>
              </a:effectLst>
            </a:endParaRPr>
          </a:p>
        </p:txBody>
      </p:sp>
      <p:sp>
        <p:nvSpPr>
          <p:cNvPr id="29699" name="Rectangle 3">
            <a:extLst>
              <a:ext uri="{FF2B5EF4-FFF2-40B4-BE49-F238E27FC236}">
                <a16:creationId xmlns:a16="http://schemas.microsoft.com/office/drawing/2014/main" id="{8BCC3FB6-3DFE-4558-A43D-F46034356D3B}"/>
              </a:ext>
            </a:extLst>
          </p:cNvPr>
          <p:cNvSpPr>
            <a:spLocks noChangeArrowheads="1"/>
          </p:cNvSpPr>
          <p:nvPr/>
        </p:nvSpPr>
        <p:spPr bwMode="auto">
          <a:xfrm>
            <a:off x="3817144" y="2025255"/>
            <a:ext cx="1457325" cy="539353"/>
          </a:xfrm>
          <a:prstGeom prst="rect">
            <a:avLst/>
          </a:prstGeom>
          <a:solidFill>
            <a:srgbClr val="FFFFFF">
              <a:alpha val="10196"/>
            </a:srgbClr>
          </a:solidFill>
          <a:ln w="9525">
            <a:solidFill>
              <a:srgbClr val="0000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sz="2400"/>
              <a:t>数理逻辑</a:t>
            </a:r>
          </a:p>
        </p:txBody>
      </p:sp>
      <p:sp>
        <p:nvSpPr>
          <p:cNvPr id="29700" name="Rectangle 4">
            <a:extLst>
              <a:ext uri="{FF2B5EF4-FFF2-40B4-BE49-F238E27FC236}">
                <a16:creationId xmlns:a16="http://schemas.microsoft.com/office/drawing/2014/main" id="{3B5FC0B9-1108-4959-A3F2-57F96194C506}"/>
              </a:ext>
            </a:extLst>
          </p:cNvPr>
          <p:cNvSpPr>
            <a:spLocks noChangeArrowheads="1"/>
          </p:cNvSpPr>
          <p:nvPr/>
        </p:nvSpPr>
        <p:spPr bwMode="auto">
          <a:xfrm>
            <a:off x="3817144" y="2997994"/>
            <a:ext cx="1457325" cy="539354"/>
          </a:xfrm>
          <a:prstGeom prst="rect">
            <a:avLst/>
          </a:prstGeom>
          <a:solidFill>
            <a:srgbClr val="FFFFFF">
              <a:alpha val="10196"/>
            </a:srgbClr>
          </a:solidFill>
          <a:ln w="9525">
            <a:solidFill>
              <a:srgbClr val="C0C0C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sz="2400">
                <a:solidFill>
                  <a:schemeClr val="bg2"/>
                </a:solidFill>
              </a:rPr>
              <a:t>集合论</a:t>
            </a:r>
          </a:p>
        </p:txBody>
      </p:sp>
      <p:sp>
        <p:nvSpPr>
          <p:cNvPr id="29701" name="Rectangle 5">
            <a:extLst>
              <a:ext uri="{FF2B5EF4-FFF2-40B4-BE49-F238E27FC236}">
                <a16:creationId xmlns:a16="http://schemas.microsoft.com/office/drawing/2014/main" id="{E82FCB6C-0BDB-4389-B2E9-3AD0D82157FE}"/>
              </a:ext>
            </a:extLst>
          </p:cNvPr>
          <p:cNvSpPr>
            <a:spLocks noChangeArrowheads="1"/>
          </p:cNvSpPr>
          <p:nvPr/>
        </p:nvSpPr>
        <p:spPr bwMode="auto">
          <a:xfrm>
            <a:off x="3817144" y="3915967"/>
            <a:ext cx="1457325" cy="539353"/>
          </a:xfrm>
          <a:prstGeom prst="rect">
            <a:avLst/>
          </a:prstGeom>
          <a:solidFill>
            <a:srgbClr val="FFFFFF">
              <a:alpha val="10196"/>
            </a:srgbClr>
          </a:solidFill>
          <a:ln w="9525">
            <a:solidFill>
              <a:srgbClr val="C0C0C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sz="2400">
                <a:solidFill>
                  <a:schemeClr val="bg2"/>
                </a:solidFill>
              </a:rPr>
              <a:t>代数结构</a:t>
            </a:r>
          </a:p>
        </p:txBody>
      </p:sp>
      <p:sp>
        <p:nvSpPr>
          <p:cNvPr id="29702" name="Rectangle 6">
            <a:extLst>
              <a:ext uri="{FF2B5EF4-FFF2-40B4-BE49-F238E27FC236}">
                <a16:creationId xmlns:a16="http://schemas.microsoft.com/office/drawing/2014/main" id="{7328113C-C9D2-4F9C-A84B-6C639941598D}"/>
              </a:ext>
            </a:extLst>
          </p:cNvPr>
          <p:cNvSpPr>
            <a:spLocks noChangeArrowheads="1"/>
          </p:cNvSpPr>
          <p:nvPr/>
        </p:nvSpPr>
        <p:spPr bwMode="auto">
          <a:xfrm>
            <a:off x="3817144" y="4887517"/>
            <a:ext cx="1457325" cy="539353"/>
          </a:xfrm>
          <a:prstGeom prst="rect">
            <a:avLst/>
          </a:prstGeom>
          <a:solidFill>
            <a:srgbClr val="FFFFFF">
              <a:alpha val="10196"/>
            </a:srgbClr>
          </a:solidFill>
          <a:ln w="9525">
            <a:solidFill>
              <a:srgbClr val="C0C0C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sz="2400">
                <a:solidFill>
                  <a:schemeClr val="bg2"/>
                </a:solidFill>
              </a:rPr>
              <a:t>图论</a:t>
            </a:r>
          </a:p>
        </p:txBody>
      </p:sp>
      <p:sp>
        <p:nvSpPr>
          <p:cNvPr id="29703" name="Line 7">
            <a:extLst>
              <a:ext uri="{FF2B5EF4-FFF2-40B4-BE49-F238E27FC236}">
                <a16:creationId xmlns:a16="http://schemas.microsoft.com/office/drawing/2014/main" id="{8D4AE0CC-B9C3-463A-8A61-DE115C85B8AB}"/>
              </a:ext>
            </a:extLst>
          </p:cNvPr>
          <p:cNvSpPr>
            <a:spLocks noChangeShapeType="1"/>
          </p:cNvSpPr>
          <p:nvPr/>
        </p:nvSpPr>
        <p:spPr bwMode="auto">
          <a:xfrm>
            <a:off x="4518422" y="2564608"/>
            <a:ext cx="0" cy="432197"/>
          </a:xfrm>
          <a:prstGeom prst="line">
            <a:avLst/>
          </a:prstGeom>
          <a:noFill/>
          <a:ln w="12700">
            <a:solidFill>
              <a:srgbClr val="C0C0C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04" name="Line 8">
            <a:extLst>
              <a:ext uri="{FF2B5EF4-FFF2-40B4-BE49-F238E27FC236}">
                <a16:creationId xmlns:a16="http://schemas.microsoft.com/office/drawing/2014/main" id="{DB1AA13F-27D2-42F1-BFCC-2EDC9C9E83D2}"/>
              </a:ext>
            </a:extLst>
          </p:cNvPr>
          <p:cNvSpPr>
            <a:spLocks noChangeShapeType="1"/>
          </p:cNvSpPr>
          <p:nvPr/>
        </p:nvSpPr>
        <p:spPr bwMode="auto">
          <a:xfrm>
            <a:off x="4518422" y="3536157"/>
            <a:ext cx="0" cy="378619"/>
          </a:xfrm>
          <a:prstGeom prst="line">
            <a:avLst/>
          </a:prstGeom>
          <a:noFill/>
          <a:ln w="12700">
            <a:solidFill>
              <a:srgbClr val="C0C0C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05" name="Line 9">
            <a:extLst>
              <a:ext uri="{FF2B5EF4-FFF2-40B4-BE49-F238E27FC236}">
                <a16:creationId xmlns:a16="http://schemas.microsoft.com/office/drawing/2014/main" id="{E14AA319-C921-4470-BE62-0FE9F8BDF3D7}"/>
              </a:ext>
            </a:extLst>
          </p:cNvPr>
          <p:cNvSpPr>
            <a:spLocks noChangeShapeType="1"/>
          </p:cNvSpPr>
          <p:nvPr/>
        </p:nvSpPr>
        <p:spPr bwMode="auto">
          <a:xfrm>
            <a:off x="4518422" y="4454128"/>
            <a:ext cx="0" cy="433388"/>
          </a:xfrm>
          <a:prstGeom prst="line">
            <a:avLst/>
          </a:prstGeom>
          <a:noFill/>
          <a:ln w="12700">
            <a:solidFill>
              <a:srgbClr val="C0C0C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48A61CB-CB94-4A5D-92D4-8CDCC750DAB6}"/>
              </a:ext>
            </a:extLst>
          </p:cNvPr>
          <p:cNvSpPr>
            <a:spLocks noGrp="1" noChangeArrowheads="1"/>
          </p:cNvSpPr>
          <p:nvPr>
            <p:ph type="title"/>
          </p:nvPr>
        </p:nvSpPr>
        <p:spPr>
          <a:xfrm>
            <a:off x="1657350" y="1213249"/>
            <a:ext cx="5829300" cy="458390"/>
          </a:xfrm>
          <a:noFill/>
        </p:spPr>
        <p:txBody>
          <a:bodyPr/>
          <a:lstStyle/>
          <a:p>
            <a:r>
              <a:rPr lang="zh-CN" altLang="en-US"/>
              <a:t>数理逻辑</a:t>
            </a:r>
          </a:p>
        </p:txBody>
      </p:sp>
      <p:sp>
        <p:nvSpPr>
          <p:cNvPr id="616451" name="Rectangle 3">
            <a:extLst>
              <a:ext uri="{FF2B5EF4-FFF2-40B4-BE49-F238E27FC236}">
                <a16:creationId xmlns:a16="http://schemas.microsoft.com/office/drawing/2014/main" id="{0FDED055-B754-4675-96C5-2AAFDF49D839}"/>
              </a:ext>
            </a:extLst>
          </p:cNvPr>
          <p:cNvSpPr>
            <a:spLocks noGrp="1" noChangeArrowheads="1"/>
          </p:cNvSpPr>
          <p:nvPr>
            <p:ph type="body" idx="1"/>
          </p:nvPr>
        </p:nvSpPr>
        <p:spPr>
          <a:xfrm>
            <a:off x="1368029" y="1949054"/>
            <a:ext cx="5742384" cy="3390900"/>
          </a:xfrm>
          <a:noFill/>
        </p:spPr>
        <p:txBody>
          <a:bodyPr/>
          <a:lstStyle/>
          <a:p>
            <a:pPr>
              <a:lnSpc>
                <a:spcPct val="90000"/>
              </a:lnSpc>
            </a:pPr>
            <a:r>
              <a:rPr lang="zh-CN" altLang="en-GB" b="0">
                <a:latin typeface="Verdana" panose="020B0604030504040204" pitchFamily="34" charset="0"/>
              </a:rPr>
              <a:t>逻辑学分类</a:t>
            </a:r>
          </a:p>
          <a:p>
            <a:pPr lvl="1">
              <a:lnSpc>
                <a:spcPct val="90000"/>
              </a:lnSpc>
            </a:pPr>
            <a:r>
              <a:rPr lang="zh-CN" altLang="en-US" sz="1800" b="0">
                <a:solidFill>
                  <a:schemeClr val="accent2"/>
                </a:solidFill>
                <a:latin typeface="Verdana" panose="020B0604030504040204" pitchFamily="34" charset="0"/>
                <a:ea typeface="Batang" panose="020B0503020000020004" pitchFamily="18" charset="-127"/>
              </a:rPr>
              <a:t>辩证逻辑：是研究事物发展的客观规律</a:t>
            </a:r>
          </a:p>
          <a:p>
            <a:pPr lvl="1">
              <a:lnSpc>
                <a:spcPct val="90000"/>
              </a:lnSpc>
            </a:pPr>
            <a:r>
              <a:rPr lang="zh-CN" altLang="en-US" sz="1800" b="0">
                <a:solidFill>
                  <a:schemeClr val="accent2"/>
                </a:solidFill>
                <a:latin typeface="Verdana" panose="020B0604030504040204" pitchFamily="34" charset="0"/>
                <a:ea typeface="Batang" panose="020B0503020000020004" pitchFamily="18" charset="-127"/>
              </a:rPr>
              <a:t>形式逻辑：是研究思维的概念、判断和推理的问题</a:t>
            </a:r>
          </a:p>
          <a:p>
            <a:pPr lvl="1">
              <a:lnSpc>
                <a:spcPct val="90000"/>
              </a:lnSpc>
            </a:pPr>
            <a:r>
              <a:rPr lang="zh-CN" altLang="en-US" sz="1800" b="0">
                <a:solidFill>
                  <a:schemeClr val="accent2"/>
                </a:solidFill>
                <a:latin typeface="Verdana" panose="020B0604030504040204" pitchFamily="34" charset="0"/>
                <a:ea typeface="Batang" panose="020B0503020000020004" pitchFamily="18" charset="-127"/>
              </a:rPr>
              <a:t>数理逻辑</a:t>
            </a:r>
            <a:r>
              <a:rPr lang="en-US" altLang="zh-CN" sz="1800" b="0">
                <a:solidFill>
                  <a:schemeClr val="accent2"/>
                </a:solidFill>
                <a:latin typeface="Verdana" panose="020B0604030504040204" pitchFamily="34" charset="0"/>
                <a:ea typeface="Batang" panose="020B0503020000020004" pitchFamily="18" charset="-127"/>
              </a:rPr>
              <a:t>…</a:t>
            </a:r>
            <a:endParaRPr lang="en-GB" altLang="zh-CN" sz="1800" b="0">
              <a:solidFill>
                <a:schemeClr val="accent2"/>
              </a:solidFill>
              <a:latin typeface="Verdana" panose="020B0604030504040204" pitchFamily="34" charset="0"/>
              <a:ea typeface="Batang" panose="020B0503020000020004" pitchFamily="18" charset="-127"/>
            </a:endParaRPr>
          </a:p>
          <a:p>
            <a:pPr>
              <a:lnSpc>
                <a:spcPct val="90000"/>
              </a:lnSpc>
            </a:pPr>
            <a:r>
              <a:rPr lang="zh-CN" altLang="en-GB" b="0">
                <a:latin typeface="Verdana" panose="020B0604030504040204" pitchFamily="34" charset="0"/>
              </a:rPr>
              <a:t>数理逻辑</a:t>
            </a:r>
          </a:p>
          <a:p>
            <a:pPr lvl="1">
              <a:lnSpc>
                <a:spcPct val="90000"/>
              </a:lnSpc>
            </a:pPr>
            <a:r>
              <a:rPr lang="zh-CN" altLang="en-GB" b="0">
                <a:solidFill>
                  <a:srgbClr val="800000"/>
                </a:solidFill>
              </a:rPr>
              <a:t>数学方法研究形式逻辑的一门科学</a:t>
            </a:r>
          </a:p>
          <a:p>
            <a:pPr lvl="1">
              <a:lnSpc>
                <a:spcPct val="90000"/>
              </a:lnSpc>
            </a:pPr>
            <a:r>
              <a:rPr lang="zh-CN" altLang="en-GB" sz="1800" b="0">
                <a:solidFill>
                  <a:schemeClr val="accent2"/>
                </a:solidFill>
                <a:latin typeface="Verdana" panose="020B0604030504040204" pitchFamily="34" charset="0"/>
                <a:ea typeface="Batang" panose="020B0503020000020004" pitchFamily="18" charset="-127"/>
              </a:rPr>
              <a:t>一般认为由莱布尼兹（</a:t>
            </a:r>
            <a:r>
              <a:rPr lang="en-GB" altLang="zh-CN" sz="1800" b="0">
                <a:solidFill>
                  <a:schemeClr val="accent2"/>
                </a:solidFill>
                <a:latin typeface="Verdana" panose="020B0604030504040204" pitchFamily="34" charset="0"/>
                <a:ea typeface="Batang" panose="020B0503020000020004" pitchFamily="18" charset="-127"/>
              </a:rPr>
              <a:t>Leibnitz</a:t>
            </a:r>
            <a:r>
              <a:rPr lang="zh-CN" altLang="en-GB" sz="1800" b="0">
                <a:solidFill>
                  <a:schemeClr val="accent2"/>
                </a:solidFill>
                <a:latin typeface="Verdana" panose="020B0604030504040204" pitchFamily="34" charset="0"/>
                <a:ea typeface="Batang" panose="020B0503020000020004" pitchFamily="18" charset="-127"/>
              </a:rPr>
              <a:t>）</a:t>
            </a:r>
          </a:p>
          <a:p>
            <a:pPr lvl="1">
              <a:lnSpc>
                <a:spcPct val="90000"/>
              </a:lnSpc>
              <a:buFont typeface="Wingdings" panose="05000000000000000000" pitchFamily="2" charset="2"/>
              <a:buNone/>
            </a:pPr>
            <a:r>
              <a:rPr lang="zh-CN" altLang="en-GB" sz="1800" b="0">
                <a:solidFill>
                  <a:schemeClr val="accent2"/>
                </a:solidFill>
                <a:latin typeface="Verdana" panose="020B0604030504040204" pitchFamily="34" charset="0"/>
                <a:ea typeface="Batang" panose="020B0503020000020004" pitchFamily="18" charset="-127"/>
              </a:rPr>
              <a:t>   率先提出</a:t>
            </a:r>
          </a:p>
          <a:p>
            <a:pPr lvl="1">
              <a:lnSpc>
                <a:spcPct val="90000"/>
              </a:lnSpc>
            </a:pPr>
            <a:r>
              <a:rPr lang="zh-CN" altLang="en-GB" sz="1800" b="0">
                <a:solidFill>
                  <a:schemeClr val="accent2"/>
                </a:solidFill>
                <a:latin typeface="Verdana" panose="020B0604030504040204" pitchFamily="34" charset="0"/>
                <a:ea typeface="Batang" panose="020B0503020000020004" pitchFamily="18" charset="-127"/>
              </a:rPr>
              <a:t>最基本组成部分：</a:t>
            </a:r>
            <a:r>
              <a:rPr lang="zh-CN" altLang="en-GB" b="0">
                <a:solidFill>
                  <a:srgbClr val="800000"/>
                </a:solidFill>
              </a:rPr>
              <a:t>命题演算、谓词演算</a:t>
            </a:r>
          </a:p>
          <a:p>
            <a:pPr lvl="1">
              <a:lnSpc>
                <a:spcPct val="90000"/>
              </a:lnSpc>
            </a:pPr>
            <a:r>
              <a:rPr lang="zh-CN" altLang="en-GB" sz="1800" b="0">
                <a:solidFill>
                  <a:schemeClr val="accent2"/>
                </a:solidFill>
                <a:latin typeface="Verdana" panose="020B0604030504040204" pitchFamily="34" charset="0"/>
              </a:rPr>
              <a:t>应用：逻辑电路、自动控制、人工智能等</a:t>
            </a:r>
          </a:p>
          <a:p>
            <a:pPr lvl="1">
              <a:lnSpc>
                <a:spcPct val="90000"/>
              </a:lnSpc>
              <a:buFont typeface="Wingdings" panose="05000000000000000000" pitchFamily="2" charset="2"/>
              <a:buNone/>
            </a:pPr>
            <a:endParaRPr lang="zh-CN" altLang="en-GB" sz="1800" b="0">
              <a:solidFill>
                <a:schemeClr val="accent2"/>
              </a:solidFill>
              <a:latin typeface="Verdana" panose="020B0604030504040204" pitchFamily="34" charset="0"/>
              <a:ea typeface="Batang" panose="020B0503020000020004" pitchFamily="18" charset="-127"/>
            </a:endParaRPr>
          </a:p>
          <a:p>
            <a:pPr lvl="1">
              <a:lnSpc>
                <a:spcPct val="90000"/>
              </a:lnSpc>
            </a:pPr>
            <a:endParaRPr lang="zh-CN" altLang="en-GB" sz="1800" b="0">
              <a:solidFill>
                <a:schemeClr val="accent2"/>
              </a:solidFill>
              <a:latin typeface="Verdana" panose="020B0604030504040204" pitchFamily="34" charset="0"/>
            </a:endParaRPr>
          </a:p>
        </p:txBody>
      </p:sp>
      <p:pic>
        <p:nvPicPr>
          <p:cNvPr id="8197" name="Picture 5" descr="莱布尼茨">
            <a:extLst>
              <a:ext uri="{FF2B5EF4-FFF2-40B4-BE49-F238E27FC236}">
                <a16:creationId xmlns:a16="http://schemas.microsoft.com/office/drawing/2014/main" id="{FA980858-2986-4D68-8EF9-400A43FA37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8883" y="3699274"/>
            <a:ext cx="1469231" cy="1782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6451">
                                            <p:txEl>
                                              <p:pRg st="0" end="0"/>
                                            </p:txEl>
                                          </p:spTgt>
                                        </p:tgtEl>
                                        <p:attrNameLst>
                                          <p:attrName>style.visibility</p:attrName>
                                        </p:attrNameLst>
                                      </p:cBhvr>
                                      <p:to>
                                        <p:strVal val="visible"/>
                                      </p:to>
                                    </p:set>
                                    <p:animEffect transition="in" filter="blinds(horizontal)">
                                      <p:cBhvr>
                                        <p:cTn id="7" dur="500"/>
                                        <p:tgtEl>
                                          <p:spTgt spid="61645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6451">
                                            <p:txEl>
                                              <p:pRg st="1" end="1"/>
                                            </p:txEl>
                                          </p:spTgt>
                                        </p:tgtEl>
                                        <p:attrNameLst>
                                          <p:attrName>style.visibility</p:attrName>
                                        </p:attrNameLst>
                                      </p:cBhvr>
                                      <p:to>
                                        <p:strVal val="visible"/>
                                      </p:to>
                                    </p:set>
                                    <p:animEffect transition="in" filter="blinds(horizontal)">
                                      <p:cBhvr>
                                        <p:cTn id="10" dur="500"/>
                                        <p:tgtEl>
                                          <p:spTgt spid="61645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16451">
                                            <p:txEl>
                                              <p:pRg st="2" end="2"/>
                                            </p:txEl>
                                          </p:spTgt>
                                        </p:tgtEl>
                                        <p:attrNameLst>
                                          <p:attrName>style.visibility</p:attrName>
                                        </p:attrNameLst>
                                      </p:cBhvr>
                                      <p:to>
                                        <p:strVal val="visible"/>
                                      </p:to>
                                    </p:set>
                                    <p:animEffect transition="in" filter="blinds(horizontal)">
                                      <p:cBhvr>
                                        <p:cTn id="13" dur="500"/>
                                        <p:tgtEl>
                                          <p:spTgt spid="61645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616451">
                                            <p:txEl>
                                              <p:pRg st="3" end="3"/>
                                            </p:txEl>
                                          </p:spTgt>
                                        </p:tgtEl>
                                        <p:attrNameLst>
                                          <p:attrName>style.visibility</p:attrName>
                                        </p:attrNameLst>
                                      </p:cBhvr>
                                      <p:to>
                                        <p:strVal val="visible"/>
                                      </p:to>
                                    </p:set>
                                    <p:animEffect transition="in" filter="blinds(horizontal)">
                                      <p:cBhvr>
                                        <p:cTn id="18" dur="500"/>
                                        <p:tgtEl>
                                          <p:spTgt spid="61645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616451">
                                            <p:txEl>
                                              <p:pRg st="4" end="4"/>
                                            </p:txEl>
                                          </p:spTgt>
                                        </p:tgtEl>
                                        <p:attrNameLst>
                                          <p:attrName>style.visibility</p:attrName>
                                        </p:attrNameLst>
                                      </p:cBhvr>
                                      <p:to>
                                        <p:strVal val="visible"/>
                                      </p:to>
                                    </p:set>
                                    <p:animEffect transition="in" filter="blinds(horizontal)">
                                      <p:cBhvr>
                                        <p:cTn id="23" dur="500"/>
                                        <p:tgtEl>
                                          <p:spTgt spid="616451">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616451">
                                            <p:txEl>
                                              <p:pRg st="5" end="5"/>
                                            </p:txEl>
                                          </p:spTgt>
                                        </p:tgtEl>
                                        <p:attrNameLst>
                                          <p:attrName>style.visibility</p:attrName>
                                        </p:attrNameLst>
                                      </p:cBhvr>
                                      <p:to>
                                        <p:strVal val="visible"/>
                                      </p:to>
                                    </p:set>
                                    <p:animEffect transition="in" filter="blinds(horizontal)">
                                      <p:cBhvr>
                                        <p:cTn id="26" dur="500"/>
                                        <p:tgtEl>
                                          <p:spTgt spid="616451">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616451">
                                            <p:txEl>
                                              <p:pRg st="6" end="6"/>
                                            </p:txEl>
                                          </p:spTgt>
                                        </p:tgtEl>
                                        <p:attrNameLst>
                                          <p:attrName>style.visibility</p:attrName>
                                        </p:attrNameLst>
                                      </p:cBhvr>
                                      <p:to>
                                        <p:strVal val="visible"/>
                                      </p:to>
                                    </p:set>
                                    <p:animEffect transition="in" filter="blinds(horizontal)">
                                      <p:cBhvr>
                                        <p:cTn id="31" dur="500"/>
                                        <p:tgtEl>
                                          <p:spTgt spid="616451">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616451">
                                            <p:txEl>
                                              <p:pRg st="7" end="7"/>
                                            </p:txEl>
                                          </p:spTgt>
                                        </p:tgtEl>
                                        <p:attrNameLst>
                                          <p:attrName>style.visibility</p:attrName>
                                        </p:attrNameLst>
                                      </p:cBhvr>
                                      <p:to>
                                        <p:strVal val="visible"/>
                                      </p:to>
                                    </p:set>
                                    <p:animEffect transition="in" filter="blinds(horizontal)">
                                      <p:cBhvr>
                                        <p:cTn id="34" dur="500"/>
                                        <p:tgtEl>
                                          <p:spTgt spid="616451">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819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616451">
                                            <p:txEl>
                                              <p:pRg st="8" end="8"/>
                                            </p:txEl>
                                          </p:spTgt>
                                        </p:tgtEl>
                                        <p:attrNameLst>
                                          <p:attrName>style.visibility</p:attrName>
                                        </p:attrNameLst>
                                      </p:cBhvr>
                                      <p:to>
                                        <p:strVal val="visible"/>
                                      </p:to>
                                    </p:set>
                                    <p:animEffect transition="in" filter="blinds(horizontal)">
                                      <p:cBhvr>
                                        <p:cTn id="43" dur="500"/>
                                        <p:tgtEl>
                                          <p:spTgt spid="616451">
                                            <p:txEl>
                                              <p:pRg st="8" end="8"/>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616451">
                                            <p:txEl>
                                              <p:pRg st="9" end="9"/>
                                            </p:txEl>
                                          </p:spTgt>
                                        </p:tgtEl>
                                        <p:attrNameLst>
                                          <p:attrName>style.visibility</p:attrName>
                                        </p:attrNameLst>
                                      </p:cBhvr>
                                      <p:to>
                                        <p:strVal val="visible"/>
                                      </p:to>
                                    </p:set>
                                    <p:animEffect transition="in" filter="blinds(horizontal)">
                                      <p:cBhvr>
                                        <p:cTn id="48" dur="500"/>
                                        <p:tgtEl>
                                          <p:spTgt spid="6164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63B65D29-30FF-4065-B011-8369EF3A7D46}"/>
              </a:ext>
            </a:extLst>
          </p:cNvPr>
          <p:cNvSpPr>
            <a:spLocks noGrp="1" noChangeArrowheads="1"/>
          </p:cNvSpPr>
          <p:nvPr>
            <p:ph type="body" idx="1"/>
          </p:nvPr>
        </p:nvSpPr>
        <p:spPr>
          <a:xfrm>
            <a:off x="1694260" y="1895476"/>
            <a:ext cx="6172200" cy="3693319"/>
          </a:xfrm>
        </p:spPr>
        <p:txBody>
          <a:bodyPr/>
          <a:lstStyle/>
          <a:p>
            <a:pPr marL="271463" indent="-271463"/>
            <a:r>
              <a:rPr lang="zh-CN" altLang="en-US"/>
              <a:t>主要内容</a:t>
            </a:r>
          </a:p>
          <a:p>
            <a:pPr marL="271463" indent="-271463">
              <a:buFont typeface="Wingdings" panose="05000000000000000000" pitchFamily="2" charset="2"/>
              <a:buChar char="l"/>
            </a:pPr>
            <a:r>
              <a:rPr lang="zh-CN" altLang="en-US"/>
              <a:t>命题逻辑基本概念</a:t>
            </a:r>
          </a:p>
          <a:p>
            <a:pPr marL="271463" indent="-271463">
              <a:buFont typeface="Wingdings" panose="05000000000000000000" pitchFamily="2" charset="2"/>
              <a:buChar char="l"/>
            </a:pPr>
            <a:r>
              <a:rPr lang="zh-CN" altLang="en-US"/>
              <a:t>命题逻辑等值演算</a:t>
            </a:r>
          </a:p>
          <a:p>
            <a:pPr marL="271463" indent="-271463">
              <a:buFont typeface="Wingdings" panose="05000000000000000000" pitchFamily="2" charset="2"/>
              <a:buChar char="l"/>
            </a:pPr>
            <a:r>
              <a:rPr lang="zh-CN" altLang="en-US"/>
              <a:t>命题逻辑推理理论</a:t>
            </a:r>
          </a:p>
          <a:p>
            <a:pPr marL="271463" indent="-271463">
              <a:buFont typeface="Wingdings" panose="05000000000000000000" pitchFamily="2" charset="2"/>
              <a:buChar char="l"/>
            </a:pPr>
            <a:r>
              <a:rPr lang="zh-CN" altLang="en-US"/>
              <a:t>一阶逻辑基本概念</a:t>
            </a:r>
          </a:p>
          <a:p>
            <a:pPr marL="271463" indent="-271463">
              <a:buFont typeface="Wingdings" panose="05000000000000000000" pitchFamily="2" charset="2"/>
              <a:buChar char="l"/>
            </a:pPr>
            <a:r>
              <a:rPr lang="zh-CN" altLang="en-US"/>
              <a:t>一阶逻辑等值演算与推理</a:t>
            </a:r>
          </a:p>
        </p:txBody>
      </p:sp>
      <p:sp>
        <p:nvSpPr>
          <p:cNvPr id="31747" name="Rectangle 4">
            <a:extLst>
              <a:ext uri="{FF2B5EF4-FFF2-40B4-BE49-F238E27FC236}">
                <a16:creationId xmlns:a16="http://schemas.microsoft.com/office/drawing/2014/main" id="{AFF4195A-ADFD-46E0-80E9-5B9D1685C6A9}"/>
              </a:ext>
            </a:extLst>
          </p:cNvPr>
          <p:cNvSpPr>
            <a:spLocks noGrp="1" noChangeArrowheads="1"/>
          </p:cNvSpPr>
          <p:nvPr>
            <p:ph type="title"/>
          </p:nvPr>
        </p:nvSpPr>
        <p:spPr>
          <a:xfrm>
            <a:off x="2519363" y="1052513"/>
            <a:ext cx="4752975" cy="323850"/>
          </a:xfrm>
          <a:noFill/>
        </p:spPr>
        <p:txBody>
          <a:bodyPr/>
          <a:lstStyle/>
          <a:p>
            <a:r>
              <a:rPr lang="zh-CN" altLang="en-US">
                <a:latin typeface="宋体" panose="02010600030101010101" pitchFamily="2" charset="-122"/>
              </a:rPr>
              <a:t>第一部分 数理逻辑</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2BE5CEF-853E-4C34-9F71-6E7AFB93670B}"/>
              </a:ext>
            </a:extLst>
          </p:cNvPr>
          <p:cNvSpPr>
            <a:spLocks noGrp="1" noChangeArrowheads="1"/>
          </p:cNvSpPr>
          <p:nvPr>
            <p:ph type="title"/>
          </p:nvPr>
        </p:nvSpPr>
        <p:spPr/>
        <p:txBody>
          <a:bodyPr/>
          <a:lstStyle/>
          <a:p>
            <a:r>
              <a:rPr lang="zh-CN" altLang="en-US"/>
              <a:t>经典问题之二</a:t>
            </a:r>
          </a:p>
        </p:txBody>
      </p:sp>
      <p:sp>
        <p:nvSpPr>
          <p:cNvPr id="5123" name="Rectangle 3">
            <a:extLst>
              <a:ext uri="{FF2B5EF4-FFF2-40B4-BE49-F238E27FC236}">
                <a16:creationId xmlns:a16="http://schemas.microsoft.com/office/drawing/2014/main" id="{C85CDCC0-DEF1-4D8D-8175-450BABE6772C}"/>
              </a:ext>
            </a:extLst>
          </p:cNvPr>
          <p:cNvSpPr>
            <a:spLocks noGrp="1" noChangeArrowheads="1"/>
          </p:cNvSpPr>
          <p:nvPr>
            <p:ph type="body" idx="1"/>
          </p:nvPr>
        </p:nvSpPr>
        <p:spPr/>
        <p:txBody>
          <a:bodyPr/>
          <a:lstStyle/>
          <a:p>
            <a:r>
              <a:rPr lang="zh-CN" altLang="en-US"/>
              <a:t>某汽车司机违章驾驶，交警向他宣布处理决定：</a:t>
            </a:r>
            <a:r>
              <a:rPr lang="en-US" altLang="zh-CN"/>
              <a:t>“</a:t>
            </a:r>
            <a:r>
              <a:rPr lang="zh-CN" altLang="en-US"/>
              <a:t>要么扣留驾驶执照三个月，要么罚款</a:t>
            </a:r>
            <a:r>
              <a:rPr lang="en-US" altLang="zh-CN"/>
              <a:t>1000</a:t>
            </a:r>
            <a:r>
              <a:rPr lang="zh-CN" altLang="en-US"/>
              <a:t>元。</a:t>
            </a:r>
            <a:r>
              <a:rPr lang="en-US" altLang="zh-CN"/>
              <a:t>”</a:t>
            </a:r>
            <a:r>
              <a:rPr lang="zh-CN" altLang="en-US"/>
              <a:t>司机说：</a:t>
            </a:r>
            <a:r>
              <a:rPr lang="en-US" altLang="zh-CN"/>
              <a:t>“</a:t>
            </a:r>
            <a:r>
              <a:rPr lang="zh-CN" altLang="en-US"/>
              <a:t>我不同意。</a:t>
            </a:r>
            <a:r>
              <a:rPr lang="en-US" altLang="zh-CN"/>
              <a:t>”</a:t>
            </a:r>
            <a:r>
              <a:rPr lang="zh-CN" altLang="en-US"/>
              <a:t>如果司机坚持己见，那么，以下哪项实际上是他必须同意的？　　</a:t>
            </a:r>
            <a:r>
              <a:rPr lang="en-US" altLang="zh-CN"/>
              <a:t>A</a:t>
            </a:r>
            <a:r>
              <a:rPr lang="zh-CN" altLang="en-US"/>
              <a:t>、扣照但不罚款。　　</a:t>
            </a:r>
          </a:p>
          <a:p>
            <a:pPr>
              <a:buFont typeface="Wingdings" panose="05000000000000000000" pitchFamily="2" charset="2"/>
              <a:buNone/>
            </a:pPr>
            <a:r>
              <a:rPr lang="en-US" altLang="zh-CN"/>
              <a:t>    B</a:t>
            </a:r>
            <a:r>
              <a:rPr lang="zh-CN" altLang="en-US"/>
              <a:t>、罚款但不扣照。　</a:t>
            </a:r>
          </a:p>
          <a:p>
            <a:pPr>
              <a:buFont typeface="Wingdings" panose="05000000000000000000" pitchFamily="2" charset="2"/>
              <a:buNone/>
            </a:pPr>
            <a:r>
              <a:rPr lang="zh-CN" altLang="en-US"/>
              <a:t>　</a:t>
            </a:r>
            <a:r>
              <a:rPr lang="en-US" altLang="zh-CN"/>
              <a:t>C</a:t>
            </a:r>
            <a:r>
              <a:rPr lang="zh-CN" altLang="en-US"/>
              <a:t>、既不罚款也不扣照。　</a:t>
            </a:r>
          </a:p>
          <a:p>
            <a:pPr>
              <a:buFont typeface="Wingdings" panose="05000000000000000000" pitchFamily="2" charset="2"/>
              <a:buNone/>
            </a:pPr>
            <a:r>
              <a:rPr lang="zh-CN" altLang="en-US"/>
              <a:t>　</a:t>
            </a:r>
            <a:r>
              <a:rPr lang="en-US" altLang="zh-CN"/>
              <a:t>D</a:t>
            </a:r>
            <a:r>
              <a:rPr lang="zh-CN" altLang="en-US"/>
              <a:t>、既罚款又扣照。　</a:t>
            </a:r>
          </a:p>
          <a:p>
            <a:pPr>
              <a:buFont typeface="Wingdings" panose="05000000000000000000" pitchFamily="2" charset="2"/>
              <a:buNone/>
            </a:pPr>
            <a:r>
              <a:rPr lang="zh-CN" altLang="en-US"/>
              <a:t>　</a:t>
            </a:r>
            <a:r>
              <a:rPr lang="en-US" altLang="zh-CN"/>
              <a:t>E</a:t>
            </a:r>
            <a:r>
              <a:rPr lang="zh-CN" altLang="en-US"/>
              <a:t>、如果做不到既不罚款也不扣照，那么就必须接受既罚款又扣照。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71722CAE-BEC7-4850-BBAE-2423499C1EE1}"/>
              </a:ext>
            </a:extLst>
          </p:cNvPr>
          <p:cNvSpPr>
            <a:spLocks noGrp="1"/>
          </p:cNvSpPr>
          <p:nvPr>
            <p:ph type="ctrTitle"/>
          </p:nvPr>
        </p:nvSpPr>
        <p:spPr>
          <a:xfrm>
            <a:off x="1143000" y="1808560"/>
            <a:ext cx="6858000" cy="917972"/>
          </a:xfrm>
        </p:spPr>
        <p:txBody>
          <a:bodyPr/>
          <a:lstStyle/>
          <a:p>
            <a:pPr eaLnBrk="1" hangingPunct="1"/>
            <a:r>
              <a:rPr lang="zh-CN" altLang="en-US" sz="3600"/>
              <a:t>第一章　命题逻辑基本概念</a:t>
            </a:r>
          </a:p>
        </p:txBody>
      </p:sp>
      <p:sp>
        <p:nvSpPr>
          <p:cNvPr id="3" name="Subtitle 2">
            <a:extLst>
              <a:ext uri="{FF2B5EF4-FFF2-40B4-BE49-F238E27FC236}">
                <a16:creationId xmlns:a16="http://schemas.microsoft.com/office/drawing/2014/main" id="{52885EAB-E0F5-43A6-9F51-0A80C36CF838}"/>
              </a:ext>
            </a:extLst>
          </p:cNvPr>
          <p:cNvSpPr>
            <a:spLocks noGrp="1"/>
          </p:cNvSpPr>
          <p:nvPr>
            <p:ph type="subTitle" idx="1"/>
          </p:nvPr>
        </p:nvSpPr>
        <p:spPr>
          <a:xfrm>
            <a:off x="2857500" y="3161111"/>
            <a:ext cx="4629150" cy="1982390"/>
          </a:xfrm>
        </p:spPr>
        <p:txBody>
          <a:bodyPr>
            <a:noAutofit/>
          </a:bodyPr>
          <a:lstStyle/>
          <a:p>
            <a:pPr algn="l">
              <a:defRPr/>
            </a:pPr>
            <a:r>
              <a:rPr lang="zh-CN" altLang="en-US" sz="1800" dirty="0"/>
              <a:t>命题与联结词</a:t>
            </a:r>
          </a:p>
          <a:p>
            <a:pPr algn="l">
              <a:defRPr/>
            </a:pPr>
            <a:r>
              <a:rPr lang="zh-CN" altLang="en-US" sz="1800" dirty="0"/>
              <a:t>命题及其分类</a:t>
            </a:r>
          </a:p>
          <a:p>
            <a:pPr algn="l">
              <a:defRPr/>
            </a:pPr>
            <a:r>
              <a:rPr lang="zh-CN" altLang="en-US" sz="1800" dirty="0"/>
              <a:t>联结词与复合命题</a:t>
            </a:r>
            <a:endParaRPr lang="en-US" altLang="zh-CN" sz="1800" dirty="0"/>
          </a:p>
          <a:p>
            <a:pPr algn="l">
              <a:defRPr/>
            </a:pPr>
            <a:r>
              <a:rPr lang="zh-CN" altLang="en-US" sz="1800" dirty="0"/>
              <a:t>命题公式及其赋值</a:t>
            </a:r>
            <a:endParaRPr lang="zh-CN" altLang="en-US" sz="1800" dirty="0">
              <a:latin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3077EFD-86C1-4791-82B5-9B709644247C}"/>
              </a:ext>
            </a:extLst>
          </p:cNvPr>
          <p:cNvSpPr>
            <a:spLocks noGrp="1" noChangeArrowheads="1"/>
          </p:cNvSpPr>
          <p:nvPr>
            <p:ph type="title"/>
          </p:nvPr>
        </p:nvSpPr>
        <p:spPr/>
        <p:txBody>
          <a:bodyPr/>
          <a:lstStyle/>
          <a:p>
            <a:endParaRPr lang="zh-CN" altLang="en-US"/>
          </a:p>
        </p:txBody>
      </p:sp>
      <p:pic>
        <p:nvPicPr>
          <p:cNvPr id="33795" name="Picture 22" descr="images">
            <a:extLst>
              <a:ext uri="{FF2B5EF4-FFF2-40B4-BE49-F238E27FC236}">
                <a16:creationId xmlns:a16="http://schemas.microsoft.com/office/drawing/2014/main" id="{E977CD43-966A-4C50-A19F-7DB8D876C8B5}"/>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709738" y="2996805"/>
            <a:ext cx="857250" cy="864394"/>
          </a:xfrm>
          <a:noFill/>
        </p:spPr>
      </p:pic>
      <p:sp>
        <p:nvSpPr>
          <p:cNvPr id="33796" name="Text Box 4">
            <a:extLst>
              <a:ext uri="{FF2B5EF4-FFF2-40B4-BE49-F238E27FC236}">
                <a16:creationId xmlns:a16="http://schemas.microsoft.com/office/drawing/2014/main" id="{1F4286F4-333B-41F4-B070-FAC41C7C7421}"/>
              </a:ext>
            </a:extLst>
          </p:cNvPr>
          <p:cNvSpPr txBox="1">
            <a:spLocks noChangeArrowheads="1"/>
          </p:cNvSpPr>
          <p:nvPr/>
        </p:nvSpPr>
        <p:spPr bwMode="auto">
          <a:xfrm>
            <a:off x="2897982" y="3213498"/>
            <a:ext cx="442793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700"/>
              <a:t>第一节：命题与联结词</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id="{12FF0572-2B9C-4B30-82A6-427E662271F3}"/>
              </a:ext>
            </a:extLst>
          </p:cNvPr>
          <p:cNvSpPr>
            <a:spLocks noGrp="1" noChangeArrowheads="1"/>
          </p:cNvSpPr>
          <p:nvPr>
            <p:ph type="title"/>
          </p:nvPr>
        </p:nvSpPr>
        <p:spPr>
          <a:xfrm>
            <a:off x="1657350" y="1213249"/>
            <a:ext cx="5829300" cy="458390"/>
          </a:xfrm>
        </p:spPr>
        <p:txBody>
          <a:bodyPr/>
          <a:lstStyle/>
          <a:p>
            <a:pPr>
              <a:defRPr/>
            </a:pPr>
            <a:r>
              <a:rPr lang="en-US" altLang="zh-CN"/>
              <a:t>1.1 </a:t>
            </a:r>
            <a:r>
              <a:rPr lang="zh-CN" altLang="en-US" u="sng">
                <a:effectLst>
                  <a:outerShdw blurRad="38100" dist="38100" dir="2700000" algn="tl">
                    <a:srgbClr val="C0C0C0"/>
                  </a:outerShdw>
                </a:effectLst>
              </a:rPr>
              <a:t>命题</a:t>
            </a:r>
            <a:r>
              <a:rPr lang="zh-CN" altLang="en-US"/>
              <a:t>与联结词</a:t>
            </a:r>
          </a:p>
        </p:txBody>
      </p:sp>
      <p:sp>
        <p:nvSpPr>
          <p:cNvPr id="617475" name="Rectangle 3">
            <a:extLst>
              <a:ext uri="{FF2B5EF4-FFF2-40B4-BE49-F238E27FC236}">
                <a16:creationId xmlns:a16="http://schemas.microsoft.com/office/drawing/2014/main" id="{6DD8735C-2FEC-4504-B090-8A385AFFCDA6}"/>
              </a:ext>
            </a:extLst>
          </p:cNvPr>
          <p:cNvSpPr>
            <a:spLocks noGrp="1" noChangeArrowheads="1"/>
          </p:cNvSpPr>
          <p:nvPr>
            <p:ph type="body" idx="1"/>
          </p:nvPr>
        </p:nvSpPr>
        <p:spPr>
          <a:xfrm>
            <a:off x="1657350" y="1943100"/>
            <a:ext cx="5830491" cy="3592116"/>
          </a:xfrm>
          <a:noFill/>
        </p:spPr>
        <p:txBody>
          <a:bodyPr/>
          <a:lstStyle/>
          <a:p>
            <a:pPr>
              <a:lnSpc>
                <a:spcPct val="90000"/>
              </a:lnSpc>
            </a:pPr>
            <a:r>
              <a:rPr lang="zh-CN" altLang="en-US" b="0"/>
              <a:t>命题</a:t>
            </a:r>
            <a:r>
              <a:rPr lang="en-US" altLang="zh-CN" b="0"/>
              <a:t>(Proposition)</a:t>
            </a:r>
            <a:r>
              <a:rPr lang="zh-CN" altLang="en-US" b="0"/>
              <a:t>：具有</a:t>
            </a:r>
            <a:r>
              <a:rPr lang="zh-CN" altLang="en-US" b="0" i="1">
                <a:solidFill>
                  <a:srgbClr val="FF0000"/>
                </a:solidFill>
              </a:rPr>
              <a:t>唯一</a:t>
            </a:r>
            <a:r>
              <a:rPr lang="zh-CN" altLang="en-US" b="0"/>
              <a:t>真值的</a:t>
            </a:r>
            <a:r>
              <a:rPr lang="zh-CN" altLang="en-US" b="0" i="1">
                <a:solidFill>
                  <a:srgbClr val="FF0000"/>
                </a:solidFill>
              </a:rPr>
              <a:t>陈述句</a:t>
            </a:r>
            <a:endParaRPr lang="en-GB" altLang="zh-CN" b="0" i="1">
              <a:solidFill>
                <a:srgbClr val="FF0000"/>
              </a:solidFill>
            </a:endParaRPr>
          </a:p>
          <a:p>
            <a:pPr lvl="1">
              <a:lnSpc>
                <a:spcPct val="90000"/>
              </a:lnSpc>
            </a:pPr>
            <a:r>
              <a:rPr lang="zh-CN" altLang="en-GB" b="0">
                <a:solidFill>
                  <a:schemeClr val="accent2"/>
                </a:solidFill>
                <a:latin typeface="Verdana" panose="020B0604030504040204" pitchFamily="34" charset="0"/>
              </a:rPr>
              <a:t>唯一性：</a:t>
            </a:r>
            <a:r>
              <a:rPr lang="zh-CN" altLang="en-US" b="0">
                <a:solidFill>
                  <a:schemeClr val="accent2"/>
                </a:solidFill>
                <a:latin typeface="Verdana" panose="020B0604030504040204" pitchFamily="34" charset="0"/>
              </a:rPr>
              <a:t>或真或假但不能两者都是的</a:t>
            </a:r>
          </a:p>
          <a:p>
            <a:pPr lvl="1">
              <a:lnSpc>
                <a:spcPct val="90000"/>
              </a:lnSpc>
            </a:pPr>
            <a:r>
              <a:rPr lang="zh-CN" altLang="en-US" b="0">
                <a:solidFill>
                  <a:schemeClr val="accent2"/>
                </a:solidFill>
                <a:latin typeface="Verdana" panose="020B0604030504040204" pitchFamily="34" charset="0"/>
              </a:rPr>
              <a:t>命题所用符号：常用小写２６个英文字母</a:t>
            </a:r>
          </a:p>
          <a:p>
            <a:pPr>
              <a:lnSpc>
                <a:spcPct val="90000"/>
              </a:lnSpc>
            </a:pPr>
            <a:r>
              <a:rPr lang="zh-CN" altLang="en-GB" b="0">
                <a:latin typeface="Verdana" panose="020B0604030504040204" pitchFamily="34" charset="0"/>
              </a:rPr>
              <a:t>例子</a:t>
            </a:r>
          </a:p>
          <a:p>
            <a:pPr lvl="1">
              <a:lnSpc>
                <a:spcPct val="90000"/>
              </a:lnSpc>
            </a:pPr>
            <a:r>
              <a:rPr lang="zh-CN" altLang="en-US" b="0">
                <a:solidFill>
                  <a:schemeClr val="accent2"/>
                </a:solidFill>
                <a:latin typeface="Verdana" panose="020B0604030504040204" pitchFamily="34" charset="0"/>
              </a:rPr>
              <a:t>十是整数</a:t>
            </a:r>
          </a:p>
          <a:p>
            <a:pPr lvl="1">
              <a:lnSpc>
                <a:spcPct val="90000"/>
              </a:lnSpc>
            </a:pPr>
            <a:r>
              <a:rPr lang="en-US" altLang="zh-CN" b="0">
                <a:solidFill>
                  <a:schemeClr val="accent2"/>
                </a:solidFill>
                <a:latin typeface="Verdana" panose="020B0604030504040204" pitchFamily="34" charset="0"/>
              </a:rPr>
              <a:t>2100</a:t>
            </a:r>
            <a:r>
              <a:rPr lang="zh-CN" altLang="en-US" b="0">
                <a:solidFill>
                  <a:schemeClr val="accent2"/>
                </a:solidFill>
                <a:latin typeface="Verdana" panose="020B0604030504040204" pitchFamily="34" charset="0"/>
              </a:rPr>
              <a:t>年人类将在月球生活</a:t>
            </a:r>
          </a:p>
          <a:p>
            <a:pPr lvl="1">
              <a:lnSpc>
                <a:spcPct val="90000"/>
              </a:lnSpc>
            </a:pPr>
            <a:r>
              <a:rPr lang="en-US" altLang="zh-CN" b="0" i="1">
                <a:solidFill>
                  <a:schemeClr val="accent2"/>
                </a:solidFill>
                <a:latin typeface="Verdana" panose="020B0604030504040204" pitchFamily="34" charset="0"/>
                <a:ea typeface="Batang" panose="020B0503020000020004" pitchFamily="18" charset="-127"/>
              </a:rPr>
              <a:t>x</a:t>
            </a:r>
            <a:r>
              <a:rPr lang="en-US" altLang="zh-CN" b="0">
                <a:solidFill>
                  <a:schemeClr val="accent2"/>
                </a:solidFill>
                <a:latin typeface="Verdana" panose="020B0604030504040204" pitchFamily="34" charset="0"/>
                <a:ea typeface="Batang" panose="020B0503020000020004" pitchFamily="18" charset="-127"/>
              </a:rPr>
              <a:t>=3</a:t>
            </a:r>
          </a:p>
          <a:p>
            <a:pPr lvl="1">
              <a:lnSpc>
                <a:spcPct val="90000"/>
              </a:lnSpc>
            </a:pPr>
            <a:r>
              <a:rPr lang="zh-CN" altLang="en-US" b="0">
                <a:solidFill>
                  <a:schemeClr val="accent2"/>
                </a:solidFill>
                <a:latin typeface="Verdana" panose="020B0604030504040204" pitchFamily="34" charset="0"/>
              </a:rPr>
              <a:t>现在是几点？</a:t>
            </a:r>
          </a:p>
          <a:p>
            <a:pPr lvl="1">
              <a:lnSpc>
                <a:spcPct val="90000"/>
              </a:lnSpc>
            </a:pPr>
            <a:r>
              <a:rPr lang="en-US" altLang="zh-CN" b="0">
                <a:solidFill>
                  <a:schemeClr val="accent2"/>
                </a:solidFill>
                <a:latin typeface="Verdana" panose="020B0604030504040204" pitchFamily="34" charset="0"/>
                <a:ea typeface="Batang" panose="020B0503020000020004" pitchFamily="18" charset="-127"/>
              </a:rPr>
              <a:t>1+1=2</a:t>
            </a:r>
          </a:p>
          <a:p>
            <a:pPr lvl="1">
              <a:lnSpc>
                <a:spcPct val="90000"/>
              </a:lnSpc>
            </a:pPr>
            <a:r>
              <a:rPr lang="zh-CN" altLang="en-US" b="0">
                <a:solidFill>
                  <a:schemeClr val="accent2"/>
                </a:solidFill>
                <a:latin typeface="Verdana" panose="020B0604030504040204" pitchFamily="34" charset="0"/>
              </a:rPr>
              <a:t>我现在说假话</a:t>
            </a:r>
          </a:p>
          <a:p>
            <a:pPr lvl="1">
              <a:lnSpc>
                <a:spcPct val="90000"/>
              </a:lnSpc>
            </a:pPr>
            <a:r>
              <a:rPr lang="zh-CN" altLang="en-US" b="0">
                <a:solidFill>
                  <a:schemeClr val="accent2"/>
                </a:solidFill>
                <a:latin typeface="Verdana" panose="020B0604030504040204" pitchFamily="34" charset="0"/>
              </a:rPr>
              <a:t>我现在说真话</a:t>
            </a:r>
            <a:endParaRPr lang="en-US" altLang="zh-CN" b="0">
              <a:solidFill>
                <a:schemeClr val="accent2"/>
              </a:solidFill>
              <a:latin typeface="Verdana" panose="020B0604030504040204" pitchFamily="34" charset="0"/>
            </a:endParaRPr>
          </a:p>
          <a:p>
            <a:pPr lvl="1">
              <a:lnSpc>
                <a:spcPct val="90000"/>
              </a:lnSpc>
            </a:pPr>
            <a:endParaRPr lang="zh-CN" altLang="en-US" b="0">
              <a:solidFill>
                <a:schemeClr val="accent2"/>
              </a:solidFill>
              <a:latin typeface="Verdana" panose="020B0604030504040204" pitchFamily="34" charset="0"/>
            </a:endParaRPr>
          </a:p>
          <a:p>
            <a:pPr lvl="1">
              <a:lnSpc>
                <a:spcPct val="90000"/>
              </a:lnSpc>
            </a:pPr>
            <a:endParaRPr lang="en-GB" altLang="zh-CN" b="0">
              <a:solidFill>
                <a:schemeClr val="accent2"/>
              </a:solidFill>
              <a:latin typeface="Verdana" panose="020B0604030504040204" pitchFamily="34" charset="0"/>
              <a:ea typeface="Batang" panose="020B0503020000020004" pitchFamily="18" charset="-127"/>
            </a:endParaRPr>
          </a:p>
        </p:txBody>
      </p:sp>
      <p:pic>
        <p:nvPicPr>
          <p:cNvPr id="617477" name="Picture 5" descr="images">
            <a:extLst>
              <a:ext uri="{FF2B5EF4-FFF2-40B4-BE49-F238E27FC236}">
                <a16:creationId xmlns:a16="http://schemas.microsoft.com/office/drawing/2014/main" id="{2573AC53-4411-4408-80C6-1D0FA7D46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3767" y="3278981"/>
            <a:ext cx="234553" cy="258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0">
            <a:extLst>
              <a:ext uri="{FF2B5EF4-FFF2-40B4-BE49-F238E27FC236}">
                <a16:creationId xmlns:a16="http://schemas.microsoft.com/office/drawing/2014/main" id="{3859D3F8-6228-4462-BB44-C7EA18CF3ED4}"/>
              </a:ext>
            </a:extLst>
          </p:cNvPr>
          <p:cNvGrpSpPr>
            <a:grpSpLocks/>
          </p:cNvGrpSpPr>
          <p:nvPr/>
        </p:nvGrpSpPr>
        <p:grpSpPr bwMode="auto">
          <a:xfrm>
            <a:off x="5381625" y="3968355"/>
            <a:ext cx="161925" cy="172640"/>
            <a:chOff x="521" y="3249"/>
            <a:chExt cx="182" cy="272"/>
          </a:xfrm>
        </p:grpSpPr>
        <p:sp>
          <p:nvSpPr>
            <p:cNvPr id="34832" name="Line 8">
              <a:extLst>
                <a:ext uri="{FF2B5EF4-FFF2-40B4-BE49-F238E27FC236}">
                  <a16:creationId xmlns:a16="http://schemas.microsoft.com/office/drawing/2014/main" id="{DA4E06B0-269F-43C2-8C0C-0FAD738C9856}"/>
                </a:ext>
              </a:extLst>
            </p:cNvPr>
            <p:cNvSpPr>
              <a:spLocks noChangeShapeType="1"/>
            </p:cNvSpPr>
            <p:nvPr/>
          </p:nvSpPr>
          <p:spPr bwMode="auto">
            <a:xfrm>
              <a:off x="521" y="3249"/>
              <a:ext cx="182" cy="272"/>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3" name="Line 9">
              <a:extLst>
                <a:ext uri="{FF2B5EF4-FFF2-40B4-BE49-F238E27FC236}">
                  <a16:creationId xmlns:a16="http://schemas.microsoft.com/office/drawing/2014/main" id="{4C6971AE-39C5-42B4-B5F7-518435F29D71}"/>
                </a:ext>
              </a:extLst>
            </p:cNvPr>
            <p:cNvSpPr>
              <a:spLocks noChangeShapeType="1"/>
            </p:cNvSpPr>
            <p:nvPr/>
          </p:nvSpPr>
          <p:spPr bwMode="auto">
            <a:xfrm flipH="1">
              <a:off x="521" y="3249"/>
              <a:ext cx="182" cy="272"/>
            </a:xfrm>
            <a:prstGeom prst="line">
              <a:avLst/>
            </a:prstGeom>
            <a:noFill/>
            <a:ln w="508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7492" name="Text Box 20">
            <a:extLst>
              <a:ext uri="{FF2B5EF4-FFF2-40B4-BE49-F238E27FC236}">
                <a16:creationId xmlns:a16="http://schemas.microsoft.com/office/drawing/2014/main" id="{1F9E8EFC-F654-425A-B04D-A10C63E9E5E2}"/>
              </a:ext>
            </a:extLst>
          </p:cNvPr>
          <p:cNvSpPr txBox="1">
            <a:spLocks noChangeArrowheads="1"/>
          </p:cNvSpPr>
          <p:nvPr/>
        </p:nvSpPr>
        <p:spPr bwMode="auto">
          <a:xfrm>
            <a:off x="5868592" y="4779169"/>
            <a:ext cx="9727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solidFill>
                  <a:srgbClr val="FF3300"/>
                </a:solidFill>
              </a:rPr>
              <a:t>悖论！</a:t>
            </a:r>
          </a:p>
        </p:txBody>
      </p:sp>
      <p:pic>
        <p:nvPicPr>
          <p:cNvPr id="3" name="Picture 5" descr="images">
            <a:extLst>
              <a:ext uri="{FF2B5EF4-FFF2-40B4-BE49-F238E27FC236}">
                <a16:creationId xmlns:a16="http://schemas.microsoft.com/office/drawing/2014/main" id="{9B86DE6A-DA13-490E-8B73-15AB532AEE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3767" y="3590925"/>
            <a:ext cx="234553" cy="258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5" descr="images">
            <a:extLst>
              <a:ext uri="{FF2B5EF4-FFF2-40B4-BE49-F238E27FC236}">
                <a16:creationId xmlns:a16="http://schemas.microsoft.com/office/drawing/2014/main" id="{04626122-9830-4609-8005-D5B5653E8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8048" y="4520805"/>
            <a:ext cx="234553" cy="258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images">
            <a:extLst>
              <a:ext uri="{FF2B5EF4-FFF2-40B4-BE49-F238E27FC236}">
                <a16:creationId xmlns:a16="http://schemas.microsoft.com/office/drawing/2014/main" id="{49B73EC9-5E75-449D-B195-579ED29A3D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8048" y="5223274"/>
            <a:ext cx="234553" cy="258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0">
            <a:extLst>
              <a:ext uri="{FF2B5EF4-FFF2-40B4-BE49-F238E27FC236}">
                <a16:creationId xmlns:a16="http://schemas.microsoft.com/office/drawing/2014/main" id="{0BBE1435-93C6-4F29-BCE4-A07185D74AB9}"/>
              </a:ext>
            </a:extLst>
          </p:cNvPr>
          <p:cNvGrpSpPr>
            <a:grpSpLocks/>
          </p:cNvGrpSpPr>
          <p:nvPr/>
        </p:nvGrpSpPr>
        <p:grpSpPr bwMode="auto">
          <a:xfrm>
            <a:off x="5381625" y="4238625"/>
            <a:ext cx="161925" cy="172641"/>
            <a:chOff x="521" y="3249"/>
            <a:chExt cx="182" cy="272"/>
          </a:xfrm>
        </p:grpSpPr>
        <p:sp>
          <p:nvSpPr>
            <p:cNvPr id="34830" name="Line 8">
              <a:extLst>
                <a:ext uri="{FF2B5EF4-FFF2-40B4-BE49-F238E27FC236}">
                  <a16:creationId xmlns:a16="http://schemas.microsoft.com/office/drawing/2014/main" id="{552E8387-0E78-43C0-98AD-B59715C892D0}"/>
                </a:ext>
              </a:extLst>
            </p:cNvPr>
            <p:cNvSpPr>
              <a:spLocks noChangeShapeType="1"/>
            </p:cNvSpPr>
            <p:nvPr/>
          </p:nvSpPr>
          <p:spPr bwMode="auto">
            <a:xfrm>
              <a:off x="521" y="3249"/>
              <a:ext cx="182" cy="272"/>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1" name="Line 9">
              <a:extLst>
                <a:ext uri="{FF2B5EF4-FFF2-40B4-BE49-F238E27FC236}">
                  <a16:creationId xmlns:a16="http://schemas.microsoft.com/office/drawing/2014/main" id="{6F7D2D3B-E72F-4026-A61B-D08D3DB6E57D}"/>
                </a:ext>
              </a:extLst>
            </p:cNvPr>
            <p:cNvSpPr>
              <a:spLocks noChangeShapeType="1"/>
            </p:cNvSpPr>
            <p:nvPr/>
          </p:nvSpPr>
          <p:spPr bwMode="auto">
            <a:xfrm flipH="1">
              <a:off x="521" y="3249"/>
              <a:ext cx="182" cy="272"/>
            </a:xfrm>
            <a:prstGeom prst="line">
              <a:avLst/>
            </a:prstGeom>
            <a:noFill/>
            <a:ln w="508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10">
            <a:extLst>
              <a:ext uri="{FF2B5EF4-FFF2-40B4-BE49-F238E27FC236}">
                <a16:creationId xmlns:a16="http://schemas.microsoft.com/office/drawing/2014/main" id="{BE8E8B49-A7B3-4FBB-91E2-F704039B045B}"/>
              </a:ext>
            </a:extLst>
          </p:cNvPr>
          <p:cNvGrpSpPr>
            <a:grpSpLocks/>
          </p:cNvGrpSpPr>
          <p:nvPr/>
        </p:nvGrpSpPr>
        <p:grpSpPr bwMode="auto">
          <a:xfrm>
            <a:off x="5381625" y="4876800"/>
            <a:ext cx="161925" cy="172641"/>
            <a:chOff x="521" y="3249"/>
            <a:chExt cx="182" cy="272"/>
          </a:xfrm>
        </p:grpSpPr>
        <p:sp>
          <p:nvSpPr>
            <p:cNvPr id="34828" name="Line 8">
              <a:extLst>
                <a:ext uri="{FF2B5EF4-FFF2-40B4-BE49-F238E27FC236}">
                  <a16:creationId xmlns:a16="http://schemas.microsoft.com/office/drawing/2014/main" id="{E1653B77-8F2A-4A6B-A1FD-F9B9FD893576}"/>
                </a:ext>
              </a:extLst>
            </p:cNvPr>
            <p:cNvSpPr>
              <a:spLocks noChangeShapeType="1"/>
            </p:cNvSpPr>
            <p:nvPr/>
          </p:nvSpPr>
          <p:spPr bwMode="auto">
            <a:xfrm>
              <a:off x="521" y="3249"/>
              <a:ext cx="182" cy="272"/>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9" name="Line 9">
              <a:extLst>
                <a:ext uri="{FF2B5EF4-FFF2-40B4-BE49-F238E27FC236}">
                  <a16:creationId xmlns:a16="http://schemas.microsoft.com/office/drawing/2014/main" id="{1A5A59FC-5CEE-456C-9219-7B93B944DBC7}"/>
                </a:ext>
              </a:extLst>
            </p:cNvPr>
            <p:cNvSpPr>
              <a:spLocks noChangeShapeType="1"/>
            </p:cNvSpPr>
            <p:nvPr/>
          </p:nvSpPr>
          <p:spPr bwMode="auto">
            <a:xfrm flipH="1">
              <a:off x="521" y="3249"/>
              <a:ext cx="182" cy="272"/>
            </a:xfrm>
            <a:prstGeom prst="line">
              <a:avLst/>
            </a:prstGeom>
            <a:noFill/>
            <a:ln w="508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17475">
                                            <p:txEl>
                                              <p:pRg st="0" end="0"/>
                                            </p:txEl>
                                          </p:spTgt>
                                        </p:tgtEl>
                                        <p:attrNameLst>
                                          <p:attrName>style.visibility</p:attrName>
                                        </p:attrNameLst>
                                      </p:cBhvr>
                                      <p:to>
                                        <p:strVal val="visible"/>
                                      </p:to>
                                    </p:set>
                                    <p:animEffect transition="in" filter="barn(outVertical)">
                                      <p:cBhvr>
                                        <p:cTn id="7" dur="500"/>
                                        <p:tgtEl>
                                          <p:spTgt spid="6174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17475">
                                            <p:txEl>
                                              <p:pRg st="1" end="1"/>
                                            </p:txEl>
                                          </p:spTgt>
                                        </p:tgtEl>
                                        <p:attrNameLst>
                                          <p:attrName>style.visibility</p:attrName>
                                        </p:attrNameLst>
                                      </p:cBhvr>
                                      <p:to>
                                        <p:strVal val="visible"/>
                                      </p:to>
                                    </p:set>
                                    <p:animEffect transition="in" filter="barn(outVertical)">
                                      <p:cBhvr>
                                        <p:cTn id="12" dur="500"/>
                                        <p:tgtEl>
                                          <p:spTgt spid="6174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617475">
                                            <p:txEl>
                                              <p:pRg st="2" end="2"/>
                                            </p:txEl>
                                          </p:spTgt>
                                        </p:tgtEl>
                                        <p:attrNameLst>
                                          <p:attrName>style.visibility</p:attrName>
                                        </p:attrNameLst>
                                      </p:cBhvr>
                                      <p:to>
                                        <p:strVal val="visible"/>
                                      </p:to>
                                    </p:set>
                                    <p:animEffect transition="in" filter="barn(outVertical)">
                                      <p:cBhvr>
                                        <p:cTn id="17" dur="500"/>
                                        <p:tgtEl>
                                          <p:spTgt spid="6174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617475">
                                            <p:txEl>
                                              <p:pRg st="3" end="3"/>
                                            </p:txEl>
                                          </p:spTgt>
                                        </p:tgtEl>
                                        <p:attrNameLst>
                                          <p:attrName>style.visibility</p:attrName>
                                        </p:attrNameLst>
                                      </p:cBhvr>
                                      <p:to>
                                        <p:strVal val="visible"/>
                                      </p:to>
                                    </p:set>
                                    <p:animEffect transition="in" filter="barn(outVertical)">
                                      <p:cBhvr>
                                        <p:cTn id="22" dur="500"/>
                                        <p:tgtEl>
                                          <p:spTgt spid="617475">
                                            <p:txEl>
                                              <p:pRg st="3" end="3"/>
                                            </p:txEl>
                                          </p:spTgt>
                                        </p:tgtEl>
                                      </p:cBhvr>
                                    </p:animEffec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0"/>
                                          </p:stCondLst>
                                        </p:cTn>
                                        <p:tgtEl>
                                          <p:spTgt spid="617475">
                                            <p:txEl>
                                              <p:pRg st="4" end="4"/>
                                            </p:txEl>
                                          </p:spTgt>
                                        </p:tgtEl>
                                        <p:attrNameLst>
                                          <p:attrName>style.visibility</p:attrName>
                                        </p:attrNameLst>
                                      </p:cBhvr>
                                      <p:to>
                                        <p:strVal val="visible"/>
                                      </p:to>
                                    </p:set>
                                  </p:childTnLst>
                                </p:cTn>
                              </p:par>
                            </p:childTnLst>
                          </p:cTn>
                        </p:par>
                        <p:par>
                          <p:cTn id="26" fill="hold" nodeType="afterGroup">
                            <p:stCondLst>
                              <p:cond delay="500"/>
                            </p:stCondLst>
                            <p:childTnLst>
                              <p:par>
                                <p:cTn id="27" presetID="1" presetClass="entr" presetSubtype="0" fill="hold" nodeType="afterEffect">
                                  <p:stCondLst>
                                    <p:cond delay="0"/>
                                  </p:stCondLst>
                                  <p:childTnLst>
                                    <p:set>
                                      <p:cBhvr>
                                        <p:cTn id="28" dur="1" fill="hold">
                                          <p:stCondLst>
                                            <p:cond delay="0"/>
                                          </p:stCondLst>
                                        </p:cTn>
                                        <p:tgtEl>
                                          <p:spTgt spid="617475">
                                            <p:txEl>
                                              <p:pRg st="5" end="5"/>
                                            </p:txEl>
                                          </p:spTgt>
                                        </p:tgtEl>
                                        <p:attrNameLst>
                                          <p:attrName>style.visibility</p:attrName>
                                        </p:attrNameLst>
                                      </p:cBhvr>
                                      <p:to>
                                        <p:strVal val="visible"/>
                                      </p:to>
                                    </p:set>
                                  </p:childTnLst>
                                </p:cTn>
                              </p:par>
                            </p:childTnLst>
                          </p:cTn>
                        </p:par>
                        <p:par>
                          <p:cTn id="29" fill="hold" nodeType="afterGroup">
                            <p:stCondLst>
                              <p:cond delay="500"/>
                            </p:stCondLst>
                            <p:childTnLst>
                              <p:par>
                                <p:cTn id="30" presetID="1" presetClass="entr" presetSubtype="0" fill="hold" nodeType="afterEffect">
                                  <p:stCondLst>
                                    <p:cond delay="0"/>
                                  </p:stCondLst>
                                  <p:childTnLst>
                                    <p:set>
                                      <p:cBhvr>
                                        <p:cTn id="31" dur="1" fill="hold">
                                          <p:stCondLst>
                                            <p:cond delay="0"/>
                                          </p:stCondLst>
                                        </p:cTn>
                                        <p:tgtEl>
                                          <p:spTgt spid="617475">
                                            <p:txEl>
                                              <p:pRg st="6" end="6"/>
                                            </p:txEl>
                                          </p:spTgt>
                                        </p:tgtEl>
                                        <p:attrNameLst>
                                          <p:attrName>style.visibility</p:attrName>
                                        </p:attrNameLst>
                                      </p:cBhvr>
                                      <p:to>
                                        <p:strVal val="visible"/>
                                      </p:to>
                                    </p:set>
                                  </p:childTnLst>
                                </p:cTn>
                              </p:par>
                            </p:childTnLst>
                          </p:cTn>
                        </p:par>
                        <p:par>
                          <p:cTn id="32" fill="hold" nodeType="afterGroup">
                            <p:stCondLst>
                              <p:cond delay="500"/>
                            </p:stCondLst>
                            <p:childTnLst>
                              <p:par>
                                <p:cTn id="33" presetID="1" presetClass="entr" presetSubtype="0" fill="hold" nodeType="afterEffect">
                                  <p:stCondLst>
                                    <p:cond delay="0"/>
                                  </p:stCondLst>
                                  <p:childTnLst>
                                    <p:set>
                                      <p:cBhvr>
                                        <p:cTn id="34" dur="1" fill="hold">
                                          <p:stCondLst>
                                            <p:cond delay="0"/>
                                          </p:stCondLst>
                                        </p:cTn>
                                        <p:tgtEl>
                                          <p:spTgt spid="617475">
                                            <p:txEl>
                                              <p:pRg st="7" end="7"/>
                                            </p:txEl>
                                          </p:spTgt>
                                        </p:tgtEl>
                                        <p:attrNameLst>
                                          <p:attrName>style.visibility</p:attrName>
                                        </p:attrNameLst>
                                      </p:cBhvr>
                                      <p:to>
                                        <p:strVal val="visible"/>
                                      </p:to>
                                    </p:set>
                                  </p:childTnLst>
                                </p:cTn>
                              </p:par>
                            </p:childTnLst>
                          </p:cTn>
                        </p:par>
                        <p:par>
                          <p:cTn id="35" fill="hold" nodeType="afterGroup">
                            <p:stCondLst>
                              <p:cond delay="500"/>
                            </p:stCondLst>
                            <p:childTnLst>
                              <p:par>
                                <p:cTn id="36" presetID="1" presetClass="entr" presetSubtype="0" fill="hold" nodeType="afterEffect">
                                  <p:stCondLst>
                                    <p:cond delay="0"/>
                                  </p:stCondLst>
                                  <p:childTnLst>
                                    <p:set>
                                      <p:cBhvr>
                                        <p:cTn id="37" dur="1" fill="hold">
                                          <p:stCondLst>
                                            <p:cond delay="0"/>
                                          </p:stCondLst>
                                        </p:cTn>
                                        <p:tgtEl>
                                          <p:spTgt spid="617475">
                                            <p:txEl>
                                              <p:pRg st="8" end="8"/>
                                            </p:txEl>
                                          </p:spTgt>
                                        </p:tgtEl>
                                        <p:attrNameLst>
                                          <p:attrName>style.visibility</p:attrName>
                                        </p:attrNameLst>
                                      </p:cBhvr>
                                      <p:to>
                                        <p:strVal val="visible"/>
                                      </p:to>
                                    </p:set>
                                  </p:childTnLst>
                                </p:cTn>
                              </p:par>
                            </p:childTnLst>
                          </p:cTn>
                        </p:par>
                        <p:par>
                          <p:cTn id="38" fill="hold" nodeType="afterGroup">
                            <p:stCondLst>
                              <p:cond delay="500"/>
                            </p:stCondLst>
                            <p:childTnLst>
                              <p:par>
                                <p:cTn id="39" presetID="1" presetClass="entr" presetSubtype="0" fill="hold" nodeType="afterEffect">
                                  <p:stCondLst>
                                    <p:cond delay="0"/>
                                  </p:stCondLst>
                                  <p:childTnLst>
                                    <p:set>
                                      <p:cBhvr>
                                        <p:cTn id="40" dur="1" fill="hold">
                                          <p:stCondLst>
                                            <p:cond delay="0"/>
                                          </p:stCondLst>
                                        </p:cTn>
                                        <p:tgtEl>
                                          <p:spTgt spid="617475">
                                            <p:txEl>
                                              <p:pRg st="9" end="9"/>
                                            </p:txEl>
                                          </p:spTgt>
                                        </p:tgtEl>
                                        <p:attrNameLst>
                                          <p:attrName>style.visibility</p:attrName>
                                        </p:attrNameLst>
                                      </p:cBhvr>
                                      <p:to>
                                        <p:strVal val="visible"/>
                                      </p:to>
                                    </p:set>
                                  </p:childTnLst>
                                </p:cTn>
                              </p:par>
                            </p:childTnLst>
                          </p:cTn>
                        </p:par>
                        <p:par>
                          <p:cTn id="41" fill="hold" nodeType="afterGroup">
                            <p:stCondLst>
                              <p:cond delay="500"/>
                            </p:stCondLst>
                            <p:childTnLst>
                              <p:par>
                                <p:cTn id="42" presetID="1" presetClass="entr" presetSubtype="0" fill="hold" nodeType="afterEffect">
                                  <p:stCondLst>
                                    <p:cond delay="0"/>
                                  </p:stCondLst>
                                  <p:childTnLst>
                                    <p:set>
                                      <p:cBhvr>
                                        <p:cTn id="43" dur="1" fill="hold">
                                          <p:stCondLst>
                                            <p:cond delay="0"/>
                                          </p:stCondLst>
                                        </p:cTn>
                                        <p:tgtEl>
                                          <p:spTgt spid="617475">
                                            <p:txEl>
                                              <p:pRg st="10" end="10"/>
                                            </p:txEl>
                                          </p:spTgt>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617477"/>
                                        </p:tgtEl>
                                        <p:attrNameLst>
                                          <p:attrName>style.visibility</p:attrName>
                                        </p:attrNameLst>
                                      </p:cBhvr>
                                      <p:to>
                                        <p:strVal val="visible"/>
                                      </p:to>
                                    </p:set>
                                    <p:animEffect transition="in" filter="blinds(horizontal)">
                                      <p:cBhvr>
                                        <p:cTn id="48" dur="500"/>
                                        <p:tgtEl>
                                          <p:spTgt spid="61747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blinds(horizontal)">
                                      <p:cBhvr>
                                        <p:cTn id="53" dur="500"/>
                                        <p:tgtEl>
                                          <p:spTgt spid="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blinds(horizontal)">
                                      <p:cBhvr>
                                        <p:cTn id="58" dur="500"/>
                                        <p:tgtEl>
                                          <p:spTgt spid="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blinds(horizontal)">
                                      <p:cBhvr>
                                        <p:cTn id="63" dur="500"/>
                                        <p:tgtEl>
                                          <p:spTgt spid="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blinds(horizontal)">
                                      <p:cBhvr>
                                        <p:cTn id="68" dur="500"/>
                                        <p:tgtEl>
                                          <p:spTgt spid="4"/>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blinds(horizontal)">
                                      <p:cBhvr>
                                        <p:cTn id="73" dur="500"/>
                                        <p:tgtEl>
                                          <p:spTgt spid="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617492"/>
                                        </p:tgtEl>
                                        <p:attrNameLst>
                                          <p:attrName>style.visibility</p:attrName>
                                        </p:attrNameLst>
                                      </p:cBhvr>
                                      <p:to>
                                        <p:strVal val="visible"/>
                                      </p:to>
                                    </p:set>
                                    <p:animEffect transition="in" filter="blinds(horizontal)">
                                      <p:cBhvr>
                                        <p:cTn id="78" dur="500"/>
                                        <p:tgtEl>
                                          <p:spTgt spid="61749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nodeType="clickEffect">
                                  <p:stCondLst>
                                    <p:cond delay="0"/>
                                  </p:stCondLst>
                                  <p:childTnLst>
                                    <p:set>
                                      <p:cBhvr>
                                        <p:cTn id="82" dur="1" fill="hold">
                                          <p:stCondLst>
                                            <p:cond delay="0"/>
                                          </p:stCondLst>
                                        </p:cTn>
                                        <p:tgtEl>
                                          <p:spTgt spid="5"/>
                                        </p:tgtEl>
                                        <p:attrNameLst>
                                          <p:attrName>style.visibility</p:attrName>
                                        </p:attrNameLst>
                                      </p:cBhvr>
                                      <p:to>
                                        <p:strVal val="visible"/>
                                      </p:to>
                                    </p:set>
                                    <p:animEffect transition="in" filter="blinds(horizontal)">
                                      <p:cBhvr>
                                        <p:cTn id="8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5" grpId="0" build="p" bldLvl="2" autoUpdateAnimBg="0"/>
      <p:bldP spid="617492"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3666" name="Rectangle 2">
            <a:extLst>
              <a:ext uri="{FF2B5EF4-FFF2-40B4-BE49-F238E27FC236}">
                <a16:creationId xmlns:a16="http://schemas.microsoft.com/office/drawing/2014/main" id="{583BD69D-7394-4903-B2F2-E8D848759506}"/>
              </a:ext>
            </a:extLst>
          </p:cNvPr>
          <p:cNvSpPr>
            <a:spLocks noGrp="1" noChangeArrowheads="1"/>
          </p:cNvSpPr>
          <p:nvPr>
            <p:ph type="title"/>
          </p:nvPr>
        </p:nvSpPr>
        <p:spPr>
          <a:xfrm>
            <a:off x="1657350" y="1213249"/>
            <a:ext cx="5829300" cy="458390"/>
          </a:xfrm>
        </p:spPr>
        <p:txBody>
          <a:bodyPr/>
          <a:lstStyle/>
          <a:p>
            <a:pPr>
              <a:defRPr/>
            </a:pPr>
            <a:r>
              <a:rPr lang="en-US" altLang="zh-CN"/>
              <a:t>1.1 </a:t>
            </a:r>
            <a:r>
              <a:rPr lang="zh-CN" altLang="en-US" u="sng">
                <a:effectLst>
                  <a:outerShdw blurRad="38100" dist="38100" dir="2700000" algn="tl">
                    <a:srgbClr val="C0C0C0"/>
                  </a:outerShdw>
                </a:effectLst>
              </a:rPr>
              <a:t>命题</a:t>
            </a:r>
            <a:r>
              <a:rPr lang="zh-CN" altLang="en-US"/>
              <a:t>与联结词</a:t>
            </a:r>
          </a:p>
        </p:txBody>
      </p:sp>
      <p:sp>
        <p:nvSpPr>
          <p:cNvPr id="753667" name="Rectangle 3">
            <a:extLst>
              <a:ext uri="{FF2B5EF4-FFF2-40B4-BE49-F238E27FC236}">
                <a16:creationId xmlns:a16="http://schemas.microsoft.com/office/drawing/2014/main" id="{A117766C-DC23-4B6C-A1D7-47BC0D8515E3}"/>
              </a:ext>
            </a:extLst>
          </p:cNvPr>
          <p:cNvSpPr>
            <a:spLocks noGrp="1" noChangeArrowheads="1"/>
          </p:cNvSpPr>
          <p:nvPr>
            <p:ph type="body" idx="1"/>
          </p:nvPr>
        </p:nvSpPr>
        <p:spPr>
          <a:xfrm>
            <a:off x="1656161" y="1916906"/>
            <a:ext cx="5830490" cy="3592116"/>
          </a:xfrm>
          <a:noFill/>
        </p:spPr>
        <p:txBody>
          <a:bodyPr/>
          <a:lstStyle/>
          <a:p>
            <a:r>
              <a:rPr lang="zh-CN" altLang="en-US" b="0"/>
              <a:t>判断下列语句是否为命题</a:t>
            </a:r>
            <a:endParaRPr lang="zh-CN" altLang="en-GB" b="0">
              <a:latin typeface="Verdana" panose="020B0604030504040204" pitchFamily="34" charset="0"/>
            </a:endParaRPr>
          </a:p>
          <a:p>
            <a:pPr lvl="1"/>
            <a:r>
              <a:rPr lang="zh-CN" altLang="en-US" b="0">
                <a:solidFill>
                  <a:schemeClr val="accent2"/>
                </a:solidFill>
                <a:latin typeface="Verdana" panose="020B0604030504040204" pitchFamily="34" charset="0"/>
              </a:rPr>
              <a:t>明天下雨</a:t>
            </a:r>
          </a:p>
          <a:p>
            <a:pPr lvl="1"/>
            <a:r>
              <a:rPr lang="zh-CN" altLang="en-US" b="0">
                <a:solidFill>
                  <a:schemeClr val="accent2"/>
                </a:solidFill>
                <a:latin typeface="Verdana" panose="020B0604030504040204" pitchFamily="34" charset="0"/>
              </a:rPr>
              <a:t>加拿大是一个国家</a:t>
            </a:r>
          </a:p>
          <a:p>
            <a:pPr lvl="1"/>
            <a:r>
              <a:rPr lang="en-US" altLang="zh-CN" b="0" i="1">
                <a:solidFill>
                  <a:schemeClr val="accent2"/>
                </a:solidFill>
                <a:latin typeface="Verdana" panose="020B0604030504040204" pitchFamily="34" charset="0"/>
              </a:rPr>
              <a:t>x</a:t>
            </a:r>
            <a:r>
              <a:rPr lang="en-US" altLang="zh-CN" b="0">
                <a:solidFill>
                  <a:schemeClr val="accent2"/>
                </a:solidFill>
                <a:latin typeface="Verdana" panose="020B0604030504040204" pitchFamily="34" charset="0"/>
              </a:rPr>
              <a:t>+</a:t>
            </a:r>
            <a:r>
              <a:rPr lang="en-US" altLang="zh-CN" b="0" i="1">
                <a:solidFill>
                  <a:schemeClr val="accent2"/>
                </a:solidFill>
                <a:latin typeface="Verdana" panose="020B0604030504040204" pitchFamily="34" charset="0"/>
              </a:rPr>
              <a:t>y</a:t>
            </a:r>
            <a:r>
              <a:rPr lang="en-US" altLang="zh-CN" b="0">
                <a:solidFill>
                  <a:schemeClr val="accent2"/>
                </a:solidFill>
                <a:latin typeface="Verdana" panose="020B0604030504040204" pitchFamily="34" charset="0"/>
              </a:rPr>
              <a:t>&gt;4</a:t>
            </a:r>
            <a:endParaRPr lang="zh-CN" altLang="en-US" b="0">
              <a:solidFill>
                <a:schemeClr val="accent2"/>
              </a:solidFill>
              <a:latin typeface="Verdana" panose="020B0604030504040204" pitchFamily="34" charset="0"/>
            </a:endParaRPr>
          </a:p>
          <a:p>
            <a:pPr>
              <a:buFont typeface="Wingdings" panose="05000000000000000000" pitchFamily="2" charset="2"/>
              <a:buNone/>
            </a:pPr>
            <a:r>
              <a:rPr lang="zh-CN" altLang="en-US" b="0"/>
              <a:t>      注：</a:t>
            </a:r>
            <a:endParaRPr lang="zh-CN" altLang="en-GB" b="0">
              <a:latin typeface="Verdana" panose="020B0604030504040204" pitchFamily="34" charset="0"/>
            </a:endParaRPr>
          </a:p>
          <a:p>
            <a:pPr lvl="1"/>
            <a:r>
              <a:rPr lang="zh-CN" altLang="en-US" b="0">
                <a:solidFill>
                  <a:schemeClr val="accent2"/>
                </a:solidFill>
                <a:latin typeface="Verdana" panose="020B0604030504040204" pitchFamily="34" charset="0"/>
              </a:rPr>
              <a:t>命题是陈述句，陈述句不一定是命题</a:t>
            </a:r>
          </a:p>
          <a:p>
            <a:pPr lvl="1"/>
            <a:r>
              <a:rPr lang="zh-CN" altLang="en-US" b="0">
                <a:solidFill>
                  <a:schemeClr val="accent2"/>
                </a:solidFill>
                <a:latin typeface="Verdana" panose="020B0604030504040204" pitchFamily="34" charset="0"/>
              </a:rPr>
              <a:t>命题有唯一真值，但真值可能受范围、时空、环境、判断标准、认识程度限制，一时无法确定</a:t>
            </a:r>
            <a:endParaRPr lang="zh-CN" altLang="en-US" b="0"/>
          </a:p>
          <a:p>
            <a:pPr lvl="1"/>
            <a:endParaRPr lang="en-GB" altLang="zh-CN" b="0">
              <a:solidFill>
                <a:schemeClr val="accent2"/>
              </a:solidFill>
              <a:latin typeface="Verdana" panose="020B0604030504040204" pitchFamily="34" charset="0"/>
              <a:ea typeface="Batang" panose="020B0503020000020004" pitchFamily="18" charset="-127"/>
            </a:endParaRPr>
          </a:p>
        </p:txBody>
      </p:sp>
      <p:pic>
        <p:nvPicPr>
          <p:cNvPr id="753668" name="Picture 4" descr="images">
            <a:extLst>
              <a:ext uri="{FF2B5EF4-FFF2-40B4-BE49-F238E27FC236}">
                <a16:creationId xmlns:a16="http://schemas.microsoft.com/office/drawing/2014/main" id="{071F9639-3EAE-4E69-8640-6400D1CD5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7924" y="2402683"/>
            <a:ext cx="297656" cy="327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3669" name="Picture 5" descr="images">
            <a:extLst>
              <a:ext uri="{FF2B5EF4-FFF2-40B4-BE49-F238E27FC236}">
                <a16:creationId xmlns:a16="http://schemas.microsoft.com/office/drawing/2014/main" id="{54D69EBE-FE0E-4745-8F3F-7BA9AAA1AA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1730" y="2672953"/>
            <a:ext cx="297656" cy="327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6">
            <a:extLst>
              <a:ext uri="{FF2B5EF4-FFF2-40B4-BE49-F238E27FC236}">
                <a16:creationId xmlns:a16="http://schemas.microsoft.com/office/drawing/2014/main" id="{1C2D4533-D1F5-4217-9D3A-F89953F0E84E}"/>
              </a:ext>
            </a:extLst>
          </p:cNvPr>
          <p:cNvGrpSpPr>
            <a:grpSpLocks/>
          </p:cNvGrpSpPr>
          <p:nvPr/>
        </p:nvGrpSpPr>
        <p:grpSpPr bwMode="auto">
          <a:xfrm>
            <a:off x="4356497" y="3103961"/>
            <a:ext cx="161925" cy="216694"/>
            <a:chOff x="521" y="3249"/>
            <a:chExt cx="182" cy="272"/>
          </a:xfrm>
        </p:grpSpPr>
        <p:sp>
          <p:nvSpPr>
            <p:cNvPr id="35848" name="Line 7">
              <a:extLst>
                <a:ext uri="{FF2B5EF4-FFF2-40B4-BE49-F238E27FC236}">
                  <a16:creationId xmlns:a16="http://schemas.microsoft.com/office/drawing/2014/main" id="{79730F18-AF19-4EB2-A531-16820B0A2C81}"/>
                </a:ext>
              </a:extLst>
            </p:cNvPr>
            <p:cNvSpPr>
              <a:spLocks noChangeShapeType="1"/>
            </p:cNvSpPr>
            <p:nvPr/>
          </p:nvSpPr>
          <p:spPr bwMode="auto">
            <a:xfrm>
              <a:off x="521" y="3249"/>
              <a:ext cx="182" cy="272"/>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9" name="Line 8">
              <a:extLst>
                <a:ext uri="{FF2B5EF4-FFF2-40B4-BE49-F238E27FC236}">
                  <a16:creationId xmlns:a16="http://schemas.microsoft.com/office/drawing/2014/main" id="{6C4798F8-CD60-49C1-BB58-BC5696F9AA1E}"/>
                </a:ext>
              </a:extLst>
            </p:cNvPr>
            <p:cNvSpPr>
              <a:spLocks noChangeShapeType="1"/>
            </p:cNvSpPr>
            <p:nvPr/>
          </p:nvSpPr>
          <p:spPr bwMode="auto">
            <a:xfrm flipH="1">
              <a:off x="521" y="3249"/>
              <a:ext cx="182" cy="272"/>
            </a:xfrm>
            <a:prstGeom prst="line">
              <a:avLst/>
            </a:prstGeom>
            <a:noFill/>
            <a:ln w="508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pic>
        <p:nvPicPr>
          <p:cNvPr id="753681" name="Picture 17" descr="lightbulb">
            <a:extLst>
              <a:ext uri="{FF2B5EF4-FFF2-40B4-BE49-F238E27FC236}">
                <a16:creationId xmlns:a16="http://schemas.microsoft.com/office/drawing/2014/main" id="{2F3255F8-E5F7-4E93-A28A-123015C0C3D6}"/>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09737" y="3320655"/>
            <a:ext cx="310754" cy="431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36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366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36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366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53668"/>
                                        </p:tgtEl>
                                        <p:attrNameLst>
                                          <p:attrName>style.visibility</p:attrName>
                                        </p:attrNameLst>
                                      </p:cBhvr>
                                      <p:to>
                                        <p:strVal val="visible"/>
                                      </p:to>
                                    </p:set>
                                    <p:animEffect transition="in" filter="blinds(horizontal)">
                                      <p:cBhvr>
                                        <p:cTn id="17" dur="500"/>
                                        <p:tgtEl>
                                          <p:spTgt spid="7536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53669"/>
                                        </p:tgtEl>
                                        <p:attrNameLst>
                                          <p:attrName>style.visibility</p:attrName>
                                        </p:attrNameLst>
                                      </p:cBhvr>
                                      <p:to>
                                        <p:strVal val="visible"/>
                                      </p:to>
                                    </p:set>
                                    <p:animEffect transition="in" filter="blinds(horizontal)">
                                      <p:cBhvr>
                                        <p:cTn id="22" dur="500"/>
                                        <p:tgtEl>
                                          <p:spTgt spid="7536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753667">
                                            <p:txEl>
                                              <p:pRg st="4" end="4"/>
                                            </p:txEl>
                                          </p:spTgt>
                                        </p:tgtEl>
                                        <p:attrNameLst>
                                          <p:attrName>style.visibility</p:attrName>
                                        </p:attrNameLst>
                                      </p:cBhvr>
                                      <p:to>
                                        <p:strVal val="visible"/>
                                      </p:to>
                                    </p:set>
                                  </p:childTnLst>
                                </p:cTn>
                              </p:par>
                              <p:par>
                                <p:cTn id="32" presetID="3" presetClass="entr" presetSubtype="10" fill="hold" nodeType="withEffect">
                                  <p:stCondLst>
                                    <p:cond delay="0"/>
                                  </p:stCondLst>
                                  <p:childTnLst>
                                    <p:set>
                                      <p:cBhvr>
                                        <p:cTn id="33" dur="1" fill="hold">
                                          <p:stCondLst>
                                            <p:cond delay="0"/>
                                          </p:stCondLst>
                                        </p:cTn>
                                        <p:tgtEl>
                                          <p:spTgt spid="753681"/>
                                        </p:tgtEl>
                                        <p:attrNameLst>
                                          <p:attrName>style.visibility</p:attrName>
                                        </p:attrNameLst>
                                      </p:cBhvr>
                                      <p:to>
                                        <p:strVal val="visible"/>
                                      </p:to>
                                    </p:set>
                                    <p:animEffect transition="in" filter="blinds(horizontal)">
                                      <p:cBhvr>
                                        <p:cTn id="34" dur="500"/>
                                        <p:tgtEl>
                                          <p:spTgt spid="75368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53667">
                                            <p:txEl>
                                              <p:pRg st="5" end="5"/>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7536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62" name="Rectangle 2">
            <a:extLst>
              <a:ext uri="{FF2B5EF4-FFF2-40B4-BE49-F238E27FC236}">
                <a16:creationId xmlns:a16="http://schemas.microsoft.com/office/drawing/2014/main" id="{148073E1-5672-4292-BF01-3DBB3038D131}"/>
              </a:ext>
            </a:extLst>
          </p:cNvPr>
          <p:cNvSpPr>
            <a:spLocks noGrp="1" noChangeArrowheads="1"/>
          </p:cNvSpPr>
          <p:nvPr>
            <p:ph type="title"/>
          </p:nvPr>
        </p:nvSpPr>
        <p:spPr>
          <a:xfrm>
            <a:off x="1657350" y="1213249"/>
            <a:ext cx="5829300" cy="458390"/>
          </a:xfrm>
        </p:spPr>
        <p:txBody>
          <a:bodyPr/>
          <a:lstStyle/>
          <a:p>
            <a:pPr>
              <a:defRPr/>
            </a:pPr>
            <a:r>
              <a:rPr lang="en-US" altLang="zh-CN"/>
              <a:t>1.1 </a:t>
            </a:r>
            <a:r>
              <a:rPr lang="zh-CN" altLang="en-US"/>
              <a:t>命题与</a:t>
            </a:r>
            <a:r>
              <a:rPr lang="zh-CN" altLang="en-US" u="sng">
                <a:effectLst>
                  <a:outerShdw blurRad="38100" dist="38100" dir="2700000" algn="tl">
                    <a:srgbClr val="C0C0C0"/>
                  </a:outerShdw>
                </a:effectLst>
              </a:rPr>
              <a:t>联结词</a:t>
            </a:r>
          </a:p>
        </p:txBody>
      </p:sp>
      <p:sp>
        <p:nvSpPr>
          <p:cNvPr id="757763" name="Rectangle 3">
            <a:extLst>
              <a:ext uri="{FF2B5EF4-FFF2-40B4-BE49-F238E27FC236}">
                <a16:creationId xmlns:a16="http://schemas.microsoft.com/office/drawing/2014/main" id="{8510240A-BF57-481D-81D8-A82271576720}"/>
              </a:ext>
            </a:extLst>
          </p:cNvPr>
          <p:cNvSpPr>
            <a:spLocks noGrp="1" noChangeArrowheads="1"/>
          </p:cNvSpPr>
          <p:nvPr>
            <p:ph type="body" idx="1"/>
          </p:nvPr>
        </p:nvSpPr>
        <p:spPr>
          <a:xfrm>
            <a:off x="1657350" y="1943100"/>
            <a:ext cx="5830491" cy="3592116"/>
          </a:xfrm>
          <a:noFill/>
        </p:spPr>
        <p:txBody>
          <a:bodyPr/>
          <a:lstStyle/>
          <a:p>
            <a:r>
              <a:rPr lang="zh-CN" altLang="en-US" b="0"/>
              <a:t>命题分类</a:t>
            </a:r>
          </a:p>
          <a:p>
            <a:pPr lvl="1"/>
            <a:r>
              <a:rPr lang="zh-CN" altLang="en-US" b="0">
                <a:solidFill>
                  <a:schemeClr val="accent2"/>
                </a:solidFill>
                <a:latin typeface="Verdana" panose="020B0604030504040204" pitchFamily="34" charset="0"/>
              </a:rPr>
              <a:t>简单命题：不能被分解成更简单的命题</a:t>
            </a:r>
          </a:p>
          <a:p>
            <a:pPr lvl="1"/>
            <a:r>
              <a:rPr lang="zh-CN" altLang="en-US" b="0">
                <a:solidFill>
                  <a:schemeClr val="accent2"/>
                </a:solidFill>
                <a:latin typeface="Verdana" panose="020B0604030504040204" pitchFamily="34" charset="0"/>
              </a:rPr>
              <a:t>复合命题：简单命题</a:t>
            </a:r>
            <a:r>
              <a:rPr lang="en-US" altLang="zh-CN" b="0">
                <a:solidFill>
                  <a:schemeClr val="accent2"/>
                </a:solidFill>
                <a:latin typeface="Verdana" panose="020B0604030504040204" pitchFamily="34" charset="0"/>
              </a:rPr>
              <a:t>+</a:t>
            </a:r>
            <a:r>
              <a:rPr lang="zh-CN" altLang="en-US" b="0">
                <a:solidFill>
                  <a:schemeClr val="accent2"/>
                </a:solidFill>
                <a:latin typeface="Verdana" panose="020B0604030504040204" pitchFamily="34" charset="0"/>
              </a:rPr>
              <a:t>联结词</a:t>
            </a:r>
            <a:r>
              <a:rPr lang="en-US" altLang="zh-CN" b="0">
                <a:solidFill>
                  <a:schemeClr val="accent2"/>
                </a:solidFill>
                <a:latin typeface="Verdana" panose="020B0604030504040204" pitchFamily="34" charset="0"/>
              </a:rPr>
              <a:t>(</a:t>
            </a:r>
            <a:r>
              <a:rPr lang="en-US" altLang="zh-CN" u="sng">
                <a:hlinkClick r:id="rId2"/>
              </a:rPr>
              <a:t>Connective</a:t>
            </a:r>
            <a:r>
              <a:rPr lang="en-US" altLang="zh-CN" b="0">
                <a:solidFill>
                  <a:schemeClr val="accent2"/>
                </a:solidFill>
                <a:latin typeface="Verdana" panose="020B0604030504040204" pitchFamily="34" charset="0"/>
              </a:rPr>
              <a:t>)</a:t>
            </a:r>
          </a:p>
          <a:p>
            <a:r>
              <a:rPr lang="zh-CN" altLang="en-US" b="0"/>
              <a:t>例子</a:t>
            </a:r>
            <a:endParaRPr lang="zh-CN" altLang="en-GB" b="0">
              <a:latin typeface="Verdana" panose="020B0604030504040204" pitchFamily="34" charset="0"/>
            </a:endParaRPr>
          </a:p>
          <a:p>
            <a:pPr lvl="1"/>
            <a:r>
              <a:rPr lang="zh-CN" altLang="en-US" b="0">
                <a:solidFill>
                  <a:schemeClr val="accent2"/>
                </a:solidFill>
                <a:latin typeface="Verdana" panose="020B0604030504040204" pitchFamily="34" charset="0"/>
              </a:rPr>
              <a:t>豆沙包是由面粉和红豆做的</a:t>
            </a:r>
          </a:p>
          <a:p>
            <a:pPr lvl="1"/>
            <a:r>
              <a:rPr lang="zh-CN" altLang="en-US" b="0">
                <a:solidFill>
                  <a:schemeClr val="accent2"/>
                </a:solidFill>
                <a:latin typeface="Verdana" panose="020B0604030504040204" pitchFamily="34" charset="0"/>
              </a:rPr>
              <a:t>今天</a:t>
            </a:r>
            <a:r>
              <a:rPr lang="zh-CN" altLang="en-US" b="0">
                <a:solidFill>
                  <a:srgbClr val="FF3300"/>
                </a:solidFill>
                <a:latin typeface="Verdana" panose="020B0604030504040204" pitchFamily="34" charset="0"/>
              </a:rPr>
              <a:t>没有</a:t>
            </a:r>
            <a:r>
              <a:rPr lang="zh-CN" altLang="en-US" b="0">
                <a:solidFill>
                  <a:schemeClr val="accent2"/>
                </a:solidFill>
                <a:latin typeface="Verdana" panose="020B0604030504040204" pitchFamily="34" charset="0"/>
              </a:rPr>
              <a:t>天晴</a:t>
            </a:r>
          </a:p>
          <a:p>
            <a:pPr lvl="1"/>
            <a:r>
              <a:rPr lang="zh-CN" altLang="en-US" b="0">
                <a:solidFill>
                  <a:schemeClr val="accent2"/>
                </a:solidFill>
                <a:latin typeface="Verdana" panose="020B0604030504040204" pitchFamily="34" charset="0"/>
              </a:rPr>
              <a:t>王华的成绩很好</a:t>
            </a:r>
            <a:r>
              <a:rPr lang="zh-CN" altLang="en-US" b="0">
                <a:solidFill>
                  <a:srgbClr val="FF3300"/>
                </a:solidFill>
                <a:latin typeface="Verdana" panose="020B0604030504040204" pitchFamily="34" charset="0"/>
              </a:rPr>
              <a:t>并且</a:t>
            </a:r>
            <a:r>
              <a:rPr lang="zh-CN" altLang="en-US" b="0">
                <a:solidFill>
                  <a:schemeClr val="accent2"/>
                </a:solidFill>
                <a:latin typeface="Verdana" panose="020B0604030504040204" pitchFamily="34" charset="0"/>
              </a:rPr>
              <a:t>品德很好</a:t>
            </a:r>
          </a:p>
          <a:p>
            <a:pPr lvl="1"/>
            <a:r>
              <a:rPr lang="zh-CN" altLang="en-US" b="0">
                <a:solidFill>
                  <a:schemeClr val="accent2"/>
                </a:solidFill>
                <a:latin typeface="Verdana" panose="020B0604030504040204" pitchFamily="34" charset="0"/>
              </a:rPr>
              <a:t>小李是学数学</a:t>
            </a:r>
            <a:r>
              <a:rPr lang="zh-CN" altLang="en-US" b="0">
                <a:solidFill>
                  <a:srgbClr val="FF3300"/>
                </a:solidFill>
                <a:latin typeface="Verdana" panose="020B0604030504040204" pitchFamily="34" charset="0"/>
              </a:rPr>
              <a:t>或者</a:t>
            </a:r>
            <a:r>
              <a:rPr lang="zh-CN" altLang="en-US" b="0">
                <a:solidFill>
                  <a:schemeClr val="accent2"/>
                </a:solidFill>
                <a:latin typeface="Verdana" panose="020B0604030504040204" pitchFamily="34" charset="0"/>
              </a:rPr>
              <a:t>计算机科学</a:t>
            </a:r>
          </a:p>
          <a:p>
            <a:pPr lvl="1"/>
            <a:r>
              <a:rPr lang="zh-CN" altLang="en-US" b="0">
                <a:solidFill>
                  <a:srgbClr val="FF3300"/>
                </a:solidFill>
                <a:latin typeface="Verdana" panose="020B0604030504040204" pitchFamily="34" charset="0"/>
              </a:rPr>
              <a:t>如果</a:t>
            </a:r>
            <a:r>
              <a:rPr lang="zh-CN" altLang="en-US" b="0">
                <a:solidFill>
                  <a:schemeClr val="accent2"/>
                </a:solidFill>
                <a:latin typeface="Verdana" panose="020B0604030504040204" pitchFamily="34" charset="0"/>
              </a:rPr>
              <a:t>天下雨，</a:t>
            </a:r>
            <a:r>
              <a:rPr lang="zh-CN" altLang="en-US" b="0">
                <a:solidFill>
                  <a:srgbClr val="FF3300"/>
                </a:solidFill>
                <a:latin typeface="Verdana" panose="020B0604030504040204" pitchFamily="34" charset="0"/>
              </a:rPr>
              <a:t>那么</a:t>
            </a:r>
            <a:r>
              <a:rPr lang="zh-CN" altLang="en-US" b="0">
                <a:solidFill>
                  <a:schemeClr val="accent2"/>
                </a:solidFill>
                <a:latin typeface="Verdana" panose="020B0604030504040204" pitchFamily="34" charset="0"/>
              </a:rPr>
              <a:t>地下湿</a:t>
            </a:r>
          </a:p>
          <a:p>
            <a:pPr lvl="1"/>
            <a:endParaRPr lang="en-GB" altLang="zh-CN" b="0">
              <a:solidFill>
                <a:schemeClr val="accent2"/>
              </a:solidFill>
              <a:latin typeface="Verdana" panose="020B0604030504040204" pitchFamily="34" charset="0"/>
              <a:ea typeface="Batang" panose="020B0503020000020004" pitchFamily="18"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7577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77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77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5776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757763">
                                            <p:txEl>
                                              <p:pRg st="4" end="4"/>
                                            </p:txEl>
                                          </p:spTgt>
                                        </p:tgtEl>
                                        <p:attrNameLst>
                                          <p:attrName>style.visibility</p:attrName>
                                        </p:attrNameLst>
                                      </p:cBhvr>
                                      <p:to>
                                        <p:strVal val="visible"/>
                                      </p:to>
                                    </p:set>
                                    <p:animEffect transition="in" filter="blinds(horizontal)">
                                      <p:cBhvr>
                                        <p:cTn id="19" dur="500"/>
                                        <p:tgtEl>
                                          <p:spTgt spid="757763">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757763">
                                            <p:txEl>
                                              <p:pRg st="5" end="5"/>
                                            </p:txEl>
                                          </p:spTgt>
                                        </p:tgtEl>
                                        <p:attrNameLst>
                                          <p:attrName>style.visibility</p:attrName>
                                        </p:attrNameLst>
                                      </p:cBhvr>
                                      <p:to>
                                        <p:strVal val="visible"/>
                                      </p:to>
                                    </p:set>
                                    <p:animEffect transition="in" filter="blinds(horizontal)">
                                      <p:cBhvr>
                                        <p:cTn id="24" dur="500"/>
                                        <p:tgtEl>
                                          <p:spTgt spid="75776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757763">
                                            <p:txEl>
                                              <p:pRg st="6" end="6"/>
                                            </p:txEl>
                                          </p:spTgt>
                                        </p:tgtEl>
                                        <p:attrNameLst>
                                          <p:attrName>style.visibility</p:attrName>
                                        </p:attrNameLst>
                                      </p:cBhvr>
                                      <p:to>
                                        <p:strVal val="visible"/>
                                      </p:to>
                                    </p:set>
                                    <p:animEffect transition="in" filter="blinds(horizontal)">
                                      <p:cBhvr>
                                        <p:cTn id="29" dur="500"/>
                                        <p:tgtEl>
                                          <p:spTgt spid="757763">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757763">
                                            <p:txEl>
                                              <p:pRg st="7" end="7"/>
                                            </p:txEl>
                                          </p:spTgt>
                                        </p:tgtEl>
                                        <p:attrNameLst>
                                          <p:attrName>style.visibility</p:attrName>
                                        </p:attrNameLst>
                                      </p:cBhvr>
                                      <p:to>
                                        <p:strVal val="visible"/>
                                      </p:to>
                                    </p:set>
                                    <p:animEffect transition="in" filter="blinds(horizontal)">
                                      <p:cBhvr>
                                        <p:cTn id="34" dur="500"/>
                                        <p:tgtEl>
                                          <p:spTgt spid="757763">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757763">
                                            <p:txEl>
                                              <p:pRg st="8" end="8"/>
                                            </p:txEl>
                                          </p:spTgt>
                                        </p:tgtEl>
                                        <p:attrNameLst>
                                          <p:attrName>style.visibility</p:attrName>
                                        </p:attrNameLst>
                                      </p:cBhvr>
                                      <p:to>
                                        <p:strVal val="visible"/>
                                      </p:to>
                                    </p:set>
                                    <p:animEffect transition="in" filter="blinds(horizontal)">
                                      <p:cBhvr>
                                        <p:cTn id="39" dur="500"/>
                                        <p:tgtEl>
                                          <p:spTgt spid="7577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8786" name="Rectangle 2">
            <a:extLst>
              <a:ext uri="{FF2B5EF4-FFF2-40B4-BE49-F238E27FC236}">
                <a16:creationId xmlns:a16="http://schemas.microsoft.com/office/drawing/2014/main" id="{5987E778-0D2F-400B-8DFF-0618C7010BC1}"/>
              </a:ext>
            </a:extLst>
          </p:cNvPr>
          <p:cNvSpPr>
            <a:spLocks noGrp="1" noChangeArrowheads="1"/>
          </p:cNvSpPr>
          <p:nvPr>
            <p:ph type="title"/>
          </p:nvPr>
        </p:nvSpPr>
        <p:spPr/>
        <p:txBody>
          <a:bodyPr/>
          <a:lstStyle/>
          <a:p>
            <a:pPr>
              <a:defRPr/>
            </a:pPr>
            <a:r>
              <a:rPr lang="en-US" altLang="zh-CN"/>
              <a:t>1.1 </a:t>
            </a:r>
            <a:r>
              <a:rPr lang="zh-CN" altLang="en-US"/>
              <a:t>命题与</a:t>
            </a:r>
            <a:r>
              <a:rPr lang="zh-CN" altLang="en-US" u="sng">
                <a:effectLst>
                  <a:outerShdw blurRad="38100" dist="38100" dir="2700000" algn="tl">
                    <a:srgbClr val="C0C0C0"/>
                  </a:outerShdw>
                </a:effectLst>
              </a:rPr>
              <a:t>联结词</a:t>
            </a:r>
          </a:p>
        </p:txBody>
      </p:sp>
      <p:sp>
        <p:nvSpPr>
          <p:cNvPr id="758787" name="Rectangle 3">
            <a:extLst>
              <a:ext uri="{FF2B5EF4-FFF2-40B4-BE49-F238E27FC236}">
                <a16:creationId xmlns:a16="http://schemas.microsoft.com/office/drawing/2014/main" id="{9FC38AD2-90BA-4CE9-973F-534330867590}"/>
              </a:ext>
            </a:extLst>
          </p:cNvPr>
          <p:cNvSpPr>
            <a:spLocks noGrp="1" noChangeArrowheads="1"/>
          </p:cNvSpPr>
          <p:nvPr>
            <p:ph type="body" sz="half" idx="1"/>
          </p:nvPr>
        </p:nvSpPr>
        <p:spPr>
          <a:xfrm>
            <a:off x="1657350" y="1863328"/>
            <a:ext cx="5938838" cy="3671888"/>
          </a:xfrm>
          <a:noFill/>
        </p:spPr>
        <p:txBody>
          <a:bodyPr/>
          <a:lstStyle/>
          <a:p>
            <a:r>
              <a:rPr lang="zh-CN" altLang="en-US" b="0"/>
              <a:t>否定联结词</a:t>
            </a:r>
            <a:r>
              <a:rPr lang="en-US" altLang="zh-CN" b="0"/>
              <a:t>(</a:t>
            </a:r>
            <a:r>
              <a:rPr lang="en-US" altLang="zh-CN" sz="1800"/>
              <a:t>Negation Connective</a:t>
            </a:r>
            <a:r>
              <a:rPr lang="en-US" altLang="zh-CN" b="0"/>
              <a:t>)</a:t>
            </a:r>
          </a:p>
          <a:p>
            <a:pPr lvl="1"/>
            <a:r>
              <a:rPr lang="zh-CN" altLang="en-US" b="0">
                <a:solidFill>
                  <a:schemeClr val="accent2"/>
                </a:solidFill>
                <a:latin typeface="Verdana" panose="020B0604030504040204" pitchFamily="34" charset="0"/>
              </a:rPr>
              <a:t>符号</a:t>
            </a:r>
            <a:r>
              <a:rPr lang="en-US" altLang="zh-CN" b="0">
                <a:solidFill>
                  <a:schemeClr val="accent2"/>
                </a:solidFill>
                <a:latin typeface="宋体" panose="02010600030101010101" pitchFamily="2" charset="-122"/>
              </a:rPr>
              <a:t>¬</a:t>
            </a:r>
            <a:r>
              <a:rPr lang="en-US" altLang="zh-CN" b="0">
                <a:solidFill>
                  <a:schemeClr val="accent2"/>
                </a:solidFill>
                <a:latin typeface="Verdana" panose="020B0604030504040204" pitchFamily="34" charset="0"/>
              </a:rPr>
              <a:t>,</a:t>
            </a:r>
            <a:r>
              <a:rPr lang="zh-CN" altLang="en-US" b="0">
                <a:solidFill>
                  <a:schemeClr val="accent2"/>
                </a:solidFill>
                <a:latin typeface="Verdana" panose="020B0604030504040204" pitchFamily="34" charset="0"/>
              </a:rPr>
              <a:t>读作</a:t>
            </a:r>
            <a:r>
              <a:rPr lang="zh-CN" altLang="en-US" b="0">
                <a:solidFill>
                  <a:schemeClr val="accent2"/>
                </a:solidFill>
                <a:latin typeface="宋体" panose="02010600030101010101" pitchFamily="2" charset="-122"/>
              </a:rPr>
              <a:t>“</a:t>
            </a:r>
            <a:r>
              <a:rPr lang="zh-CN" altLang="en-US" b="0">
                <a:solidFill>
                  <a:schemeClr val="accent2"/>
                </a:solidFill>
                <a:latin typeface="Verdana" panose="020B0604030504040204" pitchFamily="34" charset="0"/>
              </a:rPr>
              <a:t>非</a:t>
            </a:r>
            <a:r>
              <a:rPr lang="zh-CN" altLang="en-US" b="0">
                <a:solidFill>
                  <a:schemeClr val="accent2"/>
                </a:solidFill>
                <a:latin typeface="宋体" panose="02010600030101010101" pitchFamily="2" charset="-122"/>
              </a:rPr>
              <a:t>”</a:t>
            </a:r>
            <a:r>
              <a:rPr lang="zh-CN" altLang="en-US" b="0">
                <a:solidFill>
                  <a:schemeClr val="accent2"/>
                </a:solidFill>
                <a:latin typeface="Verdana" panose="020B0604030504040204" pitchFamily="34" charset="0"/>
              </a:rPr>
              <a:t>，</a:t>
            </a:r>
            <a:r>
              <a:rPr lang="zh-CN" altLang="en-US" b="0">
                <a:solidFill>
                  <a:schemeClr val="accent2"/>
                </a:solidFill>
                <a:latin typeface="宋体" panose="02010600030101010101" pitchFamily="2" charset="-122"/>
              </a:rPr>
              <a:t>“</a:t>
            </a:r>
            <a:r>
              <a:rPr lang="zh-CN" altLang="en-US" b="0">
                <a:solidFill>
                  <a:schemeClr val="accent2"/>
                </a:solidFill>
                <a:latin typeface="Verdana" panose="020B0604030504040204" pitchFamily="34" charset="0"/>
              </a:rPr>
              <a:t>否定</a:t>
            </a:r>
            <a:r>
              <a:rPr lang="zh-CN" altLang="en-US" b="0">
                <a:solidFill>
                  <a:schemeClr val="accent2"/>
                </a:solidFill>
                <a:latin typeface="宋体" panose="02010600030101010101" pitchFamily="2" charset="-122"/>
              </a:rPr>
              <a:t>”</a:t>
            </a:r>
            <a:endParaRPr lang="zh-CN" altLang="en-US" b="0">
              <a:solidFill>
                <a:schemeClr val="accent2"/>
              </a:solidFill>
              <a:latin typeface="Verdana" panose="020B0604030504040204" pitchFamily="34" charset="0"/>
            </a:endParaRPr>
          </a:p>
          <a:p>
            <a:r>
              <a:rPr lang="zh-CN" altLang="en-US" b="0"/>
              <a:t>定义：命题 </a:t>
            </a:r>
            <a:r>
              <a:rPr lang="en-US" altLang="zh-CN" b="0" i="1">
                <a:latin typeface="Verdana" panose="020B0604030504040204" pitchFamily="34" charset="0"/>
              </a:rPr>
              <a:t>p</a:t>
            </a:r>
            <a:endParaRPr lang="en-GB" altLang="zh-CN" b="0" i="1">
              <a:latin typeface="Verdana" panose="020B0604030504040204" pitchFamily="34" charset="0"/>
            </a:endParaRPr>
          </a:p>
          <a:p>
            <a:pPr lvl="1"/>
            <a:r>
              <a:rPr lang="en-US" altLang="zh-CN"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rPr>
              <a:t>的否定式：复合命题</a:t>
            </a:r>
            <a:r>
              <a:rPr lang="zh-CN" altLang="en-US" b="0">
                <a:solidFill>
                  <a:schemeClr val="accent2"/>
                </a:solidFill>
                <a:latin typeface="宋体" panose="02010600030101010101" pitchFamily="2" charset="-122"/>
              </a:rPr>
              <a:t>“</a:t>
            </a:r>
            <a:r>
              <a:rPr lang="en-US" altLang="zh-CN"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rPr>
              <a:t>的否定</a:t>
            </a:r>
            <a:r>
              <a:rPr lang="zh-CN" altLang="en-US" b="0">
                <a:solidFill>
                  <a:schemeClr val="accent2"/>
                </a:solidFill>
                <a:latin typeface="宋体" panose="02010600030101010101" pitchFamily="2" charset="-122"/>
              </a:rPr>
              <a:t>”</a:t>
            </a:r>
            <a:r>
              <a:rPr lang="zh-CN" altLang="en-US" b="0">
                <a:solidFill>
                  <a:schemeClr val="accent2"/>
                </a:solidFill>
                <a:latin typeface="Verdana" panose="020B0604030504040204" pitchFamily="34" charset="0"/>
              </a:rPr>
              <a:t>（</a:t>
            </a:r>
            <a:r>
              <a:rPr lang="zh-CN" altLang="en-US" b="0">
                <a:solidFill>
                  <a:schemeClr val="accent2"/>
                </a:solidFill>
                <a:latin typeface="宋体" panose="02010600030101010101" pitchFamily="2" charset="-122"/>
              </a:rPr>
              <a:t>“</a:t>
            </a:r>
            <a:r>
              <a:rPr lang="zh-CN" altLang="en-US" b="0">
                <a:solidFill>
                  <a:schemeClr val="accent2"/>
                </a:solidFill>
                <a:latin typeface="Verdana" panose="020B0604030504040204" pitchFamily="34" charset="0"/>
              </a:rPr>
              <a:t>非</a:t>
            </a:r>
            <a:r>
              <a:rPr lang="en-US" altLang="zh-CN" b="0" i="1">
                <a:solidFill>
                  <a:schemeClr val="accent2"/>
                </a:solidFill>
                <a:latin typeface="Verdana" panose="020B0604030504040204" pitchFamily="34" charset="0"/>
              </a:rPr>
              <a:t>p</a:t>
            </a:r>
            <a:r>
              <a:rPr lang="en-US" altLang="zh-CN" b="0">
                <a:solidFill>
                  <a:schemeClr val="accent2"/>
                </a:solidFill>
                <a:latin typeface="宋体" panose="02010600030101010101" pitchFamily="2" charset="-122"/>
              </a:rPr>
              <a:t>”</a:t>
            </a:r>
            <a:r>
              <a:rPr lang="zh-CN" altLang="en-US" b="0">
                <a:solidFill>
                  <a:schemeClr val="accent2"/>
                </a:solidFill>
                <a:latin typeface="Verdana" panose="020B0604030504040204" pitchFamily="34" charset="0"/>
              </a:rPr>
              <a:t>）</a:t>
            </a:r>
          </a:p>
          <a:p>
            <a:pPr lvl="1"/>
            <a:r>
              <a:rPr lang="zh-CN" altLang="en-US" b="0">
                <a:solidFill>
                  <a:schemeClr val="accent2"/>
                </a:solidFill>
                <a:latin typeface="Verdana" panose="020B0604030504040204" pitchFamily="34" charset="0"/>
              </a:rPr>
              <a:t>符号：</a:t>
            </a:r>
            <a:r>
              <a:rPr lang="zh-CN" altLang="en-US" b="0">
                <a:solidFill>
                  <a:schemeClr val="accent2"/>
                </a:solidFill>
                <a:latin typeface="Verdana" panose="020B0604030504040204" pitchFamily="34" charset="0"/>
                <a:sym typeface="Symbol" panose="05050102010706020507" pitchFamily="18" charset="2"/>
              </a:rPr>
              <a:t></a:t>
            </a:r>
            <a:r>
              <a:rPr lang="en-US" altLang="zh-CN" sz="2100" b="0" i="1">
                <a:solidFill>
                  <a:schemeClr val="accent2"/>
                </a:solidFill>
                <a:latin typeface="Verdana" panose="020B0604030504040204" pitchFamily="34" charset="0"/>
              </a:rPr>
              <a:t>p</a:t>
            </a:r>
            <a:r>
              <a:rPr lang="en-US" altLang="zh-CN" b="0">
                <a:solidFill>
                  <a:schemeClr val="accent2"/>
                </a:solidFill>
                <a:latin typeface="Verdana" panose="020B0604030504040204" pitchFamily="34" charset="0"/>
              </a:rPr>
              <a:t> (</a:t>
            </a:r>
            <a:r>
              <a:rPr lang="zh-CN" altLang="en-US" b="0">
                <a:solidFill>
                  <a:schemeClr val="accent2"/>
                </a:solidFill>
                <a:latin typeface="Verdana" panose="020B0604030504040204" pitchFamily="34" charset="0"/>
              </a:rPr>
              <a:t>符号</a:t>
            </a:r>
            <a:r>
              <a:rPr lang="zh-CN" altLang="en-US" b="0">
                <a:solidFill>
                  <a:schemeClr val="accent2"/>
                </a:solidFill>
                <a:latin typeface="Verdana" panose="020B0604030504040204" pitchFamily="34" charset="0"/>
                <a:sym typeface="Symbol" panose="05050102010706020507" pitchFamily="18" charset="2"/>
              </a:rPr>
              <a:t></a:t>
            </a:r>
            <a:r>
              <a:rPr lang="zh-CN" altLang="en-US" b="0">
                <a:solidFill>
                  <a:schemeClr val="accent2"/>
                </a:solidFill>
                <a:latin typeface="Verdana" panose="020B0604030504040204" pitchFamily="34" charset="0"/>
              </a:rPr>
              <a:t>称作否定联结词</a:t>
            </a:r>
            <a:r>
              <a:rPr lang="en-US" altLang="zh-CN" b="0">
                <a:solidFill>
                  <a:schemeClr val="accent2"/>
                </a:solidFill>
                <a:latin typeface="Verdana" panose="020B0604030504040204" pitchFamily="34" charset="0"/>
              </a:rPr>
              <a:t>)</a:t>
            </a:r>
          </a:p>
          <a:p>
            <a:pPr lvl="1"/>
            <a:r>
              <a:rPr lang="zh-CN" altLang="en-US" b="0">
                <a:solidFill>
                  <a:schemeClr val="accent2"/>
                </a:solidFill>
                <a:latin typeface="Verdana" panose="020B0604030504040204" pitchFamily="34" charset="0"/>
                <a:sym typeface="Symbol" panose="05050102010706020507" pitchFamily="18" charset="2"/>
              </a:rPr>
              <a:t></a:t>
            </a:r>
            <a:r>
              <a:rPr lang="en-US" altLang="zh-CN" sz="2100"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rPr>
              <a:t>为真当且仅当</a:t>
            </a:r>
            <a:r>
              <a:rPr lang="en-US" altLang="zh-CN" sz="2100"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rPr>
              <a:t>为假</a:t>
            </a:r>
          </a:p>
          <a:p>
            <a:r>
              <a:rPr lang="zh-CN" altLang="en-US" b="0"/>
              <a:t>例子</a:t>
            </a:r>
          </a:p>
          <a:p>
            <a:pPr lvl="1"/>
            <a:r>
              <a:rPr lang="zh-CN" altLang="en-US" b="0">
                <a:solidFill>
                  <a:schemeClr val="accent2"/>
                </a:solidFill>
                <a:latin typeface="Verdana" panose="020B0604030504040204" pitchFamily="34" charset="0"/>
              </a:rPr>
              <a:t>今天</a:t>
            </a:r>
            <a:r>
              <a:rPr lang="zh-CN" altLang="en-US" b="0">
                <a:solidFill>
                  <a:srgbClr val="FF3300"/>
                </a:solidFill>
                <a:latin typeface="Verdana" panose="020B0604030504040204" pitchFamily="34" charset="0"/>
              </a:rPr>
              <a:t>没有</a:t>
            </a:r>
            <a:r>
              <a:rPr lang="zh-CN" altLang="en-US" b="0">
                <a:solidFill>
                  <a:schemeClr val="accent2"/>
                </a:solidFill>
                <a:latin typeface="Verdana" panose="020B0604030504040204" pitchFamily="34" charset="0"/>
              </a:rPr>
              <a:t>天晴 </a:t>
            </a:r>
          </a:p>
          <a:p>
            <a:pPr lvl="2"/>
            <a:r>
              <a:rPr lang="en-US" altLang="zh-CN" sz="1500" b="0" i="1">
                <a:solidFill>
                  <a:srgbClr val="FF3300"/>
                </a:solidFill>
                <a:latin typeface="Verdana" panose="020B0604030504040204" pitchFamily="34" charset="0"/>
              </a:rPr>
              <a:t>p</a:t>
            </a:r>
            <a:r>
              <a:rPr lang="zh-CN" altLang="en-GB" sz="1500" b="0">
                <a:solidFill>
                  <a:srgbClr val="FF3300"/>
                </a:solidFill>
                <a:latin typeface="Verdana" panose="020B0604030504040204" pitchFamily="34" charset="0"/>
              </a:rPr>
              <a:t>：</a:t>
            </a:r>
            <a:r>
              <a:rPr lang="zh-CN" altLang="en-US" sz="1500" b="0">
                <a:solidFill>
                  <a:srgbClr val="FF3300"/>
                </a:solidFill>
                <a:latin typeface="Verdana" panose="020B0604030504040204" pitchFamily="34" charset="0"/>
              </a:rPr>
              <a:t>今天天晴</a:t>
            </a:r>
            <a:endParaRPr lang="zh-CN" altLang="en-GB" sz="1500" b="0">
              <a:solidFill>
                <a:srgbClr val="FF3300"/>
              </a:solidFill>
              <a:latin typeface="Verdana" panose="020B0604030504040204" pitchFamily="34" charset="0"/>
            </a:endParaRPr>
          </a:p>
        </p:txBody>
      </p:sp>
      <p:graphicFrame>
        <p:nvGraphicFramePr>
          <p:cNvPr id="758809" name="Group 25">
            <a:extLst>
              <a:ext uri="{FF2B5EF4-FFF2-40B4-BE49-F238E27FC236}">
                <a16:creationId xmlns:a16="http://schemas.microsoft.com/office/drawing/2014/main" id="{2460B565-29B5-4710-8395-0C8D83EF3AC7}"/>
              </a:ext>
            </a:extLst>
          </p:cNvPr>
          <p:cNvGraphicFramePr>
            <a:graphicFrameLocks noGrp="1"/>
          </p:cNvGraphicFramePr>
          <p:nvPr>
            <p:ph sz="half" idx="2"/>
          </p:nvPr>
        </p:nvGraphicFramePr>
        <p:xfrm>
          <a:off x="6515100" y="4455319"/>
          <a:ext cx="1081088" cy="1081089"/>
        </p:xfrm>
        <a:graphic>
          <a:graphicData uri="http://schemas.openxmlformats.org/drawingml/2006/table">
            <a:tbl>
              <a:tblPr/>
              <a:tblGrid>
                <a:gridCol w="520304">
                  <a:extLst>
                    <a:ext uri="{9D8B030D-6E8A-4147-A177-3AD203B41FA5}">
                      <a16:colId xmlns:a16="http://schemas.microsoft.com/office/drawing/2014/main" val="485756423"/>
                    </a:ext>
                  </a:extLst>
                </a:gridCol>
                <a:gridCol w="560784">
                  <a:extLst>
                    <a:ext uri="{9D8B030D-6E8A-4147-A177-3AD203B41FA5}">
                      <a16:colId xmlns:a16="http://schemas.microsoft.com/office/drawing/2014/main" val="3191984821"/>
                    </a:ext>
                  </a:extLst>
                </a:gridCol>
              </a:tblGrid>
              <a:tr h="36076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p</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rPr>
                        <a:t></a:t>
                      </a: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p</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00905537"/>
                  </a:ext>
                </a:extLst>
              </a:tr>
              <a:tr h="377429">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79709557"/>
                  </a:ext>
                </a:extLst>
              </a:tr>
              <a:tr h="34290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78678377"/>
                  </a:ext>
                </a:extLst>
              </a:tr>
            </a:tbl>
          </a:graphicData>
        </a:graphic>
      </p:graphicFrame>
      <p:sp>
        <p:nvSpPr>
          <p:cNvPr id="16403" name="Rectangle 19">
            <a:extLst>
              <a:ext uri="{FF2B5EF4-FFF2-40B4-BE49-F238E27FC236}">
                <a16:creationId xmlns:a16="http://schemas.microsoft.com/office/drawing/2014/main" id="{18D42F79-F692-4C72-BEB6-D5B139126FF3}"/>
              </a:ext>
            </a:extLst>
          </p:cNvPr>
          <p:cNvSpPr>
            <a:spLocks noChangeArrowheads="1"/>
          </p:cNvSpPr>
          <p:nvPr/>
        </p:nvSpPr>
        <p:spPr bwMode="auto">
          <a:xfrm>
            <a:off x="3632598" y="4400551"/>
            <a:ext cx="107112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lvl="1">
              <a:spcBef>
                <a:spcPct val="20000"/>
              </a:spcBef>
              <a:buClr>
                <a:schemeClr val="accent2"/>
              </a:buClr>
              <a:buSzPct val="100000"/>
              <a:buFont typeface="Wingdings" panose="05000000000000000000" pitchFamily="2" charset="2"/>
              <a:buNone/>
            </a:pPr>
            <a:r>
              <a:rPr kumimoji="1" lang="zh-CN" altLang="en-US" sz="2100" b="0">
                <a:solidFill>
                  <a:schemeClr val="accent2"/>
                </a:solidFill>
                <a:latin typeface="Verdana" panose="020B0604030504040204" pitchFamily="34" charset="0"/>
                <a:sym typeface="Symbol" panose="05050102010706020507" pitchFamily="18" charset="2"/>
              </a:rPr>
              <a:t></a:t>
            </a:r>
            <a:r>
              <a:rPr kumimoji="1" lang="en-US" altLang="zh-CN" sz="2100" b="0" i="1">
                <a:solidFill>
                  <a:schemeClr val="accent2"/>
                </a:solidFill>
                <a:latin typeface="Verdana" panose="020B0604030504040204" pitchFamily="34" charset="0"/>
              </a:rPr>
              <a:t>p</a:t>
            </a:r>
            <a:r>
              <a:rPr kumimoji="1" lang="en-US" altLang="zh-CN"/>
              <a:t> </a:t>
            </a: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7587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878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758787">
                                            <p:txEl>
                                              <p:pRg st="2" end="2"/>
                                            </p:txEl>
                                          </p:spTgt>
                                        </p:tgtEl>
                                        <p:attrNameLst>
                                          <p:attrName>style.visibility</p:attrName>
                                        </p:attrNameLst>
                                      </p:cBhvr>
                                      <p:to>
                                        <p:strVal val="visible"/>
                                      </p:to>
                                    </p:set>
                                    <p:animEffect transition="in" filter="blinds(horizontal)">
                                      <p:cBhvr>
                                        <p:cTn id="13" dur="500"/>
                                        <p:tgtEl>
                                          <p:spTgt spid="75878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758787">
                                            <p:txEl>
                                              <p:pRg st="3" end="3"/>
                                            </p:txEl>
                                          </p:spTgt>
                                        </p:tgtEl>
                                        <p:attrNameLst>
                                          <p:attrName>style.visibility</p:attrName>
                                        </p:attrNameLst>
                                      </p:cBhvr>
                                      <p:to>
                                        <p:strVal val="visible"/>
                                      </p:to>
                                    </p:set>
                                    <p:animEffect transition="in" filter="blinds(horizontal)">
                                      <p:cBhvr>
                                        <p:cTn id="18" dur="500"/>
                                        <p:tgtEl>
                                          <p:spTgt spid="75878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758787">
                                            <p:txEl>
                                              <p:pRg st="4" end="4"/>
                                            </p:txEl>
                                          </p:spTgt>
                                        </p:tgtEl>
                                        <p:attrNameLst>
                                          <p:attrName>style.visibility</p:attrName>
                                        </p:attrNameLst>
                                      </p:cBhvr>
                                      <p:to>
                                        <p:strVal val="visible"/>
                                      </p:to>
                                    </p:set>
                                    <p:animEffect transition="in" filter="blinds(horizontal)">
                                      <p:cBhvr>
                                        <p:cTn id="23" dur="500"/>
                                        <p:tgtEl>
                                          <p:spTgt spid="758787">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758787">
                                            <p:txEl>
                                              <p:pRg st="5" end="5"/>
                                            </p:txEl>
                                          </p:spTgt>
                                        </p:tgtEl>
                                        <p:attrNameLst>
                                          <p:attrName>style.visibility</p:attrName>
                                        </p:attrNameLst>
                                      </p:cBhvr>
                                      <p:to>
                                        <p:strVal val="visible"/>
                                      </p:to>
                                    </p:set>
                                    <p:animEffect transition="in" filter="blinds(horizontal)">
                                      <p:cBhvr>
                                        <p:cTn id="28" dur="500"/>
                                        <p:tgtEl>
                                          <p:spTgt spid="758787">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758809"/>
                                        </p:tgtEl>
                                        <p:attrNameLst>
                                          <p:attrName>style.visibility</p:attrName>
                                        </p:attrNameLst>
                                      </p:cBhvr>
                                      <p:to>
                                        <p:strVal val="visible"/>
                                      </p:to>
                                    </p:set>
                                    <p:animEffect transition="in" filter="blinds(horizontal)">
                                      <p:cBhvr>
                                        <p:cTn id="33" dur="500"/>
                                        <p:tgtEl>
                                          <p:spTgt spid="75880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758787">
                                            <p:txEl>
                                              <p:pRg st="6" end="6"/>
                                            </p:txEl>
                                          </p:spTgt>
                                        </p:tgtEl>
                                        <p:attrNameLst>
                                          <p:attrName>style.visibility</p:attrName>
                                        </p:attrNameLst>
                                      </p:cBhvr>
                                      <p:to>
                                        <p:strVal val="visible"/>
                                      </p:to>
                                    </p:set>
                                    <p:animEffect transition="in" filter="blinds(horizontal)">
                                      <p:cBhvr>
                                        <p:cTn id="38" dur="500"/>
                                        <p:tgtEl>
                                          <p:spTgt spid="758787">
                                            <p:txEl>
                                              <p:pRg st="6" end="6"/>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758787">
                                            <p:txEl>
                                              <p:pRg st="7" end="7"/>
                                            </p:txEl>
                                          </p:spTgt>
                                        </p:tgtEl>
                                        <p:attrNameLst>
                                          <p:attrName>style.visibility</p:attrName>
                                        </p:attrNameLst>
                                      </p:cBhvr>
                                      <p:to>
                                        <p:strVal val="visible"/>
                                      </p:to>
                                    </p:set>
                                    <p:animEffect transition="in" filter="blinds(horizontal)">
                                      <p:cBhvr>
                                        <p:cTn id="43" dur="500"/>
                                        <p:tgtEl>
                                          <p:spTgt spid="758787">
                                            <p:txEl>
                                              <p:pRg st="7" end="7"/>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758787">
                                            <p:txEl>
                                              <p:pRg st="8" end="8"/>
                                            </p:txEl>
                                          </p:spTgt>
                                        </p:tgtEl>
                                        <p:attrNameLst>
                                          <p:attrName>style.visibility</p:attrName>
                                        </p:attrNameLst>
                                      </p:cBhvr>
                                      <p:to>
                                        <p:strVal val="visible"/>
                                      </p:to>
                                    </p:set>
                                    <p:animEffect transition="in" filter="blinds(horizontal)">
                                      <p:cBhvr>
                                        <p:cTn id="48" dur="500"/>
                                        <p:tgtEl>
                                          <p:spTgt spid="758787">
                                            <p:txEl>
                                              <p:pRg st="8" end="8"/>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5" presetClass="entr" presetSubtype="0" fill="hold" grpId="0" nodeType="clickEffect">
                                  <p:stCondLst>
                                    <p:cond delay="0"/>
                                  </p:stCondLst>
                                  <p:childTnLst>
                                    <p:set>
                                      <p:cBhvr>
                                        <p:cTn id="52" dur="1" fill="hold">
                                          <p:stCondLst>
                                            <p:cond delay="0"/>
                                          </p:stCondLst>
                                        </p:cTn>
                                        <p:tgtEl>
                                          <p:spTgt spid="16403"/>
                                        </p:tgtEl>
                                        <p:attrNameLst>
                                          <p:attrName>style.visibility</p:attrName>
                                        </p:attrNameLst>
                                      </p:cBhvr>
                                      <p:to>
                                        <p:strVal val="visible"/>
                                      </p:to>
                                    </p:set>
                                    <p:anim calcmode="lin" valueType="num">
                                      <p:cBhvr>
                                        <p:cTn id="53" dur="500" decel="50000" fill="hold">
                                          <p:stCondLst>
                                            <p:cond delay="0"/>
                                          </p:stCondLst>
                                        </p:cTn>
                                        <p:tgtEl>
                                          <p:spTgt spid="16403"/>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16403"/>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16403"/>
                                        </p:tgtEl>
                                        <p:attrNameLst>
                                          <p:attrName>ppt_w</p:attrName>
                                        </p:attrNameLst>
                                      </p:cBhvr>
                                      <p:tavLst>
                                        <p:tav tm="0">
                                          <p:val>
                                            <p:strVal val="#ppt_w*.05"/>
                                          </p:val>
                                        </p:tav>
                                        <p:tav tm="100000">
                                          <p:val>
                                            <p:strVal val="#ppt_w"/>
                                          </p:val>
                                        </p:tav>
                                      </p:tavLst>
                                    </p:anim>
                                    <p:anim calcmode="lin" valueType="num">
                                      <p:cBhvr>
                                        <p:cTn id="56" dur="1000" fill="hold"/>
                                        <p:tgtEl>
                                          <p:spTgt spid="16403"/>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16403"/>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16403"/>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16403"/>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16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2BA4CFA0-165E-4201-B9C0-2A24B5DCA721}"/>
              </a:ext>
            </a:extLst>
          </p:cNvPr>
          <p:cNvSpPr>
            <a:spLocks noGrp="1"/>
          </p:cNvSpPr>
          <p:nvPr>
            <p:ph type="title"/>
          </p:nvPr>
        </p:nvSpPr>
        <p:spPr/>
        <p:txBody>
          <a:bodyPr/>
          <a:lstStyle/>
          <a:p>
            <a:r>
              <a:rPr lang="en-US" altLang="zh-CN"/>
              <a:t>QQ</a:t>
            </a:r>
            <a:r>
              <a:rPr lang="zh-CN" altLang="en-US"/>
              <a:t>群</a:t>
            </a:r>
          </a:p>
        </p:txBody>
      </p:sp>
      <p:pic>
        <p:nvPicPr>
          <p:cNvPr id="38915" name="Picture 2">
            <a:extLst>
              <a:ext uri="{FF2B5EF4-FFF2-40B4-BE49-F238E27FC236}">
                <a16:creationId xmlns:a16="http://schemas.microsoft.com/office/drawing/2014/main" id="{B4492C10-2749-4500-A447-3DFA7A5F4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3758" y="1916906"/>
            <a:ext cx="2422922" cy="331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AA2384CD-C330-4E5B-8892-2688B6700B9B}"/>
              </a:ext>
            </a:extLst>
          </p:cNvPr>
          <p:cNvSpPr>
            <a:spLocks noGrp="1" noChangeArrowheads="1"/>
          </p:cNvSpPr>
          <p:nvPr>
            <p:ph type="title"/>
          </p:nvPr>
        </p:nvSpPr>
        <p:spPr/>
        <p:txBody>
          <a:bodyPr/>
          <a:lstStyle/>
          <a:p>
            <a:r>
              <a:rPr lang="zh-CN" altLang="en-US"/>
              <a:t>回顾</a:t>
            </a:r>
          </a:p>
        </p:txBody>
      </p:sp>
      <p:sp>
        <p:nvSpPr>
          <p:cNvPr id="128003" name="Rectangle 3">
            <a:extLst>
              <a:ext uri="{FF2B5EF4-FFF2-40B4-BE49-F238E27FC236}">
                <a16:creationId xmlns:a16="http://schemas.microsoft.com/office/drawing/2014/main" id="{DE9FE6FD-EB58-4220-ADA0-EAE8BABA4E07}"/>
              </a:ext>
            </a:extLst>
          </p:cNvPr>
          <p:cNvSpPr>
            <a:spLocks noGrp="1" noChangeArrowheads="1"/>
          </p:cNvSpPr>
          <p:nvPr>
            <p:ph type="body" idx="1"/>
          </p:nvPr>
        </p:nvSpPr>
        <p:spPr/>
        <p:txBody>
          <a:bodyPr/>
          <a:lstStyle/>
          <a:p>
            <a:r>
              <a:rPr lang="zh-CN" altLang="en-US" b="0"/>
              <a:t>命题：具有</a:t>
            </a:r>
            <a:r>
              <a:rPr lang="zh-CN" altLang="en-US" b="0" i="1">
                <a:solidFill>
                  <a:srgbClr val="FF0000"/>
                </a:solidFill>
              </a:rPr>
              <a:t>唯一</a:t>
            </a:r>
            <a:r>
              <a:rPr lang="zh-CN" altLang="en-US" b="0"/>
              <a:t>真值的</a:t>
            </a:r>
            <a:r>
              <a:rPr lang="zh-CN" altLang="en-US" b="0" i="1">
                <a:solidFill>
                  <a:srgbClr val="FF0000"/>
                </a:solidFill>
              </a:rPr>
              <a:t>陈述句</a:t>
            </a:r>
          </a:p>
          <a:p>
            <a:r>
              <a:rPr lang="zh-CN" altLang="en-US" b="0"/>
              <a:t>命题分类</a:t>
            </a:r>
          </a:p>
          <a:p>
            <a:pPr lvl="1"/>
            <a:r>
              <a:rPr lang="zh-CN" altLang="en-US" b="0">
                <a:solidFill>
                  <a:schemeClr val="accent2"/>
                </a:solidFill>
                <a:latin typeface="Verdana" panose="020B0604030504040204" pitchFamily="34" charset="0"/>
              </a:rPr>
              <a:t>简单命题：不能被分解成更简单的命题</a:t>
            </a:r>
          </a:p>
          <a:p>
            <a:pPr lvl="1"/>
            <a:r>
              <a:rPr lang="zh-CN" altLang="en-US" b="0">
                <a:solidFill>
                  <a:schemeClr val="accent2"/>
                </a:solidFill>
                <a:latin typeface="Verdana" panose="020B0604030504040204" pitchFamily="34" charset="0"/>
              </a:rPr>
              <a:t>复合命题：简单命题</a:t>
            </a:r>
            <a:r>
              <a:rPr lang="en-US" altLang="zh-CN" b="0">
                <a:solidFill>
                  <a:schemeClr val="accent2"/>
                </a:solidFill>
                <a:latin typeface="Verdana" panose="020B0604030504040204" pitchFamily="34" charset="0"/>
              </a:rPr>
              <a:t>+</a:t>
            </a:r>
            <a:r>
              <a:rPr lang="zh-CN" altLang="en-US" b="0">
                <a:solidFill>
                  <a:schemeClr val="accent2"/>
                </a:solidFill>
                <a:latin typeface="Verdana" panose="020B0604030504040204" pitchFamily="34" charset="0"/>
              </a:rPr>
              <a:t>联结词</a:t>
            </a:r>
            <a:endParaRPr lang="zh-CN" altLang="en-US" b="0"/>
          </a:p>
          <a:p>
            <a:r>
              <a:rPr lang="zh-CN" altLang="en-US" sz="2325" b="0"/>
              <a:t>三种联结词</a:t>
            </a:r>
            <a:endParaRPr lang="zh-CN" altLang="en-US" b="0"/>
          </a:p>
          <a:p>
            <a:pPr lvl="1"/>
            <a:r>
              <a:rPr lang="zh-CN" altLang="en-US" b="0">
                <a:solidFill>
                  <a:schemeClr val="accent2"/>
                </a:solidFill>
                <a:latin typeface="Verdana" panose="020B0604030504040204" pitchFamily="34" charset="0"/>
              </a:rPr>
              <a:t>否定联结词</a:t>
            </a:r>
          </a:p>
          <a:p>
            <a:pPr lvl="1">
              <a:buFont typeface="Wingdings" panose="05000000000000000000" pitchFamily="2" charset="2"/>
              <a:buNone/>
            </a:pPr>
            <a:endParaRPr lang="zh-CN" altLang="en-US" sz="2100" b="0">
              <a:solidFill>
                <a:schemeClr val="tx1"/>
              </a:solidFill>
            </a:endParaRPr>
          </a:p>
          <a:p>
            <a:pPr lvl="1">
              <a:buFont typeface="Wingdings" panose="05000000000000000000" pitchFamily="2" charset="2"/>
              <a:buNone/>
            </a:pPr>
            <a:endParaRPr lang="en-GB" altLang="zh-CN" sz="2100" b="0">
              <a:solidFill>
                <a:schemeClr val="tx1"/>
              </a:solidFill>
            </a:endParaRPr>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8003">
                                            <p:txEl>
                                              <p:pRg st="1" end="1"/>
                                            </p:txEl>
                                          </p:spTgt>
                                        </p:tgtEl>
                                        <p:attrNameLst>
                                          <p:attrName>style.visibility</p:attrName>
                                        </p:attrNameLst>
                                      </p:cBhvr>
                                      <p:to>
                                        <p:strVal val="visible"/>
                                      </p:to>
                                    </p:set>
                                    <p:anim calcmode="lin" valueType="num">
                                      <p:cBhvr additive="base">
                                        <p:cTn id="7" dur="500" fill="hold"/>
                                        <p:tgtEl>
                                          <p:spTgt spid="1280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800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8003">
                                            <p:txEl>
                                              <p:pRg st="2" end="2"/>
                                            </p:txEl>
                                          </p:spTgt>
                                        </p:tgtEl>
                                        <p:attrNameLst>
                                          <p:attrName>style.visibility</p:attrName>
                                        </p:attrNameLst>
                                      </p:cBhvr>
                                      <p:to>
                                        <p:strVal val="visible"/>
                                      </p:to>
                                    </p:set>
                                    <p:anim calcmode="lin" valueType="num">
                                      <p:cBhvr additive="base">
                                        <p:cTn id="11" dur="500" fill="hold"/>
                                        <p:tgtEl>
                                          <p:spTgt spid="12800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800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8003">
                                            <p:txEl>
                                              <p:pRg st="3" end="3"/>
                                            </p:txEl>
                                          </p:spTgt>
                                        </p:tgtEl>
                                        <p:attrNameLst>
                                          <p:attrName>style.visibility</p:attrName>
                                        </p:attrNameLst>
                                      </p:cBhvr>
                                      <p:to>
                                        <p:strVal val="visible"/>
                                      </p:to>
                                    </p:set>
                                    <p:anim calcmode="lin" valueType="num">
                                      <p:cBhvr additive="base">
                                        <p:cTn id="15" dur="500" fill="hold"/>
                                        <p:tgtEl>
                                          <p:spTgt spid="12800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80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28003">
                                            <p:txEl>
                                              <p:pRg st="4" end="4"/>
                                            </p:txEl>
                                          </p:spTgt>
                                        </p:tgtEl>
                                        <p:attrNameLst>
                                          <p:attrName>style.visibility</p:attrName>
                                        </p:attrNameLst>
                                      </p:cBhvr>
                                      <p:to>
                                        <p:strVal val="visible"/>
                                      </p:to>
                                    </p:set>
                                    <p:anim calcmode="lin" valueType="num">
                                      <p:cBhvr additive="base">
                                        <p:cTn id="21" dur="500" fill="hold"/>
                                        <p:tgtEl>
                                          <p:spTgt spid="12800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800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8003">
                                            <p:txEl>
                                              <p:pRg st="5" end="5"/>
                                            </p:txEl>
                                          </p:spTgt>
                                        </p:tgtEl>
                                        <p:attrNameLst>
                                          <p:attrName>style.visibility</p:attrName>
                                        </p:attrNameLst>
                                      </p:cBhvr>
                                      <p:to>
                                        <p:strVal val="visible"/>
                                      </p:to>
                                    </p:set>
                                    <p:anim calcmode="lin" valueType="num">
                                      <p:cBhvr additive="base">
                                        <p:cTn id="25" dur="500" fill="hold"/>
                                        <p:tgtEl>
                                          <p:spTgt spid="12800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800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0834" name="Rectangle 2">
            <a:extLst>
              <a:ext uri="{FF2B5EF4-FFF2-40B4-BE49-F238E27FC236}">
                <a16:creationId xmlns:a16="http://schemas.microsoft.com/office/drawing/2014/main" id="{20CAB899-7270-4DA4-865A-F9FA57A26AAC}"/>
              </a:ext>
            </a:extLst>
          </p:cNvPr>
          <p:cNvSpPr>
            <a:spLocks noGrp="1" noChangeArrowheads="1"/>
          </p:cNvSpPr>
          <p:nvPr>
            <p:ph type="title"/>
          </p:nvPr>
        </p:nvSpPr>
        <p:spPr/>
        <p:txBody>
          <a:bodyPr/>
          <a:lstStyle/>
          <a:p>
            <a:pPr>
              <a:defRPr/>
            </a:pPr>
            <a:r>
              <a:rPr lang="en-US" altLang="zh-CN"/>
              <a:t>1.1 </a:t>
            </a:r>
            <a:r>
              <a:rPr lang="zh-CN" altLang="en-US"/>
              <a:t>命题与</a:t>
            </a:r>
            <a:r>
              <a:rPr lang="zh-CN" altLang="en-US" u="sng">
                <a:effectLst>
                  <a:outerShdw blurRad="38100" dist="38100" dir="2700000" algn="tl">
                    <a:srgbClr val="C0C0C0"/>
                  </a:outerShdw>
                </a:effectLst>
              </a:rPr>
              <a:t>联结词</a:t>
            </a:r>
          </a:p>
        </p:txBody>
      </p:sp>
      <p:sp>
        <p:nvSpPr>
          <p:cNvPr id="760835" name="Rectangle 3">
            <a:extLst>
              <a:ext uri="{FF2B5EF4-FFF2-40B4-BE49-F238E27FC236}">
                <a16:creationId xmlns:a16="http://schemas.microsoft.com/office/drawing/2014/main" id="{1040C47F-D759-40D8-91DF-33AC9CBA40E0}"/>
              </a:ext>
            </a:extLst>
          </p:cNvPr>
          <p:cNvSpPr>
            <a:spLocks noGrp="1" noChangeArrowheads="1"/>
          </p:cNvSpPr>
          <p:nvPr>
            <p:ph type="body" sz="half" idx="1"/>
          </p:nvPr>
        </p:nvSpPr>
        <p:spPr>
          <a:xfrm>
            <a:off x="1657350" y="1863328"/>
            <a:ext cx="5938838" cy="3671888"/>
          </a:xfrm>
          <a:noFill/>
        </p:spPr>
        <p:txBody>
          <a:bodyPr/>
          <a:lstStyle/>
          <a:p>
            <a:r>
              <a:rPr lang="zh-CN" altLang="en-US" b="0"/>
              <a:t>合取联结词</a:t>
            </a:r>
            <a:r>
              <a:rPr lang="en-US" altLang="zh-CN" b="0"/>
              <a:t>(</a:t>
            </a:r>
            <a:r>
              <a:rPr lang="en-US" altLang="zh-CN" sz="1800"/>
              <a:t>Conjunctive Connective</a:t>
            </a:r>
            <a:r>
              <a:rPr lang="en-US" altLang="zh-CN" b="0"/>
              <a:t>)</a:t>
            </a:r>
          </a:p>
          <a:p>
            <a:pPr lvl="1"/>
            <a:r>
              <a:rPr lang="zh-CN" altLang="en-US" b="0">
                <a:solidFill>
                  <a:schemeClr val="accent2"/>
                </a:solidFill>
                <a:latin typeface="Verdana" panose="020B0604030504040204" pitchFamily="34" charset="0"/>
              </a:rPr>
              <a:t>符号</a:t>
            </a:r>
            <a:r>
              <a:rPr lang="zh-CN" altLang="en-US" b="0">
                <a:solidFill>
                  <a:schemeClr val="accent2"/>
                </a:solidFill>
                <a:latin typeface="Verdana" panose="020B0604030504040204" pitchFamily="34" charset="0"/>
                <a:sym typeface="Symbol" panose="05050102010706020507" pitchFamily="18" charset="2"/>
              </a:rPr>
              <a:t></a:t>
            </a:r>
            <a:r>
              <a:rPr lang="en-US" altLang="zh-CN" b="0">
                <a:solidFill>
                  <a:schemeClr val="accent2"/>
                </a:solidFill>
                <a:latin typeface="Verdana" panose="020B0604030504040204" pitchFamily="34" charset="0"/>
              </a:rPr>
              <a:t>,</a:t>
            </a:r>
            <a:r>
              <a:rPr lang="zh-CN" altLang="en-US" b="0">
                <a:solidFill>
                  <a:schemeClr val="accent2"/>
                </a:solidFill>
                <a:latin typeface="Verdana" panose="020B0604030504040204" pitchFamily="34" charset="0"/>
              </a:rPr>
              <a:t>读作</a:t>
            </a:r>
            <a:r>
              <a:rPr lang="zh-CN" altLang="en-US" b="0">
                <a:solidFill>
                  <a:schemeClr val="accent2"/>
                </a:solidFill>
                <a:latin typeface="宋体" panose="02010600030101010101" pitchFamily="2" charset="-122"/>
              </a:rPr>
              <a:t>“</a:t>
            </a:r>
            <a:r>
              <a:rPr lang="zh-CN" altLang="en-US" b="0">
                <a:solidFill>
                  <a:schemeClr val="accent2"/>
                </a:solidFill>
                <a:latin typeface="Verdana" panose="020B0604030504040204" pitchFamily="34" charset="0"/>
              </a:rPr>
              <a:t>合取</a:t>
            </a:r>
            <a:r>
              <a:rPr lang="zh-CN" altLang="en-US" b="0">
                <a:solidFill>
                  <a:schemeClr val="accent2"/>
                </a:solidFill>
                <a:latin typeface="宋体" panose="02010600030101010101" pitchFamily="2" charset="-122"/>
              </a:rPr>
              <a:t>”</a:t>
            </a:r>
            <a:endParaRPr lang="zh-CN" altLang="en-US" b="0">
              <a:solidFill>
                <a:schemeClr val="accent2"/>
              </a:solidFill>
              <a:latin typeface="Verdana" panose="020B0604030504040204" pitchFamily="34" charset="0"/>
            </a:endParaRPr>
          </a:p>
          <a:p>
            <a:r>
              <a:rPr lang="zh-CN" altLang="en-US" b="0"/>
              <a:t>定义：命题 </a:t>
            </a:r>
            <a:r>
              <a:rPr lang="en-US" altLang="zh-CN" b="0" i="1">
                <a:latin typeface="Verdana" panose="020B0604030504040204" pitchFamily="34" charset="0"/>
              </a:rPr>
              <a:t>p</a:t>
            </a:r>
            <a:r>
              <a:rPr lang="zh-CN" altLang="en-US" b="0">
                <a:latin typeface="Verdana" panose="020B0604030504040204" pitchFamily="34" charset="0"/>
              </a:rPr>
              <a:t>，</a:t>
            </a:r>
            <a:r>
              <a:rPr lang="en-US" altLang="zh-CN" b="0" i="1">
                <a:latin typeface="Verdana" panose="020B0604030504040204" pitchFamily="34" charset="0"/>
              </a:rPr>
              <a:t>q</a:t>
            </a:r>
            <a:endParaRPr lang="en-GB" altLang="zh-CN" b="0" i="1">
              <a:latin typeface="Verdana" panose="020B0604030504040204" pitchFamily="34" charset="0"/>
            </a:endParaRPr>
          </a:p>
          <a:p>
            <a:pPr lvl="1"/>
            <a:r>
              <a:rPr lang="en-US" altLang="zh-CN"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rPr>
              <a:t>与</a:t>
            </a:r>
            <a:r>
              <a:rPr lang="en-US" altLang="zh-CN" b="0" i="1">
                <a:solidFill>
                  <a:schemeClr val="accent2"/>
                </a:solidFill>
                <a:latin typeface="Verdana" panose="020B0604030504040204" pitchFamily="34" charset="0"/>
              </a:rPr>
              <a:t>q</a:t>
            </a:r>
            <a:r>
              <a:rPr lang="zh-CN" altLang="en-US" b="0">
                <a:solidFill>
                  <a:schemeClr val="accent2"/>
                </a:solidFill>
                <a:latin typeface="Verdana" panose="020B0604030504040204" pitchFamily="34" charset="0"/>
              </a:rPr>
              <a:t>的合取式：复合命题</a:t>
            </a:r>
            <a:r>
              <a:rPr lang="zh-CN" altLang="en-US" b="0">
                <a:solidFill>
                  <a:schemeClr val="accent2"/>
                </a:solidFill>
                <a:latin typeface="宋体" panose="02010600030101010101" pitchFamily="2" charset="-122"/>
              </a:rPr>
              <a:t>“</a:t>
            </a:r>
            <a:r>
              <a:rPr lang="en-US" altLang="zh-CN"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rPr>
              <a:t>并且</a:t>
            </a:r>
            <a:r>
              <a:rPr lang="en-US" altLang="zh-CN" b="0" i="1">
                <a:solidFill>
                  <a:schemeClr val="accent2"/>
                </a:solidFill>
                <a:latin typeface="Verdana" panose="020B0604030504040204" pitchFamily="34" charset="0"/>
              </a:rPr>
              <a:t>q</a:t>
            </a:r>
            <a:r>
              <a:rPr lang="zh-CN" altLang="en-US" b="0">
                <a:solidFill>
                  <a:schemeClr val="accent2"/>
                </a:solidFill>
                <a:latin typeface="宋体" panose="02010600030101010101" pitchFamily="2" charset="-122"/>
              </a:rPr>
              <a:t>”</a:t>
            </a:r>
            <a:endParaRPr lang="zh-CN" altLang="en-US" b="0">
              <a:solidFill>
                <a:schemeClr val="accent2"/>
              </a:solidFill>
              <a:latin typeface="Verdana" panose="020B0604030504040204" pitchFamily="34" charset="0"/>
            </a:endParaRPr>
          </a:p>
          <a:p>
            <a:pPr lvl="1"/>
            <a:r>
              <a:rPr lang="zh-CN" altLang="en-US" b="0">
                <a:solidFill>
                  <a:schemeClr val="accent2"/>
                </a:solidFill>
                <a:latin typeface="Verdana" panose="020B0604030504040204" pitchFamily="34" charset="0"/>
              </a:rPr>
              <a:t>符号：</a:t>
            </a:r>
            <a:r>
              <a:rPr lang="en-US" altLang="zh-CN"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q</a:t>
            </a:r>
            <a:r>
              <a:rPr lang="en-US" altLang="zh-CN" b="0">
                <a:solidFill>
                  <a:schemeClr val="accent2"/>
                </a:solidFill>
                <a:latin typeface="Verdana" panose="020B0604030504040204" pitchFamily="34" charset="0"/>
              </a:rPr>
              <a:t>(</a:t>
            </a:r>
            <a:r>
              <a:rPr lang="zh-CN" altLang="en-US" b="0">
                <a:solidFill>
                  <a:schemeClr val="accent2"/>
                </a:solidFill>
                <a:latin typeface="Verdana" panose="020B0604030504040204" pitchFamily="34" charset="0"/>
              </a:rPr>
              <a:t>符号</a:t>
            </a:r>
            <a:r>
              <a:rPr lang="zh-CN" altLang="en-US" b="0">
                <a:solidFill>
                  <a:schemeClr val="accent2"/>
                </a:solidFill>
                <a:latin typeface="Verdana" panose="020B0604030504040204" pitchFamily="34" charset="0"/>
                <a:sym typeface="Symbol" panose="05050102010706020507" pitchFamily="18" charset="2"/>
              </a:rPr>
              <a:t></a:t>
            </a:r>
            <a:r>
              <a:rPr lang="zh-CN" altLang="en-US" b="0">
                <a:solidFill>
                  <a:schemeClr val="accent2"/>
                </a:solidFill>
                <a:latin typeface="Verdana" panose="020B0604030504040204" pitchFamily="34" charset="0"/>
              </a:rPr>
              <a:t>称作合取联结词</a:t>
            </a:r>
            <a:r>
              <a:rPr lang="en-US" altLang="zh-CN" b="0">
                <a:solidFill>
                  <a:schemeClr val="accent2"/>
                </a:solidFill>
                <a:latin typeface="Verdana" panose="020B0604030504040204" pitchFamily="34" charset="0"/>
              </a:rPr>
              <a:t>)</a:t>
            </a:r>
          </a:p>
          <a:p>
            <a:pPr lvl="1"/>
            <a:r>
              <a:rPr lang="en-US" altLang="zh-CN"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q</a:t>
            </a:r>
            <a:r>
              <a:rPr lang="zh-CN" altLang="en-US" b="0">
                <a:solidFill>
                  <a:schemeClr val="accent2"/>
                </a:solidFill>
                <a:latin typeface="Verdana" panose="020B0604030504040204" pitchFamily="34" charset="0"/>
              </a:rPr>
              <a:t>为真当且仅当</a:t>
            </a:r>
            <a:r>
              <a:rPr lang="en-US" altLang="zh-CN" sz="2100"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rPr>
              <a:t>和</a:t>
            </a:r>
            <a:r>
              <a:rPr lang="en-US" altLang="zh-CN" b="0" i="1">
                <a:solidFill>
                  <a:schemeClr val="accent2"/>
                </a:solidFill>
                <a:latin typeface="Verdana" panose="020B0604030504040204" pitchFamily="34" charset="0"/>
              </a:rPr>
              <a:t>q</a:t>
            </a:r>
            <a:r>
              <a:rPr lang="zh-CN" altLang="en-US" b="0">
                <a:solidFill>
                  <a:schemeClr val="accent2"/>
                </a:solidFill>
                <a:latin typeface="Verdana" panose="020B0604030504040204" pitchFamily="34" charset="0"/>
              </a:rPr>
              <a:t>同时为真</a:t>
            </a:r>
          </a:p>
          <a:p>
            <a:r>
              <a:rPr lang="zh-CN" altLang="en-US" b="0"/>
              <a:t>例子</a:t>
            </a:r>
          </a:p>
          <a:p>
            <a:pPr lvl="1"/>
            <a:r>
              <a:rPr lang="zh-CN" altLang="en-US" b="0">
                <a:solidFill>
                  <a:schemeClr val="accent2"/>
                </a:solidFill>
                <a:latin typeface="Verdana" panose="020B0604030504040204" pitchFamily="34" charset="0"/>
              </a:rPr>
              <a:t>王华的成绩很好</a:t>
            </a:r>
            <a:r>
              <a:rPr lang="zh-CN" altLang="en-US" b="0">
                <a:solidFill>
                  <a:srgbClr val="FF3300"/>
                </a:solidFill>
                <a:latin typeface="Verdana" panose="020B0604030504040204" pitchFamily="34" charset="0"/>
              </a:rPr>
              <a:t>并且</a:t>
            </a:r>
            <a:r>
              <a:rPr lang="zh-CN" altLang="en-US" b="0">
                <a:solidFill>
                  <a:schemeClr val="accent2"/>
                </a:solidFill>
                <a:latin typeface="Verdana" panose="020B0604030504040204" pitchFamily="34" charset="0"/>
              </a:rPr>
              <a:t>品德很好 </a:t>
            </a:r>
            <a:r>
              <a:rPr lang="en-US" altLang="zh-CN"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q</a:t>
            </a:r>
            <a:endParaRPr lang="zh-CN" altLang="en-US" b="0" i="1">
              <a:solidFill>
                <a:schemeClr val="accent2"/>
              </a:solidFill>
              <a:latin typeface="Verdana" panose="020B0604030504040204" pitchFamily="34" charset="0"/>
            </a:endParaRPr>
          </a:p>
          <a:p>
            <a:pPr lvl="2"/>
            <a:r>
              <a:rPr lang="en-US" altLang="zh-CN" sz="1575" b="0" i="1">
                <a:solidFill>
                  <a:srgbClr val="FF3300"/>
                </a:solidFill>
                <a:latin typeface="Verdana" panose="020B0604030504040204" pitchFamily="34" charset="0"/>
              </a:rPr>
              <a:t>p</a:t>
            </a:r>
            <a:r>
              <a:rPr lang="zh-CN" altLang="en-US" sz="1575" b="0">
                <a:solidFill>
                  <a:srgbClr val="FF3300"/>
                </a:solidFill>
              </a:rPr>
              <a:t>：王华的成绩很好</a:t>
            </a:r>
          </a:p>
          <a:p>
            <a:pPr lvl="2"/>
            <a:r>
              <a:rPr lang="en-US" altLang="zh-CN" sz="1575" b="0" i="1">
                <a:solidFill>
                  <a:srgbClr val="FF3300"/>
                </a:solidFill>
                <a:latin typeface="Verdana" panose="020B0604030504040204" pitchFamily="34" charset="0"/>
              </a:rPr>
              <a:t>q</a:t>
            </a:r>
            <a:r>
              <a:rPr lang="zh-CN" altLang="en-US" sz="1575" b="0">
                <a:solidFill>
                  <a:srgbClr val="FF3300"/>
                </a:solidFill>
              </a:rPr>
              <a:t>：王华的品德很好</a:t>
            </a:r>
            <a:endParaRPr lang="zh-CN" altLang="en-GB" sz="1575" b="0">
              <a:solidFill>
                <a:srgbClr val="FF3300"/>
              </a:solidFill>
            </a:endParaRPr>
          </a:p>
        </p:txBody>
      </p:sp>
      <p:graphicFrame>
        <p:nvGraphicFramePr>
          <p:cNvPr id="760888" name="Group 56">
            <a:extLst>
              <a:ext uri="{FF2B5EF4-FFF2-40B4-BE49-F238E27FC236}">
                <a16:creationId xmlns:a16="http://schemas.microsoft.com/office/drawing/2014/main" id="{A2E590D2-F6D6-4438-8941-94AECFD3B174}"/>
              </a:ext>
            </a:extLst>
          </p:cNvPr>
          <p:cNvGraphicFramePr>
            <a:graphicFrameLocks noGrp="1"/>
          </p:cNvGraphicFramePr>
          <p:nvPr>
            <p:ph sz="half" idx="2"/>
          </p:nvPr>
        </p:nvGraphicFramePr>
        <p:xfrm>
          <a:off x="6300789" y="3807620"/>
          <a:ext cx="1403748" cy="1760220"/>
        </p:xfrm>
        <a:graphic>
          <a:graphicData uri="http://schemas.openxmlformats.org/drawingml/2006/table">
            <a:tbl>
              <a:tblPr/>
              <a:tblGrid>
                <a:gridCol w="320279">
                  <a:extLst>
                    <a:ext uri="{9D8B030D-6E8A-4147-A177-3AD203B41FA5}">
                      <a16:colId xmlns:a16="http://schemas.microsoft.com/office/drawing/2014/main" val="2641587727"/>
                    </a:ext>
                  </a:extLst>
                </a:gridCol>
                <a:gridCol w="284559">
                  <a:extLst>
                    <a:ext uri="{9D8B030D-6E8A-4147-A177-3AD203B41FA5}">
                      <a16:colId xmlns:a16="http://schemas.microsoft.com/office/drawing/2014/main" val="377144115"/>
                    </a:ext>
                  </a:extLst>
                </a:gridCol>
                <a:gridCol w="798910">
                  <a:extLst>
                    <a:ext uri="{9D8B030D-6E8A-4147-A177-3AD203B41FA5}">
                      <a16:colId xmlns:a16="http://schemas.microsoft.com/office/drawing/2014/main" val="2886450744"/>
                    </a:ext>
                  </a:extLst>
                </a:gridCol>
              </a:tblGrid>
              <a:tr h="38862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p</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q</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p</a:t>
                      </a:r>
                      <a:r>
                        <a:rPr kumimoji="1" lang="zh-CN" altLang="en-US" sz="2100" b="0" i="0"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a:t>
                      </a: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q</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62101003"/>
                  </a:ext>
                </a:extLst>
              </a:tr>
              <a:tr h="34290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62193841"/>
                  </a:ext>
                </a:extLst>
              </a:tr>
              <a:tr h="34290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90870434"/>
                  </a:ext>
                </a:extLst>
              </a:tr>
              <a:tr h="34290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7221977"/>
                  </a:ext>
                </a:extLst>
              </a:tr>
              <a:tr h="34290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06757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7608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083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760835">
                                            <p:txEl>
                                              <p:pRg st="2" end="2"/>
                                            </p:txEl>
                                          </p:spTgt>
                                        </p:tgtEl>
                                        <p:attrNameLst>
                                          <p:attrName>style.visibility</p:attrName>
                                        </p:attrNameLst>
                                      </p:cBhvr>
                                      <p:to>
                                        <p:strVal val="visible"/>
                                      </p:to>
                                    </p:set>
                                    <p:animEffect transition="in" filter="blinds(horizontal)">
                                      <p:cBhvr>
                                        <p:cTn id="13" dur="500"/>
                                        <p:tgtEl>
                                          <p:spTgt spid="76083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760835">
                                            <p:txEl>
                                              <p:pRg st="3" end="3"/>
                                            </p:txEl>
                                          </p:spTgt>
                                        </p:tgtEl>
                                        <p:attrNameLst>
                                          <p:attrName>style.visibility</p:attrName>
                                        </p:attrNameLst>
                                      </p:cBhvr>
                                      <p:to>
                                        <p:strVal val="visible"/>
                                      </p:to>
                                    </p:set>
                                    <p:animEffect transition="in" filter="blinds(horizontal)">
                                      <p:cBhvr>
                                        <p:cTn id="18" dur="500"/>
                                        <p:tgtEl>
                                          <p:spTgt spid="760835">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60835">
                                            <p:txEl>
                                              <p:pRg st="4" end="4"/>
                                            </p:txEl>
                                          </p:spTgt>
                                        </p:tgtEl>
                                        <p:attrNameLst>
                                          <p:attrName>style.visibility</p:attrName>
                                        </p:attrNameLst>
                                      </p:cBhvr>
                                      <p:to>
                                        <p:strVal val="visible"/>
                                      </p:to>
                                    </p:set>
                                    <p:animEffect transition="in" filter="blinds(horizontal)">
                                      <p:cBhvr>
                                        <p:cTn id="21" dur="500"/>
                                        <p:tgtEl>
                                          <p:spTgt spid="760835">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60835">
                                            <p:txEl>
                                              <p:pRg st="5" end="5"/>
                                            </p:txEl>
                                          </p:spTgt>
                                        </p:tgtEl>
                                        <p:attrNameLst>
                                          <p:attrName>style.visibility</p:attrName>
                                        </p:attrNameLst>
                                      </p:cBhvr>
                                      <p:to>
                                        <p:strVal val="visible"/>
                                      </p:to>
                                    </p:set>
                                    <p:animEffect transition="in" filter="blinds(horizontal)">
                                      <p:cBhvr>
                                        <p:cTn id="24" dur="500"/>
                                        <p:tgtEl>
                                          <p:spTgt spid="760835">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760888"/>
                                        </p:tgtEl>
                                        <p:attrNameLst>
                                          <p:attrName>style.visibility</p:attrName>
                                        </p:attrNameLst>
                                      </p:cBhvr>
                                      <p:to>
                                        <p:strVal val="visible"/>
                                      </p:to>
                                    </p:set>
                                    <p:animEffect transition="in" filter="blinds(horizontal)">
                                      <p:cBhvr>
                                        <p:cTn id="29" dur="500"/>
                                        <p:tgtEl>
                                          <p:spTgt spid="76088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760835">
                                            <p:txEl>
                                              <p:pRg st="6" end="6"/>
                                            </p:txEl>
                                          </p:spTgt>
                                        </p:tgtEl>
                                        <p:attrNameLst>
                                          <p:attrName>style.visibility</p:attrName>
                                        </p:attrNameLst>
                                      </p:cBhvr>
                                      <p:to>
                                        <p:strVal val="visible"/>
                                      </p:to>
                                    </p:set>
                                    <p:animEffect transition="in" filter="blinds(horizontal)">
                                      <p:cBhvr>
                                        <p:cTn id="34" dur="500"/>
                                        <p:tgtEl>
                                          <p:spTgt spid="760835">
                                            <p:txEl>
                                              <p:pRg st="6" end="6"/>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760835">
                                            <p:txEl>
                                              <p:pRg st="7" end="7"/>
                                            </p:txEl>
                                          </p:spTgt>
                                        </p:tgtEl>
                                        <p:attrNameLst>
                                          <p:attrName>style.visibility</p:attrName>
                                        </p:attrNameLst>
                                      </p:cBhvr>
                                      <p:to>
                                        <p:strVal val="visible"/>
                                      </p:to>
                                    </p:set>
                                    <p:animEffect transition="in" filter="blinds(horizontal)">
                                      <p:cBhvr>
                                        <p:cTn id="37" dur="500"/>
                                        <p:tgtEl>
                                          <p:spTgt spid="760835">
                                            <p:txEl>
                                              <p:pRg st="7" end="7"/>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760835">
                                            <p:txEl>
                                              <p:pRg st="8" end="8"/>
                                            </p:txEl>
                                          </p:spTgt>
                                        </p:tgtEl>
                                        <p:attrNameLst>
                                          <p:attrName>style.visibility</p:attrName>
                                        </p:attrNameLst>
                                      </p:cBhvr>
                                      <p:to>
                                        <p:strVal val="visible"/>
                                      </p:to>
                                    </p:set>
                                    <p:animEffect transition="in" filter="blinds(horizontal)">
                                      <p:cBhvr>
                                        <p:cTn id="40" dur="500"/>
                                        <p:tgtEl>
                                          <p:spTgt spid="760835">
                                            <p:txEl>
                                              <p:pRg st="8" end="8"/>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760835">
                                            <p:txEl>
                                              <p:pRg st="9" end="9"/>
                                            </p:txEl>
                                          </p:spTgt>
                                        </p:tgtEl>
                                        <p:attrNameLst>
                                          <p:attrName>style.visibility</p:attrName>
                                        </p:attrNameLst>
                                      </p:cBhvr>
                                      <p:to>
                                        <p:strVal val="visible"/>
                                      </p:to>
                                    </p:set>
                                    <p:animEffect transition="in" filter="blinds(horizontal)">
                                      <p:cBhvr>
                                        <p:cTn id="43" dur="500"/>
                                        <p:tgtEl>
                                          <p:spTgt spid="7608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1858" name="Rectangle 2">
            <a:extLst>
              <a:ext uri="{FF2B5EF4-FFF2-40B4-BE49-F238E27FC236}">
                <a16:creationId xmlns:a16="http://schemas.microsoft.com/office/drawing/2014/main" id="{85646D93-199A-4BB2-B53A-2953AE33CF67}"/>
              </a:ext>
            </a:extLst>
          </p:cNvPr>
          <p:cNvSpPr>
            <a:spLocks noGrp="1" noChangeArrowheads="1"/>
          </p:cNvSpPr>
          <p:nvPr>
            <p:ph type="title"/>
          </p:nvPr>
        </p:nvSpPr>
        <p:spPr/>
        <p:txBody>
          <a:bodyPr/>
          <a:lstStyle/>
          <a:p>
            <a:pPr>
              <a:defRPr/>
            </a:pPr>
            <a:r>
              <a:rPr lang="en-US" altLang="zh-CN"/>
              <a:t>1.1 </a:t>
            </a:r>
            <a:r>
              <a:rPr lang="zh-CN" altLang="en-US"/>
              <a:t>命题与</a:t>
            </a:r>
            <a:r>
              <a:rPr lang="zh-CN" altLang="en-US" u="sng">
                <a:effectLst>
                  <a:outerShdw blurRad="38100" dist="38100" dir="2700000" algn="tl">
                    <a:srgbClr val="C0C0C0"/>
                  </a:outerShdw>
                </a:effectLst>
              </a:rPr>
              <a:t>联结词</a:t>
            </a:r>
          </a:p>
        </p:txBody>
      </p:sp>
      <p:sp>
        <p:nvSpPr>
          <p:cNvPr id="761859" name="Rectangle 3">
            <a:extLst>
              <a:ext uri="{FF2B5EF4-FFF2-40B4-BE49-F238E27FC236}">
                <a16:creationId xmlns:a16="http://schemas.microsoft.com/office/drawing/2014/main" id="{943381E9-E05D-4B6A-A9C0-E8723A6DBA45}"/>
              </a:ext>
            </a:extLst>
          </p:cNvPr>
          <p:cNvSpPr>
            <a:spLocks noGrp="1" noChangeArrowheads="1"/>
          </p:cNvSpPr>
          <p:nvPr>
            <p:ph type="body" sz="half" idx="1"/>
          </p:nvPr>
        </p:nvSpPr>
        <p:spPr>
          <a:xfrm>
            <a:off x="1657350" y="1863328"/>
            <a:ext cx="5938838" cy="3671888"/>
          </a:xfrm>
          <a:noFill/>
        </p:spPr>
        <p:txBody>
          <a:bodyPr/>
          <a:lstStyle/>
          <a:p>
            <a:r>
              <a:rPr lang="zh-CN" altLang="en-US" b="0"/>
              <a:t>析取联结词</a:t>
            </a:r>
            <a:r>
              <a:rPr lang="en-US" altLang="zh-CN" b="0"/>
              <a:t>(</a:t>
            </a:r>
            <a:r>
              <a:rPr lang="en-US" altLang="zh-CN" sz="1800"/>
              <a:t>Disjunctive Connective</a:t>
            </a:r>
            <a:r>
              <a:rPr lang="en-US" altLang="zh-CN" b="0"/>
              <a:t>)</a:t>
            </a:r>
          </a:p>
          <a:p>
            <a:pPr lvl="1"/>
            <a:r>
              <a:rPr lang="zh-CN" altLang="en-US" b="0">
                <a:solidFill>
                  <a:schemeClr val="accent2"/>
                </a:solidFill>
                <a:latin typeface="Verdana" panose="020B0604030504040204" pitchFamily="34" charset="0"/>
              </a:rPr>
              <a:t>符号</a:t>
            </a:r>
            <a:r>
              <a:rPr lang="zh-CN" altLang="en-US" b="0">
                <a:solidFill>
                  <a:schemeClr val="accent2"/>
                </a:solidFill>
                <a:latin typeface="Verdana" panose="020B0604030504040204" pitchFamily="34" charset="0"/>
                <a:sym typeface="Symbol" panose="05050102010706020507" pitchFamily="18" charset="2"/>
              </a:rPr>
              <a:t></a:t>
            </a:r>
            <a:r>
              <a:rPr lang="en-US" altLang="zh-CN" b="0">
                <a:solidFill>
                  <a:schemeClr val="accent2"/>
                </a:solidFill>
                <a:latin typeface="Verdana" panose="020B0604030504040204" pitchFamily="34" charset="0"/>
              </a:rPr>
              <a:t>,</a:t>
            </a:r>
            <a:r>
              <a:rPr lang="zh-CN" altLang="en-US" b="0">
                <a:solidFill>
                  <a:schemeClr val="accent2"/>
                </a:solidFill>
                <a:latin typeface="Verdana" panose="020B0604030504040204" pitchFamily="34" charset="0"/>
              </a:rPr>
              <a:t>读作</a:t>
            </a:r>
            <a:r>
              <a:rPr lang="zh-CN" altLang="en-US" b="0">
                <a:solidFill>
                  <a:schemeClr val="accent2"/>
                </a:solidFill>
                <a:latin typeface="宋体" panose="02010600030101010101" pitchFamily="2" charset="-122"/>
              </a:rPr>
              <a:t>“</a:t>
            </a:r>
            <a:r>
              <a:rPr lang="zh-CN" altLang="en-US" b="0">
                <a:solidFill>
                  <a:schemeClr val="accent2"/>
                </a:solidFill>
                <a:latin typeface="Verdana" panose="020B0604030504040204" pitchFamily="34" charset="0"/>
              </a:rPr>
              <a:t>析取</a:t>
            </a:r>
            <a:r>
              <a:rPr lang="zh-CN" altLang="en-US" b="0">
                <a:solidFill>
                  <a:schemeClr val="accent2"/>
                </a:solidFill>
                <a:latin typeface="宋体" panose="02010600030101010101" pitchFamily="2" charset="-122"/>
              </a:rPr>
              <a:t>”</a:t>
            </a:r>
            <a:endParaRPr lang="zh-CN" altLang="en-US" b="0">
              <a:solidFill>
                <a:schemeClr val="accent2"/>
              </a:solidFill>
              <a:latin typeface="Verdana" panose="020B0604030504040204" pitchFamily="34" charset="0"/>
            </a:endParaRPr>
          </a:p>
          <a:p>
            <a:r>
              <a:rPr lang="zh-CN" altLang="en-US" b="0"/>
              <a:t>定义：命题 </a:t>
            </a:r>
            <a:r>
              <a:rPr lang="en-US" altLang="zh-CN" b="0" i="1">
                <a:latin typeface="Verdana" panose="020B0604030504040204" pitchFamily="34" charset="0"/>
              </a:rPr>
              <a:t>p</a:t>
            </a:r>
            <a:r>
              <a:rPr lang="zh-CN" altLang="en-US" b="0">
                <a:latin typeface="Verdana" panose="020B0604030504040204" pitchFamily="34" charset="0"/>
              </a:rPr>
              <a:t>，</a:t>
            </a:r>
            <a:r>
              <a:rPr lang="en-US" altLang="zh-CN" b="0" i="1">
                <a:latin typeface="Verdana" panose="020B0604030504040204" pitchFamily="34" charset="0"/>
              </a:rPr>
              <a:t>q</a:t>
            </a:r>
            <a:endParaRPr lang="en-GB" altLang="zh-CN" b="0" i="1">
              <a:latin typeface="Verdana" panose="020B0604030504040204" pitchFamily="34" charset="0"/>
            </a:endParaRPr>
          </a:p>
          <a:p>
            <a:pPr lvl="1"/>
            <a:r>
              <a:rPr lang="en-US" altLang="zh-CN"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rPr>
              <a:t>与</a:t>
            </a:r>
            <a:r>
              <a:rPr lang="en-US" altLang="zh-CN" b="0" i="1">
                <a:solidFill>
                  <a:schemeClr val="accent2"/>
                </a:solidFill>
                <a:latin typeface="Verdana" panose="020B0604030504040204" pitchFamily="34" charset="0"/>
              </a:rPr>
              <a:t>q</a:t>
            </a:r>
            <a:r>
              <a:rPr lang="zh-CN" altLang="en-US" b="0">
                <a:solidFill>
                  <a:schemeClr val="accent2"/>
                </a:solidFill>
                <a:latin typeface="Verdana" panose="020B0604030504040204" pitchFamily="34" charset="0"/>
              </a:rPr>
              <a:t>的析取式：复合命题</a:t>
            </a:r>
            <a:r>
              <a:rPr lang="zh-CN" altLang="en-US" b="0">
                <a:solidFill>
                  <a:schemeClr val="accent2"/>
                </a:solidFill>
                <a:latin typeface="宋体" panose="02010600030101010101" pitchFamily="2" charset="-122"/>
              </a:rPr>
              <a:t>“</a:t>
            </a:r>
            <a:r>
              <a:rPr lang="en-US" altLang="zh-CN"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rPr>
              <a:t>或</a:t>
            </a:r>
            <a:r>
              <a:rPr lang="en-US" altLang="zh-CN" b="0" i="1">
                <a:solidFill>
                  <a:schemeClr val="accent2"/>
                </a:solidFill>
                <a:latin typeface="Verdana" panose="020B0604030504040204" pitchFamily="34" charset="0"/>
              </a:rPr>
              <a:t>q</a:t>
            </a:r>
            <a:r>
              <a:rPr lang="zh-CN" altLang="en-US" b="0">
                <a:solidFill>
                  <a:schemeClr val="accent2"/>
                </a:solidFill>
                <a:latin typeface="宋体" panose="02010600030101010101" pitchFamily="2" charset="-122"/>
              </a:rPr>
              <a:t>”</a:t>
            </a:r>
            <a:endParaRPr lang="zh-CN" altLang="en-US" b="0">
              <a:solidFill>
                <a:schemeClr val="accent2"/>
              </a:solidFill>
              <a:latin typeface="Verdana" panose="020B0604030504040204" pitchFamily="34" charset="0"/>
            </a:endParaRPr>
          </a:p>
          <a:p>
            <a:pPr lvl="1"/>
            <a:r>
              <a:rPr lang="zh-CN" altLang="en-US" b="0">
                <a:solidFill>
                  <a:schemeClr val="accent2"/>
                </a:solidFill>
                <a:latin typeface="Verdana" panose="020B0604030504040204" pitchFamily="34" charset="0"/>
              </a:rPr>
              <a:t>符号：</a:t>
            </a:r>
            <a:r>
              <a:rPr lang="en-US" altLang="zh-CN"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q</a:t>
            </a:r>
            <a:r>
              <a:rPr lang="en-US" altLang="zh-CN" b="0">
                <a:solidFill>
                  <a:schemeClr val="accent2"/>
                </a:solidFill>
                <a:latin typeface="Verdana" panose="020B0604030504040204" pitchFamily="34" charset="0"/>
              </a:rPr>
              <a:t>(</a:t>
            </a:r>
            <a:r>
              <a:rPr lang="zh-CN" altLang="en-US" b="0">
                <a:solidFill>
                  <a:schemeClr val="accent2"/>
                </a:solidFill>
                <a:latin typeface="Verdana" panose="020B0604030504040204" pitchFamily="34" charset="0"/>
              </a:rPr>
              <a:t>符号</a:t>
            </a:r>
            <a:r>
              <a:rPr lang="zh-CN" altLang="en-US" b="0">
                <a:solidFill>
                  <a:schemeClr val="accent2"/>
                </a:solidFill>
                <a:latin typeface="Verdana" panose="020B0604030504040204" pitchFamily="34" charset="0"/>
                <a:sym typeface="Symbol" panose="05050102010706020507" pitchFamily="18" charset="2"/>
              </a:rPr>
              <a:t></a:t>
            </a:r>
            <a:r>
              <a:rPr lang="zh-CN" altLang="en-US" b="0">
                <a:solidFill>
                  <a:schemeClr val="accent2"/>
                </a:solidFill>
                <a:latin typeface="Verdana" panose="020B0604030504040204" pitchFamily="34" charset="0"/>
              </a:rPr>
              <a:t>称作析取联结词</a:t>
            </a:r>
            <a:r>
              <a:rPr lang="en-US" altLang="zh-CN" b="0">
                <a:solidFill>
                  <a:schemeClr val="accent2"/>
                </a:solidFill>
                <a:latin typeface="Verdana" panose="020B0604030504040204" pitchFamily="34" charset="0"/>
              </a:rPr>
              <a:t>)</a:t>
            </a:r>
          </a:p>
          <a:p>
            <a:pPr lvl="1"/>
            <a:r>
              <a:rPr lang="en-US" altLang="zh-CN"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q</a:t>
            </a:r>
            <a:r>
              <a:rPr lang="zh-CN" altLang="en-US" b="0">
                <a:solidFill>
                  <a:schemeClr val="accent2"/>
                </a:solidFill>
                <a:latin typeface="Verdana" panose="020B0604030504040204" pitchFamily="34" charset="0"/>
              </a:rPr>
              <a:t>为假当且仅当</a:t>
            </a:r>
            <a:r>
              <a:rPr lang="en-US" altLang="zh-CN" sz="2100"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rPr>
              <a:t>和</a:t>
            </a:r>
            <a:r>
              <a:rPr lang="en-US" altLang="zh-CN" b="0" i="1">
                <a:solidFill>
                  <a:schemeClr val="accent2"/>
                </a:solidFill>
                <a:latin typeface="Verdana" panose="020B0604030504040204" pitchFamily="34" charset="0"/>
              </a:rPr>
              <a:t>q</a:t>
            </a:r>
            <a:r>
              <a:rPr lang="zh-CN" altLang="en-US" b="0">
                <a:solidFill>
                  <a:schemeClr val="accent2"/>
                </a:solidFill>
                <a:latin typeface="Verdana" panose="020B0604030504040204" pitchFamily="34" charset="0"/>
              </a:rPr>
              <a:t>同时为假</a:t>
            </a:r>
          </a:p>
          <a:p>
            <a:r>
              <a:rPr lang="zh-CN" altLang="en-US" b="0"/>
              <a:t>例子</a:t>
            </a:r>
          </a:p>
          <a:p>
            <a:pPr lvl="1"/>
            <a:r>
              <a:rPr lang="zh-CN" altLang="en-US" b="0">
                <a:solidFill>
                  <a:schemeClr val="accent2"/>
                </a:solidFill>
                <a:latin typeface="Verdana" panose="020B0604030504040204" pitchFamily="34" charset="0"/>
              </a:rPr>
              <a:t>小李是学数学</a:t>
            </a:r>
            <a:r>
              <a:rPr lang="zh-CN" altLang="en-US" b="0">
                <a:solidFill>
                  <a:srgbClr val="FF3300"/>
                </a:solidFill>
                <a:latin typeface="Verdana" panose="020B0604030504040204" pitchFamily="34" charset="0"/>
              </a:rPr>
              <a:t>或</a:t>
            </a:r>
            <a:r>
              <a:rPr lang="zh-CN" altLang="en-US" b="0">
                <a:solidFill>
                  <a:srgbClr val="FF0000"/>
                </a:solidFill>
                <a:latin typeface="Verdana" panose="020B0604030504040204" pitchFamily="34" charset="0"/>
              </a:rPr>
              <a:t>者</a:t>
            </a:r>
            <a:r>
              <a:rPr lang="zh-CN" altLang="en-US" b="0">
                <a:solidFill>
                  <a:schemeClr val="accent2"/>
                </a:solidFill>
                <a:latin typeface="Verdana" panose="020B0604030504040204" pitchFamily="34" charset="0"/>
              </a:rPr>
              <a:t>计算机科学</a:t>
            </a:r>
            <a:r>
              <a:rPr lang="en-US" altLang="zh-CN"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q</a:t>
            </a:r>
            <a:endParaRPr lang="zh-CN" altLang="en-US" b="0" i="1">
              <a:solidFill>
                <a:schemeClr val="accent2"/>
              </a:solidFill>
              <a:latin typeface="Verdana" panose="020B0604030504040204" pitchFamily="34" charset="0"/>
            </a:endParaRPr>
          </a:p>
          <a:p>
            <a:pPr lvl="2"/>
            <a:r>
              <a:rPr lang="en-US" altLang="zh-CN" sz="1575" b="0" i="1">
                <a:solidFill>
                  <a:srgbClr val="FF3300"/>
                </a:solidFill>
                <a:latin typeface="Verdana" panose="020B0604030504040204" pitchFamily="34" charset="0"/>
              </a:rPr>
              <a:t>p</a:t>
            </a:r>
            <a:r>
              <a:rPr lang="zh-CN" altLang="en-US" sz="1575" b="0">
                <a:solidFill>
                  <a:srgbClr val="FF3300"/>
                </a:solidFill>
              </a:rPr>
              <a:t>：小李是学数学</a:t>
            </a:r>
          </a:p>
          <a:p>
            <a:pPr lvl="2"/>
            <a:r>
              <a:rPr lang="en-US" altLang="zh-CN" sz="1575" b="0" i="1">
                <a:solidFill>
                  <a:srgbClr val="FF3300"/>
                </a:solidFill>
                <a:latin typeface="Verdana" panose="020B0604030504040204" pitchFamily="34" charset="0"/>
              </a:rPr>
              <a:t>q</a:t>
            </a:r>
            <a:r>
              <a:rPr lang="zh-CN" altLang="en-US" sz="1575" b="0">
                <a:solidFill>
                  <a:srgbClr val="FF3300"/>
                </a:solidFill>
              </a:rPr>
              <a:t>：小李是学计算机科学</a:t>
            </a:r>
            <a:endParaRPr lang="zh-CN" altLang="en-GB" sz="1575" b="0">
              <a:solidFill>
                <a:srgbClr val="FF3300"/>
              </a:solidFill>
            </a:endParaRPr>
          </a:p>
        </p:txBody>
      </p:sp>
      <p:graphicFrame>
        <p:nvGraphicFramePr>
          <p:cNvPr id="761860" name="Group 4">
            <a:extLst>
              <a:ext uri="{FF2B5EF4-FFF2-40B4-BE49-F238E27FC236}">
                <a16:creationId xmlns:a16="http://schemas.microsoft.com/office/drawing/2014/main" id="{E09F3E2D-C640-4D81-AA6F-33502B053591}"/>
              </a:ext>
            </a:extLst>
          </p:cNvPr>
          <p:cNvGraphicFramePr>
            <a:graphicFrameLocks noGrp="1"/>
          </p:cNvGraphicFramePr>
          <p:nvPr>
            <p:ph sz="half" idx="2"/>
          </p:nvPr>
        </p:nvGraphicFramePr>
        <p:xfrm>
          <a:off x="6300789" y="3807620"/>
          <a:ext cx="1403748" cy="1760220"/>
        </p:xfrm>
        <a:graphic>
          <a:graphicData uri="http://schemas.openxmlformats.org/drawingml/2006/table">
            <a:tbl>
              <a:tblPr/>
              <a:tblGrid>
                <a:gridCol w="320279">
                  <a:extLst>
                    <a:ext uri="{9D8B030D-6E8A-4147-A177-3AD203B41FA5}">
                      <a16:colId xmlns:a16="http://schemas.microsoft.com/office/drawing/2014/main" val="2262508595"/>
                    </a:ext>
                  </a:extLst>
                </a:gridCol>
                <a:gridCol w="284559">
                  <a:extLst>
                    <a:ext uri="{9D8B030D-6E8A-4147-A177-3AD203B41FA5}">
                      <a16:colId xmlns:a16="http://schemas.microsoft.com/office/drawing/2014/main" val="583178483"/>
                    </a:ext>
                  </a:extLst>
                </a:gridCol>
                <a:gridCol w="798910">
                  <a:extLst>
                    <a:ext uri="{9D8B030D-6E8A-4147-A177-3AD203B41FA5}">
                      <a16:colId xmlns:a16="http://schemas.microsoft.com/office/drawing/2014/main" val="50379672"/>
                    </a:ext>
                  </a:extLst>
                </a:gridCol>
              </a:tblGrid>
              <a:tr h="38862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p</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q</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p</a:t>
                      </a:r>
                      <a:r>
                        <a:rPr kumimoji="1" lang="zh-CN" altLang="en-US" sz="2100" b="0" i="0"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a:t>
                      </a: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q</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92577032"/>
                  </a:ext>
                </a:extLst>
              </a:tr>
              <a:tr h="34290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0098745"/>
                  </a:ext>
                </a:extLst>
              </a:tr>
              <a:tr h="34290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19213337"/>
                  </a:ext>
                </a:extLst>
              </a:tr>
              <a:tr h="34290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1793537"/>
                  </a:ext>
                </a:extLst>
              </a:tr>
              <a:tr h="34290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490952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7618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185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61859">
                                            <p:txEl>
                                              <p:pRg st="2" end="2"/>
                                            </p:txEl>
                                          </p:spTgt>
                                        </p:tgtEl>
                                        <p:attrNameLst>
                                          <p:attrName>style.visibility</p:attrName>
                                        </p:attrNameLst>
                                      </p:cBhvr>
                                      <p:to>
                                        <p:strVal val="visible"/>
                                      </p:to>
                                    </p:set>
                                    <p:anim calcmode="lin" valueType="num">
                                      <p:cBhvr additive="base">
                                        <p:cTn id="13" dur="500" fill="hold"/>
                                        <p:tgtEl>
                                          <p:spTgt spid="7618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61859">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61859">
                                            <p:txEl>
                                              <p:pRg st="3" end="3"/>
                                            </p:txEl>
                                          </p:spTgt>
                                        </p:tgtEl>
                                        <p:attrNameLst>
                                          <p:attrName>style.visibility</p:attrName>
                                        </p:attrNameLst>
                                      </p:cBhvr>
                                      <p:to>
                                        <p:strVal val="visible"/>
                                      </p:to>
                                    </p:set>
                                    <p:anim calcmode="lin" valueType="num">
                                      <p:cBhvr additive="base">
                                        <p:cTn id="17" dur="500" fill="hold"/>
                                        <p:tgtEl>
                                          <p:spTgt spid="76185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61859">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61859">
                                            <p:txEl>
                                              <p:pRg st="4" end="4"/>
                                            </p:txEl>
                                          </p:spTgt>
                                        </p:tgtEl>
                                        <p:attrNameLst>
                                          <p:attrName>style.visibility</p:attrName>
                                        </p:attrNameLst>
                                      </p:cBhvr>
                                      <p:to>
                                        <p:strVal val="visible"/>
                                      </p:to>
                                    </p:set>
                                    <p:anim calcmode="lin" valueType="num">
                                      <p:cBhvr additive="base">
                                        <p:cTn id="21" dur="500" fill="hold"/>
                                        <p:tgtEl>
                                          <p:spTgt spid="76185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61859">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61859">
                                            <p:txEl>
                                              <p:pRg st="5" end="5"/>
                                            </p:txEl>
                                          </p:spTgt>
                                        </p:tgtEl>
                                        <p:attrNameLst>
                                          <p:attrName>style.visibility</p:attrName>
                                        </p:attrNameLst>
                                      </p:cBhvr>
                                      <p:to>
                                        <p:strVal val="visible"/>
                                      </p:to>
                                    </p:set>
                                    <p:anim calcmode="lin" valueType="num">
                                      <p:cBhvr additive="base">
                                        <p:cTn id="25" dur="500" fill="hold"/>
                                        <p:tgtEl>
                                          <p:spTgt spid="76185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618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761860"/>
                                        </p:tgtEl>
                                        <p:attrNameLst>
                                          <p:attrName>style.visibility</p:attrName>
                                        </p:attrNameLst>
                                      </p:cBhvr>
                                      <p:to>
                                        <p:strVal val="visible"/>
                                      </p:to>
                                    </p:set>
                                    <p:anim calcmode="lin" valueType="num">
                                      <p:cBhvr additive="base">
                                        <p:cTn id="31" dur="500" fill="hold"/>
                                        <p:tgtEl>
                                          <p:spTgt spid="761860"/>
                                        </p:tgtEl>
                                        <p:attrNameLst>
                                          <p:attrName>ppt_x</p:attrName>
                                        </p:attrNameLst>
                                      </p:cBhvr>
                                      <p:tavLst>
                                        <p:tav tm="0">
                                          <p:val>
                                            <p:strVal val="#ppt_x"/>
                                          </p:val>
                                        </p:tav>
                                        <p:tav tm="100000">
                                          <p:val>
                                            <p:strVal val="#ppt_x"/>
                                          </p:val>
                                        </p:tav>
                                      </p:tavLst>
                                    </p:anim>
                                    <p:anim calcmode="lin" valueType="num">
                                      <p:cBhvr additive="base">
                                        <p:cTn id="32" dur="500" fill="hold"/>
                                        <p:tgtEl>
                                          <p:spTgt spid="76186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5" presetClass="entr" presetSubtype="0" fill="hold" nodeType="clickEffect">
                                  <p:stCondLst>
                                    <p:cond delay="0"/>
                                  </p:stCondLst>
                                  <p:childTnLst>
                                    <p:set>
                                      <p:cBhvr>
                                        <p:cTn id="36" dur="1" fill="hold">
                                          <p:stCondLst>
                                            <p:cond delay="0"/>
                                          </p:stCondLst>
                                        </p:cTn>
                                        <p:tgtEl>
                                          <p:spTgt spid="761859">
                                            <p:txEl>
                                              <p:pRg st="6" end="6"/>
                                            </p:txEl>
                                          </p:spTgt>
                                        </p:tgtEl>
                                        <p:attrNameLst>
                                          <p:attrName>style.visibility</p:attrName>
                                        </p:attrNameLst>
                                      </p:cBhvr>
                                      <p:to>
                                        <p:strVal val="visible"/>
                                      </p:to>
                                    </p:set>
                                    <p:anim calcmode="lin" valueType="num">
                                      <p:cBhvr>
                                        <p:cTn id="37" dur="500" decel="50000" fill="hold">
                                          <p:stCondLst>
                                            <p:cond delay="0"/>
                                          </p:stCondLst>
                                        </p:cTn>
                                        <p:tgtEl>
                                          <p:spTgt spid="761859">
                                            <p:txEl>
                                              <p:pRg st="6" end="6"/>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761859">
                                            <p:txEl>
                                              <p:pRg st="6" end="6"/>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761859">
                                            <p:txEl>
                                              <p:pRg st="6" end="6"/>
                                            </p:txEl>
                                          </p:spTgt>
                                        </p:tgtEl>
                                        <p:attrNameLst>
                                          <p:attrName>ppt_w</p:attrName>
                                        </p:attrNameLst>
                                      </p:cBhvr>
                                      <p:tavLst>
                                        <p:tav tm="0">
                                          <p:val>
                                            <p:strVal val="#ppt_w*.05"/>
                                          </p:val>
                                        </p:tav>
                                        <p:tav tm="100000">
                                          <p:val>
                                            <p:strVal val="#ppt_w"/>
                                          </p:val>
                                        </p:tav>
                                      </p:tavLst>
                                    </p:anim>
                                    <p:anim calcmode="lin" valueType="num">
                                      <p:cBhvr>
                                        <p:cTn id="40" dur="1000" fill="hold"/>
                                        <p:tgtEl>
                                          <p:spTgt spid="761859">
                                            <p:txEl>
                                              <p:pRg st="6" end="6"/>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761859">
                                            <p:txEl>
                                              <p:pRg st="6" end="6"/>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761859">
                                            <p:txEl>
                                              <p:pRg st="6" end="6"/>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761859">
                                            <p:txEl>
                                              <p:pRg st="6" end="6"/>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761859">
                                            <p:txEl>
                                              <p:pRg st="6" end="6"/>
                                            </p:txEl>
                                          </p:spTgt>
                                        </p:tgtEl>
                                      </p:cBhvr>
                                    </p:animEffect>
                                  </p:childTnLst>
                                </p:cTn>
                              </p:par>
                              <p:par>
                                <p:cTn id="45" presetID="25" presetClass="entr" presetSubtype="0" fill="hold" nodeType="withEffect">
                                  <p:stCondLst>
                                    <p:cond delay="0"/>
                                  </p:stCondLst>
                                  <p:childTnLst>
                                    <p:set>
                                      <p:cBhvr>
                                        <p:cTn id="46" dur="1" fill="hold">
                                          <p:stCondLst>
                                            <p:cond delay="0"/>
                                          </p:stCondLst>
                                        </p:cTn>
                                        <p:tgtEl>
                                          <p:spTgt spid="761859">
                                            <p:txEl>
                                              <p:pRg st="7" end="7"/>
                                            </p:txEl>
                                          </p:spTgt>
                                        </p:tgtEl>
                                        <p:attrNameLst>
                                          <p:attrName>style.visibility</p:attrName>
                                        </p:attrNameLst>
                                      </p:cBhvr>
                                      <p:to>
                                        <p:strVal val="visible"/>
                                      </p:to>
                                    </p:set>
                                    <p:anim calcmode="lin" valueType="num">
                                      <p:cBhvr>
                                        <p:cTn id="47" dur="500" decel="50000" fill="hold">
                                          <p:stCondLst>
                                            <p:cond delay="0"/>
                                          </p:stCondLst>
                                        </p:cTn>
                                        <p:tgtEl>
                                          <p:spTgt spid="761859">
                                            <p:txEl>
                                              <p:pRg st="7" end="7"/>
                                            </p:txEl>
                                          </p:spTgt>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761859">
                                            <p:txEl>
                                              <p:pRg st="7" end="7"/>
                                            </p:txEl>
                                          </p:spTgt>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761859">
                                            <p:txEl>
                                              <p:pRg st="7" end="7"/>
                                            </p:txEl>
                                          </p:spTgt>
                                        </p:tgtEl>
                                        <p:attrNameLst>
                                          <p:attrName>ppt_w</p:attrName>
                                        </p:attrNameLst>
                                      </p:cBhvr>
                                      <p:tavLst>
                                        <p:tav tm="0">
                                          <p:val>
                                            <p:strVal val="#ppt_w*.05"/>
                                          </p:val>
                                        </p:tav>
                                        <p:tav tm="100000">
                                          <p:val>
                                            <p:strVal val="#ppt_w"/>
                                          </p:val>
                                        </p:tav>
                                      </p:tavLst>
                                    </p:anim>
                                    <p:anim calcmode="lin" valueType="num">
                                      <p:cBhvr>
                                        <p:cTn id="50" dur="1000" fill="hold"/>
                                        <p:tgtEl>
                                          <p:spTgt spid="761859">
                                            <p:txEl>
                                              <p:pRg st="7" end="7"/>
                                            </p:txEl>
                                          </p:spTgt>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761859">
                                            <p:txEl>
                                              <p:pRg st="7" end="7"/>
                                            </p:txEl>
                                          </p:spTgt>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761859">
                                            <p:txEl>
                                              <p:pRg st="7" end="7"/>
                                            </p:txEl>
                                          </p:spTgt>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761859">
                                            <p:txEl>
                                              <p:pRg st="7" end="7"/>
                                            </p:txEl>
                                          </p:spTgt>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761859">
                                            <p:txEl>
                                              <p:pRg st="7" end="7"/>
                                            </p:txEl>
                                          </p:spTgt>
                                        </p:tgtEl>
                                      </p:cBhvr>
                                    </p:animEffect>
                                  </p:childTnLst>
                                </p:cTn>
                              </p:par>
                              <p:par>
                                <p:cTn id="55" presetID="25" presetClass="entr" presetSubtype="0" fill="hold" nodeType="withEffect">
                                  <p:stCondLst>
                                    <p:cond delay="0"/>
                                  </p:stCondLst>
                                  <p:childTnLst>
                                    <p:set>
                                      <p:cBhvr>
                                        <p:cTn id="56" dur="1" fill="hold">
                                          <p:stCondLst>
                                            <p:cond delay="0"/>
                                          </p:stCondLst>
                                        </p:cTn>
                                        <p:tgtEl>
                                          <p:spTgt spid="761859">
                                            <p:txEl>
                                              <p:pRg st="8" end="8"/>
                                            </p:txEl>
                                          </p:spTgt>
                                        </p:tgtEl>
                                        <p:attrNameLst>
                                          <p:attrName>style.visibility</p:attrName>
                                        </p:attrNameLst>
                                      </p:cBhvr>
                                      <p:to>
                                        <p:strVal val="visible"/>
                                      </p:to>
                                    </p:set>
                                    <p:anim calcmode="lin" valueType="num">
                                      <p:cBhvr>
                                        <p:cTn id="57" dur="500" decel="50000" fill="hold">
                                          <p:stCondLst>
                                            <p:cond delay="0"/>
                                          </p:stCondLst>
                                        </p:cTn>
                                        <p:tgtEl>
                                          <p:spTgt spid="761859">
                                            <p:txEl>
                                              <p:pRg st="8" end="8"/>
                                            </p:txEl>
                                          </p:spTgt>
                                        </p:tgtEl>
                                        <p:attrNameLst>
                                          <p:attrName>style.rotation</p:attrName>
                                        </p:attrNameLst>
                                      </p:cBhvr>
                                      <p:tavLst>
                                        <p:tav tm="0">
                                          <p:val>
                                            <p:fltVal val="-90"/>
                                          </p:val>
                                        </p:tav>
                                        <p:tav tm="100000">
                                          <p:val>
                                            <p:fltVal val="0"/>
                                          </p:val>
                                        </p:tav>
                                      </p:tavLst>
                                    </p:anim>
                                    <p:anim calcmode="lin" valueType="num">
                                      <p:cBhvr>
                                        <p:cTn id="58" dur="500" decel="50000" fill="hold">
                                          <p:stCondLst>
                                            <p:cond delay="0"/>
                                          </p:stCondLst>
                                        </p:cTn>
                                        <p:tgtEl>
                                          <p:spTgt spid="761859">
                                            <p:txEl>
                                              <p:pRg st="8" end="8"/>
                                            </p:txEl>
                                          </p:spTgt>
                                        </p:tgtEl>
                                        <p:attrNameLst>
                                          <p:attrName>ppt_w</p:attrName>
                                        </p:attrNameLst>
                                      </p:cBhvr>
                                      <p:tavLst>
                                        <p:tav tm="0">
                                          <p:val>
                                            <p:strVal val="#ppt_w"/>
                                          </p:val>
                                        </p:tav>
                                        <p:tav tm="100000">
                                          <p:val>
                                            <p:strVal val="#ppt_w*.05"/>
                                          </p:val>
                                        </p:tav>
                                      </p:tavLst>
                                    </p:anim>
                                    <p:anim calcmode="lin" valueType="num">
                                      <p:cBhvr>
                                        <p:cTn id="59" dur="500" accel="50000" fill="hold">
                                          <p:stCondLst>
                                            <p:cond delay="500"/>
                                          </p:stCondLst>
                                        </p:cTn>
                                        <p:tgtEl>
                                          <p:spTgt spid="761859">
                                            <p:txEl>
                                              <p:pRg st="8" end="8"/>
                                            </p:txEl>
                                          </p:spTgt>
                                        </p:tgtEl>
                                        <p:attrNameLst>
                                          <p:attrName>ppt_w</p:attrName>
                                        </p:attrNameLst>
                                      </p:cBhvr>
                                      <p:tavLst>
                                        <p:tav tm="0">
                                          <p:val>
                                            <p:strVal val="#ppt_w*.05"/>
                                          </p:val>
                                        </p:tav>
                                        <p:tav tm="100000">
                                          <p:val>
                                            <p:strVal val="#ppt_w"/>
                                          </p:val>
                                        </p:tav>
                                      </p:tavLst>
                                    </p:anim>
                                    <p:anim calcmode="lin" valueType="num">
                                      <p:cBhvr>
                                        <p:cTn id="60" dur="1000" fill="hold"/>
                                        <p:tgtEl>
                                          <p:spTgt spid="761859">
                                            <p:txEl>
                                              <p:pRg st="8" end="8"/>
                                            </p:txEl>
                                          </p:spTgt>
                                        </p:tgtEl>
                                        <p:attrNameLst>
                                          <p:attrName>ppt_h</p:attrName>
                                        </p:attrNameLst>
                                      </p:cBhvr>
                                      <p:tavLst>
                                        <p:tav tm="0">
                                          <p:val>
                                            <p:strVal val="#ppt_h"/>
                                          </p:val>
                                        </p:tav>
                                        <p:tav tm="100000">
                                          <p:val>
                                            <p:strVal val="#ppt_h"/>
                                          </p:val>
                                        </p:tav>
                                      </p:tavLst>
                                    </p:anim>
                                    <p:anim calcmode="lin" valueType="num">
                                      <p:cBhvr>
                                        <p:cTn id="61" dur="500" decel="50000" fill="hold">
                                          <p:stCondLst>
                                            <p:cond delay="0"/>
                                          </p:stCondLst>
                                        </p:cTn>
                                        <p:tgtEl>
                                          <p:spTgt spid="761859">
                                            <p:txEl>
                                              <p:pRg st="8" end="8"/>
                                            </p:txEl>
                                          </p:spTgt>
                                        </p:tgtEl>
                                        <p:attrNameLst>
                                          <p:attrName>ppt_x</p:attrName>
                                        </p:attrNameLst>
                                      </p:cBhvr>
                                      <p:tavLst>
                                        <p:tav tm="0">
                                          <p:val>
                                            <p:strVal val="#ppt_x+.4"/>
                                          </p:val>
                                        </p:tav>
                                        <p:tav tm="100000">
                                          <p:val>
                                            <p:strVal val="#ppt_x"/>
                                          </p:val>
                                        </p:tav>
                                      </p:tavLst>
                                    </p:anim>
                                    <p:anim calcmode="lin" valueType="num">
                                      <p:cBhvr>
                                        <p:cTn id="62" dur="500" decel="50000" fill="hold">
                                          <p:stCondLst>
                                            <p:cond delay="0"/>
                                          </p:stCondLst>
                                        </p:cTn>
                                        <p:tgtEl>
                                          <p:spTgt spid="761859">
                                            <p:txEl>
                                              <p:pRg st="8" end="8"/>
                                            </p:txEl>
                                          </p:spTgt>
                                        </p:tgtEl>
                                        <p:attrNameLst>
                                          <p:attrName>ppt_y</p:attrName>
                                        </p:attrNameLst>
                                      </p:cBhvr>
                                      <p:tavLst>
                                        <p:tav tm="0">
                                          <p:val>
                                            <p:strVal val="#ppt_y-.2"/>
                                          </p:val>
                                        </p:tav>
                                        <p:tav tm="100000">
                                          <p:val>
                                            <p:strVal val="#ppt_y+.1"/>
                                          </p:val>
                                        </p:tav>
                                      </p:tavLst>
                                    </p:anim>
                                    <p:anim calcmode="lin" valueType="num">
                                      <p:cBhvr>
                                        <p:cTn id="63" dur="500" accel="50000" fill="hold">
                                          <p:stCondLst>
                                            <p:cond delay="500"/>
                                          </p:stCondLst>
                                        </p:cTn>
                                        <p:tgtEl>
                                          <p:spTgt spid="761859">
                                            <p:txEl>
                                              <p:pRg st="8" end="8"/>
                                            </p:txEl>
                                          </p:spTgt>
                                        </p:tgtEl>
                                        <p:attrNameLst>
                                          <p:attrName>ppt_y</p:attrName>
                                        </p:attrNameLst>
                                      </p:cBhvr>
                                      <p:tavLst>
                                        <p:tav tm="0">
                                          <p:val>
                                            <p:strVal val="#ppt_y+.1"/>
                                          </p:val>
                                        </p:tav>
                                        <p:tav tm="100000">
                                          <p:val>
                                            <p:strVal val="#ppt_y"/>
                                          </p:val>
                                        </p:tav>
                                      </p:tavLst>
                                    </p:anim>
                                    <p:animEffect transition="in" filter="fade">
                                      <p:cBhvr>
                                        <p:cTn id="64" dur="1000" decel="50000">
                                          <p:stCondLst>
                                            <p:cond delay="0"/>
                                          </p:stCondLst>
                                        </p:cTn>
                                        <p:tgtEl>
                                          <p:spTgt spid="761859">
                                            <p:txEl>
                                              <p:pRg st="8" end="8"/>
                                            </p:txEl>
                                          </p:spTgt>
                                        </p:tgtEl>
                                      </p:cBhvr>
                                    </p:animEffect>
                                  </p:childTnLst>
                                </p:cTn>
                              </p:par>
                              <p:par>
                                <p:cTn id="65" presetID="25" presetClass="entr" presetSubtype="0" fill="hold" nodeType="withEffect">
                                  <p:stCondLst>
                                    <p:cond delay="0"/>
                                  </p:stCondLst>
                                  <p:childTnLst>
                                    <p:set>
                                      <p:cBhvr>
                                        <p:cTn id="66" dur="1" fill="hold">
                                          <p:stCondLst>
                                            <p:cond delay="0"/>
                                          </p:stCondLst>
                                        </p:cTn>
                                        <p:tgtEl>
                                          <p:spTgt spid="761859">
                                            <p:txEl>
                                              <p:pRg st="9" end="9"/>
                                            </p:txEl>
                                          </p:spTgt>
                                        </p:tgtEl>
                                        <p:attrNameLst>
                                          <p:attrName>style.visibility</p:attrName>
                                        </p:attrNameLst>
                                      </p:cBhvr>
                                      <p:to>
                                        <p:strVal val="visible"/>
                                      </p:to>
                                    </p:set>
                                    <p:anim calcmode="lin" valueType="num">
                                      <p:cBhvr>
                                        <p:cTn id="67" dur="500" decel="50000" fill="hold">
                                          <p:stCondLst>
                                            <p:cond delay="0"/>
                                          </p:stCondLst>
                                        </p:cTn>
                                        <p:tgtEl>
                                          <p:spTgt spid="761859">
                                            <p:txEl>
                                              <p:pRg st="9" end="9"/>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761859">
                                            <p:txEl>
                                              <p:pRg st="9" end="9"/>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761859">
                                            <p:txEl>
                                              <p:pRg st="9" end="9"/>
                                            </p:txEl>
                                          </p:spTgt>
                                        </p:tgtEl>
                                        <p:attrNameLst>
                                          <p:attrName>ppt_w</p:attrName>
                                        </p:attrNameLst>
                                      </p:cBhvr>
                                      <p:tavLst>
                                        <p:tav tm="0">
                                          <p:val>
                                            <p:strVal val="#ppt_w*.05"/>
                                          </p:val>
                                        </p:tav>
                                        <p:tav tm="100000">
                                          <p:val>
                                            <p:strVal val="#ppt_w"/>
                                          </p:val>
                                        </p:tav>
                                      </p:tavLst>
                                    </p:anim>
                                    <p:anim calcmode="lin" valueType="num">
                                      <p:cBhvr>
                                        <p:cTn id="70" dur="1000" fill="hold"/>
                                        <p:tgtEl>
                                          <p:spTgt spid="761859">
                                            <p:txEl>
                                              <p:pRg st="9" end="9"/>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761859">
                                            <p:txEl>
                                              <p:pRg st="9" end="9"/>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761859">
                                            <p:txEl>
                                              <p:pRg st="9" end="9"/>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761859">
                                            <p:txEl>
                                              <p:pRg st="9" end="9"/>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7618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E97B943-86EF-4E33-A38A-60782ADC6635}"/>
              </a:ext>
            </a:extLst>
          </p:cNvPr>
          <p:cNvSpPr>
            <a:spLocks noGrp="1" noChangeArrowheads="1"/>
          </p:cNvSpPr>
          <p:nvPr>
            <p:ph type="title"/>
          </p:nvPr>
        </p:nvSpPr>
        <p:spPr/>
        <p:txBody>
          <a:bodyPr/>
          <a:lstStyle/>
          <a:p>
            <a:r>
              <a:rPr lang="zh-CN" altLang="en-US"/>
              <a:t>经典问题之二</a:t>
            </a:r>
          </a:p>
        </p:txBody>
      </p:sp>
      <p:sp>
        <p:nvSpPr>
          <p:cNvPr id="6147" name="Rectangle 3">
            <a:extLst>
              <a:ext uri="{FF2B5EF4-FFF2-40B4-BE49-F238E27FC236}">
                <a16:creationId xmlns:a16="http://schemas.microsoft.com/office/drawing/2014/main" id="{93CD99D2-5BE9-4DB5-B7D0-625DC37296A7}"/>
              </a:ext>
            </a:extLst>
          </p:cNvPr>
          <p:cNvSpPr>
            <a:spLocks noGrp="1" noChangeArrowheads="1"/>
          </p:cNvSpPr>
          <p:nvPr>
            <p:ph type="body" idx="1"/>
          </p:nvPr>
        </p:nvSpPr>
        <p:spPr/>
        <p:txBody>
          <a:bodyPr/>
          <a:lstStyle/>
          <a:p>
            <a:r>
              <a:rPr lang="zh-CN" altLang="en-US"/>
              <a:t>某汽车司机违章驾驶，交警向他宣布处理决定：</a:t>
            </a:r>
            <a:r>
              <a:rPr lang="en-US" altLang="zh-CN"/>
              <a:t>“</a:t>
            </a:r>
            <a:r>
              <a:rPr lang="zh-CN" altLang="en-US"/>
              <a:t>要么扣留驾驶执照三个月，要么罚款</a:t>
            </a:r>
            <a:r>
              <a:rPr lang="en-US" altLang="zh-CN"/>
              <a:t>1000</a:t>
            </a:r>
            <a:r>
              <a:rPr lang="zh-CN" altLang="en-US"/>
              <a:t>元。</a:t>
            </a:r>
            <a:r>
              <a:rPr lang="en-US" altLang="zh-CN"/>
              <a:t>”</a:t>
            </a:r>
            <a:r>
              <a:rPr lang="zh-CN" altLang="en-US"/>
              <a:t>司机说：</a:t>
            </a:r>
            <a:r>
              <a:rPr lang="en-US" altLang="zh-CN"/>
              <a:t>“</a:t>
            </a:r>
            <a:r>
              <a:rPr lang="zh-CN" altLang="en-US"/>
              <a:t>我不同意。</a:t>
            </a:r>
            <a:r>
              <a:rPr lang="en-US" altLang="zh-CN"/>
              <a:t>”</a:t>
            </a:r>
            <a:r>
              <a:rPr lang="zh-CN" altLang="en-US"/>
              <a:t>如果司机坚持己见，那么，以下哪项实际上是他必须同意的？　　</a:t>
            </a:r>
            <a:r>
              <a:rPr lang="en-US" altLang="zh-CN"/>
              <a:t>A</a:t>
            </a:r>
            <a:r>
              <a:rPr lang="zh-CN" altLang="en-US"/>
              <a:t>、扣照但不罚款。　　</a:t>
            </a:r>
          </a:p>
          <a:p>
            <a:pPr>
              <a:buFont typeface="Wingdings" panose="05000000000000000000" pitchFamily="2" charset="2"/>
              <a:buNone/>
            </a:pPr>
            <a:r>
              <a:rPr lang="en-US" altLang="zh-CN"/>
              <a:t>    B</a:t>
            </a:r>
            <a:r>
              <a:rPr lang="zh-CN" altLang="en-US"/>
              <a:t>、罚款但不扣照。　</a:t>
            </a:r>
          </a:p>
          <a:p>
            <a:pPr>
              <a:buFont typeface="Wingdings" panose="05000000000000000000" pitchFamily="2" charset="2"/>
              <a:buNone/>
            </a:pPr>
            <a:r>
              <a:rPr lang="zh-CN" altLang="en-US"/>
              <a:t>　</a:t>
            </a:r>
            <a:r>
              <a:rPr lang="en-US" altLang="zh-CN"/>
              <a:t>C</a:t>
            </a:r>
            <a:r>
              <a:rPr lang="zh-CN" altLang="en-US"/>
              <a:t>、既不罚款也不扣照。　</a:t>
            </a:r>
          </a:p>
          <a:p>
            <a:pPr>
              <a:buFont typeface="Wingdings" panose="05000000000000000000" pitchFamily="2" charset="2"/>
              <a:buNone/>
            </a:pPr>
            <a:r>
              <a:rPr lang="zh-CN" altLang="en-US"/>
              <a:t>　</a:t>
            </a:r>
            <a:r>
              <a:rPr lang="en-US" altLang="zh-CN"/>
              <a:t>D</a:t>
            </a:r>
            <a:r>
              <a:rPr lang="zh-CN" altLang="en-US"/>
              <a:t>、既罚款又扣照。　</a:t>
            </a:r>
          </a:p>
          <a:p>
            <a:pPr>
              <a:buFont typeface="Wingdings" panose="05000000000000000000" pitchFamily="2" charset="2"/>
              <a:buNone/>
            </a:pPr>
            <a:r>
              <a:rPr lang="zh-CN" altLang="en-US"/>
              <a:t>　</a:t>
            </a:r>
            <a:r>
              <a:rPr lang="en-US" altLang="zh-CN" i="1">
                <a:solidFill>
                  <a:srgbClr val="FF3300"/>
                </a:solidFill>
              </a:rPr>
              <a:t>E</a:t>
            </a:r>
            <a:r>
              <a:rPr lang="zh-CN" altLang="en-US" i="1">
                <a:solidFill>
                  <a:srgbClr val="FF3300"/>
                </a:solidFill>
              </a:rPr>
              <a:t>、如果做不到既不罚款也不扣照，那么就必须接受既罚款又扣照。</a:t>
            </a:r>
            <a:r>
              <a:rPr lang="zh-CN" altLang="en-US"/>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2882" name="Rectangle 2">
            <a:extLst>
              <a:ext uri="{FF2B5EF4-FFF2-40B4-BE49-F238E27FC236}">
                <a16:creationId xmlns:a16="http://schemas.microsoft.com/office/drawing/2014/main" id="{9CCFBC66-8695-4F4D-B390-395637B55C8C}"/>
              </a:ext>
            </a:extLst>
          </p:cNvPr>
          <p:cNvSpPr>
            <a:spLocks noGrp="1" noChangeArrowheads="1"/>
          </p:cNvSpPr>
          <p:nvPr>
            <p:ph type="title"/>
          </p:nvPr>
        </p:nvSpPr>
        <p:spPr/>
        <p:txBody>
          <a:bodyPr/>
          <a:lstStyle/>
          <a:p>
            <a:pPr>
              <a:defRPr/>
            </a:pPr>
            <a:r>
              <a:rPr lang="en-US" altLang="zh-CN"/>
              <a:t>1.1 </a:t>
            </a:r>
            <a:r>
              <a:rPr lang="zh-CN" altLang="en-US"/>
              <a:t>命题与</a:t>
            </a:r>
            <a:r>
              <a:rPr lang="zh-CN" altLang="en-US" u="sng">
                <a:effectLst>
                  <a:outerShdw blurRad="38100" dist="38100" dir="2700000" algn="tl">
                    <a:srgbClr val="C0C0C0"/>
                  </a:outerShdw>
                </a:effectLst>
              </a:rPr>
              <a:t>联结词</a:t>
            </a:r>
          </a:p>
        </p:txBody>
      </p:sp>
      <p:sp>
        <p:nvSpPr>
          <p:cNvPr id="762883" name="Rectangle 3">
            <a:extLst>
              <a:ext uri="{FF2B5EF4-FFF2-40B4-BE49-F238E27FC236}">
                <a16:creationId xmlns:a16="http://schemas.microsoft.com/office/drawing/2014/main" id="{BA469169-59FC-41D3-B663-75D581B8D6A4}"/>
              </a:ext>
            </a:extLst>
          </p:cNvPr>
          <p:cNvSpPr>
            <a:spLocks noGrp="1" noChangeArrowheads="1"/>
          </p:cNvSpPr>
          <p:nvPr>
            <p:ph type="body" sz="half" idx="1"/>
          </p:nvPr>
        </p:nvSpPr>
        <p:spPr>
          <a:xfrm>
            <a:off x="1657350" y="1863328"/>
            <a:ext cx="5938838" cy="3671888"/>
          </a:xfrm>
          <a:noFill/>
        </p:spPr>
        <p:txBody>
          <a:bodyPr/>
          <a:lstStyle/>
          <a:p>
            <a:pPr>
              <a:lnSpc>
                <a:spcPct val="90000"/>
              </a:lnSpc>
              <a:buFont typeface="Wingdings" panose="05000000000000000000" pitchFamily="2" charset="2"/>
              <a:buNone/>
            </a:pPr>
            <a:r>
              <a:rPr lang="zh-CN" altLang="en-US" b="0"/>
              <a:t>         析取联结词（相容或）</a:t>
            </a:r>
            <a:r>
              <a:rPr lang="zh-CN" altLang="en-US" sz="1800" b="0"/>
              <a:t>≠</a:t>
            </a:r>
            <a:r>
              <a:rPr lang="zh-CN" altLang="en-US" sz="1800"/>
              <a:t> </a:t>
            </a:r>
            <a:r>
              <a:rPr lang="zh-CN" altLang="en-US" b="0"/>
              <a:t>“排斥或</a:t>
            </a:r>
            <a:r>
              <a:rPr lang="zh-CN" altLang="en-US" sz="1800" b="0"/>
              <a:t>”</a:t>
            </a:r>
            <a:endParaRPr lang="zh-CN" altLang="en-US" b="0"/>
          </a:p>
          <a:p>
            <a:pPr>
              <a:lnSpc>
                <a:spcPct val="90000"/>
              </a:lnSpc>
            </a:pPr>
            <a:r>
              <a:rPr lang="zh-CN" altLang="en-US" b="0"/>
              <a:t>排斥或：</a:t>
            </a:r>
          </a:p>
          <a:p>
            <a:pPr lvl="1">
              <a:lnSpc>
                <a:spcPct val="90000"/>
              </a:lnSpc>
            </a:pPr>
            <a:r>
              <a:rPr lang="zh-CN" altLang="en-US" b="0">
                <a:solidFill>
                  <a:schemeClr val="accent2"/>
                </a:solidFill>
                <a:latin typeface="Verdana" panose="020B0604030504040204" pitchFamily="34" charset="0"/>
                <a:sym typeface="Symbol" panose="05050102010706020507" pitchFamily="18" charset="2"/>
              </a:rPr>
              <a:t>符号 </a:t>
            </a:r>
          </a:p>
          <a:p>
            <a:pPr>
              <a:lnSpc>
                <a:spcPct val="90000"/>
              </a:lnSpc>
            </a:pPr>
            <a:r>
              <a:rPr lang="zh-CN" altLang="en-US" b="0"/>
              <a:t>定义：命题 </a:t>
            </a:r>
            <a:r>
              <a:rPr lang="en-US" altLang="zh-CN" b="0" i="1">
                <a:latin typeface="Verdana" panose="020B0604030504040204" pitchFamily="34" charset="0"/>
              </a:rPr>
              <a:t>p</a:t>
            </a:r>
            <a:r>
              <a:rPr lang="zh-CN" altLang="en-US" b="0">
                <a:latin typeface="Verdana" panose="020B0604030504040204" pitchFamily="34" charset="0"/>
              </a:rPr>
              <a:t>，</a:t>
            </a:r>
            <a:r>
              <a:rPr lang="en-US" altLang="zh-CN" b="0" i="1">
                <a:latin typeface="Verdana" panose="020B0604030504040204" pitchFamily="34" charset="0"/>
              </a:rPr>
              <a:t>q</a:t>
            </a:r>
            <a:endParaRPr lang="en-GB" altLang="zh-CN" b="0" i="1">
              <a:latin typeface="Verdana" panose="020B0604030504040204" pitchFamily="34" charset="0"/>
            </a:endParaRPr>
          </a:p>
          <a:p>
            <a:pPr lvl="1">
              <a:lnSpc>
                <a:spcPct val="90000"/>
              </a:lnSpc>
            </a:pPr>
            <a:r>
              <a:rPr lang="zh-CN" altLang="en-US" b="0">
                <a:solidFill>
                  <a:schemeClr val="accent2"/>
                </a:solidFill>
                <a:latin typeface="Verdana" panose="020B0604030504040204" pitchFamily="34" charset="0"/>
              </a:rPr>
              <a:t>符号：</a:t>
            </a:r>
            <a:r>
              <a:rPr lang="en-US" altLang="zh-CN"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q</a:t>
            </a:r>
          </a:p>
          <a:p>
            <a:pPr lvl="1">
              <a:lnSpc>
                <a:spcPct val="90000"/>
              </a:lnSpc>
            </a:pPr>
            <a:r>
              <a:rPr lang="zh-CN" altLang="en-US" b="0">
                <a:solidFill>
                  <a:schemeClr val="accent2"/>
                </a:solidFill>
                <a:latin typeface="Verdana" panose="020B0604030504040204" pitchFamily="34" charset="0"/>
              </a:rPr>
              <a:t>等价于</a:t>
            </a:r>
            <a:r>
              <a:rPr lang="en-US" altLang="zh-CN" b="0">
                <a:solidFill>
                  <a:schemeClr val="accent2"/>
                </a:solidFill>
                <a:latin typeface="Verdana" panose="020B0604030504040204" pitchFamily="34" charset="0"/>
              </a:rPr>
              <a:t>(</a:t>
            </a:r>
            <a:r>
              <a:rPr lang="en-US" altLang="zh-CN" b="0" i="1">
                <a:solidFill>
                  <a:schemeClr val="accent2"/>
                </a:solidFill>
                <a:latin typeface="Verdana" panose="020B0604030504040204" pitchFamily="34" charset="0"/>
              </a:rPr>
              <a:t>p</a:t>
            </a:r>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q</a:t>
            </a:r>
            <a:r>
              <a:rPr lang="en-US" altLang="zh-CN" b="0">
                <a:solidFill>
                  <a:schemeClr val="accent2"/>
                </a:solidFill>
                <a:latin typeface="Verdana" panose="020B0604030504040204" pitchFamily="34" charset="0"/>
              </a:rPr>
              <a:t>)</a:t>
            </a:r>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p</a:t>
            </a:r>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q</a:t>
            </a:r>
            <a:r>
              <a:rPr lang="en-US" altLang="zh-CN" b="0">
                <a:solidFill>
                  <a:schemeClr val="accent2"/>
                </a:solidFill>
                <a:latin typeface="Verdana" panose="020B0604030504040204" pitchFamily="34" charset="0"/>
              </a:rPr>
              <a:t>)</a:t>
            </a:r>
            <a:endParaRPr lang="en-US" altLang="zh-CN" b="0" i="1">
              <a:solidFill>
                <a:schemeClr val="accent2"/>
              </a:solidFill>
              <a:latin typeface="Verdana" panose="020B0604030504040204" pitchFamily="34" charset="0"/>
            </a:endParaRPr>
          </a:p>
          <a:p>
            <a:pPr lvl="1">
              <a:lnSpc>
                <a:spcPct val="90000"/>
              </a:lnSpc>
            </a:pPr>
            <a:r>
              <a:rPr lang="en-US" altLang="zh-CN"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q</a:t>
            </a:r>
            <a:r>
              <a:rPr lang="zh-CN" altLang="en-US" b="0">
                <a:solidFill>
                  <a:schemeClr val="accent2"/>
                </a:solidFill>
                <a:latin typeface="Verdana" panose="020B0604030504040204" pitchFamily="34" charset="0"/>
              </a:rPr>
              <a:t>为假当且仅当</a:t>
            </a:r>
            <a:r>
              <a:rPr lang="en-US" altLang="zh-CN" sz="2100"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rPr>
              <a:t>和</a:t>
            </a:r>
            <a:r>
              <a:rPr lang="en-US" altLang="zh-CN" b="0" i="1">
                <a:solidFill>
                  <a:schemeClr val="accent2"/>
                </a:solidFill>
                <a:latin typeface="Verdana" panose="020B0604030504040204" pitchFamily="34" charset="0"/>
              </a:rPr>
              <a:t>q</a:t>
            </a:r>
            <a:r>
              <a:rPr lang="zh-CN" altLang="en-US" b="0">
                <a:solidFill>
                  <a:schemeClr val="accent2"/>
                </a:solidFill>
                <a:latin typeface="Verdana" panose="020B0604030504040204" pitchFamily="34" charset="0"/>
              </a:rPr>
              <a:t>同时为假或</a:t>
            </a:r>
          </a:p>
          <a:p>
            <a:pPr lvl="1">
              <a:lnSpc>
                <a:spcPct val="90000"/>
              </a:lnSpc>
              <a:buFont typeface="Wingdings" panose="05000000000000000000" pitchFamily="2" charset="2"/>
              <a:buNone/>
            </a:pPr>
            <a:r>
              <a:rPr lang="zh-CN" altLang="en-US" b="0"/>
              <a:t>   </a:t>
            </a:r>
            <a:r>
              <a:rPr lang="zh-CN" altLang="en-US" b="0">
                <a:solidFill>
                  <a:schemeClr val="accent2"/>
                </a:solidFill>
                <a:latin typeface="Verdana" panose="020B0604030504040204" pitchFamily="34" charset="0"/>
              </a:rPr>
              <a:t>同时为真</a:t>
            </a:r>
          </a:p>
          <a:p>
            <a:pPr>
              <a:lnSpc>
                <a:spcPct val="90000"/>
              </a:lnSpc>
            </a:pPr>
            <a:r>
              <a:rPr lang="zh-CN" altLang="en-US" b="0"/>
              <a:t>例子：</a:t>
            </a:r>
            <a:endParaRPr lang="zh-CN" altLang="en-US" b="0">
              <a:solidFill>
                <a:schemeClr val="accent2"/>
              </a:solidFill>
              <a:latin typeface="Verdana" panose="020B0604030504040204" pitchFamily="34" charset="0"/>
            </a:endParaRPr>
          </a:p>
          <a:p>
            <a:pPr lvl="1">
              <a:lnSpc>
                <a:spcPct val="90000"/>
              </a:lnSpc>
            </a:pPr>
            <a:r>
              <a:rPr lang="zh-CN" altLang="en-US" b="0">
                <a:solidFill>
                  <a:schemeClr val="accent2"/>
                </a:solidFill>
                <a:latin typeface="Verdana" panose="020B0604030504040204" pitchFamily="34" charset="0"/>
              </a:rPr>
              <a:t>小李在教室看书或在图书馆上网</a:t>
            </a:r>
          </a:p>
          <a:p>
            <a:pPr lvl="1">
              <a:lnSpc>
                <a:spcPct val="90000"/>
              </a:lnSpc>
            </a:pPr>
            <a:r>
              <a:rPr lang="zh-CN" altLang="en-US" b="0">
                <a:solidFill>
                  <a:srgbClr val="00CB00"/>
                </a:solidFill>
                <a:latin typeface="Verdana" panose="020B0604030504040204" pitchFamily="34" charset="0"/>
              </a:rPr>
              <a:t>小李在看书或者听音乐 </a:t>
            </a:r>
          </a:p>
        </p:txBody>
      </p:sp>
      <p:graphicFrame>
        <p:nvGraphicFramePr>
          <p:cNvPr id="19488" name="Group 32">
            <a:extLst>
              <a:ext uri="{FF2B5EF4-FFF2-40B4-BE49-F238E27FC236}">
                <a16:creationId xmlns:a16="http://schemas.microsoft.com/office/drawing/2014/main" id="{3B347EDF-D331-4CC0-9FC1-3BEDBE4C3C4F}"/>
              </a:ext>
            </a:extLst>
          </p:cNvPr>
          <p:cNvGraphicFramePr>
            <a:graphicFrameLocks noGrp="1"/>
          </p:cNvGraphicFramePr>
          <p:nvPr>
            <p:ph sz="half" idx="2"/>
          </p:nvPr>
        </p:nvGraphicFramePr>
        <p:xfrm>
          <a:off x="6300789" y="3807620"/>
          <a:ext cx="1403748" cy="1760220"/>
        </p:xfrm>
        <a:graphic>
          <a:graphicData uri="http://schemas.openxmlformats.org/drawingml/2006/table">
            <a:tbl>
              <a:tblPr/>
              <a:tblGrid>
                <a:gridCol w="320279">
                  <a:extLst>
                    <a:ext uri="{9D8B030D-6E8A-4147-A177-3AD203B41FA5}">
                      <a16:colId xmlns:a16="http://schemas.microsoft.com/office/drawing/2014/main" val="3233089551"/>
                    </a:ext>
                  </a:extLst>
                </a:gridCol>
                <a:gridCol w="284559">
                  <a:extLst>
                    <a:ext uri="{9D8B030D-6E8A-4147-A177-3AD203B41FA5}">
                      <a16:colId xmlns:a16="http://schemas.microsoft.com/office/drawing/2014/main" val="3055855189"/>
                    </a:ext>
                  </a:extLst>
                </a:gridCol>
                <a:gridCol w="798910">
                  <a:extLst>
                    <a:ext uri="{9D8B030D-6E8A-4147-A177-3AD203B41FA5}">
                      <a16:colId xmlns:a16="http://schemas.microsoft.com/office/drawing/2014/main" val="3597619207"/>
                    </a:ext>
                  </a:extLst>
                </a:gridCol>
              </a:tblGrid>
              <a:tr h="38862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p</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q</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p</a:t>
                      </a:r>
                      <a:r>
                        <a:rPr kumimoji="1" lang="en-US" altLang="zh-CN" sz="2100" b="0" i="0"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a:t>
                      </a: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q</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65822615"/>
                  </a:ext>
                </a:extLst>
              </a:tr>
              <a:tr h="34290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28420708"/>
                  </a:ext>
                </a:extLst>
              </a:tr>
              <a:tr h="34290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89370154"/>
                  </a:ext>
                </a:extLst>
              </a:tr>
              <a:tr h="34290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73073745"/>
                  </a:ext>
                </a:extLst>
              </a:tr>
              <a:tr h="34290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F</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93560069"/>
                  </a:ext>
                </a:extLst>
              </a:tr>
            </a:tbl>
          </a:graphicData>
        </a:graphic>
      </p:graphicFrame>
      <p:pic>
        <p:nvPicPr>
          <p:cNvPr id="43038" name="Picture 30" descr="pay attention">
            <a:extLst>
              <a:ext uri="{FF2B5EF4-FFF2-40B4-BE49-F238E27FC236}">
                <a16:creationId xmlns:a16="http://schemas.microsoft.com/office/drawing/2014/main" id="{E60BEDBA-0904-4F3E-9AF3-61324F4C8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317" y="1808560"/>
            <a:ext cx="540544" cy="47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7628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288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288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288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6288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6288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6288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62883">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30" presetClass="entr" presetSubtype="0" fill="hold" nodeType="clickEffect">
                                  <p:stCondLst>
                                    <p:cond delay="0"/>
                                  </p:stCondLst>
                                  <p:childTnLst>
                                    <p:set>
                                      <p:cBhvr>
                                        <p:cTn id="24" dur="1" fill="hold">
                                          <p:stCondLst>
                                            <p:cond delay="0"/>
                                          </p:stCondLst>
                                        </p:cTn>
                                        <p:tgtEl>
                                          <p:spTgt spid="762883">
                                            <p:txEl>
                                              <p:pRg st="8" end="8"/>
                                            </p:txEl>
                                          </p:spTgt>
                                        </p:tgtEl>
                                        <p:attrNameLst>
                                          <p:attrName>style.visibility</p:attrName>
                                        </p:attrNameLst>
                                      </p:cBhvr>
                                      <p:to>
                                        <p:strVal val="visible"/>
                                      </p:to>
                                    </p:set>
                                    <p:animEffect transition="in" filter="fade">
                                      <p:cBhvr>
                                        <p:cTn id="25" dur="800" decel="100000"/>
                                        <p:tgtEl>
                                          <p:spTgt spid="762883">
                                            <p:txEl>
                                              <p:pRg st="8" end="8"/>
                                            </p:txEl>
                                          </p:spTgt>
                                        </p:tgtEl>
                                      </p:cBhvr>
                                    </p:animEffect>
                                    <p:anim calcmode="lin" valueType="num">
                                      <p:cBhvr>
                                        <p:cTn id="26" dur="800" decel="100000" fill="hold"/>
                                        <p:tgtEl>
                                          <p:spTgt spid="762883">
                                            <p:txEl>
                                              <p:pRg st="8" end="8"/>
                                            </p:txEl>
                                          </p:spTgt>
                                        </p:tgtEl>
                                        <p:attrNameLst>
                                          <p:attrName>style.rotation</p:attrName>
                                        </p:attrNameLst>
                                      </p:cBhvr>
                                      <p:tavLst>
                                        <p:tav tm="0">
                                          <p:val>
                                            <p:fltVal val="-90"/>
                                          </p:val>
                                        </p:tav>
                                        <p:tav tm="100000">
                                          <p:val>
                                            <p:fltVal val="0"/>
                                          </p:val>
                                        </p:tav>
                                      </p:tavLst>
                                    </p:anim>
                                    <p:anim calcmode="lin" valueType="num">
                                      <p:cBhvr>
                                        <p:cTn id="27" dur="800" decel="100000" fill="hold"/>
                                        <p:tgtEl>
                                          <p:spTgt spid="762883">
                                            <p:txEl>
                                              <p:pRg st="8" end="8"/>
                                            </p:txEl>
                                          </p:spTgt>
                                        </p:tgtEl>
                                        <p:attrNameLst>
                                          <p:attrName>ppt_x</p:attrName>
                                        </p:attrNameLst>
                                      </p:cBhvr>
                                      <p:tavLst>
                                        <p:tav tm="0">
                                          <p:val>
                                            <p:strVal val="#ppt_x+0.4"/>
                                          </p:val>
                                        </p:tav>
                                        <p:tav tm="100000">
                                          <p:val>
                                            <p:strVal val="#ppt_x-0.05"/>
                                          </p:val>
                                        </p:tav>
                                      </p:tavLst>
                                    </p:anim>
                                    <p:anim calcmode="lin" valueType="num">
                                      <p:cBhvr>
                                        <p:cTn id="28" dur="800" decel="100000" fill="hold"/>
                                        <p:tgtEl>
                                          <p:spTgt spid="762883">
                                            <p:txEl>
                                              <p:pRg st="8" end="8"/>
                                            </p:txEl>
                                          </p:spTgt>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762883">
                                            <p:txEl>
                                              <p:pRg st="8" end="8"/>
                                            </p:txEl>
                                          </p:spTgt>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762883">
                                            <p:txEl>
                                              <p:pRg st="8" end="8"/>
                                            </p:txEl>
                                          </p:spTgt>
                                        </p:tgtEl>
                                        <p:attrNameLst>
                                          <p:attrName>ppt_y</p:attrName>
                                        </p:attrNameLst>
                                      </p:cBhvr>
                                      <p:tavLst>
                                        <p:tav tm="0">
                                          <p:val>
                                            <p:strVal val="#ppt_y+0.1"/>
                                          </p:val>
                                        </p:tav>
                                        <p:tav tm="100000">
                                          <p:val>
                                            <p:strVal val="#ppt_y"/>
                                          </p:val>
                                        </p:tav>
                                      </p:tavLst>
                                    </p:anim>
                                  </p:childTnLst>
                                </p:cTn>
                              </p:par>
                              <p:par>
                                <p:cTn id="31" presetID="30" presetClass="entr" presetSubtype="0" fill="hold" nodeType="withEffect">
                                  <p:stCondLst>
                                    <p:cond delay="0"/>
                                  </p:stCondLst>
                                  <p:childTnLst>
                                    <p:set>
                                      <p:cBhvr>
                                        <p:cTn id="32" dur="1" fill="hold">
                                          <p:stCondLst>
                                            <p:cond delay="0"/>
                                          </p:stCondLst>
                                        </p:cTn>
                                        <p:tgtEl>
                                          <p:spTgt spid="762883">
                                            <p:txEl>
                                              <p:pRg st="9" end="9"/>
                                            </p:txEl>
                                          </p:spTgt>
                                        </p:tgtEl>
                                        <p:attrNameLst>
                                          <p:attrName>style.visibility</p:attrName>
                                        </p:attrNameLst>
                                      </p:cBhvr>
                                      <p:to>
                                        <p:strVal val="visible"/>
                                      </p:to>
                                    </p:set>
                                    <p:animEffect transition="in" filter="fade">
                                      <p:cBhvr>
                                        <p:cTn id="33" dur="800" decel="100000"/>
                                        <p:tgtEl>
                                          <p:spTgt spid="762883">
                                            <p:txEl>
                                              <p:pRg st="9" end="9"/>
                                            </p:txEl>
                                          </p:spTgt>
                                        </p:tgtEl>
                                      </p:cBhvr>
                                    </p:animEffect>
                                    <p:anim calcmode="lin" valueType="num">
                                      <p:cBhvr>
                                        <p:cTn id="34" dur="800" decel="100000" fill="hold"/>
                                        <p:tgtEl>
                                          <p:spTgt spid="762883">
                                            <p:txEl>
                                              <p:pRg st="9" end="9"/>
                                            </p:txEl>
                                          </p:spTgt>
                                        </p:tgtEl>
                                        <p:attrNameLst>
                                          <p:attrName>style.rotation</p:attrName>
                                        </p:attrNameLst>
                                      </p:cBhvr>
                                      <p:tavLst>
                                        <p:tav tm="0">
                                          <p:val>
                                            <p:fltVal val="-90"/>
                                          </p:val>
                                        </p:tav>
                                        <p:tav tm="100000">
                                          <p:val>
                                            <p:fltVal val="0"/>
                                          </p:val>
                                        </p:tav>
                                      </p:tavLst>
                                    </p:anim>
                                    <p:anim calcmode="lin" valueType="num">
                                      <p:cBhvr>
                                        <p:cTn id="35" dur="800" decel="100000" fill="hold"/>
                                        <p:tgtEl>
                                          <p:spTgt spid="762883">
                                            <p:txEl>
                                              <p:pRg st="9" end="9"/>
                                            </p:txEl>
                                          </p:spTgt>
                                        </p:tgtEl>
                                        <p:attrNameLst>
                                          <p:attrName>ppt_x</p:attrName>
                                        </p:attrNameLst>
                                      </p:cBhvr>
                                      <p:tavLst>
                                        <p:tav tm="0">
                                          <p:val>
                                            <p:strVal val="#ppt_x+0.4"/>
                                          </p:val>
                                        </p:tav>
                                        <p:tav tm="100000">
                                          <p:val>
                                            <p:strVal val="#ppt_x-0.05"/>
                                          </p:val>
                                        </p:tav>
                                      </p:tavLst>
                                    </p:anim>
                                    <p:anim calcmode="lin" valueType="num">
                                      <p:cBhvr>
                                        <p:cTn id="36" dur="800" decel="100000" fill="hold"/>
                                        <p:tgtEl>
                                          <p:spTgt spid="762883">
                                            <p:txEl>
                                              <p:pRg st="9" end="9"/>
                                            </p:txEl>
                                          </p:spTgt>
                                        </p:tgtEl>
                                        <p:attrNameLst>
                                          <p:attrName>ppt_y</p:attrName>
                                        </p:attrNameLst>
                                      </p:cBhvr>
                                      <p:tavLst>
                                        <p:tav tm="0">
                                          <p:val>
                                            <p:strVal val="#ppt_y-0.4"/>
                                          </p:val>
                                        </p:tav>
                                        <p:tav tm="100000">
                                          <p:val>
                                            <p:strVal val="#ppt_y+0.1"/>
                                          </p:val>
                                        </p:tav>
                                      </p:tavLst>
                                    </p:anim>
                                    <p:anim calcmode="lin" valueType="num">
                                      <p:cBhvr>
                                        <p:cTn id="37" dur="200" accel="100000" fill="hold">
                                          <p:stCondLst>
                                            <p:cond delay="800"/>
                                          </p:stCondLst>
                                        </p:cTn>
                                        <p:tgtEl>
                                          <p:spTgt spid="762883">
                                            <p:txEl>
                                              <p:pRg st="9" end="9"/>
                                            </p:txEl>
                                          </p:spTgt>
                                        </p:tgtEl>
                                        <p:attrNameLst>
                                          <p:attrName>ppt_x</p:attrName>
                                        </p:attrNameLst>
                                      </p:cBhvr>
                                      <p:tavLst>
                                        <p:tav tm="0">
                                          <p:val>
                                            <p:strVal val="#ppt_x-0.05"/>
                                          </p:val>
                                        </p:tav>
                                        <p:tav tm="100000">
                                          <p:val>
                                            <p:strVal val="#ppt_x"/>
                                          </p:val>
                                        </p:tav>
                                      </p:tavLst>
                                    </p:anim>
                                    <p:anim calcmode="lin" valueType="num">
                                      <p:cBhvr>
                                        <p:cTn id="38" dur="200" accel="100000" fill="hold">
                                          <p:stCondLst>
                                            <p:cond delay="800"/>
                                          </p:stCondLst>
                                        </p:cTn>
                                        <p:tgtEl>
                                          <p:spTgt spid="762883">
                                            <p:txEl>
                                              <p:pRg st="9" end="9"/>
                                            </p:txEl>
                                          </p:spTgt>
                                        </p:tgtEl>
                                        <p:attrNameLst>
                                          <p:attrName>ppt_y</p:attrName>
                                        </p:attrNameLst>
                                      </p:cBhvr>
                                      <p:tavLst>
                                        <p:tav tm="0">
                                          <p:val>
                                            <p:strVal val="#ppt_y+0.1"/>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5" presetClass="entr" presetSubtype="0" fill="hold" nodeType="clickEffect">
                                  <p:stCondLst>
                                    <p:cond delay="0"/>
                                  </p:stCondLst>
                                  <p:childTnLst>
                                    <p:set>
                                      <p:cBhvr>
                                        <p:cTn id="42" dur="1" fill="hold">
                                          <p:stCondLst>
                                            <p:cond delay="0"/>
                                          </p:stCondLst>
                                        </p:cTn>
                                        <p:tgtEl>
                                          <p:spTgt spid="762883">
                                            <p:txEl>
                                              <p:pRg st="10" end="10"/>
                                            </p:txEl>
                                          </p:spTgt>
                                        </p:tgtEl>
                                        <p:attrNameLst>
                                          <p:attrName>style.visibility</p:attrName>
                                        </p:attrNameLst>
                                      </p:cBhvr>
                                      <p:to>
                                        <p:strVal val="visible"/>
                                      </p:to>
                                    </p:set>
                                    <p:anim calcmode="lin" valueType="num">
                                      <p:cBhvr>
                                        <p:cTn id="43" dur="500" decel="50000" fill="hold">
                                          <p:stCondLst>
                                            <p:cond delay="0"/>
                                          </p:stCondLst>
                                        </p:cTn>
                                        <p:tgtEl>
                                          <p:spTgt spid="762883">
                                            <p:txEl>
                                              <p:pRg st="10" end="10"/>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762883">
                                            <p:txEl>
                                              <p:pRg st="10" end="10"/>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762883">
                                            <p:txEl>
                                              <p:pRg st="10" end="10"/>
                                            </p:txEl>
                                          </p:spTgt>
                                        </p:tgtEl>
                                        <p:attrNameLst>
                                          <p:attrName>ppt_w</p:attrName>
                                        </p:attrNameLst>
                                      </p:cBhvr>
                                      <p:tavLst>
                                        <p:tav tm="0">
                                          <p:val>
                                            <p:strVal val="#ppt_w*.05"/>
                                          </p:val>
                                        </p:tav>
                                        <p:tav tm="100000">
                                          <p:val>
                                            <p:strVal val="#ppt_w"/>
                                          </p:val>
                                        </p:tav>
                                      </p:tavLst>
                                    </p:anim>
                                    <p:anim calcmode="lin" valueType="num">
                                      <p:cBhvr>
                                        <p:cTn id="46" dur="1000" fill="hold"/>
                                        <p:tgtEl>
                                          <p:spTgt spid="762883">
                                            <p:txEl>
                                              <p:pRg st="10" end="10"/>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762883">
                                            <p:txEl>
                                              <p:pRg st="10" end="10"/>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762883">
                                            <p:txEl>
                                              <p:pRg st="10" end="10"/>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762883">
                                            <p:txEl>
                                              <p:pRg st="10" end="10"/>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76288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54AA7C86-AC11-4574-ADE5-ED54658525FE}"/>
              </a:ext>
            </a:extLst>
          </p:cNvPr>
          <p:cNvSpPr>
            <a:spLocks noGrp="1" noChangeArrowheads="1"/>
          </p:cNvSpPr>
          <p:nvPr>
            <p:ph type="title"/>
          </p:nvPr>
        </p:nvSpPr>
        <p:spPr/>
        <p:txBody>
          <a:bodyPr/>
          <a:lstStyle/>
          <a:p>
            <a:pPr>
              <a:defRPr/>
            </a:pPr>
            <a:r>
              <a:rPr lang="en-US" altLang="zh-CN"/>
              <a:t>1.1 </a:t>
            </a:r>
            <a:r>
              <a:rPr lang="zh-CN" altLang="en-US"/>
              <a:t>命题与</a:t>
            </a:r>
            <a:r>
              <a:rPr lang="zh-CN" altLang="en-US" u="sng">
                <a:effectLst>
                  <a:outerShdw blurRad="38100" dist="38100" dir="2700000" algn="tl">
                    <a:srgbClr val="C0C0C0"/>
                  </a:outerShdw>
                </a:effectLst>
              </a:rPr>
              <a:t>联结词</a:t>
            </a:r>
          </a:p>
        </p:txBody>
      </p:sp>
      <p:sp>
        <p:nvSpPr>
          <p:cNvPr id="44035" name="Rectangle 3">
            <a:extLst>
              <a:ext uri="{FF2B5EF4-FFF2-40B4-BE49-F238E27FC236}">
                <a16:creationId xmlns:a16="http://schemas.microsoft.com/office/drawing/2014/main" id="{B5E04A58-9036-4318-B646-F53DBD6074B8}"/>
              </a:ext>
            </a:extLst>
          </p:cNvPr>
          <p:cNvSpPr>
            <a:spLocks noGrp="1" noChangeArrowheads="1"/>
          </p:cNvSpPr>
          <p:nvPr>
            <p:ph type="body" idx="1"/>
          </p:nvPr>
        </p:nvSpPr>
        <p:spPr/>
        <p:txBody>
          <a:bodyPr/>
          <a:lstStyle/>
          <a:p>
            <a:pPr marL="400050" indent="-400050"/>
            <a:r>
              <a:rPr lang="zh-CN" altLang="en-US"/>
              <a:t>例子</a:t>
            </a:r>
            <a:endParaRPr lang="en-US" altLang="zh-CN" b="0">
              <a:solidFill>
                <a:schemeClr val="accent2"/>
              </a:solidFill>
              <a:latin typeface="Verdana" panose="020B0604030504040204" pitchFamily="34" charset="0"/>
            </a:endParaRPr>
          </a:p>
          <a:p>
            <a:pPr marL="700088" lvl="1" indent="-357188"/>
            <a:r>
              <a:rPr lang="en-US" altLang="zh-CN" b="0">
                <a:solidFill>
                  <a:schemeClr val="accent2"/>
                </a:solidFill>
                <a:latin typeface="Verdana" panose="020B0604030504040204" pitchFamily="34" charset="0"/>
              </a:rPr>
              <a:t>2</a:t>
            </a:r>
            <a:r>
              <a:rPr lang="zh-CN" altLang="en-US" b="0">
                <a:solidFill>
                  <a:schemeClr val="accent2"/>
                </a:solidFill>
                <a:latin typeface="Verdana" panose="020B0604030504040204" pitchFamily="34" charset="0"/>
              </a:rPr>
              <a:t>或</a:t>
            </a:r>
            <a:r>
              <a:rPr lang="en-US" altLang="zh-CN" b="0">
                <a:solidFill>
                  <a:schemeClr val="accent2"/>
                </a:solidFill>
                <a:latin typeface="Verdana" panose="020B0604030504040204" pitchFamily="34" charset="0"/>
              </a:rPr>
              <a:t>3</a:t>
            </a:r>
            <a:r>
              <a:rPr lang="zh-CN" altLang="en-US" b="0">
                <a:solidFill>
                  <a:schemeClr val="accent2"/>
                </a:solidFill>
                <a:latin typeface="Verdana" panose="020B0604030504040204" pitchFamily="34" charset="0"/>
              </a:rPr>
              <a:t>是素数</a:t>
            </a:r>
            <a:endParaRPr lang="en-US" altLang="zh-CN" b="0">
              <a:solidFill>
                <a:schemeClr val="accent2"/>
              </a:solidFill>
              <a:latin typeface="Verdana" panose="020B0604030504040204" pitchFamily="34" charset="0"/>
            </a:endParaRPr>
          </a:p>
          <a:p>
            <a:pPr marL="700088" lvl="1" indent="-357188"/>
            <a:r>
              <a:rPr lang="zh-CN" altLang="en-US" b="0">
                <a:solidFill>
                  <a:schemeClr val="accent2"/>
                </a:solidFill>
                <a:latin typeface="Verdana" panose="020B0604030504040204" pitchFamily="34" charset="0"/>
              </a:rPr>
              <a:t>小元元只能拿一个苹果或一个梨</a:t>
            </a:r>
            <a:endParaRPr lang="en-US" altLang="zh-CN" b="0">
              <a:solidFill>
                <a:schemeClr val="accent2"/>
              </a:solidFill>
              <a:latin typeface="Verdana" panose="020B0604030504040204" pitchFamily="34" charset="0"/>
            </a:endParaRPr>
          </a:p>
          <a:p>
            <a:pPr marL="700088" lvl="1" indent="-357188"/>
            <a:r>
              <a:rPr lang="zh-CN" altLang="en-US" b="0">
                <a:solidFill>
                  <a:schemeClr val="accent2"/>
                </a:solidFill>
                <a:latin typeface="Verdana" panose="020B0604030504040204" pitchFamily="34" charset="0"/>
              </a:rPr>
              <a:t>王小红生于</a:t>
            </a:r>
            <a:r>
              <a:rPr lang="en-US" altLang="zh-CN" b="0">
                <a:solidFill>
                  <a:schemeClr val="accent2"/>
                </a:solidFill>
                <a:latin typeface="Verdana" panose="020B0604030504040204" pitchFamily="34" charset="0"/>
              </a:rPr>
              <a:t>1988</a:t>
            </a:r>
            <a:r>
              <a:rPr lang="zh-CN" altLang="en-US" b="0">
                <a:solidFill>
                  <a:schemeClr val="accent2"/>
                </a:solidFill>
                <a:latin typeface="Verdana" panose="020B0604030504040204" pitchFamily="34" charset="0"/>
              </a:rPr>
              <a:t>年或</a:t>
            </a:r>
            <a:r>
              <a:rPr lang="en-US" altLang="zh-CN" b="0">
                <a:solidFill>
                  <a:schemeClr val="accent2"/>
                </a:solidFill>
                <a:latin typeface="Verdana" panose="020B0604030504040204" pitchFamily="34" charset="0"/>
              </a:rPr>
              <a:t>1989</a:t>
            </a:r>
            <a:r>
              <a:rPr lang="zh-CN" altLang="en-US" b="0">
                <a:solidFill>
                  <a:schemeClr val="accent2"/>
                </a:solidFill>
                <a:latin typeface="Verdana" panose="020B0604030504040204" pitchFamily="34" charset="0"/>
              </a:rPr>
              <a:t>年</a:t>
            </a:r>
          </a:p>
          <a:p>
            <a:pPr marL="700088" lvl="1" indent="-357188"/>
            <a:endParaRPr lang="zh-CN" altLang="en-US" b="0">
              <a:solidFill>
                <a:schemeClr val="accent2"/>
              </a:solidFill>
              <a:latin typeface="Verdana" panose="020B0604030504040204" pitchFamily="34" charset="0"/>
            </a:endParaRPr>
          </a:p>
          <a:p>
            <a:pPr marL="400050" indent="-400050"/>
            <a:endParaRPr lang="zh-CN" altLang="en-US" sz="1875" b="0">
              <a:solidFill>
                <a:schemeClr val="accent2"/>
              </a:solidFill>
              <a:latin typeface="Verdana" panose="020B060403050404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4930" name="Rectangle 2">
            <a:extLst>
              <a:ext uri="{FF2B5EF4-FFF2-40B4-BE49-F238E27FC236}">
                <a16:creationId xmlns:a16="http://schemas.microsoft.com/office/drawing/2014/main" id="{E59BB0E7-4CB2-4D5B-83CE-F9D4D0E33825}"/>
              </a:ext>
            </a:extLst>
          </p:cNvPr>
          <p:cNvSpPr>
            <a:spLocks noGrp="1" noChangeArrowheads="1"/>
          </p:cNvSpPr>
          <p:nvPr>
            <p:ph type="title"/>
          </p:nvPr>
        </p:nvSpPr>
        <p:spPr/>
        <p:txBody>
          <a:bodyPr/>
          <a:lstStyle/>
          <a:p>
            <a:pPr>
              <a:defRPr/>
            </a:pPr>
            <a:r>
              <a:rPr lang="en-US" altLang="zh-CN"/>
              <a:t>1.1 </a:t>
            </a:r>
            <a:r>
              <a:rPr lang="zh-CN" altLang="en-US"/>
              <a:t>命题与</a:t>
            </a:r>
            <a:r>
              <a:rPr lang="zh-CN" altLang="en-US" u="sng">
                <a:effectLst>
                  <a:outerShdw blurRad="38100" dist="38100" dir="2700000" algn="tl">
                    <a:srgbClr val="C0C0C0"/>
                  </a:outerShdw>
                </a:effectLst>
              </a:rPr>
              <a:t>联结词</a:t>
            </a:r>
          </a:p>
        </p:txBody>
      </p:sp>
      <p:sp>
        <p:nvSpPr>
          <p:cNvPr id="764931" name="Rectangle 3">
            <a:extLst>
              <a:ext uri="{FF2B5EF4-FFF2-40B4-BE49-F238E27FC236}">
                <a16:creationId xmlns:a16="http://schemas.microsoft.com/office/drawing/2014/main" id="{C121D919-D0BB-4B51-8A9F-90236D44ED20}"/>
              </a:ext>
            </a:extLst>
          </p:cNvPr>
          <p:cNvSpPr>
            <a:spLocks noGrp="1" noChangeArrowheads="1"/>
          </p:cNvSpPr>
          <p:nvPr>
            <p:ph type="body" sz="half" idx="1"/>
          </p:nvPr>
        </p:nvSpPr>
        <p:spPr>
          <a:xfrm>
            <a:off x="1657350" y="1863328"/>
            <a:ext cx="5938838" cy="3671888"/>
          </a:xfrm>
          <a:noFill/>
        </p:spPr>
        <p:txBody>
          <a:bodyPr/>
          <a:lstStyle/>
          <a:p>
            <a:r>
              <a:rPr lang="zh-CN" altLang="en-US" b="0"/>
              <a:t>蕴涵联结词</a:t>
            </a:r>
            <a:r>
              <a:rPr lang="en-US" altLang="zh-CN" b="0"/>
              <a:t>(</a:t>
            </a:r>
            <a:r>
              <a:rPr lang="en-US" altLang="zh-CN"/>
              <a:t>I</a:t>
            </a:r>
            <a:r>
              <a:rPr lang="en-US" altLang="zh-CN" sz="1800"/>
              <a:t>mplication Connective</a:t>
            </a:r>
            <a:r>
              <a:rPr lang="en-US" altLang="zh-CN" b="0"/>
              <a:t>)</a:t>
            </a:r>
          </a:p>
          <a:p>
            <a:pPr lvl="1"/>
            <a:r>
              <a:rPr lang="zh-CN" altLang="en-US" b="0">
                <a:solidFill>
                  <a:schemeClr val="accent2"/>
                </a:solidFill>
                <a:latin typeface="Verdana" panose="020B0604030504040204" pitchFamily="34" charset="0"/>
              </a:rPr>
              <a:t>符号</a:t>
            </a:r>
            <a:r>
              <a:rPr lang="zh-CN" altLang="en-US" b="0">
                <a:solidFill>
                  <a:schemeClr val="accent2"/>
                </a:solidFill>
                <a:latin typeface="Verdana" panose="020B0604030504040204" pitchFamily="34" charset="0"/>
                <a:sym typeface="Symbol" panose="05050102010706020507" pitchFamily="18" charset="2"/>
              </a:rPr>
              <a:t></a:t>
            </a:r>
            <a:r>
              <a:rPr lang="en-US" altLang="zh-CN" b="0">
                <a:solidFill>
                  <a:schemeClr val="accent2"/>
                </a:solidFill>
                <a:latin typeface="Verdana" panose="020B0604030504040204" pitchFamily="34" charset="0"/>
              </a:rPr>
              <a:t>,</a:t>
            </a:r>
            <a:r>
              <a:rPr lang="zh-CN" altLang="en-US" b="0">
                <a:solidFill>
                  <a:schemeClr val="accent2"/>
                </a:solidFill>
                <a:latin typeface="Verdana" panose="020B0604030504040204" pitchFamily="34" charset="0"/>
              </a:rPr>
              <a:t>读作</a:t>
            </a:r>
            <a:r>
              <a:rPr lang="zh-CN" altLang="en-US" b="0">
                <a:solidFill>
                  <a:schemeClr val="accent2"/>
                </a:solidFill>
                <a:latin typeface="宋体" panose="02010600030101010101" pitchFamily="2" charset="-122"/>
              </a:rPr>
              <a:t>“</a:t>
            </a:r>
            <a:r>
              <a:rPr lang="zh-CN" altLang="en-US" b="0">
                <a:solidFill>
                  <a:schemeClr val="accent2"/>
                </a:solidFill>
                <a:latin typeface="Verdana" panose="020B0604030504040204" pitchFamily="34" charset="0"/>
              </a:rPr>
              <a:t>如果</a:t>
            </a:r>
            <a:r>
              <a:rPr lang="en-US" altLang="zh-CN" b="0">
                <a:solidFill>
                  <a:schemeClr val="accent2"/>
                </a:solidFill>
                <a:latin typeface="宋体" panose="02010600030101010101" pitchFamily="2" charset="-122"/>
              </a:rPr>
              <a:t>…</a:t>
            </a:r>
            <a:r>
              <a:rPr lang="zh-CN" altLang="en-US" b="0">
                <a:solidFill>
                  <a:schemeClr val="accent2"/>
                </a:solidFill>
                <a:latin typeface="Verdana" panose="020B0604030504040204" pitchFamily="34" charset="0"/>
              </a:rPr>
              <a:t>则</a:t>
            </a:r>
            <a:r>
              <a:rPr lang="en-US" altLang="zh-CN" b="0">
                <a:solidFill>
                  <a:schemeClr val="accent2"/>
                </a:solidFill>
                <a:latin typeface="宋体" panose="02010600030101010101" pitchFamily="2" charset="-122"/>
              </a:rPr>
              <a:t>…</a:t>
            </a:r>
            <a:r>
              <a:rPr lang="zh-CN" altLang="en-US" b="0">
                <a:solidFill>
                  <a:schemeClr val="accent2"/>
                </a:solidFill>
                <a:latin typeface="宋体" panose="02010600030101010101" pitchFamily="2" charset="-122"/>
              </a:rPr>
              <a:t>”</a:t>
            </a:r>
            <a:r>
              <a:rPr lang="zh-CN" altLang="en-US" b="0">
                <a:solidFill>
                  <a:schemeClr val="accent2"/>
                </a:solidFill>
                <a:latin typeface="Verdana" panose="020B0604030504040204" pitchFamily="34" charset="0"/>
              </a:rPr>
              <a:t>、</a:t>
            </a:r>
            <a:r>
              <a:rPr lang="zh-CN" altLang="en-US" b="0">
                <a:solidFill>
                  <a:schemeClr val="accent2"/>
                </a:solidFill>
                <a:latin typeface="宋体" panose="02010600030101010101" pitchFamily="2" charset="-122"/>
              </a:rPr>
              <a:t>“</a:t>
            </a:r>
            <a:r>
              <a:rPr lang="zh-CN" altLang="en-US" b="0">
                <a:solidFill>
                  <a:schemeClr val="accent2"/>
                </a:solidFill>
                <a:latin typeface="Verdana" panose="020B0604030504040204" pitchFamily="34" charset="0"/>
              </a:rPr>
              <a:t>蕴涵</a:t>
            </a:r>
            <a:r>
              <a:rPr lang="zh-CN" altLang="en-US" b="0">
                <a:solidFill>
                  <a:schemeClr val="accent2"/>
                </a:solidFill>
                <a:latin typeface="宋体" panose="02010600030101010101" pitchFamily="2" charset="-122"/>
              </a:rPr>
              <a:t>”</a:t>
            </a:r>
            <a:endParaRPr lang="zh-CN" altLang="en-US" b="0">
              <a:solidFill>
                <a:schemeClr val="accent2"/>
              </a:solidFill>
              <a:latin typeface="Verdana" panose="020B0604030504040204" pitchFamily="34" charset="0"/>
            </a:endParaRPr>
          </a:p>
          <a:p>
            <a:r>
              <a:rPr lang="zh-CN" altLang="en-US" b="0"/>
              <a:t>定义：命题 </a:t>
            </a:r>
            <a:r>
              <a:rPr lang="en-US" altLang="zh-CN" b="0" i="1">
                <a:latin typeface="Verdana" panose="020B0604030504040204" pitchFamily="34" charset="0"/>
              </a:rPr>
              <a:t>p</a:t>
            </a:r>
            <a:r>
              <a:rPr lang="zh-CN" altLang="en-US" b="0">
                <a:latin typeface="Verdana" panose="020B0604030504040204" pitchFamily="34" charset="0"/>
              </a:rPr>
              <a:t>，</a:t>
            </a:r>
            <a:r>
              <a:rPr lang="en-US" altLang="zh-CN" b="0" i="1">
                <a:latin typeface="Verdana" panose="020B0604030504040204" pitchFamily="34" charset="0"/>
              </a:rPr>
              <a:t>q</a:t>
            </a:r>
            <a:endParaRPr lang="en-GB" altLang="zh-CN" b="0" i="1">
              <a:latin typeface="Verdana" panose="020B0604030504040204" pitchFamily="34" charset="0"/>
            </a:endParaRPr>
          </a:p>
          <a:p>
            <a:pPr lvl="1"/>
            <a:r>
              <a:rPr lang="en-US" altLang="zh-CN"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rPr>
              <a:t>与</a:t>
            </a:r>
            <a:r>
              <a:rPr lang="en-US" altLang="zh-CN" b="0" i="1">
                <a:solidFill>
                  <a:schemeClr val="accent2"/>
                </a:solidFill>
                <a:latin typeface="Verdana" panose="020B0604030504040204" pitchFamily="34" charset="0"/>
              </a:rPr>
              <a:t>q</a:t>
            </a:r>
            <a:r>
              <a:rPr lang="zh-CN" altLang="en-US" b="0">
                <a:solidFill>
                  <a:schemeClr val="accent2"/>
                </a:solidFill>
                <a:latin typeface="Verdana" panose="020B0604030504040204" pitchFamily="34" charset="0"/>
              </a:rPr>
              <a:t>的蕴涵式：复合命题</a:t>
            </a:r>
            <a:r>
              <a:rPr lang="zh-CN" altLang="en-US" b="0">
                <a:solidFill>
                  <a:schemeClr val="accent2"/>
                </a:solidFill>
                <a:latin typeface="宋体" panose="02010600030101010101" pitchFamily="2" charset="-122"/>
              </a:rPr>
              <a:t>“</a:t>
            </a:r>
            <a:r>
              <a:rPr lang="zh-CN" altLang="en-US" b="0">
                <a:solidFill>
                  <a:schemeClr val="accent2"/>
                </a:solidFill>
                <a:latin typeface="Verdana" panose="020B0604030504040204" pitchFamily="34" charset="0"/>
              </a:rPr>
              <a:t>如果</a:t>
            </a:r>
            <a:r>
              <a:rPr lang="en-US" altLang="zh-CN"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rPr>
              <a:t>，则</a:t>
            </a:r>
            <a:r>
              <a:rPr lang="en-US" altLang="zh-CN" b="0" i="1">
                <a:solidFill>
                  <a:schemeClr val="accent2"/>
                </a:solidFill>
                <a:latin typeface="Verdana" panose="020B0604030504040204" pitchFamily="34" charset="0"/>
              </a:rPr>
              <a:t>q</a:t>
            </a:r>
            <a:r>
              <a:rPr lang="zh-CN" altLang="en-US" b="0">
                <a:solidFill>
                  <a:schemeClr val="accent2"/>
                </a:solidFill>
                <a:latin typeface="宋体" panose="02010600030101010101" pitchFamily="2" charset="-122"/>
              </a:rPr>
              <a:t>”</a:t>
            </a:r>
            <a:endParaRPr lang="zh-CN" altLang="en-US" b="0">
              <a:solidFill>
                <a:schemeClr val="accent2"/>
              </a:solidFill>
              <a:latin typeface="Verdana" panose="020B0604030504040204" pitchFamily="34" charset="0"/>
            </a:endParaRPr>
          </a:p>
          <a:p>
            <a:pPr lvl="1"/>
            <a:r>
              <a:rPr lang="zh-CN" altLang="en-US" b="0">
                <a:solidFill>
                  <a:schemeClr val="accent2"/>
                </a:solidFill>
                <a:latin typeface="Verdana" panose="020B0604030504040204" pitchFamily="34" charset="0"/>
              </a:rPr>
              <a:t>符号：</a:t>
            </a:r>
            <a:r>
              <a:rPr lang="en-US" altLang="zh-CN"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q</a:t>
            </a:r>
            <a:r>
              <a:rPr lang="en-US" altLang="zh-CN" b="0">
                <a:solidFill>
                  <a:schemeClr val="accent2"/>
                </a:solidFill>
                <a:latin typeface="Verdana" panose="020B0604030504040204" pitchFamily="34" charset="0"/>
              </a:rPr>
              <a:t>(</a:t>
            </a:r>
            <a:r>
              <a:rPr lang="zh-CN" altLang="en-US" b="0">
                <a:solidFill>
                  <a:schemeClr val="accent2"/>
                </a:solidFill>
                <a:latin typeface="Verdana" panose="020B0604030504040204" pitchFamily="34" charset="0"/>
              </a:rPr>
              <a:t>符号</a:t>
            </a:r>
            <a:r>
              <a:rPr lang="zh-CN" altLang="en-US" b="0">
                <a:solidFill>
                  <a:schemeClr val="accent2"/>
                </a:solidFill>
                <a:latin typeface="Verdana" panose="020B0604030504040204" pitchFamily="34" charset="0"/>
                <a:sym typeface="Symbol" panose="05050102010706020507" pitchFamily="18" charset="2"/>
              </a:rPr>
              <a:t></a:t>
            </a:r>
            <a:r>
              <a:rPr lang="zh-CN" altLang="en-US" b="0">
                <a:solidFill>
                  <a:schemeClr val="accent2"/>
                </a:solidFill>
                <a:latin typeface="Verdana" panose="020B0604030504040204" pitchFamily="34" charset="0"/>
              </a:rPr>
              <a:t>称作蕴涵联结词</a:t>
            </a:r>
            <a:r>
              <a:rPr lang="en-US" altLang="zh-CN" b="0">
                <a:solidFill>
                  <a:schemeClr val="accent2"/>
                </a:solidFill>
                <a:latin typeface="Verdana" panose="020B0604030504040204" pitchFamily="34" charset="0"/>
              </a:rPr>
              <a:t>)</a:t>
            </a:r>
          </a:p>
          <a:p>
            <a:pPr lvl="1"/>
            <a:r>
              <a:rPr lang="en-US" altLang="zh-CN"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q</a:t>
            </a:r>
            <a:r>
              <a:rPr lang="zh-CN" altLang="en-US" b="0">
                <a:solidFill>
                  <a:schemeClr val="accent2"/>
                </a:solidFill>
                <a:latin typeface="Verdana" panose="020B0604030504040204" pitchFamily="34" charset="0"/>
              </a:rPr>
              <a:t>为假当且仅当</a:t>
            </a:r>
            <a:r>
              <a:rPr lang="en-US" altLang="zh-CN" sz="2100" b="0" i="1">
                <a:solidFill>
                  <a:schemeClr val="accent2"/>
                </a:solidFill>
                <a:latin typeface="Verdana" panose="020B0604030504040204" pitchFamily="34" charset="0"/>
              </a:rPr>
              <a:t>p</a:t>
            </a:r>
            <a:r>
              <a:rPr lang="zh-CN" altLang="en-US" sz="2100" b="0">
                <a:solidFill>
                  <a:schemeClr val="accent2"/>
                </a:solidFill>
                <a:latin typeface="Verdana" panose="020B0604030504040204" pitchFamily="34" charset="0"/>
              </a:rPr>
              <a:t>为</a:t>
            </a:r>
            <a:r>
              <a:rPr lang="zh-CN" altLang="en-US" b="0">
                <a:solidFill>
                  <a:schemeClr val="accent2"/>
                </a:solidFill>
                <a:latin typeface="Verdana" panose="020B0604030504040204" pitchFamily="34" charset="0"/>
              </a:rPr>
              <a:t>真</a:t>
            </a:r>
            <a:r>
              <a:rPr lang="zh-CN" altLang="en-US" sz="2100" b="0">
                <a:solidFill>
                  <a:schemeClr val="accent2"/>
                </a:solidFill>
                <a:latin typeface="Verdana" panose="020B0604030504040204" pitchFamily="34" charset="0"/>
              </a:rPr>
              <a:t>，</a:t>
            </a:r>
            <a:r>
              <a:rPr lang="en-US" altLang="zh-CN" b="0" i="1">
                <a:solidFill>
                  <a:schemeClr val="accent2"/>
                </a:solidFill>
                <a:latin typeface="Verdana" panose="020B0604030504040204" pitchFamily="34" charset="0"/>
              </a:rPr>
              <a:t>q</a:t>
            </a:r>
            <a:r>
              <a:rPr lang="zh-CN" altLang="en-US" b="0">
                <a:solidFill>
                  <a:schemeClr val="accent2"/>
                </a:solidFill>
                <a:latin typeface="Verdana" panose="020B0604030504040204" pitchFamily="34" charset="0"/>
              </a:rPr>
              <a:t>为假</a:t>
            </a:r>
          </a:p>
          <a:p>
            <a:r>
              <a:rPr lang="zh-CN" altLang="en-US" b="0"/>
              <a:t>例子</a:t>
            </a:r>
          </a:p>
          <a:p>
            <a:pPr lvl="1"/>
            <a:r>
              <a:rPr lang="zh-CN" altLang="en-US" b="0">
                <a:solidFill>
                  <a:srgbClr val="FF3300"/>
                </a:solidFill>
                <a:latin typeface="Verdana" panose="020B0604030504040204" pitchFamily="34" charset="0"/>
              </a:rPr>
              <a:t>如果</a:t>
            </a:r>
            <a:r>
              <a:rPr lang="zh-CN" altLang="en-US" b="0">
                <a:solidFill>
                  <a:schemeClr val="accent2"/>
                </a:solidFill>
                <a:latin typeface="Verdana" panose="020B0604030504040204" pitchFamily="34" charset="0"/>
              </a:rPr>
              <a:t>天下雨，</a:t>
            </a:r>
            <a:r>
              <a:rPr lang="zh-CN" altLang="en-US" b="0">
                <a:solidFill>
                  <a:srgbClr val="FF3300"/>
                </a:solidFill>
                <a:latin typeface="Verdana" panose="020B0604030504040204" pitchFamily="34" charset="0"/>
              </a:rPr>
              <a:t>那么</a:t>
            </a:r>
            <a:r>
              <a:rPr lang="zh-CN" altLang="en-US" b="0">
                <a:solidFill>
                  <a:schemeClr val="accent2"/>
                </a:solidFill>
                <a:latin typeface="Verdana" panose="020B0604030504040204" pitchFamily="34" charset="0"/>
              </a:rPr>
              <a:t>地下湿 </a:t>
            </a:r>
            <a:r>
              <a:rPr lang="en-US" altLang="zh-CN"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q</a:t>
            </a:r>
            <a:endParaRPr lang="zh-CN" altLang="en-US" b="0" i="1">
              <a:solidFill>
                <a:schemeClr val="accent2"/>
              </a:solidFill>
              <a:latin typeface="Verdana" panose="020B0604030504040204" pitchFamily="34" charset="0"/>
            </a:endParaRPr>
          </a:p>
          <a:p>
            <a:pPr lvl="2"/>
            <a:r>
              <a:rPr lang="en-US" altLang="zh-CN" sz="1575" b="0" i="1">
                <a:solidFill>
                  <a:srgbClr val="FF3300"/>
                </a:solidFill>
                <a:latin typeface="Verdana" panose="020B0604030504040204" pitchFamily="34" charset="0"/>
              </a:rPr>
              <a:t>p</a:t>
            </a:r>
            <a:r>
              <a:rPr lang="zh-CN" altLang="en-US" sz="1575" b="0">
                <a:solidFill>
                  <a:srgbClr val="FF3300"/>
                </a:solidFill>
              </a:rPr>
              <a:t>：</a:t>
            </a:r>
            <a:r>
              <a:rPr lang="zh-CN" altLang="en-US" sz="1575" b="0">
                <a:solidFill>
                  <a:srgbClr val="FF3300"/>
                </a:solidFill>
                <a:latin typeface="Verdana" panose="020B0604030504040204" pitchFamily="34" charset="0"/>
              </a:rPr>
              <a:t>天下雨</a:t>
            </a:r>
          </a:p>
          <a:p>
            <a:pPr lvl="2"/>
            <a:r>
              <a:rPr lang="en-US" altLang="zh-CN" sz="1575" b="0" i="1">
                <a:solidFill>
                  <a:srgbClr val="FF3300"/>
                </a:solidFill>
                <a:latin typeface="Verdana" panose="020B0604030504040204" pitchFamily="34" charset="0"/>
              </a:rPr>
              <a:t>q</a:t>
            </a:r>
            <a:r>
              <a:rPr lang="zh-CN" altLang="en-US" sz="1575" b="0" i="1">
                <a:solidFill>
                  <a:srgbClr val="FF3300"/>
                </a:solidFill>
                <a:latin typeface="Verdana" panose="020B0604030504040204" pitchFamily="34" charset="0"/>
              </a:rPr>
              <a:t>：</a:t>
            </a:r>
            <a:r>
              <a:rPr lang="zh-CN" altLang="en-US" sz="1575" b="0">
                <a:solidFill>
                  <a:srgbClr val="FF3300"/>
                </a:solidFill>
                <a:latin typeface="Verdana" panose="020B0604030504040204" pitchFamily="34" charset="0"/>
              </a:rPr>
              <a:t>地下湿</a:t>
            </a:r>
            <a:endParaRPr lang="zh-CN" altLang="en-GB" sz="1575" b="0">
              <a:solidFill>
                <a:srgbClr val="FF3300"/>
              </a:solidFill>
              <a:latin typeface="Verdana" panose="020B0604030504040204" pitchFamily="34" charset="0"/>
            </a:endParaRPr>
          </a:p>
        </p:txBody>
      </p:sp>
      <p:graphicFrame>
        <p:nvGraphicFramePr>
          <p:cNvPr id="764961" name="Group 33">
            <a:extLst>
              <a:ext uri="{FF2B5EF4-FFF2-40B4-BE49-F238E27FC236}">
                <a16:creationId xmlns:a16="http://schemas.microsoft.com/office/drawing/2014/main" id="{FCF1D974-D1F5-43BC-8C88-54E48FB771CC}"/>
              </a:ext>
            </a:extLst>
          </p:cNvPr>
          <p:cNvGraphicFramePr>
            <a:graphicFrameLocks noGrp="1"/>
          </p:cNvGraphicFramePr>
          <p:nvPr>
            <p:ph sz="half" idx="2"/>
          </p:nvPr>
        </p:nvGraphicFramePr>
        <p:xfrm>
          <a:off x="6300789" y="3807619"/>
          <a:ext cx="1403748" cy="1714500"/>
        </p:xfrm>
        <a:graphic>
          <a:graphicData uri="http://schemas.openxmlformats.org/drawingml/2006/table">
            <a:tbl>
              <a:tblPr/>
              <a:tblGrid>
                <a:gridCol w="320279">
                  <a:extLst>
                    <a:ext uri="{9D8B030D-6E8A-4147-A177-3AD203B41FA5}">
                      <a16:colId xmlns:a16="http://schemas.microsoft.com/office/drawing/2014/main" val="787112572"/>
                    </a:ext>
                  </a:extLst>
                </a:gridCol>
                <a:gridCol w="284559">
                  <a:extLst>
                    <a:ext uri="{9D8B030D-6E8A-4147-A177-3AD203B41FA5}">
                      <a16:colId xmlns:a16="http://schemas.microsoft.com/office/drawing/2014/main" val="2060333986"/>
                    </a:ext>
                  </a:extLst>
                </a:gridCol>
                <a:gridCol w="798910">
                  <a:extLst>
                    <a:ext uri="{9D8B030D-6E8A-4147-A177-3AD203B41FA5}">
                      <a16:colId xmlns:a16="http://schemas.microsoft.com/office/drawing/2014/main" val="1096028565"/>
                    </a:ext>
                  </a:extLst>
                </a:gridCol>
              </a:tblGrid>
              <a:tr h="34290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p</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q</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p</a:t>
                      </a:r>
                      <a:r>
                        <a:rPr kumimoji="1" lang="zh-CN" altLang="en-US" sz="1800" b="0" i="0"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a:t>
                      </a: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q</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4960298"/>
                  </a:ext>
                </a:extLst>
              </a:tr>
              <a:tr h="34290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88121854"/>
                  </a:ext>
                </a:extLst>
              </a:tr>
              <a:tr h="34290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85622043"/>
                  </a:ext>
                </a:extLst>
              </a:tr>
              <a:tr h="34290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5601083"/>
                  </a:ext>
                </a:extLst>
              </a:tr>
              <a:tr h="34290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1411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7649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493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64931">
                                            <p:txEl>
                                              <p:pRg st="2" end="2"/>
                                            </p:txEl>
                                          </p:spTgt>
                                        </p:tgtEl>
                                        <p:attrNameLst>
                                          <p:attrName>style.visibility</p:attrName>
                                        </p:attrNameLst>
                                      </p:cBhvr>
                                      <p:to>
                                        <p:strVal val="visible"/>
                                      </p:to>
                                    </p:set>
                                    <p:anim calcmode="lin" valueType="num">
                                      <p:cBhvr additive="base">
                                        <p:cTn id="13" dur="500" fill="hold"/>
                                        <p:tgtEl>
                                          <p:spTgt spid="76493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64931">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64931">
                                            <p:txEl>
                                              <p:pRg st="3" end="3"/>
                                            </p:txEl>
                                          </p:spTgt>
                                        </p:tgtEl>
                                        <p:attrNameLst>
                                          <p:attrName>style.visibility</p:attrName>
                                        </p:attrNameLst>
                                      </p:cBhvr>
                                      <p:to>
                                        <p:strVal val="visible"/>
                                      </p:to>
                                    </p:set>
                                    <p:anim calcmode="lin" valueType="num">
                                      <p:cBhvr additive="base">
                                        <p:cTn id="17" dur="500" fill="hold"/>
                                        <p:tgtEl>
                                          <p:spTgt spid="76493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64931">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64931">
                                            <p:txEl>
                                              <p:pRg st="4" end="4"/>
                                            </p:txEl>
                                          </p:spTgt>
                                        </p:tgtEl>
                                        <p:attrNameLst>
                                          <p:attrName>style.visibility</p:attrName>
                                        </p:attrNameLst>
                                      </p:cBhvr>
                                      <p:to>
                                        <p:strVal val="visible"/>
                                      </p:to>
                                    </p:set>
                                    <p:anim calcmode="lin" valueType="num">
                                      <p:cBhvr additive="base">
                                        <p:cTn id="21" dur="500" fill="hold"/>
                                        <p:tgtEl>
                                          <p:spTgt spid="764931">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64931">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64931">
                                            <p:txEl>
                                              <p:pRg st="5" end="5"/>
                                            </p:txEl>
                                          </p:spTgt>
                                        </p:tgtEl>
                                        <p:attrNameLst>
                                          <p:attrName>style.visibility</p:attrName>
                                        </p:attrNameLst>
                                      </p:cBhvr>
                                      <p:to>
                                        <p:strVal val="visible"/>
                                      </p:to>
                                    </p:set>
                                    <p:anim calcmode="lin" valueType="num">
                                      <p:cBhvr additive="base">
                                        <p:cTn id="25" dur="500" fill="hold"/>
                                        <p:tgtEl>
                                          <p:spTgt spid="76493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649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764961"/>
                                        </p:tgtEl>
                                        <p:attrNameLst>
                                          <p:attrName>style.visibility</p:attrName>
                                        </p:attrNameLst>
                                      </p:cBhvr>
                                      <p:to>
                                        <p:strVal val="visible"/>
                                      </p:to>
                                    </p:set>
                                    <p:anim calcmode="lin" valueType="num">
                                      <p:cBhvr additive="base">
                                        <p:cTn id="31" dur="500" fill="hold"/>
                                        <p:tgtEl>
                                          <p:spTgt spid="764961"/>
                                        </p:tgtEl>
                                        <p:attrNameLst>
                                          <p:attrName>ppt_x</p:attrName>
                                        </p:attrNameLst>
                                      </p:cBhvr>
                                      <p:tavLst>
                                        <p:tav tm="0">
                                          <p:val>
                                            <p:strVal val="#ppt_x"/>
                                          </p:val>
                                        </p:tav>
                                        <p:tav tm="100000">
                                          <p:val>
                                            <p:strVal val="#ppt_x"/>
                                          </p:val>
                                        </p:tav>
                                      </p:tavLst>
                                    </p:anim>
                                    <p:anim calcmode="lin" valueType="num">
                                      <p:cBhvr additive="base">
                                        <p:cTn id="32" dur="500" fill="hold"/>
                                        <p:tgtEl>
                                          <p:spTgt spid="76496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5" presetClass="entr" presetSubtype="0" fill="hold" nodeType="clickEffect">
                                  <p:stCondLst>
                                    <p:cond delay="0"/>
                                  </p:stCondLst>
                                  <p:childTnLst>
                                    <p:set>
                                      <p:cBhvr>
                                        <p:cTn id="36" dur="1" fill="hold">
                                          <p:stCondLst>
                                            <p:cond delay="0"/>
                                          </p:stCondLst>
                                        </p:cTn>
                                        <p:tgtEl>
                                          <p:spTgt spid="764931">
                                            <p:txEl>
                                              <p:pRg st="6" end="6"/>
                                            </p:txEl>
                                          </p:spTgt>
                                        </p:tgtEl>
                                        <p:attrNameLst>
                                          <p:attrName>style.visibility</p:attrName>
                                        </p:attrNameLst>
                                      </p:cBhvr>
                                      <p:to>
                                        <p:strVal val="visible"/>
                                      </p:to>
                                    </p:set>
                                    <p:anim calcmode="lin" valueType="num">
                                      <p:cBhvr>
                                        <p:cTn id="37" dur="500" decel="50000" fill="hold">
                                          <p:stCondLst>
                                            <p:cond delay="0"/>
                                          </p:stCondLst>
                                        </p:cTn>
                                        <p:tgtEl>
                                          <p:spTgt spid="764931">
                                            <p:txEl>
                                              <p:pRg st="6" end="6"/>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764931">
                                            <p:txEl>
                                              <p:pRg st="6" end="6"/>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764931">
                                            <p:txEl>
                                              <p:pRg st="6" end="6"/>
                                            </p:txEl>
                                          </p:spTgt>
                                        </p:tgtEl>
                                        <p:attrNameLst>
                                          <p:attrName>ppt_w</p:attrName>
                                        </p:attrNameLst>
                                      </p:cBhvr>
                                      <p:tavLst>
                                        <p:tav tm="0">
                                          <p:val>
                                            <p:strVal val="#ppt_w*.05"/>
                                          </p:val>
                                        </p:tav>
                                        <p:tav tm="100000">
                                          <p:val>
                                            <p:strVal val="#ppt_w"/>
                                          </p:val>
                                        </p:tav>
                                      </p:tavLst>
                                    </p:anim>
                                    <p:anim calcmode="lin" valueType="num">
                                      <p:cBhvr>
                                        <p:cTn id="40" dur="1000" fill="hold"/>
                                        <p:tgtEl>
                                          <p:spTgt spid="764931">
                                            <p:txEl>
                                              <p:pRg st="6" end="6"/>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764931">
                                            <p:txEl>
                                              <p:pRg st="6" end="6"/>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764931">
                                            <p:txEl>
                                              <p:pRg st="6" end="6"/>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764931">
                                            <p:txEl>
                                              <p:pRg st="6" end="6"/>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764931">
                                            <p:txEl>
                                              <p:pRg st="6" end="6"/>
                                            </p:txEl>
                                          </p:spTgt>
                                        </p:tgtEl>
                                      </p:cBhvr>
                                    </p:animEffect>
                                  </p:childTnLst>
                                </p:cTn>
                              </p:par>
                              <p:par>
                                <p:cTn id="45" presetID="25" presetClass="entr" presetSubtype="0" fill="hold" nodeType="withEffect">
                                  <p:stCondLst>
                                    <p:cond delay="0"/>
                                  </p:stCondLst>
                                  <p:childTnLst>
                                    <p:set>
                                      <p:cBhvr>
                                        <p:cTn id="46" dur="1" fill="hold">
                                          <p:stCondLst>
                                            <p:cond delay="0"/>
                                          </p:stCondLst>
                                        </p:cTn>
                                        <p:tgtEl>
                                          <p:spTgt spid="764931">
                                            <p:txEl>
                                              <p:pRg st="7" end="7"/>
                                            </p:txEl>
                                          </p:spTgt>
                                        </p:tgtEl>
                                        <p:attrNameLst>
                                          <p:attrName>style.visibility</p:attrName>
                                        </p:attrNameLst>
                                      </p:cBhvr>
                                      <p:to>
                                        <p:strVal val="visible"/>
                                      </p:to>
                                    </p:set>
                                    <p:anim calcmode="lin" valueType="num">
                                      <p:cBhvr>
                                        <p:cTn id="47" dur="500" decel="50000" fill="hold">
                                          <p:stCondLst>
                                            <p:cond delay="0"/>
                                          </p:stCondLst>
                                        </p:cTn>
                                        <p:tgtEl>
                                          <p:spTgt spid="764931">
                                            <p:txEl>
                                              <p:pRg st="7" end="7"/>
                                            </p:txEl>
                                          </p:spTgt>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764931">
                                            <p:txEl>
                                              <p:pRg st="7" end="7"/>
                                            </p:txEl>
                                          </p:spTgt>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764931">
                                            <p:txEl>
                                              <p:pRg st="7" end="7"/>
                                            </p:txEl>
                                          </p:spTgt>
                                        </p:tgtEl>
                                        <p:attrNameLst>
                                          <p:attrName>ppt_w</p:attrName>
                                        </p:attrNameLst>
                                      </p:cBhvr>
                                      <p:tavLst>
                                        <p:tav tm="0">
                                          <p:val>
                                            <p:strVal val="#ppt_w*.05"/>
                                          </p:val>
                                        </p:tav>
                                        <p:tav tm="100000">
                                          <p:val>
                                            <p:strVal val="#ppt_w"/>
                                          </p:val>
                                        </p:tav>
                                      </p:tavLst>
                                    </p:anim>
                                    <p:anim calcmode="lin" valueType="num">
                                      <p:cBhvr>
                                        <p:cTn id="50" dur="1000" fill="hold"/>
                                        <p:tgtEl>
                                          <p:spTgt spid="764931">
                                            <p:txEl>
                                              <p:pRg st="7" end="7"/>
                                            </p:txEl>
                                          </p:spTgt>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764931">
                                            <p:txEl>
                                              <p:pRg st="7" end="7"/>
                                            </p:txEl>
                                          </p:spTgt>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764931">
                                            <p:txEl>
                                              <p:pRg st="7" end="7"/>
                                            </p:txEl>
                                          </p:spTgt>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764931">
                                            <p:txEl>
                                              <p:pRg st="7" end="7"/>
                                            </p:txEl>
                                          </p:spTgt>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764931">
                                            <p:txEl>
                                              <p:pRg st="7" end="7"/>
                                            </p:txEl>
                                          </p:spTgt>
                                        </p:tgtEl>
                                      </p:cBhvr>
                                    </p:animEffect>
                                  </p:childTnLst>
                                </p:cTn>
                              </p:par>
                              <p:par>
                                <p:cTn id="55" presetID="25" presetClass="entr" presetSubtype="0" fill="hold" nodeType="withEffect">
                                  <p:stCondLst>
                                    <p:cond delay="0"/>
                                  </p:stCondLst>
                                  <p:childTnLst>
                                    <p:set>
                                      <p:cBhvr>
                                        <p:cTn id="56" dur="1" fill="hold">
                                          <p:stCondLst>
                                            <p:cond delay="0"/>
                                          </p:stCondLst>
                                        </p:cTn>
                                        <p:tgtEl>
                                          <p:spTgt spid="764931">
                                            <p:txEl>
                                              <p:pRg st="8" end="8"/>
                                            </p:txEl>
                                          </p:spTgt>
                                        </p:tgtEl>
                                        <p:attrNameLst>
                                          <p:attrName>style.visibility</p:attrName>
                                        </p:attrNameLst>
                                      </p:cBhvr>
                                      <p:to>
                                        <p:strVal val="visible"/>
                                      </p:to>
                                    </p:set>
                                    <p:anim calcmode="lin" valueType="num">
                                      <p:cBhvr>
                                        <p:cTn id="57" dur="500" decel="50000" fill="hold">
                                          <p:stCondLst>
                                            <p:cond delay="0"/>
                                          </p:stCondLst>
                                        </p:cTn>
                                        <p:tgtEl>
                                          <p:spTgt spid="764931">
                                            <p:txEl>
                                              <p:pRg st="8" end="8"/>
                                            </p:txEl>
                                          </p:spTgt>
                                        </p:tgtEl>
                                        <p:attrNameLst>
                                          <p:attrName>style.rotation</p:attrName>
                                        </p:attrNameLst>
                                      </p:cBhvr>
                                      <p:tavLst>
                                        <p:tav tm="0">
                                          <p:val>
                                            <p:fltVal val="-90"/>
                                          </p:val>
                                        </p:tav>
                                        <p:tav tm="100000">
                                          <p:val>
                                            <p:fltVal val="0"/>
                                          </p:val>
                                        </p:tav>
                                      </p:tavLst>
                                    </p:anim>
                                    <p:anim calcmode="lin" valueType="num">
                                      <p:cBhvr>
                                        <p:cTn id="58" dur="500" decel="50000" fill="hold">
                                          <p:stCondLst>
                                            <p:cond delay="0"/>
                                          </p:stCondLst>
                                        </p:cTn>
                                        <p:tgtEl>
                                          <p:spTgt spid="764931">
                                            <p:txEl>
                                              <p:pRg st="8" end="8"/>
                                            </p:txEl>
                                          </p:spTgt>
                                        </p:tgtEl>
                                        <p:attrNameLst>
                                          <p:attrName>ppt_w</p:attrName>
                                        </p:attrNameLst>
                                      </p:cBhvr>
                                      <p:tavLst>
                                        <p:tav tm="0">
                                          <p:val>
                                            <p:strVal val="#ppt_w"/>
                                          </p:val>
                                        </p:tav>
                                        <p:tav tm="100000">
                                          <p:val>
                                            <p:strVal val="#ppt_w*.05"/>
                                          </p:val>
                                        </p:tav>
                                      </p:tavLst>
                                    </p:anim>
                                    <p:anim calcmode="lin" valueType="num">
                                      <p:cBhvr>
                                        <p:cTn id="59" dur="500" accel="50000" fill="hold">
                                          <p:stCondLst>
                                            <p:cond delay="500"/>
                                          </p:stCondLst>
                                        </p:cTn>
                                        <p:tgtEl>
                                          <p:spTgt spid="764931">
                                            <p:txEl>
                                              <p:pRg st="8" end="8"/>
                                            </p:txEl>
                                          </p:spTgt>
                                        </p:tgtEl>
                                        <p:attrNameLst>
                                          <p:attrName>ppt_w</p:attrName>
                                        </p:attrNameLst>
                                      </p:cBhvr>
                                      <p:tavLst>
                                        <p:tav tm="0">
                                          <p:val>
                                            <p:strVal val="#ppt_w*.05"/>
                                          </p:val>
                                        </p:tav>
                                        <p:tav tm="100000">
                                          <p:val>
                                            <p:strVal val="#ppt_w"/>
                                          </p:val>
                                        </p:tav>
                                      </p:tavLst>
                                    </p:anim>
                                    <p:anim calcmode="lin" valueType="num">
                                      <p:cBhvr>
                                        <p:cTn id="60" dur="1000" fill="hold"/>
                                        <p:tgtEl>
                                          <p:spTgt spid="764931">
                                            <p:txEl>
                                              <p:pRg st="8" end="8"/>
                                            </p:txEl>
                                          </p:spTgt>
                                        </p:tgtEl>
                                        <p:attrNameLst>
                                          <p:attrName>ppt_h</p:attrName>
                                        </p:attrNameLst>
                                      </p:cBhvr>
                                      <p:tavLst>
                                        <p:tav tm="0">
                                          <p:val>
                                            <p:strVal val="#ppt_h"/>
                                          </p:val>
                                        </p:tav>
                                        <p:tav tm="100000">
                                          <p:val>
                                            <p:strVal val="#ppt_h"/>
                                          </p:val>
                                        </p:tav>
                                      </p:tavLst>
                                    </p:anim>
                                    <p:anim calcmode="lin" valueType="num">
                                      <p:cBhvr>
                                        <p:cTn id="61" dur="500" decel="50000" fill="hold">
                                          <p:stCondLst>
                                            <p:cond delay="0"/>
                                          </p:stCondLst>
                                        </p:cTn>
                                        <p:tgtEl>
                                          <p:spTgt spid="764931">
                                            <p:txEl>
                                              <p:pRg st="8" end="8"/>
                                            </p:txEl>
                                          </p:spTgt>
                                        </p:tgtEl>
                                        <p:attrNameLst>
                                          <p:attrName>ppt_x</p:attrName>
                                        </p:attrNameLst>
                                      </p:cBhvr>
                                      <p:tavLst>
                                        <p:tav tm="0">
                                          <p:val>
                                            <p:strVal val="#ppt_x+.4"/>
                                          </p:val>
                                        </p:tav>
                                        <p:tav tm="100000">
                                          <p:val>
                                            <p:strVal val="#ppt_x"/>
                                          </p:val>
                                        </p:tav>
                                      </p:tavLst>
                                    </p:anim>
                                    <p:anim calcmode="lin" valueType="num">
                                      <p:cBhvr>
                                        <p:cTn id="62" dur="500" decel="50000" fill="hold">
                                          <p:stCondLst>
                                            <p:cond delay="0"/>
                                          </p:stCondLst>
                                        </p:cTn>
                                        <p:tgtEl>
                                          <p:spTgt spid="764931">
                                            <p:txEl>
                                              <p:pRg st="8" end="8"/>
                                            </p:txEl>
                                          </p:spTgt>
                                        </p:tgtEl>
                                        <p:attrNameLst>
                                          <p:attrName>ppt_y</p:attrName>
                                        </p:attrNameLst>
                                      </p:cBhvr>
                                      <p:tavLst>
                                        <p:tav tm="0">
                                          <p:val>
                                            <p:strVal val="#ppt_y-.2"/>
                                          </p:val>
                                        </p:tav>
                                        <p:tav tm="100000">
                                          <p:val>
                                            <p:strVal val="#ppt_y+.1"/>
                                          </p:val>
                                        </p:tav>
                                      </p:tavLst>
                                    </p:anim>
                                    <p:anim calcmode="lin" valueType="num">
                                      <p:cBhvr>
                                        <p:cTn id="63" dur="500" accel="50000" fill="hold">
                                          <p:stCondLst>
                                            <p:cond delay="500"/>
                                          </p:stCondLst>
                                        </p:cTn>
                                        <p:tgtEl>
                                          <p:spTgt spid="764931">
                                            <p:txEl>
                                              <p:pRg st="8" end="8"/>
                                            </p:txEl>
                                          </p:spTgt>
                                        </p:tgtEl>
                                        <p:attrNameLst>
                                          <p:attrName>ppt_y</p:attrName>
                                        </p:attrNameLst>
                                      </p:cBhvr>
                                      <p:tavLst>
                                        <p:tav tm="0">
                                          <p:val>
                                            <p:strVal val="#ppt_y+.1"/>
                                          </p:val>
                                        </p:tav>
                                        <p:tav tm="100000">
                                          <p:val>
                                            <p:strVal val="#ppt_y"/>
                                          </p:val>
                                        </p:tav>
                                      </p:tavLst>
                                    </p:anim>
                                    <p:animEffect transition="in" filter="fade">
                                      <p:cBhvr>
                                        <p:cTn id="64" dur="1000" decel="50000">
                                          <p:stCondLst>
                                            <p:cond delay="0"/>
                                          </p:stCondLst>
                                        </p:cTn>
                                        <p:tgtEl>
                                          <p:spTgt spid="764931">
                                            <p:txEl>
                                              <p:pRg st="8" end="8"/>
                                            </p:txEl>
                                          </p:spTgt>
                                        </p:tgtEl>
                                      </p:cBhvr>
                                    </p:animEffect>
                                  </p:childTnLst>
                                </p:cTn>
                              </p:par>
                              <p:par>
                                <p:cTn id="65" presetID="25" presetClass="entr" presetSubtype="0" fill="hold" nodeType="withEffect">
                                  <p:stCondLst>
                                    <p:cond delay="0"/>
                                  </p:stCondLst>
                                  <p:childTnLst>
                                    <p:set>
                                      <p:cBhvr>
                                        <p:cTn id="66" dur="1" fill="hold">
                                          <p:stCondLst>
                                            <p:cond delay="0"/>
                                          </p:stCondLst>
                                        </p:cTn>
                                        <p:tgtEl>
                                          <p:spTgt spid="764931">
                                            <p:txEl>
                                              <p:pRg st="9" end="9"/>
                                            </p:txEl>
                                          </p:spTgt>
                                        </p:tgtEl>
                                        <p:attrNameLst>
                                          <p:attrName>style.visibility</p:attrName>
                                        </p:attrNameLst>
                                      </p:cBhvr>
                                      <p:to>
                                        <p:strVal val="visible"/>
                                      </p:to>
                                    </p:set>
                                    <p:anim calcmode="lin" valueType="num">
                                      <p:cBhvr>
                                        <p:cTn id="67" dur="500" decel="50000" fill="hold">
                                          <p:stCondLst>
                                            <p:cond delay="0"/>
                                          </p:stCondLst>
                                        </p:cTn>
                                        <p:tgtEl>
                                          <p:spTgt spid="764931">
                                            <p:txEl>
                                              <p:pRg st="9" end="9"/>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764931">
                                            <p:txEl>
                                              <p:pRg st="9" end="9"/>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764931">
                                            <p:txEl>
                                              <p:pRg st="9" end="9"/>
                                            </p:txEl>
                                          </p:spTgt>
                                        </p:tgtEl>
                                        <p:attrNameLst>
                                          <p:attrName>ppt_w</p:attrName>
                                        </p:attrNameLst>
                                      </p:cBhvr>
                                      <p:tavLst>
                                        <p:tav tm="0">
                                          <p:val>
                                            <p:strVal val="#ppt_w*.05"/>
                                          </p:val>
                                        </p:tav>
                                        <p:tav tm="100000">
                                          <p:val>
                                            <p:strVal val="#ppt_w"/>
                                          </p:val>
                                        </p:tav>
                                      </p:tavLst>
                                    </p:anim>
                                    <p:anim calcmode="lin" valueType="num">
                                      <p:cBhvr>
                                        <p:cTn id="70" dur="1000" fill="hold"/>
                                        <p:tgtEl>
                                          <p:spTgt spid="764931">
                                            <p:txEl>
                                              <p:pRg st="9" end="9"/>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764931">
                                            <p:txEl>
                                              <p:pRg st="9" end="9"/>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764931">
                                            <p:txEl>
                                              <p:pRg st="9" end="9"/>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764931">
                                            <p:txEl>
                                              <p:pRg st="9" end="9"/>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7649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5954" name="Rectangle 2">
            <a:extLst>
              <a:ext uri="{FF2B5EF4-FFF2-40B4-BE49-F238E27FC236}">
                <a16:creationId xmlns:a16="http://schemas.microsoft.com/office/drawing/2014/main" id="{DF4366E3-9079-4709-A796-66EE65F998DE}"/>
              </a:ext>
            </a:extLst>
          </p:cNvPr>
          <p:cNvSpPr>
            <a:spLocks noGrp="1" noChangeArrowheads="1"/>
          </p:cNvSpPr>
          <p:nvPr>
            <p:ph type="title"/>
          </p:nvPr>
        </p:nvSpPr>
        <p:spPr/>
        <p:txBody>
          <a:bodyPr/>
          <a:lstStyle/>
          <a:p>
            <a:pPr>
              <a:defRPr/>
            </a:pPr>
            <a:r>
              <a:rPr lang="en-US" altLang="zh-CN"/>
              <a:t>1.1 </a:t>
            </a:r>
            <a:r>
              <a:rPr lang="zh-CN" altLang="en-US"/>
              <a:t>命题与</a:t>
            </a:r>
            <a:r>
              <a:rPr lang="zh-CN" altLang="en-US" u="sng">
                <a:effectLst>
                  <a:outerShdw blurRad="38100" dist="38100" dir="2700000" algn="tl">
                    <a:srgbClr val="C0C0C0"/>
                  </a:outerShdw>
                </a:effectLst>
              </a:rPr>
              <a:t>联结词</a:t>
            </a:r>
          </a:p>
        </p:txBody>
      </p:sp>
      <p:sp>
        <p:nvSpPr>
          <p:cNvPr id="765955" name="Rectangle 3">
            <a:extLst>
              <a:ext uri="{FF2B5EF4-FFF2-40B4-BE49-F238E27FC236}">
                <a16:creationId xmlns:a16="http://schemas.microsoft.com/office/drawing/2014/main" id="{2DA3A0FB-15BA-49DA-BFF8-897E7375A9C1}"/>
              </a:ext>
            </a:extLst>
          </p:cNvPr>
          <p:cNvSpPr>
            <a:spLocks noGrp="1" noChangeArrowheads="1"/>
          </p:cNvSpPr>
          <p:nvPr>
            <p:ph type="body" sz="half" idx="1"/>
          </p:nvPr>
        </p:nvSpPr>
        <p:spPr>
          <a:xfrm>
            <a:off x="1657350" y="1863328"/>
            <a:ext cx="5938838" cy="3671888"/>
          </a:xfrm>
          <a:noFill/>
        </p:spPr>
        <p:txBody>
          <a:bodyPr/>
          <a:lstStyle/>
          <a:p>
            <a:pPr>
              <a:lnSpc>
                <a:spcPct val="90000"/>
              </a:lnSpc>
            </a:pPr>
            <a:r>
              <a:rPr lang="zh-CN" altLang="en-US" b="0" i="1">
                <a:solidFill>
                  <a:schemeClr val="accent2"/>
                </a:solidFill>
                <a:latin typeface="Verdana" panose="020B0604030504040204" pitchFamily="34" charset="0"/>
              </a:rPr>
              <a:t>更多关于</a:t>
            </a:r>
            <a:r>
              <a:rPr lang="zh-CN" altLang="en-US" b="0" i="1"/>
              <a:t>蕴含联结词</a:t>
            </a:r>
            <a:r>
              <a:rPr lang="en-US" altLang="zh-CN" b="0" i="1"/>
              <a:t>…</a:t>
            </a:r>
            <a:endParaRPr lang="en-US" altLang="zh-CN" b="0" i="1">
              <a:solidFill>
                <a:schemeClr val="accent2"/>
              </a:solidFill>
              <a:latin typeface="Verdana" panose="020B0604030504040204" pitchFamily="34" charset="0"/>
            </a:endParaRPr>
          </a:p>
          <a:p>
            <a:pPr>
              <a:lnSpc>
                <a:spcPct val="90000"/>
              </a:lnSpc>
            </a:pPr>
            <a:r>
              <a:rPr lang="en-US" altLang="zh-CN"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q</a:t>
            </a:r>
            <a:r>
              <a:rPr lang="zh-CN" altLang="en-US" b="0">
                <a:solidFill>
                  <a:schemeClr val="accent2"/>
                </a:solidFill>
                <a:latin typeface="Verdana" panose="020B0604030504040204" pitchFamily="34" charset="0"/>
              </a:rPr>
              <a:t>：</a:t>
            </a:r>
            <a:r>
              <a:rPr lang="en-US" altLang="zh-CN" b="0" i="1">
                <a:solidFill>
                  <a:srgbClr val="FF0000"/>
                </a:solidFill>
                <a:latin typeface="Verdana" panose="020B0604030504040204" pitchFamily="34" charset="0"/>
              </a:rPr>
              <a:t>q</a:t>
            </a:r>
            <a:r>
              <a:rPr lang="zh-CN" altLang="en-US" b="0">
                <a:solidFill>
                  <a:srgbClr val="FF0000"/>
                </a:solidFill>
                <a:latin typeface="Verdana" panose="020B0604030504040204" pitchFamily="34" charset="0"/>
              </a:rPr>
              <a:t>是</a:t>
            </a:r>
            <a:r>
              <a:rPr lang="en-US" altLang="zh-CN" b="0" i="1">
                <a:solidFill>
                  <a:srgbClr val="FF0000"/>
                </a:solidFill>
                <a:latin typeface="Verdana" panose="020B0604030504040204" pitchFamily="34" charset="0"/>
              </a:rPr>
              <a:t>p</a:t>
            </a:r>
            <a:r>
              <a:rPr lang="zh-CN" altLang="en-US" b="0">
                <a:solidFill>
                  <a:srgbClr val="FF0000"/>
                </a:solidFill>
                <a:latin typeface="Verdana" panose="020B0604030504040204" pitchFamily="34" charset="0"/>
              </a:rPr>
              <a:t>的必要条件</a:t>
            </a:r>
          </a:p>
          <a:p>
            <a:pPr>
              <a:lnSpc>
                <a:spcPct val="90000"/>
              </a:lnSpc>
            </a:pPr>
            <a:r>
              <a:rPr lang="zh-CN" altLang="en-US" b="0"/>
              <a:t>其他：</a:t>
            </a:r>
            <a:endParaRPr lang="en-GB" altLang="zh-CN" b="0" i="1">
              <a:latin typeface="Verdana" panose="020B0604030504040204" pitchFamily="34" charset="0"/>
            </a:endParaRPr>
          </a:p>
          <a:p>
            <a:pPr lvl="1">
              <a:lnSpc>
                <a:spcPct val="90000"/>
              </a:lnSpc>
            </a:pPr>
            <a:r>
              <a:rPr lang="en-US" altLang="zh-CN"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q</a:t>
            </a:r>
            <a:r>
              <a:rPr lang="zh-CN" altLang="en-US" b="0">
                <a:solidFill>
                  <a:schemeClr val="accent2"/>
                </a:solidFill>
                <a:latin typeface="Verdana" panose="020B0604030504040204" pitchFamily="34" charset="0"/>
              </a:rPr>
              <a:t>的叙述方式：</a:t>
            </a:r>
            <a:r>
              <a:rPr lang="zh-CN" altLang="en-US" b="0">
                <a:solidFill>
                  <a:schemeClr val="accent2"/>
                </a:solidFill>
                <a:latin typeface="宋体" panose="02010600030101010101" pitchFamily="2" charset="-122"/>
              </a:rPr>
              <a:t>“</a:t>
            </a:r>
            <a:r>
              <a:rPr lang="zh-CN" altLang="en-US" b="0">
                <a:solidFill>
                  <a:schemeClr val="accent2"/>
                </a:solidFill>
                <a:latin typeface="Verdana" panose="020B0604030504040204" pitchFamily="34" charset="0"/>
              </a:rPr>
              <a:t>只要</a:t>
            </a:r>
            <a:r>
              <a:rPr lang="en-US" altLang="zh-CN"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rPr>
              <a:t>，就</a:t>
            </a:r>
            <a:r>
              <a:rPr lang="en-US" altLang="zh-CN" b="0" i="1">
                <a:solidFill>
                  <a:schemeClr val="accent2"/>
                </a:solidFill>
                <a:latin typeface="Verdana" panose="020B0604030504040204" pitchFamily="34" charset="0"/>
              </a:rPr>
              <a:t>q</a:t>
            </a:r>
            <a:r>
              <a:rPr lang="zh-CN" altLang="en-US" b="0">
                <a:solidFill>
                  <a:schemeClr val="accent2"/>
                </a:solidFill>
                <a:latin typeface="宋体" panose="02010600030101010101" pitchFamily="2" charset="-122"/>
              </a:rPr>
              <a:t>”</a:t>
            </a:r>
            <a:r>
              <a:rPr lang="zh-CN" altLang="en-US" b="0">
                <a:solidFill>
                  <a:schemeClr val="accent2"/>
                </a:solidFill>
                <a:latin typeface="Verdana" panose="020B0604030504040204" pitchFamily="34" charset="0"/>
              </a:rPr>
              <a:t>，</a:t>
            </a:r>
            <a:r>
              <a:rPr lang="zh-CN" altLang="en-US" b="0">
                <a:solidFill>
                  <a:schemeClr val="accent2"/>
                </a:solidFill>
                <a:latin typeface="宋体" panose="02010600030101010101" pitchFamily="2" charset="-122"/>
              </a:rPr>
              <a:t>“</a:t>
            </a:r>
            <a:r>
              <a:rPr lang="zh-CN" altLang="en-US" b="0">
                <a:solidFill>
                  <a:schemeClr val="accent2"/>
                </a:solidFill>
                <a:latin typeface="Verdana" panose="020B0604030504040204" pitchFamily="34" charset="0"/>
              </a:rPr>
              <a:t>因为</a:t>
            </a:r>
            <a:r>
              <a:rPr lang="en-US" altLang="zh-CN"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rPr>
              <a:t>，所以</a:t>
            </a:r>
            <a:r>
              <a:rPr lang="en-US" altLang="zh-CN" b="0" i="1">
                <a:solidFill>
                  <a:schemeClr val="accent2"/>
                </a:solidFill>
                <a:latin typeface="Verdana" panose="020B0604030504040204" pitchFamily="34" charset="0"/>
              </a:rPr>
              <a:t>q</a:t>
            </a:r>
            <a:r>
              <a:rPr lang="zh-CN" altLang="en-US" b="0">
                <a:solidFill>
                  <a:schemeClr val="accent2"/>
                </a:solidFill>
                <a:latin typeface="宋体" panose="02010600030101010101" pitchFamily="2" charset="-122"/>
              </a:rPr>
              <a:t>”</a:t>
            </a:r>
            <a:r>
              <a:rPr lang="zh-CN" altLang="en-US" b="0">
                <a:solidFill>
                  <a:schemeClr val="accent2"/>
                </a:solidFill>
                <a:latin typeface="Verdana" panose="020B0604030504040204" pitchFamily="34" charset="0"/>
              </a:rPr>
              <a:t>等</a:t>
            </a:r>
          </a:p>
          <a:p>
            <a:pPr lvl="1">
              <a:lnSpc>
                <a:spcPct val="90000"/>
              </a:lnSpc>
            </a:pPr>
            <a:r>
              <a:rPr lang="en-US" altLang="zh-CN" b="0" i="1">
                <a:solidFill>
                  <a:schemeClr val="accent2"/>
                </a:solidFill>
                <a:latin typeface="Verdana" panose="020B0604030504040204" pitchFamily="34" charset="0"/>
              </a:rPr>
              <a:t>         p</a:t>
            </a:r>
            <a:r>
              <a:rPr lang="zh-CN" altLang="en-US" b="0">
                <a:solidFill>
                  <a:schemeClr val="accent2"/>
                </a:solidFill>
                <a:latin typeface="Verdana" panose="020B0604030504040204" pitchFamily="34" charset="0"/>
              </a:rPr>
              <a:t>为假，</a:t>
            </a:r>
            <a:r>
              <a:rPr lang="en-US" altLang="zh-CN"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q</a:t>
            </a:r>
            <a:r>
              <a:rPr lang="zh-CN" altLang="en-US" b="0">
                <a:solidFill>
                  <a:schemeClr val="accent2"/>
                </a:solidFill>
                <a:latin typeface="Verdana" panose="020B0604030504040204" pitchFamily="34" charset="0"/>
              </a:rPr>
              <a:t>永远为真</a:t>
            </a:r>
          </a:p>
          <a:p>
            <a:pPr lvl="1">
              <a:lnSpc>
                <a:spcPct val="90000"/>
              </a:lnSpc>
            </a:pPr>
            <a:r>
              <a:rPr lang="en-US" altLang="zh-CN" b="0" i="1">
                <a:solidFill>
                  <a:schemeClr val="accent2"/>
                </a:solidFill>
                <a:latin typeface="Verdana" panose="020B0604030504040204" pitchFamily="34" charset="0"/>
              </a:rPr>
              <a:t>         </a:t>
            </a:r>
            <a:r>
              <a:rPr lang="zh-CN" altLang="en-US" b="0" i="1">
                <a:solidFill>
                  <a:schemeClr val="accent2"/>
                </a:solidFill>
                <a:latin typeface="Verdana" panose="020B0604030504040204" pitchFamily="34" charset="0"/>
              </a:rPr>
              <a:t>如果给我一个支点，我能把</a:t>
            </a:r>
          </a:p>
          <a:p>
            <a:pPr lvl="1">
              <a:lnSpc>
                <a:spcPct val="90000"/>
              </a:lnSpc>
              <a:buFont typeface="Wingdings" panose="05000000000000000000" pitchFamily="2" charset="2"/>
              <a:buNone/>
            </a:pPr>
            <a:r>
              <a:rPr lang="en-US" altLang="zh-CN" b="0" i="1">
                <a:solidFill>
                  <a:schemeClr val="accent2"/>
                </a:solidFill>
                <a:latin typeface="Verdana" panose="020B0604030504040204" pitchFamily="34" charset="0"/>
              </a:rPr>
              <a:t>            </a:t>
            </a:r>
            <a:r>
              <a:rPr lang="zh-CN" altLang="en-US" b="0" i="1">
                <a:solidFill>
                  <a:schemeClr val="accent2"/>
                </a:solidFill>
                <a:latin typeface="Verdana" panose="020B0604030504040204" pitchFamily="34" charset="0"/>
              </a:rPr>
              <a:t>地球撬起来 </a:t>
            </a:r>
          </a:p>
          <a:p>
            <a:pPr lvl="1">
              <a:lnSpc>
                <a:spcPct val="90000"/>
              </a:lnSpc>
            </a:pPr>
            <a:endParaRPr lang="zh-CN" altLang="en-US" b="0" i="1">
              <a:solidFill>
                <a:schemeClr val="accent2"/>
              </a:solidFill>
              <a:latin typeface="Verdana" panose="020B0604030504040204" pitchFamily="34" charset="0"/>
            </a:endParaRPr>
          </a:p>
          <a:p>
            <a:pPr lvl="1">
              <a:lnSpc>
                <a:spcPct val="90000"/>
              </a:lnSpc>
            </a:pPr>
            <a:r>
              <a:rPr lang="zh-CN" altLang="en-US" b="0">
                <a:solidFill>
                  <a:schemeClr val="accent2"/>
                </a:solidFill>
                <a:latin typeface="Verdana" panose="020B0604030504040204" pitchFamily="34" charset="0"/>
              </a:rPr>
              <a:t>区别于自然语言的</a:t>
            </a:r>
            <a:r>
              <a:rPr lang="zh-CN" altLang="en-US" b="0">
                <a:solidFill>
                  <a:schemeClr val="accent2"/>
                </a:solidFill>
                <a:latin typeface="宋体" panose="02010600030101010101" pitchFamily="2" charset="-122"/>
              </a:rPr>
              <a:t>“</a:t>
            </a:r>
            <a:r>
              <a:rPr lang="zh-CN" altLang="en-US" b="0">
                <a:solidFill>
                  <a:schemeClr val="accent2"/>
                </a:solidFill>
                <a:latin typeface="Verdana" panose="020B0604030504040204" pitchFamily="34" charset="0"/>
              </a:rPr>
              <a:t>如果</a:t>
            </a:r>
            <a:r>
              <a:rPr lang="en-US" altLang="zh-CN" b="0" i="1">
                <a:solidFill>
                  <a:schemeClr val="accent2"/>
                </a:solidFill>
                <a:latin typeface="Verdana" panose="020B0604030504040204" pitchFamily="34" charset="0"/>
              </a:rPr>
              <a:t>p</a:t>
            </a:r>
            <a:r>
              <a:rPr lang="en-US" altLang="zh-CN" b="0">
                <a:solidFill>
                  <a:schemeClr val="accent2"/>
                </a:solidFill>
                <a:latin typeface="Verdana" panose="020B0604030504040204" pitchFamily="34" charset="0"/>
              </a:rPr>
              <a:t>,</a:t>
            </a:r>
            <a:r>
              <a:rPr lang="zh-CN" altLang="en-US" b="0">
                <a:solidFill>
                  <a:schemeClr val="accent2"/>
                </a:solidFill>
                <a:latin typeface="Verdana" panose="020B0604030504040204" pitchFamily="34" charset="0"/>
              </a:rPr>
              <a:t>则</a:t>
            </a:r>
            <a:r>
              <a:rPr lang="en-US" altLang="zh-CN" b="0" i="1">
                <a:solidFill>
                  <a:schemeClr val="accent2"/>
                </a:solidFill>
                <a:latin typeface="Verdana" panose="020B0604030504040204" pitchFamily="34" charset="0"/>
              </a:rPr>
              <a:t>q</a:t>
            </a:r>
            <a:r>
              <a:rPr lang="en-US" altLang="zh-CN" b="0">
                <a:solidFill>
                  <a:schemeClr val="accent2"/>
                </a:solidFill>
                <a:latin typeface="宋体" panose="02010600030101010101" pitchFamily="2" charset="-122"/>
              </a:rPr>
              <a:t>”</a:t>
            </a:r>
            <a:endParaRPr lang="en-US" altLang="zh-CN" b="0">
              <a:solidFill>
                <a:schemeClr val="accent2"/>
              </a:solidFill>
              <a:latin typeface="Verdana" panose="020B0604030504040204" pitchFamily="34" charset="0"/>
            </a:endParaRPr>
          </a:p>
          <a:p>
            <a:pPr lvl="2">
              <a:lnSpc>
                <a:spcPct val="90000"/>
              </a:lnSpc>
            </a:pPr>
            <a:r>
              <a:rPr lang="en-US" altLang="zh-CN" sz="1575" b="0" i="1">
                <a:solidFill>
                  <a:srgbClr val="FF3300"/>
                </a:solidFill>
                <a:latin typeface="Verdana" panose="020B0604030504040204" pitchFamily="34" charset="0"/>
              </a:rPr>
              <a:t>p</a:t>
            </a:r>
            <a:r>
              <a:rPr lang="zh-CN" altLang="en-US" sz="1575" b="0">
                <a:solidFill>
                  <a:srgbClr val="FF3300"/>
                </a:solidFill>
                <a:latin typeface="Verdana" panose="020B0604030504040204" pitchFamily="34" charset="0"/>
              </a:rPr>
              <a:t>和</a:t>
            </a:r>
            <a:r>
              <a:rPr lang="en-US" altLang="zh-CN" sz="1575" b="0" i="1">
                <a:solidFill>
                  <a:srgbClr val="FF3300"/>
                </a:solidFill>
                <a:latin typeface="Verdana" panose="020B0604030504040204" pitchFamily="34" charset="0"/>
              </a:rPr>
              <a:t>q</a:t>
            </a:r>
            <a:r>
              <a:rPr lang="zh-CN" altLang="en-US" sz="1575" b="0">
                <a:solidFill>
                  <a:srgbClr val="FF3300"/>
                </a:solidFill>
                <a:latin typeface="Verdana" panose="020B0604030504040204" pitchFamily="34" charset="0"/>
              </a:rPr>
              <a:t>有内在联系</a:t>
            </a:r>
          </a:p>
          <a:p>
            <a:pPr>
              <a:lnSpc>
                <a:spcPct val="90000"/>
              </a:lnSpc>
            </a:pPr>
            <a:endParaRPr lang="zh-CN" altLang="en-GB" sz="1575" b="0">
              <a:solidFill>
                <a:srgbClr val="FF3300"/>
              </a:solidFill>
              <a:latin typeface="Verdana" panose="020B0604030504040204" pitchFamily="34" charset="0"/>
            </a:endParaRPr>
          </a:p>
        </p:txBody>
      </p:sp>
      <p:graphicFrame>
        <p:nvGraphicFramePr>
          <p:cNvPr id="765983" name="Group 31">
            <a:extLst>
              <a:ext uri="{FF2B5EF4-FFF2-40B4-BE49-F238E27FC236}">
                <a16:creationId xmlns:a16="http://schemas.microsoft.com/office/drawing/2014/main" id="{68C83FAD-9A8F-4A95-B0E0-6E1DDC36E89D}"/>
              </a:ext>
            </a:extLst>
          </p:cNvPr>
          <p:cNvGraphicFramePr>
            <a:graphicFrameLocks noGrp="1"/>
          </p:cNvGraphicFramePr>
          <p:nvPr>
            <p:ph sz="half" idx="2"/>
          </p:nvPr>
        </p:nvGraphicFramePr>
        <p:xfrm>
          <a:off x="6300789" y="3807619"/>
          <a:ext cx="1403748" cy="1714500"/>
        </p:xfrm>
        <a:graphic>
          <a:graphicData uri="http://schemas.openxmlformats.org/drawingml/2006/table">
            <a:tbl>
              <a:tblPr/>
              <a:tblGrid>
                <a:gridCol w="320279">
                  <a:extLst>
                    <a:ext uri="{9D8B030D-6E8A-4147-A177-3AD203B41FA5}">
                      <a16:colId xmlns:a16="http://schemas.microsoft.com/office/drawing/2014/main" val="767152161"/>
                    </a:ext>
                  </a:extLst>
                </a:gridCol>
                <a:gridCol w="284559">
                  <a:extLst>
                    <a:ext uri="{9D8B030D-6E8A-4147-A177-3AD203B41FA5}">
                      <a16:colId xmlns:a16="http://schemas.microsoft.com/office/drawing/2014/main" val="2997866287"/>
                    </a:ext>
                  </a:extLst>
                </a:gridCol>
                <a:gridCol w="798910">
                  <a:extLst>
                    <a:ext uri="{9D8B030D-6E8A-4147-A177-3AD203B41FA5}">
                      <a16:colId xmlns:a16="http://schemas.microsoft.com/office/drawing/2014/main" val="3157316478"/>
                    </a:ext>
                  </a:extLst>
                </a:gridCol>
              </a:tblGrid>
              <a:tr h="34290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p</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q</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p</a:t>
                      </a:r>
                      <a:r>
                        <a:rPr kumimoji="1" lang="zh-CN" altLang="en-US" sz="1800" b="0" i="0"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a:t>
                      </a: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q</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98873483"/>
                  </a:ext>
                </a:extLst>
              </a:tr>
              <a:tr h="34290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41731445"/>
                  </a:ext>
                </a:extLst>
              </a:tr>
              <a:tr h="34290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71548460"/>
                  </a:ext>
                </a:extLst>
              </a:tr>
              <a:tr h="34290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90906228"/>
                  </a:ext>
                </a:extLst>
              </a:tr>
              <a:tr h="34290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64017567"/>
                  </a:ext>
                </a:extLst>
              </a:tr>
            </a:tbl>
          </a:graphicData>
        </a:graphic>
      </p:graphicFrame>
      <p:pic>
        <p:nvPicPr>
          <p:cNvPr id="21534" name="Picture 30" descr="thinking">
            <a:extLst>
              <a:ext uri="{FF2B5EF4-FFF2-40B4-BE49-F238E27FC236}">
                <a16:creationId xmlns:a16="http://schemas.microsoft.com/office/drawing/2014/main" id="{1E222652-A2FE-45D5-8B2C-2AB7720B27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6956" y="3651648"/>
            <a:ext cx="581025" cy="748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765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765955">
                                            <p:txEl>
                                              <p:pRg st="1" end="1"/>
                                            </p:txEl>
                                          </p:spTgt>
                                        </p:tgtEl>
                                        <p:attrNameLst>
                                          <p:attrName>style.visibility</p:attrName>
                                        </p:attrNameLst>
                                      </p:cBhvr>
                                      <p:to>
                                        <p:strVal val="visible"/>
                                      </p:to>
                                    </p:set>
                                    <p:anim calcmode="lin" valueType="num">
                                      <p:cBhvr additive="base">
                                        <p:cTn id="11" dur="500" fill="hold"/>
                                        <p:tgtEl>
                                          <p:spTgt spid="76595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659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765955">
                                            <p:txEl>
                                              <p:pRg st="2" end="2"/>
                                            </p:txEl>
                                          </p:spTgt>
                                        </p:tgtEl>
                                        <p:attrNameLst>
                                          <p:attrName>style.visibility</p:attrName>
                                        </p:attrNameLst>
                                      </p:cBhvr>
                                      <p:to>
                                        <p:strVal val="visible"/>
                                      </p:to>
                                    </p:set>
                                    <p:anim calcmode="lin" valueType="num">
                                      <p:cBhvr additive="base">
                                        <p:cTn id="17" dur="500" fill="hold"/>
                                        <p:tgtEl>
                                          <p:spTgt spid="76595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6595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65955">
                                            <p:txEl>
                                              <p:pRg st="3" end="3"/>
                                            </p:txEl>
                                          </p:spTgt>
                                        </p:tgtEl>
                                        <p:attrNameLst>
                                          <p:attrName>style.visibility</p:attrName>
                                        </p:attrNameLst>
                                      </p:cBhvr>
                                      <p:to>
                                        <p:strVal val="visible"/>
                                      </p:to>
                                    </p:set>
                                    <p:anim calcmode="lin" valueType="num">
                                      <p:cBhvr additive="base">
                                        <p:cTn id="21" dur="500" fill="hold"/>
                                        <p:tgtEl>
                                          <p:spTgt spid="76595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659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5" presetClass="entr" presetSubtype="0" fill="hold" nodeType="clickEffect">
                                  <p:stCondLst>
                                    <p:cond delay="0"/>
                                  </p:stCondLst>
                                  <p:childTnLst>
                                    <p:set>
                                      <p:cBhvr>
                                        <p:cTn id="26" dur="1" fill="hold">
                                          <p:stCondLst>
                                            <p:cond delay="0"/>
                                          </p:stCondLst>
                                        </p:cTn>
                                        <p:tgtEl>
                                          <p:spTgt spid="765983"/>
                                        </p:tgtEl>
                                        <p:attrNameLst>
                                          <p:attrName>style.visibility</p:attrName>
                                        </p:attrNameLst>
                                      </p:cBhvr>
                                      <p:to>
                                        <p:strVal val="visible"/>
                                      </p:to>
                                    </p:set>
                                    <p:anim calcmode="lin" valueType="num">
                                      <p:cBhvr>
                                        <p:cTn id="27" dur="500" decel="50000" fill="hold">
                                          <p:stCondLst>
                                            <p:cond delay="0"/>
                                          </p:stCondLst>
                                        </p:cTn>
                                        <p:tgtEl>
                                          <p:spTgt spid="765983"/>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765983"/>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765983"/>
                                        </p:tgtEl>
                                        <p:attrNameLst>
                                          <p:attrName>ppt_w</p:attrName>
                                        </p:attrNameLst>
                                      </p:cBhvr>
                                      <p:tavLst>
                                        <p:tav tm="0">
                                          <p:val>
                                            <p:strVal val="#ppt_w*.05"/>
                                          </p:val>
                                        </p:tav>
                                        <p:tav tm="100000">
                                          <p:val>
                                            <p:strVal val="#ppt_w"/>
                                          </p:val>
                                        </p:tav>
                                      </p:tavLst>
                                    </p:anim>
                                    <p:anim calcmode="lin" valueType="num">
                                      <p:cBhvr>
                                        <p:cTn id="30" dur="1000" fill="hold"/>
                                        <p:tgtEl>
                                          <p:spTgt spid="765983"/>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765983"/>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765983"/>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765983"/>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76598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765955">
                                            <p:txEl>
                                              <p:pRg st="4" end="4"/>
                                            </p:txEl>
                                          </p:spTgt>
                                        </p:tgtEl>
                                        <p:attrNameLst>
                                          <p:attrName>style.visibility</p:attrName>
                                        </p:attrNameLst>
                                      </p:cBhvr>
                                      <p:to>
                                        <p:strVal val="visible"/>
                                      </p:to>
                                    </p:set>
                                    <p:anim calcmode="lin" valueType="num">
                                      <p:cBhvr additive="base">
                                        <p:cTn id="39" dur="500" fill="hold"/>
                                        <p:tgtEl>
                                          <p:spTgt spid="765955">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659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2153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765955">
                                            <p:txEl>
                                              <p:pRg st="5" end="5"/>
                                            </p:txEl>
                                          </p:spTgt>
                                        </p:tgtEl>
                                        <p:attrNameLst>
                                          <p:attrName>style.visibility</p:attrName>
                                        </p:attrNameLst>
                                      </p:cBhvr>
                                      <p:to>
                                        <p:strVal val="visible"/>
                                      </p:to>
                                    </p:set>
                                    <p:anim calcmode="lin" valueType="num">
                                      <p:cBhvr additive="base">
                                        <p:cTn id="49" dur="500" fill="hold"/>
                                        <p:tgtEl>
                                          <p:spTgt spid="765955">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65955">
                                            <p:txEl>
                                              <p:pRg st="5" end="5"/>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65955">
                                            <p:txEl>
                                              <p:pRg st="6" end="6"/>
                                            </p:txEl>
                                          </p:spTgt>
                                        </p:tgtEl>
                                        <p:attrNameLst>
                                          <p:attrName>style.visibility</p:attrName>
                                        </p:attrNameLst>
                                      </p:cBhvr>
                                      <p:to>
                                        <p:strVal val="visible"/>
                                      </p:to>
                                    </p:set>
                                    <p:anim calcmode="lin" valueType="num">
                                      <p:cBhvr additive="base">
                                        <p:cTn id="53" dur="500" fill="hold"/>
                                        <p:tgtEl>
                                          <p:spTgt spid="765955">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6595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765955">
                                            <p:txEl>
                                              <p:pRg st="8" end="8"/>
                                            </p:txEl>
                                          </p:spTgt>
                                        </p:tgtEl>
                                        <p:attrNameLst>
                                          <p:attrName>style.visibility</p:attrName>
                                        </p:attrNameLst>
                                      </p:cBhvr>
                                      <p:to>
                                        <p:strVal val="visible"/>
                                      </p:to>
                                    </p:set>
                                    <p:anim calcmode="lin" valueType="num">
                                      <p:cBhvr additive="base">
                                        <p:cTn id="59" dur="500" fill="hold"/>
                                        <p:tgtEl>
                                          <p:spTgt spid="765955">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765955">
                                            <p:txEl>
                                              <p:pRg st="8" end="8"/>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765955">
                                            <p:txEl>
                                              <p:pRg st="9" end="9"/>
                                            </p:txEl>
                                          </p:spTgt>
                                        </p:tgtEl>
                                        <p:attrNameLst>
                                          <p:attrName>style.visibility</p:attrName>
                                        </p:attrNameLst>
                                      </p:cBhvr>
                                      <p:to>
                                        <p:strVal val="visible"/>
                                      </p:to>
                                    </p:set>
                                    <p:anim calcmode="lin" valueType="num">
                                      <p:cBhvr additive="base">
                                        <p:cTn id="63" dur="500" fill="hold"/>
                                        <p:tgtEl>
                                          <p:spTgt spid="765955">
                                            <p:txEl>
                                              <p:pRg st="9" end="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76595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6978" name="Rectangle 2">
            <a:extLst>
              <a:ext uri="{FF2B5EF4-FFF2-40B4-BE49-F238E27FC236}">
                <a16:creationId xmlns:a16="http://schemas.microsoft.com/office/drawing/2014/main" id="{323C0E08-6BA0-43B5-B980-0AF14D83F860}"/>
              </a:ext>
            </a:extLst>
          </p:cNvPr>
          <p:cNvSpPr>
            <a:spLocks noGrp="1" noChangeArrowheads="1"/>
          </p:cNvSpPr>
          <p:nvPr>
            <p:ph type="title"/>
          </p:nvPr>
        </p:nvSpPr>
        <p:spPr/>
        <p:txBody>
          <a:bodyPr/>
          <a:lstStyle/>
          <a:p>
            <a:pPr>
              <a:defRPr/>
            </a:pPr>
            <a:r>
              <a:rPr lang="en-US" altLang="zh-CN"/>
              <a:t>1.1 </a:t>
            </a:r>
            <a:r>
              <a:rPr lang="zh-CN" altLang="en-US"/>
              <a:t>命题与</a:t>
            </a:r>
            <a:r>
              <a:rPr lang="zh-CN" altLang="en-US" u="sng">
                <a:effectLst>
                  <a:outerShdw blurRad="38100" dist="38100" dir="2700000" algn="tl">
                    <a:srgbClr val="C0C0C0"/>
                  </a:outerShdw>
                </a:effectLst>
              </a:rPr>
              <a:t>联结词</a:t>
            </a:r>
          </a:p>
        </p:txBody>
      </p:sp>
      <p:sp>
        <p:nvSpPr>
          <p:cNvPr id="766979" name="Rectangle 3">
            <a:extLst>
              <a:ext uri="{FF2B5EF4-FFF2-40B4-BE49-F238E27FC236}">
                <a16:creationId xmlns:a16="http://schemas.microsoft.com/office/drawing/2014/main" id="{9B4354CA-80E3-431D-9E4C-0C81CB0F8A63}"/>
              </a:ext>
            </a:extLst>
          </p:cNvPr>
          <p:cNvSpPr>
            <a:spLocks noGrp="1" noChangeArrowheads="1"/>
          </p:cNvSpPr>
          <p:nvPr>
            <p:ph type="body" sz="half" idx="1"/>
          </p:nvPr>
        </p:nvSpPr>
        <p:spPr>
          <a:xfrm>
            <a:off x="1657350" y="1863328"/>
            <a:ext cx="5938838" cy="3671888"/>
          </a:xfrm>
          <a:noFill/>
        </p:spPr>
        <p:txBody>
          <a:bodyPr/>
          <a:lstStyle/>
          <a:p>
            <a:pPr marL="342900" indent="-342900"/>
            <a:r>
              <a:rPr lang="zh-CN" altLang="en-US" b="0">
                <a:latin typeface="Verdana" panose="020B0604030504040204" pitchFamily="34" charset="0"/>
              </a:rPr>
              <a:t>更多例子</a:t>
            </a:r>
            <a:endParaRPr lang="en-GB" altLang="zh-CN" b="0" i="1">
              <a:latin typeface="Verdana" panose="020B0604030504040204" pitchFamily="34" charset="0"/>
            </a:endParaRPr>
          </a:p>
          <a:p>
            <a:pPr marL="642938" lvl="1" indent="-300038"/>
            <a:r>
              <a:rPr lang="zh-CN" altLang="en-US" b="0">
                <a:solidFill>
                  <a:schemeClr val="accent2"/>
                </a:solidFill>
                <a:latin typeface="Verdana" panose="020B0604030504040204" pitchFamily="34" charset="0"/>
              </a:rPr>
              <a:t>如果天晴，则雪是白的</a:t>
            </a:r>
            <a:endParaRPr lang="en-US" altLang="zh-CN" b="0">
              <a:solidFill>
                <a:schemeClr val="accent2"/>
              </a:solidFill>
              <a:latin typeface="Verdana" panose="020B0604030504040204" pitchFamily="34" charset="0"/>
            </a:endParaRPr>
          </a:p>
          <a:p>
            <a:pPr marL="642938" lvl="1" indent="-300038"/>
            <a:r>
              <a:rPr lang="zh-CN" altLang="en-US" b="0">
                <a:solidFill>
                  <a:schemeClr val="accent2"/>
                </a:solidFill>
                <a:latin typeface="Verdana" panose="020B0604030504040204" pitchFamily="34" charset="0"/>
              </a:rPr>
              <a:t>如果不天晴，则雪是不是白的 </a:t>
            </a:r>
          </a:p>
          <a:p>
            <a:pPr marL="642938" lvl="1" indent="-300038"/>
            <a:r>
              <a:rPr lang="zh-CN" altLang="en-US" b="0">
                <a:solidFill>
                  <a:schemeClr val="accent2"/>
                </a:solidFill>
                <a:latin typeface="Verdana" panose="020B0604030504040204" pitchFamily="34" charset="0"/>
              </a:rPr>
              <a:t>由于交通阻塞，他迟到了</a:t>
            </a:r>
            <a:endParaRPr lang="en-US" altLang="zh-CN" b="0">
              <a:solidFill>
                <a:schemeClr val="accent2"/>
              </a:solidFill>
              <a:latin typeface="Verdana" panose="020B0604030504040204" pitchFamily="34" charset="0"/>
            </a:endParaRPr>
          </a:p>
          <a:p>
            <a:pPr marL="642938" lvl="1" indent="-300038"/>
            <a:r>
              <a:rPr lang="zh-CN" altLang="en-US" b="0">
                <a:solidFill>
                  <a:schemeClr val="accent2"/>
                </a:solidFill>
                <a:latin typeface="Verdana" panose="020B0604030504040204" pitchFamily="34" charset="0"/>
              </a:rPr>
              <a:t>如果交通不阻塞，他就不会迟到</a:t>
            </a:r>
            <a:endParaRPr lang="en-US" altLang="zh-CN" b="0">
              <a:solidFill>
                <a:schemeClr val="accent2"/>
              </a:solidFill>
              <a:latin typeface="Verdana" panose="020B0604030504040204" pitchFamily="34" charset="0"/>
            </a:endParaRPr>
          </a:p>
          <a:p>
            <a:pPr marL="642938" lvl="1" indent="-300038"/>
            <a:r>
              <a:rPr lang="zh-CN" altLang="en-US" b="0">
                <a:solidFill>
                  <a:schemeClr val="accent2"/>
                </a:solidFill>
                <a:latin typeface="Verdana" panose="020B0604030504040204" pitchFamily="34" charset="0"/>
              </a:rPr>
              <a:t>他没迟到，所以交通没阻塞</a:t>
            </a:r>
            <a:endParaRPr lang="en-US" altLang="zh-CN" b="0">
              <a:solidFill>
                <a:schemeClr val="accent2"/>
              </a:solidFill>
              <a:latin typeface="Verdana" panose="020B0604030504040204" pitchFamily="34" charset="0"/>
            </a:endParaRPr>
          </a:p>
          <a:p>
            <a:pPr marL="642938" lvl="1" indent="-300038"/>
            <a:r>
              <a:rPr lang="zh-CN" altLang="en-US" b="0">
                <a:solidFill>
                  <a:schemeClr val="accent2"/>
                </a:solidFill>
                <a:latin typeface="Verdana" panose="020B0604030504040204" pitchFamily="34" charset="0"/>
              </a:rPr>
              <a:t>除非交通阻塞，否则他不会迟到</a:t>
            </a:r>
            <a:endParaRPr lang="en-US" altLang="zh-CN" b="0">
              <a:solidFill>
                <a:schemeClr val="accent2"/>
              </a:solidFill>
              <a:latin typeface="Verdana" panose="020B0604030504040204" pitchFamily="34" charset="0"/>
            </a:endParaRPr>
          </a:p>
          <a:p>
            <a:pPr marL="642938" lvl="1" indent="-300038"/>
            <a:r>
              <a:rPr lang="zh-CN" altLang="en-US" b="0">
                <a:solidFill>
                  <a:schemeClr val="accent2"/>
                </a:solidFill>
                <a:latin typeface="Verdana" panose="020B0604030504040204" pitchFamily="34" charset="0"/>
              </a:rPr>
              <a:t>除非他迟到，否则交通没有阻塞</a:t>
            </a:r>
          </a:p>
          <a:p>
            <a:pPr marL="642938" lvl="1" indent="-300038"/>
            <a:r>
              <a:rPr lang="zh-CN" altLang="en-US" b="0">
                <a:solidFill>
                  <a:schemeClr val="accent2"/>
                </a:solidFill>
                <a:latin typeface="Verdana" panose="020B0604030504040204" pitchFamily="34" charset="0"/>
              </a:rPr>
              <a:t>他迟到仅当交通阻塞</a:t>
            </a:r>
          </a:p>
          <a:p>
            <a:pPr marL="642938" lvl="1" indent="-300038"/>
            <a:endParaRPr lang="zh-CN" altLang="en-US" b="0">
              <a:solidFill>
                <a:schemeClr val="accent2"/>
              </a:solidFill>
              <a:latin typeface="Verdana" panose="020B0604030504040204" pitchFamily="34" charset="0"/>
            </a:endParaRPr>
          </a:p>
          <a:p>
            <a:pPr marL="642938" lvl="1" indent="-300038"/>
            <a:endParaRPr lang="zh-CN" altLang="en-US" b="0">
              <a:solidFill>
                <a:schemeClr val="accent2"/>
              </a:solidFill>
              <a:latin typeface="Verdana" panose="020B0604030504040204" pitchFamily="34" charset="0"/>
            </a:endParaRPr>
          </a:p>
          <a:p>
            <a:pPr marL="342900" indent="-342900"/>
            <a:endParaRPr lang="zh-CN" altLang="en-GB" sz="1575" b="0">
              <a:solidFill>
                <a:srgbClr val="FF3300"/>
              </a:solidFill>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7669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6979">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697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697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6697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6697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6697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6697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669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02" name="Rectangle 2">
            <a:extLst>
              <a:ext uri="{FF2B5EF4-FFF2-40B4-BE49-F238E27FC236}">
                <a16:creationId xmlns:a16="http://schemas.microsoft.com/office/drawing/2014/main" id="{17625712-E97D-4155-AB09-F0B1E5A2DF36}"/>
              </a:ext>
            </a:extLst>
          </p:cNvPr>
          <p:cNvSpPr>
            <a:spLocks noGrp="1" noChangeArrowheads="1"/>
          </p:cNvSpPr>
          <p:nvPr>
            <p:ph type="title"/>
          </p:nvPr>
        </p:nvSpPr>
        <p:spPr/>
        <p:txBody>
          <a:bodyPr/>
          <a:lstStyle/>
          <a:p>
            <a:pPr>
              <a:defRPr/>
            </a:pPr>
            <a:r>
              <a:rPr lang="en-US" altLang="zh-CN"/>
              <a:t>1.1 </a:t>
            </a:r>
            <a:r>
              <a:rPr lang="zh-CN" altLang="en-US"/>
              <a:t>命题与</a:t>
            </a:r>
            <a:r>
              <a:rPr lang="zh-CN" altLang="en-US" u="sng">
                <a:effectLst>
                  <a:outerShdw blurRad="38100" dist="38100" dir="2700000" algn="tl">
                    <a:srgbClr val="C0C0C0"/>
                  </a:outerShdw>
                </a:effectLst>
              </a:rPr>
              <a:t>联结词</a:t>
            </a:r>
          </a:p>
        </p:txBody>
      </p:sp>
      <p:sp>
        <p:nvSpPr>
          <p:cNvPr id="768003" name="Rectangle 3">
            <a:extLst>
              <a:ext uri="{FF2B5EF4-FFF2-40B4-BE49-F238E27FC236}">
                <a16:creationId xmlns:a16="http://schemas.microsoft.com/office/drawing/2014/main" id="{305F32DD-6B8C-4DC9-967E-BDE3A89D1E63}"/>
              </a:ext>
            </a:extLst>
          </p:cNvPr>
          <p:cNvSpPr>
            <a:spLocks noGrp="1" noChangeArrowheads="1"/>
          </p:cNvSpPr>
          <p:nvPr>
            <p:ph type="body" sz="half" idx="1"/>
          </p:nvPr>
        </p:nvSpPr>
        <p:spPr>
          <a:xfrm>
            <a:off x="1657350" y="1863328"/>
            <a:ext cx="5938838" cy="3671888"/>
          </a:xfrm>
          <a:noFill/>
        </p:spPr>
        <p:txBody>
          <a:bodyPr/>
          <a:lstStyle/>
          <a:p>
            <a:r>
              <a:rPr lang="zh-CN" altLang="en-US" b="0">
                <a:latin typeface="Verdana" panose="020B0604030504040204" pitchFamily="34" charset="0"/>
              </a:rPr>
              <a:t>给定命题</a:t>
            </a:r>
            <a:r>
              <a:rPr lang="en-US" altLang="zh-CN" b="0" i="1">
                <a:latin typeface="Verdana" panose="020B0604030504040204" pitchFamily="34" charset="0"/>
              </a:rPr>
              <a:t>p</a:t>
            </a:r>
            <a:r>
              <a:rPr lang="zh-CN" altLang="en-US" b="0">
                <a:latin typeface="Verdana" panose="020B0604030504040204" pitchFamily="34" charset="0"/>
                <a:sym typeface="Symbol" panose="05050102010706020507" pitchFamily="18" charset="2"/>
              </a:rPr>
              <a:t></a:t>
            </a:r>
            <a:r>
              <a:rPr lang="en-US" altLang="zh-CN" b="0" i="1">
                <a:latin typeface="Verdana" panose="020B0604030504040204" pitchFamily="34" charset="0"/>
              </a:rPr>
              <a:t>q</a:t>
            </a:r>
            <a:endParaRPr lang="en-GB" altLang="zh-CN" b="0" i="1">
              <a:latin typeface="Verdana" panose="020B0604030504040204" pitchFamily="34" charset="0"/>
            </a:endParaRPr>
          </a:p>
          <a:p>
            <a:pPr lvl="1"/>
            <a:r>
              <a:rPr lang="zh-CN" altLang="en-US" b="0">
                <a:solidFill>
                  <a:schemeClr val="accent2"/>
                </a:solidFill>
                <a:latin typeface="Verdana" panose="020B0604030504040204" pitchFamily="34" charset="0"/>
              </a:rPr>
              <a:t>它的逆命题</a:t>
            </a:r>
            <a:r>
              <a:rPr lang="en-US" altLang="zh-CN" b="0" i="1">
                <a:solidFill>
                  <a:schemeClr val="accent2"/>
                </a:solidFill>
                <a:latin typeface="Verdana" panose="020B0604030504040204" pitchFamily="34" charset="0"/>
              </a:rPr>
              <a:t>q</a:t>
            </a:r>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p</a:t>
            </a:r>
            <a:endParaRPr lang="en-US" altLang="zh-CN" b="0">
              <a:solidFill>
                <a:schemeClr val="accent2"/>
              </a:solidFill>
              <a:latin typeface="Verdana" panose="020B0604030504040204" pitchFamily="34" charset="0"/>
            </a:endParaRPr>
          </a:p>
          <a:p>
            <a:pPr lvl="1"/>
            <a:r>
              <a:rPr lang="zh-CN" altLang="en-US" b="0">
                <a:solidFill>
                  <a:schemeClr val="accent2"/>
                </a:solidFill>
                <a:latin typeface="Verdana" panose="020B0604030504040204" pitchFamily="34" charset="0"/>
              </a:rPr>
              <a:t>它的反命题</a:t>
            </a:r>
            <a:r>
              <a:rPr lang="zh-CN" altLang="en-US"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q</a:t>
            </a:r>
            <a:endParaRPr lang="zh-CN" altLang="en-US" b="0">
              <a:solidFill>
                <a:schemeClr val="accent2"/>
              </a:solidFill>
              <a:latin typeface="Verdana" panose="020B0604030504040204" pitchFamily="34" charset="0"/>
            </a:endParaRPr>
          </a:p>
          <a:p>
            <a:pPr lvl="1"/>
            <a:r>
              <a:rPr lang="zh-CN" altLang="en-US" b="0">
                <a:solidFill>
                  <a:schemeClr val="accent2"/>
                </a:solidFill>
                <a:latin typeface="Verdana" panose="020B0604030504040204" pitchFamily="34" charset="0"/>
              </a:rPr>
              <a:t>它的逆反命题 </a:t>
            </a:r>
            <a:r>
              <a:rPr lang="zh-CN" altLang="en-US"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q</a:t>
            </a:r>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p</a:t>
            </a:r>
            <a:endParaRPr lang="zh-CN" altLang="en-US" b="0">
              <a:solidFill>
                <a:schemeClr val="accent2"/>
              </a:solidFill>
              <a:latin typeface="Verdana" panose="020B0604030504040204" pitchFamily="34" charset="0"/>
            </a:endParaRPr>
          </a:p>
          <a:p>
            <a:r>
              <a:rPr lang="zh-CN" altLang="en-US" b="0">
                <a:latin typeface="Verdana" panose="020B0604030504040204" pitchFamily="34" charset="0"/>
              </a:rPr>
              <a:t>各种命题关系</a:t>
            </a:r>
            <a:endParaRPr lang="zh-CN" altLang="en-US" b="0" i="1">
              <a:solidFill>
                <a:schemeClr val="accent2"/>
              </a:solidFill>
              <a:latin typeface="Verdana" panose="020B0604030504040204" pitchFamily="34" charset="0"/>
            </a:endParaRPr>
          </a:p>
          <a:p>
            <a:pPr lvl="1"/>
            <a:r>
              <a:rPr lang="en-US" altLang="zh-CN"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q</a:t>
            </a:r>
            <a:r>
              <a:rPr lang="en-US" altLang="zh-CN" b="0">
                <a:solidFill>
                  <a:schemeClr val="accent2"/>
                </a:solidFill>
                <a:latin typeface="Verdana" panose="020B0604030504040204" pitchFamily="34" charset="0"/>
              </a:rPr>
              <a:t> </a:t>
            </a:r>
            <a:r>
              <a:rPr lang="en-US" altLang="zh-CN" b="0">
                <a:solidFill>
                  <a:schemeClr val="accent2"/>
                </a:solidFill>
                <a:latin typeface="Verdana" panose="020B0604030504040204" pitchFamily="34" charset="0"/>
                <a:sym typeface="Symbol" panose="05050102010706020507" pitchFamily="18" charset="2"/>
              </a:rPr>
              <a:t> </a:t>
            </a:r>
            <a:r>
              <a:rPr lang="zh-CN" altLang="en-US"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q</a:t>
            </a:r>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p</a:t>
            </a:r>
          </a:p>
          <a:p>
            <a:pPr lvl="1"/>
            <a:r>
              <a:rPr lang="en-US" altLang="zh-CN" b="0" i="1">
                <a:solidFill>
                  <a:schemeClr val="accent2"/>
                </a:solidFill>
                <a:latin typeface="Verdana" panose="020B0604030504040204" pitchFamily="34" charset="0"/>
              </a:rPr>
              <a:t>q</a:t>
            </a:r>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p </a:t>
            </a:r>
            <a:r>
              <a:rPr lang="en-US" altLang="zh-CN" b="0">
                <a:solidFill>
                  <a:schemeClr val="accent2"/>
                </a:solidFill>
                <a:latin typeface="Verdana" panose="020B0604030504040204" pitchFamily="34" charset="0"/>
                <a:sym typeface="Symbol" panose="05050102010706020507" pitchFamily="18" charset="2"/>
              </a:rPr>
              <a:t> </a:t>
            </a:r>
            <a:r>
              <a:rPr lang="zh-CN" altLang="en-US"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q</a:t>
            </a:r>
            <a:endParaRPr lang="en-US" altLang="zh-CN" b="0">
              <a:solidFill>
                <a:schemeClr val="accent2"/>
              </a:solidFill>
              <a:latin typeface="Verdana" panose="020B0604030504040204" pitchFamily="34" charset="0"/>
              <a:sym typeface="Symbol" panose="05050102010706020507" pitchFamily="18" charset="2"/>
            </a:endParaRPr>
          </a:p>
          <a:p>
            <a:pPr lvl="1">
              <a:buFont typeface="Wingdings" panose="05000000000000000000" pitchFamily="2" charset="2"/>
              <a:buNone/>
            </a:pPr>
            <a:endParaRPr lang="zh-CN" altLang="en-US" b="0">
              <a:solidFill>
                <a:schemeClr val="accent2"/>
              </a:solidFill>
              <a:latin typeface="Verdana" panose="020B0604030504040204" pitchFamily="34" charset="0"/>
            </a:endParaRPr>
          </a:p>
          <a:p>
            <a:pPr lvl="1"/>
            <a:endParaRPr lang="zh-CN" altLang="en-US" b="0">
              <a:solidFill>
                <a:schemeClr val="accent2"/>
              </a:solidFill>
              <a:latin typeface="Verdana" panose="020B0604030504040204" pitchFamily="34" charset="0"/>
            </a:endParaRPr>
          </a:p>
          <a:p>
            <a:endParaRPr lang="zh-CN" altLang="en-GB" sz="1575" b="0">
              <a:solidFill>
                <a:srgbClr val="FF3300"/>
              </a:solidFill>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7680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800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800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800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6800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6800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680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0050" name="Rectangle 2">
            <a:extLst>
              <a:ext uri="{FF2B5EF4-FFF2-40B4-BE49-F238E27FC236}">
                <a16:creationId xmlns:a16="http://schemas.microsoft.com/office/drawing/2014/main" id="{E2AA93A1-61DB-44B6-A221-E58FE689FBBC}"/>
              </a:ext>
            </a:extLst>
          </p:cNvPr>
          <p:cNvSpPr>
            <a:spLocks noGrp="1" noChangeArrowheads="1"/>
          </p:cNvSpPr>
          <p:nvPr>
            <p:ph type="title"/>
          </p:nvPr>
        </p:nvSpPr>
        <p:spPr/>
        <p:txBody>
          <a:bodyPr/>
          <a:lstStyle/>
          <a:p>
            <a:pPr>
              <a:defRPr/>
            </a:pPr>
            <a:r>
              <a:rPr lang="en-US" altLang="zh-CN"/>
              <a:t>1.1 </a:t>
            </a:r>
            <a:r>
              <a:rPr lang="zh-CN" altLang="en-US"/>
              <a:t>命题与</a:t>
            </a:r>
            <a:r>
              <a:rPr lang="zh-CN" altLang="en-US" u="sng">
                <a:effectLst>
                  <a:outerShdw blurRad="38100" dist="38100" dir="2700000" algn="tl">
                    <a:srgbClr val="C0C0C0"/>
                  </a:outerShdw>
                </a:effectLst>
              </a:rPr>
              <a:t>联结词</a:t>
            </a:r>
          </a:p>
        </p:txBody>
      </p:sp>
      <p:sp>
        <p:nvSpPr>
          <p:cNvPr id="770051" name="Rectangle 3">
            <a:extLst>
              <a:ext uri="{FF2B5EF4-FFF2-40B4-BE49-F238E27FC236}">
                <a16:creationId xmlns:a16="http://schemas.microsoft.com/office/drawing/2014/main" id="{70AF575C-9FF6-4206-9CC8-BC9FDD1A96B7}"/>
              </a:ext>
            </a:extLst>
          </p:cNvPr>
          <p:cNvSpPr>
            <a:spLocks noGrp="1" noChangeArrowheads="1"/>
          </p:cNvSpPr>
          <p:nvPr>
            <p:ph type="body" sz="half" idx="1"/>
          </p:nvPr>
        </p:nvSpPr>
        <p:spPr>
          <a:xfrm>
            <a:off x="1657350" y="1863328"/>
            <a:ext cx="5938838" cy="3671888"/>
          </a:xfrm>
          <a:noFill/>
        </p:spPr>
        <p:txBody>
          <a:bodyPr/>
          <a:lstStyle/>
          <a:p>
            <a:r>
              <a:rPr lang="zh-CN" altLang="en-US" b="0"/>
              <a:t>等价联结词</a:t>
            </a:r>
            <a:r>
              <a:rPr lang="en-US" altLang="zh-CN" b="0"/>
              <a:t>(</a:t>
            </a:r>
            <a:r>
              <a:rPr lang="en-US" altLang="zh-CN" sz="1800"/>
              <a:t>Equivalence Connective</a:t>
            </a:r>
            <a:r>
              <a:rPr lang="en-US" altLang="zh-CN" b="0"/>
              <a:t>)</a:t>
            </a:r>
          </a:p>
          <a:p>
            <a:pPr lvl="1"/>
            <a:r>
              <a:rPr lang="zh-CN" altLang="en-US" b="0">
                <a:solidFill>
                  <a:schemeClr val="accent2"/>
                </a:solidFill>
                <a:latin typeface="Verdana" panose="020B0604030504040204" pitchFamily="34" charset="0"/>
              </a:rPr>
              <a:t>符号</a:t>
            </a:r>
            <a:r>
              <a:rPr lang="zh-CN" altLang="en-US" b="0">
                <a:solidFill>
                  <a:schemeClr val="accent2"/>
                </a:solidFill>
                <a:latin typeface="Verdana" panose="020B0604030504040204" pitchFamily="34" charset="0"/>
                <a:sym typeface="Symbol" panose="05050102010706020507" pitchFamily="18" charset="2"/>
              </a:rPr>
              <a:t></a:t>
            </a:r>
            <a:r>
              <a:rPr lang="en-US" altLang="zh-CN" b="0">
                <a:solidFill>
                  <a:schemeClr val="accent2"/>
                </a:solidFill>
                <a:latin typeface="Verdana" panose="020B0604030504040204" pitchFamily="34" charset="0"/>
              </a:rPr>
              <a:t>,</a:t>
            </a:r>
            <a:r>
              <a:rPr lang="zh-CN" altLang="en-US" b="0">
                <a:solidFill>
                  <a:schemeClr val="accent2"/>
                </a:solidFill>
                <a:latin typeface="Verdana" panose="020B0604030504040204" pitchFamily="34" charset="0"/>
              </a:rPr>
              <a:t>读作</a:t>
            </a:r>
            <a:r>
              <a:rPr lang="zh-CN" altLang="en-US" b="0">
                <a:solidFill>
                  <a:schemeClr val="accent2"/>
                </a:solidFill>
                <a:latin typeface="宋体" panose="02010600030101010101" pitchFamily="2" charset="-122"/>
              </a:rPr>
              <a:t>“</a:t>
            </a:r>
            <a:r>
              <a:rPr lang="zh-CN" altLang="en-US" b="0">
                <a:solidFill>
                  <a:schemeClr val="accent2"/>
                </a:solidFill>
                <a:latin typeface="Verdana" panose="020B0604030504040204" pitchFamily="34" charset="0"/>
              </a:rPr>
              <a:t>当且仅当</a:t>
            </a:r>
            <a:r>
              <a:rPr lang="zh-CN" altLang="en-US" b="0">
                <a:solidFill>
                  <a:schemeClr val="accent2"/>
                </a:solidFill>
                <a:latin typeface="宋体" panose="02010600030101010101" pitchFamily="2" charset="-122"/>
              </a:rPr>
              <a:t>”</a:t>
            </a:r>
            <a:endParaRPr lang="zh-CN" altLang="en-US" b="0">
              <a:solidFill>
                <a:schemeClr val="accent2"/>
              </a:solidFill>
              <a:latin typeface="Verdana" panose="020B0604030504040204" pitchFamily="34" charset="0"/>
            </a:endParaRPr>
          </a:p>
          <a:p>
            <a:r>
              <a:rPr lang="zh-CN" altLang="en-US" b="0"/>
              <a:t>定义：命题 </a:t>
            </a:r>
            <a:r>
              <a:rPr lang="en-US" altLang="zh-CN" b="0" i="1">
                <a:latin typeface="Verdana" panose="020B0604030504040204" pitchFamily="34" charset="0"/>
              </a:rPr>
              <a:t>p</a:t>
            </a:r>
            <a:r>
              <a:rPr lang="zh-CN" altLang="en-US" b="0">
                <a:latin typeface="Verdana" panose="020B0604030504040204" pitchFamily="34" charset="0"/>
              </a:rPr>
              <a:t>，</a:t>
            </a:r>
            <a:r>
              <a:rPr lang="en-US" altLang="zh-CN" b="0" i="1">
                <a:latin typeface="Verdana" panose="020B0604030504040204" pitchFamily="34" charset="0"/>
              </a:rPr>
              <a:t>q</a:t>
            </a:r>
            <a:endParaRPr lang="en-GB" altLang="zh-CN" b="0" i="1">
              <a:latin typeface="Verdana" panose="020B0604030504040204" pitchFamily="34" charset="0"/>
            </a:endParaRPr>
          </a:p>
          <a:p>
            <a:pPr lvl="1"/>
            <a:r>
              <a:rPr lang="en-US" altLang="zh-CN"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rPr>
              <a:t>与</a:t>
            </a:r>
            <a:r>
              <a:rPr lang="en-US" altLang="zh-CN" b="0" i="1">
                <a:solidFill>
                  <a:schemeClr val="accent2"/>
                </a:solidFill>
                <a:latin typeface="Verdana" panose="020B0604030504040204" pitchFamily="34" charset="0"/>
              </a:rPr>
              <a:t>q</a:t>
            </a:r>
            <a:r>
              <a:rPr lang="zh-CN" altLang="en-US" b="0">
                <a:solidFill>
                  <a:schemeClr val="accent2"/>
                </a:solidFill>
                <a:latin typeface="Verdana" panose="020B0604030504040204" pitchFamily="34" charset="0"/>
              </a:rPr>
              <a:t>的等价式：复合命题</a:t>
            </a:r>
            <a:r>
              <a:rPr lang="zh-CN" altLang="en-US" b="0">
                <a:solidFill>
                  <a:schemeClr val="accent2"/>
                </a:solidFill>
                <a:latin typeface="宋体" panose="02010600030101010101" pitchFamily="2" charset="-122"/>
              </a:rPr>
              <a:t>“</a:t>
            </a:r>
            <a:r>
              <a:rPr lang="en-US" altLang="zh-CN"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rPr>
              <a:t>当且仅当</a:t>
            </a:r>
            <a:r>
              <a:rPr lang="en-US" altLang="zh-CN" b="0" i="1">
                <a:solidFill>
                  <a:schemeClr val="accent2"/>
                </a:solidFill>
                <a:latin typeface="Verdana" panose="020B0604030504040204" pitchFamily="34" charset="0"/>
              </a:rPr>
              <a:t>q</a:t>
            </a:r>
            <a:r>
              <a:rPr lang="zh-CN" altLang="en-US" b="0">
                <a:solidFill>
                  <a:schemeClr val="accent2"/>
                </a:solidFill>
                <a:latin typeface="宋体" panose="02010600030101010101" pitchFamily="2" charset="-122"/>
              </a:rPr>
              <a:t>”</a:t>
            </a:r>
            <a:endParaRPr lang="zh-CN" altLang="en-US" b="0">
              <a:solidFill>
                <a:schemeClr val="accent2"/>
              </a:solidFill>
              <a:latin typeface="Verdana" panose="020B0604030504040204" pitchFamily="34" charset="0"/>
            </a:endParaRPr>
          </a:p>
          <a:p>
            <a:pPr lvl="1"/>
            <a:r>
              <a:rPr lang="zh-CN" altLang="en-US" b="0">
                <a:solidFill>
                  <a:schemeClr val="accent2"/>
                </a:solidFill>
                <a:latin typeface="Verdana" panose="020B0604030504040204" pitchFamily="34" charset="0"/>
              </a:rPr>
              <a:t>符号：</a:t>
            </a:r>
            <a:r>
              <a:rPr lang="en-US" altLang="zh-CN"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q</a:t>
            </a:r>
            <a:r>
              <a:rPr lang="en-US" altLang="zh-CN" b="0">
                <a:solidFill>
                  <a:schemeClr val="accent2"/>
                </a:solidFill>
                <a:latin typeface="Verdana" panose="020B0604030504040204" pitchFamily="34" charset="0"/>
              </a:rPr>
              <a:t>(</a:t>
            </a:r>
            <a:r>
              <a:rPr lang="zh-CN" altLang="en-US" b="0">
                <a:solidFill>
                  <a:schemeClr val="accent2"/>
                </a:solidFill>
                <a:latin typeface="Verdana" panose="020B0604030504040204" pitchFamily="34" charset="0"/>
              </a:rPr>
              <a:t>符号</a:t>
            </a:r>
            <a:r>
              <a:rPr lang="zh-CN" altLang="en-US" b="0">
                <a:solidFill>
                  <a:schemeClr val="accent2"/>
                </a:solidFill>
                <a:latin typeface="Verdana" panose="020B0604030504040204" pitchFamily="34" charset="0"/>
                <a:sym typeface="Symbol" panose="05050102010706020507" pitchFamily="18" charset="2"/>
              </a:rPr>
              <a:t></a:t>
            </a:r>
            <a:r>
              <a:rPr lang="zh-CN" altLang="en-US" b="0">
                <a:solidFill>
                  <a:schemeClr val="accent2"/>
                </a:solidFill>
                <a:latin typeface="Verdana" panose="020B0604030504040204" pitchFamily="34" charset="0"/>
              </a:rPr>
              <a:t>称作等价联结词</a:t>
            </a:r>
            <a:r>
              <a:rPr lang="en-US" altLang="zh-CN" b="0">
                <a:solidFill>
                  <a:schemeClr val="accent2"/>
                </a:solidFill>
                <a:latin typeface="Verdana" panose="020B0604030504040204" pitchFamily="34" charset="0"/>
              </a:rPr>
              <a:t>)</a:t>
            </a:r>
          </a:p>
          <a:p>
            <a:pPr lvl="1"/>
            <a:r>
              <a:rPr lang="en-US" altLang="zh-CN"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q</a:t>
            </a:r>
            <a:r>
              <a:rPr lang="zh-CN" altLang="en-US" b="0">
                <a:solidFill>
                  <a:schemeClr val="accent2"/>
                </a:solidFill>
                <a:latin typeface="Verdana" panose="020B0604030504040204" pitchFamily="34" charset="0"/>
              </a:rPr>
              <a:t>为真当且仅当</a:t>
            </a:r>
            <a:r>
              <a:rPr lang="en-US" altLang="zh-CN" sz="2100"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rPr>
              <a:t>与</a:t>
            </a:r>
            <a:r>
              <a:rPr lang="en-US" altLang="zh-CN" b="0" i="1">
                <a:solidFill>
                  <a:schemeClr val="accent2"/>
                </a:solidFill>
                <a:latin typeface="Verdana" panose="020B0604030504040204" pitchFamily="34" charset="0"/>
              </a:rPr>
              <a:t>q</a:t>
            </a:r>
            <a:r>
              <a:rPr lang="zh-CN" altLang="en-US" b="0">
                <a:solidFill>
                  <a:schemeClr val="accent2"/>
                </a:solidFill>
                <a:latin typeface="Verdana" panose="020B0604030504040204" pitchFamily="34" charset="0"/>
              </a:rPr>
              <a:t>真值相同</a:t>
            </a:r>
          </a:p>
          <a:p>
            <a:r>
              <a:rPr lang="zh-CN" altLang="en-US" b="0"/>
              <a:t>例子</a:t>
            </a:r>
          </a:p>
          <a:p>
            <a:pPr lvl="1"/>
            <a:r>
              <a:rPr lang="zh-CN" altLang="en-US" b="0">
                <a:solidFill>
                  <a:srgbClr val="FF3300"/>
                </a:solidFill>
                <a:latin typeface="Verdana" panose="020B0604030504040204" pitchFamily="34" charset="0"/>
              </a:rPr>
              <a:t>当且仅当</a:t>
            </a:r>
            <a:r>
              <a:rPr lang="en-US" altLang="zh-CN" b="0">
                <a:solidFill>
                  <a:schemeClr val="accent2"/>
                </a:solidFill>
                <a:latin typeface="Verdana" panose="020B0604030504040204" pitchFamily="34" charset="0"/>
              </a:rPr>
              <a:t>2+3=5</a:t>
            </a:r>
            <a:r>
              <a:rPr lang="zh-CN" altLang="en-US" b="0">
                <a:solidFill>
                  <a:schemeClr val="accent2"/>
                </a:solidFill>
                <a:latin typeface="Verdana" panose="020B0604030504040204" pitchFamily="34" charset="0"/>
              </a:rPr>
              <a:t>，才有</a:t>
            </a:r>
            <a:r>
              <a:rPr lang="en-US" altLang="zh-CN" b="0">
                <a:solidFill>
                  <a:schemeClr val="accent2"/>
                </a:solidFill>
                <a:latin typeface="Verdana" panose="020B0604030504040204" pitchFamily="34" charset="0"/>
              </a:rPr>
              <a:t>2</a:t>
            </a:r>
            <a:r>
              <a:rPr lang="zh-CN" altLang="en-US" b="0">
                <a:solidFill>
                  <a:schemeClr val="accent2"/>
                </a:solidFill>
                <a:latin typeface="Verdana" panose="020B0604030504040204" pitchFamily="34" charset="0"/>
              </a:rPr>
              <a:t>是素数</a:t>
            </a:r>
            <a:r>
              <a:rPr lang="zh-CN" altLang="en-US" b="0">
                <a:solidFill>
                  <a:srgbClr val="FF3300"/>
                </a:solidFill>
                <a:latin typeface="Verdana" panose="020B0604030504040204" pitchFamily="34" charset="0"/>
              </a:rPr>
              <a:t>  </a:t>
            </a:r>
            <a:r>
              <a:rPr lang="en-US" altLang="zh-CN"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q</a:t>
            </a:r>
            <a:endParaRPr lang="zh-CN" altLang="en-US" b="0" i="1">
              <a:solidFill>
                <a:schemeClr val="accent2"/>
              </a:solidFill>
              <a:latin typeface="Verdana" panose="020B0604030504040204" pitchFamily="34" charset="0"/>
            </a:endParaRPr>
          </a:p>
          <a:p>
            <a:pPr lvl="2"/>
            <a:r>
              <a:rPr lang="en-US" altLang="zh-CN" sz="1575" b="0" i="1">
                <a:solidFill>
                  <a:srgbClr val="FF3300"/>
                </a:solidFill>
                <a:latin typeface="Verdana" panose="020B0604030504040204" pitchFamily="34" charset="0"/>
              </a:rPr>
              <a:t>p</a:t>
            </a:r>
            <a:r>
              <a:rPr lang="zh-CN" altLang="en-US" sz="1575" b="0">
                <a:solidFill>
                  <a:srgbClr val="FF3300"/>
                </a:solidFill>
              </a:rPr>
              <a:t>： </a:t>
            </a:r>
            <a:r>
              <a:rPr lang="en-US" altLang="zh-CN" sz="1575" b="0">
                <a:solidFill>
                  <a:schemeClr val="accent2"/>
                </a:solidFill>
                <a:latin typeface="Verdana" panose="020B0604030504040204" pitchFamily="34" charset="0"/>
              </a:rPr>
              <a:t>2+3=5</a:t>
            </a:r>
            <a:endParaRPr lang="zh-CN" altLang="en-US" sz="1575" b="0">
              <a:solidFill>
                <a:srgbClr val="FF3300"/>
              </a:solidFill>
              <a:latin typeface="Verdana" panose="020B0604030504040204" pitchFamily="34" charset="0"/>
            </a:endParaRPr>
          </a:p>
          <a:p>
            <a:pPr lvl="2"/>
            <a:r>
              <a:rPr lang="en-US" altLang="zh-CN" sz="1575" b="0" i="1">
                <a:solidFill>
                  <a:srgbClr val="FF3300"/>
                </a:solidFill>
                <a:latin typeface="Verdana" panose="020B0604030504040204" pitchFamily="34" charset="0"/>
              </a:rPr>
              <a:t>q</a:t>
            </a:r>
            <a:r>
              <a:rPr lang="zh-CN" altLang="en-US" sz="1575" b="0" i="1">
                <a:solidFill>
                  <a:srgbClr val="FF3300"/>
                </a:solidFill>
                <a:latin typeface="Verdana" panose="020B0604030504040204" pitchFamily="34" charset="0"/>
              </a:rPr>
              <a:t>： </a:t>
            </a:r>
            <a:r>
              <a:rPr lang="en-US" altLang="zh-CN" sz="1575" b="0">
                <a:solidFill>
                  <a:schemeClr val="accent2"/>
                </a:solidFill>
                <a:latin typeface="Verdana" panose="020B0604030504040204" pitchFamily="34" charset="0"/>
              </a:rPr>
              <a:t>2</a:t>
            </a:r>
            <a:r>
              <a:rPr lang="zh-CN" altLang="en-US" sz="1575" b="0">
                <a:solidFill>
                  <a:schemeClr val="accent2"/>
                </a:solidFill>
                <a:latin typeface="Verdana" panose="020B0604030504040204" pitchFamily="34" charset="0"/>
              </a:rPr>
              <a:t>是素数</a:t>
            </a:r>
            <a:endParaRPr lang="zh-CN" altLang="en-GB" sz="1575" b="0">
              <a:solidFill>
                <a:schemeClr val="accent2"/>
              </a:solidFill>
              <a:latin typeface="Verdana" panose="020B0604030504040204" pitchFamily="34" charset="0"/>
            </a:endParaRPr>
          </a:p>
        </p:txBody>
      </p:sp>
      <p:graphicFrame>
        <p:nvGraphicFramePr>
          <p:cNvPr id="24607" name="Group 31">
            <a:extLst>
              <a:ext uri="{FF2B5EF4-FFF2-40B4-BE49-F238E27FC236}">
                <a16:creationId xmlns:a16="http://schemas.microsoft.com/office/drawing/2014/main" id="{5BD4B137-9850-4A15-AD79-FFB0DA27907D}"/>
              </a:ext>
            </a:extLst>
          </p:cNvPr>
          <p:cNvGraphicFramePr>
            <a:graphicFrameLocks noGrp="1"/>
          </p:cNvGraphicFramePr>
          <p:nvPr>
            <p:ph sz="half" idx="2"/>
          </p:nvPr>
        </p:nvGraphicFramePr>
        <p:xfrm>
          <a:off x="6462714" y="3807620"/>
          <a:ext cx="1403748" cy="1760220"/>
        </p:xfrm>
        <a:graphic>
          <a:graphicData uri="http://schemas.openxmlformats.org/drawingml/2006/table">
            <a:tbl>
              <a:tblPr/>
              <a:tblGrid>
                <a:gridCol w="320279">
                  <a:extLst>
                    <a:ext uri="{9D8B030D-6E8A-4147-A177-3AD203B41FA5}">
                      <a16:colId xmlns:a16="http://schemas.microsoft.com/office/drawing/2014/main" val="3143113002"/>
                    </a:ext>
                  </a:extLst>
                </a:gridCol>
                <a:gridCol w="284559">
                  <a:extLst>
                    <a:ext uri="{9D8B030D-6E8A-4147-A177-3AD203B41FA5}">
                      <a16:colId xmlns:a16="http://schemas.microsoft.com/office/drawing/2014/main" val="189648136"/>
                    </a:ext>
                  </a:extLst>
                </a:gridCol>
                <a:gridCol w="798910">
                  <a:extLst>
                    <a:ext uri="{9D8B030D-6E8A-4147-A177-3AD203B41FA5}">
                      <a16:colId xmlns:a16="http://schemas.microsoft.com/office/drawing/2014/main" val="3252692100"/>
                    </a:ext>
                  </a:extLst>
                </a:gridCol>
              </a:tblGrid>
              <a:tr h="38862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p</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q</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p</a:t>
                      </a:r>
                      <a:r>
                        <a:rPr kumimoji="1" lang="zh-CN" altLang="en-US" sz="2100" b="0" i="0"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a:t>
                      </a: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q</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882099"/>
                  </a:ext>
                </a:extLst>
              </a:tr>
              <a:tr h="34290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F</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F</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42645569"/>
                  </a:ext>
                </a:extLst>
              </a:tr>
              <a:tr h="34290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4404417"/>
                  </a:ext>
                </a:extLst>
              </a:tr>
              <a:tr h="34290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22431051"/>
                  </a:ext>
                </a:extLst>
              </a:tr>
              <a:tr h="34290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4811254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770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005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770051">
                                            <p:txEl>
                                              <p:pRg st="2" end="2"/>
                                            </p:txEl>
                                          </p:spTgt>
                                        </p:tgtEl>
                                        <p:attrNameLst>
                                          <p:attrName>style.visibility</p:attrName>
                                        </p:attrNameLst>
                                      </p:cBhvr>
                                      <p:to>
                                        <p:strVal val="visible"/>
                                      </p:to>
                                    </p:set>
                                    <p:animEffect transition="in" filter="blinds(horizontal)">
                                      <p:cBhvr>
                                        <p:cTn id="13" dur="500"/>
                                        <p:tgtEl>
                                          <p:spTgt spid="770051">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70051">
                                            <p:txEl>
                                              <p:pRg st="3" end="3"/>
                                            </p:txEl>
                                          </p:spTgt>
                                        </p:tgtEl>
                                        <p:attrNameLst>
                                          <p:attrName>style.visibility</p:attrName>
                                        </p:attrNameLst>
                                      </p:cBhvr>
                                      <p:to>
                                        <p:strVal val="visible"/>
                                      </p:to>
                                    </p:set>
                                    <p:animEffect transition="in" filter="blinds(horizontal)">
                                      <p:cBhvr>
                                        <p:cTn id="16" dur="500"/>
                                        <p:tgtEl>
                                          <p:spTgt spid="770051">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70051">
                                            <p:txEl>
                                              <p:pRg st="4" end="4"/>
                                            </p:txEl>
                                          </p:spTgt>
                                        </p:tgtEl>
                                        <p:attrNameLst>
                                          <p:attrName>style.visibility</p:attrName>
                                        </p:attrNameLst>
                                      </p:cBhvr>
                                      <p:to>
                                        <p:strVal val="visible"/>
                                      </p:to>
                                    </p:set>
                                    <p:animEffect transition="in" filter="blinds(horizontal)">
                                      <p:cBhvr>
                                        <p:cTn id="19" dur="500"/>
                                        <p:tgtEl>
                                          <p:spTgt spid="770051">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70051">
                                            <p:txEl>
                                              <p:pRg st="5" end="5"/>
                                            </p:txEl>
                                          </p:spTgt>
                                        </p:tgtEl>
                                        <p:attrNameLst>
                                          <p:attrName>style.visibility</p:attrName>
                                        </p:attrNameLst>
                                      </p:cBhvr>
                                      <p:to>
                                        <p:strVal val="visible"/>
                                      </p:to>
                                    </p:set>
                                    <p:animEffect transition="in" filter="blinds(horizontal)">
                                      <p:cBhvr>
                                        <p:cTn id="22" dur="500"/>
                                        <p:tgtEl>
                                          <p:spTgt spid="77005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4607"/>
                                        </p:tgtEl>
                                        <p:attrNameLst>
                                          <p:attrName>style.visibility</p:attrName>
                                        </p:attrNameLst>
                                      </p:cBhvr>
                                      <p:to>
                                        <p:strVal val="visible"/>
                                      </p:to>
                                    </p:set>
                                    <p:animEffect transition="in" filter="blinds(horizontal)">
                                      <p:cBhvr>
                                        <p:cTn id="27" dur="500"/>
                                        <p:tgtEl>
                                          <p:spTgt spid="246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770051">
                                            <p:txEl>
                                              <p:pRg st="6" end="6"/>
                                            </p:txEl>
                                          </p:spTgt>
                                        </p:tgtEl>
                                        <p:attrNameLst>
                                          <p:attrName>style.visibility</p:attrName>
                                        </p:attrNameLst>
                                      </p:cBhvr>
                                      <p:to>
                                        <p:strVal val="visible"/>
                                      </p:to>
                                    </p:set>
                                    <p:anim calcmode="lin" valueType="num">
                                      <p:cBhvr additive="base">
                                        <p:cTn id="32" dur="500" fill="hold"/>
                                        <p:tgtEl>
                                          <p:spTgt spid="770051">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770051">
                                            <p:txEl>
                                              <p:pRg st="6" end="6"/>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770051">
                                            <p:txEl>
                                              <p:pRg st="7" end="7"/>
                                            </p:txEl>
                                          </p:spTgt>
                                        </p:tgtEl>
                                        <p:attrNameLst>
                                          <p:attrName>style.visibility</p:attrName>
                                        </p:attrNameLst>
                                      </p:cBhvr>
                                      <p:to>
                                        <p:strVal val="visible"/>
                                      </p:to>
                                    </p:set>
                                    <p:anim calcmode="lin" valueType="num">
                                      <p:cBhvr additive="base">
                                        <p:cTn id="36" dur="500" fill="hold"/>
                                        <p:tgtEl>
                                          <p:spTgt spid="770051">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70051">
                                            <p:txEl>
                                              <p:pRg st="7" end="7"/>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770051">
                                            <p:txEl>
                                              <p:pRg st="8" end="8"/>
                                            </p:txEl>
                                          </p:spTgt>
                                        </p:tgtEl>
                                        <p:attrNameLst>
                                          <p:attrName>style.visibility</p:attrName>
                                        </p:attrNameLst>
                                      </p:cBhvr>
                                      <p:to>
                                        <p:strVal val="visible"/>
                                      </p:to>
                                    </p:set>
                                    <p:anim calcmode="lin" valueType="num">
                                      <p:cBhvr additive="base">
                                        <p:cTn id="40" dur="500" fill="hold"/>
                                        <p:tgtEl>
                                          <p:spTgt spid="770051">
                                            <p:txEl>
                                              <p:pRg st="8" end="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770051">
                                            <p:txEl>
                                              <p:pRg st="8" end="8"/>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770051">
                                            <p:txEl>
                                              <p:pRg st="9" end="9"/>
                                            </p:txEl>
                                          </p:spTgt>
                                        </p:tgtEl>
                                        <p:attrNameLst>
                                          <p:attrName>style.visibility</p:attrName>
                                        </p:attrNameLst>
                                      </p:cBhvr>
                                      <p:to>
                                        <p:strVal val="visible"/>
                                      </p:to>
                                    </p:set>
                                    <p:anim calcmode="lin" valueType="num">
                                      <p:cBhvr additive="base">
                                        <p:cTn id="44" dur="500" fill="hold"/>
                                        <p:tgtEl>
                                          <p:spTgt spid="770051">
                                            <p:txEl>
                                              <p:pRg st="9" end="9"/>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77005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2098" name="Rectangle 2">
            <a:extLst>
              <a:ext uri="{FF2B5EF4-FFF2-40B4-BE49-F238E27FC236}">
                <a16:creationId xmlns:a16="http://schemas.microsoft.com/office/drawing/2014/main" id="{80A13284-D81E-4BA5-8050-F4506A672480}"/>
              </a:ext>
            </a:extLst>
          </p:cNvPr>
          <p:cNvSpPr>
            <a:spLocks noGrp="1" noChangeArrowheads="1"/>
          </p:cNvSpPr>
          <p:nvPr>
            <p:ph type="title"/>
          </p:nvPr>
        </p:nvSpPr>
        <p:spPr/>
        <p:txBody>
          <a:bodyPr/>
          <a:lstStyle/>
          <a:p>
            <a:pPr>
              <a:defRPr/>
            </a:pPr>
            <a:r>
              <a:rPr lang="en-US" altLang="zh-CN"/>
              <a:t>1.1 </a:t>
            </a:r>
            <a:r>
              <a:rPr lang="zh-CN" altLang="en-US"/>
              <a:t>命题与</a:t>
            </a:r>
            <a:r>
              <a:rPr lang="zh-CN" altLang="en-US" u="sng">
                <a:effectLst>
                  <a:outerShdw blurRad="38100" dist="38100" dir="2700000" algn="tl">
                    <a:srgbClr val="C0C0C0"/>
                  </a:outerShdw>
                </a:effectLst>
              </a:rPr>
              <a:t>联结词</a:t>
            </a:r>
          </a:p>
        </p:txBody>
      </p:sp>
      <p:sp>
        <p:nvSpPr>
          <p:cNvPr id="772099" name="Rectangle 3">
            <a:extLst>
              <a:ext uri="{FF2B5EF4-FFF2-40B4-BE49-F238E27FC236}">
                <a16:creationId xmlns:a16="http://schemas.microsoft.com/office/drawing/2014/main" id="{ECEC1F3A-2440-4DE9-8EBA-FC8D158A1986}"/>
              </a:ext>
            </a:extLst>
          </p:cNvPr>
          <p:cNvSpPr>
            <a:spLocks noGrp="1" noChangeArrowheads="1"/>
          </p:cNvSpPr>
          <p:nvPr>
            <p:ph type="body" sz="half" idx="1"/>
          </p:nvPr>
        </p:nvSpPr>
        <p:spPr>
          <a:xfrm>
            <a:off x="1657350" y="1863328"/>
            <a:ext cx="5938838" cy="3671888"/>
          </a:xfrm>
          <a:noFill/>
        </p:spPr>
        <p:txBody>
          <a:bodyPr/>
          <a:lstStyle/>
          <a:p>
            <a:r>
              <a:rPr lang="zh-CN" altLang="en-US" b="0"/>
              <a:t>联结词的定义总结</a:t>
            </a:r>
            <a:endParaRPr lang="zh-CN" altLang="en-GB" sz="1800" b="0">
              <a:solidFill>
                <a:schemeClr val="accent2"/>
              </a:solidFill>
              <a:latin typeface="Verdana" panose="020B0604030504040204" pitchFamily="34" charset="0"/>
            </a:endParaRPr>
          </a:p>
        </p:txBody>
      </p:sp>
      <p:graphicFrame>
        <p:nvGraphicFramePr>
          <p:cNvPr id="772204" name="Group 108">
            <a:extLst>
              <a:ext uri="{FF2B5EF4-FFF2-40B4-BE49-F238E27FC236}">
                <a16:creationId xmlns:a16="http://schemas.microsoft.com/office/drawing/2014/main" id="{2F73F05F-794D-415E-8685-6B6124F229F8}"/>
              </a:ext>
            </a:extLst>
          </p:cNvPr>
          <p:cNvGraphicFramePr>
            <a:graphicFrameLocks noGrp="1"/>
          </p:cNvGraphicFramePr>
          <p:nvPr>
            <p:ph sz="half" idx="2"/>
          </p:nvPr>
        </p:nvGraphicFramePr>
        <p:xfrm>
          <a:off x="1857375" y="2834879"/>
          <a:ext cx="5091113" cy="2084785"/>
        </p:xfrm>
        <a:graphic>
          <a:graphicData uri="http://schemas.openxmlformats.org/drawingml/2006/table">
            <a:tbl>
              <a:tblPr/>
              <a:tblGrid>
                <a:gridCol w="594122">
                  <a:extLst>
                    <a:ext uri="{9D8B030D-6E8A-4147-A177-3AD203B41FA5}">
                      <a16:colId xmlns:a16="http://schemas.microsoft.com/office/drawing/2014/main" val="1710821953"/>
                    </a:ext>
                  </a:extLst>
                </a:gridCol>
                <a:gridCol w="648890">
                  <a:extLst>
                    <a:ext uri="{9D8B030D-6E8A-4147-A177-3AD203B41FA5}">
                      <a16:colId xmlns:a16="http://schemas.microsoft.com/office/drawing/2014/main" val="118511537"/>
                    </a:ext>
                  </a:extLst>
                </a:gridCol>
                <a:gridCol w="701279">
                  <a:extLst>
                    <a:ext uri="{9D8B030D-6E8A-4147-A177-3AD203B41FA5}">
                      <a16:colId xmlns:a16="http://schemas.microsoft.com/office/drawing/2014/main" val="1571273304"/>
                    </a:ext>
                  </a:extLst>
                </a:gridCol>
                <a:gridCol w="810815">
                  <a:extLst>
                    <a:ext uri="{9D8B030D-6E8A-4147-A177-3AD203B41FA5}">
                      <a16:colId xmlns:a16="http://schemas.microsoft.com/office/drawing/2014/main" val="433234828"/>
                    </a:ext>
                  </a:extLst>
                </a:gridCol>
                <a:gridCol w="885825">
                  <a:extLst>
                    <a:ext uri="{9D8B030D-6E8A-4147-A177-3AD203B41FA5}">
                      <a16:colId xmlns:a16="http://schemas.microsoft.com/office/drawing/2014/main" val="4137088363"/>
                    </a:ext>
                  </a:extLst>
                </a:gridCol>
                <a:gridCol w="694135">
                  <a:extLst>
                    <a:ext uri="{9D8B030D-6E8A-4147-A177-3AD203B41FA5}">
                      <a16:colId xmlns:a16="http://schemas.microsoft.com/office/drawing/2014/main" val="3419060663"/>
                    </a:ext>
                  </a:extLst>
                </a:gridCol>
                <a:gridCol w="756047">
                  <a:extLst>
                    <a:ext uri="{9D8B030D-6E8A-4147-A177-3AD203B41FA5}">
                      <a16:colId xmlns:a16="http://schemas.microsoft.com/office/drawing/2014/main" val="2514682614"/>
                    </a:ext>
                  </a:extLst>
                </a:gridCol>
              </a:tblGrid>
              <a:tr h="485775">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p</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q</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rPr>
                        <a:t></a:t>
                      </a: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p</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p</a:t>
                      </a:r>
                      <a:r>
                        <a:rPr kumimoji="1" lang="zh-CN" altLang="en-US" sz="2100" b="0" i="0"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a:t>
                      </a: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q</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p</a:t>
                      </a:r>
                      <a:r>
                        <a:rPr kumimoji="1" lang="zh-CN" altLang="en-US" sz="2100" b="0" i="0"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a:t>
                      </a: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q</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p</a:t>
                      </a:r>
                      <a:r>
                        <a:rPr kumimoji="1" lang="zh-CN" altLang="en-US" sz="1800" b="0" i="0"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a:t>
                      </a: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q</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p</a:t>
                      </a:r>
                      <a:r>
                        <a:rPr kumimoji="1" lang="zh-CN" altLang="en-US" sz="2100" b="0" i="0"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a:t>
                      </a:r>
                      <a:r>
                        <a:rPr kumimoji="1" lang="en-US" altLang="zh-CN" sz="1800" b="0" i="1" u="none" strike="noStrike" cap="none" normalizeH="0" baseline="0">
                          <a:ln>
                            <a:noFill/>
                          </a:ln>
                          <a:solidFill>
                            <a:schemeClr val="tx1"/>
                          </a:solidFill>
                          <a:effectLst/>
                          <a:latin typeface="Verdana" panose="020B0604030504040204" pitchFamily="34" charset="0"/>
                          <a:ea typeface="宋体" panose="02010600030101010101" pitchFamily="2" charset="-122"/>
                        </a:rPr>
                        <a:t>q</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13907426"/>
                  </a:ext>
                </a:extLst>
              </a:tr>
              <a:tr h="40005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19406597"/>
                  </a:ext>
                </a:extLst>
              </a:tr>
              <a:tr h="40005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84586174"/>
                  </a:ext>
                </a:extLst>
              </a:tr>
              <a:tr h="39886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F</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12236518"/>
                  </a:ext>
                </a:extLst>
              </a:tr>
              <a:tr h="40005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8632334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7720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1074" name="Rectangle 2">
            <a:extLst>
              <a:ext uri="{FF2B5EF4-FFF2-40B4-BE49-F238E27FC236}">
                <a16:creationId xmlns:a16="http://schemas.microsoft.com/office/drawing/2014/main" id="{11C0D926-DF95-4C3C-AB60-5DE72170AB74}"/>
              </a:ext>
            </a:extLst>
          </p:cNvPr>
          <p:cNvSpPr>
            <a:spLocks noGrp="1" noChangeArrowheads="1"/>
          </p:cNvSpPr>
          <p:nvPr>
            <p:ph type="title"/>
          </p:nvPr>
        </p:nvSpPr>
        <p:spPr/>
        <p:txBody>
          <a:bodyPr/>
          <a:lstStyle/>
          <a:p>
            <a:pPr>
              <a:defRPr/>
            </a:pPr>
            <a:r>
              <a:rPr lang="en-US" altLang="zh-CN"/>
              <a:t>1.1 </a:t>
            </a:r>
            <a:r>
              <a:rPr lang="zh-CN" altLang="en-US"/>
              <a:t>命题与</a:t>
            </a:r>
            <a:r>
              <a:rPr lang="zh-CN" altLang="en-US" u="sng">
                <a:effectLst>
                  <a:outerShdw blurRad="38100" dist="38100" dir="2700000" algn="tl">
                    <a:srgbClr val="C0C0C0"/>
                  </a:outerShdw>
                </a:effectLst>
              </a:rPr>
              <a:t>联结词</a:t>
            </a:r>
          </a:p>
        </p:txBody>
      </p:sp>
      <p:sp>
        <p:nvSpPr>
          <p:cNvPr id="771075" name="Rectangle 3">
            <a:extLst>
              <a:ext uri="{FF2B5EF4-FFF2-40B4-BE49-F238E27FC236}">
                <a16:creationId xmlns:a16="http://schemas.microsoft.com/office/drawing/2014/main" id="{2635C000-2ECB-4BC1-AEB0-8BE236B54D36}"/>
              </a:ext>
            </a:extLst>
          </p:cNvPr>
          <p:cNvSpPr>
            <a:spLocks noGrp="1" noChangeArrowheads="1"/>
          </p:cNvSpPr>
          <p:nvPr>
            <p:ph type="body" sz="half" idx="1"/>
          </p:nvPr>
        </p:nvSpPr>
        <p:spPr>
          <a:xfrm>
            <a:off x="1657350" y="1863328"/>
            <a:ext cx="5938838" cy="3671888"/>
          </a:xfrm>
          <a:noFill/>
        </p:spPr>
        <p:txBody>
          <a:bodyPr/>
          <a:lstStyle/>
          <a:p>
            <a:r>
              <a:rPr lang="zh-CN" altLang="en-US" b="0"/>
              <a:t>联结词的优先级</a:t>
            </a:r>
          </a:p>
          <a:p>
            <a:pPr lvl="1"/>
            <a:r>
              <a:rPr lang="zh-CN" altLang="en-US" b="0">
                <a:solidFill>
                  <a:schemeClr val="accent2"/>
                </a:solidFill>
                <a:latin typeface="Verdana" panose="020B0604030504040204" pitchFamily="34" charset="0"/>
                <a:sym typeface="Symbol" panose="05050102010706020507" pitchFamily="18" charset="2"/>
              </a:rPr>
              <a:t>、、、、</a:t>
            </a:r>
            <a:endParaRPr lang="zh-CN" altLang="en-US" b="0">
              <a:sym typeface="Symbol" panose="05050102010706020507" pitchFamily="18" charset="2"/>
            </a:endParaRPr>
          </a:p>
          <a:p>
            <a:r>
              <a:rPr lang="zh-CN" altLang="en-US" b="0"/>
              <a:t>括号最优先</a:t>
            </a:r>
          </a:p>
          <a:p>
            <a:r>
              <a:rPr lang="zh-CN" altLang="en-US" b="0"/>
              <a:t>同一优先级：从左到右</a:t>
            </a:r>
          </a:p>
          <a:p>
            <a:r>
              <a:rPr lang="zh-CN" altLang="en-US" b="0"/>
              <a:t>例子：求于命题</a:t>
            </a:r>
            <a:r>
              <a:rPr lang="zh-CN" altLang="en-US" b="0">
                <a:sym typeface="Symbol" panose="05050102010706020507" pitchFamily="18" charset="2"/>
              </a:rPr>
              <a:t></a:t>
            </a:r>
            <a:r>
              <a:rPr lang="en-US" altLang="zh-CN" b="0" i="1">
                <a:latin typeface="Verdana" panose="020B0604030504040204" pitchFamily="34" charset="0"/>
              </a:rPr>
              <a:t>p</a:t>
            </a:r>
            <a:r>
              <a:rPr lang="en-US" altLang="zh-CN" b="0">
                <a:sym typeface="Symbol" panose="05050102010706020507" pitchFamily="18" charset="2"/>
              </a:rPr>
              <a:t></a:t>
            </a:r>
            <a:r>
              <a:rPr lang="en-US" altLang="zh-CN" b="0" i="1">
                <a:latin typeface="Verdana" panose="020B0604030504040204" pitchFamily="34" charset="0"/>
              </a:rPr>
              <a:t>q</a:t>
            </a:r>
            <a:r>
              <a:rPr lang="en-US" altLang="zh-CN" b="0">
                <a:sym typeface="Symbol" panose="05050102010706020507" pitchFamily="18" charset="2"/>
              </a:rPr>
              <a:t></a:t>
            </a:r>
            <a:r>
              <a:rPr lang="en-US" altLang="zh-CN" b="0" i="1">
                <a:latin typeface="Verdana" panose="020B0604030504040204" pitchFamily="34" charset="0"/>
              </a:rPr>
              <a:t>r</a:t>
            </a:r>
            <a:r>
              <a:rPr lang="zh-CN" altLang="en-US" b="0"/>
              <a:t>含义相同的命题</a:t>
            </a:r>
          </a:p>
          <a:p>
            <a:pPr lvl="1"/>
            <a:r>
              <a:rPr lang="en-US" altLang="zh-CN" b="0">
                <a:latin typeface="Verdana" panose="020B0604030504040204" pitchFamily="34" charset="0"/>
              </a:rPr>
              <a:t>((</a:t>
            </a:r>
            <a:r>
              <a:rPr lang="zh-CN" altLang="en-US" b="0">
                <a:sym typeface="Symbol" panose="05050102010706020507" pitchFamily="18" charset="2"/>
              </a:rPr>
              <a:t></a:t>
            </a:r>
            <a:r>
              <a:rPr lang="en-US" altLang="zh-CN" b="0" i="1">
                <a:latin typeface="Verdana" panose="020B0604030504040204" pitchFamily="34" charset="0"/>
              </a:rPr>
              <a:t>p</a:t>
            </a:r>
            <a:r>
              <a:rPr lang="en-US" altLang="zh-CN" b="0">
                <a:latin typeface="Verdana" panose="020B0604030504040204" pitchFamily="34" charset="0"/>
              </a:rPr>
              <a:t>)</a:t>
            </a:r>
            <a:r>
              <a:rPr lang="en-US" altLang="zh-CN" b="0">
                <a:sym typeface="Symbol" panose="05050102010706020507" pitchFamily="18" charset="2"/>
              </a:rPr>
              <a:t></a:t>
            </a:r>
            <a:r>
              <a:rPr lang="en-US" altLang="zh-CN" b="0" i="1">
                <a:latin typeface="Verdana" panose="020B0604030504040204" pitchFamily="34" charset="0"/>
              </a:rPr>
              <a:t>q</a:t>
            </a:r>
            <a:r>
              <a:rPr lang="en-US" altLang="zh-CN" b="0">
                <a:latin typeface="Verdana" panose="020B0604030504040204" pitchFamily="34" charset="0"/>
              </a:rPr>
              <a:t>)</a:t>
            </a:r>
            <a:r>
              <a:rPr lang="en-US" altLang="zh-CN" b="0">
                <a:sym typeface="Symbol" panose="05050102010706020507" pitchFamily="18" charset="2"/>
              </a:rPr>
              <a:t></a:t>
            </a:r>
            <a:r>
              <a:rPr lang="en-US" altLang="zh-CN" b="0" i="1">
                <a:latin typeface="Verdana" panose="020B0604030504040204" pitchFamily="34" charset="0"/>
              </a:rPr>
              <a:t>r</a:t>
            </a:r>
            <a:endParaRPr lang="en-US" altLang="zh-CN" b="0">
              <a:latin typeface="Verdana" panose="020B0604030504040204" pitchFamily="34" charset="0"/>
            </a:endParaRPr>
          </a:p>
          <a:p>
            <a:pPr lvl="1"/>
            <a:r>
              <a:rPr lang="en-US" altLang="zh-CN" b="0">
                <a:latin typeface="Verdana" panose="020B0604030504040204" pitchFamily="34" charset="0"/>
              </a:rPr>
              <a:t>(</a:t>
            </a:r>
            <a:r>
              <a:rPr lang="zh-CN" altLang="en-US" b="0">
                <a:sym typeface="Symbol" panose="05050102010706020507" pitchFamily="18" charset="2"/>
              </a:rPr>
              <a:t></a:t>
            </a:r>
            <a:r>
              <a:rPr lang="en-US" altLang="zh-CN" b="0">
                <a:latin typeface="Verdana" panose="020B0604030504040204" pitchFamily="34" charset="0"/>
              </a:rPr>
              <a:t>(</a:t>
            </a:r>
            <a:r>
              <a:rPr lang="en-US" altLang="zh-CN" b="0" i="1">
                <a:latin typeface="Verdana" panose="020B0604030504040204" pitchFamily="34" charset="0"/>
              </a:rPr>
              <a:t>p</a:t>
            </a:r>
            <a:r>
              <a:rPr lang="en-US" altLang="zh-CN" b="0">
                <a:sym typeface="Symbol" panose="05050102010706020507" pitchFamily="18" charset="2"/>
              </a:rPr>
              <a:t></a:t>
            </a:r>
            <a:r>
              <a:rPr lang="en-US" altLang="zh-CN" b="0" i="1">
                <a:latin typeface="Verdana" panose="020B0604030504040204" pitchFamily="34" charset="0"/>
              </a:rPr>
              <a:t>q</a:t>
            </a:r>
            <a:r>
              <a:rPr lang="en-US" altLang="zh-CN" b="0">
                <a:latin typeface="Verdana" panose="020B0604030504040204" pitchFamily="34" charset="0"/>
              </a:rPr>
              <a:t>))</a:t>
            </a:r>
            <a:r>
              <a:rPr lang="en-US" altLang="zh-CN" b="0">
                <a:sym typeface="Symbol" panose="05050102010706020507" pitchFamily="18" charset="2"/>
              </a:rPr>
              <a:t></a:t>
            </a:r>
            <a:r>
              <a:rPr lang="en-US" altLang="zh-CN" b="0" i="1">
                <a:latin typeface="Verdana" panose="020B0604030504040204" pitchFamily="34" charset="0"/>
              </a:rPr>
              <a:t>r</a:t>
            </a:r>
            <a:endParaRPr lang="en-US" altLang="zh-CN" b="0">
              <a:latin typeface="Verdana" panose="020B0604030504040204" pitchFamily="34" charset="0"/>
            </a:endParaRPr>
          </a:p>
          <a:p>
            <a:pPr lvl="1"/>
            <a:r>
              <a:rPr lang="zh-CN" altLang="en-US" b="0">
                <a:sym typeface="Symbol" panose="05050102010706020507" pitchFamily="18" charset="2"/>
              </a:rPr>
              <a:t></a:t>
            </a:r>
            <a:r>
              <a:rPr lang="en-US" altLang="zh-CN" b="0" i="1">
                <a:latin typeface="Verdana" panose="020B0604030504040204" pitchFamily="34" charset="0"/>
              </a:rPr>
              <a:t>p</a:t>
            </a:r>
            <a:r>
              <a:rPr lang="en-US" altLang="zh-CN" b="0">
                <a:sym typeface="Symbol" panose="05050102010706020507" pitchFamily="18" charset="2"/>
              </a:rPr>
              <a:t></a:t>
            </a:r>
            <a:r>
              <a:rPr lang="en-US" altLang="zh-CN" b="0">
                <a:latin typeface="Verdana" panose="020B0604030504040204" pitchFamily="34" charset="0"/>
                <a:sym typeface="Symbol" panose="05050102010706020507" pitchFamily="18" charset="2"/>
              </a:rPr>
              <a:t>(</a:t>
            </a:r>
            <a:r>
              <a:rPr lang="en-US" altLang="zh-CN" b="0" i="1">
                <a:latin typeface="Verdana" panose="020B0604030504040204" pitchFamily="34" charset="0"/>
              </a:rPr>
              <a:t>q</a:t>
            </a:r>
            <a:r>
              <a:rPr lang="en-US" altLang="zh-CN" b="0">
                <a:sym typeface="Symbol" panose="05050102010706020507" pitchFamily="18" charset="2"/>
              </a:rPr>
              <a:t></a:t>
            </a:r>
            <a:r>
              <a:rPr lang="en-US" altLang="zh-CN" b="0" i="1">
                <a:latin typeface="Verdana" panose="020B0604030504040204" pitchFamily="34" charset="0"/>
              </a:rPr>
              <a:t>r</a:t>
            </a:r>
            <a:r>
              <a:rPr lang="en-US" altLang="zh-CN" b="0">
                <a:latin typeface="Verdana" panose="020B0604030504040204" pitchFamily="34" charset="0"/>
              </a:rPr>
              <a:t>)</a:t>
            </a:r>
          </a:p>
          <a:p>
            <a:pPr lvl="1"/>
            <a:r>
              <a:rPr lang="zh-CN" altLang="en-US" b="0">
                <a:sym typeface="Symbol" panose="05050102010706020507" pitchFamily="18" charset="2"/>
              </a:rPr>
              <a:t></a:t>
            </a:r>
            <a:r>
              <a:rPr lang="en-US" altLang="zh-CN" b="0">
                <a:latin typeface="Verdana" panose="020B0604030504040204" pitchFamily="34" charset="0"/>
              </a:rPr>
              <a:t>(</a:t>
            </a:r>
            <a:r>
              <a:rPr lang="en-US" altLang="zh-CN" b="0" i="1">
                <a:latin typeface="Verdana" panose="020B0604030504040204" pitchFamily="34" charset="0"/>
              </a:rPr>
              <a:t>p</a:t>
            </a:r>
            <a:r>
              <a:rPr lang="en-US" altLang="zh-CN" b="0">
                <a:sym typeface="Symbol" panose="05050102010706020507" pitchFamily="18" charset="2"/>
              </a:rPr>
              <a:t></a:t>
            </a:r>
            <a:r>
              <a:rPr lang="en-US" altLang="zh-CN" b="0" i="1">
                <a:latin typeface="Verdana" panose="020B0604030504040204" pitchFamily="34" charset="0"/>
              </a:rPr>
              <a:t>q</a:t>
            </a:r>
            <a:r>
              <a:rPr lang="en-US" altLang="zh-CN" b="0">
                <a:sym typeface="Symbol" panose="05050102010706020507" pitchFamily="18" charset="2"/>
              </a:rPr>
              <a:t></a:t>
            </a:r>
            <a:r>
              <a:rPr lang="en-US" altLang="zh-CN" b="0" i="1">
                <a:latin typeface="Verdana" panose="020B0604030504040204" pitchFamily="34" charset="0"/>
              </a:rPr>
              <a:t>r</a:t>
            </a:r>
            <a:r>
              <a:rPr lang="en-US" altLang="zh-CN" b="0">
                <a:latin typeface="Verdana" panose="020B0604030504040204" pitchFamily="34" charset="0"/>
              </a:rPr>
              <a:t>)</a:t>
            </a:r>
          </a:p>
          <a:p>
            <a:pPr lvl="1"/>
            <a:endParaRPr lang="en-US" altLang="zh-CN" b="0" i="1">
              <a:latin typeface="Verdana" panose="020B0604030504040204" pitchFamily="34" charset="0"/>
            </a:endParaRPr>
          </a:p>
        </p:txBody>
      </p:sp>
      <p:pic>
        <p:nvPicPr>
          <p:cNvPr id="771103" name="Picture 31" descr="images">
            <a:extLst>
              <a:ext uri="{FF2B5EF4-FFF2-40B4-BE49-F238E27FC236}">
                <a16:creationId xmlns:a16="http://schemas.microsoft.com/office/drawing/2014/main" id="{87EC48E5-7494-48CB-832C-B8D07FA209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7924" y="3752851"/>
            <a:ext cx="297656" cy="327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33">
            <a:extLst>
              <a:ext uri="{FF2B5EF4-FFF2-40B4-BE49-F238E27FC236}">
                <a16:creationId xmlns:a16="http://schemas.microsoft.com/office/drawing/2014/main" id="{6C166AB2-CFBE-4B1C-B6AA-84FAE24BE1C2}"/>
              </a:ext>
            </a:extLst>
          </p:cNvPr>
          <p:cNvGrpSpPr>
            <a:grpSpLocks/>
          </p:cNvGrpSpPr>
          <p:nvPr/>
        </p:nvGrpSpPr>
        <p:grpSpPr bwMode="auto">
          <a:xfrm>
            <a:off x="4356497" y="4185048"/>
            <a:ext cx="161925" cy="216694"/>
            <a:chOff x="521" y="3249"/>
            <a:chExt cx="182" cy="272"/>
          </a:xfrm>
        </p:grpSpPr>
        <p:sp>
          <p:nvSpPr>
            <p:cNvPr id="51212" name="Line 34">
              <a:extLst>
                <a:ext uri="{FF2B5EF4-FFF2-40B4-BE49-F238E27FC236}">
                  <a16:creationId xmlns:a16="http://schemas.microsoft.com/office/drawing/2014/main" id="{0DB49266-2870-4A68-B8D6-4F3D9CE387E7}"/>
                </a:ext>
              </a:extLst>
            </p:cNvPr>
            <p:cNvSpPr>
              <a:spLocks noChangeShapeType="1"/>
            </p:cNvSpPr>
            <p:nvPr/>
          </p:nvSpPr>
          <p:spPr bwMode="auto">
            <a:xfrm>
              <a:off x="521" y="3249"/>
              <a:ext cx="182" cy="272"/>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3" name="Line 35">
              <a:extLst>
                <a:ext uri="{FF2B5EF4-FFF2-40B4-BE49-F238E27FC236}">
                  <a16:creationId xmlns:a16="http://schemas.microsoft.com/office/drawing/2014/main" id="{9D77060B-7B55-4C79-B8B6-9FF3485E4108}"/>
                </a:ext>
              </a:extLst>
            </p:cNvPr>
            <p:cNvSpPr>
              <a:spLocks noChangeShapeType="1"/>
            </p:cNvSpPr>
            <p:nvPr/>
          </p:nvSpPr>
          <p:spPr bwMode="auto">
            <a:xfrm flipH="1">
              <a:off x="521" y="3249"/>
              <a:ext cx="182" cy="272"/>
            </a:xfrm>
            <a:prstGeom prst="line">
              <a:avLst/>
            </a:prstGeom>
            <a:noFill/>
            <a:ln w="508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36">
            <a:extLst>
              <a:ext uri="{FF2B5EF4-FFF2-40B4-BE49-F238E27FC236}">
                <a16:creationId xmlns:a16="http://schemas.microsoft.com/office/drawing/2014/main" id="{CF4F7CA0-7591-47BF-ABDC-07F945BCE58D}"/>
              </a:ext>
            </a:extLst>
          </p:cNvPr>
          <p:cNvGrpSpPr>
            <a:grpSpLocks/>
          </p:cNvGrpSpPr>
          <p:nvPr/>
        </p:nvGrpSpPr>
        <p:grpSpPr bwMode="auto">
          <a:xfrm>
            <a:off x="4356497" y="4508898"/>
            <a:ext cx="161925" cy="216694"/>
            <a:chOff x="521" y="3249"/>
            <a:chExt cx="182" cy="272"/>
          </a:xfrm>
        </p:grpSpPr>
        <p:sp>
          <p:nvSpPr>
            <p:cNvPr id="51210" name="Line 37">
              <a:extLst>
                <a:ext uri="{FF2B5EF4-FFF2-40B4-BE49-F238E27FC236}">
                  <a16:creationId xmlns:a16="http://schemas.microsoft.com/office/drawing/2014/main" id="{6C85FA5B-9B7A-44B6-9DF4-BF984B7D9E94}"/>
                </a:ext>
              </a:extLst>
            </p:cNvPr>
            <p:cNvSpPr>
              <a:spLocks noChangeShapeType="1"/>
            </p:cNvSpPr>
            <p:nvPr/>
          </p:nvSpPr>
          <p:spPr bwMode="auto">
            <a:xfrm>
              <a:off x="521" y="3249"/>
              <a:ext cx="182" cy="272"/>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1" name="Line 38">
              <a:extLst>
                <a:ext uri="{FF2B5EF4-FFF2-40B4-BE49-F238E27FC236}">
                  <a16:creationId xmlns:a16="http://schemas.microsoft.com/office/drawing/2014/main" id="{45E9971E-7408-4BBA-A79C-0037E5438252}"/>
                </a:ext>
              </a:extLst>
            </p:cNvPr>
            <p:cNvSpPr>
              <a:spLocks noChangeShapeType="1"/>
            </p:cNvSpPr>
            <p:nvPr/>
          </p:nvSpPr>
          <p:spPr bwMode="auto">
            <a:xfrm flipH="1">
              <a:off x="521" y="3249"/>
              <a:ext cx="182" cy="272"/>
            </a:xfrm>
            <a:prstGeom prst="line">
              <a:avLst/>
            </a:prstGeom>
            <a:noFill/>
            <a:ln w="508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39">
            <a:extLst>
              <a:ext uri="{FF2B5EF4-FFF2-40B4-BE49-F238E27FC236}">
                <a16:creationId xmlns:a16="http://schemas.microsoft.com/office/drawing/2014/main" id="{340CE362-14BC-456B-A8C0-B6324A49A1F2}"/>
              </a:ext>
            </a:extLst>
          </p:cNvPr>
          <p:cNvGrpSpPr>
            <a:grpSpLocks/>
          </p:cNvGrpSpPr>
          <p:nvPr/>
        </p:nvGrpSpPr>
        <p:grpSpPr bwMode="auto">
          <a:xfrm>
            <a:off x="4356497" y="4832748"/>
            <a:ext cx="161925" cy="216694"/>
            <a:chOff x="521" y="3249"/>
            <a:chExt cx="182" cy="272"/>
          </a:xfrm>
        </p:grpSpPr>
        <p:sp>
          <p:nvSpPr>
            <p:cNvPr id="51208" name="Line 40">
              <a:extLst>
                <a:ext uri="{FF2B5EF4-FFF2-40B4-BE49-F238E27FC236}">
                  <a16:creationId xmlns:a16="http://schemas.microsoft.com/office/drawing/2014/main" id="{C0985C5A-6D6B-4D4A-B0B8-3E744D9A8532}"/>
                </a:ext>
              </a:extLst>
            </p:cNvPr>
            <p:cNvSpPr>
              <a:spLocks noChangeShapeType="1"/>
            </p:cNvSpPr>
            <p:nvPr/>
          </p:nvSpPr>
          <p:spPr bwMode="auto">
            <a:xfrm>
              <a:off x="521" y="3249"/>
              <a:ext cx="182" cy="272"/>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09" name="Line 41">
              <a:extLst>
                <a:ext uri="{FF2B5EF4-FFF2-40B4-BE49-F238E27FC236}">
                  <a16:creationId xmlns:a16="http://schemas.microsoft.com/office/drawing/2014/main" id="{A3AA71F9-0C3F-4531-BF7D-231C8EBF57C4}"/>
                </a:ext>
              </a:extLst>
            </p:cNvPr>
            <p:cNvSpPr>
              <a:spLocks noChangeShapeType="1"/>
            </p:cNvSpPr>
            <p:nvPr/>
          </p:nvSpPr>
          <p:spPr bwMode="auto">
            <a:xfrm flipH="1">
              <a:off x="521" y="3249"/>
              <a:ext cx="182" cy="272"/>
            </a:xfrm>
            <a:prstGeom prst="line">
              <a:avLst/>
            </a:prstGeom>
            <a:noFill/>
            <a:ln w="508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7710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107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7107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7107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5" presetClass="entr" presetSubtype="0" fill="hold" nodeType="clickEffect">
                                  <p:stCondLst>
                                    <p:cond delay="0"/>
                                  </p:stCondLst>
                                  <p:childTnLst>
                                    <p:set>
                                      <p:cBhvr>
                                        <p:cTn id="16" dur="1" fill="hold">
                                          <p:stCondLst>
                                            <p:cond delay="0"/>
                                          </p:stCondLst>
                                        </p:cTn>
                                        <p:tgtEl>
                                          <p:spTgt spid="771075">
                                            <p:txEl>
                                              <p:pRg st="4" end="4"/>
                                            </p:txEl>
                                          </p:spTgt>
                                        </p:tgtEl>
                                        <p:attrNameLst>
                                          <p:attrName>style.visibility</p:attrName>
                                        </p:attrNameLst>
                                      </p:cBhvr>
                                      <p:to>
                                        <p:strVal val="visible"/>
                                      </p:to>
                                    </p:set>
                                    <p:anim calcmode="lin" valueType="num">
                                      <p:cBhvr>
                                        <p:cTn id="17" dur="500" decel="50000" fill="hold">
                                          <p:stCondLst>
                                            <p:cond delay="0"/>
                                          </p:stCondLst>
                                        </p:cTn>
                                        <p:tgtEl>
                                          <p:spTgt spid="771075">
                                            <p:txEl>
                                              <p:pRg st="4" end="4"/>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771075">
                                            <p:txEl>
                                              <p:pRg st="4" end="4"/>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771075">
                                            <p:txEl>
                                              <p:pRg st="4" end="4"/>
                                            </p:txEl>
                                          </p:spTgt>
                                        </p:tgtEl>
                                        <p:attrNameLst>
                                          <p:attrName>ppt_w</p:attrName>
                                        </p:attrNameLst>
                                      </p:cBhvr>
                                      <p:tavLst>
                                        <p:tav tm="0">
                                          <p:val>
                                            <p:strVal val="#ppt_w*.05"/>
                                          </p:val>
                                        </p:tav>
                                        <p:tav tm="100000">
                                          <p:val>
                                            <p:strVal val="#ppt_w"/>
                                          </p:val>
                                        </p:tav>
                                      </p:tavLst>
                                    </p:anim>
                                    <p:anim calcmode="lin" valueType="num">
                                      <p:cBhvr>
                                        <p:cTn id="20" dur="1000" fill="hold"/>
                                        <p:tgtEl>
                                          <p:spTgt spid="771075">
                                            <p:txEl>
                                              <p:pRg st="4" end="4"/>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771075">
                                            <p:txEl>
                                              <p:pRg st="4" end="4"/>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771075">
                                            <p:txEl>
                                              <p:pRg st="4" end="4"/>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771075">
                                            <p:txEl>
                                              <p:pRg st="4" end="4"/>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771075">
                                            <p:txEl>
                                              <p:pRg st="4" end="4"/>
                                            </p:txEl>
                                          </p:spTgt>
                                        </p:tgtEl>
                                      </p:cBhvr>
                                    </p:animEffect>
                                  </p:childTnLst>
                                </p:cTn>
                              </p:par>
                              <p:par>
                                <p:cTn id="25" presetID="25" presetClass="entr" presetSubtype="0" fill="hold" nodeType="withEffect">
                                  <p:stCondLst>
                                    <p:cond delay="0"/>
                                  </p:stCondLst>
                                  <p:childTnLst>
                                    <p:set>
                                      <p:cBhvr>
                                        <p:cTn id="26" dur="1" fill="hold">
                                          <p:stCondLst>
                                            <p:cond delay="0"/>
                                          </p:stCondLst>
                                        </p:cTn>
                                        <p:tgtEl>
                                          <p:spTgt spid="771075">
                                            <p:txEl>
                                              <p:pRg st="5" end="5"/>
                                            </p:txEl>
                                          </p:spTgt>
                                        </p:tgtEl>
                                        <p:attrNameLst>
                                          <p:attrName>style.visibility</p:attrName>
                                        </p:attrNameLst>
                                      </p:cBhvr>
                                      <p:to>
                                        <p:strVal val="visible"/>
                                      </p:to>
                                    </p:set>
                                    <p:anim calcmode="lin" valueType="num">
                                      <p:cBhvr>
                                        <p:cTn id="27" dur="500" decel="50000" fill="hold">
                                          <p:stCondLst>
                                            <p:cond delay="0"/>
                                          </p:stCondLst>
                                        </p:cTn>
                                        <p:tgtEl>
                                          <p:spTgt spid="771075">
                                            <p:txEl>
                                              <p:pRg st="5" end="5"/>
                                            </p:txEl>
                                          </p:spTgt>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771075">
                                            <p:txEl>
                                              <p:pRg st="5" end="5"/>
                                            </p:txEl>
                                          </p:spTgt>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771075">
                                            <p:txEl>
                                              <p:pRg st="5" end="5"/>
                                            </p:txEl>
                                          </p:spTgt>
                                        </p:tgtEl>
                                        <p:attrNameLst>
                                          <p:attrName>ppt_w</p:attrName>
                                        </p:attrNameLst>
                                      </p:cBhvr>
                                      <p:tavLst>
                                        <p:tav tm="0">
                                          <p:val>
                                            <p:strVal val="#ppt_w*.05"/>
                                          </p:val>
                                        </p:tav>
                                        <p:tav tm="100000">
                                          <p:val>
                                            <p:strVal val="#ppt_w"/>
                                          </p:val>
                                        </p:tav>
                                      </p:tavLst>
                                    </p:anim>
                                    <p:anim calcmode="lin" valueType="num">
                                      <p:cBhvr>
                                        <p:cTn id="30" dur="1000" fill="hold"/>
                                        <p:tgtEl>
                                          <p:spTgt spid="771075">
                                            <p:txEl>
                                              <p:pRg st="5" end="5"/>
                                            </p:txEl>
                                          </p:spTgt>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771075">
                                            <p:txEl>
                                              <p:pRg st="5" end="5"/>
                                            </p:txEl>
                                          </p:spTgt>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771075">
                                            <p:txEl>
                                              <p:pRg st="5" end="5"/>
                                            </p:txEl>
                                          </p:spTgt>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771075">
                                            <p:txEl>
                                              <p:pRg st="5" end="5"/>
                                            </p:txEl>
                                          </p:spTgt>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771075">
                                            <p:txEl>
                                              <p:pRg st="5" end="5"/>
                                            </p:txEl>
                                          </p:spTgt>
                                        </p:tgtEl>
                                      </p:cBhvr>
                                    </p:animEffect>
                                  </p:childTnLst>
                                </p:cTn>
                              </p:par>
                              <p:par>
                                <p:cTn id="35" presetID="25" presetClass="entr" presetSubtype="0" fill="hold" nodeType="withEffect">
                                  <p:stCondLst>
                                    <p:cond delay="0"/>
                                  </p:stCondLst>
                                  <p:childTnLst>
                                    <p:set>
                                      <p:cBhvr>
                                        <p:cTn id="36" dur="1" fill="hold">
                                          <p:stCondLst>
                                            <p:cond delay="0"/>
                                          </p:stCondLst>
                                        </p:cTn>
                                        <p:tgtEl>
                                          <p:spTgt spid="771075">
                                            <p:txEl>
                                              <p:pRg st="6" end="6"/>
                                            </p:txEl>
                                          </p:spTgt>
                                        </p:tgtEl>
                                        <p:attrNameLst>
                                          <p:attrName>style.visibility</p:attrName>
                                        </p:attrNameLst>
                                      </p:cBhvr>
                                      <p:to>
                                        <p:strVal val="visible"/>
                                      </p:to>
                                    </p:set>
                                    <p:anim calcmode="lin" valueType="num">
                                      <p:cBhvr>
                                        <p:cTn id="37" dur="500" decel="50000" fill="hold">
                                          <p:stCondLst>
                                            <p:cond delay="0"/>
                                          </p:stCondLst>
                                        </p:cTn>
                                        <p:tgtEl>
                                          <p:spTgt spid="771075">
                                            <p:txEl>
                                              <p:pRg st="6" end="6"/>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771075">
                                            <p:txEl>
                                              <p:pRg st="6" end="6"/>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771075">
                                            <p:txEl>
                                              <p:pRg st="6" end="6"/>
                                            </p:txEl>
                                          </p:spTgt>
                                        </p:tgtEl>
                                        <p:attrNameLst>
                                          <p:attrName>ppt_w</p:attrName>
                                        </p:attrNameLst>
                                      </p:cBhvr>
                                      <p:tavLst>
                                        <p:tav tm="0">
                                          <p:val>
                                            <p:strVal val="#ppt_w*.05"/>
                                          </p:val>
                                        </p:tav>
                                        <p:tav tm="100000">
                                          <p:val>
                                            <p:strVal val="#ppt_w"/>
                                          </p:val>
                                        </p:tav>
                                      </p:tavLst>
                                    </p:anim>
                                    <p:anim calcmode="lin" valueType="num">
                                      <p:cBhvr>
                                        <p:cTn id="40" dur="1000" fill="hold"/>
                                        <p:tgtEl>
                                          <p:spTgt spid="771075">
                                            <p:txEl>
                                              <p:pRg st="6" end="6"/>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771075">
                                            <p:txEl>
                                              <p:pRg st="6" end="6"/>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771075">
                                            <p:txEl>
                                              <p:pRg st="6" end="6"/>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771075">
                                            <p:txEl>
                                              <p:pRg st="6" end="6"/>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771075">
                                            <p:txEl>
                                              <p:pRg st="6" end="6"/>
                                            </p:txEl>
                                          </p:spTgt>
                                        </p:tgtEl>
                                      </p:cBhvr>
                                    </p:animEffect>
                                  </p:childTnLst>
                                </p:cTn>
                              </p:par>
                              <p:par>
                                <p:cTn id="45" presetID="25" presetClass="entr" presetSubtype="0" fill="hold" nodeType="withEffect">
                                  <p:stCondLst>
                                    <p:cond delay="0"/>
                                  </p:stCondLst>
                                  <p:childTnLst>
                                    <p:set>
                                      <p:cBhvr>
                                        <p:cTn id="46" dur="1" fill="hold">
                                          <p:stCondLst>
                                            <p:cond delay="0"/>
                                          </p:stCondLst>
                                        </p:cTn>
                                        <p:tgtEl>
                                          <p:spTgt spid="771075">
                                            <p:txEl>
                                              <p:pRg st="7" end="7"/>
                                            </p:txEl>
                                          </p:spTgt>
                                        </p:tgtEl>
                                        <p:attrNameLst>
                                          <p:attrName>style.visibility</p:attrName>
                                        </p:attrNameLst>
                                      </p:cBhvr>
                                      <p:to>
                                        <p:strVal val="visible"/>
                                      </p:to>
                                    </p:set>
                                    <p:anim calcmode="lin" valueType="num">
                                      <p:cBhvr>
                                        <p:cTn id="47" dur="500" decel="50000" fill="hold">
                                          <p:stCondLst>
                                            <p:cond delay="0"/>
                                          </p:stCondLst>
                                        </p:cTn>
                                        <p:tgtEl>
                                          <p:spTgt spid="771075">
                                            <p:txEl>
                                              <p:pRg st="7" end="7"/>
                                            </p:txEl>
                                          </p:spTgt>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771075">
                                            <p:txEl>
                                              <p:pRg st="7" end="7"/>
                                            </p:txEl>
                                          </p:spTgt>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771075">
                                            <p:txEl>
                                              <p:pRg st="7" end="7"/>
                                            </p:txEl>
                                          </p:spTgt>
                                        </p:tgtEl>
                                        <p:attrNameLst>
                                          <p:attrName>ppt_w</p:attrName>
                                        </p:attrNameLst>
                                      </p:cBhvr>
                                      <p:tavLst>
                                        <p:tav tm="0">
                                          <p:val>
                                            <p:strVal val="#ppt_w*.05"/>
                                          </p:val>
                                        </p:tav>
                                        <p:tav tm="100000">
                                          <p:val>
                                            <p:strVal val="#ppt_w"/>
                                          </p:val>
                                        </p:tav>
                                      </p:tavLst>
                                    </p:anim>
                                    <p:anim calcmode="lin" valueType="num">
                                      <p:cBhvr>
                                        <p:cTn id="50" dur="1000" fill="hold"/>
                                        <p:tgtEl>
                                          <p:spTgt spid="771075">
                                            <p:txEl>
                                              <p:pRg st="7" end="7"/>
                                            </p:txEl>
                                          </p:spTgt>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771075">
                                            <p:txEl>
                                              <p:pRg st="7" end="7"/>
                                            </p:txEl>
                                          </p:spTgt>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771075">
                                            <p:txEl>
                                              <p:pRg st="7" end="7"/>
                                            </p:txEl>
                                          </p:spTgt>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771075">
                                            <p:txEl>
                                              <p:pRg st="7" end="7"/>
                                            </p:txEl>
                                          </p:spTgt>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771075">
                                            <p:txEl>
                                              <p:pRg st="7" end="7"/>
                                            </p:txEl>
                                          </p:spTgt>
                                        </p:tgtEl>
                                      </p:cBhvr>
                                    </p:animEffect>
                                  </p:childTnLst>
                                </p:cTn>
                              </p:par>
                              <p:par>
                                <p:cTn id="55" presetID="25" presetClass="entr" presetSubtype="0" fill="hold" nodeType="withEffect">
                                  <p:stCondLst>
                                    <p:cond delay="0"/>
                                  </p:stCondLst>
                                  <p:childTnLst>
                                    <p:set>
                                      <p:cBhvr>
                                        <p:cTn id="56" dur="1" fill="hold">
                                          <p:stCondLst>
                                            <p:cond delay="0"/>
                                          </p:stCondLst>
                                        </p:cTn>
                                        <p:tgtEl>
                                          <p:spTgt spid="771075">
                                            <p:txEl>
                                              <p:pRg st="8" end="8"/>
                                            </p:txEl>
                                          </p:spTgt>
                                        </p:tgtEl>
                                        <p:attrNameLst>
                                          <p:attrName>style.visibility</p:attrName>
                                        </p:attrNameLst>
                                      </p:cBhvr>
                                      <p:to>
                                        <p:strVal val="visible"/>
                                      </p:to>
                                    </p:set>
                                    <p:anim calcmode="lin" valueType="num">
                                      <p:cBhvr>
                                        <p:cTn id="57" dur="500" decel="50000" fill="hold">
                                          <p:stCondLst>
                                            <p:cond delay="0"/>
                                          </p:stCondLst>
                                        </p:cTn>
                                        <p:tgtEl>
                                          <p:spTgt spid="771075">
                                            <p:txEl>
                                              <p:pRg st="8" end="8"/>
                                            </p:txEl>
                                          </p:spTgt>
                                        </p:tgtEl>
                                        <p:attrNameLst>
                                          <p:attrName>style.rotation</p:attrName>
                                        </p:attrNameLst>
                                      </p:cBhvr>
                                      <p:tavLst>
                                        <p:tav tm="0">
                                          <p:val>
                                            <p:fltVal val="-90"/>
                                          </p:val>
                                        </p:tav>
                                        <p:tav tm="100000">
                                          <p:val>
                                            <p:fltVal val="0"/>
                                          </p:val>
                                        </p:tav>
                                      </p:tavLst>
                                    </p:anim>
                                    <p:anim calcmode="lin" valueType="num">
                                      <p:cBhvr>
                                        <p:cTn id="58" dur="500" decel="50000" fill="hold">
                                          <p:stCondLst>
                                            <p:cond delay="0"/>
                                          </p:stCondLst>
                                        </p:cTn>
                                        <p:tgtEl>
                                          <p:spTgt spid="771075">
                                            <p:txEl>
                                              <p:pRg st="8" end="8"/>
                                            </p:txEl>
                                          </p:spTgt>
                                        </p:tgtEl>
                                        <p:attrNameLst>
                                          <p:attrName>ppt_w</p:attrName>
                                        </p:attrNameLst>
                                      </p:cBhvr>
                                      <p:tavLst>
                                        <p:tav tm="0">
                                          <p:val>
                                            <p:strVal val="#ppt_w"/>
                                          </p:val>
                                        </p:tav>
                                        <p:tav tm="100000">
                                          <p:val>
                                            <p:strVal val="#ppt_w*.05"/>
                                          </p:val>
                                        </p:tav>
                                      </p:tavLst>
                                    </p:anim>
                                    <p:anim calcmode="lin" valueType="num">
                                      <p:cBhvr>
                                        <p:cTn id="59" dur="500" accel="50000" fill="hold">
                                          <p:stCondLst>
                                            <p:cond delay="500"/>
                                          </p:stCondLst>
                                        </p:cTn>
                                        <p:tgtEl>
                                          <p:spTgt spid="771075">
                                            <p:txEl>
                                              <p:pRg st="8" end="8"/>
                                            </p:txEl>
                                          </p:spTgt>
                                        </p:tgtEl>
                                        <p:attrNameLst>
                                          <p:attrName>ppt_w</p:attrName>
                                        </p:attrNameLst>
                                      </p:cBhvr>
                                      <p:tavLst>
                                        <p:tav tm="0">
                                          <p:val>
                                            <p:strVal val="#ppt_w*.05"/>
                                          </p:val>
                                        </p:tav>
                                        <p:tav tm="100000">
                                          <p:val>
                                            <p:strVal val="#ppt_w"/>
                                          </p:val>
                                        </p:tav>
                                      </p:tavLst>
                                    </p:anim>
                                    <p:anim calcmode="lin" valueType="num">
                                      <p:cBhvr>
                                        <p:cTn id="60" dur="1000" fill="hold"/>
                                        <p:tgtEl>
                                          <p:spTgt spid="771075">
                                            <p:txEl>
                                              <p:pRg st="8" end="8"/>
                                            </p:txEl>
                                          </p:spTgt>
                                        </p:tgtEl>
                                        <p:attrNameLst>
                                          <p:attrName>ppt_h</p:attrName>
                                        </p:attrNameLst>
                                      </p:cBhvr>
                                      <p:tavLst>
                                        <p:tav tm="0">
                                          <p:val>
                                            <p:strVal val="#ppt_h"/>
                                          </p:val>
                                        </p:tav>
                                        <p:tav tm="100000">
                                          <p:val>
                                            <p:strVal val="#ppt_h"/>
                                          </p:val>
                                        </p:tav>
                                      </p:tavLst>
                                    </p:anim>
                                    <p:anim calcmode="lin" valueType="num">
                                      <p:cBhvr>
                                        <p:cTn id="61" dur="500" decel="50000" fill="hold">
                                          <p:stCondLst>
                                            <p:cond delay="0"/>
                                          </p:stCondLst>
                                        </p:cTn>
                                        <p:tgtEl>
                                          <p:spTgt spid="771075">
                                            <p:txEl>
                                              <p:pRg st="8" end="8"/>
                                            </p:txEl>
                                          </p:spTgt>
                                        </p:tgtEl>
                                        <p:attrNameLst>
                                          <p:attrName>ppt_x</p:attrName>
                                        </p:attrNameLst>
                                      </p:cBhvr>
                                      <p:tavLst>
                                        <p:tav tm="0">
                                          <p:val>
                                            <p:strVal val="#ppt_x+.4"/>
                                          </p:val>
                                        </p:tav>
                                        <p:tav tm="100000">
                                          <p:val>
                                            <p:strVal val="#ppt_x"/>
                                          </p:val>
                                        </p:tav>
                                      </p:tavLst>
                                    </p:anim>
                                    <p:anim calcmode="lin" valueType="num">
                                      <p:cBhvr>
                                        <p:cTn id="62" dur="500" decel="50000" fill="hold">
                                          <p:stCondLst>
                                            <p:cond delay="0"/>
                                          </p:stCondLst>
                                        </p:cTn>
                                        <p:tgtEl>
                                          <p:spTgt spid="771075">
                                            <p:txEl>
                                              <p:pRg st="8" end="8"/>
                                            </p:txEl>
                                          </p:spTgt>
                                        </p:tgtEl>
                                        <p:attrNameLst>
                                          <p:attrName>ppt_y</p:attrName>
                                        </p:attrNameLst>
                                      </p:cBhvr>
                                      <p:tavLst>
                                        <p:tav tm="0">
                                          <p:val>
                                            <p:strVal val="#ppt_y-.2"/>
                                          </p:val>
                                        </p:tav>
                                        <p:tav tm="100000">
                                          <p:val>
                                            <p:strVal val="#ppt_y+.1"/>
                                          </p:val>
                                        </p:tav>
                                      </p:tavLst>
                                    </p:anim>
                                    <p:anim calcmode="lin" valueType="num">
                                      <p:cBhvr>
                                        <p:cTn id="63" dur="500" accel="50000" fill="hold">
                                          <p:stCondLst>
                                            <p:cond delay="500"/>
                                          </p:stCondLst>
                                        </p:cTn>
                                        <p:tgtEl>
                                          <p:spTgt spid="771075">
                                            <p:txEl>
                                              <p:pRg st="8" end="8"/>
                                            </p:txEl>
                                          </p:spTgt>
                                        </p:tgtEl>
                                        <p:attrNameLst>
                                          <p:attrName>ppt_y</p:attrName>
                                        </p:attrNameLst>
                                      </p:cBhvr>
                                      <p:tavLst>
                                        <p:tav tm="0">
                                          <p:val>
                                            <p:strVal val="#ppt_y+.1"/>
                                          </p:val>
                                        </p:tav>
                                        <p:tav tm="100000">
                                          <p:val>
                                            <p:strVal val="#ppt_y"/>
                                          </p:val>
                                        </p:tav>
                                      </p:tavLst>
                                    </p:anim>
                                    <p:animEffect transition="in" filter="fade">
                                      <p:cBhvr>
                                        <p:cTn id="64" dur="1000" decel="50000">
                                          <p:stCondLst>
                                            <p:cond delay="0"/>
                                          </p:stCondLst>
                                        </p:cTn>
                                        <p:tgtEl>
                                          <p:spTgt spid="771075">
                                            <p:txEl>
                                              <p:pRg st="8" end="8"/>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nodeType="clickEffect">
                                  <p:stCondLst>
                                    <p:cond delay="0"/>
                                  </p:stCondLst>
                                  <p:childTnLst>
                                    <p:set>
                                      <p:cBhvr>
                                        <p:cTn id="68" dur="1" fill="hold">
                                          <p:stCondLst>
                                            <p:cond delay="0"/>
                                          </p:stCondLst>
                                        </p:cTn>
                                        <p:tgtEl>
                                          <p:spTgt spid="771103"/>
                                        </p:tgtEl>
                                        <p:attrNameLst>
                                          <p:attrName>style.visibility</p:attrName>
                                        </p:attrNameLst>
                                      </p:cBhvr>
                                      <p:to>
                                        <p:strVal val="visible"/>
                                      </p:to>
                                    </p:set>
                                    <p:animEffect transition="in" filter="blinds(horizontal)">
                                      <p:cBhvr>
                                        <p:cTn id="69" dur="500"/>
                                        <p:tgtEl>
                                          <p:spTgt spid="77110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blinds(horizontal)">
                                      <p:cBhvr>
                                        <p:cTn id="74" dur="500"/>
                                        <p:tgtEl>
                                          <p:spTgt spid="2"/>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nodeType="click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blinds(horizontal)">
                                      <p:cBhvr>
                                        <p:cTn id="79" dur="500"/>
                                        <p:tgtEl>
                                          <p:spTgt spid="3"/>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nodeType="clickEffect">
                                  <p:stCondLst>
                                    <p:cond delay="0"/>
                                  </p:stCondLst>
                                  <p:childTnLst>
                                    <p:set>
                                      <p:cBhvr>
                                        <p:cTn id="83" dur="1" fill="hold">
                                          <p:stCondLst>
                                            <p:cond delay="0"/>
                                          </p:stCondLst>
                                        </p:cTn>
                                        <p:tgtEl>
                                          <p:spTgt spid="4"/>
                                        </p:tgtEl>
                                        <p:attrNameLst>
                                          <p:attrName>style.visibility</p:attrName>
                                        </p:attrNameLst>
                                      </p:cBhvr>
                                      <p:to>
                                        <p:strVal val="visible"/>
                                      </p:to>
                                    </p:set>
                                    <p:animEffect transition="in" filter="blinds(horizontal)">
                                      <p:cBhvr>
                                        <p:cTn id="8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42" name="Rectangle 2">
            <a:extLst>
              <a:ext uri="{FF2B5EF4-FFF2-40B4-BE49-F238E27FC236}">
                <a16:creationId xmlns:a16="http://schemas.microsoft.com/office/drawing/2014/main" id="{223689FE-F225-4290-9EA2-8EC6CF38C7B3}"/>
              </a:ext>
            </a:extLst>
          </p:cNvPr>
          <p:cNvSpPr>
            <a:spLocks noGrp="1" noChangeArrowheads="1"/>
          </p:cNvSpPr>
          <p:nvPr>
            <p:ph type="title"/>
          </p:nvPr>
        </p:nvSpPr>
        <p:spPr/>
        <p:txBody>
          <a:bodyPr/>
          <a:lstStyle/>
          <a:p>
            <a:pPr>
              <a:defRPr/>
            </a:pPr>
            <a:r>
              <a:rPr lang="en-US" altLang="zh-CN"/>
              <a:t>1.1 </a:t>
            </a:r>
            <a:r>
              <a:rPr lang="zh-CN" altLang="en-US"/>
              <a:t>命题与</a:t>
            </a:r>
            <a:r>
              <a:rPr lang="zh-CN" altLang="en-US" u="sng">
                <a:effectLst>
                  <a:outerShdw blurRad="38100" dist="38100" dir="2700000" algn="tl">
                    <a:srgbClr val="C0C0C0"/>
                  </a:outerShdw>
                </a:effectLst>
              </a:rPr>
              <a:t>联结词</a:t>
            </a:r>
          </a:p>
        </p:txBody>
      </p:sp>
      <p:sp>
        <p:nvSpPr>
          <p:cNvPr id="778250" name="Rectangle 10">
            <a:extLst>
              <a:ext uri="{FF2B5EF4-FFF2-40B4-BE49-F238E27FC236}">
                <a16:creationId xmlns:a16="http://schemas.microsoft.com/office/drawing/2014/main" id="{274ABA96-2BE5-4BEA-89F7-5B456A19E4EB}"/>
              </a:ext>
            </a:extLst>
          </p:cNvPr>
          <p:cNvSpPr>
            <a:spLocks noGrp="1" noChangeArrowheads="1"/>
          </p:cNvSpPr>
          <p:nvPr>
            <p:ph type="body" idx="1"/>
          </p:nvPr>
        </p:nvSpPr>
        <p:spPr>
          <a:xfrm>
            <a:off x="1657350" y="1863328"/>
            <a:ext cx="5829300" cy="3671888"/>
          </a:xfrm>
          <a:noFill/>
        </p:spPr>
        <p:txBody>
          <a:bodyPr/>
          <a:lstStyle/>
          <a:p>
            <a:r>
              <a:rPr lang="zh-CN" altLang="en-US" b="0"/>
              <a:t>例：</a:t>
            </a:r>
          </a:p>
          <a:p>
            <a:pPr lvl="1"/>
            <a:r>
              <a:rPr lang="en-US" altLang="zh-CN" b="0"/>
              <a:t>p</a:t>
            </a:r>
            <a:r>
              <a:rPr lang="zh-CN" altLang="en-US" b="0"/>
              <a:t>：北京比天津人口多</a:t>
            </a:r>
          </a:p>
          <a:p>
            <a:pPr lvl="1"/>
            <a:r>
              <a:rPr lang="en-US" altLang="zh-CN" b="0"/>
              <a:t>q</a:t>
            </a:r>
            <a:r>
              <a:rPr lang="zh-CN" altLang="en-US" b="0"/>
              <a:t>：</a:t>
            </a:r>
            <a:r>
              <a:rPr lang="en-US" altLang="zh-CN" b="0"/>
              <a:t>2</a:t>
            </a:r>
            <a:r>
              <a:rPr lang="zh-CN" altLang="en-US" b="0"/>
              <a:t>＋</a:t>
            </a:r>
            <a:r>
              <a:rPr lang="en-US" altLang="zh-CN" b="0"/>
              <a:t>2</a:t>
            </a:r>
            <a:r>
              <a:rPr lang="zh-CN" altLang="en-US" b="0"/>
              <a:t>＝</a:t>
            </a:r>
            <a:r>
              <a:rPr lang="en-US" altLang="zh-CN" b="0"/>
              <a:t>4</a:t>
            </a:r>
            <a:endParaRPr lang="zh-CN" altLang="en-US" b="0"/>
          </a:p>
          <a:p>
            <a:pPr lvl="1"/>
            <a:r>
              <a:rPr lang="en-US" altLang="zh-CN" b="0"/>
              <a:t>r</a:t>
            </a:r>
            <a:r>
              <a:rPr lang="zh-CN" altLang="en-US" b="0"/>
              <a:t>：乌鸦是白色的</a:t>
            </a:r>
          </a:p>
          <a:p>
            <a:r>
              <a:rPr lang="zh-CN" altLang="en-US" b="0"/>
              <a:t>求下列命题真值</a:t>
            </a:r>
          </a:p>
          <a:p>
            <a:pPr lvl="1"/>
            <a:r>
              <a:rPr lang="en-US" altLang="zh-CN" b="0"/>
              <a:t>((¬p ∧q) ∨ (p ∧¬q) ) →r</a:t>
            </a:r>
          </a:p>
          <a:p>
            <a:pPr lvl="1"/>
            <a:r>
              <a:rPr lang="en-US" altLang="zh-CN" b="0"/>
              <a:t>(q∨r) →(p→¬r)</a:t>
            </a:r>
          </a:p>
          <a:p>
            <a:pPr lvl="1"/>
            <a:r>
              <a:rPr lang="en-US" altLang="zh-CN" b="0"/>
              <a:t>(</a:t>
            </a:r>
            <a:r>
              <a:rPr lang="en-US" altLang="zh-CN" b="0">
                <a:sym typeface="Symbol" panose="05050102010706020507" pitchFamily="18" charset="2"/>
              </a:rPr>
              <a:t>¬p</a:t>
            </a:r>
            <a:r>
              <a:rPr lang="en-US" altLang="zh-CN" b="0"/>
              <a:t>∨r) </a:t>
            </a:r>
            <a:r>
              <a:rPr lang="zh-CN" altLang="en-US" b="0">
                <a:sym typeface="Symbol" panose="05050102010706020507" pitchFamily="18" charset="2"/>
              </a:rPr>
              <a:t></a:t>
            </a:r>
            <a:r>
              <a:rPr lang="en-US" altLang="zh-CN" b="0"/>
              <a:t> (p∧¬r)</a:t>
            </a:r>
            <a:r>
              <a:rPr lang="zh-CN" altLang="en-US"/>
              <a:t> </a:t>
            </a:r>
            <a:endParaRPr lang="en-US" altLang="zh-CN"/>
          </a:p>
        </p:txBody>
      </p:sp>
      <p:sp>
        <p:nvSpPr>
          <p:cNvPr id="778251" name="Text Box 11">
            <a:extLst>
              <a:ext uri="{FF2B5EF4-FFF2-40B4-BE49-F238E27FC236}">
                <a16:creationId xmlns:a16="http://schemas.microsoft.com/office/drawing/2014/main" id="{AF8FCCDE-1EAB-4ED9-818F-48DB585FEA97}"/>
              </a:ext>
            </a:extLst>
          </p:cNvPr>
          <p:cNvSpPr txBox="1">
            <a:spLocks noChangeArrowheads="1"/>
          </p:cNvSpPr>
          <p:nvPr/>
        </p:nvSpPr>
        <p:spPr bwMode="auto">
          <a:xfrm>
            <a:off x="5219701" y="3699273"/>
            <a:ext cx="432197"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75">
                <a:solidFill>
                  <a:srgbClr val="FF0000"/>
                </a:solidFill>
              </a:rPr>
              <a:t>T</a:t>
            </a:r>
          </a:p>
        </p:txBody>
      </p:sp>
      <p:sp>
        <p:nvSpPr>
          <p:cNvPr id="778252" name="Text Box 12">
            <a:extLst>
              <a:ext uri="{FF2B5EF4-FFF2-40B4-BE49-F238E27FC236}">
                <a16:creationId xmlns:a16="http://schemas.microsoft.com/office/drawing/2014/main" id="{4F0B30E6-15ED-4C3E-B478-D3A959E8A5AE}"/>
              </a:ext>
            </a:extLst>
          </p:cNvPr>
          <p:cNvSpPr txBox="1">
            <a:spLocks noChangeArrowheads="1"/>
          </p:cNvSpPr>
          <p:nvPr/>
        </p:nvSpPr>
        <p:spPr bwMode="auto">
          <a:xfrm>
            <a:off x="5219701" y="4077892"/>
            <a:ext cx="432197"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75">
                <a:solidFill>
                  <a:srgbClr val="FF0000"/>
                </a:solidFill>
              </a:rPr>
              <a:t>T</a:t>
            </a:r>
          </a:p>
        </p:txBody>
      </p:sp>
      <p:sp>
        <p:nvSpPr>
          <p:cNvPr id="778253" name="Text Box 13">
            <a:extLst>
              <a:ext uri="{FF2B5EF4-FFF2-40B4-BE49-F238E27FC236}">
                <a16:creationId xmlns:a16="http://schemas.microsoft.com/office/drawing/2014/main" id="{7ED2EBCD-07A1-468E-987A-9CA528E390DD}"/>
              </a:ext>
            </a:extLst>
          </p:cNvPr>
          <p:cNvSpPr txBox="1">
            <a:spLocks noChangeArrowheads="1"/>
          </p:cNvSpPr>
          <p:nvPr/>
        </p:nvSpPr>
        <p:spPr bwMode="auto">
          <a:xfrm>
            <a:off x="5219701" y="4370786"/>
            <a:ext cx="432197"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75">
                <a:solidFill>
                  <a:srgbClr val="FF0000"/>
                </a:solidFill>
              </a:rPr>
              <a:t>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78250">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78250">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78250">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78250">
                                            <p:txEl>
                                              <p:pRg st="7" end="7"/>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78251"/>
                                        </p:tgtEl>
                                        <p:attrNameLst>
                                          <p:attrName>style.visibility</p:attrName>
                                        </p:attrNameLst>
                                      </p:cBhvr>
                                      <p:to>
                                        <p:strVal val="visible"/>
                                      </p:to>
                                    </p:set>
                                    <p:animEffect transition="in" filter="wipe(down)">
                                      <p:cBhvr>
                                        <p:cTn id="17" dur="500"/>
                                        <p:tgtEl>
                                          <p:spTgt spid="7782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78252"/>
                                        </p:tgtEl>
                                        <p:attrNameLst>
                                          <p:attrName>style.visibility</p:attrName>
                                        </p:attrNameLst>
                                      </p:cBhvr>
                                      <p:to>
                                        <p:strVal val="visible"/>
                                      </p:to>
                                    </p:set>
                                    <p:animEffect transition="in" filter="wipe(down)">
                                      <p:cBhvr>
                                        <p:cTn id="22" dur="500"/>
                                        <p:tgtEl>
                                          <p:spTgt spid="7782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78253"/>
                                        </p:tgtEl>
                                        <p:attrNameLst>
                                          <p:attrName>style.visibility</p:attrName>
                                        </p:attrNameLst>
                                      </p:cBhvr>
                                      <p:to>
                                        <p:strVal val="visible"/>
                                      </p:to>
                                    </p:set>
                                    <p:animEffect transition="in" filter="wipe(down)">
                                      <p:cBhvr>
                                        <p:cTn id="27" dur="500"/>
                                        <p:tgtEl>
                                          <p:spTgt spid="778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50" grpId="0" build="p" autoUpdateAnimBg="0"/>
      <p:bldP spid="778251" grpId="0"/>
      <p:bldP spid="778252" grpId="0"/>
      <p:bldP spid="7782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307C9F7-0807-430B-8A49-182F9C919406}"/>
              </a:ext>
            </a:extLst>
          </p:cNvPr>
          <p:cNvSpPr>
            <a:spLocks noGrp="1" noChangeArrowheads="1"/>
          </p:cNvSpPr>
          <p:nvPr>
            <p:ph type="title"/>
          </p:nvPr>
        </p:nvSpPr>
        <p:spPr/>
        <p:txBody>
          <a:bodyPr/>
          <a:lstStyle/>
          <a:p>
            <a:r>
              <a:rPr lang="zh-CN" altLang="en-US"/>
              <a:t>数理逻辑与计算机</a:t>
            </a:r>
          </a:p>
        </p:txBody>
      </p:sp>
      <p:sp>
        <p:nvSpPr>
          <p:cNvPr id="104451" name="Rectangle 3">
            <a:extLst>
              <a:ext uri="{FF2B5EF4-FFF2-40B4-BE49-F238E27FC236}">
                <a16:creationId xmlns:a16="http://schemas.microsoft.com/office/drawing/2014/main" id="{63720BA9-C72E-4703-BBED-8D1D05379C7F}"/>
              </a:ext>
            </a:extLst>
          </p:cNvPr>
          <p:cNvSpPr>
            <a:spLocks noGrp="1" noChangeArrowheads="1"/>
          </p:cNvSpPr>
          <p:nvPr>
            <p:ph type="body" idx="1"/>
          </p:nvPr>
        </p:nvSpPr>
        <p:spPr/>
        <p:txBody>
          <a:bodyPr/>
          <a:lstStyle/>
          <a:p>
            <a:r>
              <a:rPr lang="zh-CN" altLang="en-US"/>
              <a:t>一切能用数理逻辑抽像出来的逻辑问题，全都可以用计算机程序来解决</a:t>
            </a:r>
          </a:p>
          <a:p>
            <a:r>
              <a:rPr lang="zh-CN" altLang="en-US"/>
              <a:t>罗素和怀海德的巨著</a:t>
            </a:r>
            <a:r>
              <a:rPr lang="en-US" altLang="zh-CN"/>
              <a:t>《</a:t>
            </a:r>
            <a:r>
              <a:rPr lang="zh-CN" altLang="en-US"/>
              <a:t>数学原理</a:t>
            </a:r>
            <a:r>
              <a:rPr lang="en-US" altLang="zh-CN"/>
              <a:t>》</a:t>
            </a:r>
            <a:r>
              <a:rPr lang="zh-CN" altLang="en-US"/>
              <a:t>里给出了很多经典数学定理的证明过程，在若干年以后，书中越来越多的定理已能够用计算机程序自动证明出来</a:t>
            </a:r>
          </a:p>
          <a:p>
            <a:endParaRPr lang="zh-CN" altLang="en-US"/>
          </a:p>
        </p:txBody>
      </p:sp>
      <p:pic>
        <p:nvPicPr>
          <p:cNvPr id="104452" name="Picture 4" descr="罗素">
            <a:extLst>
              <a:ext uri="{FF2B5EF4-FFF2-40B4-BE49-F238E27FC236}">
                <a16:creationId xmlns:a16="http://schemas.microsoft.com/office/drawing/2014/main" id="{CF11F76C-51B9-4A88-871F-DA9BF71D7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2941" y="3914776"/>
            <a:ext cx="1566863" cy="155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3" name="Picture 5" descr="阿弗烈•诺夫•怀海德">
            <a:extLst>
              <a:ext uri="{FF2B5EF4-FFF2-40B4-BE49-F238E27FC236}">
                <a16:creationId xmlns:a16="http://schemas.microsoft.com/office/drawing/2014/main" id="{4C672112-E560-4BFE-96F5-8878CAFF7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0620" y="3861198"/>
            <a:ext cx="1256110" cy="1674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5" presetClass="entr" presetSubtype="0" fill="hold" nodeType="clickEffect">
                                  <p:stCondLst>
                                    <p:cond delay="0"/>
                                  </p:stCondLst>
                                  <p:childTnLst>
                                    <p:set>
                                      <p:cBhvr>
                                        <p:cTn id="10" dur="1" fill="hold">
                                          <p:stCondLst>
                                            <p:cond delay="0"/>
                                          </p:stCondLst>
                                        </p:cTn>
                                        <p:tgtEl>
                                          <p:spTgt spid="104452"/>
                                        </p:tgtEl>
                                        <p:attrNameLst>
                                          <p:attrName>style.visibility</p:attrName>
                                        </p:attrNameLst>
                                      </p:cBhvr>
                                      <p:to>
                                        <p:strVal val="visible"/>
                                      </p:to>
                                    </p:set>
                                    <p:anim calcmode="lin" valueType="num">
                                      <p:cBhvr>
                                        <p:cTn id="11" dur="500" decel="50000" fill="hold">
                                          <p:stCondLst>
                                            <p:cond delay="0"/>
                                          </p:stCondLst>
                                        </p:cTn>
                                        <p:tgtEl>
                                          <p:spTgt spid="104452"/>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104452"/>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104452"/>
                                        </p:tgtEl>
                                        <p:attrNameLst>
                                          <p:attrName>ppt_w</p:attrName>
                                        </p:attrNameLst>
                                      </p:cBhvr>
                                      <p:tavLst>
                                        <p:tav tm="0">
                                          <p:val>
                                            <p:strVal val="#ppt_w*.05"/>
                                          </p:val>
                                        </p:tav>
                                        <p:tav tm="100000">
                                          <p:val>
                                            <p:strVal val="#ppt_w"/>
                                          </p:val>
                                        </p:tav>
                                      </p:tavLst>
                                    </p:anim>
                                    <p:anim calcmode="lin" valueType="num">
                                      <p:cBhvr>
                                        <p:cTn id="14" dur="1000" fill="hold"/>
                                        <p:tgtEl>
                                          <p:spTgt spid="104452"/>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104452"/>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104452"/>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104452"/>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10445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5" presetClass="entr" presetSubtype="0" fill="hold" nodeType="clickEffect">
                                  <p:stCondLst>
                                    <p:cond delay="0"/>
                                  </p:stCondLst>
                                  <p:childTnLst>
                                    <p:set>
                                      <p:cBhvr>
                                        <p:cTn id="22" dur="1" fill="hold">
                                          <p:stCondLst>
                                            <p:cond delay="0"/>
                                          </p:stCondLst>
                                        </p:cTn>
                                        <p:tgtEl>
                                          <p:spTgt spid="104453"/>
                                        </p:tgtEl>
                                        <p:attrNameLst>
                                          <p:attrName>style.visibility</p:attrName>
                                        </p:attrNameLst>
                                      </p:cBhvr>
                                      <p:to>
                                        <p:strVal val="visible"/>
                                      </p:to>
                                    </p:set>
                                    <p:anim calcmode="lin" valueType="num">
                                      <p:cBhvr>
                                        <p:cTn id="23" dur="500" decel="50000" fill="hold">
                                          <p:stCondLst>
                                            <p:cond delay="0"/>
                                          </p:stCondLst>
                                        </p:cTn>
                                        <p:tgtEl>
                                          <p:spTgt spid="104453"/>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104453"/>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104453"/>
                                        </p:tgtEl>
                                        <p:attrNameLst>
                                          <p:attrName>ppt_w</p:attrName>
                                        </p:attrNameLst>
                                      </p:cBhvr>
                                      <p:tavLst>
                                        <p:tav tm="0">
                                          <p:val>
                                            <p:strVal val="#ppt_w*.05"/>
                                          </p:val>
                                        </p:tav>
                                        <p:tav tm="100000">
                                          <p:val>
                                            <p:strVal val="#ppt_w"/>
                                          </p:val>
                                        </p:tav>
                                      </p:tavLst>
                                    </p:anim>
                                    <p:anim calcmode="lin" valueType="num">
                                      <p:cBhvr>
                                        <p:cTn id="26" dur="1000" fill="hold"/>
                                        <p:tgtEl>
                                          <p:spTgt spid="104453"/>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104453"/>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104453"/>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104453"/>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104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3122" name="Rectangle 2">
            <a:extLst>
              <a:ext uri="{FF2B5EF4-FFF2-40B4-BE49-F238E27FC236}">
                <a16:creationId xmlns:a16="http://schemas.microsoft.com/office/drawing/2014/main" id="{C22E575A-583C-4D6A-BFAB-31D400DDEBED}"/>
              </a:ext>
            </a:extLst>
          </p:cNvPr>
          <p:cNvSpPr>
            <a:spLocks noGrp="1" noChangeArrowheads="1"/>
          </p:cNvSpPr>
          <p:nvPr>
            <p:ph type="title"/>
          </p:nvPr>
        </p:nvSpPr>
        <p:spPr/>
        <p:txBody>
          <a:bodyPr/>
          <a:lstStyle/>
          <a:p>
            <a:pPr>
              <a:defRPr/>
            </a:pPr>
            <a:r>
              <a:rPr lang="en-US" altLang="zh-CN"/>
              <a:t>1.1 </a:t>
            </a:r>
            <a:r>
              <a:rPr lang="zh-CN" altLang="en-US"/>
              <a:t>命题与</a:t>
            </a:r>
            <a:r>
              <a:rPr lang="zh-CN" altLang="en-US" u="sng">
                <a:effectLst>
                  <a:outerShdw blurRad="38100" dist="38100" dir="2700000" algn="tl">
                    <a:srgbClr val="C0C0C0"/>
                  </a:outerShdw>
                </a:effectLst>
              </a:rPr>
              <a:t>联结词</a:t>
            </a:r>
          </a:p>
        </p:txBody>
      </p:sp>
      <p:sp>
        <p:nvSpPr>
          <p:cNvPr id="773123" name="Rectangle 3">
            <a:extLst>
              <a:ext uri="{FF2B5EF4-FFF2-40B4-BE49-F238E27FC236}">
                <a16:creationId xmlns:a16="http://schemas.microsoft.com/office/drawing/2014/main" id="{B236822A-A0FB-484B-BBB9-48CF2500090C}"/>
              </a:ext>
            </a:extLst>
          </p:cNvPr>
          <p:cNvSpPr>
            <a:spLocks noGrp="1" noChangeArrowheads="1"/>
          </p:cNvSpPr>
          <p:nvPr>
            <p:ph type="body" sz="half" idx="1"/>
          </p:nvPr>
        </p:nvSpPr>
        <p:spPr>
          <a:xfrm>
            <a:off x="1657350" y="1863328"/>
            <a:ext cx="5938838" cy="3671888"/>
          </a:xfrm>
          <a:noFill/>
        </p:spPr>
        <p:txBody>
          <a:bodyPr/>
          <a:lstStyle/>
          <a:p>
            <a:r>
              <a:rPr lang="zh-CN" altLang="en-US" b="0"/>
              <a:t>课堂练习：符号化下面命题</a:t>
            </a:r>
          </a:p>
          <a:p>
            <a:pPr lvl="1"/>
            <a:r>
              <a:rPr lang="zh-CN" altLang="en-US" b="0">
                <a:solidFill>
                  <a:schemeClr val="accent2"/>
                </a:solidFill>
                <a:latin typeface="Verdana" panose="020B0604030504040204" pitchFamily="34" charset="0"/>
                <a:sym typeface="Symbol" panose="05050102010706020507" pitchFamily="18" charset="2"/>
              </a:rPr>
              <a:t>小强虽然不聪明，但很用功</a:t>
            </a:r>
          </a:p>
          <a:p>
            <a:pPr lvl="1"/>
            <a:r>
              <a:rPr lang="zh-CN" altLang="en-US" b="0">
                <a:solidFill>
                  <a:schemeClr val="accent2"/>
                </a:solidFill>
                <a:latin typeface="Verdana" panose="020B0604030504040204" pitchFamily="34" charset="0"/>
                <a:sym typeface="Symbol" panose="05050102010706020507" pitchFamily="18" charset="2"/>
              </a:rPr>
              <a:t>小李学过英语或者法语</a:t>
            </a:r>
          </a:p>
          <a:p>
            <a:pPr lvl="1"/>
            <a:r>
              <a:rPr lang="zh-CN" altLang="en-US" b="0">
                <a:solidFill>
                  <a:schemeClr val="accent2"/>
                </a:solidFill>
                <a:latin typeface="Verdana" panose="020B0604030504040204" pitchFamily="34" charset="0"/>
                <a:sym typeface="Symbol" panose="05050102010706020507" pitchFamily="18" charset="2"/>
              </a:rPr>
              <a:t>小李是上海人或者苏州人</a:t>
            </a:r>
            <a:endParaRPr lang="en-US" altLang="zh-CN" b="0">
              <a:solidFill>
                <a:schemeClr val="accent2"/>
              </a:solidFill>
              <a:latin typeface="Verdana" panose="020B0604030504040204" pitchFamily="34" charset="0"/>
              <a:sym typeface="Symbol" panose="05050102010706020507" pitchFamily="18" charset="2"/>
            </a:endParaRPr>
          </a:p>
          <a:p>
            <a:pPr lvl="1"/>
            <a:r>
              <a:rPr lang="zh-CN" altLang="en-US" b="0">
                <a:solidFill>
                  <a:schemeClr val="accent2"/>
                </a:solidFill>
                <a:latin typeface="Verdana" panose="020B0604030504040204" pitchFamily="34" charset="0"/>
                <a:sym typeface="Symbol" panose="05050102010706020507" pitchFamily="18" charset="2"/>
              </a:rPr>
              <a:t>金无足赤，人无完人</a:t>
            </a:r>
          </a:p>
          <a:p>
            <a:pPr lvl="1"/>
            <a:r>
              <a:rPr lang="zh-CN" altLang="en-US" b="0">
                <a:solidFill>
                  <a:schemeClr val="accent2"/>
                </a:solidFill>
                <a:latin typeface="Verdana" panose="020B0604030504040204" pitchFamily="34" charset="0"/>
                <a:sym typeface="Symbol" panose="05050102010706020507" pitchFamily="18" charset="2"/>
              </a:rPr>
              <a:t>得道多助，失道寡助</a:t>
            </a:r>
            <a:endParaRPr lang="zh-CN" altLang="en-US" b="0">
              <a:latin typeface="Verdana" panose="020B0604030504040204" pitchFamily="34" charset="0"/>
            </a:endParaRPr>
          </a:p>
          <a:p>
            <a:pPr lvl="1"/>
            <a:endParaRPr lang="en-US" altLang="zh-CN" b="0" i="1">
              <a:latin typeface="Verdana" panose="020B0604030504040204" pitchFamily="34" charset="0"/>
            </a:endParaRPr>
          </a:p>
        </p:txBody>
      </p:sp>
      <p:sp>
        <p:nvSpPr>
          <p:cNvPr id="773124" name="Text Box 4">
            <a:extLst>
              <a:ext uri="{FF2B5EF4-FFF2-40B4-BE49-F238E27FC236}">
                <a16:creationId xmlns:a16="http://schemas.microsoft.com/office/drawing/2014/main" id="{47403636-C6A9-4996-B6A5-7533A374E265}"/>
              </a:ext>
            </a:extLst>
          </p:cNvPr>
          <p:cNvSpPr txBox="1">
            <a:spLocks noChangeArrowheads="1"/>
          </p:cNvSpPr>
          <p:nvPr/>
        </p:nvSpPr>
        <p:spPr bwMode="auto">
          <a:xfrm>
            <a:off x="6354366" y="2240757"/>
            <a:ext cx="917972"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75" b="0" i="1">
                <a:solidFill>
                  <a:srgbClr val="FF3300"/>
                </a:solidFill>
                <a:latin typeface="Verdana" panose="020B0604030504040204" pitchFamily="34" charset="0"/>
                <a:sym typeface="Symbol" panose="05050102010706020507" pitchFamily="18" charset="2"/>
              </a:rPr>
              <a:t></a:t>
            </a:r>
            <a:r>
              <a:rPr lang="en-US" altLang="zh-CN" sz="1875" b="0" i="1">
                <a:solidFill>
                  <a:srgbClr val="FF3300"/>
                </a:solidFill>
                <a:latin typeface="Verdana" panose="020B0604030504040204" pitchFamily="34" charset="0"/>
              </a:rPr>
              <a:t>p</a:t>
            </a:r>
            <a:r>
              <a:rPr lang="en-US" altLang="zh-CN" sz="1875" b="0">
                <a:solidFill>
                  <a:srgbClr val="FF3300"/>
                </a:solidFill>
                <a:latin typeface="Verdana" panose="020B0604030504040204" pitchFamily="34" charset="0"/>
                <a:sym typeface="Symbol" panose="05050102010706020507" pitchFamily="18" charset="2"/>
              </a:rPr>
              <a:t></a:t>
            </a:r>
            <a:r>
              <a:rPr lang="en-US" altLang="zh-CN" sz="1875" b="0" i="1">
                <a:solidFill>
                  <a:srgbClr val="FF3300"/>
                </a:solidFill>
                <a:latin typeface="Verdana" panose="020B0604030504040204" pitchFamily="34" charset="0"/>
              </a:rPr>
              <a:t>q</a:t>
            </a:r>
          </a:p>
        </p:txBody>
      </p:sp>
      <p:sp>
        <p:nvSpPr>
          <p:cNvPr id="773125" name="Text Box 5">
            <a:extLst>
              <a:ext uri="{FF2B5EF4-FFF2-40B4-BE49-F238E27FC236}">
                <a16:creationId xmlns:a16="http://schemas.microsoft.com/office/drawing/2014/main" id="{E6C2C786-D70F-4202-BD78-3667A45E6051}"/>
              </a:ext>
            </a:extLst>
          </p:cNvPr>
          <p:cNvSpPr txBox="1">
            <a:spLocks noChangeArrowheads="1"/>
          </p:cNvSpPr>
          <p:nvPr/>
        </p:nvSpPr>
        <p:spPr bwMode="auto">
          <a:xfrm>
            <a:off x="6516291" y="2533651"/>
            <a:ext cx="917972"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75" b="0" i="1">
                <a:solidFill>
                  <a:srgbClr val="FF3300"/>
                </a:solidFill>
                <a:latin typeface="Verdana" panose="020B0604030504040204" pitchFamily="34" charset="0"/>
              </a:rPr>
              <a:t>p</a:t>
            </a:r>
            <a:r>
              <a:rPr lang="en-US" altLang="zh-CN" sz="1875" b="0">
                <a:solidFill>
                  <a:srgbClr val="FF3300"/>
                </a:solidFill>
                <a:latin typeface="Verdana" panose="020B0604030504040204" pitchFamily="34" charset="0"/>
                <a:sym typeface="Symbol" panose="05050102010706020507" pitchFamily="18" charset="2"/>
              </a:rPr>
              <a:t></a:t>
            </a:r>
            <a:r>
              <a:rPr lang="en-US" altLang="zh-CN" sz="1875" b="0" i="1">
                <a:solidFill>
                  <a:srgbClr val="FF3300"/>
                </a:solidFill>
                <a:latin typeface="Verdana" panose="020B0604030504040204" pitchFamily="34" charset="0"/>
              </a:rPr>
              <a:t>q</a:t>
            </a:r>
          </a:p>
        </p:txBody>
      </p:sp>
      <p:sp>
        <p:nvSpPr>
          <p:cNvPr id="773127" name="Text Box 7">
            <a:extLst>
              <a:ext uri="{FF2B5EF4-FFF2-40B4-BE49-F238E27FC236}">
                <a16:creationId xmlns:a16="http://schemas.microsoft.com/office/drawing/2014/main" id="{2C9F289B-3342-4BE0-BD4F-6E0BA1276D3F}"/>
              </a:ext>
            </a:extLst>
          </p:cNvPr>
          <p:cNvSpPr txBox="1">
            <a:spLocks noChangeArrowheads="1"/>
          </p:cNvSpPr>
          <p:nvPr/>
        </p:nvSpPr>
        <p:spPr bwMode="auto">
          <a:xfrm>
            <a:off x="6354366" y="3236120"/>
            <a:ext cx="1241822"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75" b="0" i="1">
                <a:solidFill>
                  <a:srgbClr val="FF3300"/>
                </a:solidFill>
                <a:latin typeface="Verdana" panose="020B0604030504040204" pitchFamily="34" charset="0"/>
                <a:sym typeface="Symbol" panose="05050102010706020507" pitchFamily="18" charset="2"/>
              </a:rPr>
              <a:t></a:t>
            </a:r>
            <a:r>
              <a:rPr lang="en-US" altLang="zh-CN" sz="1875" b="0" i="1">
                <a:solidFill>
                  <a:srgbClr val="FF3300"/>
                </a:solidFill>
                <a:latin typeface="Verdana" panose="020B0604030504040204" pitchFamily="34" charset="0"/>
              </a:rPr>
              <a:t>p</a:t>
            </a:r>
            <a:r>
              <a:rPr lang="en-US" altLang="zh-CN" sz="1875" b="0">
                <a:solidFill>
                  <a:srgbClr val="FF3300"/>
                </a:solidFill>
                <a:latin typeface="Verdana" panose="020B0604030504040204" pitchFamily="34" charset="0"/>
                <a:sym typeface="Symbol" panose="05050102010706020507" pitchFamily="18" charset="2"/>
              </a:rPr>
              <a:t></a:t>
            </a:r>
            <a:r>
              <a:rPr lang="en-US" altLang="zh-CN" sz="1875" b="0" i="1">
                <a:solidFill>
                  <a:srgbClr val="FF3300"/>
                </a:solidFill>
                <a:latin typeface="Verdana" panose="020B0604030504040204" pitchFamily="34" charset="0"/>
              </a:rPr>
              <a:t>q</a:t>
            </a:r>
          </a:p>
        </p:txBody>
      </p:sp>
      <p:sp>
        <p:nvSpPr>
          <p:cNvPr id="773129" name="Text Box 9">
            <a:extLst>
              <a:ext uri="{FF2B5EF4-FFF2-40B4-BE49-F238E27FC236}">
                <a16:creationId xmlns:a16="http://schemas.microsoft.com/office/drawing/2014/main" id="{B57B51A3-7688-40EF-8C94-F6CFD8F16469}"/>
              </a:ext>
            </a:extLst>
          </p:cNvPr>
          <p:cNvSpPr txBox="1">
            <a:spLocks noChangeArrowheads="1"/>
          </p:cNvSpPr>
          <p:nvPr/>
        </p:nvSpPr>
        <p:spPr bwMode="auto">
          <a:xfrm>
            <a:off x="5867400" y="3644504"/>
            <a:ext cx="1782366" cy="334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575" b="0">
                <a:solidFill>
                  <a:srgbClr val="FF3300"/>
                </a:solidFill>
                <a:latin typeface="Verdana" panose="020B0604030504040204" pitchFamily="34" charset="0"/>
              </a:rPr>
              <a:t>(</a:t>
            </a:r>
            <a:r>
              <a:rPr lang="en-US" altLang="zh-CN" sz="1575" b="0" i="1">
                <a:solidFill>
                  <a:srgbClr val="FF3300"/>
                </a:solidFill>
                <a:latin typeface="Verdana" panose="020B0604030504040204" pitchFamily="34" charset="0"/>
              </a:rPr>
              <a:t>p</a:t>
            </a:r>
            <a:r>
              <a:rPr lang="en-US" altLang="zh-CN" sz="1575" b="0">
                <a:solidFill>
                  <a:srgbClr val="FF3300"/>
                </a:solidFill>
                <a:latin typeface="Verdana" panose="020B0604030504040204" pitchFamily="34" charset="0"/>
                <a:sym typeface="Symbol" panose="05050102010706020507" pitchFamily="18" charset="2"/>
              </a:rPr>
              <a:t></a:t>
            </a:r>
            <a:r>
              <a:rPr lang="en-US" altLang="zh-CN" sz="1575" b="0" i="1">
                <a:solidFill>
                  <a:srgbClr val="FF3300"/>
                </a:solidFill>
                <a:latin typeface="Verdana" panose="020B0604030504040204" pitchFamily="34" charset="0"/>
              </a:rPr>
              <a:t>q</a:t>
            </a:r>
            <a:r>
              <a:rPr lang="en-US" altLang="zh-CN" sz="1575" b="0">
                <a:solidFill>
                  <a:srgbClr val="FF3300"/>
                </a:solidFill>
                <a:latin typeface="Verdana" panose="020B0604030504040204" pitchFamily="34" charset="0"/>
              </a:rPr>
              <a:t>)</a:t>
            </a:r>
            <a:r>
              <a:rPr lang="en-US" altLang="zh-CN" sz="1575" b="0">
                <a:solidFill>
                  <a:srgbClr val="FF3300"/>
                </a:solidFill>
                <a:latin typeface="Verdana" panose="020B0604030504040204" pitchFamily="34" charset="0"/>
                <a:sym typeface="Symbol" panose="05050102010706020507" pitchFamily="18" charset="2"/>
              </a:rPr>
              <a:t></a:t>
            </a:r>
            <a:r>
              <a:rPr lang="en-US" altLang="zh-CN" sz="1575" b="0">
                <a:solidFill>
                  <a:srgbClr val="FF3300"/>
                </a:solidFill>
              </a:rPr>
              <a:t>(</a:t>
            </a:r>
            <a:r>
              <a:rPr lang="en-US" altLang="zh-CN" sz="1575" b="0">
                <a:solidFill>
                  <a:srgbClr val="FF3300"/>
                </a:solidFill>
                <a:sym typeface="Symbol" panose="05050102010706020507" pitchFamily="18" charset="2"/>
              </a:rPr>
              <a:t></a:t>
            </a:r>
            <a:r>
              <a:rPr lang="en-US" altLang="zh-CN" sz="1575" b="0" i="1">
                <a:solidFill>
                  <a:srgbClr val="FF3300"/>
                </a:solidFill>
              </a:rPr>
              <a:t>p</a:t>
            </a:r>
            <a:r>
              <a:rPr lang="en-US" altLang="zh-CN" sz="1575" b="0">
                <a:solidFill>
                  <a:srgbClr val="FF3300"/>
                </a:solidFill>
                <a:sym typeface="Symbol" panose="05050102010706020507" pitchFamily="18" charset="2"/>
              </a:rPr>
              <a:t></a:t>
            </a:r>
            <a:r>
              <a:rPr lang="en-US" altLang="zh-CN" sz="1575" b="0" i="1">
                <a:solidFill>
                  <a:srgbClr val="FF3300"/>
                </a:solidFill>
              </a:rPr>
              <a:t>q</a:t>
            </a:r>
            <a:r>
              <a:rPr lang="en-US" altLang="zh-CN" sz="1575" b="0">
                <a:solidFill>
                  <a:srgbClr val="FF3300"/>
                </a:solidFill>
              </a:rPr>
              <a:t>)</a:t>
            </a:r>
          </a:p>
        </p:txBody>
      </p:sp>
      <p:sp>
        <p:nvSpPr>
          <p:cNvPr id="2" name="Text Box 5">
            <a:extLst>
              <a:ext uri="{FF2B5EF4-FFF2-40B4-BE49-F238E27FC236}">
                <a16:creationId xmlns:a16="http://schemas.microsoft.com/office/drawing/2014/main" id="{980523D6-5C63-459C-B094-B3130FD3D90C}"/>
              </a:ext>
            </a:extLst>
          </p:cNvPr>
          <p:cNvSpPr txBox="1">
            <a:spLocks noChangeArrowheads="1"/>
          </p:cNvSpPr>
          <p:nvPr/>
        </p:nvSpPr>
        <p:spPr bwMode="auto">
          <a:xfrm>
            <a:off x="6516291" y="2912270"/>
            <a:ext cx="917972"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75" b="0" i="1">
                <a:solidFill>
                  <a:srgbClr val="FF3300"/>
                </a:solidFill>
                <a:latin typeface="Verdana" panose="020B0604030504040204" pitchFamily="34" charset="0"/>
              </a:rPr>
              <a:t>p</a:t>
            </a:r>
            <a:r>
              <a:rPr kumimoji="1" lang="zh-CN" altLang="en-US" b="0">
                <a:solidFill>
                  <a:srgbClr val="FF3300"/>
                </a:solidFill>
                <a:sym typeface="Symbol" panose="05050102010706020507" pitchFamily="18" charset="2"/>
              </a:rPr>
              <a:t></a:t>
            </a:r>
            <a:r>
              <a:rPr lang="en-US" altLang="zh-CN" sz="1875" b="0" i="1">
                <a:solidFill>
                  <a:srgbClr val="FF3300"/>
                </a:solidFill>
                <a:latin typeface="Verdana" panose="020B0604030504040204" pitchFamily="34" charset="0"/>
              </a:rPr>
              <a:t>q</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7731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31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7312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7312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7312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7312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773124"/>
                                        </p:tgtEl>
                                        <p:attrNameLst>
                                          <p:attrName>style.visibility</p:attrName>
                                        </p:attrNameLst>
                                      </p:cBhvr>
                                      <p:to>
                                        <p:strVal val="visible"/>
                                      </p:to>
                                    </p:set>
                                    <p:animEffect transition="in" filter="wipe(down)">
                                      <p:cBhvr>
                                        <p:cTn id="21" dur="500"/>
                                        <p:tgtEl>
                                          <p:spTgt spid="77312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773125"/>
                                        </p:tgtEl>
                                        <p:attrNameLst>
                                          <p:attrName>style.visibility</p:attrName>
                                        </p:attrNameLst>
                                      </p:cBhvr>
                                      <p:to>
                                        <p:strVal val="visible"/>
                                      </p:to>
                                    </p:set>
                                    <p:animEffect transition="in" filter="wipe(down)">
                                      <p:cBhvr>
                                        <p:cTn id="26" dur="500"/>
                                        <p:tgtEl>
                                          <p:spTgt spid="77312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73127"/>
                                        </p:tgtEl>
                                        <p:attrNameLst>
                                          <p:attrName>style.visibility</p:attrName>
                                        </p:attrNameLst>
                                      </p:cBhvr>
                                      <p:to>
                                        <p:strVal val="visible"/>
                                      </p:to>
                                    </p:set>
                                    <p:animEffect transition="in" filter="wipe(down)">
                                      <p:cBhvr>
                                        <p:cTn id="31" dur="500"/>
                                        <p:tgtEl>
                                          <p:spTgt spid="77312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773129"/>
                                        </p:tgtEl>
                                        <p:attrNameLst>
                                          <p:attrName>style.visibility</p:attrName>
                                        </p:attrNameLst>
                                      </p:cBhvr>
                                      <p:to>
                                        <p:strVal val="visible"/>
                                      </p:to>
                                    </p:set>
                                    <p:animEffect transition="in" filter="wipe(down)">
                                      <p:cBhvr>
                                        <p:cTn id="36" dur="500"/>
                                        <p:tgtEl>
                                          <p:spTgt spid="77312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down)">
                                      <p:cBhvr>
                                        <p:cTn id="4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24" grpId="0"/>
      <p:bldP spid="773125" grpId="0"/>
      <p:bldP spid="773127" grpId="0"/>
      <p:bldP spid="773129" grpId="0"/>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0290" name="Rectangle 2">
            <a:extLst>
              <a:ext uri="{FF2B5EF4-FFF2-40B4-BE49-F238E27FC236}">
                <a16:creationId xmlns:a16="http://schemas.microsoft.com/office/drawing/2014/main" id="{4CD05342-D45E-41ED-BCED-A006DDA6A169}"/>
              </a:ext>
            </a:extLst>
          </p:cNvPr>
          <p:cNvSpPr>
            <a:spLocks noGrp="1" noChangeArrowheads="1"/>
          </p:cNvSpPr>
          <p:nvPr>
            <p:ph type="title"/>
          </p:nvPr>
        </p:nvSpPr>
        <p:spPr/>
        <p:txBody>
          <a:bodyPr/>
          <a:lstStyle/>
          <a:p>
            <a:pPr>
              <a:defRPr/>
            </a:pPr>
            <a:r>
              <a:rPr lang="en-US" altLang="zh-CN"/>
              <a:t>1.1 </a:t>
            </a:r>
            <a:r>
              <a:rPr lang="zh-CN" altLang="en-US"/>
              <a:t>命题与</a:t>
            </a:r>
            <a:r>
              <a:rPr lang="zh-CN" altLang="en-US" u="sng">
                <a:effectLst>
                  <a:outerShdw blurRad="38100" dist="38100" dir="2700000" algn="tl">
                    <a:srgbClr val="C0C0C0"/>
                  </a:outerShdw>
                </a:effectLst>
              </a:rPr>
              <a:t>联结词</a:t>
            </a:r>
          </a:p>
        </p:txBody>
      </p:sp>
      <p:sp>
        <p:nvSpPr>
          <p:cNvPr id="780291" name="Rectangle 3">
            <a:extLst>
              <a:ext uri="{FF2B5EF4-FFF2-40B4-BE49-F238E27FC236}">
                <a16:creationId xmlns:a16="http://schemas.microsoft.com/office/drawing/2014/main" id="{DB66AB5B-C472-4C28-B88F-820F6719B58C}"/>
              </a:ext>
            </a:extLst>
          </p:cNvPr>
          <p:cNvSpPr>
            <a:spLocks noGrp="1" noChangeArrowheads="1"/>
          </p:cNvSpPr>
          <p:nvPr>
            <p:ph type="body" sz="half" idx="1"/>
          </p:nvPr>
        </p:nvSpPr>
        <p:spPr>
          <a:xfrm>
            <a:off x="1657350" y="1863328"/>
            <a:ext cx="5938838" cy="3671888"/>
          </a:xfrm>
          <a:noFill/>
        </p:spPr>
        <p:txBody>
          <a:bodyPr/>
          <a:lstStyle/>
          <a:p>
            <a:r>
              <a:rPr lang="zh-CN" altLang="en-US" b="0"/>
              <a:t>课堂练习：</a:t>
            </a:r>
          </a:p>
          <a:p>
            <a:pPr lvl="1"/>
            <a:r>
              <a:rPr lang="en-US" altLang="zh-CN" b="0" i="1">
                <a:solidFill>
                  <a:schemeClr val="accent2"/>
                </a:solidFill>
                <a:latin typeface="Verdana" panose="020B0604030504040204" pitchFamily="34" charset="0"/>
              </a:rPr>
              <a:t>p</a:t>
            </a:r>
            <a:r>
              <a:rPr lang="zh-CN" altLang="en-US" b="0">
                <a:solidFill>
                  <a:schemeClr val="accent2"/>
                </a:solidFill>
                <a:latin typeface="Verdana" panose="020B0604030504040204" pitchFamily="34" charset="0"/>
              </a:rPr>
              <a:t>：</a:t>
            </a:r>
            <a:r>
              <a:rPr lang="en-US" altLang="zh-CN" b="0">
                <a:solidFill>
                  <a:schemeClr val="accent2"/>
                </a:solidFill>
                <a:latin typeface="Verdana" panose="020B0604030504040204" pitchFamily="34" charset="0"/>
              </a:rPr>
              <a:t>2+3=5</a:t>
            </a:r>
            <a:endParaRPr lang="en-US" altLang="zh-CN" b="0">
              <a:solidFill>
                <a:schemeClr val="accent2"/>
              </a:solidFill>
              <a:latin typeface="Verdana" panose="020B0604030504040204" pitchFamily="34" charset="0"/>
              <a:sym typeface="Symbol" panose="05050102010706020507" pitchFamily="18" charset="2"/>
            </a:endParaRPr>
          </a:p>
          <a:p>
            <a:pPr lvl="1"/>
            <a:r>
              <a:rPr lang="en-US" altLang="zh-CN" b="0" i="1">
                <a:solidFill>
                  <a:schemeClr val="accent2"/>
                </a:solidFill>
                <a:latin typeface="Verdana" panose="020B0604030504040204" pitchFamily="34" charset="0"/>
              </a:rPr>
              <a:t>q</a:t>
            </a:r>
            <a:r>
              <a:rPr lang="zh-CN" altLang="en-US" b="0">
                <a:solidFill>
                  <a:schemeClr val="accent2"/>
                </a:solidFill>
                <a:latin typeface="Verdana" panose="020B0604030504040204" pitchFamily="34" charset="0"/>
              </a:rPr>
              <a:t>：大熊猫产在中国</a:t>
            </a:r>
          </a:p>
          <a:p>
            <a:pPr lvl="1"/>
            <a:r>
              <a:rPr lang="en-US" altLang="zh-CN" b="0" i="1">
                <a:solidFill>
                  <a:schemeClr val="accent2"/>
                </a:solidFill>
                <a:latin typeface="Verdana" panose="020B0604030504040204" pitchFamily="34" charset="0"/>
              </a:rPr>
              <a:t>r</a:t>
            </a:r>
            <a:r>
              <a:rPr lang="zh-CN" altLang="en-US" b="0">
                <a:solidFill>
                  <a:schemeClr val="accent2"/>
                </a:solidFill>
                <a:latin typeface="Verdana" panose="020B0604030504040204" pitchFamily="34" charset="0"/>
              </a:rPr>
              <a:t>：太阳从西方升起</a:t>
            </a:r>
          </a:p>
          <a:p>
            <a:r>
              <a:rPr lang="zh-CN" altLang="en-US" b="0"/>
              <a:t>求下列命题真值</a:t>
            </a:r>
            <a:endParaRPr lang="zh-CN" altLang="en-US" b="0">
              <a:latin typeface="Verdana" panose="020B0604030504040204" pitchFamily="34" charset="0"/>
            </a:endParaRPr>
          </a:p>
          <a:p>
            <a:pPr lvl="1"/>
            <a:r>
              <a:rPr lang="en-US" altLang="zh-CN" sz="2100" b="0">
                <a:solidFill>
                  <a:schemeClr val="accent2"/>
                </a:solidFill>
                <a:latin typeface="Verdana" panose="020B0604030504040204" pitchFamily="34" charset="0"/>
              </a:rPr>
              <a:t>(</a:t>
            </a:r>
            <a:r>
              <a:rPr lang="en-US" altLang="zh-CN" sz="2100" b="0" i="1">
                <a:solidFill>
                  <a:schemeClr val="accent2"/>
                </a:solidFill>
                <a:latin typeface="Verdana" panose="020B0604030504040204" pitchFamily="34" charset="0"/>
              </a:rPr>
              <a:t>r</a:t>
            </a:r>
            <a:r>
              <a:rPr lang="en-US" altLang="zh-CN" sz="2100" b="0">
                <a:solidFill>
                  <a:schemeClr val="accent2"/>
                </a:solidFill>
                <a:latin typeface="Verdana" panose="020B0604030504040204" pitchFamily="34" charset="0"/>
                <a:sym typeface="Symbol" panose="05050102010706020507" pitchFamily="18" charset="2"/>
              </a:rPr>
              <a:t>(</a:t>
            </a:r>
            <a:r>
              <a:rPr lang="en-US" altLang="zh-CN" sz="2100" b="0" i="1">
                <a:solidFill>
                  <a:schemeClr val="accent2"/>
                </a:solidFill>
                <a:latin typeface="Verdana" panose="020B0604030504040204" pitchFamily="34" charset="0"/>
                <a:sym typeface="Symbol" panose="05050102010706020507" pitchFamily="18" charset="2"/>
              </a:rPr>
              <a:t>p</a:t>
            </a:r>
            <a:r>
              <a:rPr lang="en-US" altLang="zh-CN" sz="2100" b="0">
                <a:solidFill>
                  <a:schemeClr val="accent2"/>
                </a:solidFill>
                <a:latin typeface="Verdana" panose="020B0604030504040204" pitchFamily="34" charset="0"/>
                <a:sym typeface="Symbol" panose="05050102010706020507" pitchFamily="18" charset="2"/>
              </a:rPr>
              <a:t></a:t>
            </a:r>
            <a:r>
              <a:rPr lang="en-US" altLang="zh-CN" sz="2100" b="0" i="1">
                <a:solidFill>
                  <a:schemeClr val="accent2"/>
                </a:solidFill>
                <a:latin typeface="Verdana" panose="020B0604030504040204" pitchFamily="34" charset="0"/>
                <a:sym typeface="Symbol" panose="05050102010706020507" pitchFamily="18" charset="2"/>
              </a:rPr>
              <a:t>q</a:t>
            </a:r>
            <a:r>
              <a:rPr lang="en-US" altLang="zh-CN" sz="2100" b="0">
                <a:solidFill>
                  <a:schemeClr val="accent2"/>
                </a:solidFill>
                <a:latin typeface="Verdana" panose="020B0604030504040204" pitchFamily="34" charset="0"/>
                <a:sym typeface="Symbol" panose="05050102010706020507" pitchFamily="18" charset="2"/>
              </a:rPr>
              <a:t>))(</a:t>
            </a:r>
            <a:r>
              <a:rPr lang="en-US" altLang="zh-CN" sz="2100" b="0" i="1">
                <a:solidFill>
                  <a:schemeClr val="accent2"/>
                </a:solidFill>
                <a:latin typeface="Verdana" panose="020B0604030504040204" pitchFamily="34" charset="0"/>
                <a:sym typeface="Symbol" panose="05050102010706020507" pitchFamily="18" charset="2"/>
              </a:rPr>
              <a:t>p</a:t>
            </a:r>
            <a:r>
              <a:rPr lang="en-US" altLang="zh-CN" sz="2100" b="0">
                <a:solidFill>
                  <a:schemeClr val="accent2"/>
                </a:solidFill>
                <a:latin typeface="Verdana" panose="020B0604030504040204" pitchFamily="34" charset="0"/>
                <a:sym typeface="Symbol" panose="05050102010706020507" pitchFamily="18" charset="2"/>
              </a:rPr>
              <a:t></a:t>
            </a:r>
            <a:r>
              <a:rPr lang="en-US" altLang="zh-CN" sz="2100" b="0" i="1">
                <a:solidFill>
                  <a:schemeClr val="accent2"/>
                </a:solidFill>
                <a:latin typeface="Verdana" panose="020B0604030504040204" pitchFamily="34" charset="0"/>
                <a:sym typeface="Symbol" panose="05050102010706020507" pitchFamily="18" charset="2"/>
              </a:rPr>
              <a:t>r</a:t>
            </a:r>
            <a:r>
              <a:rPr lang="en-US" altLang="zh-CN" sz="2100" b="0">
                <a:solidFill>
                  <a:schemeClr val="accent2"/>
                </a:solidFill>
                <a:latin typeface="Verdana" panose="020B0604030504040204" pitchFamily="34" charset="0"/>
                <a:sym typeface="Symbol" panose="05050102010706020507" pitchFamily="18" charset="2"/>
              </a:rPr>
              <a:t>)</a:t>
            </a:r>
          </a:p>
        </p:txBody>
      </p:sp>
      <p:sp>
        <p:nvSpPr>
          <p:cNvPr id="780292" name="Line 4">
            <a:extLst>
              <a:ext uri="{FF2B5EF4-FFF2-40B4-BE49-F238E27FC236}">
                <a16:creationId xmlns:a16="http://schemas.microsoft.com/office/drawing/2014/main" id="{B8F1D7EB-9080-4DE8-B42C-41B7291BF70B}"/>
              </a:ext>
            </a:extLst>
          </p:cNvPr>
          <p:cNvSpPr>
            <a:spLocks noChangeShapeType="1"/>
          </p:cNvSpPr>
          <p:nvPr/>
        </p:nvSpPr>
        <p:spPr bwMode="auto">
          <a:xfrm>
            <a:off x="3168254" y="4076700"/>
            <a:ext cx="0" cy="21550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0293" name="Text Box 5">
            <a:extLst>
              <a:ext uri="{FF2B5EF4-FFF2-40B4-BE49-F238E27FC236}">
                <a16:creationId xmlns:a16="http://schemas.microsoft.com/office/drawing/2014/main" id="{B05A0F14-1716-4FE7-9D32-77ABA03072FD}"/>
              </a:ext>
            </a:extLst>
          </p:cNvPr>
          <p:cNvSpPr txBox="1">
            <a:spLocks noChangeArrowheads="1"/>
          </p:cNvSpPr>
          <p:nvPr/>
        </p:nvSpPr>
        <p:spPr bwMode="auto">
          <a:xfrm>
            <a:off x="3006328" y="4238626"/>
            <a:ext cx="594122"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75">
                <a:solidFill>
                  <a:srgbClr val="FF3300"/>
                </a:solidFill>
              </a:rPr>
              <a:t>T</a:t>
            </a:r>
          </a:p>
        </p:txBody>
      </p:sp>
      <p:sp>
        <p:nvSpPr>
          <p:cNvPr id="780294" name="Text Box 6">
            <a:extLst>
              <a:ext uri="{FF2B5EF4-FFF2-40B4-BE49-F238E27FC236}">
                <a16:creationId xmlns:a16="http://schemas.microsoft.com/office/drawing/2014/main" id="{5481FDE7-FF01-4672-99E7-E9046A035CDE}"/>
              </a:ext>
            </a:extLst>
          </p:cNvPr>
          <p:cNvSpPr txBox="1">
            <a:spLocks noChangeArrowheads="1"/>
          </p:cNvSpPr>
          <p:nvPr/>
        </p:nvSpPr>
        <p:spPr bwMode="auto">
          <a:xfrm>
            <a:off x="2357439" y="4238626"/>
            <a:ext cx="594122"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75">
                <a:solidFill>
                  <a:srgbClr val="FF3300"/>
                </a:solidFill>
              </a:rPr>
              <a:t>F</a:t>
            </a:r>
          </a:p>
        </p:txBody>
      </p:sp>
      <p:sp>
        <p:nvSpPr>
          <p:cNvPr id="780295" name="Line 7">
            <a:extLst>
              <a:ext uri="{FF2B5EF4-FFF2-40B4-BE49-F238E27FC236}">
                <a16:creationId xmlns:a16="http://schemas.microsoft.com/office/drawing/2014/main" id="{E6A8FE96-87F6-4C7B-B1C3-B588A8D6A0CF}"/>
              </a:ext>
            </a:extLst>
          </p:cNvPr>
          <p:cNvSpPr>
            <a:spLocks noChangeShapeType="1"/>
          </p:cNvSpPr>
          <p:nvPr/>
        </p:nvSpPr>
        <p:spPr bwMode="auto">
          <a:xfrm>
            <a:off x="2465785" y="4077892"/>
            <a:ext cx="0" cy="21550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0296" name="Line 8">
            <a:extLst>
              <a:ext uri="{FF2B5EF4-FFF2-40B4-BE49-F238E27FC236}">
                <a16:creationId xmlns:a16="http://schemas.microsoft.com/office/drawing/2014/main" id="{C4249C29-FD75-469B-900E-5C3DE17C2157}"/>
              </a:ext>
            </a:extLst>
          </p:cNvPr>
          <p:cNvSpPr>
            <a:spLocks noChangeShapeType="1"/>
          </p:cNvSpPr>
          <p:nvPr/>
        </p:nvSpPr>
        <p:spPr bwMode="auto">
          <a:xfrm>
            <a:off x="2519364" y="4508898"/>
            <a:ext cx="216694" cy="21669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0297" name="Line 9">
            <a:extLst>
              <a:ext uri="{FF2B5EF4-FFF2-40B4-BE49-F238E27FC236}">
                <a16:creationId xmlns:a16="http://schemas.microsoft.com/office/drawing/2014/main" id="{8645E183-8C60-46BE-B4E7-358C8EB9EB0C}"/>
              </a:ext>
            </a:extLst>
          </p:cNvPr>
          <p:cNvSpPr>
            <a:spLocks noChangeShapeType="1"/>
          </p:cNvSpPr>
          <p:nvPr/>
        </p:nvSpPr>
        <p:spPr bwMode="auto">
          <a:xfrm flipH="1">
            <a:off x="2951560" y="4562475"/>
            <a:ext cx="161925" cy="1631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0301" name="Text Box 13">
            <a:extLst>
              <a:ext uri="{FF2B5EF4-FFF2-40B4-BE49-F238E27FC236}">
                <a16:creationId xmlns:a16="http://schemas.microsoft.com/office/drawing/2014/main" id="{ED07B7B9-EA9E-4697-B63C-6611C0DAB53A}"/>
              </a:ext>
            </a:extLst>
          </p:cNvPr>
          <p:cNvSpPr txBox="1">
            <a:spLocks noChangeArrowheads="1"/>
          </p:cNvSpPr>
          <p:nvPr/>
        </p:nvSpPr>
        <p:spPr bwMode="auto">
          <a:xfrm>
            <a:off x="2681289" y="4670823"/>
            <a:ext cx="594122"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75">
                <a:solidFill>
                  <a:srgbClr val="FF3300"/>
                </a:solidFill>
              </a:rPr>
              <a:t>T</a:t>
            </a:r>
          </a:p>
        </p:txBody>
      </p:sp>
      <p:sp>
        <p:nvSpPr>
          <p:cNvPr id="780302" name="Line 14">
            <a:extLst>
              <a:ext uri="{FF2B5EF4-FFF2-40B4-BE49-F238E27FC236}">
                <a16:creationId xmlns:a16="http://schemas.microsoft.com/office/drawing/2014/main" id="{6DC1C7FA-CE7E-43B0-A8B6-A39B5B04BF02}"/>
              </a:ext>
            </a:extLst>
          </p:cNvPr>
          <p:cNvSpPr>
            <a:spLocks noChangeShapeType="1"/>
          </p:cNvSpPr>
          <p:nvPr/>
        </p:nvSpPr>
        <p:spPr bwMode="auto">
          <a:xfrm>
            <a:off x="4086226" y="4076701"/>
            <a:ext cx="107156" cy="59412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0303" name="Line 15">
            <a:extLst>
              <a:ext uri="{FF2B5EF4-FFF2-40B4-BE49-F238E27FC236}">
                <a16:creationId xmlns:a16="http://schemas.microsoft.com/office/drawing/2014/main" id="{2A637E38-B213-44E8-8A51-30CC8383BBFC}"/>
              </a:ext>
            </a:extLst>
          </p:cNvPr>
          <p:cNvSpPr>
            <a:spLocks noChangeShapeType="1"/>
          </p:cNvSpPr>
          <p:nvPr/>
        </p:nvSpPr>
        <p:spPr bwMode="auto">
          <a:xfrm flipH="1">
            <a:off x="4248151" y="4023122"/>
            <a:ext cx="270272" cy="6477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0304" name="Text Box 16">
            <a:extLst>
              <a:ext uri="{FF2B5EF4-FFF2-40B4-BE49-F238E27FC236}">
                <a16:creationId xmlns:a16="http://schemas.microsoft.com/office/drawing/2014/main" id="{FC7076C3-8D27-4A60-8401-DF259B9824B0}"/>
              </a:ext>
            </a:extLst>
          </p:cNvPr>
          <p:cNvSpPr txBox="1">
            <a:spLocks noChangeArrowheads="1"/>
          </p:cNvSpPr>
          <p:nvPr/>
        </p:nvSpPr>
        <p:spPr bwMode="auto">
          <a:xfrm>
            <a:off x="4086226" y="4639867"/>
            <a:ext cx="594122"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75">
                <a:solidFill>
                  <a:srgbClr val="FF3300"/>
                </a:solidFill>
              </a:rPr>
              <a:t>F</a:t>
            </a:r>
          </a:p>
        </p:txBody>
      </p:sp>
      <p:sp>
        <p:nvSpPr>
          <p:cNvPr id="780305" name="Line 17">
            <a:extLst>
              <a:ext uri="{FF2B5EF4-FFF2-40B4-BE49-F238E27FC236}">
                <a16:creationId xmlns:a16="http://schemas.microsoft.com/office/drawing/2014/main" id="{CF4CFB27-7058-4D01-BE04-6248565D154D}"/>
              </a:ext>
            </a:extLst>
          </p:cNvPr>
          <p:cNvSpPr>
            <a:spLocks noChangeShapeType="1"/>
          </p:cNvSpPr>
          <p:nvPr/>
        </p:nvSpPr>
        <p:spPr bwMode="auto">
          <a:xfrm>
            <a:off x="2844405" y="4941094"/>
            <a:ext cx="431006" cy="3238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0306" name="Line 18">
            <a:extLst>
              <a:ext uri="{FF2B5EF4-FFF2-40B4-BE49-F238E27FC236}">
                <a16:creationId xmlns:a16="http://schemas.microsoft.com/office/drawing/2014/main" id="{0F339601-3502-4EF6-B436-19C173820AC3}"/>
              </a:ext>
            </a:extLst>
          </p:cNvPr>
          <p:cNvSpPr>
            <a:spLocks noChangeShapeType="1"/>
          </p:cNvSpPr>
          <p:nvPr/>
        </p:nvSpPr>
        <p:spPr bwMode="auto">
          <a:xfrm flipH="1">
            <a:off x="3545683" y="4941094"/>
            <a:ext cx="594122" cy="3238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0307" name="Text Box 19">
            <a:extLst>
              <a:ext uri="{FF2B5EF4-FFF2-40B4-BE49-F238E27FC236}">
                <a16:creationId xmlns:a16="http://schemas.microsoft.com/office/drawing/2014/main" id="{47934BE3-D6D6-4A0A-9489-B171E2E6F23A}"/>
              </a:ext>
            </a:extLst>
          </p:cNvPr>
          <p:cNvSpPr txBox="1">
            <a:spLocks noChangeArrowheads="1"/>
          </p:cNvSpPr>
          <p:nvPr/>
        </p:nvSpPr>
        <p:spPr bwMode="auto">
          <a:xfrm>
            <a:off x="3275410" y="5180411"/>
            <a:ext cx="594122"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75">
                <a:solidFill>
                  <a:srgbClr val="FF3300"/>
                </a:solidFill>
              </a:rPr>
              <a:t>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7802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0291">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02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029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8029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80291">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780292"/>
                                        </p:tgtEl>
                                        <p:attrNameLst>
                                          <p:attrName>style.visibility</p:attrName>
                                        </p:attrNameLst>
                                      </p:cBhvr>
                                      <p:to>
                                        <p:strVal val="visible"/>
                                      </p:to>
                                    </p:set>
                                    <p:animEffect transition="in" filter="wipe(down)">
                                      <p:cBhvr>
                                        <p:cTn id="21" dur="500"/>
                                        <p:tgtEl>
                                          <p:spTgt spid="780292"/>
                                        </p:tgtEl>
                                      </p:cBhvr>
                                    </p:animEffect>
                                  </p:childTnLst>
                                </p:cTn>
                              </p:par>
                            </p:childTnLst>
                          </p:cTn>
                        </p:par>
                        <p:par>
                          <p:cTn id="22" fill="hold" nodeType="afterGroup">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780293"/>
                                        </p:tgtEl>
                                        <p:attrNameLst>
                                          <p:attrName>style.visibility</p:attrName>
                                        </p:attrNameLst>
                                      </p:cBhvr>
                                      <p:to>
                                        <p:strVal val="visible"/>
                                      </p:to>
                                    </p:set>
                                    <p:animEffect transition="in" filter="wipe(down)">
                                      <p:cBhvr>
                                        <p:cTn id="25" dur="500"/>
                                        <p:tgtEl>
                                          <p:spTgt spid="78029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780295"/>
                                        </p:tgtEl>
                                        <p:attrNameLst>
                                          <p:attrName>style.visibility</p:attrName>
                                        </p:attrNameLst>
                                      </p:cBhvr>
                                      <p:to>
                                        <p:strVal val="visible"/>
                                      </p:to>
                                    </p:set>
                                    <p:animEffect transition="in" filter="wipe(down)">
                                      <p:cBhvr>
                                        <p:cTn id="30" dur="500"/>
                                        <p:tgtEl>
                                          <p:spTgt spid="780295"/>
                                        </p:tgtEl>
                                      </p:cBhvr>
                                    </p:animEffect>
                                  </p:childTnLst>
                                </p:cTn>
                              </p:par>
                            </p:childTnLst>
                          </p:cTn>
                        </p:par>
                        <p:par>
                          <p:cTn id="31" fill="hold" nodeType="afterGroup">
                            <p:stCondLst>
                              <p:cond delay="500"/>
                            </p:stCondLst>
                            <p:childTnLst>
                              <p:par>
                                <p:cTn id="32" presetID="22" presetClass="entr" presetSubtype="4" fill="hold" grpId="0" nodeType="afterEffect">
                                  <p:stCondLst>
                                    <p:cond delay="0"/>
                                  </p:stCondLst>
                                  <p:childTnLst>
                                    <p:set>
                                      <p:cBhvr>
                                        <p:cTn id="33" dur="1" fill="hold">
                                          <p:stCondLst>
                                            <p:cond delay="0"/>
                                          </p:stCondLst>
                                        </p:cTn>
                                        <p:tgtEl>
                                          <p:spTgt spid="780294"/>
                                        </p:tgtEl>
                                        <p:attrNameLst>
                                          <p:attrName>style.visibility</p:attrName>
                                        </p:attrNameLst>
                                      </p:cBhvr>
                                      <p:to>
                                        <p:strVal val="visible"/>
                                      </p:to>
                                    </p:set>
                                    <p:animEffect transition="in" filter="wipe(down)">
                                      <p:cBhvr>
                                        <p:cTn id="34" dur="500"/>
                                        <p:tgtEl>
                                          <p:spTgt spid="78029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nodeType="clickEffect">
                                  <p:stCondLst>
                                    <p:cond delay="0"/>
                                  </p:stCondLst>
                                  <p:childTnLst>
                                    <p:set>
                                      <p:cBhvr>
                                        <p:cTn id="38" dur="1" fill="hold">
                                          <p:stCondLst>
                                            <p:cond delay="0"/>
                                          </p:stCondLst>
                                        </p:cTn>
                                        <p:tgtEl>
                                          <p:spTgt spid="780296"/>
                                        </p:tgtEl>
                                        <p:attrNameLst>
                                          <p:attrName>style.visibility</p:attrName>
                                        </p:attrNameLst>
                                      </p:cBhvr>
                                      <p:to>
                                        <p:strVal val="visible"/>
                                      </p:to>
                                    </p:set>
                                    <p:animEffect transition="in" filter="wipe(down)">
                                      <p:cBhvr>
                                        <p:cTn id="39" dur="500"/>
                                        <p:tgtEl>
                                          <p:spTgt spid="780296"/>
                                        </p:tgtEl>
                                      </p:cBhvr>
                                    </p:animEffect>
                                  </p:childTnLst>
                                </p:cTn>
                              </p:par>
                              <p:par>
                                <p:cTn id="40" presetID="22" presetClass="entr" presetSubtype="4" fill="hold" nodeType="withEffect">
                                  <p:stCondLst>
                                    <p:cond delay="0"/>
                                  </p:stCondLst>
                                  <p:childTnLst>
                                    <p:set>
                                      <p:cBhvr>
                                        <p:cTn id="41" dur="1" fill="hold">
                                          <p:stCondLst>
                                            <p:cond delay="0"/>
                                          </p:stCondLst>
                                        </p:cTn>
                                        <p:tgtEl>
                                          <p:spTgt spid="780297"/>
                                        </p:tgtEl>
                                        <p:attrNameLst>
                                          <p:attrName>style.visibility</p:attrName>
                                        </p:attrNameLst>
                                      </p:cBhvr>
                                      <p:to>
                                        <p:strVal val="visible"/>
                                      </p:to>
                                    </p:set>
                                    <p:animEffect transition="in" filter="wipe(down)">
                                      <p:cBhvr>
                                        <p:cTn id="42" dur="500"/>
                                        <p:tgtEl>
                                          <p:spTgt spid="780297"/>
                                        </p:tgtEl>
                                      </p:cBhvr>
                                    </p:animEffect>
                                  </p:childTnLst>
                                </p:cTn>
                              </p:par>
                            </p:childTnLst>
                          </p:cTn>
                        </p:par>
                        <p:par>
                          <p:cTn id="43" fill="hold" nodeType="afterGroup">
                            <p:stCondLst>
                              <p:cond delay="500"/>
                            </p:stCondLst>
                            <p:childTnLst>
                              <p:par>
                                <p:cTn id="44" presetID="22" presetClass="entr" presetSubtype="4" fill="hold" grpId="0" nodeType="afterEffect">
                                  <p:stCondLst>
                                    <p:cond delay="0"/>
                                  </p:stCondLst>
                                  <p:childTnLst>
                                    <p:set>
                                      <p:cBhvr>
                                        <p:cTn id="45" dur="1" fill="hold">
                                          <p:stCondLst>
                                            <p:cond delay="0"/>
                                          </p:stCondLst>
                                        </p:cTn>
                                        <p:tgtEl>
                                          <p:spTgt spid="780301"/>
                                        </p:tgtEl>
                                        <p:attrNameLst>
                                          <p:attrName>style.visibility</p:attrName>
                                        </p:attrNameLst>
                                      </p:cBhvr>
                                      <p:to>
                                        <p:strVal val="visible"/>
                                      </p:to>
                                    </p:set>
                                    <p:animEffect transition="in" filter="wipe(down)">
                                      <p:cBhvr>
                                        <p:cTn id="46" dur="500"/>
                                        <p:tgtEl>
                                          <p:spTgt spid="78030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780302"/>
                                        </p:tgtEl>
                                        <p:attrNameLst>
                                          <p:attrName>style.visibility</p:attrName>
                                        </p:attrNameLst>
                                      </p:cBhvr>
                                      <p:to>
                                        <p:strVal val="visible"/>
                                      </p:to>
                                    </p:set>
                                    <p:animEffect transition="in" filter="wipe(down)">
                                      <p:cBhvr>
                                        <p:cTn id="51" dur="500"/>
                                        <p:tgtEl>
                                          <p:spTgt spid="780302"/>
                                        </p:tgtEl>
                                      </p:cBhvr>
                                    </p:animEffect>
                                  </p:childTnLst>
                                </p:cTn>
                              </p:par>
                              <p:par>
                                <p:cTn id="52" presetID="22" presetClass="entr" presetSubtype="4" fill="hold" nodeType="withEffect">
                                  <p:stCondLst>
                                    <p:cond delay="0"/>
                                  </p:stCondLst>
                                  <p:childTnLst>
                                    <p:set>
                                      <p:cBhvr>
                                        <p:cTn id="53" dur="1" fill="hold">
                                          <p:stCondLst>
                                            <p:cond delay="0"/>
                                          </p:stCondLst>
                                        </p:cTn>
                                        <p:tgtEl>
                                          <p:spTgt spid="780303"/>
                                        </p:tgtEl>
                                        <p:attrNameLst>
                                          <p:attrName>style.visibility</p:attrName>
                                        </p:attrNameLst>
                                      </p:cBhvr>
                                      <p:to>
                                        <p:strVal val="visible"/>
                                      </p:to>
                                    </p:set>
                                    <p:animEffect transition="in" filter="wipe(down)">
                                      <p:cBhvr>
                                        <p:cTn id="54" dur="500"/>
                                        <p:tgtEl>
                                          <p:spTgt spid="780303"/>
                                        </p:tgtEl>
                                      </p:cBhvr>
                                    </p:animEffect>
                                  </p:childTnLst>
                                </p:cTn>
                              </p:par>
                            </p:childTnLst>
                          </p:cTn>
                        </p:par>
                        <p:par>
                          <p:cTn id="55" fill="hold" nodeType="afterGroup">
                            <p:stCondLst>
                              <p:cond delay="500"/>
                            </p:stCondLst>
                            <p:childTnLst>
                              <p:par>
                                <p:cTn id="56" presetID="22" presetClass="entr" presetSubtype="4" fill="hold" grpId="0" nodeType="afterEffect">
                                  <p:stCondLst>
                                    <p:cond delay="0"/>
                                  </p:stCondLst>
                                  <p:childTnLst>
                                    <p:set>
                                      <p:cBhvr>
                                        <p:cTn id="57" dur="1" fill="hold">
                                          <p:stCondLst>
                                            <p:cond delay="0"/>
                                          </p:stCondLst>
                                        </p:cTn>
                                        <p:tgtEl>
                                          <p:spTgt spid="780304"/>
                                        </p:tgtEl>
                                        <p:attrNameLst>
                                          <p:attrName>style.visibility</p:attrName>
                                        </p:attrNameLst>
                                      </p:cBhvr>
                                      <p:to>
                                        <p:strVal val="visible"/>
                                      </p:to>
                                    </p:set>
                                    <p:animEffect transition="in" filter="wipe(down)">
                                      <p:cBhvr>
                                        <p:cTn id="58" dur="500"/>
                                        <p:tgtEl>
                                          <p:spTgt spid="78030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nodeType="clickEffect">
                                  <p:stCondLst>
                                    <p:cond delay="0"/>
                                  </p:stCondLst>
                                  <p:childTnLst>
                                    <p:set>
                                      <p:cBhvr>
                                        <p:cTn id="62" dur="1" fill="hold">
                                          <p:stCondLst>
                                            <p:cond delay="0"/>
                                          </p:stCondLst>
                                        </p:cTn>
                                        <p:tgtEl>
                                          <p:spTgt spid="780305"/>
                                        </p:tgtEl>
                                        <p:attrNameLst>
                                          <p:attrName>style.visibility</p:attrName>
                                        </p:attrNameLst>
                                      </p:cBhvr>
                                      <p:to>
                                        <p:strVal val="visible"/>
                                      </p:to>
                                    </p:set>
                                    <p:animEffect transition="in" filter="wipe(down)">
                                      <p:cBhvr>
                                        <p:cTn id="63" dur="500"/>
                                        <p:tgtEl>
                                          <p:spTgt spid="780305"/>
                                        </p:tgtEl>
                                      </p:cBhvr>
                                    </p:animEffect>
                                  </p:childTnLst>
                                </p:cTn>
                              </p:par>
                              <p:par>
                                <p:cTn id="64" presetID="22" presetClass="entr" presetSubtype="4" fill="hold" nodeType="withEffect">
                                  <p:stCondLst>
                                    <p:cond delay="0"/>
                                  </p:stCondLst>
                                  <p:childTnLst>
                                    <p:set>
                                      <p:cBhvr>
                                        <p:cTn id="65" dur="1" fill="hold">
                                          <p:stCondLst>
                                            <p:cond delay="0"/>
                                          </p:stCondLst>
                                        </p:cTn>
                                        <p:tgtEl>
                                          <p:spTgt spid="780306"/>
                                        </p:tgtEl>
                                        <p:attrNameLst>
                                          <p:attrName>style.visibility</p:attrName>
                                        </p:attrNameLst>
                                      </p:cBhvr>
                                      <p:to>
                                        <p:strVal val="visible"/>
                                      </p:to>
                                    </p:set>
                                    <p:animEffect transition="in" filter="wipe(down)">
                                      <p:cBhvr>
                                        <p:cTn id="66" dur="500"/>
                                        <p:tgtEl>
                                          <p:spTgt spid="780306"/>
                                        </p:tgtEl>
                                      </p:cBhvr>
                                    </p:animEffect>
                                  </p:childTnLst>
                                </p:cTn>
                              </p:par>
                            </p:childTnLst>
                          </p:cTn>
                        </p:par>
                        <p:par>
                          <p:cTn id="67" fill="hold" nodeType="afterGroup">
                            <p:stCondLst>
                              <p:cond delay="500"/>
                            </p:stCondLst>
                            <p:childTnLst>
                              <p:par>
                                <p:cTn id="68" presetID="22" presetClass="entr" presetSubtype="4" fill="hold" grpId="0" nodeType="afterEffect">
                                  <p:stCondLst>
                                    <p:cond delay="0"/>
                                  </p:stCondLst>
                                  <p:childTnLst>
                                    <p:set>
                                      <p:cBhvr>
                                        <p:cTn id="69" dur="1" fill="hold">
                                          <p:stCondLst>
                                            <p:cond delay="0"/>
                                          </p:stCondLst>
                                        </p:cTn>
                                        <p:tgtEl>
                                          <p:spTgt spid="780307"/>
                                        </p:tgtEl>
                                        <p:attrNameLst>
                                          <p:attrName>style.visibility</p:attrName>
                                        </p:attrNameLst>
                                      </p:cBhvr>
                                      <p:to>
                                        <p:strVal val="visible"/>
                                      </p:to>
                                    </p:set>
                                    <p:animEffect transition="in" filter="wipe(down)">
                                      <p:cBhvr>
                                        <p:cTn id="70" dur="500"/>
                                        <p:tgtEl>
                                          <p:spTgt spid="780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3" grpId="0"/>
      <p:bldP spid="780294" grpId="0"/>
      <p:bldP spid="780301" grpId="0"/>
      <p:bldP spid="780304" grpId="0"/>
      <p:bldP spid="78030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7870069C-4519-47C5-A913-B74F8C3410C0}"/>
              </a:ext>
            </a:extLst>
          </p:cNvPr>
          <p:cNvSpPr>
            <a:spLocks noGrp="1" noChangeArrowheads="1"/>
          </p:cNvSpPr>
          <p:nvPr>
            <p:ph type="title"/>
          </p:nvPr>
        </p:nvSpPr>
        <p:spPr/>
        <p:txBody>
          <a:bodyPr/>
          <a:lstStyle/>
          <a:p>
            <a:endParaRPr lang="zh-CN" altLang="en-US"/>
          </a:p>
        </p:txBody>
      </p:sp>
      <p:pic>
        <p:nvPicPr>
          <p:cNvPr id="55299" name="Picture 22" descr="images">
            <a:extLst>
              <a:ext uri="{FF2B5EF4-FFF2-40B4-BE49-F238E27FC236}">
                <a16:creationId xmlns:a16="http://schemas.microsoft.com/office/drawing/2014/main" id="{61A47953-006A-447E-A300-CB3AE3C14365}"/>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709738" y="2996805"/>
            <a:ext cx="857250" cy="864394"/>
          </a:xfrm>
          <a:noFill/>
        </p:spPr>
      </p:pic>
      <p:sp>
        <p:nvSpPr>
          <p:cNvPr id="55300" name="Text Box 5">
            <a:extLst>
              <a:ext uri="{FF2B5EF4-FFF2-40B4-BE49-F238E27FC236}">
                <a16:creationId xmlns:a16="http://schemas.microsoft.com/office/drawing/2014/main" id="{F22C265F-8BFF-4415-A540-ED1634CFBAC2}"/>
              </a:ext>
            </a:extLst>
          </p:cNvPr>
          <p:cNvSpPr txBox="1">
            <a:spLocks noChangeArrowheads="1"/>
          </p:cNvSpPr>
          <p:nvPr/>
        </p:nvSpPr>
        <p:spPr bwMode="auto">
          <a:xfrm>
            <a:off x="2897982" y="3213498"/>
            <a:ext cx="442793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700"/>
              <a:t>第二节：命题公式及其赋值</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2338" name="Rectangle 2">
            <a:extLst>
              <a:ext uri="{FF2B5EF4-FFF2-40B4-BE49-F238E27FC236}">
                <a16:creationId xmlns:a16="http://schemas.microsoft.com/office/drawing/2014/main" id="{5C81B24B-3E52-4D85-BE51-BFAC26926CA6}"/>
              </a:ext>
            </a:extLst>
          </p:cNvPr>
          <p:cNvSpPr>
            <a:spLocks noGrp="1" noChangeArrowheads="1"/>
          </p:cNvSpPr>
          <p:nvPr>
            <p:ph type="title"/>
          </p:nvPr>
        </p:nvSpPr>
        <p:spPr/>
        <p:txBody>
          <a:bodyPr/>
          <a:lstStyle/>
          <a:p>
            <a:pPr>
              <a:defRPr/>
            </a:pPr>
            <a:r>
              <a:rPr lang="en-US" altLang="zh-CN"/>
              <a:t>1.2 </a:t>
            </a:r>
            <a:r>
              <a:rPr lang="zh-CN" altLang="en-US" u="sng"/>
              <a:t>命题公式</a:t>
            </a:r>
            <a:r>
              <a:rPr lang="zh-CN" altLang="en-US"/>
              <a:t>及其赋值</a:t>
            </a:r>
            <a:endParaRPr lang="zh-CN" altLang="en-US" u="sng">
              <a:effectLst>
                <a:outerShdw blurRad="38100" dist="38100" dir="2700000" algn="tl">
                  <a:srgbClr val="C0C0C0"/>
                </a:outerShdw>
              </a:effectLst>
            </a:endParaRPr>
          </a:p>
        </p:txBody>
      </p:sp>
      <p:sp>
        <p:nvSpPr>
          <p:cNvPr id="782339" name="Rectangle 3">
            <a:extLst>
              <a:ext uri="{FF2B5EF4-FFF2-40B4-BE49-F238E27FC236}">
                <a16:creationId xmlns:a16="http://schemas.microsoft.com/office/drawing/2014/main" id="{F8677FD7-C98F-4B44-A461-57573347F8DA}"/>
              </a:ext>
            </a:extLst>
          </p:cNvPr>
          <p:cNvSpPr>
            <a:spLocks noGrp="1" noChangeArrowheads="1"/>
          </p:cNvSpPr>
          <p:nvPr>
            <p:ph type="body" sz="half" idx="1"/>
          </p:nvPr>
        </p:nvSpPr>
        <p:spPr>
          <a:xfrm>
            <a:off x="1657350" y="1863328"/>
            <a:ext cx="6100763" cy="3671888"/>
          </a:xfrm>
          <a:noFill/>
        </p:spPr>
        <p:txBody>
          <a:bodyPr/>
          <a:lstStyle/>
          <a:p>
            <a:r>
              <a:rPr lang="zh-CN" altLang="en-US" b="0"/>
              <a:t>命题常项</a:t>
            </a:r>
            <a:r>
              <a:rPr lang="en-US" altLang="zh-CN" b="0"/>
              <a:t>(</a:t>
            </a:r>
            <a:r>
              <a:rPr lang="en-US" altLang="zh-CN" sz="1800"/>
              <a:t>Propositional Constant</a:t>
            </a:r>
            <a:r>
              <a:rPr lang="en-US" altLang="zh-CN" b="0"/>
              <a:t>)</a:t>
            </a:r>
            <a:r>
              <a:rPr lang="zh-CN" altLang="en-US" b="0"/>
              <a:t>：简单命题</a:t>
            </a:r>
          </a:p>
          <a:p>
            <a:r>
              <a:rPr lang="zh-CN" altLang="en-US" b="0"/>
              <a:t>命题变项</a:t>
            </a:r>
            <a:r>
              <a:rPr lang="en-US" altLang="zh-CN" b="0"/>
              <a:t>(</a:t>
            </a:r>
            <a:r>
              <a:rPr lang="en-US" altLang="zh-CN" sz="1800"/>
              <a:t>Propositional Variable</a:t>
            </a:r>
            <a:r>
              <a:rPr lang="en-US" altLang="zh-CN" b="0"/>
              <a:t>)</a:t>
            </a:r>
            <a:r>
              <a:rPr lang="zh-CN" altLang="en-US" b="0"/>
              <a:t>：表示命题的变量</a:t>
            </a:r>
          </a:p>
          <a:p>
            <a:pPr lvl="1"/>
            <a:r>
              <a:rPr lang="zh-CN" altLang="en-US" b="0">
                <a:solidFill>
                  <a:schemeClr val="accent2"/>
                </a:solidFill>
                <a:latin typeface="Verdana" panose="020B0604030504040204" pitchFamily="34" charset="0"/>
              </a:rPr>
              <a:t>真值可以变化的陈述句</a:t>
            </a:r>
          </a:p>
          <a:p>
            <a:pPr lvl="1"/>
            <a:r>
              <a:rPr lang="zh-CN" altLang="en-US" b="0">
                <a:solidFill>
                  <a:schemeClr val="accent2"/>
                </a:solidFill>
                <a:latin typeface="Verdana" panose="020B0604030504040204" pitchFamily="34" charset="0"/>
              </a:rPr>
              <a:t>命题变项不是命题</a:t>
            </a:r>
          </a:p>
          <a:p>
            <a:pPr lvl="1"/>
            <a:r>
              <a:rPr lang="zh-CN" altLang="en-US" b="0">
                <a:solidFill>
                  <a:schemeClr val="accent2"/>
                </a:solidFill>
                <a:latin typeface="Verdana" panose="020B0604030504040204" pitchFamily="34" charset="0"/>
              </a:rPr>
              <a:t>命题变项用确定命题代入才能确定真值</a:t>
            </a:r>
          </a:p>
          <a:p>
            <a:pPr lvl="1"/>
            <a:r>
              <a:rPr lang="zh-CN" altLang="en-US" b="0">
                <a:solidFill>
                  <a:schemeClr val="accent2"/>
                </a:solidFill>
                <a:latin typeface="Verdana" panose="020B0604030504040204" pitchFamily="34" charset="0"/>
              </a:rPr>
              <a:t>命题所用符号：常用小写２６个英文字母</a:t>
            </a:r>
            <a:endParaRPr lang="zh-CN" altLang="en-US" b="0"/>
          </a:p>
          <a:p>
            <a:pPr>
              <a:buFont typeface="Wingdings" panose="05000000000000000000" pitchFamily="2" charset="2"/>
              <a:buNone/>
            </a:pPr>
            <a:r>
              <a:rPr lang="zh-CN" altLang="en-US" b="0"/>
              <a:t>     命题变量不同于代数式的变量</a:t>
            </a:r>
            <a:endParaRPr lang="zh-CN" altLang="en-US" b="0">
              <a:latin typeface="Verdana" panose="020B0604030504040204" pitchFamily="34" charset="0"/>
            </a:endParaRPr>
          </a:p>
          <a:p>
            <a:pPr lvl="1"/>
            <a:r>
              <a:rPr lang="en-US" altLang="zh-CN" b="0" i="1">
                <a:solidFill>
                  <a:schemeClr val="accent2"/>
                </a:solidFill>
                <a:latin typeface="Verdana" panose="020B0604030504040204" pitchFamily="34" charset="0"/>
              </a:rPr>
              <a:t>x</a:t>
            </a:r>
            <a:r>
              <a:rPr lang="en-US" altLang="zh-CN" b="0">
                <a:solidFill>
                  <a:schemeClr val="accent2"/>
                </a:solidFill>
                <a:latin typeface="Verdana" panose="020B0604030504040204" pitchFamily="34" charset="0"/>
              </a:rPr>
              <a:t>+</a:t>
            </a:r>
            <a:r>
              <a:rPr lang="en-US" altLang="zh-CN" b="0" i="1">
                <a:solidFill>
                  <a:schemeClr val="accent2"/>
                </a:solidFill>
                <a:latin typeface="Verdana" panose="020B0604030504040204" pitchFamily="34" charset="0"/>
              </a:rPr>
              <a:t>y</a:t>
            </a:r>
            <a:r>
              <a:rPr lang="en-US" altLang="zh-CN" b="0">
                <a:solidFill>
                  <a:schemeClr val="accent2"/>
                </a:solidFill>
                <a:latin typeface="Verdana" panose="020B0604030504040204" pitchFamily="34" charset="0"/>
              </a:rPr>
              <a:t>&gt;4</a:t>
            </a:r>
            <a:r>
              <a:rPr lang="zh-CN" altLang="en-US" b="0">
                <a:solidFill>
                  <a:schemeClr val="accent2"/>
                </a:solidFill>
                <a:latin typeface="Verdana" panose="020B0604030504040204" pitchFamily="34" charset="0"/>
              </a:rPr>
              <a:t>的</a:t>
            </a:r>
            <a:r>
              <a:rPr lang="en-US" altLang="zh-CN" b="0" i="1">
                <a:solidFill>
                  <a:schemeClr val="accent2"/>
                </a:solidFill>
                <a:latin typeface="Verdana" panose="020B0604030504040204" pitchFamily="34" charset="0"/>
              </a:rPr>
              <a:t>x</a:t>
            </a:r>
            <a:r>
              <a:rPr lang="zh-CN" altLang="en-US" b="0">
                <a:solidFill>
                  <a:schemeClr val="accent2"/>
                </a:solidFill>
                <a:latin typeface="Verdana" panose="020B0604030504040204" pitchFamily="34" charset="0"/>
              </a:rPr>
              <a:t>，</a:t>
            </a:r>
            <a:r>
              <a:rPr lang="en-US" altLang="zh-CN" b="0" i="1">
                <a:solidFill>
                  <a:schemeClr val="accent2"/>
                </a:solidFill>
                <a:latin typeface="Verdana" panose="020B0604030504040204" pitchFamily="34" charset="0"/>
              </a:rPr>
              <a:t>y</a:t>
            </a:r>
            <a:r>
              <a:rPr lang="zh-CN" altLang="en-US" b="0">
                <a:solidFill>
                  <a:schemeClr val="accent2"/>
                </a:solidFill>
                <a:latin typeface="Verdana" panose="020B0604030504040204" pitchFamily="34" charset="0"/>
                <a:sym typeface="Symbol" panose="05050102010706020507" pitchFamily="18" charset="2"/>
              </a:rPr>
              <a:t>不是命题变量</a:t>
            </a:r>
          </a:p>
        </p:txBody>
      </p:sp>
      <p:pic>
        <p:nvPicPr>
          <p:cNvPr id="33796" name="Picture 4" descr="pay attention">
            <a:extLst>
              <a:ext uri="{FF2B5EF4-FFF2-40B4-BE49-F238E27FC236}">
                <a16:creationId xmlns:a16="http://schemas.microsoft.com/office/drawing/2014/main" id="{6476D18A-C328-4A9D-9778-6087FA2960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236" y="3969545"/>
            <a:ext cx="540544" cy="47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782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782339">
                                            <p:txEl>
                                              <p:pRg st="1" end="1"/>
                                            </p:txEl>
                                          </p:spTgt>
                                        </p:tgtEl>
                                        <p:attrNameLst>
                                          <p:attrName>style.visibility</p:attrName>
                                        </p:attrNameLst>
                                      </p:cBhvr>
                                      <p:to>
                                        <p:strVal val="visible"/>
                                      </p:to>
                                    </p:set>
                                    <p:animEffect transition="in" filter="blinds(horizontal)">
                                      <p:cBhvr>
                                        <p:cTn id="11" dur="500"/>
                                        <p:tgtEl>
                                          <p:spTgt spid="782339">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782339">
                                            <p:txEl>
                                              <p:pRg st="2" end="2"/>
                                            </p:txEl>
                                          </p:spTgt>
                                        </p:tgtEl>
                                        <p:attrNameLst>
                                          <p:attrName>style.visibility</p:attrName>
                                        </p:attrNameLst>
                                      </p:cBhvr>
                                      <p:to>
                                        <p:strVal val="visible"/>
                                      </p:to>
                                    </p:set>
                                    <p:animEffect transition="in" filter="blinds(horizontal)">
                                      <p:cBhvr>
                                        <p:cTn id="16" dur="500"/>
                                        <p:tgtEl>
                                          <p:spTgt spid="782339">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782339">
                                            <p:txEl>
                                              <p:pRg st="3" end="3"/>
                                            </p:txEl>
                                          </p:spTgt>
                                        </p:tgtEl>
                                        <p:attrNameLst>
                                          <p:attrName>style.visibility</p:attrName>
                                        </p:attrNameLst>
                                      </p:cBhvr>
                                      <p:to>
                                        <p:strVal val="visible"/>
                                      </p:to>
                                    </p:set>
                                    <p:animEffect transition="in" filter="blinds(horizontal)">
                                      <p:cBhvr>
                                        <p:cTn id="21" dur="500"/>
                                        <p:tgtEl>
                                          <p:spTgt spid="782339">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82339">
                                            <p:txEl>
                                              <p:pRg st="4" end="4"/>
                                            </p:txEl>
                                          </p:spTgt>
                                        </p:tgtEl>
                                        <p:attrNameLst>
                                          <p:attrName>style.visibility</p:attrName>
                                        </p:attrNameLst>
                                      </p:cBhvr>
                                      <p:to>
                                        <p:strVal val="visible"/>
                                      </p:to>
                                    </p:set>
                                    <p:animEffect transition="in" filter="blinds(horizontal)">
                                      <p:cBhvr>
                                        <p:cTn id="24" dur="500"/>
                                        <p:tgtEl>
                                          <p:spTgt spid="782339">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782339">
                                            <p:txEl>
                                              <p:pRg st="5" end="5"/>
                                            </p:txEl>
                                          </p:spTgt>
                                        </p:tgtEl>
                                        <p:attrNameLst>
                                          <p:attrName>style.visibility</p:attrName>
                                        </p:attrNameLst>
                                      </p:cBhvr>
                                      <p:to>
                                        <p:strVal val="visible"/>
                                      </p:to>
                                    </p:set>
                                    <p:animEffect transition="in" filter="blinds(horizontal)">
                                      <p:cBhvr>
                                        <p:cTn id="29" dur="500"/>
                                        <p:tgtEl>
                                          <p:spTgt spid="782339">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5" presetClass="entr" presetSubtype="0" fill="hold" nodeType="clickEffect">
                                  <p:stCondLst>
                                    <p:cond delay="0"/>
                                  </p:stCondLst>
                                  <p:childTnLst>
                                    <p:set>
                                      <p:cBhvr>
                                        <p:cTn id="33" dur="1" fill="hold">
                                          <p:stCondLst>
                                            <p:cond delay="0"/>
                                          </p:stCondLst>
                                        </p:cTn>
                                        <p:tgtEl>
                                          <p:spTgt spid="33796"/>
                                        </p:tgtEl>
                                        <p:attrNameLst>
                                          <p:attrName>style.visibility</p:attrName>
                                        </p:attrNameLst>
                                      </p:cBhvr>
                                      <p:to>
                                        <p:strVal val="visible"/>
                                      </p:to>
                                    </p:set>
                                    <p:anim calcmode="lin" valueType="num">
                                      <p:cBhvr>
                                        <p:cTn id="34" dur="500" decel="50000" fill="hold">
                                          <p:stCondLst>
                                            <p:cond delay="0"/>
                                          </p:stCondLst>
                                        </p:cTn>
                                        <p:tgtEl>
                                          <p:spTgt spid="33796"/>
                                        </p:tgtEl>
                                        <p:attrNameLst>
                                          <p:attrName>style.rotation</p:attrName>
                                        </p:attrNameLst>
                                      </p:cBhvr>
                                      <p:tavLst>
                                        <p:tav tm="0">
                                          <p:val>
                                            <p:fltVal val="-90"/>
                                          </p:val>
                                        </p:tav>
                                        <p:tav tm="100000">
                                          <p:val>
                                            <p:fltVal val="0"/>
                                          </p:val>
                                        </p:tav>
                                      </p:tavLst>
                                    </p:anim>
                                    <p:anim calcmode="lin" valueType="num">
                                      <p:cBhvr>
                                        <p:cTn id="35" dur="500" decel="50000" fill="hold">
                                          <p:stCondLst>
                                            <p:cond delay="0"/>
                                          </p:stCondLst>
                                        </p:cTn>
                                        <p:tgtEl>
                                          <p:spTgt spid="33796"/>
                                        </p:tgtEl>
                                        <p:attrNameLst>
                                          <p:attrName>ppt_w</p:attrName>
                                        </p:attrNameLst>
                                      </p:cBhvr>
                                      <p:tavLst>
                                        <p:tav tm="0">
                                          <p:val>
                                            <p:strVal val="#ppt_w"/>
                                          </p:val>
                                        </p:tav>
                                        <p:tav tm="100000">
                                          <p:val>
                                            <p:strVal val="#ppt_w*.05"/>
                                          </p:val>
                                        </p:tav>
                                      </p:tavLst>
                                    </p:anim>
                                    <p:anim calcmode="lin" valueType="num">
                                      <p:cBhvr>
                                        <p:cTn id="36" dur="500" accel="50000" fill="hold">
                                          <p:stCondLst>
                                            <p:cond delay="500"/>
                                          </p:stCondLst>
                                        </p:cTn>
                                        <p:tgtEl>
                                          <p:spTgt spid="33796"/>
                                        </p:tgtEl>
                                        <p:attrNameLst>
                                          <p:attrName>ppt_w</p:attrName>
                                        </p:attrNameLst>
                                      </p:cBhvr>
                                      <p:tavLst>
                                        <p:tav tm="0">
                                          <p:val>
                                            <p:strVal val="#ppt_w*.05"/>
                                          </p:val>
                                        </p:tav>
                                        <p:tav tm="100000">
                                          <p:val>
                                            <p:strVal val="#ppt_w"/>
                                          </p:val>
                                        </p:tav>
                                      </p:tavLst>
                                    </p:anim>
                                    <p:anim calcmode="lin" valueType="num">
                                      <p:cBhvr>
                                        <p:cTn id="37" dur="1000" fill="hold"/>
                                        <p:tgtEl>
                                          <p:spTgt spid="33796"/>
                                        </p:tgtEl>
                                        <p:attrNameLst>
                                          <p:attrName>ppt_h</p:attrName>
                                        </p:attrNameLst>
                                      </p:cBhvr>
                                      <p:tavLst>
                                        <p:tav tm="0">
                                          <p:val>
                                            <p:strVal val="#ppt_h"/>
                                          </p:val>
                                        </p:tav>
                                        <p:tav tm="100000">
                                          <p:val>
                                            <p:strVal val="#ppt_h"/>
                                          </p:val>
                                        </p:tav>
                                      </p:tavLst>
                                    </p:anim>
                                    <p:anim calcmode="lin" valueType="num">
                                      <p:cBhvr>
                                        <p:cTn id="38" dur="500" decel="50000" fill="hold">
                                          <p:stCondLst>
                                            <p:cond delay="0"/>
                                          </p:stCondLst>
                                        </p:cTn>
                                        <p:tgtEl>
                                          <p:spTgt spid="33796"/>
                                        </p:tgtEl>
                                        <p:attrNameLst>
                                          <p:attrName>ppt_x</p:attrName>
                                        </p:attrNameLst>
                                      </p:cBhvr>
                                      <p:tavLst>
                                        <p:tav tm="0">
                                          <p:val>
                                            <p:strVal val="#ppt_x+.4"/>
                                          </p:val>
                                        </p:tav>
                                        <p:tav tm="100000">
                                          <p:val>
                                            <p:strVal val="#ppt_x"/>
                                          </p:val>
                                        </p:tav>
                                      </p:tavLst>
                                    </p:anim>
                                    <p:anim calcmode="lin" valueType="num">
                                      <p:cBhvr>
                                        <p:cTn id="39" dur="500" decel="50000" fill="hold">
                                          <p:stCondLst>
                                            <p:cond delay="0"/>
                                          </p:stCondLst>
                                        </p:cTn>
                                        <p:tgtEl>
                                          <p:spTgt spid="33796"/>
                                        </p:tgtEl>
                                        <p:attrNameLst>
                                          <p:attrName>ppt_y</p:attrName>
                                        </p:attrNameLst>
                                      </p:cBhvr>
                                      <p:tavLst>
                                        <p:tav tm="0">
                                          <p:val>
                                            <p:strVal val="#ppt_y-.2"/>
                                          </p:val>
                                        </p:tav>
                                        <p:tav tm="100000">
                                          <p:val>
                                            <p:strVal val="#ppt_y+.1"/>
                                          </p:val>
                                        </p:tav>
                                      </p:tavLst>
                                    </p:anim>
                                    <p:anim calcmode="lin" valueType="num">
                                      <p:cBhvr>
                                        <p:cTn id="40" dur="500" accel="50000" fill="hold">
                                          <p:stCondLst>
                                            <p:cond delay="500"/>
                                          </p:stCondLst>
                                        </p:cTn>
                                        <p:tgtEl>
                                          <p:spTgt spid="33796"/>
                                        </p:tgtEl>
                                        <p:attrNameLst>
                                          <p:attrName>ppt_y</p:attrName>
                                        </p:attrNameLst>
                                      </p:cBhvr>
                                      <p:tavLst>
                                        <p:tav tm="0">
                                          <p:val>
                                            <p:strVal val="#ppt_y+.1"/>
                                          </p:val>
                                        </p:tav>
                                        <p:tav tm="100000">
                                          <p:val>
                                            <p:strVal val="#ppt_y"/>
                                          </p:val>
                                        </p:tav>
                                      </p:tavLst>
                                    </p:anim>
                                    <p:animEffect transition="in" filter="fade">
                                      <p:cBhvr>
                                        <p:cTn id="41" dur="1000" decel="50000">
                                          <p:stCondLst>
                                            <p:cond delay="0"/>
                                          </p:stCondLst>
                                        </p:cTn>
                                        <p:tgtEl>
                                          <p:spTgt spid="3379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782339">
                                            <p:txEl>
                                              <p:pRg st="6" end="6"/>
                                            </p:txEl>
                                          </p:spTgt>
                                        </p:tgtEl>
                                        <p:attrNameLst>
                                          <p:attrName>style.visibility</p:attrName>
                                        </p:attrNameLst>
                                      </p:cBhvr>
                                      <p:to>
                                        <p:strVal val="visible"/>
                                      </p:to>
                                    </p:set>
                                    <p:animEffect transition="in" filter="blinds(horizontal)">
                                      <p:cBhvr>
                                        <p:cTn id="46" dur="500"/>
                                        <p:tgtEl>
                                          <p:spTgt spid="782339">
                                            <p:txEl>
                                              <p:pRg st="6" end="6"/>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782339">
                                            <p:txEl>
                                              <p:pRg st="7" end="7"/>
                                            </p:txEl>
                                          </p:spTgt>
                                        </p:tgtEl>
                                        <p:attrNameLst>
                                          <p:attrName>style.visibility</p:attrName>
                                        </p:attrNameLst>
                                      </p:cBhvr>
                                      <p:to>
                                        <p:strVal val="visible"/>
                                      </p:to>
                                    </p:set>
                                    <p:animEffect transition="in" filter="blinds(horizontal)">
                                      <p:cBhvr>
                                        <p:cTn id="49" dur="500"/>
                                        <p:tgtEl>
                                          <p:spTgt spid="7823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38225B0-E1E9-4B35-9282-1217302D6464}"/>
              </a:ext>
            </a:extLst>
          </p:cNvPr>
          <p:cNvSpPr>
            <a:spLocks noGrp="1" noChangeArrowheads="1"/>
          </p:cNvSpPr>
          <p:nvPr>
            <p:ph type="title"/>
          </p:nvPr>
        </p:nvSpPr>
        <p:spPr>
          <a:noFill/>
        </p:spPr>
        <p:txBody>
          <a:bodyPr/>
          <a:lstStyle/>
          <a:p>
            <a:r>
              <a:rPr lang="en-US" altLang="zh-CN"/>
              <a:t>1.2 </a:t>
            </a:r>
            <a:r>
              <a:rPr lang="zh-CN" altLang="en-US" u="sng"/>
              <a:t>命题公式</a:t>
            </a:r>
            <a:r>
              <a:rPr lang="zh-CN" altLang="en-US"/>
              <a:t>及其赋值</a:t>
            </a:r>
          </a:p>
        </p:txBody>
      </p:sp>
      <p:sp>
        <p:nvSpPr>
          <p:cNvPr id="783363" name="Rectangle 3">
            <a:extLst>
              <a:ext uri="{FF2B5EF4-FFF2-40B4-BE49-F238E27FC236}">
                <a16:creationId xmlns:a16="http://schemas.microsoft.com/office/drawing/2014/main" id="{99F5BB8A-152B-452F-8365-AE51C56E1B47}"/>
              </a:ext>
            </a:extLst>
          </p:cNvPr>
          <p:cNvSpPr>
            <a:spLocks noGrp="1" noChangeArrowheads="1"/>
          </p:cNvSpPr>
          <p:nvPr>
            <p:ph type="body" sz="half" idx="1"/>
          </p:nvPr>
        </p:nvSpPr>
        <p:spPr>
          <a:xfrm>
            <a:off x="1657350" y="1863328"/>
            <a:ext cx="5938838" cy="3671888"/>
          </a:xfrm>
          <a:noFill/>
        </p:spPr>
        <p:txBody>
          <a:bodyPr/>
          <a:lstStyle/>
          <a:p>
            <a:pPr marL="342900" indent="-342900">
              <a:lnSpc>
                <a:spcPct val="90000"/>
              </a:lnSpc>
            </a:pPr>
            <a:r>
              <a:rPr lang="zh-CN" altLang="en-US" b="0"/>
              <a:t>合式公式（命题公式）</a:t>
            </a:r>
            <a:r>
              <a:rPr lang="en-US" altLang="zh-CN" b="0"/>
              <a:t>(</a:t>
            </a:r>
            <a:r>
              <a:rPr lang="en-US" altLang="zh-CN" sz="1800" u="sng">
                <a:hlinkClick r:id="rId2"/>
              </a:rPr>
              <a:t>Statement Formula</a:t>
            </a:r>
            <a:r>
              <a:rPr lang="en-US" altLang="zh-CN" b="0"/>
              <a:t>)</a:t>
            </a:r>
            <a:r>
              <a:rPr lang="zh-CN" altLang="en-US" b="0"/>
              <a:t>的递归定义：</a:t>
            </a:r>
          </a:p>
          <a:p>
            <a:pPr marL="642938" lvl="1" indent="-300038">
              <a:lnSpc>
                <a:spcPct val="90000"/>
              </a:lnSpc>
              <a:buFont typeface="Wingdings" panose="05000000000000000000" pitchFamily="2" charset="2"/>
              <a:buAutoNum type="arabicPeriod"/>
            </a:pPr>
            <a:r>
              <a:rPr lang="zh-CN" altLang="en-US" b="0">
                <a:solidFill>
                  <a:schemeClr val="accent2"/>
                </a:solidFill>
                <a:latin typeface="Verdana" panose="020B0604030504040204" pitchFamily="34" charset="0"/>
              </a:rPr>
              <a:t>单个命题常项或命题变项是合式公式（原子命题公式）</a:t>
            </a:r>
            <a:endParaRPr lang="zh-CN" altLang="en-US" b="0">
              <a:solidFill>
                <a:schemeClr val="accent2"/>
              </a:solidFill>
              <a:latin typeface="Verdana" panose="020B0604030504040204" pitchFamily="34" charset="0"/>
              <a:sym typeface="Symbol" panose="05050102010706020507" pitchFamily="18" charset="2"/>
            </a:endParaRPr>
          </a:p>
          <a:p>
            <a:pPr marL="642938" lvl="1" indent="-300038">
              <a:lnSpc>
                <a:spcPct val="90000"/>
              </a:lnSpc>
              <a:buFont typeface="Wingdings" panose="05000000000000000000" pitchFamily="2" charset="2"/>
              <a:buAutoNum type="arabicPeriod"/>
            </a:pPr>
            <a:r>
              <a:rPr lang="en-US" altLang="zh-CN" b="0">
                <a:solidFill>
                  <a:schemeClr val="accent2"/>
                </a:solidFill>
                <a:latin typeface="Verdana" panose="020B0604030504040204" pitchFamily="34" charset="0"/>
              </a:rPr>
              <a:t> </a:t>
            </a:r>
            <a:r>
              <a:rPr lang="en-US" altLang="zh-CN" b="0" i="1">
                <a:solidFill>
                  <a:schemeClr val="accent2"/>
                </a:solidFill>
                <a:latin typeface="Verdana" panose="020B0604030504040204" pitchFamily="34" charset="0"/>
              </a:rPr>
              <a:t>A</a:t>
            </a:r>
            <a:r>
              <a:rPr lang="zh-CN" altLang="en-US" b="0">
                <a:solidFill>
                  <a:schemeClr val="accent2"/>
                </a:solidFill>
                <a:latin typeface="Verdana" panose="020B0604030504040204" pitchFamily="34" charset="0"/>
              </a:rPr>
              <a:t>为合式公式，则</a:t>
            </a:r>
            <a:r>
              <a:rPr lang="zh-CN" altLang="en-US"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A</a:t>
            </a:r>
            <a:r>
              <a:rPr lang="zh-CN" altLang="en-US" b="0">
                <a:solidFill>
                  <a:schemeClr val="accent2"/>
                </a:solidFill>
                <a:latin typeface="Verdana" panose="020B0604030504040204" pitchFamily="34" charset="0"/>
              </a:rPr>
              <a:t>是合式公式</a:t>
            </a:r>
            <a:endParaRPr lang="zh-CN" altLang="en-US" b="0">
              <a:solidFill>
                <a:schemeClr val="accent2"/>
              </a:solidFill>
              <a:latin typeface="Verdana" panose="020B0604030504040204" pitchFamily="34" charset="0"/>
              <a:sym typeface="Symbol" panose="05050102010706020507" pitchFamily="18" charset="2"/>
            </a:endParaRPr>
          </a:p>
          <a:p>
            <a:pPr marL="642938" lvl="1" indent="-300038">
              <a:lnSpc>
                <a:spcPct val="90000"/>
              </a:lnSpc>
              <a:buFont typeface="Wingdings" panose="05000000000000000000" pitchFamily="2" charset="2"/>
              <a:buAutoNum type="arabicPeriod"/>
            </a:pPr>
            <a:r>
              <a:rPr lang="en-US" altLang="zh-CN" b="0">
                <a:solidFill>
                  <a:schemeClr val="accent2"/>
                </a:solidFill>
                <a:latin typeface="Verdana" panose="020B0604030504040204" pitchFamily="34" charset="0"/>
              </a:rPr>
              <a:t> </a:t>
            </a:r>
            <a:r>
              <a:rPr lang="en-US" altLang="zh-CN" b="0" i="1">
                <a:solidFill>
                  <a:schemeClr val="accent2"/>
                </a:solidFill>
                <a:latin typeface="Verdana" panose="020B0604030504040204" pitchFamily="34" charset="0"/>
              </a:rPr>
              <a:t>A</a:t>
            </a:r>
            <a:r>
              <a:rPr lang="zh-CN" altLang="en-US" b="0">
                <a:solidFill>
                  <a:schemeClr val="accent2"/>
                </a:solidFill>
                <a:latin typeface="Verdana" panose="020B0604030504040204" pitchFamily="34" charset="0"/>
              </a:rPr>
              <a:t>，</a:t>
            </a:r>
            <a:r>
              <a:rPr lang="en-US" altLang="zh-CN" b="0" i="1">
                <a:solidFill>
                  <a:schemeClr val="accent2"/>
                </a:solidFill>
                <a:latin typeface="Verdana" panose="020B0604030504040204" pitchFamily="34" charset="0"/>
              </a:rPr>
              <a:t>B</a:t>
            </a:r>
            <a:r>
              <a:rPr lang="zh-CN" altLang="en-US" b="0">
                <a:solidFill>
                  <a:schemeClr val="accent2"/>
                </a:solidFill>
                <a:latin typeface="Verdana" panose="020B0604030504040204" pitchFamily="34" charset="0"/>
              </a:rPr>
              <a:t>为合式公式</a:t>
            </a:r>
            <a:r>
              <a:rPr lang="en-US" altLang="zh-CN" b="0">
                <a:solidFill>
                  <a:schemeClr val="accent2"/>
                </a:solidFill>
                <a:latin typeface="Verdana" panose="020B0604030504040204" pitchFamily="34" charset="0"/>
              </a:rPr>
              <a:t>,</a:t>
            </a:r>
            <a:r>
              <a:rPr lang="zh-CN" altLang="en-US" b="0">
                <a:solidFill>
                  <a:schemeClr val="accent2"/>
                </a:solidFill>
                <a:latin typeface="Verdana" panose="020B0604030504040204" pitchFamily="34" charset="0"/>
              </a:rPr>
              <a:t>则（</a:t>
            </a:r>
            <a:r>
              <a:rPr lang="en-US" altLang="zh-CN" b="0" i="1">
                <a:solidFill>
                  <a:schemeClr val="accent2"/>
                </a:solidFill>
                <a:latin typeface="Verdana" panose="020B0604030504040204" pitchFamily="34" charset="0"/>
              </a:rPr>
              <a:t>A</a:t>
            </a:r>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B</a:t>
            </a:r>
            <a:r>
              <a:rPr lang="zh-CN" altLang="en-US" b="0">
                <a:solidFill>
                  <a:schemeClr val="accent2"/>
                </a:solidFill>
                <a:latin typeface="Verdana" panose="020B0604030504040204" pitchFamily="34" charset="0"/>
              </a:rPr>
              <a:t>），（ </a:t>
            </a:r>
            <a:r>
              <a:rPr lang="en-US" altLang="zh-CN" b="0" i="1">
                <a:solidFill>
                  <a:schemeClr val="accent2"/>
                </a:solidFill>
                <a:latin typeface="Verdana" panose="020B0604030504040204" pitchFamily="34" charset="0"/>
              </a:rPr>
              <a:t>A</a:t>
            </a:r>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B</a:t>
            </a:r>
            <a:r>
              <a:rPr lang="zh-CN" altLang="en-US" b="0">
                <a:solidFill>
                  <a:schemeClr val="accent2"/>
                </a:solidFill>
                <a:latin typeface="Verdana" panose="020B0604030504040204" pitchFamily="34" charset="0"/>
              </a:rPr>
              <a:t>）， </a:t>
            </a:r>
          </a:p>
          <a:p>
            <a:pPr marL="642938" lvl="1" indent="-300038">
              <a:lnSpc>
                <a:spcPct val="90000"/>
              </a:lnSpc>
              <a:buNone/>
            </a:pPr>
            <a:r>
              <a:rPr lang="zh-CN" altLang="en-US" b="0">
                <a:solidFill>
                  <a:schemeClr val="accent2"/>
                </a:solidFill>
                <a:latin typeface="Verdana" panose="020B0604030504040204" pitchFamily="34" charset="0"/>
              </a:rPr>
              <a:t>   （</a:t>
            </a:r>
            <a:r>
              <a:rPr lang="en-US" altLang="zh-CN" b="0" i="1">
                <a:solidFill>
                  <a:schemeClr val="accent2"/>
                </a:solidFill>
                <a:latin typeface="Verdana" panose="020B0604030504040204" pitchFamily="34" charset="0"/>
              </a:rPr>
              <a:t>A</a:t>
            </a:r>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B</a:t>
            </a:r>
            <a:r>
              <a:rPr lang="zh-CN" altLang="en-US" b="0">
                <a:solidFill>
                  <a:schemeClr val="accent2"/>
                </a:solidFill>
                <a:latin typeface="Verdana" panose="020B0604030504040204" pitchFamily="34" charset="0"/>
              </a:rPr>
              <a:t>）， （ </a:t>
            </a:r>
            <a:r>
              <a:rPr lang="en-US" altLang="zh-CN" b="0" i="1">
                <a:solidFill>
                  <a:schemeClr val="accent2"/>
                </a:solidFill>
                <a:latin typeface="Verdana" panose="020B0604030504040204" pitchFamily="34" charset="0"/>
              </a:rPr>
              <a:t>A</a:t>
            </a:r>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B</a:t>
            </a:r>
            <a:r>
              <a:rPr lang="zh-CN" altLang="en-US" b="0">
                <a:solidFill>
                  <a:schemeClr val="accent2"/>
                </a:solidFill>
                <a:latin typeface="Verdana" panose="020B0604030504040204" pitchFamily="34" charset="0"/>
              </a:rPr>
              <a:t>）为合式公式</a:t>
            </a:r>
          </a:p>
          <a:p>
            <a:pPr marL="642938" lvl="1" indent="-300038">
              <a:lnSpc>
                <a:spcPct val="90000"/>
              </a:lnSpc>
              <a:buNone/>
            </a:pPr>
            <a:r>
              <a:rPr lang="en-US" altLang="zh-CN" b="0">
                <a:solidFill>
                  <a:schemeClr val="accent2"/>
                </a:solidFill>
                <a:latin typeface="Verdana" panose="020B0604030504040204" pitchFamily="34" charset="0"/>
              </a:rPr>
              <a:t>4. </a:t>
            </a:r>
            <a:r>
              <a:rPr lang="zh-CN" altLang="en-US" b="0">
                <a:solidFill>
                  <a:schemeClr val="accent2"/>
                </a:solidFill>
                <a:latin typeface="Verdana" panose="020B0604030504040204" pitchFamily="34" charset="0"/>
              </a:rPr>
              <a:t>有限次应用</a:t>
            </a:r>
            <a:r>
              <a:rPr lang="en-US" altLang="zh-CN" b="0">
                <a:solidFill>
                  <a:schemeClr val="accent2"/>
                </a:solidFill>
                <a:latin typeface="Verdana" panose="020B0604030504040204" pitchFamily="34" charset="0"/>
              </a:rPr>
              <a:t>1-3</a:t>
            </a:r>
            <a:r>
              <a:rPr lang="zh-CN" altLang="en-US" b="0">
                <a:solidFill>
                  <a:schemeClr val="accent2"/>
                </a:solidFill>
                <a:latin typeface="Verdana" panose="020B0604030504040204" pitchFamily="34" charset="0"/>
              </a:rPr>
              <a:t>形成的符号串为合式公式</a:t>
            </a:r>
          </a:p>
          <a:p>
            <a:pPr marL="342900" indent="-342900">
              <a:lnSpc>
                <a:spcPct val="90000"/>
              </a:lnSpc>
            </a:pPr>
            <a:r>
              <a:rPr lang="zh-CN" altLang="en-US" b="0"/>
              <a:t>子公式</a:t>
            </a:r>
            <a:r>
              <a:rPr lang="en-US" altLang="zh-CN" b="0" i="1">
                <a:latin typeface="Verdana" panose="020B0604030504040204" pitchFamily="34" charset="0"/>
              </a:rPr>
              <a:t>B</a:t>
            </a:r>
            <a:r>
              <a:rPr lang="zh-CN" altLang="en-US" b="0"/>
              <a:t>：给定合式公式</a:t>
            </a:r>
            <a:r>
              <a:rPr lang="en-US" altLang="zh-CN" b="0" i="1">
                <a:latin typeface="Verdana" panose="020B0604030504040204" pitchFamily="34" charset="0"/>
              </a:rPr>
              <a:t>A</a:t>
            </a:r>
          </a:p>
          <a:p>
            <a:pPr marL="642938" lvl="1" indent="-300038">
              <a:lnSpc>
                <a:spcPct val="90000"/>
              </a:lnSpc>
            </a:pPr>
            <a:r>
              <a:rPr lang="en-US" altLang="zh-CN" sz="2025" b="0" i="1">
                <a:solidFill>
                  <a:schemeClr val="accent2"/>
                </a:solidFill>
                <a:latin typeface="Verdana" panose="020B0604030504040204" pitchFamily="34" charset="0"/>
                <a:sym typeface="Symbol" panose="05050102010706020507" pitchFamily="18" charset="2"/>
              </a:rPr>
              <a:t>B</a:t>
            </a:r>
            <a:r>
              <a:rPr lang="zh-CN" altLang="en-US" sz="2025" b="0">
                <a:solidFill>
                  <a:schemeClr val="accent2"/>
                </a:solidFill>
                <a:latin typeface="Verdana" panose="020B0604030504040204" pitchFamily="34" charset="0"/>
                <a:sym typeface="Symbol" panose="05050102010706020507" pitchFamily="18" charset="2"/>
              </a:rPr>
              <a:t>是</a:t>
            </a:r>
            <a:r>
              <a:rPr lang="en-US" altLang="zh-CN" sz="2025" b="0" i="1">
                <a:solidFill>
                  <a:schemeClr val="accent2"/>
                </a:solidFill>
                <a:latin typeface="Verdana" panose="020B0604030504040204" pitchFamily="34" charset="0"/>
                <a:sym typeface="Symbol" panose="05050102010706020507" pitchFamily="18" charset="2"/>
              </a:rPr>
              <a:t>A</a:t>
            </a:r>
            <a:r>
              <a:rPr lang="zh-CN" altLang="en-US" sz="2025" b="0">
                <a:solidFill>
                  <a:schemeClr val="accent2"/>
                </a:solidFill>
                <a:latin typeface="Verdana" panose="020B0604030504040204" pitchFamily="34" charset="0"/>
                <a:sym typeface="Symbol" panose="05050102010706020507" pitchFamily="18" charset="2"/>
              </a:rPr>
              <a:t>的一部分</a:t>
            </a:r>
          </a:p>
          <a:p>
            <a:pPr marL="642938" lvl="1" indent="-300038">
              <a:lnSpc>
                <a:spcPct val="90000"/>
              </a:lnSpc>
            </a:pPr>
            <a:r>
              <a:rPr lang="en-US" altLang="zh-CN" sz="2025" b="0" i="1">
                <a:solidFill>
                  <a:schemeClr val="accent2"/>
                </a:solidFill>
                <a:latin typeface="Verdana" panose="020B0604030504040204" pitchFamily="34" charset="0"/>
                <a:sym typeface="Symbol" panose="05050102010706020507" pitchFamily="18" charset="2"/>
              </a:rPr>
              <a:t>B</a:t>
            </a:r>
            <a:r>
              <a:rPr lang="zh-CN" altLang="en-US" sz="2025" b="0">
                <a:solidFill>
                  <a:schemeClr val="accent2"/>
                </a:solidFill>
                <a:latin typeface="Verdana" panose="020B0604030504040204" pitchFamily="34" charset="0"/>
                <a:sym typeface="Symbol" panose="05050102010706020507" pitchFamily="18" charset="2"/>
              </a:rPr>
              <a:t>是合式公式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7833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336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336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336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8336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8336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783363">
                                            <p:txEl>
                                              <p:pRg st="6" end="6"/>
                                            </p:txEl>
                                          </p:spTgt>
                                        </p:tgtEl>
                                        <p:attrNameLst>
                                          <p:attrName>style.visibility</p:attrName>
                                        </p:attrNameLst>
                                      </p:cBhvr>
                                      <p:to>
                                        <p:strVal val="visible"/>
                                      </p:to>
                                    </p:set>
                                    <p:anim calcmode="lin" valueType="num">
                                      <p:cBhvr additive="base">
                                        <p:cTn id="21" dur="500" fill="hold"/>
                                        <p:tgtEl>
                                          <p:spTgt spid="78336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8336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83363">
                                            <p:txEl>
                                              <p:pRg st="7" end="7"/>
                                            </p:txEl>
                                          </p:spTgt>
                                        </p:tgtEl>
                                        <p:attrNameLst>
                                          <p:attrName>style.visibility</p:attrName>
                                        </p:attrNameLst>
                                      </p:cBhvr>
                                      <p:to>
                                        <p:strVal val="visible"/>
                                      </p:to>
                                    </p:set>
                                    <p:anim calcmode="lin" valueType="num">
                                      <p:cBhvr additive="base">
                                        <p:cTn id="25" dur="500" fill="hold"/>
                                        <p:tgtEl>
                                          <p:spTgt spid="78336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83363">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83363">
                                            <p:txEl>
                                              <p:pRg st="8" end="8"/>
                                            </p:txEl>
                                          </p:spTgt>
                                        </p:tgtEl>
                                        <p:attrNameLst>
                                          <p:attrName>style.visibility</p:attrName>
                                        </p:attrNameLst>
                                      </p:cBhvr>
                                      <p:to>
                                        <p:strVal val="visible"/>
                                      </p:to>
                                    </p:set>
                                    <p:anim calcmode="lin" valueType="num">
                                      <p:cBhvr additive="base">
                                        <p:cTn id="29" dur="500" fill="hold"/>
                                        <p:tgtEl>
                                          <p:spTgt spid="78336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8336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D59B6E2D-78E7-48A8-BFAE-9D5C709AE525}"/>
              </a:ext>
            </a:extLst>
          </p:cNvPr>
          <p:cNvSpPr>
            <a:spLocks noGrp="1" noChangeArrowheads="1"/>
          </p:cNvSpPr>
          <p:nvPr>
            <p:ph type="title"/>
          </p:nvPr>
        </p:nvSpPr>
        <p:spPr>
          <a:noFill/>
        </p:spPr>
        <p:txBody>
          <a:bodyPr/>
          <a:lstStyle/>
          <a:p>
            <a:r>
              <a:rPr lang="en-US" altLang="zh-CN"/>
              <a:t>1.2 </a:t>
            </a:r>
            <a:r>
              <a:rPr lang="zh-CN" altLang="en-US" u="sng"/>
              <a:t>命题公式</a:t>
            </a:r>
            <a:r>
              <a:rPr lang="zh-CN" altLang="en-US"/>
              <a:t>及其赋值</a:t>
            </a:r>
          </a:p>
        </p:txBody>
      </p:sp>
      <p:sp>
        <p:nvSpPr>
          <p:cNvPr id="784387" name="Rectangle 3">
            <a:extLst>
              <a:ext uri="{FF2B5EF4-FFF2-40B4-BE49-F238E27FC236}">
                <a16:creationId xmlns:a16="http://schemas.microsoft.com/office/drawing/2014/main" id="{5ED4F1D3-104A-403B-A86E-EDA2D076EB3C}"/>
              </a:ext>
            </a:extLst>
          </p:cNvPr>
          <p:cNvSpPr>
            <a:spLocks noGrp="1" noChangeArrowheads="1"/>
          </p:cNvSpPr>
          <p:nvPr>
            <p:ph type="body" sz="half" idx="1"/>
          </p:nvPr>
        </p:nvSpPr>
        <p:spPr>
          <a:xfrm>
            <a:off x="1657350" y="1863328"/>
            <a:ext cx="5938838" cy="3671888"/>
          </a:xfrm>
          <a:noFill/>
        </p:spPr>
        <p:txBody>
          <a:bodyPr/>
          <a:lstStyle/>
          <a:p>
            <a:pPr marL="342900" indent="-342900"/>
            <a:r>
              <a:rPr lang="zh-CN" altLang="en-US" b="0"/>
              <a:t>符号说明</a:t>
            </a:r>
          </a:p>
          <a:p>
            <a:pPr marL="642938" lvl="1" indent="-300038"/>
            <a:r>
              <a:rPr lang="zh-CN" altLang="en-US" b="0">
                <a:solidFill>
                  <a:schemeClr val="accent2"/>
                </a:solidFill>
                <a:latin typeface="Verdana" panose="020B0604030504040204" pitchFamily="34" charset="0"/>
                <a:sym typeface="Symbol" panose="05050102010706020507" pitchFamily="18" charset="2"/>
              </a:rPr>
              <a:t>大写字母</a:t>
            </a:r>
            <a:r>
              <a:rPr lang="en-US" altLang="zh-CN" b="0" i="1">
                <a:solidFill>
                  <a:schemeClr val="accent2"/>
                </a:solidFill>
                <a:latin typeface="Verdana" panose="020B0604030504040204" pitchFamily="34" charset="0"/>
                <a:sym typeface="Symbol" panose="05050102010706020507" pitchFamily="18" charset="2"/>
              </a:rPr>
              <a:t>A</a:t>
            </a:r>
            <a:r>
              <a:rPr lang="zh-CN" altLang="en-US"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sym typeface="Symbol" panose="05050102010706020507" pitchFamily="18" charset="2"/>
              </a:rPr>
              <a:t>B</a:t>
            </a:r>
            <a:r>
              <a:rPr lang="zh-CN" altLang="en-US" b="0">
                <a:solidFill>
                  <a:schemeClr val="accent2"/>
                </a:solidFill>
                <a:latin typeface="Verdana" panose="020B0604030504040204" pitchFamily="34" charset="0"/>
                <a:sym typeface="Symbol" panose="05050102010706020507" pitchFamily="18" charset="2"/>
              </a:rPr>
              <a:t>表示合式公式</a:t>
            </a:r>
          </a:p>
          <a:p>
            <a:pPr marL="342900" indent="-342900"/>
            <a:r>
              <a:rPr lang="zh-CN" altLang="en-US" b="0"/>
              <a:t>公式简写法则：</a:t>
            </a:r>
          </a:p>
          <a:p>
            <a:pPr marL="642938" lvl="1" indent="-300038"/>
            <a:r>
              <a:rPr lang="zh-CN" altLang="en-US" b="0">
                <a:solidFill>
                  <a:schemeClr val="accent2"/>
                </a:solidFill>
                <a:latin typeface="Verdana" panose="020B0604030504040204" pitchFamily="34" charset="0"/>
              </a:rPr>
              <a:t>公式最外层括号可以省略</a:t>
            </a:r>
          </a:p>
          <a:p>
            <a:pPr marL="642938" lvl="1" indent="-300038"/>
            <a:r>
              <a:rPr lang="zh-CN" altLang="en-US" b="0">
                <a:solidFill>
                  <a:schemeClr val="accent2"/>
                </a:solidFill>
                <a:latin typeface="Verdana" panose="020B0604030504040204" pitchFamily="34" charset="0"/>
              </a:rPr>
              <a:t>（</a:t>
            </a:r>
            <a:r>
              <a:rPr lang="zh-CN" altLang="en-US" b="0">
                <a:solidFill>
                  <a:schemeClr val="accent2"/>
                </a:solidFill>
                <a:latin typeface="Verdana" panose="020B0604030504040204" pitchFamily="34" charset="0"/>
                <a:sym typeface="Symbol" panose="05050102010706020507" pitchFamily="18" charset="2"/>
              </a:rPr>
              <a:t></a:t>
            </a:r>
            <a:r>
              <a:rPr lang="zh-CN" altLang="en-US" b="0">
                <a:latin typeface="Verdana" panose="020B0604030504040204" pitchFamily="34" charset="0"/>
                <a:sym typeface="Symbol" panose="05050102010706020507" pitchFamily="18" charset="2"/>
              </a:rPr>
              <a:t> </a:t>
            </a:r>
            <a:r>
              <a:rPr lang="en-US" altLang="zh-CN" b="0" i="1">
                <a:solidFill>
                  <a:schemeClr val="accent2"/>
                </a:solidFill>
                <a:latin typeface="Verdana" panose="020B0604030504040204" pitchFamily="34" charset="0"/>
                <a:sym typeface="Symbol" panose="05050102010706020507" pitchFamily="18" charset="2"/>
              </a:rPr>
              <a:t>A</a:t>
            </a:r>
            <a:r>
              <a:rPr lang="zh-CN" altLang="en-US" b="0">
                <a:solidFill>
                  <a:schemeClr val="accent2"/>
                </a:solidFill>
                <a:latin typeface="Verdana" panose="020B0604030504040204" pitchFamily="34" charset="0"/>
                <a:sym typeface="Symbol" panose="05050102010706020507" pitchFamily="18" charset="2"/>
              </a:rPr>
              <a:t>）的括号可以省略</a:t>
            </a:r>
          </a:p>
          <a:p>
            <a:pPr marL="642938" lvl="1" indent="-300038"/>
            <a:r>
              <a:rPr lang="zh-CN" altLang="en-US" b="0">
                <a:solidFill>
                  <a:schemeClr val="accent2"/>
                </a:solidFill>
                <a:latin typeface="Verdana" panose="020B0604030504040204" pitchFamily="34" charset="0"/>
                <a:sym typeface="Symbol" panose="05050102010706020507" pitchFamily="18" charset="2"/>
              </a:rPr>
              <a:t>根据运算符优先级省略括号</a:t>
            </a:r>
          </a:p>
          <a:p>
            <a:pPr marL="642938" lvl="1" indent="-300038">
              <a:buNone/>
            </a:pPr>
            <a:r>
              <a:rPr lang="zh-CN" altLang="en-US" b="0">
                <a:solidFill>
                  <a:schemeClr val="accent2"/>
                </a:solidFill>
                <a:latin typeface="Verdana" panose="020B0604030504040204" pitchFamily="34" charset="0"/>
                <a:sym typeface="Symbol" panose="05050102010706020507" pitchFamily="18" charset="2"/>
              </a:rPr>
              <a:t>    省略括号不能影响公式解释</a:t>
            </a:r>
          </a:p>
          <a:p>
            <a:pPr marL="642938" lvl="1" indent="-300038"/>
            <a:endParaRPr lang="zh-CN" altLang="en-US" b="0">
              <a:solidFill>
                <a:schemeClr val="accent2"/>
              </a:solidFill>
              <a:latin typeface="Verdana" panose="020B0604030504040204" pitchFamily="34" charset="0"/>
              <a:sym typeface="Symbol" panose="05050102010706020507" pitchFamily="18" charset="2"/>
            </a:endParaRPr>
          </a:p>
        </p:txBody>
      </p:sp>
      <p:pic>
        <p:nvPicPr>
          <p:cNvPr id="58372" name="Picture 4" descr="pay attention">
            <a:extLst>
              <a:ext uri="{FF2B5EF4-FFF2-40B4-BE49-F238E27FC236}">
                <a16:creationId xmlns:a16="http://schemas.microsoft.com/office/drawing/2014/main" id="{39461164-022E-4223-A3B1-4D0866B85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4" y="3969545"/>
            <a:ext cx="540544" cy="47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7843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438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438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438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8438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8438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4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F7D140C3-F34C-4FEA-8667-2B0899E3F424}"/>
              </a:ext>
            </a:extLst>
          </p:cNvPr>
          <p:cNvSpPr>
            <a:spLocks noGrp="1" noChangeArrowheads="1"/>
          </p:cNvSpPr>
          <p:nvPr>
            <p:ph type="title"/>
          </p:nvPr>
        </p:nvSpPr>
        <p:spPr>
          <a:noFill/>
        </p:spPr>
        <p:txBody>
          <a:bodyPr/>
          <a:lstStyle/>
          <a:p>
            <a:r>
              <a:rPr lang="en-US" altLang="zh-CN"/>
              <a:t>1.2 </a:t>
            </a:r>
            <a:r>
              <a:rPr lang="zh-CN" altLang="en-US" u="sng"/>
              <a:t>命题公式</a:t>
            </a:r>
            <a:r>
              <a:rPr lang="zh-CN" altLang="en-US"/>
              <a:t>及其赋值</a:t>
            </a:r>
          </a:p>
        </p:txBody>
      </p:sp>
      <p:sp>
        <p:nvSpPr>
          <p:cNvPr id="785411" name="Rectangle 3">
            <a:extLst>
              <a:ext uri="{FF2B5EF4-FFF2-40B4-BE49-F238E27FC236}">
                <a16:creationId xmlns:a16="http://schemas.microsoft.com/office/drawing/2014/main" id="{BA4B5FB6-B25B-4F1B-9084-2B77419FB725}"/>
              </a:ext>
            </a:extLst>
          </p:cNvPr>
          <p:cNvSpPr>
            <a:spLocks noGrp="1" noChangeArrowheads="1"/>
          </p:cNvSpPr>
          <p:nvPr>
            <p:ph type="body" sz="half" idx="1"/>
          </p:nvPr>
        </p:nvSpPr>
        <p:spPr>
          <a:xfrm>
            <a:off x="1657350" y="1863328"/>
            <a:ext cx="5938838" cy="3671888"/>
          </a:xfrm>
          <a:noFill/>
        </p:spPr>
        <p:txBody>
          <a:bodyPr/>
          <a:lstStyle/>
          <a:p>
            <a:pPr marL="342900" indent="-342900"/>
            <a:r>
              <a:rPr lang="zh-CN" altLang="en-US" b="0"/>
              <a:t>合式公式的树状展开</a:t>
            </a:r>
          </a:p>
          <a:p>
            <a:pPr marL="642938" lvl="1" indent="-300038">
              <a:buNone/>
            </a:pPr>
            <a:r>
              <a:rPr lang="en-US" altLang="zh-CN" b="0">
                <a:solidFill>
                  <a:schemeClr val="accent2"/>
                </a:solidFill>
                <a:latin typeface="Verdana" panose="020B0604030504040204" pitchFamily="34" charset="0"/>
                <a:sym typeface="Symbol" panose="05050102010706020507" pitchFamily="18" charset="2"/>
              </a:rPr>
              <a:t>         (AB)((C)(DC))</a:t>
            </a:r>
            <a:endParaRPr lang="zh-CN" altLang="en-US" b="0">
              <a:solidFill>
                <a:schemeClr val="accent2"/>
              </a:solidFill>
              <a:latin typeface="Verdana" panose="020B0604030504040204" pitchFamily="34" charset="0"/>
              <a:sym typeface="Symbol" panose="05050102010706020507" pitchFamily="18" charset="2"/>
            </a:endParaRPr>
          </a:p>
          <a:p>
            <a:pPr marL="642938" lvl="1" indent="-300038">
              <a:buNone/>
            </a:pPr>
            <a:endParaRPr lang="zh-CN" altLang="en-US" b="0">
              <a:solidFill>
                <a:schemeClr val="accent2"/>
              </a:solidFill>
              <a:latin typeface="Verdana" panose="020B0604030504040204" pitchFamily="34" charset="0"/>
              <a:sym typeface="Symbol" panose="05050102010706020507" pitchFamily="18" charset="2"/>
            </a:endParaRPr>
          </a:p>
        </p:txBody>
      </p:sp>
      <p:sp>
        <p:nvSpPr>
          <p:cNvPr id="59396" name="Line 5">
            <a:extLst>
              <a:ext uri="{FF2B5EF4-FFF2-40B4-BE49-F238E27FC236}">
                <a16:creationId xmlns:a16="http://schemas.microsoft.com/office/drawing/2014/main" id="{6591EE41-B6E5-4CFC-B077-1DA1F35A5DC0}"/>
              </a:ext>
            </a:extLst>
          </p:cNvPr>
          <p:cNvSpPr>
            <a:spLocks noChangeShapeType="1"/>
          </p:cNvSpPr>
          <p:nvPr/>
        </p:nvSpPr>
        <p:spPr bwMode="auto">
          <a:xfrm flipH="1">
            <a:off x="2627711" y="2511029"/>
            <a:ext cx="972740" cy="971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7" name="Line 6">
            <a:extLst>
              <a:ext uri="{FF2B5EF4-FFF2-40B4-BE49-F238E27FC236}">
                <a16:creationId xmlns:a16="http://schemas.microsoft.com/office/drawing/2014/main" id="{EF3D1C1D-B28B-4048-B2F2-4CD6AB686D29}"/>
              </a:ext>
            </a:extLst>
          </p:cNvPr>
          <p:cNvSpPr>
            <a:spLocks noChangeShapeType="1"/>
          </p:cNvSpPr>
          <p:nvPr/>
        </p:nvSpPr>
        <p:spPr bwMode="auto">
          <a:xfrm>
            <a:off x="3654029" y="2511028"/>
            <a:ext cx="809625" cy="4321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8" name="Text Box 7">
            <a:extLst>
              <a:ext uri="{FF2B5EF4-FFF2-40B4-BE49-F238E27FC236}">
                <a16:creationId xmlns:a16="http://schemas.microsoft.com/office/drawing/2014/main" id="{76D4A6D9-E4C0-45B3-9153-280924FD5162}"/>
              </a:ext>
            </a:extLst>
          </p:cNvPr>
          <p:cNvSpPr txBox="1">
            <a:spLocks noChangeArrowheads="1"/>
          </p:cNvSpPr>
          <p:nvPr/>
        </p:nvSpPr>
        <p:spPr bwMode="auto">
          <a:xfrm>
            <a:off x="2303861" y="3375423"/>
            <a:ext cx="701278"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1875" b="0">
                <a:solidFill>
                  <a:schemeClr val="accent2"/>
                </a:solidFill>
                <a:sym typeface="Symbol" panose="05050102010706020507" pitchFamily="18" charset="2"/>
              </a:rPr>
              <a:t>AB</a:t>
            </a:r>
          </a:p>
        </p:txBody>
      </p:sp>
      <p:sp>
        <p:nvSpPr>
          <p:cNvPr id="59399" name="Line 8">
            <a:extLst>
              <a:ext uri="{FF2B5EF4-FFF2-40B4-BE49-F238E27FC236}">
                <a16:creationId xmlns:a16="http://schemas.microsoft.com/office/drawing/2014/main" id="{5B49C438-7450-43D3-83BE-0DA337D0E665}"/>
              </a:ext>
            </a:extLst>
          </p:cNvPr>
          <p:cNvSpPr>
            <a:spLocks noChangeShapeType="1"/>
          </p:cNvSpPr>
          <p:nvPr/>
        </p:nvSpPr>
        <p:spPr bwMode="auto">
          <a:xfrm flipH="1">
            <a:off x="2250281" y="3699272"/>
            <a:ext cx="323850" cy="4321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0" name="Line 9">
            <a:extLst>
              <a:ext uri="{FF2B5EF4-FFF2-40B4-BE49-F238E27FC236}">
                <a16:creationId xmlns:a16="http://schemas.microsoft.com/office/drawing/2014/main" id="{F7DECCB8-510E-41FE-BC6E-435B0737F4FF}"/>
              </a:ext>
            </a:extLst>
          </p:cNvPr>
          <p:cNvSpPr>
            <a:spLocks noChangeShapeType="1"/>
          </p:cNvSpPr>
          <p:nvPr/>
        </p:nvSpPr>
        <p:spPr bwMode="auto">
          <a:xfrm>
            <a:off x="2574133" y="3699272"/>
            <a:ext cx="270272" cy="4321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1" name="Text Box 10">
            <a:extLst>
              <a:ext uri="{FF2B5EF4-FFF2-40B4-BE49-F238E27FC236}">
                <a16:creationId xmlns:a16="http://schemas.microsoft.com/office/drawing/2014/main" id="{7EAC7BA8-F669-4FC4-A6EA-077065EB83E8}"/>
              </a:ext>
            </a:extLst>
          </p:cNvPr>
          <p:cNvSpPr txBox="1">
            <a:spLocks noChangeArrowheads="1"/>
          </p:cNvSpPr>
          <p:nvPr/>
        </p:nvSpPr>
        <p:spPr bwMode="auto">
          <a:xfrm>
            <a:off x="2088356" y="4076701"/>
            <a:ext cx="323850"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1875" b="0">
                <a:solidFill>
                  <a:schemeClr val="accent2"/>
                </a:solidFill>
                <a:sym typeface="Symbol" panose="05050102010706020507" pitchFamily="18" charset="2"/>
              </a:rPr>
              <a:t>A</a:t>
            </a:r>
          </a:p>
        </p:txBody>
      </p:sp>
      <p:sp>
        <p:nvSpPr>
          <p:cNvPr id="59402" name="Text Box 11">
            <a:extLst>
              <a:ext uri="{FF2B5EF4-FFF2-40B4-BE49-F238E27FC236}">
                <a16:creationId xmlns:a16="http://schemas.microsoft.com/office/drawing/2014/main" id="{ABC9230B-6B9B-45D1-992B-A13B838F7A41}"/>
              </a:ext>
            </a:extLst>
          </p:cNvPr>
          <p:cNvSpPr txBox="1">
            <a:spLocks noChangeArrowheads="1"/>
          </p:cNvSpPr>
          <p:nvPr/>
        </p:nvSpPr>
        <p:spPr bwMode="auto">
          <a:xfrm>
            <a:off x="2412206" y="4100514"/>
            <a:ext cx="70127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1875" b="0">
                <a:solidFill>
                  <a:schemeClr val="accent2"/>
                </a:solidFill>
                <a:sym typeface="Symbol" panose="05050102010706020507" pitchFamily="18" charset="2"/>
              </a:rPr>
              <a:t>    B</a:t>
            </a:r>
          </a:p>
        </p:txBody>
      </p:sp>
      <p:sp>
        <p:nvSpPr>
          <p:cNvPr id="59403" name="Text Box 12">
            <a:extLst>
              <a:ext uri="{FF2B5EF4-FFF2-40B4-BE49-F238E27FC236}">
                <a16:creationId xmlns:a16="http://schemas.microsoft.com/office/drawing/2014/main" id="{5F366579-B370-41FE-A435-2CDBE302CCEE}"/>
              </a:ext>
            </a:extLst>
          </p:cNvPr>
          <p:cNvSpPr txBox="1">
            <a:spLocks noChangeArrowheads="1"/>
          </p:cNvSpPr>
          <p:nvPr/>
        </p:nvSpPr>
        <p:spPr bwMode="auto">
          <a:xfrm>
            <a:off x="3869531" y="2888457"/>
            <a:ext cx="178236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1875" b="0">
                <a:solidFill>
                  <a:schemeClr val="accent2"/>
                </a:solidFill>
                <a:sym typeface="Symbol" panose="05050102010706020507" pitchFamily="18" charset="2"/>
              </a:rPr>
              <a:t>(C)(DC)</a:t>
            </a:r>
          </a:p>
        </p:txBody>
      </p:sp>
      <p:sp>
        <p:nvSpPr>
          <p:cNvPr id="59404" name="Line 13">
            <a:extLst>
              <a:ext uri="{FF2B5EF4-FFF2-40B4-BE49-F238E27FC236}">
                <a16:creationId xmlns:a16="http://schemas.microsoft.com/office/drawing/2014/main" id="{C3EA3173-44F8-4884-9C94-DBD5FF827E6A}"/>
              </a:ext>
            </a:extLst>
          </p:cNvPr>
          <p:cNvSpPr>
            <a:spLocks noChangeShapeType="1"/>
          </p:cNvSpPr>
          <p:nvPr/>
        </p:nvSpPr>
        <p:spPr bwMode="auto">
          <a:xfrm flipH="1">
            <a:off x="4193383" y="3213498"/>
            <a:ext cx="270272" cy="3774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5" name="Line 14">
            <a:extLst>
              <a:ext uri="{FF2B5EF4-FFF2-40B4-BE49-F238E27FC236}">
                <a16:creationId xmlns:a16="http://schemas.microsoft.com/office/drawing/2014/main" id="{27B962E0-DCF5-4AED-9632-BC44D7AE2C7E}"/>
              </a:ext>
            </a:extLst>
          </p:cNvPr>
          <p:cNvSpPr>
            <a:spLocks noChangeShapeType="1"/>
          </p:cNvSpPr>
          <p:nvPr/>
        </p:nvSpPr>
        <p:spPr bwMode="auto">
          <a:xfrm>
            <a:off x="4518423" y="3213499"/>
            <a:ext cx="377428" cy="4310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6" name="Text Box 15">
            <a:extLst>
              <a:ext uri="{FF2B5EF4-FFF2-40B4-BE49-F238E27FC236}">
                <a16:creationId xmlns:a16="http://schemas.microsoft.com/office/drawing/2014/main" id="{A7EA66BC-A07B-4F45-821D-04189B187EDC}"/>
              </a:ext>
            </a:extLst>
          </p:cNvPr>
          <p:cNvSpPr txBox="1">
            <a:spLocks noChangeArrowheads="1"/>
          </p:cNvSpPr>
          <p:nvPr/>
        </p:nvSpPr>
        <p:spPr bwMode="auto">
          <a:xfrm>
            <a:off x="3762375" y="3537348"/>
            <a:ext cx="647700" cy="669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1875" b="0">
                <a:solidFill>
                  <a:schemeClr val="accent2"/>
                </a:solidFill>
                <a:sym typeface="Symbol" panose="05050102010706020507" pitchFamily="18" charset="2"/>
              </a:rPr>
              <a:t>(C)</a:t>
            </a:r>
          </a:p>
        </p:txBody>
      </p:sp>
      <p:sp>
        <p:nvSpPr>
          <p:cNvPr id="59407" name="Text Box 16">
            <a:extLst>
              <a:ext uri="{FF2B5EF4-FFF2-40B4-BE49-F238E27FC236}">
                <a16:creationId xmlns:a16="http://schemas.microsoft.com/office/drawing/2014/main" id="{662EB4F2-AB33-4659-A667-6F8A225E65A0}"/>
              </a:ext>
            </a:extLst>
          </p:cNvPr>
          <p:cNvSpPr txBox="1">
            <a:spLocks noChangeArrowheads="1"/>
          </p:cNvSpPr>
          <p:nvPr/>
        </p:nvSpPr>
        <p:spPr bwMode="auto">
          <a:xfrm>
            <a:off x="4518422" y="3559970"/>
            <a:ext cx="756047" cy="669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1875" b="0">
                <a:solidFill>
                  <a:schemeClr val="accent2"/>
                </a:solidFill>
                <a:sym typeface="Symbol" panose="05050102010706020507" pitchFamily="18" charset="2"/>
              </a:rPr>
              <a:t>DC</a:t>
            </a:r>
          </a:p>
        </p:txBody>
      </p:sp>
      <p:sp>
        <p:nvSpPr>
          <p:cNvPr id="59408" name="Line 17">
            <a:extLst>
              <a:ext uri="{FF2B5EF4-FFF2-40B4-BE49-F238E27FC236}">
                <a16:creationId xmlns:a16="http://schemas.microsoft.com/office/drawing/2014/main" id="{95ECAB11-7390-4286-A80A-248209AC83C2}"/>
              </a:ext>
            </a:extLst>
          </p:cNvPr>
          <p:cNvSpPr>
            <a:spLocks noChangeShapeType="1"/>
          </p:cNvSpPr>
          <p:nvPr/>
        </p:nvSpPr>
        <p:spPr bwMode="auto">
          <a:xfrm flipH="1">
            <a:off x="3869532" y="3861197"/>
            <a:ext cx="216694" cy="3238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9" name="Text Box 18">
            <a:extLst>
              <a:ext uri="{FF2B5EF4-FFF2-40B4-BE49-F238E27FC236}">
                <a16:creationId xmlns:a16="http://schemas.microsoft.com/office/drawing/2014/main" id="{89F217D0-051D-4F0C-BC4E-57131A922030}"/>
              </a:ext>
            </a:extLst>
          </p:cNvPr>
          <p:cNvSpPr txBox="1">
            <a:spLocks noChangeArrowheads="1"/>
          </p:cNvSpPr>
          <p:nvPr/>
        </p:nvSpPr>
        <p:spPr bwMode="auto">
          <a:xfrm>
            <a:off x="3708797" y="4131470"/>
            <a:ext cx="647700"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1875" b="0">
                <a:solidFill>
                  <a:schemeClr val="accent2"/>
                </a:solidFill>
                <a:sym typeface="Symbol" panose="05050102010706020507" pitchFamily="18" charset="2"/>
              </a:rPr>
              <a:t>C</a:t>
            </a:r>
          </a:p>
        </p:txBody>
      </p:sp>
      <p:sp>
        <p:nvSpPr>
          <p:cNvPr id="59410" name="Line 19">
            <a:extLst>
              <a:ext uri="{FF2B5EF4-FFF2-40B4-BE49-F238E27FC236}">
                <a16:creationId xmlns:a16="http://schemas.microsoft.com/office/drawing/2014/main" id="{F0C3CC03-C9AA-4346-835A-C1E93F0DC6B1}"/>
              </a:ext>
            </a:extLst>
          </p:cNvPr>
          <p:cNvSpPr>
            <a:spLocks noChangeShapeType="1"/>
          </p:cNvSpPr>
          <p:nvPr/>
        </p:nvSpPr>
        <p:spPr bwMode="auto">
          <a:xfrm flipH="1">
            <a:off x="4680348" y="3861198"/>
            <a:ext cx="215503" cy="3774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1" name="Line 20">
            <a:extLst>
              <a:ext uri="{FF2B5EF4-FFF2-40B4-BE49-F238E27FC236}">
                <a16:creationId xmlns:a16="http://schemas.microsoft.com/office/drawing/2014/main" id="{BC7FF859-32DD-4A76-8050-A6863F3A7A0E}"/>
              </a:ext>
            </a:extLst>
          </p:cNvPr>
          <p:cNvSpPr>
            <a:spLocks noChangeShapeType="1"/>
          </p:cNvSpPr>
          <p:nvPr/>
        </p:nvSpPr>
        <p:spPr bwMode="auto">
          <a:xfrm>
            <a:off x="4895850" y="3861198"/>
            <a:ext cx="323850" cy="3774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2" name="Text Box 21">
            <a:extLst>
              <a:ext uri="{FF2B5EF4-FFF2-40B4-BE49-F238E27FC236}">
                <a16:creationId xmlns:a16="http://schemas.microsoft.com/office/drawing/2014/main" id="{FFB6E74C-4B37-4ECA-88A5-79D8DA9B0C36}"/>
              </a:ext>
            </a:extLst>
          </p:cNvPr>
          <p:cNvSpPr txBox="1">
            <a:spLocks noChangeArrowheads="1"/>
          </p:cNvSpPr>
          <p:nvPr/>
        </p:nvSpPr>
        <p:spPr bwMode="auto">
          <a:xfrm>
            <a:off x="4463654" y="4154092"/>
            <a:ext cx="323850"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1875" b="0">
                <a:solidFill>
                  <a:schemeClr val="accent2"/>
                </a:solidFill>
                <a:sym typeface="Symbol" panose="05050102010706020507" pitchFamily="18" charset="2"/>
              </a:rPr>
              <a:t>D</a:t>
            </a:r>
          </a:p>
        </p:txBody>
      </p:sp>
      <p:sp>
        <p:nvSpPr>
          <p:cNvPr id="59413" name="Text Box 22">
            <a:extLst>
              <a:ext uri="{FF2B5EF4-FFF2-40B4-BE49-F238E27FC236}">
                <a16:creationId xmlns:a16="http://schemas.microsoft.com/office/drawing/2014/main" id="{4F914390-559D-49A0-908C-2C04CA1C249B}"/>
              </a:ext>
            </a:extLst>
          </p:cNvPr>
          <p:cNvSpPr txBox="1">
            <a:spLocks noChangeArrowheads="1"/>
          </p:cNvSpPr>
          <p:nvPr/>
        </p:nvSpPr>
        <p:spPr bwMode="auto">
          <a:xfrm>
            <a:off x="5058967" y="4154092"/>
            <a:ext cx="377428"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1875" b="0">
                <a:solidFill>
                  <a:schemeClr val="accent2"/>
                </a:solidFill>
                <a:sym typeface="Symbol" panose="05050102010706020507" pitchFamily="18" charset="2"/>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7854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54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59AF754-1474-473E-8E2A-EF228FD5558D}"/>
              </a:ext>
            </a:extLst>
          </p:cNvPr>
          <p:cNvSpPr>
            <a:spLocks noGrp="1" noChangeArrowheads="1"/>
          </p:cNvSpPr>
          <p:nvPr>
            <p:ph type="title"/>
          </p:nvPr>
        </p:nvSpPr>
        <p:spPr>
          <a:noFill/>
        </p:spPr>
        <p:txBody>
          <a:bodyPr/>
          <a:lstStyle/>
          <a:p>
            <a:r>
              <a:rPr lang="en-US" altLang="zh-CN"/>
              <a:t>1.2 </a:t>
            </a:r>
            <a:r>
              <a:rPr lang="zh-CN" altLang="en-US" u="sng"/>
              <a:t>命题公式</a:t>
            </a:r>
            <a:r>
              <a:rPr lang="zh-CN" altLang="en-US"/>
              <a:t>及其赋值</a:t>
            </a:r>
          </a:p>
        </p:txBody>
      </p:sp>
      <p:sp>
        <p:nvSpPr>
          <p:cNvPr id="786435" name="Rectangle 3">
            <a:extLst>
              <a:ext uri="{FF2B5EF4-FFF2-40B4-BE49-F238E27FC236}">
                <a16:creationId xmlns:a16="http://schemas.microsoft.com/office/drawing/2014/main" id="{7A4602BE-0DB4-4FCA-A503-B555FFDD5272}"/>
              </a:ext>
            </a:extLst>
          </p:cNvPr>
          <p:cNvSpPr>
            <a:spLocks noGrp="1" noChangeArrowheads="1"/>
          </p:cNvSpPr>
          <p:nvPr>
            <p:ph type="body" sz="half" idx="1"/>
          </p:nvPr>
        </p:nvSpPr>
        <p:spPr>
          <a:xfrm>
            <a:off x="1657350" y="1863328"/>
            <a:ext cx="5938838" cy="3671888"/>
          </a:xfrm>
          <a:noFill/>
        </p:spPr>
        <p:txBody>
          <a:bodyPr/>
          <a:lstStyle/>
          <a:p>
            <a:pPr marL="342900" indent="-342900"/>
            <a:r>
              <a:rPr lang="zh-CN" altLang="en-US" b="0"/>
              <a:t>例子</a:t>
            </a:r>
          </a:p>
          <a:p>
            <a:pPr marL="642938" lvl="1" indent="-300038"/>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sym typeface="Symbol" panose="05050102010706020507" pitchFamily="18" charset="2"/>
              </a:rPr>
              <a:t>A</a:t>
            </a:r>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sym typeface="Symbol" panose="05050102010706020507" pitchFamily="18" charset="2"/>
              </a:rPr>
              <a:t>B</a:t>
            </a:r>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sym typeface="Symbol" panose="05050102010706020507" pitchFamily="18" charset="2"/>
              </a:rPr>
              <a:t>C</a:t>
            </a:r>
          </a:p>
          <a:p>
            <a:pPr marL="642938" lvl="1" indent="-300038"/>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sym typeface="Symbol" panose="05050102010706020507" pitchFamily="18" charset="2"/>
              </a:rPr>
              <a:t>p</a:t>
            </a:r>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sym typeface="Symbol" panose="05050102010706020507" pitchFamily="18" charset="2"/>
              </a:rPr>
              <a:t>q</a:t>
            </a:r>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sym typeface="Symbol" panose="05050102010706020507" pitchFamily="18" charset="2"/>
              </a:rPr>
              <a:t>q</a:t>
            </a:r>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sym typeface="Symbol" panose="05050102010706020507" pitchFamily="18" charset="2"/>
              </a:rPr>
              <a:t>r</a:t>
            </a:r>
            <a:r>
              <a:rPr lang="en-US" altLang="zh-CN" b="0">
                <a:solidFill>
                  <a:schemeClr val="accent2"/>
                </a:solidFill>
                <a:latin typeface="Verdana" panose="020B0604030504040204" pitchFamily="34" charset="0"/>
                <a:sym typeface="Symbol" panose="05050102010706020507" pitchFamily="18" charset="2"/>
              </a:rPr>
              <a:t>)</a:t>
            </a:r>
          </a:p>
          <a:p>
            <a:pPr marL="642938" lvl="1" indent="-300038"/>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sym typeface="Symbol" panose="05050102010706020507" pitchFamily="18" charset="2"/>
              </a:rPr>
              <a:t>B</a:t>
            </a:r>
            <a:r>
              <a:rPr lang="en-US" altLang="zh-CN" b="0">
                <a:solidFill>
                  <a:schemeClr val="accent2"/>
                </a:solidFill>
                <a:latin typeface="Verdana" panose="020B0604030504040204" pitchFamily="34" charset="0"/>
                <a:sym typeface="Symbol" panose="05050102010706020507" pitchFamily="18" charset="2"/>
              </a:rPr>
              <a:t>)</a:t>
            </a:r>
          </a:p>
          <a:p>
            <a:pPr marL="642938" lvl="1" indent="-300038"/>
            <a:r>
              <a:rPr lang="en-US" altLang="zh-CN" b="0" i="1">
                <a:solidFill>
                  <a:schemeClr val="accent2"/>
                </a:solidFill>
                <a:latin typeface="Verdana" panose="020B0604030504040204" pitchFamily="34" charset="0"/>
                <a:sym typeface="Symbol" panose="05050102010706020507" pitchFamily="18" charset="2"/>
              </a:rPr>
              <a:t>pq</a:t>
            </a:r>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sym typeface="Symbol" panose="05050102010706020507" pitchFamily="18" charset="2"/>
              </a:rPr>
              <a:t>r</a:t>
            </a:r>
          </a:p>
          <a:p>
            <a:pPr marL="642938" lvl="1" indent="-300038"/>
            <a:endParaRPr lang="zh-CN" altLang="en-US" b="0" i="1">
              <a:solidFill>
                <a:schemeClr val="accent2"/>
              </a:solidFill>
              <a:latin typeface="Verdana" panose="020B0604030504040204" pitchFamily="34"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7864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643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643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643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86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AAF1EF11-F2CF-4A3F-BF3E-E8296A3289E0}"/>
              </a:ext>
            </a:extLst>
          </p:cNvPr>
          <p:cNvSpPr>
            <a:spLocks noGrp="1" noChangeArrowheads="1"/>
          </p:cNvSpPr>
          <p:nvPr>
            <p:ph type="title"/>
          </p:nvPr>
        </p:nvSpPr>
        <p:spPr>
          <a:noFill/>
        </p:spPr>
        <p:txBody>
          <a:bodyPr/>
          <a:lstStyle/>
          <a:p>
            <a:r>
              <a:rPr lang="en-US" altLang="zh-CN"/>
              <a:t>1.2 </a:t>
            </a:r>
            <a:r>
              <a:rPr lang="zh-CN" altLang="en-US" u="sng"/>
              <a:t>命题公式</a:t>
            </a:r>
            <a:r>
              <a:rPr lang="zh-CN" altLang="en-US"/>
              <a:t>及其赋值</a:t>
            </a:r>
          </a:p>
        </p:txBody>
      </p:sp>
      <p:sp>
        <p:nvSpPr>
          <p:cNvPr id="787459" name="Rectangle 3">
            <a:extLst>
              <a:ext uri="{FF2B5EF4-FFF2-40B4-BE49-F238E27FC236}">
                <a16:creationId xmlns:a16="http://schemas.microsoft.com/office/drawing/2014/main" id="{6E6D55FF-58B6-431A-9362-8DC19E4DD16D}"/>
              </a:ext>
            </a:extLst>
          </p:cNvPr>
          <p:cNvSpPr>
            <a:spLocks noGrp="1" noChangeArrowheads="1"/>
          </p:cNvSpPr>
          <p:nvPr>
            <p:ph type="body" sz="half" idx="1"/>
          </p:nvPr>
        </p:nvSpPr>
        <p:spPr>
          <a:xfrm>
            <a:off x="1657350" y="1863328"/>
            <a:ext cx="5938838" cy="3671888"/>
          </a:xfrm>
          <a:noFill/>
        </p:spPr>
        <p:txBody>
          <a:bodyPr/>
          <a:lstStyle/>
          <a:p>
            <a:pPr marL="342900" indent="-342900"/>
            <a:r>
              <a:rPr lang="zh-CN" altLang="en-US" b="0"/>
              <a:t>公式层次</a:t>
            </a:r>
            <a:r>
              <a:rPr lang="en-US" altLang="zh-CN" b="0"/>
              <a:t>(</a:t>
            </a:r>
            <a:r>
              <a:rPr lang="en-US" altLang="zh-CN"/>
              <a:t>Level</a:t>
            </a:r>
            <a:r>
              <a:rPr lang="en-US" altLang="zh-CN" b="0"/>
              <a:t>)</a:t>
            </a:r>
          </a:p>
          <a:p>
            <a:pPr marL="642938" lvl="1" indent="-300038"/>
            <a:r>
              <a:rPr lang="zh-CN" altLang="en-US" b="0"/>
              <a:t>若公式</a:t>
            </a:r>
            <a:r>
              <a:rPr lang="en-US" altLang="zh-CN" b="0" i="1">
                <a:latin typeface="Verdana" panose="020B0604030504040204" pitchFamily="34" charset="0"/>
              </a:rPr>
              <a:t>A</a:t>
            </a:r>
            <a:r>
              <a:rPr lang="zh-CN" altLang="en-US" b="0"/>
              <a:t>是单个的命题变元，则称</a:t>
            </a:r>
            <a:r>
              <a:rPr lang="en-US" altLang="zh-CN" b="0" i="1">
                <a:latin typeface="Verdana" panose="020B0604030504040204" pitchFamily="34" charset="0"/>
              </a:rPr>
              <a:t>A</a:t>
            </a:r>
            <a:r>
              <a:rPr lang="zh-CN" altLang="en-US" b="0"/>
              <a:t>为</a:t>
            </a:r>
            <a:r>
              <a:rPr lang="en-US" altLang="zh-CN" b="0"/>
              <a:t>0</a:t>
            </a:r>
            <a:r>
              <a:rPr lang="zh-CN" altLang="en-US" b="0"/>
              <a:t>层合式</a:t>
            </a:r>
            <a:endParaRPr lang="en-US" altLang="zh-CN" b="0" i="1">
              <a:solidFill>
                <a:schemeClr val="accent2"/>
              </a:solidFill>
              <a:latin typeface="Verdana" panose="020B0604030504040204" pitchFamily="34" charset="0"/>
              <a:sym typeface="Symbol" panose="05050102010706020507" pitchFamily="18" charset="2"/>
            </a:endParaRPr>
          </a:p>
          <a:p>
            <a:pPr marL="642938" lvl="1" indent="-300038"/>
            <a:r>
              <a:rPr lang="zh-CN" altLang="en-US" b="0"/>
              <a:t>称公式</a:t>
            </a:r>
            <a:r>
              <a:rPr lang="en-US" altLang="zh-CN" b="0" i="1">
                <a:latin typeface="Verdana" panose="020B0604030504040204" pitchFamily="34" charset="0"/>
              </a:rPr>
              <a:t>A</a:t>
            </a:r>
            <a:r>
              <a:rPr lang="zh-CN" altLang="en-US" b="0"/>
              <a:t>是</a:t>
            </a:r>
            <a:r>
              <a:rPr lang="en-US" altLang="zh-CN" b="0" i="1"/>
              <a:t>n</a:t>
            </a:r>
            <a:r>
              <a:rPr lang="en-US" altLang="zh-CN" b="0"/>
              <a:t>+1(</a:t>
            </a:r>
            <a:r>
              <a:rPr lang="en-US" altLang="zh-CN" b="0" i="1"/>
              <a:t>n</a:t>
            </a:r>
            <a:r>
              <a:rPr lang="en-US" altLang="zh-CN" b="0"/>
              <a:t>≥0)</a:t>
            </a:r>
            <a:r>
              <a:rPr lang="zh-CN" altLang="en-US" b="0"/>
              <a:t>层公式是指下面情况之一：</a:t>
            </a:r>
          </a:p>
          <a:p>
            <a:pPr marL="985838" lvl="2" indent="-300038">
              <a:buFontTx/>
              <a:buAutoNum type="alphaLcParenR"/>
            </a:pPr>
            <a:r>
              <a:rPr lang="en-US" altLang="zh-CN" sz="1575" b="0" i="1">
                <a:latin typeface="Verdana" panose="020B0604030504040204" pitchFamily="34" charset="0"/>
              </a:rPr>
              <a:t>A</a:t>
            </a:r>
            <a:r>
              <a:rPr lang="zh-CN" altLang="en-US" sz="1575" b="0"/>
              <a:t>＝ </a:t>
            </a:r>
            <a:r>
              <a:rPr lang="en-US" altLang="zh-CN" sz="1575" b="0"/>
              <a:t>¬</a:t>
            </a:r>
            <a:r>
              <a:rPr lang="en-US" altLang="zh-CN" sz="1575" b="0" i="1">
                <a:latin typeface="Verdana" panose="020B0604030504040204" pitchFamily="34" charset="0"/>
              </a:rPr>
              <a:t>B</a:t>
            </a:r>
            <a:r>
              <a:rPr lang="zh-CN" altLang="en-US" sz="1575" b="0"/>
              <a:t>，</a:t>
            </a:r>
            <a:r>
              <a:rPr lang="en-US" altLang="zh-CN" sz="1575" b="0" i="1">
                <a:latin typeface="Verdana" panose="020B0604030504040204" pitchFamily="34" charset="0"/>
              </a:rPr>
              <a:t>B</a:t>
            </a:r>
            <a:r>
              <a:rPr lang="zh-CN" altLang="en-US" sz="1575" b="0"/>
              <a:t>是</a:t>
            </a:r>
            <a:r>
              <a:rPr lang="en-US" altLang="zh-CN" sz="1575" b="0" i="1"/>
              <a:t>n</a:t>
            </a:r>
            <a:r>
              <a:rPr lang="zh-CN" altLang="en-US" sz="1575" b="0"/>
              <a:t>层公式</a:t>
            </a:r>
          </a:p>
          <a:p>
            <a:pPr marL="985838" lvl="2" indent="-300038">
              <a:buFontTx/>
              <a:buAutoNum type="alphaLcParenR"/>
            </a:pPr>
            <a:r>
              <a:rPr lang="en-US" altLang="zh-CN" sz="1575" b="0" i="1">
                <a:latin typeface="Verdana" panose="020B0604030504040204" pitchFamily="34" charset="0"/>
              </a:rPr>
              <a:t>A</a:t>
            </a:r>
            <a:r>
              <a:rPr lang="zh-CN" altLang="en-US" sz="1575" b="0"/>
              <a:t>＝</a:t>
            </a:r>
            <a:r>
              <a:rPr lang="en-US" altLang="zh-CN" sz="1575" b="0" i="1">
                <a:latin typeface="Verdana" panose="020B0604030504040204" pitchFamily="34" charset="0"/>
              </a:rPr>
              <a:t>B </a:t>
            </a:r>
            <a:r>
              <a:rPr lang="en-US" altLang="zh-CN" sz="1875" b="0">
                <a:latin typeface="Verdana" panose="020B0604030504040204" pitchFamily="34" charset="0"/>
                <a:sym typeface="Symbol" panose="05050102010706020507" pitchFamily="18" charset="2"/>
              </a:rPr>
              <a:t></a:t>
            </a:r>
            <a:r>
              <a:rPr lang="en-US" altLang="zh-CN" sz="1575" b="0"/>
              <a:t> </a:t>
            </a:r>
            <a:r>
              <a:rPr lang="en-US" altLang="zh-CN" sz="1575" b="0" i="1">
                <a:latin typeface="Verdana" panose="020B0604030504040204" pitchFamily="34" charset="0"/>
              </a:rPr>
              <a:t>C</a:t>
            </a:r>
            <a:r>
              <a:rPr lang="zh-CN" altLang="en-US" sz="1575" b="0"/>
              <a:t>，其中</a:t>
            </a:r>
            <a:r>
              <a:rPr lang="en-US" altLang="zh-CN" sz="1575" b="0" i="1">
                <a:latin typeface="Verdana" panose="020B0604030504040204" pitchFamily="34" charset="0"/>
              </a:rPr>
              <a:t>B</a:t>
            </a:r>
            <a:r>
              <a:rPr lang="zh-CN" altLang="en-US" sz="1575" b="0"/>
              <a:t>，</a:t>
            </a:r>
            <a:r>
              <a:rPr lang="en-US" altLang="zh-CN" sz="1575" b="0" i="1">
                <a:latin typeface="Verdana" panose="020B0604030504040204" pitchFamily="34" charset="0"/>
              </a:rPr>
              <a:t>C</a:t>
            </a:r>
            <a:r>
              <a:rPr lang="zh-CN" altLang="en-US" sz="1575" b="0"/>
              <a:t>分别为</a:t>
            </a:r>
            <a:r>
              <a:rPr lang="en-US" altLang="zh-CN" sz="1575" b="0" i="1"/>
              <a:t>i</a:t>
            </a:r>
            <a:r>
              <a:rPr lang="zh-CN" altLang="en-US" sz="1575" b="0"/>
              <a:t>层和</a:t>
            </a:r>
            <a:r>
              <a:rPr lang="en-US" altLang="zh-CN" sz="1575" b="0" i="1"/>
              <a:t>j</a:t>
            </a:r>
            <a:r>
              <a:rPr lang="zh-CN" altLang="en-US" sz="1575" b="0"/>
              <a:t>层公式，且</a:t>
            </a:r>
            <a:r>
              <a:rPr lang="en-US" altLang="zh-CN" sz="1575" b="0" i="1"/>
              <a:t>n</a:t>
            </a:r>
            <a:r>
              <a:rPr lang="zh-CN" altLang="en-US" sz="1575" b="0"/>
              <a:t>＝</a:t>
            </a:r>
            <a:r>
              <a:rPr lang="en-US" altLang="zh-CN" sz="1575" b="0"/>
              <a:t>max(</a:t>
            </a:r>
            <a:r>
              <a:rPr lang="en-US" altLang="zh-CN" sz="1575" b="0" i="1"/>
              <a:t>i</a:t>
            </a:r>
            <a:r>
              <a:rPr lang="en-US" altLang="zh-CN" sz="1575" b="0"/>
              <a:t>,</a:t>
            </a:r>
            <a:r>
              <a:rPr lang="en-US" altLang="zh-CN" sz="1575" b="0" i="1"/>
              <a:t>j</a:t>
            </a:r>
            <a:r>
              <a:rPr lang="en-US" altLang="zh-CN" sz="1575" b="0"/>
              <a:t>)</a:t>
            </a:r>
          </a:p>
          <a:p>
            <a:pPr marL="985838" lvl="2" indent="-300038">
              <a:buFontTx/>
              <a:buAutoNum type="alphaLcParenR"/>
            </a:pPr>
            <a:r>
              <a:rPr lang="en-US" altLang="zh-CN" sz="1575" b="0" i="1">
                <a:latin typeface="Verdana" panose="020B0604030504040204" pitchFamily="34" charset="0"/>
              </a:rPr>
              <a:t>A</a:t>
            </a:r>
            <a:r>
              <a:rPr lang="zh-CN" altLang="en-US" sz="1575" b="0"/>
              <a:t>＝</a:t>
            </a:r>
            <a:r>
              <a:rPr lang="en-US" altLang="zh-CN" sz="1575" b="0" i="1">
                <a:latin typeface="Verdana" panose="020B0604030504040204" pitchFamily="34" charset="0"/>
              </a:rPr>
              <a:t>B</a:t>
            </a:r>
            <a:r>
              <a:rPr lang="en-US" altLang="zh-CN" sz="1575" b="0"/>
              <a:t> ∨ </a:t>
            </a:r>
            <a:r>
              <a:rPr lang="en-US" altLang="zh-CN" sz="1575" b="0" i="1">
                <a:latin typeface="Verdana" panose="020B0604030504040204" pitchFamily="34" charset="0"/>
              </a:rPr>
              <a:t>C</a:t>
            </a:r>
            <a:r>
              <a:rPr lang="zh-CN" altLang="en-US" sz="1575" b="0"/>
              <a:t> ，其中</a:t>
            </a:r>
            <a:r>
              <a:rPr lang="en-US" altLang="zh-CN" sz="1575" b="0" i="1">
                <a:latin typeface="Verdana" panose="020B0604030504040204" pitchFamily="34" charset="0"/>
              </a:rPr>
              <a:t>B</a:t>
            </a:r>
            <a:r>
              <a:rPr lang="zh-CN" altLang="en-US" sz="1575" b="0"/>
              <a:t>，</a:t>
            </a:r>
            <a:r>
              <a:rPr lang="en-US" altLang="zh-CN" sz="1575" b="0" i="1">
                <a:latin typeface="Verdana" panose="020B0604030504040204" pitchFamily="34" charset="0"/>
              </a:rPr>
              <a:t>C</a:t>
            </a:r>
            <a:r>
              <a:rPr lang="zh-CN" altLang="en-US" sz="1575" b="0"/>
              <a:t>的层次及</a:t>
            </a:r>
            <a:r>
              <a:rPr lang="en-US" altLang="zh-CN" sz="1575" b="0" i="1"/>
              <a:t>n</a:t>
            </a:r>
            <a:r>
              <a:rPr lang="zh-CN" altLang="en-US" sz="1575" b="0"/>
              <a:t>同</a:t>
            </a:r>
            <a:r>
              <a:rPr lang="en-US" altLang="zh-CN" sz="1575" b="0"/>
              <a:t>(b)</a:t>
            </a:r>
          </a:p>
          <a:p>
            <a:pPr marL="985838" lvl="2" indent="-300038">
              <a:buFontTx/>
              <a:buAutoNum type="alphaLcParenR"/>
            </a:pPr>
            <a:r>
              <a:rPr lang="en-US" altLang="zh-CN" sz="1575" b="0" i="1">
                <a:latin typeface="Verdana" panose="020B0604030504040204" pitchFamily="34" charset="0"/>
              </a:rPr>
              <a:t>A</a:t>
            </a:r>
            <a:r>
              <a:rPr lang="zh-CN" altLang="en-US" sz="1575" b="0"/>
              <a:t>＝</a:t>
            </a:r>
            <a:r>
              <a:rPr lang="en-US" altLang="zh-CN" sz="1575" b="0" i="1">
                <a:latin typeface="Verdana" panose="020B0604030504040204" pitchFamily="34" charset="0"/>
              </a:rPr>
              <a:t>B</a:t>
            </a:r>
            <a:r>
              <a:rPr lang="en-US" altLang="zh-CN" sz="1575" b="0"/>
              <a:t> </a:t>
            </a:r>
            <a:r>
              <a:rPr lang="en-US" altLang="zh-CN" sz="1575" b="0">
                <a:sym typeface="Symbol" panose="05050102010706020507" pitchFamily="18" charset="2"/>
              </a:rPr>
              <a:t></a:t>
            </a:r>
            <a:r>
              <a:rPr lang="en-US" altLang="zh-CN" sz="1575" b="0"/>
              <a:t> </a:t>
            </a:r>
            <a:r>
              <a:rPr lang="en-US" altLang="zh-CN" sz="1575" b="0" i="1">
                <a:latin typeface="Verdana" panose="020B0604030504040204" pitchFamily="34" charset="0"/>
              </a:rPr>
              <a:t>C</a:t>
            </a:r>
            <a:r>
              <a:rPr lang="zh-CN" altLang="en-US" sz="1575" b="0"/>
              <a:t> ，其中</a:t>
            </a:r>
            <a:r>
              <a:rPr lang="en-US" altLang="zh-CN" sz="1575" b="0" i="1">
                <a:latin typeface="Verdana" panose="020B0604030504040204" pitchFamily="34" charset="0"/>
              </a:rPr>
              <a:t>B</a:t>
            </a:r>
            <a:r>
              <a:rPr lang="zh-CN" altLang="en-US" sz="1575" b="0"/>
              <a:t>，</a:t>
            </a:r>
            <a:r>
              <a:rPr lang="en-US" altLang="zh-CN" sz="1575" b="0" i="1">
                <a:latin typeface="Verdana" panose="020B0604030504040204" pitchFamily="34" charset="0"/>
              </a:rPr>
              <a:t>C</a:t>
            </a:r>
            <a:r>
              <a:rPr lang="zh-CN" altLang="en-US" sz="1575" b="0"/>
              <a:t>的层次及</a:t>
            </a:r>
            <a:r>
              <a:rPr lang="en-US" altLang="zh-CN" sz="1575" b="0" i="1"/>
              <a:t>n</a:t>
            </a:r>
            <a:r>
              <a:rPr lang="zh-CN" altLang="en-US" sz="1575" b="0"/>
              <a:t>同</a:t>
            </a:r>
            <a:r>
              <a:rPr lang="en-US" altLang="zh-CN" sz="1575" b="0"/>
              <a:t>(b)</a:t>
            </a:r>
          </a:p>
          <a:p>
            <a:pPr marL="985838" lvl="2" indent="-300038">
              <a:buFontTx/>
              <a:buAutoNum type="alphaLcParenR"/>
            </a:pPr>
            <a:r>
              <a:rPr lang="en-US" altLang="zh-CN" sz="1575" b="0" i="1">
                <a:latin typeface="Verdana" panose="020B0604030504040204" pitchFamily="34" charset="0"/>
              </a:rPr>
              <a:t>A</a:t>
            </a:r>
            <a:r>
              <a:rPr lang="zh-CN" altLang="en-US" sz="1575" b="0"/>
              <a:t>＝</a:t>
            </a:r>
            <a:r>
              <a:rPr lang="en-US" altLang="zh-CN" sz="1575" b="0" i="1">
                <a:latin typeface="Verdana" panose="020B0604030504040204" pitchFamily="34" charset="0"/>
              </a:rPr>
              <a:t>B</a:t>
            </a:r>
            <a:r>
              <a:rPr lang="en-US" altLang="zh-CN" sz="1575" b="0"/>
              <a:t> </a:t>
            </a:r>
            <a:r>
              <a:rPr lang="en-US" altLang="zh-CN" sz="1575" b="0">
                <a:latin typeface="Arial" panose="020B0604020202020204" pitchFamily="34" charset="0"/>
                <a:cs typeface="Arial" panose="020B0604020202020204" pitchFamily="34" charset="0"/>
              </a:rPr>
              <a:t>↔</a:t>
            </a:r>
            <a:r>
              <a:rPr lang="en-US" altLang="zh-CN" sz="1575" b="0"/>
              <a:t> </a:t>
            </a:r>
            <a:r>
              <a:rPr lang="en-US" altLang="zh-CN" sz="1575" b="0" i="1">
                <a:latin typeface="Verdana" panose="020B0604030504040204" pitchFamily="34" charset="0"/>
              </a:rPr>
              <a:t>C</a:t>
            </a:r>
            <a:r>
              <a:rPr lang="zh-CN" altLang="en-US" sz="1575" b="0"/>
              <a:t> ，其中</a:t>
            </a:r>
            <a:r>
              <a:rPr lang="en-US" altLang="zh-CN" sz="1575" b="0" i="1">
                <a:latin typeface="Verdana" panose="020B0604030504040204" pitchFamily="34" charset="0"/>
              </a:rPr>
              <a:t>B</a:t>
            </a:r>
            <a:r>
              <a:rPr lang="zh-CN" altLang="en-US" sz="1575" b="0"/>
              <a:t>，</a:t>
            </a:r>
            <a:r>
              <a:rPr lang="en-US" altLang="zh-CN" sz="1575" b="0" i="1">
                <a:latin typeface="Verdana" panose="020B0604030504040204" pitchFamily="34" charset="0"/>
              </a:rPr>
              <a:t>C</a:t>
            </a:r>
            <a:r>
              <a:rPr lang="zh-CN" altLang="en-US" sz="1575" b="0"/>
              <a:t>的层次及</a:t>
            </a:r>
            <a:r>
              <a:rPr lang="en-US" altLang="zh-CN" sz="1575" b="0" i="1"/>
              <a:t>n</a:t>
            </a:r>
            <a:r>
              <a:rPr lang="zh-CN" altLang="en-US" sz="1575" b="0"/>
              <a:t>同</a:t>
            </a:r>
            <a:r>
              <a:rPr lang="en-US" altLang="zh-CN" sz="1575" b="0"/>
              <a:t>(b)</a:t>
            </a:r>
            <a:endParaRPr lang="en-US" altLang="zh-CN" sz="1575" b="0">
              <a:solidFill>
                <a:schemeClr val="accent2"/>
              </a:solidFill>
              <a:latin typeface="Verdana" panose="020B0604030504040204" pitchFamily="34" charset="0"/>
              <a:sym typeface="Symbol" panose="05050102010706020507" pitchFamily="18" charset="2"/>
            </a:endParaRPr>
          </a:p>
          <a:p>
            <a:pPr marL="642938" lvl="1" indent="-300038"/>
            <a:r>
              <a:rPr lang="zh-CN" altLang="en-US" b="0"/>
              <a:t>若公式</a:t>
            </a:r>
            <a:r>
              <a:rPr lang="en-US" altLang="zh-CN" b="0" i="1">
                <a:latin typeface="Verdana" panose="020B0604030504040204" pitchFamily="34" charset="0"/>
              </a:rPr>
              <a:t>A</a:t>
            </a:r>
            <a:r>
              <a:rPr lang="zh-CN" altLang="en-US" b="0"/>
              <a:t>的层次为</a:t>
            </a:r>
            <a:r>
              <a:rPr lang="en-US" altLang="zh-CN" b="0" i="1"/>
              <a:t>k</a:t>
            </a:r>
            <a:r>
              <a:rPr lang="zh-CN" altLang="en-US" b="0"/>
              <a:t>，则称</a:t>
            </a:r>
            <a:r>
              <a:rPr lang="en-US" altLang="zh-CN" b="0" i="1">
                <a:latin typeface="Verdana" panose="020B0604030504040204" pitchFamily="34" charset="0"/>
              </a:rPr>
              <a:t>A</a:t>
            </a:r>
            <a:r>
              <a:rPr lang="zh-CN" altLang="en-US" b="0"/>
              <a:t>是</a:t>
            </a:r>
            <a:r>
              <a:rPr lang="en-US" altLang="zh-CN" b="0" i="1"/>
              <a:t>k</a:t>
            </a:r>
            <a:r>
              <a:rPr lang="zh-CN" altLang="en-US" b="0"/>
              <a:t>层公式</a:t>
            </a:r>
          </a:p>
          <a:p>
            <a:pPr marL="342900" indent="-342900"/>
            <a:r>
              <a:rPr lang="zh-CN" altLang="en-US" b="0"/>
              <a:t>层次</a:t>
            </a:r>
            <a:r>
              <a:rPr lang="en-US" altLang="zh-CN" b="0"/>
              <a:t>≠</a:t>
            </a:r>
            <a:r>
              <a:rPr lang="zh-CN" altLang="en-US" b="0"/>
              <a:t>联结词数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78745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7459">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745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745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8745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8745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745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8745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8745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874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45F3C21A-064F-4081-B320-49156FC2F523}"/>
              </a:ext>
            </a:extLst>
          </p:cNvPr>
          <p:cNvSpPr>
            <a:spLocks noGrp="1" noChangeArrowheads="1"/>
          </p:cNvSpPr>
          <p:nvPr>
            <p:ph type="title"/>
          </p:nvPr>
        </p:nvSpPr>
        <p:spPr>
          <a:noFill/>
        </p:spPr>
        <p:txBody>
          <a:bodyPr/>
          <a:lstStyle/>
          <a:p>
            <a:r>
              <a:rPr lang="en-US" altLang="zh-CN"/>
              <a:t>1.2 </a:t>
            </a:r>
            <a:r>
              <a:rPr lang="zh-CN" altLang="en-US" u="sng"/>
              <a:t>命题公式</a:t>
            </a:r>
            <a:r>
              <a:rPr lang="zh-CN" altLang="en-US"/>
              <a:t>及其赋值</a:t>
            </a:r>
          </a:p>
        </p:txBody>
      </p:sp>
      <p:sp>
        <p:nvSpPr>
          <p:cNvPr id="62467" name="Rectangle 3">
            <a:extLst>
              <a:ext uri="{FF2B5EF4-FFF2-40B4-BE49-F238E27FC236}">
                <a16:creationId xmlns:a16="http://schemas.microsoft.com/office/drawing/2014/main" id="{F7648512-C723-412E-85BD-6411D6B41247}"/>
              </a:ext>
            </a:extLst>
          </p:cNvPr>
          <p:cNvSpPr>
            <a:spLocks noGrp="1" noChangeArrowheads="1"/>
          </p:cNvSpPr>
          <p:nvPr>
            <p:ph type="body" sz="half" idx="1"/>
          </p:nvPr>
        </p:nvSpPr>
        <p:spPr>
          <a:xfrm>
            <a:off x="1657350" y="1863328"/>
            <a:ext cx="5938838" cy="3671888"/>
          </a:xfrm>
          <a:noFill/>
        </p:spPr>
        <p:txBody>
          <a:bodyPr/>
          <a:lstStyle/>
          <a:p>
            <a:pPr marL="342900" indent="-342900"/>
            <a:r>
              <a:rPr lang="zh-CN" altLang="en-US" b="0"/>
              <a:t>例子：</a:t>
            </a:r>
            <a:r>
              <a:rPr lang="en-US" altLang="zh-CN" b="0" i="1"/>
              <a:t>p</a:t>
            </a:r>
            <a:r>
              <a:rPr lang="en-US" altLang="zh-CN" b="0"/>
              <a:t>,</a:t>
            </a:r>
            <a:r>
              <a:rPr lang="en-US" altLang="zh-CN" b="0" i="1"/>
              <a:t>q</a:t>
            </a:r>
            <a:r>
              <a:rPr lang="en-US" altLang="zh-CN" b="0"/>
              <a:t>,</a:t>
            </a:r>
            <a:r>
              <a:rPr lang="en-US" altLang="zh-CN" b="0" i="1"/>
              <a:t>r</a:t>
            </a:r>
            <a:r>
              <a:rPr lang="en-US" altLang="zh-CN" b="0"/>
              <a:t>,</a:t>
            </a:r>
            <a:r>
              <a:rPr lang="en-US" altLang="zh-CN" b="0" i="1"/>
              <a:t>s</a:t>
            </a:r>
            <a:r>
              <a:rPr lang="zh-CN" altLang="en-US" b="0"/>
              <a:t>为命题变元</a:t>
            </a:r>
          </a:p>
          <a:p>
            <a:pPr marL="642938" lvl="1" indent="-300038"/>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sym typeface="Symbol" panose="05050102010706020507" pitchFamily="18" charset="2"/>
              </a:rPr>
              <a:t>p</a:t>
            </a:r>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sym typeface="Symbol" panose="05050102010706020507" pitchFamily="18" charset="2"/>
              </a:rPr>
              <a:t>q</a:t>
            </a:r>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sym typeface="Symbol" panose="05050102010706020507" pitchFamily="18" charset="2"/>
              </a:rPr>
              <a:t>r</a:t>
            </a:r>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sym typeface="Symbol" panose="05050102010706020507" pitchFamily="18" charset="2"/>
              </a:rPr>
              <a:t>s</a:t>
            </a:r>
          </a:p>
          <a:p>
            <a:pPr marL="642938" lvl="1" indent="-300038"/>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sym typeface="Symbol" panose="05050102010706020507" pitchFamily="18" charset="2"/>
              </a:rPr>
              <a:t>p</a:t>
            </a:r>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sym typeface="Symbol" panose="05050102010706020507" pitchFamily="18" charset="2"/>
              </a:rPr>
              <a:t>q</a:t>
            </a:r>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sym typeface="Symbol" panose="05050102010706020507" pitchFamily="18" charset="2"/>
              </a:rPr>
              <a:t>q</a:t>
            </a:r>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sym typeface="Symbol" panose="05050102010706020507" pitchFamily="18" charset="2"/>
              </a:rPr>
              <a:t>r</a:t>
            </a:r>
            <a:r>
              <a:rPr lang="en-US" altLang="zh-CN" b="0">
                <a:solidFill>
                  <a:schemeClr val="accent2"/>
                </a:solidFill>
                <a:latin typeface="Verdana" panose="020B0604030504040204" pitchFamily="34" charset="0"/>
                <a:sym typeface="Symbol" panose="05050102010706020507" pitchFamily="18" charset="2"/>
              </a:rPr>
              <a:t>)</a:t>
            </a:r>
          </a:p>
          <a:p>
            <a:pPr marL="642938" lvl="1" indent="-300038"/>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sym typeface="Symbol" panose="05050102010706020507" pitchFamily="18" charset="2"/>
              </a:rPr>
              <a:t>p</a:t>
            </a:r>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sym typeface="Symbol" panose="05050102010706020507" pitchFamily="18" charset="2"/>
              </a:rPr>
              <a:t>q</a:t>
            </a:r>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sym typeface="Symbol" panose="05050102010706020507" pitchFamily="18" charset="2"/>
              </a:rPr>
              <a:t>r</a:t>
            </a:r>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sym typeface="Symbol" panose="05050102010706020507" pitchFamily="18" charset="2"/>
              </a:rPr>
              <a:t>s</a:t>
            </a:r>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sym typeface="Symbol" panose="05050102010706020507" pitchFamily="18" charset="2"/>
              </a:rPr>
              <a:t> </a:t>
            </a:r>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sym typeface="Symbol" panose="05050102010706020507" pitchFamily="18" charset="2"/>
              </a:rPr>
              <a:t>p</a:t>
            </a:r>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sym typeface="Symbol" panose="05050102010706020507" pitchFamily="18" charset="2"/>
              </a:rPr>
              <a:t>q</a:t>
            </a:r>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sym typeface="Symbol" panose="05050102010706020507" pitchFamily="18" charset="2"/>
              </a:rPr>
              <a:t>r</a:t>
            </a:r>
            <a:r>
              <a:rPr lang="en-US" altLang="zh-CN" b="0">
                <a:solidFill>
                  <a:schemeClr val="accent2"/>
                </a:solidFill>
                <a:latin typeface="Verdana" panose="020B0604030504040204" pitchFamily="34" charset="0"/>
                <a:sym typeface="Symbol" panose="05050102010706020507" pitchFamily="18" charset="2"/>
              </a:rPr>
              <a:t>)</a:t>
            </a:r>
          </a:p>
        </p:txBody>
      </p:sp>
      <p:sp>
        <p:nvSpPr>
          <p:cNvPr id="788484" name="Text Box 4">
            <a:extLst>
              <a:ext uri="{FF2B5EF4-FFF2-40B4-BE49-F238E27FC236}">
                <a16:creationId xmlns:a16="http://schemas.microsoft.com/office/drawing/2014/main" id="{1FED241C-7CEA-4F1A-807B-896A654DF8E6}"/>
              </a:ext>
            </a:extLst>
          </p:cNvPr>
          <p:cNvSpPr txBox="1">
            <a:spLocks noChangeArrowheads="1"/>
          </p:cNvSpPr>
          <p:nvPr/>
        </p:nvSpPr>
        <p:spPr bwMode="auto">
          <a:xfrm>
            <a:off x="5328048" y="2264570"/>
            <a:ext cx="540544"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75"/>
              <a:t>4</a:t>
            </a:r>
          </a:p>
        </p:txBody>
      </p:sp>
      <p:sp>
        <p:nvSpPr>
          <p:cNvPr id="788485" name="Text Box 5">
            <a:extLst>
              <a:ext uri="{FF2B5EF4-FFF2-40B4-BE49-F238E27FC236}">
                <a16:creationId xmlns:a16="http://schemas.microsoft.com/office/drawing/2014/main" id="{E14B56FF-B0F1-41E9-86A9-5DAF8282D8AE}"/>
              </a:ext>
            </a:extLst>
          </p:cNvPr>
          <p:cNvSpPr txBox="1">
            <a:spLocks noChangeArrowheads="1"/>
          </p:cNvSpPr>
          <p:nvPr/>
        </p:nvSpPr>
        <p:spPr bwMode="auto">
          <a:xfrm>
            <a:off x="5328048" y="2588420"/>
            <a:ext cx="540544"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75"/>
              <a:t>3</a:t>
            </a:r>
          </a:p>
        </p:txBody>
      </p:sp>
      <p:sp>
        <p:nvSpPr>
          <p:cNvPr id="788486" name="Text Box 6">
            <a:extLst>
              <a:ext uri="{FF2B5EF4-FFF2-40B4-BE49-F238E27FC236}">
                <a16:creationId xmlns:a16="http://schemas.microsoft.com/office/drawing/2014/main" id="{07AE85F6-EF3D-4D18-A933-5C240522DD65}"/>
              </a:ext>
            </a:extLst>
          </p:cNvPr>
          <p:cNvSpPr txBox="1">
            <a:spLocks noChangeArrowheads="1"/>
          </p:cNvSpPr>
          <p:nvPr/>
        </p:nvSpPr>
        <p:spPr bwMode="auto">
          <a:xfrm>
            <a:off x="5328048" y="2912270"/>
            <a:ext cx="540544"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75"/>
              <a:t>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88484"/>
                                        </p:tgtEl>
                                        <p:attrNameLst>
                                          <p:attrName>style.visibility</p:attrName>
                                        </p:attrNameLst>
                                      </p:cBhvr>
                                      <p:to>
                                        <p:strVal val="visible"/>
                                      </p:to>
                                    </p:set>
                                    <p:animEffect transition="in" filter="wipe(down)">
                                      <p:cBhvr>
                                        <p:cTn id="7" dur="500"/>
                                        <p:tgtEl>
                                          <p:spTgt spid="788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88485"/>
                                        </p:tgtEl>
                                        <p:attrNameLst>
                                          <p:attrName>style.visibility</p:attrName>
                                        </p:attrNameLst>
                                      </p:cBhvr>
                                      <p:to>
                                        <p:strVal val="visible"/>
                                      </p:to>
                                    </p:set>
                                    <p:animEffect transition="in" filter="wipe(down)">
                                      <p:cBhvr>
                                        <p:cTn id="12" dur="500"/>
                                        <p:tgtEl>
                                          <p:spTgt spid="7884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88486"/>
                                        </p:tgtEl>
                                        <p:attrNameLst>
                                          <p:attrName>style.visibility</p:attrName>
                                        </p:attrNameLst>
                                      </p:cBhvr>
                                      <p:to>
                                        <p:strVal val="visible"/>
                                      </p:to>
                                    </p:set>
                                    <p:animEffect transition="in" filter="wipe(down)">
                                      <p:cBhvr>
                                        <p:cTn id="17" dur="500"/>
                                        <p:tgtEl>
                                          <p:spTgt spid="788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4" grpId="0"/>
      <p:bldP spid="788485" grpId="0"/>
      <p:bldP spid="78848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EA984FD-D79D-4DE8-A115-14F115891574}"/>
              </a:ext>
            </a:extLst>
          </p:cNvPr>
          <p:cNvSpPr>
            <a:spLocks noGrp="1" noChangeArrowheads="1"/>
          </p:cNvSpPr>
          <p:nvPr>
            <p:ph type="title"/>
          </p:nvPr>
        </p:nvSpPr>
        <p:spPr/>
        <p:txBody>
          <a:bodyPr/>
          <a:lstStyle/>
          <a:p>
            <a:r>
              <a:rPr lang="zh-CN" altLang="en-US"/>
              <a:t>数理逻辑与计算机</a:t>
            </a:r>
          </a:p>
        </p:txBody>
      </p:sp>
      <p:sp>
        <p:nvSpPr>
          <p:cNvPr id="8195" name="Rectangle 3">
            <a:extLst>
              <a:ext uri="{FF2B5EF4-FFF2-40B4-BE49-F238E27FC236}">
                <a16:creationId xmlns:a16="http://schemas.microsoft.com/office/drawing/2014/main" id="{507F3706-AF89-40D5-9BC8-AD3CE7FA11D8}"/>
              </a:ext>
            </a:extLst>
          </p:cNvPr>
          <p:cNvSpPr>
            <a:spLocks noGrp="1" noChangeArrowheads="1"/>
          </p:cNvSpPr>
          <p:nvPr>
            <p:ph type="body" idx="1"/>
          </p:nvPr>
        </p:nvSpPr>
        <p:spPr/>
        <p:txBody>
          <a:bodyPr/>
          <a:lstStyle/>
          <a:p>
            <a:r>
              <a:rPr lang="en-US" altLang="zh-CN"/>
              <a:t>1959</a:t>
            </a:r>
            <a:r>
              <a:rPr lang="zh-CN" altLang="en-US"/>
              <a:t>年，美籍华人王浩教授只用</a:t>
            </a:r>
            <a:r>
              <a:rPr lang="en-US" altLang="zh-CN"/>
              <a:t>9</a:t>
            </a:r>
            <a:r>
              <a:rPr lang="zh-CN" altLang="en-US"/>
              <a:t>分钟的机器时间，就在计算机上证明了罗素和怀特海</a:t>
            </a:r>
            <a:r>
              <a:rPr lang="en-US" altLang="zh-CN"/>
              <a:t>《</a:t>
            </a:r>
            <a:r>
              <a:rPr lang="zh-CN" altLang="en-US"/>
              <a:t>数学原理</a:t>
            </a:r>
            <a:r>
              <a:rPr lang="en-US" altLang="zh-CN"/>
              <a:t>》</a:t>
            </a:r>
            <a:r>
              <a:rPr lang="zh-CN" altLang="en-US"/>
              <a:t>一书中的一阶逻辑部分的全部定理</a:t>
            </a:r>
            <a:r>
              <a:rPr lang="en-US" altLang="zh-CN"/>
              <a:t>350</a:t>
            </a:r>
            <a:r>
              <a:rPr lang="zh-CN" altLang="en-US"/>
              <a:t>多条，让罗素惊叹不已</a:t>
            </a:r>
          </a:p>
        </p:txBody>
      </p:sp>
      <p:pic>
        <p:nvPicPr>
          <p:cNvPr id="8196" name="Picture 4" descr="王浩">
            <a:extLst>
              <a:ext uri="{FF2B5EF4-FFF2-40B4-BE49-F238E27FC236}">
                <a16:creationId xmlns:a16="http://schemas.microsoft.com/office/drawing/2014/main" id="{59233D50-78C5-4BE2-B35D-025528A572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75" y="3321845"/>
            <a:ext cx="1382316" cy="2159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373ADFF5-EBBE-4A07-B7B5-C43C4EADF9D0}"/>
              </a:ext>
            </a:extLst>
          </p:cNvPr>
          <p:cNvSpPr>
            <a:spLocks noGrp="1" noChangeArrowheads="1"/>
          </p:cNvSpPr>
          <p:nvPr>
            <p:ph type="title"/>
          </p:nvPr>
        </p:nvSpPr>
        <p:spPr>
          <a:noFill/>
        </p:spPr>
        <p:txBody>
          <a:bodyPr/>
          <a:lstStyle/>
          <a:p>
            <a:r>
              <a:rPr lang="en-US" altLang="zh-CN"/>
              <a:t>1.2 </a:t>
            </a:r>
            <a:r>
              <a:rPr lang="zh-CN" altLang="en-US"/>
              <a:t>命题公式及其</a:t>
            </a:r>
            <a:r>
              <a:rPr lang="zh-CN" altLang="en-US" u="sng"/>
              <a:t>赋值</a:t>
            </a:r>
          </a:p>
        </p:txBody>
      </p:sp>
      <p:sp>
        <p:nvSpPr>
          <p:cNvPr id="789507" name="Rectangle 3">
            <a:extLst>
              <a:ext uri="{FF2B5EF4-FFF2-40B4-BE49-F238E27FC236}">
                <a16:creationId xmlns:a16="http://schemas.microsoft.com/office/drawing/2014/main" id="{53CBBD3A-C51E-4D62-B1A0-D719668E5BCD}"/>
              </a:ext>
            </a:extLst>
          </p:cNvPr>
          <p:cNvSpPr>
            <a:spLocks noGrp="1" noChangeArrowheads="1"/>
          </p:cNvSpPr>
          <p:nvPr>
            <p:ph type="body" sz="half" idx="1"/>
          </p:nvPr>
        </p:nvSpPr>
        <p:spPr>
          <a:xfrm>
            <a:off x="1657350" y="1863328"/>
            <a:ext cx="5938838" cy="3671888"/>
          </a:xfrm>
          <a:noFill/>
        </p:spPr>
        <p:txBody>
          <a:bodyPr/>
          <a:lstStyle/>
          <a:p>
            <a:pPr marL="342900" indent="-342900"/>
            <a:r>
              <a:rPr lang="zh-CN" altLang="en-US" b="0"/>
              <a:t>命题公式的真值</a:t>
            </a:r>
          </a:p>
          <a:p>
            <a:pPr marL="642938" lvl="1" indent="-300038"/>
            <a:r>
              <a:rPr lang="zh-CN" altLang="en-US" b="0">
                <a:solidFill>
                  <a:schemeClr val="accent2"/>
                </a:solidFill>
                <a:latin typeface="Verdana" panose="020B0604030504040204" pitchFamily="34" charset="0"/>
                <a:sym typeface="Symbol" panose="05050102010706020507" pitchFamily="18" charset="2"/>
              </a:rPr>
              <a:t>命题变项的常量化：常项替换（解释）</a:t>
            </a:r>
          </a:p>
          <a:p>
            <a:pPr marL="342900" indent="-342900"/>
            <a:r>
              <a:rPr lang="zh-CN" altLang="en-US" b="0">
                <a:sym typeface="Symbol" panose="05050102010706020507" pitchFamily="18" charset="2"/>
              </a:rPr>
              <a:t>例子：公式</a:t>
            </a:r>
            <a:r>
              <a:rPr lang="en-US" altLang="zh-CN" b="0" i="1">
                <a:sym typeface="Symbol" panose="05050102010706020507" pitchFamily="18" charset="2"/>
              </a:rPr>
              <a:t>p</a:t>
            </a:r>
            <a:r>
              <a:rPr lang="en-US" altLang="zh-CN" b="0">
                <a:sym typeface="Symbol" panose="05050102010706020507" pitchFamily="18" charset="2"/>
              </a:rPr>
              <a:t></a:t>
            </a:r>
            <a:r>
              <a:rPr lang="en-US" altLang="zh-CN" b="0" i="1">
                <a:sym typeface="Symbol" panose="05050102010706020507" pitchFamily="18" charset="2"/>
              </a:rPr>
              <a:t>q</a:t>
            </a:r>
            <a:r>
              <a:rPr lang="en-US" altLang="zh-CN" b="0">
                <a:sym typeface="Symbol" panose="05050102010706020507" pitchFamily="18" charset="2"/>
              </a:rPr>
              <a:t></a:t>
            </a:r>
            <a:r>
              <a:rPr lang="en-US" altLang="zh-CN" b="0" i="1">
                <a:sym typeface="Symbol" panose="05050102010706020507" pitchFamily="18" charset="2"/>
              </a:rPr>
              <a:t>r</a:t>
            </a:r>
          </a:p>
          <a:p>
            <a:pPr marL="642938" lvl="1" indent="-300038"/>
            <a:r>
              <a:rPr lang="zh-CN" altLang="en-US" b="0">
                <a:solidFill>
                  <a:schemeClr val="accent2"/>
                </a:solidFill>
                <a:latin typeface="Verdana" panose="020B0604030504040204" pitchFamily="34" charset="0"/>
                <a:sym typeface="Symbol" panose="05050102010706020507" pitchFamily="18" charset="2"/>
              </a:rPr>
              <a:t>真值为</a:t>
            </a:r>
            <a:r>
              <a:rPr lang="en-US" altLang="zh-CN" b="0">
                <a:solidFill>
                  <a:schemeClr val="accent2"/>
                </a:solidFill>
                <a:latin typeface="Verdana" panose="020B0604030504040204" pitchFamily="34" charset="0"/>
                <a:sym typeface="Symbol" panose="05050102010706020507" pitchFamily="18" charset="2"/>
              </a:rPr>
              <a:t>T</a:t>
            </a:r>
            <a:r>
              <a:rPr lang="zh-CN" altLang="en-US" b="0">
                <a:solidFill>
                  <a:schemeClr val="accent2"/>
                </a:solidFill>
                <a:latin typeface="Verdana" panose="020B0604030504040204" pitchFamily="34" charset="0"/>
                <a:sym typeface="Symbol" panose="05050102010706020507" pitchFamily="18" charset="2"/>
              </a:rPr>
              <a:t>的解释</a:t>
            </a:r>
          </a:p>
          <a:p>
            <a:pPr marL="985838" lvl="2" indent="-300038"/>
            <a:r>
              <a:rPr lang="en-US" altLang="zh-CN" sz="1875" b="0">
                <a:solidFill>
                  <a:srgbClr val="800000"/>
                </a:solidFill>
                <a:latin typeface="Verdana" panose="020B0604030504040204" pitchFamily="34" charset="0"/>
                <a:sym typeface="Symbol" panose="05050102010706020507" pitchFamily="18" charset="2"/>
              </a:rPr>
              <a:t>p:3</a:t>
            </a:r>
            <a:r>
              <a:rPr lang="zh-CN" altLang="en-US" sz="1875" b="0">
                <a:solidFill>
                  <a:srgbClr val="800000"/>
                </a:solidFill>
                <a:latin typeface="Verdana" panose="020B0604030504040204" pitchFamily="34" charset="0"/>
                <a:sym typeface="Symbol" panose="05050102010706020507" pitchFamily="18" charset="2"/>
              </a:rPr>
              <a:t>是奇数；</a:t>
            </a:r>
            <a:r>
              <a:rPr lang="en-US" altLang="zh-CN" sz="1875" b="0">
                <a:solidFill>
                  <a:srgbClr val="800000"/>
                </a:solidFill>
                <a:latin typeface="Verdana" panose="020B0604030504040204" pitchFamily="34" charset="0"/>
                <a:sym typeface="Symbol" panose="05050102010706020507" pitchFamily="18" charset="2"/>
              </a:rPr>
              <a:t>q:7</a:t>
            </a:r>
            <a:r>
              <a:rPr lang="zh-CN" altLang="en-US" sz="1875" b="0">
                <a:solidFill>
                  <a:srgbClr val="800000"/>
                </a:solidFill>
                <a:latin typeface="Verdana" panose="020B0604030504040204" pitchFamily="34" charset="0"/>
                <a:sym typeface="Symbol" panose="05050102010706020507" pitchFamily="18" charset="2"/>
              </a:rPr>
              <a:t>是奇数；</a:t>
            </a:r>
            <a:r>
              <a:rPr lang="en-US" altLang="zh-CN" sz="1875" b="0">
                <a:solidFill>
                  <a:srgbClr val="800000"/>
                </a:solidFill>
                <a:latin typeface="Verdana" panose="020B0604030504040204" pitchFamily="34" charset="0"/>
                <a:sym typeface="Symbol" panose="05050102010706020507" pitchFamily="18" charset="2"/>
              </a:rPr>
              <a:t>r:3</a:t>
            </a:r>
            <a:r>
              <a:rPr lang="zh-CN" altLang="en-US" sz="1875" b="0">
                <a:solidFill>
                  <a:srgbClr val="800000"/>
                </a:solidFill>
                <a:latin typeface="Verdana" panose="020B0604030504040204" pitchFamily="34" charset="0"/>
                <a:sym typeface="Symbol" panose="05050102010706020507" pitchFamily="18" charset="2"/>
              </a:rPr>
              <a:t>乘</a:t>
            </a:r>
            <a:r>
              <a:rPr lang="en-US" altLang="zh-CN" sz="1875" b="0">
                <a:solidFill>
                  <a:srgbClr val="800000"/>
                </a:solidFill>
                <a:latin typeface="Verdana" panose="020B0604030504040204" pitchFamily="34" charset="0"/>
                <a:sym typeface="Symbol" panose="05050102010706020507" pitchFamily="18" charset="2"/>
              </a:rPr>
              <a:t>7</a:t>
            </a:r>
            <a:r>
              <a:rPr lang="zh-CN" altLang="en-US" sz="1875" b="0">
                <a:solidFill>
                  <a:srgbClr val="800000"/>
                </a:solidFill>
                <a:latin typeface="Verdana" panose="020B0604030504040204" pitchFamily="34" charset="0"/>
                <a:sym typeface="Symbol" panose="05050102010706020507" pitchFamily="18" charset="2"/>
              </a:rPr>
              <a:t>是奇数</a:t>
            </a:r>
          </a:p>
          <a:p>
            <a:pPr marL="642938" lvl="1" indent="-300038"/>
            <a:r>
              <a:rPr lang="zh-CN" altLang="en-US" b="0">
                <a:solidFill>
                  <a:schemeClr val="accent2"/>
                </a:solidFill>
                <a:latin typeface="Verdana" panose="020B0604030504040204" pitchFamily="34" charset="0"/>
                <a:sym typeface="Symbol" panose="05050102010706020507" pitchFamily="18" charset="2"/>
              </a:rPr>
              <a:t>真值为</a:t>
            </a:r>
            <a:r>
              <a:rPr lang="en-US" altLang="zh-CN" b="0">
                <a:solidFill>
                  <a:schemeClr val="accent2"/>
                </a:solidFill>
                <a:latin typeface="Verdana" panose="020B0604030504040204" pitchFamily="34" charset="0"/>
                <a:sym typeface="Symbol" panose="05050102010706020507" pitchFamily="18" charset="2"/>
              </a:rPr>
              <a:t>F</a:t>
            </a:r>
            <a:r>
              <a:rPr lang="zh-CN" altLang="en-US" b="0">
                <a:solidFill>
                  <a:schemeClr val="accent2"/>
                </a:solidFill>
                <a:latin typeface="Verdana" panose="020B0604030504040204" pitchFamily="34" charset="0"/>
                <a:sym typeface="Symbol" panose="05050102010706020507" pitchFamily="18" charset="2"/>
              </a:rPr>
              <a:t>的解释</a:t>
            </a:r>
          </a:p>
          <a:p>
            <a:pPr marL="985838" lvl="2" indent="-300038"/>
            <a:r>
              <a:rPr lang="en-US" altLang="zh-CN" sz="1875" b="0">
                <a:solidFill>
                  <a:srgbClr val="800000"/>
                </a:solidFill>
                <a:latin typeface="Verdana" panose="020B0604030504040204" pitchFamily="34" charset="0"/>
                <a:sym typeface="Symbol" panose="05050102010706020507" pitchFamily="18" charset="2"/>
              </a:rPr>
              <a:t>p:3</a:t>
            </a:r>
            <a:r>
              <a:rPr lang="zh-CN" altLang="en-US" sz="1875" b="0">
                <a:solidFill>
                  <a:srgbClr val="800000"/>
                </a:solidFill>
                <a:latin typeface="Verdana" panose="020B0604030504040204" pitchFamily="34" charset="0"/>
                <a:sym typeface="Symbol" panose="05050102010706020507" pitchFamily="18" charset="2"/>
              </a:rPr>
              <a:t>是奇数；</a:t>
            </a:r>
            <a:r>
              <a:rPr lang="en-US" altLang="zh-CN" sz="1875" b="0">
                <a:solidFill>
                  <a:srgbClr val="800000"/>
                </a:solidFill>
                <a:latin typeface="Verdana" panose="020B0604030504040204" pitchFamily="34" charset="0"/>
                <a:sym typeface="Symbol" panose="05050102010706020507" pitchFamily="18" charset="2"/>
              </a:rPr>
              <a:t>q:7</a:t>
            </a:r>
            <a:r>
              <a:rPr lang="zh-CN" altLang="en-US" sz="1875" b="0">
                <a:solidFill>
                  <a:srgbClr val="800000"/>
                </a:solidFill>
                <a:latin typeface="Verdana" panose="020B0604030504040204" pitchFamily="34" charset="0"/>
                <a:sym typeface="Symbol" panose="05050102010706020507" pitchFamily="18" charset="2"/>
              </a:rPr>
              <a:t>是奇数；</a:t>
            </a:r>
            <a:r>
              <a:rPr lang="en-US" altLang="zh-CN" sz="1875" b="0">
                <a:solidFill>
                  <a:srgbClr val="800000"/>
                </a:solidFill>
                <a:latin typeface="Verdana" panose="020B0604030504040204" pitchFamily="34" charset="0"/>
                <a:sym typeface="Symbol" panose="05050102010706020507" pitchFamily="18" charset="2"/>
              </a:rPr>
              <a:t>r:3</a:t>
            </a:r>
            <a:r>
              <a:rPr lang="zh-CN" altLang="en-US" sz="1875" b="0">
                <a:solidFill>
                  <a:srgbClr val="800000"/>
                </a:solidFill>
                <a:latin typeface="Verdana" panose="020B0604030504040204" pitchFamily="34" charset="0"/>
                <a:sym typeface="Symbol" panose="05050102010706020507" pitchFamily="18" charset="2"/>
              </a:rPr>
              <a:t>乘</a:t>
            </a:r>
            <a:r>
              <a:rPr lang="en-US" altLang="zh-CN" sz="1875" b="0">
                <a:solidFill>
                  <a:srgbClr val="800000"/>
                </a:solidFill>
                <a:latin typeface="Verdana" panose="020B0604030504040204" pitchFamily="34" charset="0"/>
                <a:sym typeface="Symbol" panose="05050102010706020507" pitchFamily="18" charset="2"/>
              </a:rPr>
              <a:t>7</a:t>
            </a:r>
            <a:r>
              <a:rPr lang="zh-CN" altLang="en-US" sz="1875" b="0">
                <a:solidFill>
                  <a:srgbClr val="800000"/>
                </a:solidFill>
                <a:latin typeface="Verdana" panose="020B0604030504040204" pitchFamily="34" charset="0"/>
                <a:sym typeface="Symbol" panose="05050102010706020507" pitchFamily="18" charset="2"/>
              </a:rPr>
              <a:t>是偶数</a:t>
            </a:r>
          </a:p>
          <a:p>
            <a:pPr marL="342900" indent="-342900"/>
            <a:r>
              <a:rPr lang="zh-CN" altLang="en-US" b="0"/>
              <a:t>赋值</a:t>
            </a:r>
          </a:p>
          <a:p>
            <a:pPr marL="642938" lvl="1" indent="-300038"/>
            <a:r>
              <a:rPr lang="zh-CN" altLang="en-US" b="0">
                <a:solidFill>
                  <a:schemeClr val="accent2"/>
                </a:solidFill>
                <a:latin typeface="Verdana" panose="020B0604030504040204" pitchFamily="34" charset="0"/>
                <a:sym typeface="Symbol" panose="05050102010706020507" pitchFamily="18" charset="2"/>
              </a:rPr>
              <a:t>命题变项赋真命题命题变项的真值为</a:t>
            </a:r>
            <a:r>
              <a:rPr lang="en-US" altLang="zh-CN" b="0">
                <a:solidFill>
                  <a:schemeClr val="accent2"/>
                </a:solidFill>
                <a:latin typeface="Verdana" panose="020B0604030504040204" pitchFamily="34" charset="0"/>
                <a:sym typeface="Symbol" panose="05050102010706020507" pitchFamily="18" charset="2"/>
              </a:rPr>
              <a:t>T</a:t>
            </a:r>
          </a:p>
          <a:p>
            <a:pPr marL="642938" lvl="1" indent="-300038"/>
            <a:r>
              <a:rPr lang="zh-CN" altLang="en-US" b="0">
                <a:solidFill>
                  <a:schemeClr val="accent2"/>
                </a:solidFill>
                <a:latin typeface="Verdana" panose="020B0604030504040204" pitchFamily="34" charset="0"/>
                <a:sym typeface="Symbol" panose="05050102010706020507" pitchFamily="18" charset="2"/>
              </a:rPr>
              <a:t>命题变项赋假命题命题变项的真值为</a:t>
            </a:r>
            <a:r>
              <a:rPr lang="en-US" altLang="zh-CN" b="0">
                <a:solidFill>
                  <a:schemeClr val="accent2"/>
                </a:solidFill>
                <a:latin typeface="Verdana" panose="020B0604030504040204" pitchFamily="34" charset="0"/>
                <a:sym typeface="Symbol" panose="05050102010706020507" pitchFamily="18" charset="2"/>
              </a:rPr>
              <a:t>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9507">
                                            <p:txEl>
                                              <p:pRg st="2" end="2"/>
                                            </p:txEl>
                                          </p:spTgt>
                                        </p:tgtEl>
                                        <p:attrNameLst>
                                          <p:attrName>style.visibility</p:attrName>
                                        </p:attrNameLst>
                                      </p:cBhvr>
                                      <p:to>
                                        <p:strVal val="visible"/>
                                      </p:to>
                                    </p:set>
                                    <p:animEffect transition="in" filter="blinds(horizontal)">
                                      <p:cBhvr>
                                        <p:cTn id="7" dur="500"/>
                                        <p:tgtEl>
                                          <p:spTgt spid="78950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9507">
                                            <p:txEl>
                                              <p:pRg st="3" end="3"/>
                                            </p:txEl>
                                          </p:spTgt>
                                        </p:tgtEl>
                                        <p:attrNameLst>
                                          <p:attrName>style.visibility</p:attrName>
                                        </p:attrNameLst>
                                      </p:cBhvr>
                                      <p:to>
                                        <p:strVal val="visible"/>
                                      </p:to>
                                    </p:set>
                                    <p:animEffect transition="in" filter="blinds(horizontal)">
                                      <p:cBhvr>
                                        <p:cTn id="12" dur="500"/>
                                        <p:tgtEl>
                                          <p:spTgt spid="78950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89507">
                                            <p:txEl>
                                              <p:pRg st="4" end="4"/>
                                            </p:txEl>
                                          </p:spTgt>
                                        </p:tgtEl>
                                        <p:attrNameLst>
                                          <p:attrName>style.visibility</p:attrName>
                                        </p:attrNameLst>
                                      </p:cBhvr>
                                      <p:to>
                                        <p:strVal val="visible"/>
                                      </p:to>
                                    </p:set>
                                    <p:animEffect transition="in" filter="blinds(horizontal)">
                                      <p:cBhvr>
                                        <p:cTn id="17" dur="500"/>
                                        <p:tgtEl>
                                          <p:spTgt spid="78950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89507">
                                            <p:txEl>
                                              <p:pRg st="5" end="5"/>
                                            </p:txEl>
                                          </p:spTgt>
                                        </p:tgtEl>
                                        <p:attrNameLst>
                                          <p:attrName>style.visibility</p:attrName>
                                        </p:attrNameLst>
                                      </p:cBhvr>
                                      <p:to>
                                        <p:strVal val="visible"/>
                                      </p:to>
                                    </p:set>
                                    <p:animEffect transition="in" filter="blinds(horizontal)">
                                      <p:cBhvr>
                                        <p:cTn id="22" dur="500"/>
                                        <p:tgtEl>
                                          <p:spTgt spid="78950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89507">
                                            <p:txEl>
                                              <p:pRg st="6" end="6"/>
                                            </p:txEl>
                                          </p:spTgt>
                                        </p:tgtEl>
                                        <p:attrNameLst>
                                          <p:attrName>style.visibility</p:attrName>
                                        </p:attrNameLst>
                                      </p:cBhvr>
                                      <p:to>
                                        <p:strVal val="visible"/>
                                      </p:to>
                                    </p:set>
                                    <p:animEffect transition="in" filter="blinds(horizontal)">
                                      <p:cBhvr>
                                        <p:cTn id="27" dur="500"/>
                                        <p:tgtEl>
                                          <p:spTgt spid="78950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89507">
                                            <p:txEl>
                                              <p:pRg st="7" end="7"/>
                                            </p:txEl>
                                          </p:spTgt>
                                        </p:tgtEl>
                                        <p:attrNameLst>
                                          <p:attrName>style.visibility</p:attrName>
                                        </p:attrNameLst>
                                      </p:cBhvr>
                                      <p:to>
                                        <p:strVal val="visible"/>
                                      </p:to>
                                    </p:set>
                                    <p:animEffect transition="in" filter="blinds(horizontal)">
                                      <p:cBhvr>
                                        <p:cTn id="32" dur="500"/>
                                        <p:tgtEl>
                                          <p:spTgt spid="789507">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89507">
                                            <p:txEl>
                                              <p:pRg st="8" end="8"/>
                                            </p:txEl>
                                          </p:spTgt>
                                        </p:tgtEl>
                                        <p:attrNameLst>
                                          <p:attrName>style.visibility</p:attrName>
                                        </p:attrNameLst>
                                      </p:cBhvr>
                                      <p:to>
                                        <p:strVal val="visible"/>
                                      </p:to>
                                    </p:set>
                                    <p:animEffect transition="in" filter="blinds(horizontal)">
                                      <p:cBhvr>
                                        <p:cTn id="37" dur="500"/>
                                        <p:tgtEl>
                                          <p:spTgt spid="789507">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89507">
                                            <p:txEl>
                                              <p:pRg st="9" end="9"/>
                                            </p:txEl>
                                          </p:spTgt>
                                        </p:tgtEl>
                                        <p:attrNameLst>
                                          <p:attrName>style.visibility</p:attrName>
                                        </p:attrNameLst>
                                      </p:cBhvr>
                                      <p:to>
                                        <p:strVal val="visible"/>
                                      </p:to>
                                    </p:set>
                                    <p:animEffect transition="in" filter="blinds(horizontal)">
                                      <p:cBhvr>
                                        <p:cTn id="42" dur="500"/>
                                        <p:tgtEl>
                                          <p:spTgt spid="7895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5C523A39-D225-4E5C-ADF2-44C923A3C0AB}"/>
              </a:ext>
            </a:extLst>
          </p:cNvPr>
          <p:cNvSpPr>
            <a:spLocks noGrp="1" noChangeArrowheads="1"/>
          </p:cNvSpPr>
          <p:nvPr>
            <p:ph type="title"/>
          </p:nvPr>
        </p:nvSpPr>
        <p:spPr>
          <a:noFill/>
        </p:spPr>
        <p:txBody>
          <a:bodyPr/>
          <a:lstStyle/>
          <a:p>
            <a:r>
              <a:rPr lang="en-US" altLang="zh-CN"/>
              <a:t>1.2 </a:t>
            </a:r>
            <a:r>
              <a:rPr lang="zh-CN" altLang="en-US"/>
              <a:t>命题公式及其</a:t>
            </a:r>
            <a:r>
              <a:rPr lang="zh-CN" altLang="en-US" u="sng"/>
              <a:t>赋值</a:t>
            </a:r>
          </a:p>
        </p:txBody>
      </p:sp>
      <p:sp>
        <p:nvSpPr>
          <p:cNvPr id="790531" name="Rectangle 3">
            <a:extLst>
              <a:ext uri="{FF2B5EF4-FFF2-40B4-BE49-F238E27FC236}">
                <a16:creationId xmlns:a16="http://schemas.microsoft.com/office/drawing/2014/main" id="{866EE8BA-7505-4EF5-8630-418420458E0B}"/>
              </a:ext>
            </a:extLst>
          </p:cNvPr>
          <p:cNvSpPr>
            <a:spLocks noGrp="1" noChangeArrowheads="1"/>
          </p:cNvSpPr>
          <p:nvPr>
            <p:ph type="body" sz="half" idx="1"/>
          </p:nvPr>
        </p:nvSpPr>
        <p:spPr>
          <a:xfrm>
            <a:off x="1657350" y="1863328"/>
            <a:ext cx="5938838" cy="3671888"/>
          </a:xfrm>
          <a:noFill/>
        </p:spPr>
        <p:txBody>
          <a:bodyPr/>
          <a:lstStyle/>
          <a:p>
            <a:pPr marL="342900" indent="-342900">
              <a:lnSpc>
                <a:spcPct val="90000"/>
              </a:lnSpc>
            </a:pPr>
            <a:r>
              <a:rPr lang="zh-CN" altLang="en-US" b="0"/>
              <a:t>命题变项赋值</a:t>
            </a:r>
            <a:r>
              <a:rPr lang="en-US" altLang="zh-CN" b="0"/>
              <a:t>(</a:t>
            </a:r>
            <a:r>
              <a:rPr lang="en-US" altLang="zh-CN" sz="1800"/>
              <a:t>Assignment</a:t>
            </a:r>
            <a:r>
              <a:rPr lang="en-US" altLang="zh-CN" b="0"/>
              <a:t>)</a:t>
            </a:r>
          </a:p>
          <a:p>
            <a:pPr marL="642938" lvl="1" indent="-300038">
              <a:lnSpc>
                <a:spcPct val="90000"/>
              </a:lnSpc>
            </a:pPr>
            <a:r>
              <a:rPr lang="en-US" altLang="zh-CN" b="0" i="1">
                <a:solidFill>
                  <a:schemeClr val="accent2"/>
                </a:solidFill>
                <a:latin typeface="Verdana" panose="020B0604030504040204" pitchFamily="34" charset="0"/>
                <a:sym typeface="Symbol" panose="05050102010706020507" pitchFamily="18" charset="2"/>
              </a:rPr>
              <a:t>A</a:t>
            </a:r>
            <a:r>
              <a:rPr lang="zh-CN" altLang="en-US" b="0">
                <a:solidFill>
                  <a:schemeClr val="accent2"/>
                </a:solidFill>
                <a:latin typeface="Verdana" panose="020B0604030504040204" pitchFamily="34" charset="0"/>
                <a:sym typeface="Symbol" panose="05050102010706020507" pitchFamily="18" charset="2"/>
              </a:rPr>
              <a:t>中命题变项：</a:t>
            </a:r>
            <a:r>
              <a:rPr lang="en-US" altLang="zh-CN" b="0" i="1">
                <a:solidFill>
                  <a:schemeClr val="accent2"/>
                </a:solidFill>
                <a:latin typeface="Verdana" panose="020B0604030504040204" pitchFamily="34" charset="0"/>
              </a:rPr>
              <a:t>p</a:t>
            </a:r>
            <a:r>
              <a:rPr lang="en-US" altLang="zh-CN" b="0" baseline="-25000">
                <a:solidFill>
                  <a:schemeClr val="accent2"/>
                </a:solidFill>
              </a:rPr>
              <a:t>1</a:t>
            </a:r>
            <a:r>
              <a:rPr lang="en-US" altLang="zh-CN" b="0">
                <a:solidFill>
                  <a:schemeClr val="accent2"/>
                </a:solidFill>
              </a:rPr>
              <a:t>,…</a:t>
            </a:r>
            <a:r>
              <a:rPr lang="en-US" altLang="zh-CN" b="0" i="1">
                <a:solidFill>
                  <a:schemeClr val="accent2"/>
                </a:solidFill>
                <a:latin typeface="Verdana" panose="020B0604030504040204" pitchFamily="34" charset="0"/>
              </a:rPr>
              <a:t>p</a:t>
            </a:r>
            <a:r>
              <a:rPr lang="en-US" altLang="zh-CN" b="0" baseline="-25000">
                <a:solidFill>
                  <a:schemeClr val="accent2"/>
                </a:solidFill>
              </a:rPr>
              <a:t>n</a:t>
            </a:r>
            <a:endParaRPr lang="en-US" altLang="zh-CN" b="0">
              <a:solidFill>
                <a:schemeClr val="accent2"/>
              </a:solidFill>
              <a:latin typeface="Verdana" panose="020B0604030504040204" pitchFamily="34" charset="0"/>
              <a:sym typeface="Symbol" panose="05050102010706020507" pitchFamily="18" charset="2"/>
            </a:endParaRPr>
          </a:p>
          <a:p>
            <a:pPr marL="642938" lvl="1" indent="-300038">
              <a:lnSpc>
                <a:spcPct val="90000"/>
              </a:lnSpc>
            </a:pPr>
            <a:r>
              <a:rPr lang="zh-CN" altLang="en-US" b="0">
                <a:solidFill>
                  <a:schemeClr val="accent2"/>
                </a:solidFill>
                <a:latin typeface="Verdana" panose="020B0604030504040204" pitchFamily="34" charset="0"/>
                <a:sym typeface="Symbol" panose="05050102010706020507" pitchFamily="18" charset="2"/>
              </a:rPr>
              <a:t>对</a:t>
            </a:r>
            <a:r>
              <a:rPr lang="en-US" altLang="zh-CN" b="0" i="1">
                <a:solidFill>
                  <a:schemeClr val="accent2"/>
                </a:solidFill>
                <a:latin typeface="Verdana" panose="020B0604030504040204" pitchFamily="34" charset="0"/>
              </a:rPr>
              <a:t>p</a:t>
            </a:r>
            <a:r>
              <a:rPr lang="en-US" altLang="zh-CN" b="0" baseline="-25000">
                <a:solidFill>
                  <a:schemeClr val="accent2"/>
                </a:solidFill>
              </a:rPr>
              <a:t>1</a:t>
            </a:r>
            <a:r>
              <a:rPr lang="en-US" altLang="zh-CN" b="0">
                <a:solidFill>
                  <a:schemeClr val="accent2"/>
                </a:solidFill>
              </a:rPr>
              <a:t>,…</a:t>
            </a:r>
            <a:r>
              <a:rPr lang="en-US" altLang="zh-CN" b="0" i="1">
                <a:solidFill>
                  <a:schemeClr val="accent2"/>
                </a:solidFill>
                <a:latin typeface="Verdana" panose="020B0604030504040204" pitchFamily="34" charset="0"/>
              </a:rPr>
              <a:t>p</a:t>
            </a:r>
            <a:r>
              <a:rPr lang="en-US" altLang="zh-CN" b="0" baseline="-25000">
                <a:solidFill>
                  <a:schemeClr val="accent2"/>
                </a:solidFill>
              </a:rPr>
              <a:t>n</a:t>
            </a:r>
            <a:r>
              <a:rPr lang="zh-CN" altLang="en-US" b="0">
                <a:solidFill>
                  <a:schemeClr val="accent2"/>
                </a:solidFill>
                <a:latin typeface="Verdana" panose="020B0604030504040204" pitchFamily="34" charset="0"/>
                <a:sym typeface="Symbol" panose="05050102010706020507" pitchFamily="18" charset="2"/>
              </a:rPr>
              <a:t>赋值</a:t>
            </a:r>
            <a:r>
              <a:rPr lang="en-US" altLang="zh-CN" b="0" i="1">
                <a:solidFill>
                  <a:schemeClr val="accent2"/>
                </a:solidFill>
                <a:latin typeface="Verdana" panose="020B0604030504040204" pitchFamily="34" charset="0"/>
                <a:sym typeface="Symbol" panose="05050102010706020507" pitchFamily="18" charset="2"/>
              </a:rPr>
              <a:t>v</a:t>
            </a:r>
            <a:r>
              <a:rPr lang="zh-CN" altLang="en-US"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sym typeface="Symbol" panose="05050102010706020507" pitchFamily="18" charset="2"/>
              </a:rPr>
              <a:t>v</a:t>
            </a:r>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rPr>
              <a:t>p</a:t>
            </a:r>
            <a:r>
              <a:rPr lang="en-US" altLang="zh-CN" b="0" baseline="-25000">
                <a:solidFill>
                  <a:schemeClr val="accent2"/>
                </a:solidFill>
              </a:rPr>
              <a:t>i</a:t>
            </a:r>
            <a:r>
              <a:rPr lang="en-US" altLang="zh-CN" b="0">
                <a:solidFill>
                  <a:schemeClr val="accent2"/>
                </a:solidFill>
                <a:latin typeface="Verdana" panose="020B0604030504040204" pitchFamily="34" charset="0"/>
                <a:sym typeface="Symbol" panose="05050102010706020507" pitchFamily="18" charset="2"/>
              </a:rPr>
              <a:t>)=</a:t>
            </a:r>
            <a:r>
              <a:rPr lang="en-US" altLang="zh-CN" b="0" baseline="-25000">
                <a:solidFill>
                  <a:schemeClr val="accent2"/>
                </a:solidFill>
              </a:rPr>
              <a:t>i </a:t>
            </a:r>
            <a:r>
              <a:rPr lang="zh-CN" altLang="en-US" b="0">
                <a:solidFill>
                  <a:schemeClr val="accent2"/>
                </a:solidFill>
                <a:latin typeface="Verdana" panose="020B0604030504040204" pitchFamily="34" charset="0"/>
                <a:sym typeface="Symbol" panose="05050102010706020507" pitchFamily="18" charset="2"/>
              </a:rPr>
              <a:t>，</a:t>
            </a:r>
            <a:r>
              <a:rPr lang="en-US" altLang="zh-CN" b="0" baseline="-25000">
                <a:solidFill>
                  <a:schemeClr val="accent2"/>
                </a:solidFill>
              </a:rPr>
              <a:t>i </a:t>
            </a:r>
            <a:r>
              <a:rPr lang="en-US" altLang="zh-CN" b="0">
                <a:solidFill>
                  <a:schemeClr val="accent2"/>
                </a:solidFill>
                <a:latin typeface="Verdana" panose="020B0604030504040204" pitchFamily="34" charset="0"/>
                <a:sym typeface="Symbol" panose="05050102010706020507" pitchFamily="18" charset="2"/>
              </a:rPr>
              <a:t>{T,F}</a:t>
            </a:r>
            <a:endParaRPr lang="zh-CN" altLang="en-US" b="0">
              <a:solidFill>
                <a:schemeClr val="accent2"/>
              </a:solidFill>
              <a:latin typeface="Verdana" panose="020B0604030504040204" pitchFamily="34" charset="0"/>
              <a:sym typeface="Symbol" panose="05050102010706020507" pitchFamily="18" charset="2"/>
            </a:endParaRPr>
          </a:p>
          <a:p>
            <a:pPr marL="642938" lvl="1" indent="-300038">
              <a:lnSpc>
                <a:spcPct val="90000"/>
              </a:lnSpc>
            </a:pPr>
            <a:r>
              <a:rPr lang="zh-CN" altLang="en-US" b="0">
                <a:solidFill>
                  <a:schemeClr val="accent2"/>
                </a:solidFill>
                <a:latin typeface="Verdana" panose="020B0604030504040204" pitchFamily="34" charset="0"/>
                <a:sym typeface="Symbol" panose="05050102010706020507" pitchFamily="18" charset="2"/>
              </a:rPr>
              <a:t>对</a:t>
            </a:r>
            <a:r>
              <a:rPr lang="en-US" altLang="zh-CN" b="0" i="1">
                <a:solidFill>
                  <a:schemeClr val="accent2"/>
                </a:solidFill>
                <a:latin typeface="Verdana" panose="020B0604030504040204" pitchFamily="34" charset="0"/>
                <a:sym typeface="Symbol" panose="05050102010706020507" pitchFamily="18" charset="2"/>
              </a:rPr>
              <a:t>A</a:t>
            </a:r>
            <a:r>
              <a:rPr lang="zh-CN" altLang="en-US" b="0">
                <a:solidFill>
                  <a:schemeClr val="accent2"/>
                </a:solidFill>
                <a:latin typeface="Verdana" panose="020B0604030504040204" pitchFamily="34" charset="0"/>
                <a:sym typeface="Symbol" panose="05050102010706020507" pitchFamily="18" charset="2"/>
              </a:rPr>
              <a:t>的真值递归定义</a:t>
            </a:r>
          </a:p>
          <a:p>
            <a:pPr marL="985838" lvl="2" indent="-300038">
              <a:lnSpc>
                <a:spcPct val="90000"/>
              </a:lnSpc>
            </a:pPr>
            <a:r>
              <a:rPr lang="en-US" altLang="zh-CN" sz="1875" b="0" i="1">
                <a:solidFill>
                  <a:schemeClr val="accent2"/>
                </a:solidFill>
                <a:latin typeface="Verdana" panose="020B0604030504040204" pitchFamily="34" charset="0"/>
                <a:sym typeface="Symbol" panose="05050102010706020507" pitchFamily="18" charset="2"/>
              </a:rPr>
              <a:t>v</a:t>
            </a:r>
            <a:r>
              <a:rPr lang="en-US" altLang="zh-CN" sz="1875" b="0">
                <a:solidFill>
                  <a:schemeClr val="accent2"/>
                </a:solidFill>
                <a:latin typeface="Verdana" panose="020B0604030504040204" pitchFamily="34" charset="0"/>
                <a:sym typeface="Symbol" panose="05050102010706020507" pitchFamily="18" charset="2"/>
              </a:rPr>
              <a:t>(B)=T iff </a:t>
            </a:r>
            <a:r>
              <a:rPr lang="en-US" altLang="zh-CN" sz="1875" b="0" i="1">
                <a:solidFill>
                  <a:schemeClr val="accent2"/>
                </a:solidFill>
                <a:latin typeface="Verdana" panose="020B0604030504040204" pitchFamily="34" charset="0"/>
                <a:sym typeface="Symbol" panose="05050102010706020507" pitchFamily="18" charset="2"/>
              </a:rPr>
              <a:t>v</a:t>
            </a:r>
            <a:r>
              <a:rPr lang="en-US" altLang="zh-CN" sz="1875" b="0">
                <a:solidFill>
                  <a:schemeClr val="accent2"/>
                </a:solidFill>
                <a:latin typeface="Verdana" panose="020B0604030504040204" pitchFamily="34" charset="0"/>
                <a:sym typeface="Symbol" panose="05050102010706020507" pitchFamily="18" charset="2"/>
              </a:rPr>
              <a:t>(B)=F</a:t>
            </a:r>
          </a:p>
          <a:p>
            <a:pPr marL="985838" lvl="2" indent="-300038">
              <a:lnSpc>
                <a:spcPct val="90000"/>
              </a:lnSpc>
            </a:pPr>
            <a:r>
              <a:rPr lang="en-US" altLang="zh-CN" sz="1875" b="0" i="1">
                <a:solidFill>
                  <a:schemeClr val="accent2"/>
                </a:solidFill>
                <a:latin typeface="Verdana" panose="020B0604030504040204" pitchFamily="34" charset="0"/>
                <a:sym typeface="Symbol" panose="05050102010706020507" pitchFamily="18" charset="2"/>
              </a:rPr>
              <a:t>v</a:t>
            </a:r>
            <a:r>
              <a:rPr lang="en-US" altLang="zh-CN" sz="1875" b="0">
                <a:solidFill>
                  <a:schemeClr val="accent2"/>
                </a:solidFill>
                <a:latin typeface="Verdana" panose="020B0604030504040204" pitchFamily="34" charset="0"/>
                <a:sym typeface="Symbol" panose="05050102010706020507" pitchFamily="18" charset="2"/>
              </a:rPr>
              <a:t>(BC)=T iff </a:t>
            </a:r>
            <a:r>
              <a:rPr lang="en-US" altLang="zh-CN" sz="1875" b="0" i="1">
                <a:solidFill>
                  <a:schemeClr val="accent2"/>
                </a:solidFill>
                <a:latin typeface="Verdana" panose="020B0604030504040204" pitchFamily="34" charset="0"/>
                <a:sym typeface="Symbol" panose="05050102010706020507" pitchFamily="18" charset="2"/>
              </a:rPr>
              <a:t>v</a:t>
            </a:r>
            <a:r>
              <a:rPr lang="en-US" altLang="zh-CN" sz="1875" b="0">
                <a:solidFill>
                  <a:schemeClr val="accent2"/>
                </a:solidFill>
                <a:latin typeface="Verdana" panose="020B0604030504040204" pitchFamily="34" charset="0"/>
                <a:sym typeface="Symbol" panose="05050102010706020507" pitchFamily="18" charset="2"/>
              </a:rPr>
              <a:t>(B)=</a:t>
            </a:r>
            <a:r>
              <a:rPr lang="en-US" altLang="zh-CN" sz="1875" b="0" i="1">
                <a:solidFill>
                  <a:schemeClr val="accent2"/>
                </a:solidFill>
                <a:latin typeface="Verdana" panose="020B0604030504040204" pitchFamily="34" charset="0"/>
                <a:sym typeface="Symbol" panose="05050102010706020507" pitchFamily="18" charset="2"/>
              </a:rPr>
              <a:t>v</a:t>
            </a:r>
            <a:r>
              <a:rPr lang="en-US" altLang="zh-CN" sz="1875" b="0">
                <a:solidFill>
                  <a:schemeClr val="accent2"/>
                </a:solidFill>
                <a:latin typeface="Verdana" panose="020B0604030504040204" pitchFamily="34" charset="0"/>
                <a:sym typeface="Symbol" panose="05050102010706020507" pitchFamily="18" charset="2"/>
              </a:rPr>
              <a:t>(C)=T</a:t>
            </a:r>
          </a:p>
          <a:p>
            <a:pPr marL="985838" lvl="2" indent="-300038">
              <a:lnSpc>
                <a:spcPct val="90000"/>
              </a:lnSpc>
            </a:pPr>
            <a:r>
              <a:rPr lang="en-US" altLang="zh-CN" sz="1875" b="0" i="1">
                <a:solidFill>
                  <a:schemeClr val="accent2"/>
                </a:solidFill>
                <a:latin typeface="Verdana" panose="020B0604030504040204" pitchFamily="34" charset="0"/>
                <a:sym typeface="Symbol" panose="05050102010706020507" pitchFamily="18" charset="2"/>
              </a:rPr>
              <a:t>v</a:t>
            </a:r>
            <a:r>
              <a:rPr lang="en-US" altLang="zh-CN" sz="1875" b="0">
                <a:solidFill>
                  <a:schemeClr val="accent2"/>
                </a:solidFill>
                <a:latin typeface="Verdana" panose="020B0604030504040204" pitchFamily="34" charset="0"/>
                <a:sym typeface="Symbol" panose="05050102010706020507" pitchFamily="18" charset="2"/>
              </a:rPr>
              <a:t>(BC)=F iff </a:t>
            </a:r>
            <a:r>
              <a:rPr lang="en-US" altLang="zh-CN" sz="1875" b="0" i="1">
                <a:solidFill>
                  <a:schemeClr val="accent2"/>
                </a:solidFill>
                <a:latin typeface="Verdana" panose="020B0604030504040204" pitchFamily="34" charset="0"/>
                <a:sym typeface="Symbol" panose="05050102010706020507" pitchFamily="18" charset="2"/>
              </a:rPr>
              <a:t>v</a:t>
            </a:r>
            <a:r>
              <a:rPr lang="en-US" altLang="zh-CN" sz="1875" b="0">
                <a:solidFill>
                  <a:schemeClr val="accent2"/>
                </a:solidFill>
                <a:latin typeface="Verdana" panose="020B0604030504040204" pitchFamily="34" charset="0"/>
                <a:sym typeface="Symbol" panose="05050102010706020507" pitchFamily="18" charset="2"/>
              </a:rPr>
              <a:t>(B)=</a:t>
            </a:r>
            <a:r>
              <a:rPr lang="en-US" altLang="zh-CN" sz="1875" b="0" i="1">
                <a:solidFill>
                  <a:schemeClr val="accent2"/>
                </a:solidFill>
                <a:latin typeface="Verdana" panose="020B0604030504040204" pitchFamily="34" charset="0"/>
                <a:sym typeface="Symbol" panose="05050102010706020507" pitchFamily="18" charset="2"/>
              </a:rPr>
              <a:t>v</a:t>
            </a:r>
            <a:r>
              <a:rPr lang="en-US" altLang="zh-CN" sz="1875" b="0">
                <a:solidFill>
                  <a:schemeClr val="accent2"/>
                </a:solidFill>
                <a:latin typeface="Verdana" panose="020B0604030504040204" pitchFamily="34" charset="0"/>
                <a:sym typeface="Symbol" panose="05050102010706020507" pitchFamily="18" charset="2"/>
              </a:rPr>
              <a:t>(C)=F</a:t>
            </a:r>
          </a:p>
          <a:p>
            <a:pPr marL="985838" lvl="2" indent="-300038">
              <a:lnSpc>
                <a:spcPct val="90000"/>
              </a:lnSpc>
            </a:pPr>
            <a:r>
              <a:rPr lang="en-US" altLang="zh-CN" sz="1875" b="0" i="1">
                <a:solidFill>
                  <a:schemeClr val="accent2"/>
                </a:solidFill>
                <a:latin typeface="Verdana" panose="020B0604030504040204" pitchFamily="34" charset="0"/>
                <a:sym typeface="Symbol" panose="05050102010706020507" pitchFamily="18" charset="2"/>
              </a:rPr>
              <a:t>v</a:t>
            </a:r>
            <a:r>
              <a:rPr lang="en-US" altLang="zh-CN" sz="1875" b="0">
                <a:solidFill>
                  <a:schemeClr val="accent2"/>
                </a:solidFill>
                <a:latin typeface="Verdana" panose="020B0604030504040204" pitchFamily="34" charset="0"/>
                <a:sym typeface="Symbol" panose="05050102010706020507" pitchFamily="18" charset="2"/>
              </a:rPr>
              <a:t>(BC)=F iff </a:t>
            </a:r>
            <a:r>
              <a:rPr lang="en-US" altLang="zh-CN" sz="1875" b="0" i="1">
                <a:solidFill>
                  <a:schemeClr val="accent2"/>
                </a:solidFill>
                <a:latin typeface="Verdana" panose="020B0604030504040204" pitchFamily="34" charset="0"/>
                <a:sym typeface="Symbol" panose="05050102010706020507" pitchFamily="18" charset="2"/>
              </a:rPr>
              <a:t>v</a:t>
            </a:r>
            <a:r>
              <a:rPr lang="en-US" altLang="zh-CN" sz="1875" b="0">
                <a:solidFill>
                  <a:schemeClr val="accent2"/>
                </a:solidFill>
                <a:latin typeface="Verdana" panose="020B0604030504040204" pitchFamily="34" charset="0"/>
                <a:sym typeface="Symbol" panose="05050102010706020507" pitchFamily="18" charset="2"/>
              </a:rPr>
              <a:t>(B)=T</a:t>
            </a:r>
            <a:r>
              <a:rPr lang="zh-CN" altLang="en-US" sz="1875" b="0">
                <a:solidFill>
                  <a:schemeClr val="accent2"/>
                </a:solidFill>
                <a:latin typeface="Verdana" panose="020B0604030504040204" pitchFamily="34" charset="0"/>
                <a:sym typeface="Symbol" panose="05050102010706020507" pitchFamily="18" charset="2"/>
              </a:rPr>
              <a:t>，</a:t>
            </a:r>
            <a:r>
              <a:rPr lang="en-US" altLang="zh-CN" sz="1875" b="0" i="1">
                <a:solidFill>
                  <a:schemeClr val="accent2"/>
                </a:solidFill>
                <a:latin typeface="Verdana" panose="020B0604030504040204" pitchFamily="34" charset="0"/>
                <a:sym typeface="Symbol" panose="05050102010706020507" pitchFamily="18" charset="2"/>
              </a:rPr>
              <a:t>v</a:t>
            </a:r>
            <a:r>
              <a:rPr lang="en-US" altLang="zh-CN" sz="1875" b="0">
                <a:solidFill>
                  <a:schemeClr val="accent2"/>
                </a:solidFill>
                <a:latin typeface="Verdana" panose="020B0604030504040204" pitchFamily="34" charset="0"/>
                <a:sym typeface="Symbol" panose="05050102010706020507" pitchFamily="18" charset="2"/>
              </a:rPr>
              <a:t>(C)=F</a:t>
            </a:r>
          </a:p>
          <a:p>
            <a:pPr marL="985838" lvl="2" indent="-300038">
              <a:lnSpc>
                <a:spcPct val="90000"/>
              </a:lnSpc>
            </a:pPr>
            <a:r>
              <a:rPr lang="en-US" altLang="zh-CN" sz="1875" b="0" i="1">
                <a:solidFill>
                  <a:schemeClr val="accent2"/>
                </a:solidFill>
                <a:latin typeface="Verdana" panose="020B0604030504040204" pitchFamily="34" charset="0"/>
                <a:sym typeface="Symbol" panose="05050102010706020507" pitchFamily="18" charset="2"/>
              </a:rPr>
              <a:t>v</a:t>
            </a:r>
            <a:r>
              <a:rPr lang="en-US" altLang="zh-CN" sz="1875" b="0">
                <a:solidFill>
                  <a:schemeClr val="accent2"/>
                </a:solidFill>
                <a:latin typeface="Verdana" panose="020B0604030504040204" pitchFamily="34" charset="0"/>
                <a:sym typeface="Symbol" panose="05050102010706020507" pitchFamily="18" charset="2"/>
              </a:rPr>
              <a:t>(BC)=T iff </a:t>
            </a:r>
            <a:r>
              <a:rPr lang="en-US" altLang="zh-CN" sz="1875" b="0" i="1">
                <a:solidFill>
                  <a:schemeClr val="accent2"/>
                </a:solidFill>
                <a:latin typeface="Verdana" panose="020B0604030504040204" pitchFamily="34" charset="0"/>
                <a:sym typeface="Symbol" panose="05050102010706020507" pitchFamily="18" charset="2"/>
              </a:rPr>
              <a:t>v</a:t>
            </a:r>
            <a:r>
              <a:rPr lang="en-US" altLang="zh-CN" sz="1875" b="0">
                <a:solidFill>
                  <a:schemeClr val="accent2"/>
                </a:solidFill>
                <a:latin typeface="Verdana" panose="020B0604030504040204" pitchFamily="34" charset="0"/>
                <a:sym typeface="Symbol" panose="05050102010706020507" pitchFamily="18" charset="2"/>
              </a:rPr>
              <a:t>(B)=</a:t>
            </a:r>
            <a:r>
              <a:rPr lang="en-US" altLang="zh-CN" sz="1875" b="0" i="1">
                <a:solidFill>
                  <a:schemeClr val="accent2"/>
                </a:solidFill>
                <a:latin typeface="Verdana" panose="020B0604030504040204" pitchFamily="34" charset="0"/>
                <a:sym typeface="Symbol" panose="05050102010706020507" pitchFamily="18" charset="2"/>
              </a:rPr>
              <a:t>v</a:t>
            </a:r>
            <a:r>
              <a:rPr lang="en-US" altLang="zh-CN" sz="1875" b="0">
                <a:solidFill>
                  <a:schemeClr val="accent2"/>
                </a:solidFill>
                <a:latin typeface="Verdana" panose="020B0604030504040204" pitchFamily="34" charset="0"/>
                <a:sym typeface="Symbol" panose="05050102010706020507" pitchFamily="18" charset="2"/>
              </a:rPr>
              <a:t>(C)</a:t>
            </a:r>
            <a:endParaRPr lang="en-US" altLang="en-US" sz="1875" b="0">
              <a:solidFill>
                <a:schemeClr val="accent2"/>
              </a:solidFill>
              <a:latin typeface="Verdana" panose="020B0604030504040204" pitchFamily="34" charset="0"/>
              <a:sym typeface="Symbol" panose="05050102010706020507" pitchFamily="18" charset="2"/>
            </a:endParaRPr>
          </a:p>
          <a:p>
            <a:pPr marL="642938" lvl="1" indent="-300038">
              <a:lnSpc>
                <a:spcPct val="90000"/>
              </a:lnSpc>
            </a:pPr>
            <a:r>
              <a:rPr lang="zh-CN" altLang="en-US" b="0">
                <a:solidFill>
                  <a:schemeClr val="accent2"/>
                </a:solidFill>
                <a:latin typeface="Verdana" panose="020B0604030504040204" pitchFamily="34" charset="0"/>
                <a:sym typeface="Symbol" panose="05050102010706020507" pitchFamily="18" charset="2"/>
              </a:rPr>
              <a:t>赋值（解释）简写：</a:t>
            </a:r>
            <a:r>
              <a:rPr lang="en-US" altLang="zh-CN" b="0" baseline="-25000">
                <a:solidFill>
                  <a:schemeClr val="accent2"/>
                </a:solidFill>
              </a:rPr>
              <a:t>1</a:t>
            </a:r>
            <a:r>
              <a:rPr lang="en-US" altLang="zh-CN" b="0">
                <a:solidFill>
                  <a:schemeClr val="accent2"/>
                </a:solidFill>
                <a:latin typeface="Verdana" panose="020B0604030504040204" pitchFamily="34" charset="0"/>
                <a:sym typeface="Symbol" panose="05050102010706020507" pitchFamily="18" charset="2"/>
              </a:rPr>
              <a:t>,</a:t>
            </a:r>
            <a:r>
              <a:rPr lang="zh-CN" altLang="en-US" b="0" baseline="-25000">
                <a:solidFill>
                  <a:schemeClr val="accent2"/>
                </a:solidFill>
              </a:rPr>
              <a:t> </a:t>
            </a:r>
            <a:r>
              <a:rPr lang="zh-CN" altLang="en-US" b="0">
                <a:solidFill>
                  <a:schemeClr val="accent2"/>
                </a:solidFill>
                <a:latin typeface="Verdana" panose="020B0604030504040204" pitchFamily="34" charset="0"/>
                <a:sym typeface="Symbol" panose="05050102010706020507" pitchFamily="18" charset="2"/>
              </a:rPr>
              <a:t></a:t>
            </a:r>
            <a:r>
              <a:rPr lang="en-US" altLang="zh-CN" b="0" baseline="-25000">
                <a:solidFill>
                  <a:schemeClr val="accent2"/>
                </a:solidFill>
              </a:rPr>
              <a:t>2</a:t>
            </a:r>
            <a:r>
              <a:rPr lang="en-US" altLang="zh-CN" b="0">
                <a:solidFill>
                  <a:schemeClr val="accent2"/>
                </a:solidFill>
                <a:latin typeface="Verdana" panose="020B0604030504040204" pitchFamily="34" charset="0"/>
                <a:sym typeface="Symbol" panose="05050102010706020507" pitchFamily="18" charset="2"/>
              </a:rPr>
              <a:t>…,</a:t>
            </a:r>
            <a:r>
              <a:rPr lang="zh-CN" altLang="en-US" b="0">
                <a:solidFill>
                  <a:schemeClr val="accent2"/>
                </a:solidFill>
                <a:latin typeface="Verdana" panose="020B0604030504040204" pitchFamily="34" charset="0"/>
                <a:sym typeface="Symbol" panose="05050102010706020507" pitchFamily="18" charset="2"/>
              </a:rPr>
              <a:t></a:t>
            </a:r>
            <a:r>
              <a:rPr lang="en-US" altLang="zh-CN" b="0" baseline="-25000">
                <a:solidFill>
                  <a:schemeClr val="accent2"/>
                </a:solidFill>
              </a:rPr>
              <a:t>n</a:t>
            </a:r>
            <a:endParaRPr lang="zh-CN" altLang="en-US" b="0">
              <a:solidFill>
                <a:schemeClr val="accent2"/>
              </a:solidFill>
              <a:latin typeface="Verdana" panose="020B0604030504040204" pitchFamily="34" charset="0"/>
              <a:sym typeface="Symbol" panose="05050102010706020507" pitchFamily="18" charset="2"/>
            </a:endParaRPr>
          </a:p>
          <a:p>
            <a:pPr marL="642938" lvl="1" indent="-300038">
              <a:lnSpc>
                <a:spcPct val="90000"/>
              </a:lnSpc>
            </a:pPr>
            <a:r>
              <a:rPr lang="en-US" altLang="zh-CN" b="0">
                <a:solidFill>
                  <a:schemeClr val="accent2"/>
                </a:solidFill>
                <a:latin typeface="Verdana" panose="020B0604030504040204" pitchFamily="34" charset="0"/>
                <a:sym typeface="Symbol" panose="05050102010706020507" pitchFamily="18" charset="2"/>
              </a:rPr>
              <a:t>n</a:t>
            </a:r>
            <a:r>
              <a:rPr lang="zh-CN" altLang="en-US" b="0">
                <a:solidFill>
                  <a:schemeClr val="accent2"/>
                </a:solidFill>
                <a:latin typeface="Verdana" panose="020B0604030504040204" pitchFamily="34" charset="0"/>
                <a:sym typeface="Symbol" panose="05050102010706020507" pitchFamily="18" charset="2"/>
              </a:rPr>
              <a:t>个变项的公式，共有</a:t>
            </a:r>
            <a:r>
              <a:rPr lang="en-US" altLang="zh-CN" b="0">
                <a:solidFill>
                  <a:schemeClr val="accent2"/>
                </a:solidFill>
                <a:latin typeface="Verdana" panose="020B0604030504040204" pitchFamily="34" charset="0"/>
                <a:sym typeface="Symbol" panose="05050102010706020507" pitchFamily="18" charset="2"/>
              </a:rPr>
              <a:t>2</a:t>
            </a:r>
            <a:r>
              <a:rPr lang="en-US" altLang="zh-CN" b="0" baseline="30000">
                <a:solidFill>
                  <a:schemeClr val="accent2"/>
                </a:solidFill>
                <a:latin typeface="Verdana" panose="020B0604030504040204" pitchFamily="34" charset="0"/>
                <a:sym typeface="Symbol" panose="05050102010706020507" pitchFamily="18" charset="2"/>
              </a:rPr>
              <a:t>n</a:t>
            </a:r>
            <a:r>
              <a:rPr lang="zh-CN" altLang="en-US" b="0">
                <a:solidFill>
                  <a:schemeClr val="accent2"/>
                </a:solidFill>
                <a:latin typeface="Verdana" panose="020B0604030504040204" pitchFamily="34" charset="0"/>
                <a:sym typeface="Symbol" panose="05050102010706020507" pitchFamily="18" charset="2"/>
              </a:rPr>
              <a:t>个不同赋值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0531">
                                            <p:txEl>
                                              <p:pRg st="2" end="2"/>
                                            </p:txEl>
                                          </p:spTgt>
                                        </p:tgtEl>
                                        <p:attrNameLst>
                                          <p:attrName>style.visibility</p:attrName>
                                        </p:attrNameLst>
                                      </p:cBhvr>
                                      <p:to>
                                        <p:strVal val="visible"/>
                                      </p:to>
                                    </p:set>
                                    <p:animEffect transition="in" filter="blinds(horizontal)">
                                      <p:cBhvr>
                                        <p:cTn id="7" dur="500"/>
                                        <p:tgtEl>
                                          <p:spTgt spid="79053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0531">
                                            <p:txEl>
                                              <p:pRg st="3" end="3"/>
                                            </p:txEl>
                                          </p:spTgt>
                                        </p:tgtEl>
                                        <p:attrNameLst>
                                          <p:attrName>style.visibility</p:attrName>
                                        </p:attrNameLst>
                                      </p:cBhvr>
                                      <p:to>
                                        <p:strVal val="visible"/>
                                      </p:to>
                                    </p:set>
                                    <p:animEffect transition="in" filter="blinds(horizontal)">
                                      <p:cBhvr>
                                        <p:cTn id="12" dur="500"/>
                                        <p:tgtEl>
                                          <p:spTgt spid="79053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90531">
                                            <p:txEl>
                                              <p:pRg st="4" end="4"/>
                                            </p:txEl>
                                          </p:spTgt>
                                        </p:tgtEl>
                                        <p:attrNameLst>
                                          <p:attrName>style.visibility</p:attrName>
                                        </p:attrNameLst>
                                      </p:cBhvr>
                                      <p:to>
                                        <p:strVal val="visible"/>
                                      </p:to>
                                    </p:set>
                                    <p:animEffect transition="in" filter="blinds(horizontal)">
                                      <p:cBhvr>
                                        <p:cTn id="17" dur="500"/>
                                        <p:tgtEl>
                                          <p:spTgt spid="79053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90531">
                                            <p:txEl>
                                              <p:pRg st="5" end="5"/>
                                            </p:txEl>
                                          </p:spTgt>
                                        </p:tgtEl>
                                        <p:attrNameLst>
                                          <p:attrName>style.visibility</p:attrName>
                                        </p:attrNameLst>
                                      </p:cBhvr>
                                      <p:to>
                                        <p:strVal val="visible"/>
                                      </p:to>
                                    </p:set>
                                    <p:animEffect transition="in" filter="blinds(horizontal)">
                                      <p:cBhvr>
                                        <p:cTn id="22" dur="500"/>
                                        <p:tgtEl>
                                          <p:spTgt spid="79053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90531">
                                            <p:txEl>
                                              <p:pRg st="6" end="6"/>
                                            </p:txEl>
                                          </p:spTgt>
                                        </p:tgtEl>
                                        <p:attrNameLst>
                                          <p:attrName>style.visibility</p:attrName>
                                        </p:attrNameLst>
                                      </p:cBhvr>
                                      <p:to>
                                        <p:strVal val="visible"/>
                                      </p:to>
                                    </p:set>
                                    <p:animEffect transition="in" filter="blinds(horizontal)">
                                      <p:cBhvr>
                                        <p:cTn id="27" dur="500"/>
                                        <p:tgtEl>
                                          <p:spTgt spid="790531">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90531">
                                            <p:txEl>
                                              <p:pRg st="7" end="7"/>
                                            </p:txEl>
                                          </p:spTgt>
                                        </p:tgtEl>
                                        <p:attrNameLst>
                                          <p:attrName>style.visibility</p:attrName>
                                        </p:attrNameLst>
                                      </p:cBhvr>
                                      <p:to>
                                        <p:strVal val="visible"/>
                                      </p:to>
                                    </p:set>
                                    <p:animEffect transition="in" filter="blinds(horizontal)">
                                      <p:cBhvr>
                                        <p:cTn id="32" dur="500"/>
                                        <p:tgtEl>
                                          <p:spTgt spid="790531">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90531">
                                            <p:txEl>
                                              <p:pRg st="8" end="8"/>
                                            </p:txEl>
                                          </p:spTgt>
                                        </p:tgtEl>
                                        <p:attrNameLst>
                                          <p:attrName>style.visibility</p:attrName>
                                        </p:attrNameLst>
                                      </p:cBhvr>
                                      <p:to>
                                        <p:strVal val="visible"/>
                                      </p:to>
                                    </p:set>
                                    <p:animEffect transition="in" filter="blinds(horizontal)">
                                      <p:cBhvr>
                                        <p:cTn id="37" dur="500"/>
                                        <p:tgtEl>
                                          <p:spTgt spid="790531">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90531">
                                            <p:txEl>
                                              <p:pRg st="9" end="9"/>
                                            </p:txEl>
                                          </p:spTgt>
                                        </p:tgtEl>
                                        <p:attrNameLst>
                                          <p:attrName>style.visibility</p:attrName>
                                        </p:attrNameLst>
                                      </p:cBhvr>
                                      <p:to>
                                        <p:strVal val="visible"/>
                                      </p:to>
                                    </p:set>
                                    <p:animEffect transition="in" filter="blinds(horizontal)">
                                      <p:cBhvr>
                                        <p:cTn id="42" dur="500"/>
                                        <p:tgtEl>
                                          <p:spTgt spid="790531">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90531">
                                            <p:txEl>
                                              <p:pRg st="10" end="10"/>
                                            </p:txEl>
                                          </p:spTgt>
                                        </p:tgtEl>
                                        <p:attrNameLst>
                                          <p:attrName>style.visibility</p:attrName>
                                        </p:attrNameLst>
                                      </p:cBhvr>
                                      <p:to>
                                        <p:strVal val="visible"/>
                                      </p:to>
                                    </p:set>
                                    <p:animEffect transition="in" filter="blinds(horizontal)">
                                      <p:cBhvr>
                                        <p:cTn id="47" dur="500"/>
                                        <p:tgtEl>
                                          <p:spTgt spid="79053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21DA7A52-2CF4-4B35-862E-CE23E6320371}"/>
              </a:ext>
            </a:extLst>
          </p:cNvPr>
          <p:cNvSpPr>
            <a:spLocks noGrp="1" noChangeArrowheads="1"/>
          </p:cNvSpPr>
          <p:nvPr>
            <p:ph type="title"/>
          </p:nvPr>
        </p:nvSpPr>
        <p:spPr>
          <a:noFill/>
        </p:spPr>
        <p:txBody>
          <a:bodyPr/>
          <a:lstStyle/>
          <a:p>
            <a:r>
              <a:rPr lang="en-US" altLang="zh-CN"/>
              <a:t>1.2 </a:t>
            </a:r>
            <a:r>
              <a:rPr lang="zh-CN" altLang="en-US"/>
              <a:t>命题公式及其</a:t>
            </a:r>
            <a:r>
              <a:rPr lang="zh-CN" altLang="en-US" u="sng"/>
              <a:t>赋值</a:t>
            </a:r>
          </a:p>
        </p:txBody>
      </p:sp>
      <p:sp>
        <p:nvSpPr>
          <p:cNvPr id="792579" name="Rectangle 3">
            <a:extLst>
              <a:ext uri="{FF2B5EF4-FFF2-40B4-BE49-F238E27FC236}">
                <a16:creationId xmlns:a16="http://schemas.microsoft.com/office/drawing/2014/main" id="{AFE5C247-6A6F-41FC-BF0E-4F261969B610}"/>
              </a:ext>
            </a:extLst>
          </p:cNvPr>
          <p:cNvSpPr>
            <a:spLocks noGrp="1" noChangeArrowheads="1"/>
          </p:cNvSpPr>
          <p:nvPr>
            <p:ph type="body" sz="half" idx="1"/>
          </p:nvPr>
        </p:nvSpPr>
        <p:spPr>
          <a:xfrm>
            <a:off x="1657350" y="1863328"/>
            <a:ext cx="5938838" cy="3671888"/>
          </a:xfrm>
          <a:noFill/>
        </p:spPr>
        <p:txBody>
          <a:bodyPr/>
          <a:lstStyle/>
          <a:p>
            <a:pPr marL="342900" indent="-342900"/>
            <a:r>
              <a:rPr lang="zh-CN" altLang="en-US" b="0"/>
              <a:t>命题变项赋值</a:t>
            </a:r>
            <a:endParaRPr lang="en-US" altLang="zh-CN" b="0"/>
          </a:p>
          <a:p>
            <a:pPr marL="642938" lvl="1" indent="-300038"/>
            <a:r>
              <a:rPr lang="zh-CN" altLang="en-US" b="0">
                <a:solidFill>
                  <a:schemeClr val="accent2"/>
                </a:solidFill>
                <a:latin typeface="Verdana" panose="020B0604030504040204" pitchFamily="34" charset="0"/>
                <a:sym typeface="Symbol" panose="05050102010706020507" pitchFamily="18" charset="2"/>
              </a:rPr>
              <a:t>成真赋值：</a:t>
            </a:r>
            <a:r>
              <a:rPr lang="en-US" altLang="zh-CN" b="0" i="1">
                <a:solidFill>
                  <a:schemeClr val="accent2"/>
                </a:solidFill>
                <a:latin typeface="Verdana" panose="020B0604030504040204" pitchFamily="34" charset="0"/>
                <a:sym typeface="Symbol" panose="05050102010706020507" pitchFamily="18" charset="2"/>
              </a:rPr>
              <a:t>v</a:t>
            </a:r>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sym typeface="Symbol" panose="05050102010706020507" pitchFamily="18" charset="2"/>
              </a:rPr>
              <a:t>A</a:t>
            </a:r>
            <a:r>
              <a:rPr lang="en-US" altLang="zh-CN" b="0">
                <a:solidFill>
                  <a:schemeClr val="accent2"/>
                </a:solidFill>
                <a:latin typeface="Verdana" panose="020B0604030504040204" pitchFamily="34" charset="0"/>
                <a:sym typeface="Symbol" panose="05050102010706020507" pitchFamily="18" charset="2"/>
              </a:rPr>
              <a:t>)=T</a:t>
            </a:r>
          </a:p>
          <a:p>
            <a:pPr marL="642938" lvl="1" indent="-300038"/>
            <a:r>
              <a:rPr lang="zh-CN" altLang="en-US" b="0">
                <a:solidFill>
                  <a:schemeClr val="accent2"/>
                </a:solidFill>
                <a:latin typeface="Verdana" panose="020B0604030504040204" pitchFamily="34" charset="0"/>
                <a:sym typeface="Symbol" panose="05050102010706020507" pitchFamily="18" charset="2"/>
              </a:rPr>
              <a:t>成假赋值：</a:t>
            </a:r>
            <a:r>
              <a:rPr lang="en-US" altLang="zh-CN" b="0" i="1">
                <a:solidFill>
                  <a:schemeClr val="accent2"/>
                </a:solidFill>
                <a:latin typeface="Verdana" panose="020B0604030504040204" pitchFamily="34" charset="0"/>
                <a:sym typeface="Symbol" panose="05050102010706020507" pitchFamily="18" charset="2"/>
              </a:rPr>
              <a:t>v</a:t>
            </a:r>
            <a:r>
              <a:rPr lang="en-US" altLang="zh-CN" b="0">
                <a:solidFill>
                  <a:schemeClr val="accent2"/>
                </a:solidFill>
                <a:latin typeface="Verdana" panose="020B0604030504040204" pitchFamily="34" charset="0"/>
                <a:sym typeface="Symbol" panose="05050102010706020507" pitchFamily="18" charset="2"/>
              </a:rPr>
              <a:t>(</a:t>
            </a:r>
            <a:r>
              <a:rPr lang="en-US" altLang="zh-CN" b="0" i="1">
                <a:solidFill>
                  <a:schemeClr val="accent2"/>
                </a:solidFill>
                <a:latin typeface="Verdana" panose="020B0604030504040204" pitchFamily="34" charset="0"/>
                <a:sym typeface="Symbol" panose="05050102010706020507" pitchFamily="18" charset="2"/>
              </a:rPr>
              <a:t>A</a:t>
            </a:r>
            <a:r>
              <a:rPr lang="en-US" altLang="zh-CN" b="0">
                <a:solidFill>
                  <a:schemeClr val="accent2"/>
                </a:solidFill>
                <a:latin typeface="Verdana" panose="020B0604030504040204" pitchFamily="34" charset="0"/>
                <a:sym typeface="Symbol" panose="05050102010706020507" pitchFamily="18" charset="2"/>
              </a:rPr>
              <a:t>)=F</a:t>
            </a:r>
          </a:p>
          <a:p>
            <a:pPr marL="342900" indent="-342900"/>
            <a:r>
              <a:rPr lang="zh-CN" altLang="en-US" b="0">
                <a:latin typeface="Verdana" panose="020B0604030504040204" pitchFamily="34" charset="0"/>
                <a:sym typeface="Symbol" panose="05050102010706020507" pitchFamily="18" charset="2"/>
              </a:rPr>
              <a:t>例子：公式</a:t>
            </a:r>
            <a:r>
              <a:rPr lang="en-US" altLang="zh-CN" b="0">
                <a:latin typeface="Verdana" panose="020B0604030504040204" pitchFamily="34" charset="0"/>
                <a:sym typeface="Symbol" panose="05050102010706020507" pitchFamily="18" charset="2"/>
              </a:rPr>
              <a:t>(</a:t>
            </a:r>
            <a:r>
              <a:rPr lang="en-US" altLang="zh-CN" b="0" i="1">
                <a:latin typeface="Verdana" panose="020B0604030504040204" pitchFamily="34" charset="0"/>
                <a:sym typeface="Symbol" panose="05050102010706020507" pitchFamily="18" charset="2"/>
              </a:rPr>
              <a:t>p</a:t>
            </a:r>
            <a:r>
              <a:rPr lang="en-US" altLang="zh-CN" b="0">
                <a:latin typeface="Verdana" panose="020B0604030504040204" pitchFamily="34" charset="0"/>
                <a:sym typeface="Symbol" panose="05050102010706020507" pitchFamily="18" charset="2"/>
              </a:rPr>
              <a:t></a:t>
            </a:r>
            <a:r>
              <a:rPr lang="en-US" altLang="zh-CN" b="0" i="1">
                <a:latin typeface="Verdana" panose="020B0604030504040204" pitchFamily="34" charset="0"/>
                <a:sym typeface="Symbol" panose="05050102010706020507" pitchFamily="18" charset="2"/>
              </a:rPr>
              <a:t>q</a:t>
            </a:r>
            <a:r>
              <a:rPr lang="en-US" altLang="zh-CN" b="0">
                <a:latin typeface="Verdana" panose="020B0604030504040204" pitchFamily="34" charset="0"/>
                <a:sym typeface="Symbol" panose="05050102010706020507" pitchFamily="18" charset="2"/>
              </a:rPr>
              <a:t>)</a:t>
            </a:r>
            <a:r>
              <a:rPr lang="en-US" altLang="zh-CN" b="0" i="1">
                <a:latin typeface="Verdana" panose="020B0604030504040204" pitchFamily="34" charset="0"/>
                <a:sym typeface="Symbol" panose="05050102010706020507" pitchFamily="18" charset="2"/>
              </a:rPr>
              <a:t>r</a:t>
            </a:r>
            <a:endParaRPr lang="zh-CN" altLang="en-US" b="0">
              <a:latin typeface="Verdana" panose="020B0604030504040204" pitchFamily="34" charset="0"/>
              <a:sym typeface="Symbol" panose="05050102010706020507" pitchFamily="18" charset="2"/>
            </a:endParaRPr>
          </a:p>
          <a:p>
            <a:pPr marL="642938" lvl="1" indent="-300038"/>
            <a:r>
              <a:rPr lang="en-US" altLang="zh-CN" b="0">
                <a:solidFill>
                  <a:schemeClr val="tx1"/>
                </a:solidFill>
                <a:latin typeface="Verdana" panose="020B0604030504040204" pitchFamily="34" charset="0"/>
                <a:sym typeface="Symbol" panose="05050102010706020507" pitchFamily="18" charset="2"/>
              </a:rPr>
              <a:t>FFF(</a:t>
            </a:r>
            <a:r>
              <a:rPr lang="en-US" altLang="zh-CN" b="0" i="1">
                <a:solidFill>
                  <a:schemeClr val="tx1"/>
                </a:solidFill>
                <a:latin typeface="Verdana" panose="020B0604030504040204" pitchFamily="34" charset="0"/>
                <a:sym typeface="Symbol" panose="05050102010706020507" pitchFamily="18" charset="2"/>
              </a:rPr>
              <a:t>p</a:t>
            </a:r>
            <a:r>
              <a:rPr lang="en-US" altLang="zh-CN" b="0">
                <a:solidFill>
                  <a:schemeClr val="tx1"/>
                </a:solidFill>
                <a:latin typeface="Verdana" panose="020B0604030504040204" pitchFamily="34" charset="0"/>
                <a:sym typeface="Symbol" panose="05050102010706020507" pitchFamily="18" charset="2"/>
              </a:rPr>
              <a:t>=F,</a:t>
            </a:r>
            <a:r>
              <a:rPr lang="en-US" altLang="zh-CN" b="0" i="1">
                <a:solidFill>
                  <a:schemeClr val="tx1"/>
                </a:solidFill>
                <a:latin typeface="Verdana" panose="020B0604030504040204" pitchFamily="34" charset="0"/>
                <a:sym typeface="Symbol" panose="05050102010706020507" pitchFamily="18" charset="2"/>
              </a:rPr>
              <a:t>q</a:t>
            </a:r>
            <a:r>
              <a:rPr lang="en-US" altLang="zh-CN" b="0">
                <a:solidFill>
                  <a:schemeClr val="tx1"/>
                </a:solidFill>
                <a:latin typeface="Verdana" panose="020B0604030504040204" pitchFamily="34" charset="0"/>
                <a:sym typeface="Symbol" panose="05050102010706020507" pitchFamily="18" charset="2"/>
              </a:rPr>
              <a:t>=F,</a:t>
            </a:r>
            <a:r>
              <a:rPr lang="en-US" altLang="zh-CN" b="0" i="1">
                <a:solidFill>
                  <a:schemeClr val="tx1"/>
                </a:solidFill>
                <a:latin typeface="Verdana" panose="020B0604030504040204" pitchFamily="34" charset="0"/>
                <a:sym typeface="Symbol" panose="05050102010706020507" pitchFamily="18" charset="2"/>
              </a:rPr>
              <a:t>r</a:t>
            </a:r>
            <a:r>
              <a:rPr lang="en-US" altLang="zh-CN" b="0">
                <a:solidFill>
                  <a:schemeClr val="tx1"/>
                </a:solidFill>
                <a:latin typeface="Verdana" panose="020B0604030504040204" pitchFamily="34" charset="0"/>
                <a:sym typeface="Symbol" panose="05050102010706020507" pitchFamily="18" charset="2"/>
              </a:rPr>
              <a:t>=F)</a:t>
            </a:r>
          </a:p>
          <a:p>
            <a:pPr marL="642938" lvl="1" indent="-300038"/>
            <a:endParaRPr lang="en-US" altLang="zh-CN" b="0">
              <a:solidFill>
                <a:schemeClr val="tx1"/>
              </a:solidFill>
              <a:latin typeface="Verdana" panose="020B0604030504040204" pitchFamily="34" charset="0"/>
              <a:sym typeface="Symbol" panose="05050102010706020507" pitchFamily="18" charset="2"/>
            </a:endParaRPr>
          </a:p>
          <a:p>
            <a:pPr marL="642938" lvl="1" indent="-300038"/>
            <a:endParaRPr lang="en-US" altLang="zh-CN" b="0">
              <a:solidFill>
                <a:schemeClr val="tx1"/>
              </a:solidFill>
              <a:latin typeface="Verdana" panose="020B0604030504040204" pitchFamily="34" charset="0"/>
              <a:sym typeface="Symbol" panose="05050102010706020507" pitchFamily="18" charset="2"/>
            </a:endParaRPr>
          </a:p>
          <a:p>
            <a:pPr marL="642938" lvl="1" indent="-300038"/>
            <a:endParaRPr lang="en-US" altLang="zh-CN" b="0">
              <a:solidFill>
                <a:schemeClr val="tx1"/>
              </a:solidFill>
              <a:latin typeface="Verdana" panose="020B0604030504040204" pitchFamily="34" charset="0"/>
              <a:sym typeface="Symbol" panose="05050102010706020507" pitchFamily="18" charset="2"/>
            </a:endParaRPr>
          </a:p>
          <a:p>
            <a:pPr marL="642938" lvl="1" indent="-300038"/>
            <a:r>
              <a:rPr lang="en-US" altLang="zh-CN" b="0">
                <a:solidFill>
                  <a:schemeClr val="tx1"/>
                </a:solidFill>
                <a:latin typeface="Verdana" panose="020B0604030504040204" pitchFamily="34" charset="0"/>
                <a:sym typeface="Symbol" panose="05050102010706020507" pitchFamily="18" charset="2"/>
              </a:rPr>
              <a:t>TFF?</a:t>
            </a:r>
          </a:p>
          <a:p>
            <a:pPr marL="642938" lvl="1" indent="-300038"/>
            <a:endParaRPr lang="en-US" altLang="zh-CN" b="0">
              <a:solidFill>
                <a:schemeClr val="accent2"/>
              </a:solidFill>
              <a:latin typeface="Verdana" panose="020B0604030504040204" pitchFamily="34" charset="0"/>
              <a:sym typeface="Symbol" panose="05050102010706020507" pitchFamily="18" charset="2"/>
            </a:endParaRPr>
          </a:p>
        </p:txBody>
      </p:sp>
      <p:sp>
        <p:nvSpPr>
          <p:cNvPr id="792580" name="Text Box 4">
            <a:extLst>
              <a:ext uri="{FF2B5EF4-FFF2-40B4-BE49-F238E27FC236}">
                <a16:creationId xmlns:a16="http://schemas.microsoft.com/office/drawing/2014/main" id="{AF3E5683-3DA6-45C2-8460-E1D58C30D69D}"/>
              </a:ext>
            </a:extLst>
          </p:cNvPr>
          <p:cNvSpPr txBox="1">
            <a:spLocks noChangeArrowheads="1"/>
          </p:cNvSpPr>
          <p:nvPr/>
        </p:nvSpPr>
        <p:spPr bwMode="auto">
          <a:xfrm>
            <a:off x="3492105" y="3668317"/>
            <a:ext cx="135016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1875" b="0">
                <a:sym typeface="Symbol" panose="05050102010706020507" pitchFamily="18" charset="2"/>
              </a:rPr>
              <a:t>(</a:t>
            </a:r>
            <a:r>
              <a:rPr kumimoji="1" lang="en-US" altLang="zh-CN" sz="1875" b="0" i="1">
                <a:sym typeface="Symbol" panose="05050102010706020507" pitchFamily="18" charset="2"/>
              </a:rPr>
              <a:t>p</a:t>
            </a:r>
            <a:r>
              <a:rPr kumimoji="1" lang="en-US" altLang="zh-CN" sz="1875" b="0">
                <a:sym typeface="Symbol" panose="05050102010706020507" pitchFamily="18" charset="2"/>
              </a:rPr>
              <a:t></a:t>
            </a:r>
            <a:r>
              <a:rPr kumimoji="1" lang="en-US" altLang="zh-CN" sz="1875" b="0" i="1">
                <a:sym typeface="Symbol" panose="05050102010706020507" pitchFamily="18" charset="2"/>
              </a:rPr>
              <a:t>q</a:t>
            </a:r>
            <a:r>
              <a:rPr kumimoji="1" lang="en-US" altLang="zh-CN" sz="1875" b="0">
                <a:sym typeface="Symbol" panose="05050102010706020507" pitchFamily="18" charset="2"/>
              </a:rPr>
              <a:t>)</a:t>
            </a:r>
            <a:r>
              <a:rPr kumimoji="1" lang="en-US" altLang="zh-CN" sz="1875" b="0" i="1">
                <a:sym typeface="Symbol" panose="05050102010706020507" pitchFamily="18" charset="2"/>
              </a:rPr>
              <a:t>r</a:t>
            </a:r>
            <a:endParaRPr kumimoji="1" lang="zh-CN" altLang="en-US" sz="1875" b="0" i="1">
              <a:sym typeface="Symbol" panose="05050102010706020507" pitchFamily="18" charset="2"/>
            </a:endParaRPr>
          </a:p>
        </p:txBody>
      </p:sp>
      <p:sp>
        <p:nvSpPr>
          <p:cNvPr id="792581" name="Line 5">
            <a:extLst>
              <a:ext uri="{FF2B5EF4-FFF2-40B4-BE49-F238E27FC236}">
                <a16:creationId xmlns:a16="http://schemas.microsoft.com/office/drawing/2014/main" id="{19219139-6B3F-4E99-AEEF-1546707B8320}"/>
              </a:ext>
            </a:extLst>
          </p:cNvPr>
          <p:cNvSpPr>
            <a:spLocks noChangeShapeType="1"/>
          </p:cNvSpPr>
          <p:nvPr/>
        </p:nvSpPr>
        <p:spPr bwMode="auto">
          <a:xfrm>
            <a:off x="4031456" y="3969544"/>
            <a:ext cx="0" cy="21550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2582" name="Text Box 6">
            <a:extLst>
              <a:ext uri="{FF2B5EF4-FFF2-40B4-BE49-F238E27FC236}">
                <a16:creationId xmlns:a16="http://schemas.microsoft.com/office/drawing/2014/main" id="{FE50855C-AEDE-45CA-BE52-DCCB9C56F6B8}"/>
              </a:ext>
            </a:extLst>
          </p:cNvPr>
          <p:cNvSpPr txBox="1">
            <a:spLocks noChangeArrowheads="1"/>
          </p:cNvSpPr>
          <p:nvPr/>
        </p:nvSpPr>
        <p:spPr bwMode="auto">
          <a:xfrm>
            <a:off x="3869533" y="4100514"/>
            <a:ext cx="594122"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75">
                <a:solidFill>
                  <a:srgbClr val="FF3300"/>
                </a:solidFill>
              </a:rPr>
              <a:t>F</a:t>
            </a:r>
          </a:p>
        </p:txBody>
      </p:sp>
      <p:sp>
        <p:nvSpPr>
          <p:cNvPr id="792583" name="Text Box 7">
            <a:extLst>
              <a:ext uri="{FF2B5EF4-FFF2-40B4-BE49-F238E27FC236}">
                <a16:creationId xmlns:a16="http://schemas.microsoft.com/office/drawing/2014/main" id="{414E4A97-743F-4203-AA7D-C25799D17235}"/>
              </a:ext>
            </a:extLst>
          </p:cNvPr>
          <p:cNvSpPr txBox="1">
            <a:spLocks noChangeArrowheads="1"/>
          </p:cNvSpPr>
          <p:nvPr/>
        </p:nvSpPr>
        <p:spPr bwMode="auto">
          <a:xfrm>
            <a:off x="4410076" y="4131470"/>
            <a:ext cx="594122"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75">
                <a:solidFill>
                  <a:srgbClr val="FF3300"/>
                </a:solidFill>
              </a:rPr>
              <a:t>F</a:t>
            </a:r>
          </a:p>
        </p:txBody>
      </p:sp>
      <p:sp>
        <p:nvSpPr>
          <p:cNvPr id="792584" name="Line 8">
            <a:extLst>
              <a:ext uri="{FF2B5EF4-FFF2-40B4-BE49-F238E27FC236}">
                <a16:creationId xmlns:a16="http://schemas.microsoft.com/office/drawing/2014/main" id="{0E4AF7A9-81CE-42BA-AD7A-EEE8FCBDD1C9}"/>
              </a:ext>
            </a:extLst>
          </p:cNvPr>
          <p:cNvSpPr>
            <a:spLocks noChangeShapeType="1"/>
          </p:cNvSpPr>
          <p:nvPr/>
        </p:nvSpPr>
        <p:spPr bwMode="auto">
          <a:xfrm>
            <a:off x="4572000" y="3969544"/>
            <a:ext cx="0" cy="21550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2585" name="Line 9">
            <a:extLst>
              <a:ext uri="{FF2B5EF4-FFF2-40B4-BE49-F238E27FC236}">
                <a16:creationId xmlns:a16="http://schemas.microsoft.com/office/drawing/2014/main" id="{AAD46A9E-3D5C-4DD5-AA27-014F97ED9E7C}"/>
              </a:ext>
            </a:extLst>
          </p:cNvPr>
          <p:cNvSpPr>
            <a:spLocks noChangeShapeType="1"/>
          </p:cNvSpPr>
          <p:nvPr/>
        </p:nvSpPr>
        <p:spPr bwMode="auto">
          <a:xfrm>
            <a:off x="4031457" y="4346973"/>
            <a:ext cx="216694" cy="21669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2586" name="Line 10">
            <a:extLst>
              <a:ext uri="{FF2B5EF4-FFF2-40B4-BE49-F238E27FC236}">
                <a16:creationId xmlns:a16="http://schemas.microsoft.com/office/drawing/2014/main" id="{D597ADDD-3A7D-4926-9205-62F80BE54B9B}"/>
              </a:ext>
            </a:extLst>
          </p:cNvPr>
          <p:cNvSpPr>
            <a:spLocks noChangeShapeType="1"/>
          </p:cNvSpPr>
          <p:nvPr/>
        </p:nvSpPr>
        <p:spPr bwMode="auto">
          <a:xfrm flipH="1">
            <a:off x="4356497" y="4400550"/>
            <a:ext cx="161925" cy="1631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2587" name="Text Box 11">
            <a:extLst>
              <a:ext uri="{FF2B5EF4-FFF2-40B4-BE49-F238E27FC236}">
                <a16:creationId xmlns:a16="http://schemas.microsoft.com/office/drawing/2014/main" id="{A8E3E36E-599E-4137-AFEC-8BE99C7165DB}"/>
              </a:ext>
            </a:extLst>
          </p:cNvPr>
          <p:cNvSpPr txBox="1">
            <a:spLocks noChangeArrowheads="1"/>
          </p:cNvSpPr>
          <p:nvPr/>
        </p:nvSpPr>
        <p:spPr bwMode="auto">
          <a:xfrm>
            <a:off x="4193383" y="4477942"/>
            <a:ext cx="594122"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75">
                <a:solidFill>
                  <a:srgbClr val="FF3300"/>
                </a:solidFill>
              </a:rPr>
              <a:t>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2579">
                                            <p:txEl>
                                              <p:pRg st="3" end="3"/>
                                            </p:txEl>
                                          </p:spTgt>
                                        </p:tgtEl>
                                        <p:attrNameLst>
                                          <p:attrName>style.visibility</p:attrName>
                                        </p:attrNameLst>
                                      </p:cBhvr>
                                      <p:to>
                                        <p:strVal val="visible"/>
                                      </p:to>
                                    </p:set>
                                    <p:animEffect transition="in" filter="blinds(horizontal)">
                                      <p:cBhvr>
                                        <p:cTn id="7" dur="500"/>
                                        <p:tgtEl>
                                          <p:spTgt spid="79257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2579">
                                            <p:txEl>
                                              <p:pRg st="4" end="4"/>
                                            </p:txEl>
                                          </p:spTgt>
                                        </p:tgtEl>
                                        <p:attrNameLst>
                                          <p:attrName>style.visibility</p:attrName>
                                        </p:attrNameLst>
                                      </p:cBhvr>
                                      <p:to>
                                        <p:strVal val="visible"/>
                                      </p:to>
                                    </p:set>
                                    <p:animEffect transition="in" filter="blinds(horizontal)">
                                      <p:cBhvr>
                                        <p:cTn id="12" dur="500"/>
                                        <p:tgtEl>
                                          <p:spTgt spid="792579">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92580"/>
                                        </p:tgtEl>
                                        <p:attrNameLst>
                                          <p:attrName>style.visibility</p:attrName>
                                        </p:attrNameLst>
                                      </p:cBhvr>
                                      <p:to>
                                        <p:strVal val="visible"/>
                                      </p:to>
                                    </p:set>
                                    <p:animEffect transition="in" filter="blinds(horizontal)">
                                      <p:cBhvr>
                                        <p:cTn id="17" dur="500"/>
                                        <p:tgtEl>
                                          <p:spTgt spid="7925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92581"/>
                                        </p:tgtEl>
                                        <p:attrNameLst>
                                          <p:attrName>style.visibility</p:attrName>
                                        </p:attrNameLst>
                                      </p:cBhvr>
                                      <p:to>
                                        <p:strVal val="visible"/>
                                      </p:to>
                                    </p:set>
                                    <p:animEffect transition="in" filter="wipe(down)">
                                      <p:cBhvr>
                                        <p:cTn id="22" dur="500"/>
                                        <p:tgtEl>
                                          <p:spTgt spid="792581"/>
                                        </p:tgtEl>
                                      </p:cBhvr>
                                    </p:animEffect>
                                  </p:childTnLst>
                                </p:cTn>
                              </p:par>
                            </p:childTnLst>
                          </p:cTn>
                        </p:par>
                        <p:par>
                          <p:cTn id="23" fill="hold" nodeType="afterGroup">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792582"/>
                                        </p:tgtEl>
                                        <p:attrNameLst>
                                          <p:attrName>style.visibility</p:attrName>
                                        </p:attrNameLst>
                                      </p:cBhvr>
                                      <p:to>
                                        <p:strVal val="visible"/>
                                      </p:to>
                                    </p:set>
                                    <p:animEffect transition="in" filter="wipe(down)">
                                      <p:cBhvr>
                                        <p:cTn id="26" dur="500"/>
                                        <p:tgtEl>
                                          <p:spTgt spid="79258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792584"/>
                                        </p:tgtEl>
                                        <p:attrNameLst>
                                          <p:attrName>style.visibility</p:attrName>
                                        </p:attrNameLst>
                                      </p:cBhvr>
                                      <p:to>
                                        <p:strVal val="visible"/>
                                      </p:to>
                                    </p:set>
                                    <p:animEffect transition="in" filter="wipe(down)">
                                      <p:cBhvr>
                                        <p:cTn id="31" dur="500"/>
                                        <p:tgtEl>
                                          <p:spTgt spid="792584"/>
                                        </p:tgtEl>
                                      </p:cBhvr>
                                    </p:animEffect>
                                  </p:childTnLst>
                                </p:cTn>
                              </p:par>
                            </p:childTnLst>
                          </p:cTn>
                        </p:par>
                        <p:par>
                          <p:cTn id="32" fill="hold" nodeType="afterGroup">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792583"/>
                                        </p:tgtEl>
                                        <p:attrNameLst>
                                          <p:attrName>style.visibility</p:attrName>
                                        </p:attrNameLst>
                                      </p:cBhvr>
                                      <p:to>
                                        <p:strVal val="visible"/>
                                      </p:to>
                                    </p:set>
                                    <p:animEffect transition="in" filter="wipe(down)">
                                      <p:cBhvr>
                                        <p:cTn id="35" dur="500"/>
                                        <p:tgtEl>
                                          <p:spTgt spid="79258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792585"/>
                                        </p:tgtEl>
                                        <p:attrNameLst>
                                          <p:attrName>style.visibility</p:attrName>
                                        </p:attrNameLst>
                                      </p:cBhvr>
                                      <p:to>
                                        <p:strVal val="visible"/>
                                      </p:to>
                                    </p:set>
                                    <p:animEffect transition="in" filter="wipe(down)">
                                      <p:cBhvr>
                                        <p:cTn id="40" dur="500"/>
                                        <p:tgtEl>
                                          <p:spTgt spid="792585"/>
                                        </p:tgtEl>
                                      </p:cBhvr>
                                    </p:animEffect>
                                  </p:childTnLst>
                                </p:cTn>
                              </p:par>
                              <p:par>
                                <p:cTn id="41" presetID="22" presetClass="entr" presetSubtype="4" fill="hold" nodeType="withEffect">
                                  <p:stCondLst>
                                    <p:cond delay="0"/>
                                  </p:stCondLst>
                                  <p:childTnLst>
                                    <p:set>
                                      <p:cBhvr>
                                        <p:cTn id="42" dur="1" fill="hold">
                                          <p:stCondLst>
                                            <p:cond delay="0"/>
                                          </p:stCondLst>
                                        </p:cTn>
                                        <p:tgtEl>
                                          <p:spTgt spid="792586"/>
                                        </p:tgtEl>
                                        <p:attrNameLst>
                                          <p:attrName>style.visibility</p:attrName>
                                        </p:attrNameLst>
                                      </p:cBhvr>
                                      <p:to>
                                        <p:strVal val="visible"/>
                                      </p:to>
                                    </p:set>
                                    <p:animEffect transition="in" filter="wipe(down)">
                                      <p:cBhvr>
                                        <p:cTn id="43" dur="500"/>
                                        <p:tgtEl>
                                          <p:spTgt spid="792586"/>
                                        </p:tgtEl>
                                      </p:cBhvr>
                                    </p:animEffect>
                                  </p:childTnLst>
                                </p:cTn>
                              </p:par>
                            </p:childTnLst>
                          </p:cTn>
                        </p:par>
                        <p:par>
                          <p:cTn id="44" fill="hold" nodeType="afterGroup">
                            <p:stCondLst>
                              <p:cond delay="500"/>
                            </p:stCondLst>
                            <p:childTnLst>
                              <p:par>
                                <p:cTn id="45" presetID="22" presetClass="entr" presetSubtype="4" fill="hold" grpId="0" nodeType="afterEffect">
                                  <p:stCondLst>
                                    <p:cond delay="0"/>
                                  </p:stCondLst>
                                  <p:childTnLst>
                                    <p:set>
                                      <p:cBhvr>
                                        <p:cTn id="46" dur="1" fill="hold">
                                          <p:stCondLst>
                                            <p:cond delay="0"/>
                                          </p:stCondLst>
                                        </p:cTn>
                                        <p:tgtEl>
                                          <p:spTgt spid="792587"/>
                                        </p:tgtEl>
                                        <p:attrNameLst>
                                          <p:attrName>style.visibility</p:attrName>
                                        </p:attrNameLst>
                                      </p:cBhvr>
                                      <p:to>
                                        <p:strVal val="visible"/>
                                      </p:to>
                                    </p:set>
                                    <p:animEffect transition="in" filter="wipe(down)">
                                      <p:cBhvr>
                                        <p:cTn id="47" dur="500"/>
                                        <p:tgtEl>
                                          <p:spTgt spid="79258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792579">
                                            <p:txEl>
                                              <p:pRg st="8" end="8"/>
                                            </p:txEl>
                                          </p:spTgt>
                                        </p:tgtEl>
                                        <p:attrNameLst>
                                          <p:attrName>style.visibility</p:attrName>
                                        </p:attrNameLst>
                                      </p:cBhvr>
                                      <p:to>
                                        <p:strVal val="visible"/>
                                      </p:to>
                                    </p:set>
                                    <p:animEffect transition="in" filter="blinds(horizontal)">
                                      <p:cBhvr>
                                        <p:cTn id="52" dur="500"/>
                                        <p:tgtEl>
                                          <p:spTgt spid="7925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80" grpId="0"/>
      <p:bldP spid="792582" grpId="0"/>
      <p:bldP spid="792583" grpId="0"/>
      <p:bldP spid="792587" grpId="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816877A0-9453-4A85-AAFE-E629B4B4B8E3}"/>
              </a:ext>
            </a:extLst>
          </p:cNvPr>
          <p:cNvSpPr>
            <a:spLocks noGrp="1" noChangeArrowheads="1"/>
          </p:cNvSpPr>
          <p:nvPr>
            <p:ph type="title"/>
          </p:nvPr>
        </p:nvSpPr>
        <p:spPr>
          <a:noFill/>
        </p:spPr>
        <p:txBody>
          <a:bodyPr/>
          <a:lstStyle/>
          <a:p>
            <a:r>
              <a:rPr lang="en-US" altLang="zh-CN"/>
              <a:t>1.2 </a:t>
            </a:r>
            <a:r>
              <a:rPr lang="zh-CN" altLang="en-US"/>
              <a:t>命题公式及其</a:t>
            </a:r>
            <a:r>
              <a:rPr lang="zh-CN" altLang="en-US" u="sng"/>
              <a:t>赋值</a:t>
            </a:r>
          </a:p>
        </p:txBody>
      </p:sp>
      <p:sp>
        <p:nvSpPr>
          <p:cNvPr id="66563" name="Rectangle 3">
            <a:extLst>
              <a:ext uri="{FF2B5EF4-FFF2-40B4-BE49-F238E27FC236}">
                <a16:creationId xmlns:a16="http://schemas.microsoft.com/office/drawing/2014/main" id="{9F2E1616-6205-4018-9CF5-51979C08CDF6}"/>
              </a:ext>
            </a:extLst>
          </p:cNvPr>
          <p:cNvSpPr>
            <a:spLocks noGrp="1" noChangeArrowheads="1"/>
          </p:cNvSpPr>
          <p:nvPr>
            <p:ph type="body" sz="half" idx="1"/>
          </p:nvPr>
        </p:nvSpPr>
        <p:spPr>
          <a:xfrm>
            <a:off x="1657350" y="1863328"/>
            <a:ext cx="5938838" cy="3671888"/>
          </a:xfrm>
          <a:noFill/>
        </p:spPr>
        <p:txBody>
          <a:bodyPr/>
          <a:lstStyle/>
          <a:p>
            <a:pPr marL="342900" indent="-342900"/>
            <a:r>
              <a:rPr lang="zh-CN" altLang="en-US" b="0"/>
              <a:t>真值表</a:t>
            </a:r>
            <a:r>
              <a:rPr lang="en-US" altLang="zh-CN" b="0"/>
              <a:t>(</a:t>
            </a:r>
            <a:r>
              <a:rPr lang="en-US" altLang="zh-CN" sz="1800" u="sng">
                <a:hlinkClick r:id="rId2"/>
              </a:rPr>
              <a:t>Truth Table</a:t>
            </a:r>
            <a:r>
              <a:rPr lang="en-US" altLang="zh-CN" b="0"/>
              <a:t>)</a:t>
            </a:r>
            <a:r>
              <a:rPr lang="zh-CN" altLang="en-US" b="0"/>
              <a:t>：</a:t>
            </a:r>
            <a:r>
              <a:rPr lang="en-US" altLang="zh-CN" b="0" i="1">
                <a:latin typeface="Verdana" panose="020B0604030504040204" pitchFamily="34" charset="0"/>
              </a:rPr>
              <a:t>A</a:t>
            </a:r>
            <a:r>
              <a:rPr lang="zh-CN" altLang="en-US" b="0"/>
              <a:t>所有赋值列成表</a:t>
            </a:r>
          </a:p>
          <a:p>
            <a:pPr marL="342900" indent="-342900"/>
            <a:r>
              <a:rPr lang="zh-CN" altLang="en-US" b="0"/>
              <a:t>真值表构造：</a:t>
            </a:r>
          </a:p>
          <a:p>
            <a:pPr marL="642938" lvl="1" indent="-300038"/>
            <a:r>
              <a:rPr lang="zh-CN" altLang="en-US" b="0">
                <a:solidFill>
                  <a:schemeClr val="accent2"/>
                </a:solidFill>
                <a:latin typeface="Verdana" panose="020B0604030504040204" pitchFamily="34" charset="0"/>
                <a:sym typeface="Symbol" panose="05050102010706020507" pitchFamily="18" charset="2"/>
              </a:rPr>
              <a:t>找出</a:t>
            </a:r>
            <a:r>
              <a:rPr lang="en-US" altLang="zh-CN" b="0" i="1">
                <a:solidFill>
                  <a:schemeClr val="accent2"/>
                </a:solidFill>
                <a:latin typeface="Verdana" panose="020B0604030504040204" pitchFamily="34" charset="0"/>
                <a:sym typeface="Symbol" panose="05050102010706020507" pitchFamily="18" charset="2"/>
              </a:rPr>
              <a:t>A</a:t>
            </a:r>
            <a:r>
              <a:rPr lang="zh-CN" altLang="en-US" b="0">
                <a:solidFill>
                  <a:schemeClr val="accent2"/>
                </a:solidFill>
                <a:latin typeface="Verdana" panose="020B0604030504040204" pitchFamily="34" charset="0"/>
                <a:sym typeface="Symbol" panose="05050102010706020507" pitchFamily="18" charset="2"/>
              </a:rPr>
              <a:t>中命题变项：</a:t>
            </a:r>
            <a:r>
              <a:rPr lang="en-US" altLang="zh-CN" b="0" i="1">
                <a:solidFill>
                  <a:schemeClr val="accent2"/>
                </a:solidFill>
                <a:latin typeface="Verdana" panose="020B0604030504040204" pitchFamily="34" charset="0"/>
              </a:rPr>
              <a:t>p</a:t>
            </a:r>
            <a:r>
              <a:rPr lang="en-US" altLang="zh-CN" b="0" baseline="-25000">
                <a:solidFill>
                  <a:schemeClr val="accent2"/>
                </a:solidFill>
              </a:rPr>
              <a:t>1</a:t>
            </a:r>
            <a:r>
              <a:rPr lang="en-US" altLang="zh-CN" b="0">
                <a:solidFill>
                  <a:schemeClr val="accent2"/>
                </a:solidFill>
              </a:rPr>
              <a:t>,…</a:t>
            </a:r>
            <a:r>
              <a:rPr lang="en-US" altLang="zh-CN" b="0" i="1">
                <a:solidFill>
                  <a:schemeClr val="accent2"/>
                </a:solidFill>
                <a:latin typeface="Verdana" panose="020B0604030504040204" pitchFamily="34" charset="0"/>
              </a:rPr>
              <a:t>p</a:t>
            </a:r>
            <a:r>
              <a:rPr lang="en-US" altLang="zh-CN" b="0" baseline="-25000">
                <a:solidFill>
                  <a:schemeClr val="accent2"/>
                </a:solidFill>
              </a:rPr>
              <a:t>n</a:t>
            </a:r>
            <a:endParaRPr lang="en-US" altLang="zh-CN" b="0">
              <a:solidFill>
                <a:schemeClr val="accent2"/>
              </a:solidFill>
              <a:latin typeface="Verdana" panose="020B0604030504040204" pitchFamily="34" charset="0"/>
              <a:sym typeface="Symbol" panose="05050102010706020507" pitchFamily="18" charset="2"/>
            </a:endParaRPr>
          </a:p>
          <a:p>
            <a:pPr marL="642938" lvl="1" indent="-300038"/>
            <a:r>
              <a:rPr lang="zh-CN" altLang="en-US" b="0">
                <a:solidFill>
                  <a:schemeClr val="accent2"/>
                </a:solidFill>
                <a:latin typeface="Verdana" panose="020B0604030504040204" pitchFamily="34" charset="0"/>
                <a:sym typeface="Symbol" panose="05050102010706020507" pitchFamily="18" charset="2"/>
              </a:rPr>
              <a:t>列出</a:t>
            </a:r>
            <a:r>
              <a:rPr lang="en-US" altLang="zh-CN" b="0">
                <a:solidFill>
                  <a:schemeClr val="accent2"/>
                </a:solidFill>
                <a:latin typeface="Verdana" panose="020B0604030504040204" pitchFamily="34" charset="0"/>
                <a:sym typeface="Symbol" panose="05050102010706020507" pitchFamily="18" charset="2"/>
              </a:rPr>
              <a:t>2</a:t>
            </a:r>
            <a:r>
              <a:rPr lang="en-US" altLang="zh-CN" b="0" baseline="30000">
                <a:solidFill>
                  <a:schemeClr val="accent2"/>
                </a:solidFill>
                <a:latin typeface="Verdana" panose="020B0604030504040204" pitchFamily="34" charset="0"/>
                <a:sym typeface="Symbol" panose="05050102010706020507" pitchFamily="18" charset="2"/>
              </a:rPr>
              <a:t>n</a:t>
            </a:r>
            <a:r>
              <a:rPr lang="zh-CN" altLang="en-US" b="0">
                <a:solidFill>
                  <a:schemeClr val="accent2"/>
                </a:solidFill>
                <a:latin typeface="Verdana" panose="020B0604030504040204" pitchFamily="34" charset="0"/>
                <a:sym typeface="Symbol" panose="05050102010706020507" pitchFamily="18" charset="2"/>
              </a:rPr>
              <a:t>个赋值（</a:t>
            </a:r>
            <a:r>
              <a:rPr lang="en-US" altLang="zh-CN" b="0">
                <a:solidFill>
                  <a:schemeClr val="accent2"/>
                </a:solidFill>
                <a:latin typeface="Verdana" panose="020B0604030504040204" pitchFamily="34" charset="0"/>
                <a:sym typeface="Symbol" panose="05050102010706020507" pitchFamily="18" charset="2"/>
              </a:rPr>
              <a:t>2</a:t>
            </a:r>
            <a:r>
              <a:rPr lang="zh-CN" altLang="en-US" b="0">
                <a:solidFill>
                  <a:schemeClr val="accent2"/>
                </a:solidFill>
                <a:latin typeface="Verdana" panose="020B0604030504040204" pitchFamily="34" charset="0"/>
                <a:sym typeface="Symbol" panose="05050102010706020507" pitchFamily="18" charset="2"/>
              </a:rPr>
              <a:t>进制加法形式）</a:t>
            </a:r>
          </a:p>
          <a:p>
            <a:pPr marL="642938" lvl="1" indent="-300038"/>
            <a:r>
              <a:rPr lang="zh-CN" altLang="en-US" b="0">
                <a:solidFill>
                  <a:schemeClr val="accent2"/>
                </a:solidFill>
                <a:latin typeface="Verdana" panose="020B0604030504040204" pitchFamily="34" charset="0"/>
                <a:sym typeface="Symbol" panose="05050102010706020507" pitchFamily="18" charset="2"/>
              </a:rPr>
              <a:t>从低到高写成公式各个层次</a:t>
            </a:r>
          </a:p>
          <a:p>
            <a:pPr marL="642938" lvl="1" indent="-300038"/>
            <a:r>
              <a:rPr lang="zh-CN" altLang="en-US" b="0">
                <a:solidFill>
                  <a:schemeClr val="accent2"/>
                </a:solidFill>
                <a:latin typeface="Verdana" panose="020B0604030504040204" pitchFamily="34" charset="0"/>
                <a:sym typeface="Symbol" panose="05050102010706020507" pitchFamily="18" charset="2"/>
              </a:rPr>
              <a:t>各个赋值：计算各层的真值</a:t>
            </a:r>
          </a:p>
          <a:p>
            <a:pPr marL="642938" lvl="1" indent="-300038">
              <a:buNone/>
            </a:pPr>
            <a:endParaRPr lang="en-US" altLang="zh-CN" b="0">
              <a:solidFill>
                <a:schemeClr val="accent2"/>
              </a:solidFill>
              <a:latin typeface="Verdana" panose="020B0604030504040204" pitchFamily="34" charset="0"/>
              <a:sym typeface="Symbol" panose="05050102010706020507" pitchFamily="18" charset="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419765A9-9CA0-483F-9CB4-EB4A3E6B155C}"/>
              </a:ext>
            </a:extLst>
          </p:cNvPr>
          <p:cNvSpPr>
            <a:spLocks noGrp="1" noChangeArrowheads="1"/>
          </p:cNvSpPr>
          <p:nvPr>
            <p:ph type="title"/>
          </p:nvPr>
        </p:nvSpPr>
        <p:spPr>
          <a:noFill/>
        </p:spPr>
        <p:txBody>
          <a:bodyPr/>
          <a:lstStyle/>
          <a:p>
            <a:r>
              <a:rPr lang="en-US" altLang="zh-CN"/>
              <a:t>1.2 </a:t>
            </a:r>
            <a:r>
              <a:rPr lang="zh-CN" altLang="en-US"/>
              <a:t>命题公式及其</a:t>
            </a:r>
            <a:r>
              <a:rPr lang="zh-CN" altLang="en-US" u="sng"/>
              <a:t>赋值</a:t>
            </a:r>
          </a:p>
        </p:txBody>
      </p:sp>
      <p:sp>
        <p:nvSpPr>
          <p:cNvPr id="67587" name="Rectangle 3">
            <a:extLst>
              <a:ext uri="{FF2B5EF4-FFF2-40B4-BE49-F238E27FC236}">
                <a16:creationId xmlns:a16="http://schemas.microsoft.com/office/drawing/2014/main" id="{7F9F1CB8-E03A-448D-9585-526674C2A74B}"/>
              </a:ext>
            </a:extLst>
          </p:cNvPr>
          <p:cNvSpPr>
            <a:spLocks noGrp="1" noChangeArrowheads="1"/>
          </p:cNvSpPr>
          <p:nvPr>
            <p:ph type="body" sz="half" idx="1"/>
          </p:nvPr>
        </p:nvSpPr>
        <p:spPr>
          <a:xfrm>
            <a:off x="1657350" y="1863328"/>
            <a:ext cx="5938838" cy="3671888"/>
          </a:xfrm>
          <a:noFill/>
        </p:spPr>
        <p:txBody>
          <a:bodyPr/>
          <a:lstStyle/>
          <a:p>
            <a:pPr marL="342900" indent="-342900"/>
            <a:r>
              <a:rPr lang="zh-CN" altLang="en-US" b="0"/>
              <a:t>例：</a:t>
            </a:r>
            <a:r>
              <a:rPr kumimoji="0" lang="en-US" altLang="zh-CN" b="0" i="1"/>
              <a:t>¬</a:t>
            </a:r>
            <a:r>
              <a:rPr kumimoji="0" lang="en-US" altLang="zh-CN" b="0">
                <a:latin typeface="Verdana" panose="020B0604030504040204" pitchFamily="34" charset="0"/>
              </a:rPr>
              <a:t>((</a:t>
            </a:r>
            <a:r>
              <a:rPr kumimoji="0" lang="en-US" altLang="zh-CN" b="0" i="1">
                <a:latin typeface="Verdana" panose="020B0604030504040204" pitchFamily="34" charset="0"/>
              </a:rPr>
              <a:t>p</a:t>
            </a:r>
            <a:r>
              <a:rPr kumimoji="0" lang="en-US" altLang="zh-CN" b="0">
                <a:sym typeface="Symbol" panose="05050102010706020507" pitchFamily="18" charset="2"/>
              </a:rPr>
              <a:t></a:t>
            </a:r>
            <a:r>
              <a:rPr kumimoji="0" lang="en-US" altLang="zh-CN" b="0" i="1">
                <a:latin typeface="Verdana" panose="020B0604030504040204" pitchFamily="34" charset="0"/>
              </a:rPr>
              <a:t>q</a:t>
            </a:r>
            <a:r>
              <a:rPr kumimoji="0" lang="en-US" altLang="zh-CN" b="0">
                <a:latin typeface="Verdana" panose="020B0604030504040204" pitchFamily="34" charset="0"/>
              </a:rPr>
              <a:t>)</a:t>
            </a:r>
            <a:r>
              <a:rPr kumimoji="0" lang="en-US" altLang="zh-CN" b="0">
                <a:latin typeface="Verdana" panose="020B0604030504040204" pitchFamily="34" charset="0"/>
                <a:sym typeface="Symbol" panose="05050102010706020507" pitchFamily="18" charset="2"/>
              </a:rPr>
              <a:t></a:t>
            </a:r>
            <a:r>
              <a:rPr kumimoji="0" lang="en-US" altLang="zh-CN" b="0" i="1">
                <a:latin typeface="Verdana" panose="020B0604030504040204" pitchFamily="34" charset="0"/>
              </a:rPr>
              <a:t>p</a:t>
            </a:r>
            <a:r>
              <a:rPr kumimoji="0" lang="en-US" altLang="zh-CN" b="0">
                <a:latin typeface="Verdana" panose="020B0604030504040204" pitchFamily="34" charset="0"/>
              </a:rPr>
              <a:t>)</a:t>
            </a:r>
          </a:p>
          <a:p>
            <a:pPr marL="642938" lvl="1" indent="-300038">
              <a:buNone/>
            </a:pPr>
            <a:endParaRPr lang="en-US" altLang="zh-CN" sz="2100" b="0">
              <a:solidFill>
                <a:schemeClr val="accent2"/>
              </a:solidFill>
              <a:latin typeface="Verdana" panose="020B0604030504040204" pitchFamily="34" charset="0"/>
              <a:sym typeface="Symbol" panose="05050102010706020507" pitchFamily="18" charset="2"/>
            </a:endParaRPr>
          </a:p>
        </p:txBody>
      </p:sp>
      <p:graphicFrame>
        <p:nvGraphicFramePr>
          <p:cNvPr id="793646" name="Group 46">
            <a:extLst>
              <a:ext uri="{FF2B5EF4-FFF2-40B4-BE49-F238E27FC236}">
                <a16:creationId xmlns:a16="http://schemas.microsoft.com/office/drawing/2014/main" id="{AC15046B-3E94-4B0F-A244-A7F01AED2CCD}"/>
              </a:ext>
            </a:extLst>
          </p:cNvPr>
          <p:cNvGraphicFramePr>
            <a:graphicFrameLocks noGrp="1"/>
          </p:cNvGraphicFramePr>
          <p:nvPr>
            <p:ph sz="half" idx="2"/>
          </p:nvPr>
        </p:nvGraphicFramePr>
        <p:xfrm>
          <a:off x="2087167" y="2726531"/>
          <a:ext cx="4644629" cy="1997155"/>
        </p:xfrm>
        <a:graphic>
          <a:graphicData uri="http://schemas.openxmlformats.org/drawingml/2006/table">
            <a:tbl>
              <a:tblPr/>
              <a:tblGrid>
                <a:gridCol w="365522">
                  <a:extLst>
                    <a:ext uri="{9D8B030D-6E8A-4147-A177-3AD203B41FA5}">
                      <a16:colId xmlns:a16="http://schemas.microsoft.com/office/drawing/2014/main" val="1786715969"/>
                    </a:ext>
                  </a:extLst>
                </a:gridCol>
                <a:gridCol w="366713">
                  <a:extLst>
                    <a:ext uri="{9D8B030D-6E8A-4147-A177-3AD203B41FA5}">
                      <a16:colId xmlns:a16="http://schemas.microsoft.com/office/drawing/2014/main" val="1046117052"/>
                    </a:ext>
                  </a:extLst>
                </a:gridCol>
                <a:gridCol w="781050">
                  <a:extLst>
                    <a:ext uri="{9D8B030D-6E8A-4147-A177-3AD203B41FA5}">
                      <a16:colId xmlns:a16="http://schemas.microsoft.com/office/drawing/2014/main" val="60966818"/>
                    </a:ext>
                  </a:extLst>
                </a:gridCol>
                <a:gridCol w="1357313">
                  <a:extLst>
                    <a:ext uri="{9D8B030D-6E8A-4147-A177-3AD203B41FA5}">
                      <a16:colId xmlns:a16="http://schemas.microsoft.com/office/drawing/2014/main" val="1562722491"/>
                    </a:ext>
                  </a:extLst>
                </a:gridCol>
                <a:gridCol w="1774031">
                  <a:extLst>
                    <a:ext uri="{9D8B030D-6E8A-4147-A177-3AD203B41FA5}">
                      <a16:colId xmlns:a16="http://schemas.microsoft.com/office/drawing/2014/main" val="2824424292"/>
                    </a:ext>
                  </a:extLst>
                </a:gridCol>
              </a:tblGrid>
              <a:tr h="38862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0"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rPr>
                        <a:t>p</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0"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rPr>
                        <a:t>q</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0"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rPr>
                        <a:t>p</a:t>
                      </a: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rPr>
                        <a:t>q</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0"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rPr>
                        <a:t>(p</a:t>
                      </a: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rPr>
                        <a:t>q)</a:t>
                      </a:r>
                      <a:r>
                        <a:rPr kumimoji="0" lang="en-US" altLang="zh-CN" sz="2100" b="0" i="0"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a:t>
                      </a:r>
                      <a:r>
                        <a:rPr kumimoji="0"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rPr>
                        <a:t>p</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0" lang="en-US" altLang="zh-CN" sz="21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100" b="0" i="0" u="none" strike="noStrike" cap="none" normalizeH="0" baseline="0">
                          <a:ln>
                            <a:noFill/>
                          </a:ln>
                          <a:solidFill>
                            <a:schemeClr val="tx1"/>
                          </a:solidFill>
                          <a:effectLst/>
                          <a:latin typeface="Verdana" panose="020B0604030504040204" pitchFamily="34" charset="0"/>
                          <a:ea typeface="宋体" panose="02010600030101010101" pitchFamily="2" charset="-122"/>
                        </a:rPr>
                        <a:t>((</a:t>
                      </a:r>
                      <a:r>
                        <a:rPr kumimoji="0"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rPr>
                        <a:t>p</a:t>
                      </a: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rPr>
                        <a:t>q</a:t>
                      </a:r>
                      <a:r>
                        <a:rPr kumimoji="0" lang="en-US" altLang="zh-CN" sz="2100" b="0" i="0" u="none" strike="noStrike" cap="none" normalizeH="0" baseline="0">
                          <a:ln>
                            <a:noFill/>
                          </a:ln>
                          <a:solidFill>
                            <a:schemeClr val="tx1"/>
                          </a:solidFill>
                          <a:effectLst/>
                          <a:latin typeface="Verdana" panose="020B0604030504040204" pitchFamily="34" charset="0"/>
                          <a:ea typeface="宋体" panose="02010600030101010101" pitchFamily="2" charset="-122"/>
                        </a:rPr>
                        <a:t>)</a:t>
                      </a:r>
                      <a:r>
                        <a:rPr kumimoji="0" lang="en-US" altLang="zh-CN" sz="2100" b="0" i="0"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a:t>
                      </a:r>
                      <a:r>
                        <a:rPr kumimoji="0"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rPr>
                        <a:t>p</a:t>
                      </a:r>
                      <a:r>
                        <a:rPr kumimoji="0" lang="en-US" altLang="zh-CN" sz="2100" b="0" i="0" u="none" strike="noStrike" cap="none" normalizeH="0" baseline="0">
                          <a:ln>
                            <a:noFill/>
                          </a:ln>
                          <a:solidFill>
                            <a:schemeClr val="tx1"/>
                          </a:solidFill>
                          <a:effectLst/>
                          <a:latin typeface="Verdana" panose="020B0604030504040204" pitchFamily="34" charset="0"/>
                          <a:ea typeface="宋体" panose="02010600030101010101" pitchFamily="2" charset="-122"/>
                        </a:rPr>
                        <a:t>)</a:t>
                      </a:r>
                      <a:endParaRPr kumimoji="0" lang="zh-CN" altLang="en-US" sz="21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88986809"/>
                  </a:ext>
                </a:extLst>
              </a:tr>
              <a:tr h="410766">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70754757"/>
                  </a:ext>
                </a:extLst>
              </a:tr>
              <a:tr h="421481">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79253448"/>
                  </a:ext>
                </a:extLst>
              </a:tr>
              <a:tr h="388144">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4817109"/>
                  </a:ext>
                </a:extLst>
              </a:tr>
              <a:tr h="388144">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661792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93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7F81FE12-9ECC-4AB1-AFB6-7BC5FD4255F0}"/>
              </a:ext>
            </a:extLst>
          </p:cNvPr>
          <p:cNvSpPr>
            <a:spLocks noGrp="1" noChangeArrowheads="1"/>
          </p:cNvSpPr>
          <p:nvPr>
            <p:ph type="title" idx="4294967295"/>
          </p:nvPr>
        </p:nvSpPr>
        <p:spPr>
          <a:noFill/>
        </p:spPr>
        <p:txBody>
          <a:bodyPr/>
          <a:lstStyle/>
          <a:p>
            <a:r>
              <a:rPr lang="en-US" altLang="zh-CN"/>
              <a:t>1.2 </a:t>
            </a:r>
            <a:r>
              <a:rPr lang="zh-CN" altLang="en-US"/>
              <a:t>命题公式及其</a:t>
            </a:r>
            <a:r>
              <a:rPr lang="zh-CN" altLang="en-US" u="sng"/>
              <a:t>赋值</a:t>
            </a:r>
          </a:p>
        </p:txBody>
      </p:sp>
      <p:sp>
        <p:nvSpPr>
          <p:cNvPr id="68611" name="Rectangle 3">
            <a:extLst>
              <a:ext uri="{FF2B5EF4-FFF2-40B4-BE49-F238E27FC236}">
                <a16:creationId xmlns:a16="http://schemas.microsoft.com/office/drawing/2014/main" id="{4F7E4E15-237F-48D2-9998-D07078C093E0}"/>
              </a:ext>
            </a:extLst>
          </p:cNvPr>
          <p:cNvSpPr>
            <a:spLocks noGrp="1" noChangeArrowheads="1"/>
          </p:cNvSpPr>
          <p:nvPr>
            <p:ph type="body" sz="half" idx="4294967295"/>
          </p:nvPr>
        </p:nvSpPr>
        <p:spPr>
          <a:xfrm>
            <a:off x="1657350" y="1863328"/>
            <a:ext cx="5938838" cy="3671888"/>
          </a:xfrm>
          <a:noFill/>
        </p:spPr>
        <p:txBody>
          <a:bodyPr/>
          <a:lstStyle/>
          <a:p>
            <a:pPr marL="342900" indent="-342900"/>
            <a:r>
              <a:rPr lang="zh-CN" altLang="en-US" b="0"/>
              <a:t>例：</a:t>
            </a:r>
            <a:r>
              <a:rPr lang="en-US" altLang="zh-CN" b="0">
                <a:latin typeface="Verdana" panose="020B0604030504040204" pitchFamily="34" charset="0"/>
              </a:rPr>
              <a:t>(</a:t>
            </a:r>
            <a:r>
              <a:rPr lang="en-US" altLang="zh-CN" b="0" i="1">
                <a:latin typeface="Verdana" panose="020B0604030504040204" pitchFamily="34" charset="0"/>
              </a:rPr>
              <a:t>p</a:t>
            </a:r>
            <a:r>
              <a:rPr lang="en-US" altLang="zh-CN" b="0"/>
              <a:t> </a:t>
            </a:r>
            <a:r>
              <a:rPr lang="en-US" altLang="zh-CN" b="0">
                <a:latin typeface="Arial" panose="020B0604020202020204" pitchFamily="34" charset="0"/>
                <a:cs typeface="Arial" panose="020B0604020202020204" pitchFamily="34" charset="0"/>
              </a:rPr>
              <a:t>↔</a:t>
            </a:r>
            <a:r>
              <a:rPr lang="en-US" altLang="zh-CN" b="0"/>
              <a:t> </a:t>
            </a:r>
            <a:r>
              <a:rPr lang="en-US" altLang="zh-CN" b="0" i="1">
                <a:latin typeface="Verdana" panose="020B0604030504040204" pitchFamily="34" charset="0"/>
              </a:rPr>
              <a:t>q</a:t>
            </a:r>
            <a:r>
              <a:rPr lang="en-US" altLang="zh-CN" b="0">
                <a:latin typeface="Verdana" panose="020B0604030504040204" pitchFamily="34" charset="0"/>
              </a:rPr>
              <a:t>)</a:t>
            </a:r>
            <a:r>
              <a:rPr lang="en-US" altLang="zh-CN" b="0"/>
              <a:t> </a:t>
            </a:r>
            <a:r>
              <a:rPr lang="en-US" altLang="zh-CN" b="0">
                <a:latin typeface="Arial" panose="020B0604020202020204" pitchFamily="34" charset="0"/>
                <a:cs typeface="Arial" panose="020B0604020202020204" pitchFamily="34" charset="0"/>
              </a:rPr>
              <a:t>↔</a:t>
            </a:r>
            <a:r>
              <a:rPr lang="en-US" altLang="zh-CN" b="0">
                <a:latin typeface="Verdana" panose="020B0604030504040204" pitchFamily="34" charset="0"/>
              </a:rPr>
              <a:t>(</a:t>
            </a:r>
            <a:r>
              <a:rPr lang="en-US" altLang="zh-CN" b="0" i="1">
                <a:latin typeface="Verdana" panose="020B0604030504040204" pitchFamily="34" charset="0"/>
              </a:rPr>
              <a:t>p</a:t>
            </a:r>
            <a:r>
              <a:rPr lang="en-US" altLang="zh-CN" b="0">
                <a:sym typeface="Symbol" panose="05050102010706020507" pitchFamily="18" charset="2"/>
              </a:rPr>
              <a:t></a:t>
            </a:r>
            <a:r>
              <a:rPr lang="en-US" altLang="zh-CN" b="0" i="1">
                <a:latin typeface="Verdana" panose="020B0604030504040204" pitchFamily="34" charset="0"/>
              </a:rPr>
              <a:t>q</a:t>
            </a:r>
            <a:r>
              <a:rPr lang="en-US" altLang="zh-CN" b="0">
                <a:sym typeface="Symbol" panose="05050102010706020507" pitchFamily="18" charset="2"/>
              </a:rPr>
              <a:t></a:t>
            </a:r>
            <a:r>
              <a:rPr lang="en-US" altLang="zh-CN" b="0"/>
              <a:t>¬</a:t>
            </a:r>
            <a:r>
              <a:rPr lang="en-US" altLang="zh-CN" b="0" i="1">
                <a:latin typeface="Verdana" panose="020B0604030504040204" pitchFamily="34" charset="0"/>
              </a:rPr>
              <a:t>p</a:t>
            </a:r>
            <a:r>
              <a:rPr lang="en-US" altLang="zh-CN" b="0">
                <a:sym typeface="Symbol" panose="05050102010706020507" pitchFamily="18" charset="2"/>
              </a:rPr>
              <a:t></a:t>
            </a:r>
            <a:r>
              <a:rPr lang="en-US" altLang="zh-CN" b="0"/>
              <a:t>¬</a:t>
            </a:r>
            <a:r>
              <a:rPr lang="en-US" altLang="zh-CN" b="0" i="1">
                <a:latin typeface="Verdana" panose="020B0604030504040204" pitchFamily="34" charset="0"/>
              </a:rPr>
              <a:t>q</a:t>
            </a:r>
            <a:r>
              <a:rPr lang="en-US" altLang="zh-CN" b="0">
                <a:latin typeface="Verdana" panose="020B0604030504040204" pitchFamily="34" charset="0"/>
              </a:rPr>
              <a:t>)</a:t>
            </a:r>
          </a:p>
        </p:txBody>
      </p:sp>
      <p:graphicFrame>
        <p:nvGraphicFramePr>
          <p:cNvPr id="123959" name="Group 55">
            <a:extLst>
              <a:ext uri="{FF2B5EF4-FFF2-40B4-BE49-F238E27FC236}">
                <a16:creationId xmlns:a16="http://schemas.microsoft.com/office/drawing/2014/main" id="{8D6BDA21-10DD-4AB5-9CC5-E67FABC567A5}"/>
              </a:ext>
            </a:extLst>
          </p:cNvPr>
          <p:cNvGraphicFramePr>
            <a:graphicFrameLocks noGrp="1"/>
          </p:cNvGraphicFramePr>
          <p:nvPr>
            <p:ph sz="half" idx="4294967295"/>
          </p:nvPr>
        </p:nvGraphicFramePr>
        <p:xfrm>
          <a:off x="2033588" y="2726533"/>
          <a:ext cx="5400676" cy="2593184"/>
        </p:xfrm>
        <a:graphic>
          <a:graphicData uri="http://schemas.openxmlformats.org/drawingml/2006/table">
            <a:tbl>
              <a:tblPr/>
              <a:tblGrid>
                <a:gridCol w="373856">
                  <a:extLst>
                    <a:ext uri="{9D8B030D-6E8A-4147-A177-3AD203B41FA5}">
                      <a16:colId xmlns:a16="http://schemas.microsoft.com/office/drawing/2014/main" val="2794920437"/>
                    </a:ext>
                  </a:extLst>
                </a:gridCol>
                <a:gridCol w="371475">
                  <a:extLst>
                    <a:ext uri="{9D8B030D-6E8A-4147-A177-3AD203B41FA5}">
                      <a16:colId xmlns:a16="http://schemas.microsoft.com/office/drawing/2014/main" val="803359579"/>
                    </a:ext>
                  </a:extLst>
                </a:gridCol>
                <a:gridCol w="496491">
                  <a:extLst>
                    <a:ext uri="{9D8B030D-6E8A-4147-A177-3AD203B41FA5}">
                      <a16:colId xmlns:a16="http://schemas.microsoft.com/office/drawing/2014/main" val="742885926"/>
                    </a:ext>
                  </a:extLst>
                </a:gridCol>
                <a:gridCol w="558403">
                  <a:extLst>
                    <a:ext uri="{9D8B030D-6E8A-4147-A177-3AD203B41FA5}">
                      <a16:colId xmlns:a16="http://schemas.microsoft.com/office/drawing/2014/main" val="586806237"/>
                    </a:ext>
                  </a:extLst>
                </a:gridCol>
                <a:gridCol w="900113">
                  <a:extLst>
                    <a:ext uri="{9D8B030D-6E8A-4147-A177-3AD203B41FA5}">
                      <a16:colId xmlns:a16="http://schemas.microsoft.com/office/drawing/2014/main" val="832687372"/>
                    </a:ext>
                  </a:extLst>
                </a:gridCol>
                <a:gridCol w="1778794">
                  <a:extLst>
                    <a:ext uri="{9D8B030D-6E8A-4147-A177-3AD203B41FA5}">
                      <a16:colId xmlns:a16="http://schemas.microsoft.com/office/drawing/2014/main" val="1876823072"/>
                    </a:ext>
                  </a:extLst>
                </a:gridCol>
                <a:gridCol w="921544">
                  <a:extLst>
                    <a:ext uri="{9D8B030D-6E8A-4147-A177-3AD203B41FA5}">
                      <a16:colId xmlns:a16="http://schemas.microsoft.com/office/drawing/2014/main" val="3679423878"/>
                    </a:ext>
                  </a:extLst>
                </a:gridCol>
              </a:tblGrid>
              <a:tr h="540544">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rPr>
                        <a:t>p</a:t>
                      </a: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marL="68580" marR="68580"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rPr>
                        <a:t>q</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rPr>
                        <a:t>p</a:t>
                      </a:r>
                      <a:endParaRPr kumimoji="1" lang="zh-CN" altLang="en-US" sz="2100" b="0" i="1"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rPr>
                        <a:t>q</a:t>
                      </a:r>
                      <a:endParaRPr kumimoji="1" lang="zh-CN" altLang="en-US" sz="2100" b="0" i="1"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rPr>
                        <a:t>p</a:t>
                      </a:r>
                      <a:r>
                        <a:rPr kumimoji="1"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1"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rPr>
                        <a:t>q</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rPr>
                        <a:t>p</a:t>
                      </a:r>
                      <a:r>
                        <a:rPr kumimoji="1"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rPr>
                        <a:t>q</a:t>
                      </a:r>
                      <a:r>
                        <a:rPr kumimoji="1"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rPr>
                        <a:t>p</a:t>
                      </a:r>
                      <a:r>
                        <a:rPr kumimoji="1"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rPr>
                        <a:t>q</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zh-CN" altLang="en-US" sz="2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公式</a:t>
                      </a:r>
                    </a:p>
                  </a:txBody>
                  <a:tcPr marL="68580" marR="68580"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1393952"/>
                  </a:ext>
                </a:extLst>
              </a:tr>
              <a:tr h="540544">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68580" marR="68580"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68580" marR="68580"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26999533"/>
                  </a:ext>
                </a:extLst>
              </a:tr>
              <a:tr h="520304">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68580" marR="68580"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68580" marR="68580"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96354327"/>
                  </a:ext>
                </a:extLst>
              </a:tr>
              <a:tr h="520304">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68580" marR="68580"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68580" marR="68580"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97892261"/>
                  </a:ext>
                </a:extLst>
              </a:tr>
              <a:tr h="471488">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68580" marR="68580"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7658065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39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8681F7C1-4201-4351-88DF-996FF9C39036}"/>
              </a:ext>
            </a:extLst>
          </p:cNvPr>
          <p:cNvSpPr>
            <a:spLocks noGrp="1" noChangeArrowheads="1"/>
          </p:cNvSpPr>
          <p:nvPr>
            <p:ph type="title"/>
          </p:nvPr>
        </p:nvSpPr>
        <p:spPr/>
        <p:txBody>
          <a:bodyPr/>
          <a:lstStyle/>
          <a:p>
            <a:r>
              <a:rPr lang="zh-CN" altLang="en-US"/>
              <a:t>回顾</a:t>
            </a:r>
          </a:p>
        </p:txBody>
      </p:sp>
      <p:sp>
        <p:nvSpPr>
          <p:cNvPr id="69635" name="Rectangle 3">
            <a:extLst>
              <a:ext uri="{FF2B5EF4-FFF2-40B4-BE49-F238E27FC236}">
                <a16:creationId xmlns:a16="http://schemas.microsoft.com/office/drawing/2014/main" id="{2814E884-A2C1-4814-9D62-E1B10B317E33}"/>
              </a:ext>
            </a:extLst>
          </p:cNvPr>
          <p:cNvSpPr>
            <a:spLocks noGrp="1" noChangeArrowheads="1"/>
          </p:cNvSpPr>
          <p:nvPr>
            <p:ph type="body" idx="1"/>
          </p:nvPr>
        </p:nvSpPr>
        <p:spPr/>
        <p:txBody>
          <a:bodyPr/>
          <a:lstStyle/>
          <a:p>
            <a:r>
              <a:rPr lang="zh-CN" altLang="en-US" sz="2400"/>
              <a:t>命题常项和命题变项</a:t>
            </a:r>
          </a:p>
          <a:p>
            <a:r>
              <a:rPr lang="zh-CN" altLang="en-US" sz="2400"/>
              <a:t>合式公式</a:t>
            </a:r>
          </a:p>
          <a:p>
            <a:r>
              <a:rPr lang="zh-CN" altLang="en-US" sz="2400"/>
              <a:t>公式层次</a:t>
            </a:r>
          </a:p>
          <a:p>
            <a:r>
              <a:rPr lang="zh-CN" altLang="en-US" sz="2400"/>
              <a:t>命题变项赋值</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D97C98A6-90D8-4426-B320-90D53E01C397}"/>
              </a:ext>
            </a:extLst>
          </p:cNvPr>
          <p:cNvSpPr>
            <a:spLocks noGrp="1" noChangeArrowheads="1"/>
          </p:cNvSpPr>
          <p:nvPr>
            <p:ph type="title" idx="4294967295"/>
          </p:nvPr>
        </p:nvSpPr>
        <p:spPr>
          <a:noFill/>
        </p:spPr>
        <p:txBody>
          <a:bodyPr/>
          <a:lstStyle/>
          <a:p>
            <a:r>
              <a:rPr lang="zh-CN" altLang="en-US"/>
              <a:t>回顾</a:t>
            </a:r>
            <a:endParaRPr lang="zh-CN" altLang="en-US" u="sng"/>
          </a:p>
        </p:txBody>
      </p:sp>
      <p:sp>
        <p:nvSpPr>
          <p:cNvPr id="70659" name="Rectangle 3">
            <a:extLst>
              <a:ext uri="{FF2B5EF4-FFF2-40B4-BE49-F238E27FC236}">
                <a16:creationId xmlns:a16="http://schemas.microsoft.com/office/drawing/2014/main" id="{57A42E1C-B88F-416D-B33E-9618215A1109}"/>
              </a:ext>
            </a:extLst>
          </p:cNvPr>
          <p:cNvSpPr>
            <a:spLocks noGrp="1" noChangeArrowheads="1"/>
          </p:cNvSpPr>
          <p:nvPr>
            <p:ph type="body" sz="half" idx="4294967295"/>
          </p:nvPr>
        </p:nvSpPr>
        <p:spPr>
          <a:xfrm>
            <a:off x="1657350" y="1863328"/>
            <a:ext cx="5938838" cy="3671888"/>
          </a:xfrm>
          <a:noFill/>
        </p:spPr>
        <p:txBody>
          <a:bodyPr/>
          <a:lstStyle/>
          <a:p>
            <a:pPr marL="342900" indent="-342900"/>
            <a:r>
              <a:rPr lang="zh-CN" altLang="en-US" b="0"/>
              <a:t>真值表：</a:t>
            </a:r>
            <a:r>
              <a:rPr lang="en-US" altLang="zh-CN" b="0" i="1">
                <a:latin typeface="Verdana" panose="020B0604030504040204" pitchFamily="34" charset="0"/>
              </a:rPr>
              <a:t>A</a:t>
            </a:r>
            <a:r>
              <a:rPr lang="zh-CN" altLang="en-US" b="0"/>
              <a:t>所有赋值列成表</a:t>
            </a:r>
          </a:p>
          <a:p>
            <a:pPr marL="342900" indent="-342900"/>
            <a:r>
              <a:rPr lang="zh-CN" altLang="en-US" b="0"/>
              <a:t>真值表构造：</a:t>
            </a:r>
          </a:p>
          <a:p>
            <a:pPr marL="642938" lvl="1" indent="-300038"/>
            <a:r>
              <a:rPr lang="zh-CN" altLang="en-US" b="0">
                <a:solidFill>
                  <a:schemeClr val="accent2"/>
                </a:solidFill>
                <a:latin typeface="Verdana" panose="020B0604030504040204" pitchFamily="34" charset="0"/>
                <a:sym typeface="Symbol" panose="05050102010706020507" pitchFamily="18" charset="2"/>
              </a:rPr>
              <a:t>找出</a:t>
            </a:r>
            <a:r>
              <a:rPr lang="en-US" altLang="zh-CN" b="0" i="1">
                <a:solidFill>
                  <a:schemeClr val="accent2"/>
                </a:solidFill>
                <a:latin typeface="Verdana" panose="020B0604030504040204" pitchFamily="34" charset="0"/>
                <a:sym typeface="Symbol" panose="05050102010706020507" pitchFamily="18" charset="2"/>
              </a:rPr>
              <a:t>A</a:t>
            </a:r>
            <a:r>
              <a:rPr lang="zh-CN" altLang="en-US" b="0">
                <a:solidFill>
                  <a:schemeClr val="accent2"/>
                </a:solidFill>
                <a:latin typeface="Verdana" panose="020B0604030504040204" pitchFamily="34" charset="0"/>
                <a:sym typeface="Symbol" panose="05050102010706020507" pitchFamily="18" charset="2"/>
              </a:rPr>
              <a:t>中命题变项：</a:t>
            </a:r>
            <a:r>
              <a:rPr lang="en-US" altLang="zh-CN" b="0" i="1">
                <a:solidFill>
                  <a:schemeClr val="accent2"/>
                </a:solidFill>
                <a:latin typeface="Verdana" panose="020B0604030504040204" pitchFamily="34" charset="0"/>
              </a:rPr>
              <a:t>p</a:t>
            </a:r>
            <a:r>
              <a:rPr lang="en-US" altLang="zh-CN" b="0" baseline="-25000">
                <a:solidFill>
                  <a:schemeClr val="accent2"/>
                </a:solidFill>
              </a:rPr>
              <a:t>1</a:t>
            </a:r>
            <a:r>
              <a:rPr lang="en-US" altLang="zh-CN" b="0">
                <a:solidFill>
                  <a:schemeClr val="accent2"/>
                </a:solidFill>
              </a:rPr>
              <a:t>,…</a:t>
            </a:r>
            <a:r>
              <a:rPr lang="en-US" altLang="zh-CN" b="0" i="1">
                <a:solidFill>
                  <a:schemeClr val="accent2"/>
                </a:solidFill>
                <a:latin typeface="Verdana" panose="020B0604030504040204" pitchFamily="34" charset="0"/>
              </a:rPr>
              <a:t>p</a:t>
            </a:r>
            <a:r>
              <a:rPr lang="en-US" altLang="zh-CN" b="0" baseline="-25000">
                <a:solidFill>
                  <a:schemeClr val="accent2"/>
                </a:solidFill>
              </a:rPr>
              <a:t>n</a:t>
            </a:r>
            <a:endParaRPr lang="en-US" altLang="zh-CN" b="0">
              <a:solidFill>
                <a:schemeClr val="accent2"/>
              </a:solidFill>
              <a:latin typeface="Verdana" panose="020B0604030504040204" pitchFamily="34" charset="0"/>
              <a:sym typeface="Symbol" panose="05050102010706020507" pitchFamily="18" charset="2"/>
            </a:endParaRPr>
          </a:p>
          <a:p>
            <a:pPr marL="642938" lvl="1" indent="-300038"/>
            <a:r>
              <a:rPr lang="zh-CN" altLang="en-US" b="0">
                <a:solidFill>
                  <a:schemeClr val="accent2"/>
                </a:solidFill>
                <a:latin typeface="Verdana" panose="020B0604030504040204" pitchFamily="34" charset="0"/>
                <a:sym typeface="Symbol" panose="05050102010706020507" pitchFamily="18" charset="2"/>
              </a:rPr>
              <a:t>列出</a:t>
            </a:r>
            <a:r>
              <a:rPr lang="en-US" altLang="zh-CN" b="0">
                <a:solidFill>
                  <a:schemeClr val="accent2"/>
                </a:solidFill>
                <a:latin typeface="Verdana" panose="020B0604030504040204" pitchFamily="34" charset="0"/>
                <a:sym typeface="Symbol" panose="05050102010706020507" pitchFamily="18" charset="2"/>
              </a:rPr>
              <a:t>2</a:t>
            </a:r>
            <a:r>
              <a:rPr lang="en-US" altLang="zh-CN" b="0" baseline="30000">
                <a:solidFill>
                  <a:schemeClr val="accent2"/>
                </a:solidFill>
                <a:latin typeface="Verdana" panose="020B0604030504040204" pitchFamily="34" charset="0"/>
                <a:sym typeface="Symbol" panose="05050102010706020507" pitchFamily="18" charset="2"/>
              </a:rPr>
              <a:t>n</a:t>
            </a:r>
            <a:r>
              <a:rPr lang="zh-CN" altLang="en-US" b="0">
                <a:solidFill>
                  <a:schemeClr val="accent2"/>
                </a:solidFill>
                <a:latin typeface="Verdana" panose="020B0604030504040204" pitchFamily="34" charset="0"/>
                <a:sym typeface="Symbol" panose="05050102010706020507" pitchFamily="18" charset="2"/>
              </a:rPr>
              <a:t>个赋值（</a:t>
            </a:r>
            <a:r>
              <a:rPr lang="en-US" altLang="zh-CN" b="0">
                <a:solidFill>
                  <a:schemeClr val="accent2"/>
                </a:solidFill>
                <a:latin typeface="Verdana" panose="020B0604030504040204" pitchFamily="34" charset="0"/>
                <a:sym typeface="Symbol" panose="05050102010706020507" pitchFamily="18" charset="2"/>
              </a:rPr>
              <a:t>2</a:t>
            </a:r>
            <a:r>
              <a:rPr lang="zh-CN" altLang="en-US" b="0">
                <a:solidFill>
                  <a:schemeClr val="accent2"/>
                </a:solidFill>
                <a:latin typeface="Verdana" panose="020B0604030504040204" pitchFamily="34" charset="0"/>
                <a:sym typeface="Symbol" panose="05050102010706020507" pitchFamily="18" charset="2"/>
              </a:rPr>
              <a:t>进制加法形式）</a:t>
            </a:r>
          </a:p>
          <a:p>
            <a:pPr marL="642938" lvl="1" indent="-300038"/>
            <a:r>
              <a:rPr lang="zh-CN" altLang="en-US" b="0">
                <a:solidFill>
                  <a:schemeClr val="accent2"/>
                </a:solidFill>
                <a:latin typeface="Verdana" panose="020B0604030504040204" pitchFamily="34" charset="0"/>
                <a:sym typeface="Symbol" panose="05050102010706020507" pitchFamily="18" charset="2"/>
              </a:rPr>
              <a:t>从低到高写成公式各个层次</a:t>
            </a:r>
          </a:p>
          <a:p>
            <a:pPr marL="642938" lvl="1" indent="-300038"/>
            <a:r>
              <a:rPr lang="zh-CN" altLang="en-US" b="0">
                <a:solidFill>
                  <a:schemeClr val="accent2"/>
                </a:solidFill>
                <a:latin typeface="Verdana" panose="020B0604030504040204" pitchFamily="34" charset="0"/>
                <a:sym typeface="Symbol" panose="05050102010706020507" pitchFamily="18" charset="2"/>
              </a:rPr>
              <a:t>各个赋值：计算各层的真值</a:t>
            </a:r>
          </a:p>
          <a:p>
            <a:pPr marL="642938" lvl="1" indent="-300038">
              <a:buNone/>
            </a:pPr>
            <a:endParaRPr lang="en-US" altLang="zh-CN" b="0">
              <a:solidFill>
                <a:schemeClr val="accent2"/>
              </a:solidFill>
              <a:latin typeface="Verdana" panose="020B0604030504040204" pitchFamily="34" charset="0"/>
              <a:sym typeface="Symbol" panose="05050102010706020507" pitchFamily="18" charset="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1F1FCB33-8511-4CA0-8D37-B2AA16DFAC96}"/>
              </a:ext>
            </a:extLst>
          </p:cNvPr>
          <p:cNvSpPr>
            <a:spLocks noGrp="1" noChangeArrowheads="1"/>
          </p:cNvSpPr>
          <p:nvPr>
            <p:ph type="title"/>
          </p:nvPr>
        </p:nvSpPr>
        <p:spPr>
          <a:noFill/>
        </p:spPr>
        <p:txBody>
          <a:bodyPr/>
          <a:lstStyle/>
          <a:p>
            <a:r>
              <a:rPr lang="en-US" altLang="zh-CN"/>
              <a:t>1.2 </a:t>
            </a:r>
            <a:r>
              <a:rPr lang="zh-CN" altLang="en-US"/>
              <a:t>命题公式及其</a:t>
            </a:r>
            <a:r>
              <a:rPr lang="zh-CN" altLang="en-US" u="sng"/>
              <a:t>赋值</a:t>
            </a:r>
          </a:p>
        </p:txBody>
      </p:sp>
      <p:sp>
        <p:nvSpPr>
          <p:cNvPr id="49155" name="Rectangle 3">
            <a:extLst>
              <a:ext uri="{FF2B5EF4-FFF2-40B4-BE49-F238E27FC236}">
                <a16:creationId xmlns:a16="http://schemas.microsoft.com/office/drawing/2014/main" id="{F81A7104-7429-459A-89ED-35465BCCDB3F}"/>
              </a:ext>
            </a:extLst>
          </p:cNvPr>
          <p:cNvSpPr>
            <a:spLocks noGrp="1" noChangeArrowheads="1"/>
          </p:cNvSpPr>
          <p:nvPr>
            <p:ph type="body" sz="half" idx="1"/>
          </p:nvPr>
        </p:nvSpPr>
        <p:spPr>
          <a:xfrm>
            <a:off x="1657350" y="1863328"/>
            <a:ext cx="5938838" cy="3671888"/>
          </a:xfrm>
          <a:noFill/>
        </p:spPr>
        <p:txBody>
          <a:bodyPr/>
          <a:lstStyle/>
          <a:p>
            <a:pPr marL="342900" indent="-342900">
              <a:lnSpc>
                <a:spcPct val="90000"/>
              </a:lnSpc>
            </a:pPr>
            <a:r>
              <a:rPr lang="zh-CN" altLang="en-US" b="0"/>
              <a:t>命题公式分类：</a:t>
            </a:r>
            <a:r>
              <a:rPr lang="en-US" altLang="zh-CN" b="0" i="1">
                <a:latin typeface="Verdana" panose="020B0604030504040204" pitchFamily="34" charset="0"/>
              </a:rPr>
              <a:t>A</a:t>
            </a:r>
          </a:p>
          <a:p>
            <a:pPr marL="642938" lvl="1" indent="-300038">
              <a:lnSpc>
                <a:spcPct val="90000"/>
              </a:lnSpc>
            </a:pPr>
            <a:r>
              <a:rPr lang="zh-CN" altLang="en-US" b="0"/>
              <a:t>重言式</a:t>
            </a:r>
            <a:r>
              <a:rPr lang="zh-CN" altLang="en-US" b="0">
                <a:latin typeface="Verdana" panose="020B0604030504040204" pitchFamily="34" charset="0"/>
              </a:rPr>
              <a:t>(</a:t>
            </a:r>
            <a:r>
              <a:rPr lang="zh-CN" altLang="en-US" b="0"/>
              <a:t>永真式</a:t>
            </a:r>
            <a:r>
              <a:rPr lang="en-US" altLang="zh-CN" b="0">
                <a:latin typeface="Verdana" panose="020B0604030504040204" pitchFamily="34" charset="0"/>
              </a:rPr>
              <a:t>)(</a:t>
            </a:r>
            <a:r>
              <a:rPr lang="en-US" altLang="zh-CN">
                <a:solidFill>
                  <a:schemeClr val="tx1"/>
                </a:solidFill>
              </a:rPr>
              <a:t>Tautology</a:t>
            </a:r>
            <a:r>
              <a:rPr lang="en-US" altLang="zh-CN" b="0">
                <a:latin typeface="Verdana" panose="020B0604030504040204" pitchFamily="34" charset="0"/>
              </a:rPr>
              <a:t>)</a:t>
            </a:r>
            <a:r>
              <a:rPr lang="zh-CN" altLang="en-US" b="0">
                <a:latin typeface="Verdana" panose="020B0604030504040204" pitchFamily="34" charset="0"/>
              </a:rPr>
              <a:t>：</a:t>
            </a:r>
            <a:r>
              <a:rPr lang="en-US" altLang="zh-CN" b="0" i="1">
                <a:latin typeface="Verdana" panose="020B0604030504040204" pitchFamily="34" charset="0"/>
              </a:rPr>
              <a:t>v</a:t>
            </a:r>
            <a:r>
              <a:rPr lang="en-US" altLang="zh-CN" b="0">
                <a:latin typeface="Verdana" panose="020B0604030504040204" pitchFamily="34" charset="0"/>
              </a:rPr>
              <a:t>(A)=T</a:t>
            </a:r>
            <a:r>
              <a:rPr lang="zh-CN" altLang="en-US" b="0">
                <a:latin typeface="Verdana" panose="020B0604030504040204" pitchFamily="34" charset="0"/>
              </a:rPr>
              <a:t>，对任意</a:t>
            </a:r>
            <a:r>
              <a:rPr lang="en-US" altLang="zh-CN" b="0" i="1">
                <a:latin typeface="Verdana" panose="020B0604030504040204" pitchFamily="34" charset="0"/>
              </a:rPr>
              <a:t>v</a:t>
            </a:r>
          </a:p>
          <a:p>
            <a:pPr marL="642938" lvl="1" indent="-300038">
              <a:lnSpc>
                <a:spcPct val="90000"/>
              </a:lnSpc>
            </a:pPr>
            <a:r>
              <a:rPr lang="zh-CN" altLang="en-US" b="0"/>
              <a:t>矛盾式</a:t>
            </a:r>
            <a:r>
              <a:rPr lang="zh-CN" altLang="en-US" b="0">
                <a:latin typeface="Verdana" panose="020B0604030504040204" pitchFamily="34" charset="0"/>
              </a:rPr>
              <a:t>(</a:t>
            </a:r>
            <a:r>
              <a:rPr lang="zh-CN" altLang="en-US" b="0"/>
              <a:t>永假式</a:t>
            </a:r>
            <a:r>
              <a:rPr lang="en-US" altLang="zh-CN" b="0">
                <a:latin typeface="Verdana" panose="020B0604030504040204" pitchFamily="34" charset="0"/>
              </a:rPr>
              <a:t>)(</a:t>
            </a:r>
            <a:r>
              <a:rPr lang="en-US" altLang="zh-CN">
                <a:solidFill>
                  <a:schemeClr val="tx1"/>
                </a:solidFill>
              </a:rPr>
              <a:t>Contradiction</a:t>
            </a:r>
            <a:r>
              <a:rPr lang="en-US" altLang="zh-CN" b="0">
                <a:latin typeface="Verdana" panose="020B0604030504040204" pitchFamily="34" charset="0"/>
              </a:rPr>
              <a:t>)</a:t>
            </a:r>
            <a:r>
              <a:rPr lang="en-US" altLang="zh-CN">
                <a:solidFill>
                  <a:schemeClr val="tx1"/>
                </a:solidFill>
              </a:rPr>
              <a:t> </a:t>
            </a:r>
            <a:r>
              <a:rPr lang="zh-CN" altLang="en-US" b="0">
                <a:latin typeface="Verdana" panose="020B0604030504040204" pitchFamily="34" charset="0"/>
              </a:rPr>
              <a:t>：</a:t>
            </a:r>
            <a:r>
              <a:rPr lang="en-US" altLang="zh-CN" b="0" i="1">
                <a:latin typeface="Verdana" panose="020B0604030504040204" pitchFamily="34" charset="0"/>
              </a:rPr>
              <a:t>v</a:t>
            </a:r>
            <a:r>
              <a:rPr lang="en-US" altLang="zh-CN" b="0">
                <a:latin typeface="Verdana" panose="020B0604030504040204" pitchFamily="34" charset="0"/>
              </a:rPr>
              <a:t>(A)=F</a:t>
            </a:r>
            <a:r>
              <a:rPr lang="zh-CN" altLang="en-US" b="0">
                <a:latin typeface="Verdana" panose="020B0604030504040204" pitchFamily="34" charset="0"/>
              </a:rPr>
              <a:t>，对任意</a:t>
            </a:r>
            <a:r>
              <a:rPr lang="en-US" altLang="zh-CN" b="0" i="1">
                <a:latin typeface="Verdana" panose="020B0604030504040204" pitchFamily="34" charset="0"/>
              </a:rPr>
              <a:t>v</a:t>
            </a:r>
          </a:p>
          <a:p>
            <a:pPr marL="642938" lvl="1" indent="-300038">
              <a:lnSpc>
                <a:spcPct val="90000"/>
              </a:lnSpc>
            </a:pPr>
            <a:r>
              <a:rPr lang="zh-CN" altLang="en-US" b="0"/>
              <a:t>可满足式</a:t>
            </a:r>
            <a:r>
              <a:rPr lang="en-US" altLang="zh-CN" b="0">
                <a:latin typeface="Verdana" panose="020B0604030504040204" pitchFamily="34" charset="0"/>
              </a:rPr>
              <a:t>(</a:t>
            </a:r>
            <a:r>
              <a:rPr lang="en-US" altLang="zh-CN">
                <a:solidFill>
                  <a:schemeClr val="tx1"/>
                </a:solidFill>
              </a:rPr>
              <a:t>Satisfiable</a:t>
            </a:r>
            <a:r>
              <a:rPr lang="en-US" altLang="zh-CN" b="0">
                <a:latin typeface="Verdana" panose="020B0604030504040204" pitchFamily="34" charset="0"/>
              </a:rPr>
              <a:t>)</a:t>
            </a:r>
            <a:r>
              <a:rPr lang="zh-CN" altLang="en-US" b="0"/>
              <a:t> </a:t>
            </a:r>
            <a:r>
              <a:rPr lang="zh-CN" altLang="en-US" b="0">
                <a:latin typeface="Verdana" panose="020B0604030504040204" pitchFamily="34" charset="0"/>
              </a:rPr>
              <a:t>：</a:t>
            </a:r>
            <a:r>
              <a:rPr lang="en-US" altLang="zh-CN" b="0" i="1">
                <a:latin typeface="Verdana" panose="020B0604030504040204" pitchFamily="34" charset="0"/>
              </a:rPr>
              <a:t>v</a:t>
            </a:r>
            <a:r>
              <a:rPr lang="en-US" altLang="zh-CN" b="0">
                <a:latin typeface="Verdana" panose="020B0604030504040204" pitchFamily="34" charset="0"/>
              </a:rPr>
              <a:t>(A)=T</a:t>
            </a:r>
            <a:r>
              <a:rPr lang="zh-CN" altLang="en-US" b="0">
                <a:latin typeface="Verdana" panose="020B0604030504040204" pitchFamily="34" charset="0"/>
              </a:rPr>
              <a:t>，对某个</a:t>
            </a:r>
            <a:r>
              <a:rPr lang="en-US" altLang="zh-CN" b="0" i="1">
                <a:latin typeface="Verdana" panose="020B0604030504040204" pitchFamily="34" charset="0"/>
              </a:rPr>
              <a:t>v</a:t>
            </a:r>
          </a:p>
          <a:p>
            <a:pPr marL="342900" indent="-342900">
              <a:lnSpc>
                <a:spcPct val="90000"/>
              </a:lnSpc>
            </a:pPr>
            <a:r>
              <a:rPr lang="zh-CN" altLang="en-US" b="0"/>
              <a:t>关系</a:t>
            </a:r>
            <a:endParaRPr lang="en-US" altLang="zh-CN" b="0" i="1">
              <a:latin typeface="Verdana" panose="020B0604030504040204" pitchFamily="34" charset="0"/>
            </a:endParaRPr>
          </a:p>
          <a:p>
            <a:pPr marL="642938" lvl="1" indent="-300038">
              <a:lnSpc>
                <a:spcPct val="90000"/>
              </a:lnSpc>
            </a:pPr>
            <a:r>
              <a:rPr lang="zh-CN" altLang="en-US" b="0"/>
              <a:t>重言式是可满足式，反之不一定成立</a:t>
            </a:r>
          </a:p>
          <a:p>
            <a:pPr marL="342900" indent="-342900">
              <a:lnSpc>
                <a:spcPct val="90000"/>
              </a:lnSpc>
            </a:pPr>
            <a:r>
              <a:rPr lang="zh-CN" altLang="en-US" b="0"/>
              <a:t>真值表判断</a:t>
            </a:r>
            <a:endParaRPr lang="en-US" altLang="zh-CN" b="0" i="1">
              <a:latin typeface="Verdana" panose="020B0604030504040204" pitchFamily="34" charset="0"/>
            </a:endParaRPr>
          </a:p>
          <a:p>
            <a:pPr marL="642938" lvl="1" indent="-300038">
              <a:lnSpc>
                <a:spcPct val="90000"/>
              </a:lnSpc>
            </a:pPr>
            <a:r>
              <a:rPr lang="zh-CN" altLang="en-US" b="0"/>
              <a:t>重言式：真值表最后一列全为</a:t>
            </a:r>
            <a:r>
              <a:rPr lang="en-US" altLang="zh-CN" b="0">
                <a:latin typeface="Verdana" panose="020B0604030504040204" pitchFamily="34" charset="0"/>
              </a:rPr>
              <a:t>T</a:t>
            </a:r>
          </a:p>
          <a:p>
            <a:pPr marL="642938" lvl="1" indent="-300038">
              <a:lnSpc>
                <a:spcPct val="90000"/>
              </a:lnSpc>
            </a:pPr>
            <a:r>
              <a:rPr lang="zh-CN" altLang="en-US" b="0"/>
              <a:t>矛盾式：真值表最后一列全为</a:t>
            </a:r>
            <a:r>
              <a:rPr lang="en-US" altLang="zh-CN" b="0">
                <a:latin typeface="Verdana" panose="020B0604030504040204" pitchFamily="34" charset="0"/>
              </a:rPr>
              <a:t>F</a:t>
            </a:r>
          </a:p>
          <a:p>
            <a:pPr marL="642938" lvl="1" indent="-300038">
              <a:lnSpc>
                <a:spcPct val="90000"/>
              </a:lnSpc>
            </a:pPr>
            <a:r>
              <a:rPr lang="zh-CN" altLang="en-US" b="0"/>
              <a:t>可满足式：真值表最后一列至少一个</a:t>
            </a:r>
            <a:r>
              <a:rPr lang="en-US" altLang="zh-CN" b="0">
                <a:latin typeface="Verdana" panose="020B0604030504040204" pitchFamily="34" charset="0"/>
              </a:rPr>
              <a:t>T</a:t>
            </a:r>
            <a:endParaRPr lang="en-US" altLang="zh-CN" b="0"/>
          </a:p>
          <a:p>
            <a:pPr marL="642938" lvl="1" indent="-300038">
              <a:lnSpc>
                <a:spcPct val="90000"/>
              </a:lnSpc>
            </a:pPr>
            <a:endParaRPr lang="zh-CN" altLang="en-US" b="0" i="1">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49155">
                                            <p:txEl>
                                              <p:pRg st="4" end="4"/>
                                            </p:txEl>
                                          </p:spTgt>
                                        </p:tgtEl>
                                        <p:attrNameLst>
                                          <p:attrName>style.visibility</p:attrName>
                                        </p:attrNameLst>
                                      </p:cBhvr>
                                      <p:to>
                                        <p:strVal val="visible"/>
                                      </p:to>
                                    </p:set>
                                    <p:anim calcmode="lin" valueType="num">
                                      <p:cBhvr>
                                        <p:cTn id="7" dur="500" decel="50000" fill="hold">
                                          <p:stCondLst>
                                            <p:cond delay="0"/>
                                          </p:stCondLst>
                                        </p:cTn>
                                        <p:tgtEl>
                                          <p:spTgt spid="49155">
                                            <p:txEl>
                                              <p:pRg st="4" end="4"/>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9155">
                                            <p:txEl>
                                              <p:pRg st="4" end="4"/>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9155">
                                            <p:txEl>
                                              <p:pRg st="4" end="4"/>
                                            </p:txEl>
                                          </p:spTgt>
                                        </p:tgtEl>
                                        <p:attrNameLst>
                                          <p:attrName>ppt_w</p:attrName>
                                        </p:attrNameLst>
                                      </p:cBhvr>
                                      <p:tavLst>
                                        <p:tav tm="0">
                                          <p:val>
                                            <p:strVal val="#ppt_w*.05"/>
                                          </p:val>
                                        </p:tav>
                                        <p:tav tm="100000">
                                          <p:val>
                                            <p:strVal val="#ppt_w"/>
                                          </p:val>
                                        </p:tav>
                                      </p:tavLst>
                                    </p:anim>
                                    <p:anim calcmode="lin" valueType="num">
                                      <p:cBhvr>
                                        <p:cTn id="10" dur="1000" fill="hold"/>
                                        <p:tgtEl>
                                          <p:spTgt spid="49155">
                                            <p:txEl>
                                              <p:pRg st="4" end="4"/>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9155">
                                            <p:txEl>
                                              <p:pRg st="4" end="4"/>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9155">
                                            <p:txEl>
                                              <p:pRg st="4" end="4"/>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9155">
                                            <p:txEl>
                                              <p:pRg st="4" end="4"/>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9155">
                                            <p:txEl>
                                              <p:pRg st="4" end="4"/>
                                            </p:txEl>
                                          </p:spTgt>
                                        </p:tgtEl>
                                      </p:cBhvr>
                                    </p:animEffect>
                                  </p:childTnLst>
                                </p:cTn>
                              </p:par>
                              <p:par>
                                <p:cTn id="15" presetID="25" presetClass="entr" presetSubtype="0" fill="hold" nodeType="withEffect">
                                  <p:stCondLst>
                                    <p:cond delay="0"/>
                                  </p:stCondLst>
                                  <p:childTnLst>
                                    <p:set>
                                      <p:cBhvr>
                                        <p:cTn id="16" dur="1" fill="hold">
                                          <p:stCondLst>
                                            <p:cond delay="0"/>
                                          </p:stCondLst>
                                        </p:cTn>
                                        <p:tgtEl>
                                          <p:spTgt spid="49155">
                                            <p:txEl>
                                              <p:pRg st="5" end="5"/>
                                            </p:txEl>
                                          </p:spTgt>
                                        </p:tgtEl>
                                        <p:attrNameLst>
                                          <p:attrName>style.visibility</p:attrName>
                                        </p:attrNameLst>
                                      </p:cBhvr>
                                      <p:to>
                                        <p:strVal val="visible"/>
                                      </p:to>
                                    </p:set>
                                    <p:anim calcmode="lin" valueType="num">
                                      <p:cBhvr>
                                        <p:cTn id="17" dur="500" decel="50000" fill="hold">
                                          <p:stCondLst>
                                            <p:cond delay="0"/>
                                          </p:stCondLst>
                                        </p:cTn>
                                        <p:tgtEl>
                                          <p:spTgt spid="49155">
                                            <p:txEl>
                                              <p:pRg st="5" end="5"/>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49155">
                                            <p:txEl>
                                              <p:pRg st="5" end="5"/>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49155">
                                            <p:txEl>
                                              <p:pRg st="5" end="5"/>
                                            </p:txEl>
                                          </p:spTgt>
                                        </p:tgtEl>
                                        <p:attrNameLst>
                                          <p:attrName>ppt_w</p:attrName>
                                        </p:attrNameLst>
                                      </p:cBhvr>
                                      <p:tavLst>
                                        <p:tav tm="0">
                                          <p:val>
                                            <p:strVal val="#ppt_w*.05"/>
                                          </p:val>
                                        </p:tav>
                                        <p:tav tm="100000">
                                          <p:val>
                                            <p:strVal val="#ppt_w"/>
                                          </p:val>
                                        </p:tav>
                                      </p:tavLst>
                                    </p:anim>
                                    <p:anim calcmode="lin" valueType="num">
                                      <p:cBhvr>
                                        <p:cTn id="20" dur="1000" fill="hold"/>
                                        <p:tgtEl>
                                          <p:spTgt spid="49155">
                                            <p:txEl>
                                              <p:pRg st="5" end="5"/>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49155">
                                            <p:txEl>
                                              <p:pRg st="5" end="5"/>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49155">
                                            <p:txEl>
                                              <p:pRg st="5" end="5"/>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49155">
                                            <p:txEl>
                                              <p:pRg st="5" end="5"/>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49155">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0" presetClass="entr" presetSubtype="0" fill="hold" nodeType="clickEffect">
                                  <p:stCondLst>
                                    <p:cond delay="0"/>
                                  </p:stCondLst>
                                  <p:childTnLst>
                                    <p:set>
                                      <p:cBhvr>
                                        <p:cTn id="28" dur="1" fill="hold">
                                          <p:stCondLst>
                                            <p:cond delay="0"/>
                                          </p:stCondLst>
                                        </p:cTn>
                                        <p:tgtEl>
                                          <p:spTgt spid="49155">
                                            <p:txEl>
                                              <p:pRg st="6" end="6"/>
                                            </p:txEl>
                                          </p:spTgt>
                                        </p:tgtEl>
                                        <p:attrNameLst>
                                          <p:attrName>style.visibility</p:attrName>
                                        </p:attrNameLst>
                                      </p:cBhvr>
                                      <p:to>
                                        <p:strVal val="visible"/>
                                      </p:to>
                                    </p:set>
                                    <p:animEffect transition="in" filter="fade">
                                      <p:cBhvr>
                                        <p:cTn id="29" dur="800" decel="100000"/>
                                        <p:tgtEl>
                                          <p:spTgt spid="49155">
                                            <p:txEl>
                                              <p:pRg st="6" end="6"/>
                                            </p:txEl>
                                          </p:spTgt>
                                        </p:tgtEl>
                                      </p:cBhvr>
                                    </p:animEffect>
                                    <p:anim calcmode="lin" valueType="num">
                                      <p:cBhvr>
                                        <p:cTn id="30" dur="800" decel="100000" fill="hold"/>
                                        <p:tgtEl>
                                          <p:spTgt spid="49155">
                                            <p:txEl>
                                              <p:pRg st="6" end="6"/>
                                            </p:txEl>
                                          </p:spTgt>
                                        </p:tgtEl>
                                        <p:attrNameLst>
                                          <p:attrName>style.rotation</p:attrName>
                                        </p:attrNameLst>
                                      </p:cBhvr>
                                      <p:tavLst>
                                        <p:tav tm="0">
                                          <p:val>
                                            <p:fltVal val="-90"/>
                                          </p:val>
                                        </p:tav>
                                        <p:tav tm="100000">
                                          <p:val>
                                            <p:fltVal val="0"/>
                                          </p:val>
                                        </p:tav>
                                      </p:tavLst>
                                    </p:anim>
                                    <p:anim calcmode="lin" valueType="num">
                                      <p:cBhvr>
                                        <p:cTn id="31" dur="800" decel="100000" fill="hold"/>
                                        <p:tgtEl>
                                          <p:spTgt spid="49155">
                                            <p:txEl>
                                              <p:pRg st="6" end="6"/>
                                            </p:txEl>
                                          </p:spTgt>
                                        </p:tgtEl>
                                        <p:attrNameLst>
                                          <p:attrName>ppt_x</p:attrName>
                                        </p:attrNameLst>
                                      </p:cBhvr>
                                      <p:tavLst>
                                        <p:tav tm="0">
                                          <p:val>
                                            <p:strVal val="#ppt_x+0.4"/>
                                          </p:val>
                                        </p:tav>
                                        <p:tav tm="100000">
                                          <p:val>
                                            <p:strVal val="#ppt_x-0.05"/>
                                          </p:val>
                                        </p:tav>
                                      </p:tavLst>
                                    </p:anim>
                                    <p:anim calcmode="lin" valueType="num">
                                      <p:cBhvr>
                                        <p:cTn id="32" dur="800" decel="100000" fill="hold"/>
                                        <p:tgtEl>
                                          <p:spTgt spid="49155">
                                            <p:txEl>
                                              <p:pRg st="6" end="6"/>
                                            </p:txEl>
                                          </p:spTgt>
                                        </p:tgtEl>
                                        <p:attrNameLst>
                                          <p:attrName>ppt_y</p:attrName>
                                        </p:attrNameLst>
                                      </p:cBhvr>
                                      <p:tavLst>
                                        <p:tav tm="0">
                                          <p:val>
                                            <p:strVal val="#ppt_y-0.4"/>
                                          </p:val>
                                        </p:tav>
                                        <p:tav tm="100000">
                                          <p:val>
                                            <p:strVal val="#ppt_y+0.1"/>
                                          </p:val>
                                        </p:tav>
                                      </p:tavLst>
                                    </p:anim>
                                    <p:anim calcmode="lin" valueType="num">
                                      <p:cBhvr>
                                        <p:cTn id="33" dur="200" accel="100000" fill="hold">
                                          <p:stCondLst>
                                            <p:cond delay="800"/>
                                          </p:stCondLst>
                                        </p:cTn>
                                        <p:tgtEl>
                                          <p:spTgt spid="49155">
                                            <p:txEl>
                                              <p:pRg st="6" end="6"/>
                                            </p:txEl>
                                          </p:spTgt>
                                        </p:tgtEl>
                                        <p:attrNameLst>
                                          <p:attrName>ppt_x</p:attrName>
                                        </p:attrNameLst>
                                      </p:cBhvr>
                                      <p:tavLst>
                                        <p:tav tm="0">
                                          <p:val>
                                            <p:strVal val="#ppt_x-0.05"/>
                                          </p:val>
                                        </p:tav>
                                        <p:tav tm="100000">
                                          <p:val>
                                            <p:strVal val="#ppt_x"/>
                                          </p:val>
                                        </p:tav>
                                      </p:tavLst>
                                    </p:anim>
                                    <p:anim calcmode="lin" valueType="num">
                                      <p:cBhvr>
                                        <p:cTn id="34" dur="200" accel="100000" fill="hold">
                                          <p:stCondLst>
                                            <p:cond delay="800"/>
                                          </p:stCondLst>
                                        </p:cTn>
                                        <p:tgtEl>
                                          <p:spTgt spid="49155">
                                            <p:txEl>
                                              <p:pRg st="6" end="6"/>
                                            </p:txEl>
                                          </p:spTgt>
                                        </p:tgtEl>
                                        <p:attrNameLst>
                                          <p:attrName>ppt_y</p:attrName>
                                        </p:attrNameLst>
                                      </p:cBhvr>
                                      <p:tavLst>
                                        <p:tav tm="0">
                                          <p:val>
                                            <p:strVal val="#ppt_y+0.1"/>
                                          </p:val>
                                        </p:tav>
                                        <p:tav tm="100000">
                                          <p:val>
                                            <p:strVal val="#ppt_y"/>
                                          </p:val>
                                        </p:tav>
                                      </p:tavLst>
                                    </p:anim>
                                  </p:childTnLst>
                                </p:cTn>
                              </p:par>
                              <p:par>
                                <p:cTn id="35" presetID="30" presetClass="entr" presetSubtype="0" fill="hold" nodeType="withEffect">
                                  <p:stCondLst>
                                    <p:cond delay="0"/>
                                  </p:stCondLst>
                                  <p:childTnLst>
                                    <p:set>
                                      <p:cBhvr>
                                        <p:cTn id="36" dur="1" fill="hold">
                                          <p:stCondLst>
                                            <p:cond delay="0"/>
                                          </p:stCondLst>
                                        </p:cTn>
                                        <p:tgtEl>
                                          <p:spTgt spid="49155">
                                            <p:txEl>
                                              <p:pRg st="7" end="7"/>
                                            </p:txEl>
                                          </p:spTgt>
                                        </p:tgtEl>
                                        <p:attrNameLst>
                                          <p:attrName>style.visibility</p:attrName>
                                        </p:attrNameLst>
                                      </p:cBhvr>
                                      <p:to>
                                        <p:strVal val="visible"/>
                                      </p:to>
                                    </p:set>
                                    <p:animEffect transition="in" filter="fade">
                                      <p:cBhvr>
                                        <p:cTn id="37" dur="800" decel="100000"/>
                                        <p:tgtEl>
                                          <p:spTgt spid="49155">
                                            <p:txEl>
                                              <p:pRg st="7" end="7"/>
                                            </p:txEl>
                                          </p:spTgt>
                                        </p:tgtEl>
                                      </p:cBhvr>
                                    </p:animEffect>
                                    <p:anim calcmode="lin" valueType="num">
                                      <p:cBhvr>
                                        <p:cTn id="38" dur="800" decel="100000" fill="hold"/>
                                        <p:tgtEl>
                                          <p:spTgt spid="49155">
                                            <p:txEl>
                                              <p:pRg st="7" end="7"/>
                                            </p:txEl>
                                          </p:spTgt>
                                        </p:tgtEl>
                                        <p:attrNameLst>
                                          <p:attrName>style.rotation</p:attrName>
                                        </p:attrNameLst>
                                      </p:cBhvr>
                                      <p:tavLst>
                                        <p:tav tm="0">
                                          <p:val>
                                            <p:fltVal val="-90"/>
                                          </p:val>
                                        </p:tav>
                                        <p:tav tm="100000">
                                          <p:val>
                                            <p:fltVal val="0"/>
                                          </p:val>
                                        </p:tav>
                                      </p:tavLst>
                                    </p:anim>
                                    <p:anim calcmode="lin" valueType="num">
                                      <p:cBhvr>
                                        <p:cTn id="39" dur="800" decel="100000" fill="hold"/>
                                        <p:tgtEl>
                                          <p:spTgt spid="49155">
                                            <p:txEl>
                                              <p:pRg st="7" end="7"/>
                                            </p:txEl>
                                          </p:spTgt>
                                        </p:tgtEl>
                                        <p:attrNameLst>
                                          <p:attrName>ppt_x</p:attrName>
                                        </p:attrNameLst>
                                      </p:cBhvr>
                                      <p:tavLst>
                                        <p:tav tm="0">
                                          <p:val>
                                            <p:strVal val="#ppt_x+0.4"/>
                                          </p:val>
                                        </p:tav>
                                        <p:tav tm="100000">
                                          <p:val>
                                            <p:strVal val="#ppt_x-0.05"/>
                                          </p:val>
                                        </p:tav>
                                      </p:tavLst>
                                    </p:anim>
                                    <p:anim calcmode="lin" valueType="num">
                                      <p:cBhvr>
                                        <p:cTn id="40" dur="800" decel="100000" fill="hold"/>
                                        <p:tgtEl>
                                          <p:spTgt spid="49155">
                                            <p:txEl>
                                              <p:pRg st="7" end="7"/>
                                            </p:txEl>
                                          </p:spTgt>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49155">
                                            <p:txEl>
                                              <p:pRg st="7" end="7"/>
                                            </p:txEl>
                                          </p:spTgt>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49155">
                                            <p:txEl>
                                              <p:pRg st="7" end="7"/>
                                            </p:txEl>
                                          </p:spTgt>
                                        </p:tgtEl>
                                        <p:attrNameLst>
                                          <p:attrName>ppt_y</p:attrName>
                                        </p:attrNameLst>
                                      </p:cBhvr>
                                      <p:tavLst>
                                        <p:tav tm="0">
                                          <p:val>
                                            <p:strVal val="#ppt_y+0.1"/>
                                          </p:val>
                                        </p:tav>
                                        <p:tav tm="100000">
                                          <p:val>
                                            <p:strVal val="#ppt_y"/>
                                          </p:val>
                                        </p:tav>
                                      </p:tavLst>
                                    </p:anim>
                                  </p:childTnLst>
                                </p:cTn>
                              </p:par>
                              <p:par>
                                <p:cTn id="43" presetID="30" presetClass="entr" presetSubtype="0" fill="hold" nodeType="withEffect">
                                  <p:stCondLst>
                                    <p:cond delay="0"/>
                                  </p:stCondLst>
                                  <p:childTnLst>
                                    <p:set>
                                      <p:cBhvr>
                                        <p:cTn id="44" dur="1" fill="hold">
                                          <p:stCondLst>
                                            <p:cond delay="0"/>
                                          </p:stCondLst>
                                        </p:cTn>
                                        <p:tgtEl>
                                          <p:spTgt spid="49155">
                                            <p:txEl>
                                              <p:pRg st="8" end="8"/>
                                            </p:txEl>
                                          </p:spTgt>
                                        </p:tgtEl>
                                        <p:attrNameLst>
                                          <p:attrName>style.visibility</p:attrName>
                                        </p:attrNameLst>
                                      </p:cBhvr>
                                      <p:to>
                                        <p:strVal val="visible"/>
                                      </p:to>
                                    </p:set>
                                    <p:animEffect transition="in" filter="fade">
                                      <p:cBhvr>
                                        <p:cTn id="45" dur="800" decel="100000"/>
                                        <p:tgtEl>
                                          <p:spTgt spid="49155">
                                            <p:txEl>
                                              <p:pRg st="8" end="8"/>
                                            </p:txEl>
                                          </p:spTgt>
                                        </p:tgtEl>
                                      </p:cBhvr>
                                    </p:animEffect>
                                    <p:anim calcmode="lin" valueType="num">
                                      <p:cBhvr>
                                        <p:cTn id="46" dur="800" decel="100000" fill="hold"/>
                                        <p:tgtEl>
                                          <p:spTgt spid="49155">
                                            <p:txEl>
                                              <p:pRg st="8" end="8"/>
                                            </p:txEl>
                                          </p:spTgt>
                                        </p:tgtEl>
                                        <p:attrNameLst>
                                          <p:attrName>style.rotation</p:attrName>
                                        </p:attrNameLst>
                                      </p:cBhvr>
                                      <p:tavLst>
                                        <p:tav tm="0">
                                          <p:val>
                                            <p:fltVal val="-90"/>
                                          </p:val>
                                        </p:tav>
                                        <p:tav tm="100000">
                                          <p:val>
                                            <p:fltVal val="0"/>
                                          </p:val>
                                        </p:tav>
                                      </p:tavLst>
                                    </p:anim>
                                    <p:anim calcmode="lin" valueType="num">
                                      <p:cBhvr>
                                        <p:cTn id="47" dur="800" decel="100000" fill="hold"/>
                                        <p:tgtEl>
                                          <p:spTgt spid="49155">
                                            <p:txEl>
                                              <p:pRg st="8" end="8"/>
                                            </p:txEl>
                                          </p:spTgt>
                                        </p:tgtEl>
                                        <p:attrNameLst>
                                          <p:attrName>ppt_x</p:attrName>
                                        </p:attrNameLst>
                                      </p:cBhvr>
                                      <p:tavLst>
                                        <p:tav tm="0">
                                          <p:val>
                                            <p:strVal val="#ppt_x+0.4"/>
                                          </p:val>
                                        </p:tav>
                                        <p:tav tm="100000">
                                          <p:val>
                                            <p:strVal val="#ppt_x-0.05"/>
                                          </p:val>
                                        </p:tav>
                                      </p:tavLst>
                                    </p:anim>
                                    <p:anim calcmode="lin" valueType="num">
                                      <p:cBhvr>
                                        <p:cTn id="48" dur="800" decel="100000" fill="hold"/>
                                        <p:tgtEl>
                                          <p:spTgt spid="49155">
                                            <p:txEl>
                                              <p:pRg st="8" end="8"/>
                                            </p:txEl>
                                          </p:spTgt>
                                        </p:tgtEl>
                                        <p:attrNameLst>
                                          <p:attrName>ppt_y</p:attrName>
                                        </p:attrNameLst>
                                      </p:cBhvr>
                                      <p:tavLst>
                                        <p:tav tm="0">
                                          <p:val>
                                            <p:strVal val="#ppt_y-0.4"/>
                                          </p:val>
                                        </p:tav>
                                        <p:tav tm="100000">
                                          <p:val>
                                            <p:strVal val="#ppt_y+0.1"/>
                                          </p:val>
                                        </p:tav>
                                      </p:tavLst>
                                    </p:anim>
                                    <p:anim calcmode="lin" valueType="num">
                                      <p:cBhvr>
                                        <p:cTn id="49" dur="200" accel="100000" fill="hold">
                                          <p:stCondLst>
                                            <p:cond delay="800"/>
                                          </p:stCondLst>
                                        </p:cTn>
                                        <p:tgtEl>
                                          <p:spTgt spid="49155">
                                            <p:txEl>
                                              <p:pRg st="8" end="8"/>
                                            </p:txEl>
                                          </p:spTgt>
                                        </p:tgtEl>
                                        <p:attrNameLst>
                                          <p:attrName>ppt_x</p:attrName>
                                        </p:attrNameLst>
                                      </p:cBhvr>
                                      <p:tavLst>
                                        <p:tav tm="0">
                                          <p:val>
                                            <p:strVal val="#ppt_x-0.05"/>
                                          </p:val>
                                        </p:tav>
                                        <p:tav tm="100000">
                                          <p:val>
                                            <p:strVal val="#ppt_x"/>
                                          </p:val>
                                        </p:tav>
                                      </p:tavLst>
                                    </p:anim>
                                    <p:anim calcmode="lin" valueType="num">
                                      <p:cBhvr>
                                        <p:cTn id="50" dur="200" accel="100000" fill="hold">
                                          <p:stCondLst>
                                            <p:cond delay="800"/>
                                          </p:stCondLst>
                                        </p:cTn>
                                        <p:tgtEl>
                                          <p:spTgt spid="49155">
                                            <p:txEl>
                                              <p:pRg st="8" end="8"/>
                                            </p:txEl>
                                          </p:spTgt>
                                        </p:tgtEl>
                                        <p:attrNameLst>
                                          <p:attrName>ppt_y</p:attrName>
                                        </p:attrNameLst>
                                      </p:cBhvr>
                                      <p:tavLst>
                                        <p:tav tm="0">
                                          <p:val>
                                            <p:strVal val="#ppt_y+0.1"/>
                                          </p:val>
                                        </p:tav>
                                        <p:tav tm="100000">
                                          <p:val>
                                            <p:strVal val="#ppt_y"/>
                                          </p:val>
                                        </p:tav>
                                      </p:tavLst>
                                    </p:anim>
                                  </p:childTnLst>
                                </p:cTn>
                              </p:par>
                              <p:par>
                                <p:cTn id="51" presetID="30" presetClass="entr" presetSubtype="0" fill="hold" nodeType="withEffect">
                                  <p:stCondLst>
                                    <p:cond delay="0"/>
                                  </p:stCondLst>
                                  <p:childTnLst>
                                    <p:set>
                                      <p:cBhvr>
                                        <p:cTn id="52" dur="1" fill="hold">
                                          <p:stCondLst>
                                            <p:cond delay="0"/>
                                          </p:stCondLst>
                                        </p:cTn>
                                        <p:tgtEl>
                                          <p:spTgt spid="49155">
                                            <p:txEl>
                                              <p:pRg st="9" end="9"/>
                                            </p:txEl>
                                          </p:spTgt>
                                        </p:tgtEl>
                                        <p:attrNameLst>
                                          <p:attrName>style.visibility</p:attrName>
                                        </p:attrNameLst>
                                      </p:cBhvr>
                                      <p:to>
                                        <p:strVal val="visible"/>
                                      </p:to>
                                    </p:set>
                                    <p:animEffect transition="in" filter="fade">
                                      <p:cBhvr>
                                        <p:cTn id="53" dur="800" decel="100000"/>
                                        <p:tgtEl>
                                          <p:spTgt spid="49155">
                                            <p:txEl>
                                              <p:pRg st="9" end="9"/>
                                            </p:txEl>
                                          </p:spTgt>
                                        </p:tgtEl>
                                      </p:cBhvr>
                                    </p:animEffect>
                                    <p:anim calcmode="lin" valueType="num">
                                      <p:cBhvr>
                                        <p:cTn id="54" dur="800" decel="100000" fill="hold"/>
                                        <p:tgtEl>
                                          <p:spTgt spid="49155">
                                            <p:txEl>
                                              <p:pRg st="9" end="9"/>
                                            </p:txEl>
                                          </p:spTgt>
                                        </p:tgtEl>
                                        <p:attrNameLst>
                                          <p:attrName>style.rotation</p:attrName>
                                        </p:attrNameLst>
                                      </p:cBhvr>
                                      <p:tavLst>
                                        <p:tav tm="0">
                                          <p:val>
                                            <p:fltVal val="-90"/>
                                          </p:val>
                                        </p:tav>
                                        <p:tav tm="100000">
                                          <p:val>
                                            <p:fltVal val="0"/>
                                          </p:val>
                                        </p:tav>
                                      </p:tavLst>
                                    </p:anim>
                                    <p:anim calcmode="lin" valueType="num">
                                      <p:cBhvr>
                                        <p:cTn id="55" dur="800" decel="100000" fill="hold"/>
                                        <p:tgtEl>
                                          <p:spTgt spid="49155">
                                            <p:txEl>
                                              <p:pRg st="9" end="9"/>
                                            </p:txEl>
                                          </p:spTgt>
                                        </p:tgtEl>
                                        <p:attrNameLst>
                                          <p:attrName>ppt_x</p:attrName>
                                        </p:attrNameLst>
                                      </p:cBhvr>
                                      <p:tavLst>
                                        <p:tav tm="0">
                                          <p:val>
                                            <p:strVal val="#ppt_x+0.4"/>
                                          </p:val>
                                        </p:tav>
                                        <p:tav tm="100000">
                                          <p:val>
                                            <p:strVal val="#ppt_x-0.05"/>
                                          </p:val>
                                        </p:tav>
                                      </p:tavLst>
                                    </p:anim>
                                    <p:anim calcmode="lin" valueType="num">
                                      <p:cBhvr>
                                        <p:cTn id="56" dur="800" decel="100000" fill="hold"/>
                                        <p:tgtEl>
                                          <p:spTgt spid="49155">
                                            <p:txEl>
                                              <p:pRg st="9" end="9"/>
                                            </p:txEl>
                                          </p:spTgt>
                                        </p:tgtEl>
                                        <p:attrNameLst>
                                          <p:attrName>ppt_y</p:attrName>
                                        </p:attrNameLst>
                                      </p:cBhvr>
                                      <p:tavLst>
                                        <p:tav tm="0">
                                          <p:val>
                                            <p:strVal val="#ppt_y-0.4"/>
                                          </p:val>
                                        </p:tav>
                                        <p:tav tm="100000">
                                          <p:val>
                                            <p:strVal val="#ppt_y+0.1"/>
                                          </p:val>
                                        </p:tav>
                                      </p:tavLst>
                                    </p:anim>
                                    <p:anim calcmode="lin" valueType="num">
                                      <p:cBhvr>
                                        <p:cTn id="57" dur="200" accel="100000" fill="hold">
                                          <p:stCondLst>
                                            <p:cond delay="800"/>
                                          </p:stCondLst>
                                        </p:cTn>
                                        <p:tgtEl>
                                          <p:spTgt spid="49155">
                                            <p:txEl>
                                              <p:pRg st="9" end="9"/>
                                            </p:txEl>
                                          </p:spTgt>
                                        </p:tgtEl>
                                        <p:attrNameLst>
                                          <p:attrName>ppt_x</p:attrName>
                                        </p:attrNameLst>
                                      </p:cBhvr>
                                      <p:tavLst>
                                        <p:tav tm="0">
                                          <p:val>
                                            <p:strVal val="#ppt_x-0.05"/>
                                          </p:val>
                                        </p:tav>
                                        <p:tav tm="100000">
                                          <p:val>
                                            <p:strVal val="#ppt_x"/>
                                          </p:val>
                                        </p:tav>
                                      </p:tavLst>
                                    </p:anim>
                                    <p:anim calcmode="lin" valueType="num">
                                      <p:cBhvr>
                                        <p:cTn id="58" dur="200" accel="100000" fill="hold">
                                          <p:stCondLst>
                                            <p:cond delay="800"/>
                                          </p:stCondLst>
                                        </p:cTn>
                                        <p:tgtEl>
                                          <p:spTgt spid="49155">
                                            <p:txEl>
                                              <p:pRg st="9" end="9"/>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6550EBB5-F913-4617-93B4-EB307F40DC36}"/>
              </a:ext>
            </a:extLst>
          </p:cNvPr>
          <p:cNvSpPr>
            <a:spLocks noGrp="1" noChangeArrowheads="1"/>
          </p:cNvSpPr>
          <p:nvPr>
            <p:ph type="title"/>
          </p:nvPr>
        </p:nvSpPr>
        <p:spPr>
          <a:noFill/>
        </p:spPr>
        <p:txBody>
          <a:bodyPr/>
          <a:lstStyle/>
          <a:p>
            <a:r>
              <a:rPr lang="en-US" altLang="zh-CN"/>
              <a:t>1.2 </a:t>
            </a:r>
            <a:r>
              <a:rPr lang="zh-CN" altLang="en-US"/>
              <a:t>命题公式及其</a:t>
            </a:r>
            <a:r>
              <a:rPr lang="zh-CN" altLang="en-US" u="sng"/>
              <a:t>赋值</a:t>
            </a:r>
          </a:p>
        </p:txBody>
      </p:sp>
      <p:sp>
        <p:nvSpPr>
          <p:cNvPr id="50179" name="Rectangle 3">
            <a:extLst>
              <a:ext uri="{FF2B5EF4-FFF2-40B4-BE49-F238E27FC236}">
                <a16:creationId xmlns:a16="http://schemas.microsoft.com/office/drawing/2014/main" id="{5BCB5F71-8CEE-48E4-9A4C-1C23B4A47192}"/>
              </a:ext>
            </a:extLst>
          </p:cNvPr>
          <p:cNvSpPr>
            <a:spLocks noGrp="1" noChangeArrowheads="1"/>
          </p:cNvSpPr>
          <p:nvPr>
            <p:ph type="body" sz="half" idx="1"/>
          </p:nvPr>
        </p:nvSpPr>
        <p:spPr>
          <a:xfrm>
            <a:off x="1657350" y="1863328"/>
            <a:ext cx="5938838" cy="3671888"/>
          </a:xfrm>
          <a:noFill/>
        </p:spPr>
        <p:txBody>
          <a:bodyPr/>
          <a:lstStyle/>
          <a:p>
            <a:pPr marL="342900" indent="-342900"/>
            <a:r>
              <a:rPr lang="zh-CN" altLang="en-US" b="0"/>
              <a:t>真值表有限性：给定</a:t>
            </a:r>
            <a:r>
              <a:rPr lang="en-US" altLang="zh-CN" b="0"/>
              <a:t>n</a:t>
            </a:r>
            <a:r>
              <a:rPr lang="zh-CN" altLang="en-US" b="0"/>
              <a:t>个命题变项</a:t>
            </a:r>
            <a:endParaRPr lang="zh-CN" altLang="en-US" b="0" i="1">
              <a:latin typeface="Verdana" panose="020B0604030504040204" pitchFamily="34" charset="0"/>
            </a:endParaRPr>
          </a:p>
          <a:p>
            <a:pPr marL="642938" lvl="1" indent="-300038"/>
            <a:r>
              <a:rPr lang="zh-CN" altLang="en-US" b="0"/>
              <a:t>共有</a:t>
            </a:r>
            <a:r>
              <a:rPr lang="zh-CN" altLang="en-US" sz="1575" b="0"/>
              <a:t>2</a:t>
            </a:r>
            <a:r>
              <a:rPr lang="zh-CN" altLang="en-US" sz="1575" b="0" baseline="30000"/>
              <a:t>2</a:t>
            </a:r>
            <a:r>
              <a:rPr lang="en-US" altLang="zh-CN" sz="1575" b="0" baseline="56000"/>
              <a:t>n</a:t>
            </a:r>
            <a:r>
              <a:rPr lang="zh-CN" altLang="en-US" b="0"/>
              <a:t>个真值表</a:t>
            </a:r>
            <a:endParaRPr lang="zh-CN" altLang="en-US" b="0" i="1">
              <a:latin typeface="Verdana" panose="020B0604030504040204" pitchFamily="34" charset="0"/>
            </a:endParaRPr>
          </a:p>
          <a:p>
            <a:pPr marL="342900" indent="-342900"/>
            <a:r>
              <a:rPr lang="zh-CN" altLang="en-US" b="0"/>
              <a:t>例题：下列哪些具有相同真值？</a:t>
            </a:r>
            <a:endParaRPr lang="en-US" altLang="zh-CN" b="0"/>
          </a:p>
          <a:p>
            <a:pPr marL="642938" lvl="1" indent="-300038">
              <a:buFont typeface="Wingdings" panose="05000000000000000000" pitchFamily="2" charset="2"/>
              <a:buAutoNum type="alphaLcParenR"/>
            </a:pPr>
            <a:r>
              <a:rPr lang="en-US" altLang="zh-CN" b="0">
                <a:latin typeface="Verdana" panose="020B0604030504040204" pitchFamily="34" charset="0"/>
              </a:rPr>
              <a:t>p</a:t>
            </a:r>
            <a:r>
              <a:rPr lang="en-US" altLang="zh-CN" b="0">
                <a:latin typeface="Verdana" panose="020B0604030504040204" pitchFamily="34" charset="0"/>
                <a:sym typeface="Symbol" panose="05050102010706020507" pitchFamily="18" charset="2"/>
              </a:rPr>
              <a:t>q</a:t>
            </a:r>
          </a:p>
          <a:p>
            <a:pPr marL="642938" lvl="1" indent="-300038">
              <a:buFont typeface="Wingdings" panose="05000000000000000000" pitchFamily="2" charset="2"/>
              <a:buAutoNum type="alphaLcParenR"/>
            </a:pPr>
            <a:r>
              <a:rPr lang="en-US" altLang="zh-CN" b="0">
                <a:latin typeface="Verdana" panose="020B0604030504040204" pitchFamily="34" charset="0"/>
                <a:sym typeface="Symbol" panose="05050102010706020507" pitchFamily="18" charset="2"/>
              </a:rPr>
              <a:t>qp</a:t>
            </a:r>
          </a:p>
          <a:p>
            <a:pPr marL="642938" lvl="1" indent="-300038">
              <a:buFont typeface="Wingdings" panose="05000000000000000000" pitchFamily="2" charset="2"/>
              <a:buAutoNum type="alphaLcParenR"/>
            </a:pPr>
            <a:r>
              <a:rPr lang="en-US" altLang="zh-CN" b="0">
                <a:latin typeface="Verdana" panose="020B0604030504040204" pitchFamily="34" charset="0"/>
                <a:sym typeface="Symbol" panose="05050102010706020507" pitchFamily="18" charset="2"/>
              </a:rPr>
              <a:t>(pq)</a:t>
            </a:r>
          </a:p>
          <a:p>
            <a:pPr marL="642938" lvl="1" indent="-300038">
              <a:buFont typeface="Wingdings" panose="05000000000000000000" pitchFamily="2" charset="2"/>
              <a:buAutoNum type="alphaLcParenR"/>
            </a:pPr>
            <a:r>
              <a:rPr lang="en-US" altLang="zh-CN" b="0">
                <a:latin typeface="Verdana" panose="020B0604030504040204" pitchFamily="34" charset="0"/>
                <a:sym typeface="Symbol" panose="05050102010706020507" pitchFamily="18" charset="2"/>
              </a:rPr>
              <a:t>(pq)p</a:t>
            </a:r>
          </a:p>
          <a:p>
            <a:pPr marL="342900" indent="-342900">
              <a:buNone/>
            </a:pPr>
            <a:endParaRPr lang="en-US" altLang="zh-CN" b="0" i="1">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50179">
                                            <p:txEl>
                                              <p:pRg st="1" end="1"/>
                                            </p:txEl>
                                          </p:spTgt>
                                        </p:tgtEl>
                                        <p:attrNameLst>
                                          <p:attrName>style.visibility</p:attrName>
                                        </p:attrNameLst>
                                      </p:cBhvr>
                                      <p:to>
                                        <p:strVal val="visible"/>
                                      </p:to>
                                    </p:set>
                                    <p:anim calcmode="lin" valueType="num">
                                      <p:cBhvr>
                                        <p:cTn id="7" dur="500" decel="50000" fill="hold">
                                          <p:stCondLst>
                                            <p:cond delay="0"/>
                                          </p:stCondLst>
                                        </p:cTn>
                                        <p:tgtEl>
                                          <p:spTgt spid="50179">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0179">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0179">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50179">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0179">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0179">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0179">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0179">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0179">
                                            <p:txEl>
                                              <p:pRg st="2" end="2"/>
                                            </p:txEl>
                                          </p:spTgt>
                                        </p:tgtEl>
                                        <p:attrNameLst>
                                          <p:attrName>style.visibility</p:attrName>
                                        </p:attrNameLst>
                                      </p:cBhvr>
                                      <p:to>
                                        <p:strVal val="visible"/>
                                      </p:to>
                                    </p:set>
                                    <p:anim calcmode="lin" valueType="num">
                                      <p:cBhvr additive="base">
                                        <p:cTn id="19" dur="500" fill="hold"/>
                                        <p:tgtEl>
                                          <p:spTgt spid="501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179">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0179">
                                            <p:txEl>
                                              <p:pRg st="3" end="3"/>
                                            </p:txEl>
                                          </p:spTgt>
                                        </p:tgtEl>
                                        <p:attrNameLst>
                                          <p:attrName>style.visibility</p:attrName>
                                        </p:attrNameLst>
                                      </p:cBhvr>
                                      <p:to>
                                        <p:strVal val="visible"/>
                                      </p:to>
                                    </p:set>
                                    <p:anim calcmode="lin" valueType="num">
                                      <p:cBhvr additive="base">
                                        <p:cTn id="23" dur="500" fill="hold"/>
                                        <p:tgtEl>
                                          <p:spTgt spid="5017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0179">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0179">
                                            <p:txEl>
                                              <p:pRg st="4" end="4"/>
                                            </p:txEl>
                                          </p:spTgt>
                                        </p:tgtEl>
                                        <p:attrNameLst>
                                          <p:attrName>style.visibility</p:attrName>
                                        </p:attrNameLst>
                                      </p:cBhvr>
                                      <p:to>
                                        <p:strVal val="visible"/>
                                      </p:to>
                                    </p:set>
                                    <p:anim calcmode="lin" valueType="num">
                                      <p:cBhvr additive="base">
                                        <p:cTn id="27" dur="500" fill="hold"/>
                                        <p:tgtEl>
                                          <p:spTgt spid="5017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017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0179">
                                            <p:txEl>
                                              <p:pRg st="5" end="5"/>
                                            </p:txEl>
                                          </p:spTgt>
                                        </p:tgtEl>
                                        <p:attrNameLst>
                                          <p:attrName>style.visibility</p:attrName>
                                        </p:attrNameLst>
                                      </p:cBhvr>
                                      <p:to>
                                        <p:strVal val="visible"/>
                                      </p:to>
                                    </p:set>
                                    <p:anim calcmode="lin" valueType="num">
                                      <p:cBhvr additive="base">
                                        <p:cTn id="31" dur="500" fill="hold"/>
                                        <p:tgtEl>
                                          <p:spTgt spid="5017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017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0179">
                                            <p:txEl>
                                              <p:pRg st="6" end="6"/>
                                            </p:txEl>
                                          </p:spTgt>
                                        </p:tgtEl>
                                        <p:attrNameLst>
                                          <p:attrName>style.visibility</p:attrName>
                                        </p:attrNameLst>
                                      </p:cBhvr>
                                      <p:to>
                                        <p:strVal val="visible"/>
                                      </p:to>
                                    </p:set>
                                    <p:anim calcmode="lin" valueType="num">
                                      <p:cBhvr additive="base">
                                        <p:cTn id="35" dur="500" fill="hold"/>
                                        <p:tgtEl>
                                          <p:spTgt spid="5017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017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1DF0E4E-3C13-4BAF-B6DD-D6E1BA19737E}"/>
              </a:ext>
            </a:extLst>
          </p:cNvPr>
          <p:cNvSpPr>
            <a:spLocks noGrp="1" noChangeArrowheads="1"/>
          </p:cNvSpPr>
          <p:nvPr>
            <p:ph type="title"/>
          </p:nvPr>
        </p:nvSpPr>
        <p:spPr/>
        <p:txBody>
          <a:bodyPr/>
          <a:lstStyle/>
          <a:p>
            <a:r>
              <a:rPr lang="zh-CN" altLang="en-US"/>
              <a:t>幻方</a:t>
            </a:r>
          </a:p>
        </p:txBody>
      </p:sp>
      <p:sp>
        <p:nvSpPr>
          <p:cNvPr id="101379" name="Rectangle 3">
            <a:extLst>
              <a:ext uri="{FF2B5EF4-FFF2-40B4-BE49-F238E27FC236}">
                <a16:creationId xmlns:a16="http://schemas.microsoft.com/office/drawing/2014/main" id="{2A280746-0187-4D30-9EC3-00091FFE7A11}"/>
              </a:ext>
            </a:extLst>
          </p:cNvPr>
          <p:cNvSpPr>
            <a:spLocks noGrp="1" noChangeArrowheads="1"/>
          </p:cNvSpPr>
          <p:nvPr>
            <p:ph type="body" idx="1"/>
          </p:nvPr>
        </p:nvSpPr>
        <p:spPr>
          <a:xfrm>
            <a:off x="1657351" y="1863328"/>
            <a:ext cx="3293269" cy="3671888"/>
          </a:xfrm>
        </p:spPr>
        <p:txBody>
          <a:bodyPr/>
          <a:lstStyle/>
          <a:p>
            <a:pPr>
              <a:buFont typeface="Wingdings" panose="05000000000000000000" pitchFamily="2" charset="2"/>
              <a:buNone/>
            </a:pPr>
            <a:endParaRPr lang="zh-CN" altLang="en-US"/>
          </a:p>
          <a:p>
            <a:r>
              <a:rPr lang="zh-CN" altLang="en-US" sz="2400"/>
              <a:t>据传说，大禹在</a:t>
            </a:r>
            <a:r>
              <a:rPr lang="en-US" altLang="zh-CN" sz="2400"/>
              <a:t>4000</a:t>
            </a:r>
            <a:r>
              <a:rPr lang="zh-CN" altLang="en-US" sz="2400"/>
              <a:t>多年前就观察到神龟背上的幻方</a:t>
            </a:r>
          </a:p>
          <a:p>
            <a:r>
              <a:rPr lang="zh-CN" altLang="en-US" sz="2400"/>
              <a:t>1977年美国旅行者1 号、2号宇宙飞船就带上了幻方以作为人类智慧的信号</a:t>
            </a:r>
          </a:p>
          <a:p>
            <a:pPr>
              <a:buFont typeface="Wingdings" panose="05000000000000000000" pitchFamily="2" charset="2"/>
              <a:buNone/>
            </a:pPr>
            <a:endParaRPr lang="zh-CN" altLang="en-US" sz="2400"/>
          </a:p>
          <a:p>
            <a:endParaRPr lang="zh-CN" altLang="en-US"/>
          </a:p>
        </p:txBody>
      </p:sp>
      <p:pic>
        <p:nvPicPr>
          <p:cNvPr id="9220" name="Picture 4" descr="大禹">
            <a:extLst>
              <a:ext uri="{FF2B5EF4-FFF2-40B4-BE49-F238E27FC236}">
                <a16:creationId xmlns:a16="http://schemas.microsoft.com/office/drawing/2014/main" id="{40946E45-949B-43A9-881D-F990FC888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395" y="2078831"/>
            <a:ext cx="1970485" cy="334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nodeType="clickEffect">
                                  <p:stCondLst>
                                    <p:cond delay="0"/>
                                  </p:stCondLst>
                                  <p:childTnLst>
                                    <p:set>
                                      <p:cBhvr>
                                        <p:cTn id="6" dur="1" fill="hold">
                                          <p:stCondLst>
                                            <p:cond delay="0"/>
                                          </p:stCondLst>
                                        </p:cTn>
                                        <p:tgtEl>
                                          <p:spTgt spid="101379">
                                            <p:txEl>
                                              <p:pRg st="2" end="2"/>
                                            </p:txEl>
                                          </p:spTgt>
                                        </p:tgtEl>
                                        <p:attrNameLst>
                                          <p:attrName>style.visibility</p:attrName>
                                        </p:attrNameLst>
                                      </p:cBhvr>
                                      <p:to>
                                        <p:strVal val="visible"/>
                                      </p:to>
                                    </p:set>
                                    <p:animEffect transition="in" filter="fade">
                                      <p:cBhvr>
                                        <p:cTn id="7" dur="800" decel="100000"/>
                                        <p:tgtEl>
                                          <p:spTgt spid="101379">
                                            <p:txEl>
                                              <p:pRg st="2" end="2"/>
                                            </p:txEl>
                                          </p:spTgt>
                                        </p:tgtEl>
                                      </p:cBhvr>
                                    </p:animEffect>
                                    <p:anim calcmode="lin" valueType="num">
                                      <p:cBhvr>
                                        <p:cTn id="8" dur="800" decel="100000" fill="hold"/>
                                        <p:tgtEl>
                                          <p:spTgt spid="101379">
                                            <p:txEl>
                                              <p:pRg st="2" end="2"/>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101379">
                                            <p:txEl>
                                              <p:pRg st="2" end="2"/>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101379">
                                            <p:txEl>
                                              <p:pRg st="2" end="2"/>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01379">
                                            <p:txEl>
                                              <p:pRg st="2" end="2"/>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01379">
                                            <p:txEl>
                                              <p:pRg st="2" end="2"/>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EE54E4D5-D7CA-45A1-B64B-EA554C0F4827}"/>
              </a:ext>
            </a:extLst>
          </p:cNvPr>
          <p:cNvSpPr>
            <a:spLocks noGrp="1" noChangeArrowheads="1"/>
          </p:cNvSpPr>
          <p:nvPr>
            <p:ph type="title"/>
          </p:nvPr>
        </p:nvSpPr>
        <p:spPr>
          <a:noFill/>
        </p:spPr>
        <p:txBody>
          <a:bodyPr/>
          <a:lstStyle/>
          <a:p>
            <a:r>
              <a:rPr lang="en-US" altLang="zh-CN"/>
              <a:t>1.2 </a:t>
            </a:r>
            <a:r>
              <a:rPr lang="zh-CN" altLang="en-US"/>
              <a:t>命题公式及其</a:t>
            </a:r>
            <a:r>
              <a:rPr lang="zh-CN" altLang="en-US" u="sng"/>
              <a:t>赋值</a:t>
            </a:r>
          </a:p>
        </p:txBody>
      </p:sp>
      <p:sp>
        <p:nvSpPr>
          <p:cNvPr id="73731" name="Rectangle 3">
            <a:extLst>
              <a:ext uri="{FF2B5EF4-FFF2-40B4-BE49-F238E27FC236}">
                <a16:creationId xmlns:a16="http://schemas.microsoft.com/office/drawing/2014/main" id="{1FF0B137-976D-4EBB-88AB-486347F7B4D0}"/>
              </a:ext>
            </a:extLst>
          </p:cNvPr>
          <p:cNvSpPr>
            <a:spLocks noGrp="1" noChangeArrowheads="1"/>
          </p:cNvSpPr>
          <p:nvPr>
            <p:ph type="body" sz="half" idx="1"/>
          </p:nvPr>
        </p:nvSpPr>
        <p:spPr>
          <a:xfrm>
            <a:off x="1657350" y="1863328"/>
            <a:ext cx="5938838" cy="3671888"/>
          </a:xfrm>
          <a:noFill/>
        </p:spPr>
        <p:txBody>
          <a:bodyPr/>
          <a:lstStyle/>
          <a:p>
            <a:pPr marL="342900" indent="-342900"/>
            <a:r>
              <a:rPr lang="zh-CN" altLang="en-US" b="0"/>
              <a:t>例题</a:t>
            </a:r>
            <a:endParaRPr lang="en-US" altLang="zh-CN" b="0" i="1">
              <a:latin typeface="Verdana" panose="020B0604030504040204" pitchFamily="34" charset="0"/>
            </a:endParaRPr>
          </a:p>
        </p:txBody>
      </p:sp>
      <p:graphicFrame>
        <p:nvGraphicFramePr>
          <p:cNvPr id="799843" name="Group 99">
            <a:extLst>
              <a:ext uri="{FF2B5EF4-FFF2-40B4-BE49-F238E27FC236}">
                <a16:creationId xmlns:a16="http://schemas.microsoft.com/office/drawing/2014/main" id="{B0673C72-47A4-47BF-BBE7-5A42E3ABCF16}"/>
              </a:ext>
            </a:extLst>
          </p:cNvPr>
          <p:cNvGraphicFramePr>
            <a:graphicFrameLocks noGrp="1"/>
          </p:cNvGraphicFramePr>
          <p:nvPr>
            <p:ph sz="half" idx="2"/>
          </p:nvPr>
        </p:nvGraphicFramePr>
        <p:xfrm>
          <a:off x="1980010" y="2511030"/>
          <a:ext cx="5562601" cy="2591994"/>
        </p:xfrm>
        <a:graphic>
          <a:graphicData uri="http://schemas.openxmlformats.org/drawingml/2006/table">
            <a:tbl>
              <a:tblPr/>
              <a:tblGrid>
                <a:gridCol w="454819">
                  <a:extLst>
                    <a:ext uri="{9D8B030D-6E8A-4147-A177-3AD203B41FA5}">
                      <a16:colId xmlns:a16="http://schemas.microsoft.com/office/drawing/2014/main" val="853085020"/>
                    </a:ext>
                  </a:extLst>
                </a:gridCol>
                <a:gridCol w="452438">
                  <a:extLst>
                    <a:ext uri="{9D8B030D-6E8A-4147-A177-3AD203B41FA5}">
                      <a16:colId xmlns:a16="http://schemas.microsoft.com/office/drawing/2014/main" val="2798428124"/>
                    </a:ext>
                  </a:extLst>
                </a:gridCol>
                <a:gridCol w="766763">
                  <a:extLst>
                    <a:ext uri="{9D8B030D-6E8A-4147-A177-3AD203B41FA5}">
                      <a16:colId xmlns:a16="http://schemas.microsoft.com/office/drawing/2014/main" val="3289011121"/>
                    </a:ext>
                  </a:extLst>
                </a:gridCol>
                <a:gridCol w="971550">
                  <a:extLst>
                    <a:ext uri="{9D8B030D-6E8A-4147-A177-3AD203B41FA5}">
                      <a16:colId xmlns:a16="http://schemas.microsoft.com/office/drawing/2014/main" val="3152445227"/>
                    </a:ext>
                  </a:extLst>
                </a:gridCol>
                <a:gridCol w="1296590">
                  <a:extLst>
                    <a:ext uri="{9D8B030D-6E8A-4147-A177-3AD203B41FA5}">
                      <a16:colId xmlns:a16="http://schemas.microsoft.com/office/drawing/2014/main" val="654827060"/>
                    </a:ext>
                  </a:extLst>
                </a:gridCol>
                <a:gridCol w="1620441">
                  <a:extLst>
                    <a:ext uri="{9D8B030D-6E8A-4147-A177-3AD203B41FA5}">
                      <a16:colId xmlns:a16="http://schemas.microsoft.com/office/drawing/2014/main" val="4235895694"/>
                    </a:ext>
                  </a:extLst>
                </a:gridCol>
              </a:tblGrid>
              <a:tr h="519113">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rPr>
                        <a:t>p</a:t>
                      </a: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marL="68580" marR="68580"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rPr>
                        <a:t>q</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rPr>
                        <a:t>p</a:t>
                      </a:r>
                      <a:r>
                        <a:rPr kumimoji="1" lang="en-US"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Symbol" panose="05050102010706020507" pitchFamily="18" charset="2"/>
                        </a:rPr>
                        <a:t></a:t>
                      </a:r>
                      <a:r>
                        <a:rPr kumimoji="1"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rPr>
                        <a:t>q</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q</a:t>
                      </a:r>
                      <a:r>
                        <a:rPr kumimoji="1" lang="en-US" altLang="zh-CN" sz="2100" b="0" i="0"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a:t>
                      </a:r>
                      <a:r>
                        <a:rPr kumimoji="1"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p</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2100" b="0" i="0"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a:t>
                      </a:r>
                      <a:r>
                        <a:rPr kumimoji="1"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p</a:t>
                      </a:r>
                      <a:r>
                        <a:rPr kumimoji="1" lang="en-US" altLang="zh-CN" sz="2100" b="0" i="0"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a:t>
                      </a:r>
                      <a:r>
                        <a:rPr kumimoji="1"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q</a:t>
                      </a:r>
                      <a:r>
                        <a:rPr kumimoji="1" lang="en-US" altLang="zh-CN" sz="2100" b="0" i="0"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2100" b="0" i="0"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a:t>
                      </a:r>
                      <a:r>
                        <a:rPr kumimoji="1"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p</a:t>
                      </a:r>
                      <a:r>
                        <a:rPr kumimoji="1" lang="en-US" altLang="zh-CN" sz="2100" b="0" i="0"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a:t>
                      </a:r>
                      <a:r>
                        <a:rPr kumimoji="1"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q</a:t>
                      </a:r>
                      <a:r>
                        <a:rPr kumimoji="1" lang="en-US" altLang="zh-CN" sz="2100" b="0" i="0"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a:t>
                      </a:r>
                      <a:r>
                        <a:rPr kumimoji="1"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p</a:t>
                      </a:r>
                      <a:endParaRPr kumimoji="1" lang="zh-CN" altLang="en-US" sz="2100" b="0" i="1"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endParaRPr>
                    </a:p>
                  </a:txBody>
                  <a:tcPr marL="68580" marR="68580"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07532273"/>
                  </a:ext>
                </a:extLst>
              </a:tr>
              <a:tr h="540544">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1243645"/>
                  </a:ext>
                </a:extLst>
              </a:tr>
              <a:tr h="520304">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8048840"/>
                  </a:ext>
                </a:extLst>
              </a:tr>
              <a:tr h="520304">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49555247"/>
                  </a:ext>
                </a:extLst>
              </a:tr>
              <a:tr h="491729">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836351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998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8F51DD37-D965-4308-8C38-82A92117708A}"/>
              </a:ext>
            </a:extLst>
          </p:cNvPr>
          <p:cNvSpPr>
            <a:spLocks noGrp="1" noChangeArrowheads="1"/>
          </p:cNvSpPr>
          <p:nvPr>
            <p:ph type="title"/>
          </p:nvPr>
        </p:nvSpPr>
        <p:spPr>
          <a:noFill/>
        </p:spPr>
        <p:txBody>
          <a:bodyPr/>
          <a:lstStyle/>
          <a:p>
            <a:r>
              <a:rPr lang="en-US" altLang="zh-CN"/>
              <a:t>1.2 </a:t>
            </a:r>
            <a:r>
              <a:rPr lang="zh-CN" altLang="en-US"/>
              <a:t>命题公式及其</a:t>
            </a:r>
            <a:r>
              <a:rPr lang="zh-CN" altLang="en-US" u="sng"/>
              <a:t>赋值</a:t>
            </a:r>
          </a:p>
        </p:txBody>
      </p:sp>
      <p:sp>
        <p:nvSpPr>
          <p:cNvPr id="74755" name="Rectangle 3">
            <a:extLst>
              <a:ext uri="{FF2B5EF4-FFF2-40B4-BE49-F238E27FC236}">
                <a16:creationId xmlns:a16="http://schemas.microsoft.com/office/drawing/2014/main" id="{8B46CB29-4B53-4674-AE32-1507622F333C}"/>
              </a:ext>
            </a:extLst>
          </p:cNvPr>
          <p:cNvSpPr>
            <a:spLocks noGrp="1" noChangeArrowheads="1"/>
          </p:cNvSpPr>
          <p:nvPr>
            <p:ph type="body" sz="half" idx="1"/>
          </p:nvPr>
        </p:nvSpPr>
        <p:spPr>
          <a:xfrm>
            <a:off x="1657350" y="1863328"/>
            <a:ext cx="5938838" cy="3671888"/>
          </a:xfrm>
          <a:noFill/>
        </p:spPr>
        <p:txBody>
          <a:bodyPr/>
          <a:lstStyle/>
          <a:p>
            <a:pPr marL="342900" indent="-342900"/>
            <a:r>
              <a:rPr lang="zh-CN" altLang="en-US" b="0"/>
              <a:t>例题：下列哪些具有相同真值？</a:t>
            </a:r>
            <a:endParaRPr lang="en-US" altLang="zh-CN" b="0"/>
          </a:p>
          <a:p>
            <a:pPr marL="642938" lvl="1" indent="-300038">
              <a:buFont typeface="Wingdings" panose="05000000000000000000" pitchFamily="2" charset="2"/>
              <a:buAutoNum type="alphaLcParenR"/>
            </a:pPr>
            <a:r>
              <a:rPr lang="en-US" altLang="zh-CN" b="0">
                <a:latin typeface="Verdana" panose="020B0604030504040204" pitchFamily="34" charset="0"/>
              </a:rPr>
              <a:t>p</a:t>
            </a:r>
            <a:r>
              <a:rPr lang="en-US" altLang="zh-CN" b="0">
                <a:latin typeface="Verdana" panose="020B0604030504040204" pitchFamily="34" charset="0"/>
                <a:sym typeface="Symbol" panose="05050102010706020507" pitchFamily="18" charset="2"/>
              </a:rPr>
              <a:t>q</a:t>
            </a:r>
          </a:p>
          <a:p>
            <a:pPr marL="642938" lvl="1" indent="-300038">
              <a:buFont typeface="Wingdings" panose="05000000000000000000" pitchFamily="2" charset="2"/>
              <a:buAutoNum type="alphaLcParenR"/>
            </a:pPr>
            <a:r>
              <a:rPr lang="en-US" altLang="zh-CN" b="0">
                <a:latin typeface="Verdana" panose="020B0604030504040204" pitchFamily="34" charset="0"/>
                <a:sym typeface="Symbol" panose="05050102010706020507" pitchFamily="18" charset="2"/>
              </a:rPr>
              <a:t>p(qr)</a:t>
            </a:r>
          </a:p>
          <a:p>
            <a:pPr marL="642938" lvl="1" indent="-300038">
              <a:buFont typeface="Wingdings" panose="05000000000000000000" pitchFamily="2" charset="2"/>
              <a:buAutoNum type="alphaLcParenR"/>
            </a:pPr>
            <a:r>
              <a:rPr lang="en-US" altLang="zh-CN" b="0">
                <a:latin typeface="Verdana" panose="020B0604030504040204" pitchFamily="34" charset="0"/>
                <a:sym typeface="Symbol" panose="05050102010706020507" pitchFamily="18" charset="2"/>
              </a:rPr>
              <a:t>(pq)((pr)p)</a:t>
            </a:r>
          </a:p>
          <a:p>
            <a:pPr marL="342900" indent="-342900">
              <a:buNone/>
            </a:pPr>
            <a:endParaRPr lang="en-US" altLang="zh-CN" b="0" i="1">
              <a:latin typeface="Verdana" panose="020B060403050404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B57BCB38-AAAA-4CFF-B342-A572605EC909}"/>
              </a:ext>
            </a:extLst>
          </p:cNvPr>
          <p:cNvSpPr>
            <a:spLocks noGrp="1" noChangeArrowheads="1"/>
          </p:cNvSpPr>
          <p:nvPr>
            <p:ph type="title"/>
          </p:nvPr>
        </p:nvSpPr>
        <p:spPr>
          <a:noFill/>
        </p:spPr>
        <p:txBody>
          <a:bodyPr/>
          <a:lstStyle/>
          <a:p>
            <a:r>
              <a:rPr lang="en-US" altLang="zh-CN"/>
              <a:t>1.2 </a:t>
            </a:r>
            <a:r>
              <a:rPr lang="zh-CN" altLang="en-US"/>
              <a:t>命题公式及其</a:t>
            </a:r>
            <a:r>
              <a:rPr lang="zh-CN" altLang="en-US" u="sng"/>
              <a:t>赋值</a:t>
            </a:r>
          </a:p>
        </p:txBody>
      </p:sp>
      <p:sp>
        <p:nvSpPr>
          <p:cNvPr id="75779" name="Rectangle 3">
            <a:extLst>
              <a:ext uri="{FF2B5EF4-FFF2-40B4-BE49-F238E27FC236}">
                <a16:creationId xmlns:a16="http://schemas.microsoft.com/office/drawing/2014/main" id="{2FEEE114-3810-4DEE-9BB6-F2E75ED08F01}"/>
              </a:ext>
            </a:extLst>
          </p:cNvPr>
          <p:cNvSpPr>
            <a:spLocks noGrp="1" noChangeArrowheads="1"/>
          </p:cNvSpPr>
          <p:nvPr>
            <p:ph type="body" sz="half" idx="1"/>
          </p:nvPr>
        </p:nvSpPr>
        <p:spPr>
          <a:xfrm>
            <a:off x="1657350" y="1863328"/>
            <a:ext cx="5938838" cy="3671888"/>
          </a:xfrm>
          <a:noFill/>
        </p:spPr>
        <p:txBody>
          <a:bodyPr/>
          <a:lstStyle/>
          <a:p>
            <a:pPr marL="342900" indent="-342900"/>
            <a:r>
              <a:rPr lang="zh-CN" altLang="en-US" b="0"/>
              <a:t>例题</a:t>
            </a:r>
            <a:endParaRPr lang="en-US" altLang="zh-CN" b="0" i="1">
              <a:latin typeface="Verdana" panose="020B0604030504040204" pitchFamily="34" charset="0"/>
            </a:endParaRPr>
          </a:p>
        </p:txBody>
      </p:sp>
      <p:graphicFrame>
        <p:nvGraphicFramePr>
          <p:cNvPr id="53325" name="Group 77">
            <a:extLst>
              <a:ext uri="{FF2B5EF4-FFF2-40B4-BE49-F238E27FC236}">
                <a16:creationId xmlns:a16="http://schemas.microsoft.com/office/drawing/2014/main" id="{DF063A34-D157-4DC3-8B1A-AAFD8A8C0098}"/>
              </a:ext>
            </a:extLst>
          </p:cNvPr>
          <p:cNvGraphicFramePr>
            <a:graphicFrameLocks noGrp="1"/>
          </p:cNvGraphicFramePr>
          <p:nvPr>
            <p:ph sz="half" idx="2"/>
          </p:nvPr>
        </p:nvGraphicFramePr>
        <p:xfrm>
          <a:off x="1385889" y="2294336"/>
          <a:ext cx="6426995" cy="3211593"/>
        </p:xfrm>
        <a:graphic>
          <a:graphicData uri="http://schemas.openxmlformats.org/drawingml/2006/table">
            <a:tbl>
              <a:tblPr/>
              <a:tblGrid>
                <a:gridCol w="539354">
                  <a:extLst>
                    <a:ext uri="{9D8B030D-6E8A-4147-A177-3AD203B41FA5}">
                      <a16:colId xmlns:a16="http://schemas.microsoft.com/office/drawing/2014/main" val="1224702063"/>
                    </a:ext>
                  </a:extLst>
                </a:gridCol>
                <a:gridCol w="486965">
                  <a:extLst>
                    <a:ext uri="{9D8B030D-6E8A-4147-A177-3AD203B41FA5}">
                      <a16:colId xmlns:a16="http://schemas.microsoft.com/office/drawing/2014/main" val="3494290682"/>
                    </a:ext>
                  </a:extLst>
                </a:gridCol>
                <a:gridCol w="539354">
                  <a:extLst>
                    <a:ext uri="{9D8B030D-6E8A-4147-A177-3AD203B41FA5}">
                      <a16:colId xmlns:a16="http://schemas.microsoft.com/office/drawing/2014/main" val="2870560821"/>
                    </a:ext>
                  </a:extLst>
                </a:gridCol>
                <a:gridCol w="864394">
                  <a:extLst>
                    <a:ext uri="{9D8B030D-6E8A-4147-A177-3AD203B41FA5}">
                      <a16:colId xmlns:a16="http://schemas.microsoft.com/office/drawing/2014/main" val="1135390483"/>
                    </a:ext>
                  </a:extLst>
                </a:gridCol>
                <a:gridCol w="1403747">
                  <a:extLst>
                    <a:ext uri="{9D8B030D-6E8A-4147-A177-3AD203B41FA5}">
                      <a16:colId xmlns:a16="http://schemas.microsoft.com/office/drawing/2014/main" val="4271812994"/>
                    </a:ext>
                  </a:extLst>
                </a:gridCol>
                <a:gridCol w="2593181">
                  <a:extLst>
                    <a:ext uri="{9D8B030D-6E8A-4147-A177-3AD203B41FA5}">
                      <a16:colId xmlns:a16="http://schemas.microsoft.com/office/drawing/2014/main" val="2656779795"/>
                    </a:ext>
                  </a:extLst>
                </a:gridCol>
              </a:tblGrid>
              <a:tr h="38862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0"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rPr>
                        <a:t>p</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0"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rPr>
                        <a:t>q</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0"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rPr>
                        <a:t>r</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rPr>
                        <a:t>p</a:t>
                      </a:r>
                      <a:r>
                        <a:rPr kumimoji="1" lang="en-US" altLang="zh-CN" sz="2100" b="0" i="0"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a:t>
                      </a:r>
                      <a:r>
                        <a:rPr kumimoji="1"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q</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p</a:t>
                      </a:r>
                      <a:r>
                        <a:rPr kumimoji="1" lang="en-US" altLang="zh-CN" sz="2100" b="0" i="0"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a:t>
                      </a:r>
                      <a:r>
                        <a:rPr kumimoji="1"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q</a:t>
                      </a:r>
                      <a:r>
                        <a:rPr kumimoji="1" lang="en-US" altLang="zh-CN" sz="2100" b="0" i="0"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a:t>
                      </a:r>
                      <a:r>
                        <a:rPr kumimoji="1"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r</a:t>
                      </a:r>
                      <a:r>
                        <a:rPr kumimoji="1" lang="en-US" altLang="zh-CN" sz="2100" b="0" i="0"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2100" b="0" i="0"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a:t>
                      </a:r>
                      <a:r>
                        <a:rPr kumimoji="1"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p</a:t>
                      </a:r>
                      <a:r>
                        <a:rPr kumimoji="1" lang="en-US" altLang="zh-CN" sz="2100" b="0" i="0"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a:t>
                      </a:r>
                      <a:r>
                        <a:rPr kumimoji="1"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q</a:t>
                      </a:r>
                      <a:r>
                        <a:rPr kumimoji="1" lang="en-US" altLang="zh-CN" sz="2100" b="0" i="0"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a:t>
                      </a:r>
                      <a:r>
                        <a:rPr kumimoji="1"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p</a:t>
                      </a:r>
                      <a:r>
                        <a:rPr kumimoji="1" lang="en-US" altLang="zh-CN" sz="2100" b="0" i="0"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a:t>
                      </a:r>
                      <a:r>
                        <a:rPr kumimoji="1"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r</a:t>
                      </a:r>
                      <a:r>
                        <a:rPr kumimoji="1" lang="en-US" altLang="zh-CN" sz="2100" b="0" i="0"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a:t>
                      </a:r>
                      <a:r>
                        <a:rPr kumimoji="1" lang="en-US" altLang="zh-CN" sz="2100" b="0" i="1"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p</a:t>
                      </a:r>
                      <a:r>
                        <a:rPr kumimoji="1" lang="en-US" altLang="zh-CN" sz="2100" b="0" i="0" u="none" strike="noStrike" cap="none" normalizeH="0" baseline="0">
                          <a:ln>
                            <a:noFill/>
                          </a:ln>
                          <a:solidFill>
                            <a:schemeClr val="tx1"/>
                          </a:solidFill>
                          <a:effectLst/>
                          <a:latin typeface="Verdana" panose="020B0604030504040204" pitchFamily="34" charset="0"/>
                          <a:ea typeface="宋体" panose="02010600030101010101" pitchFamily="2" charset="-122"/>
                          <a:sym typeface="Symbol" panose="05050102010706020507" pitchFamily="18" charset="2"/>
                        </a:rPr>
                        <a:t>)</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88221170"/>
                  </a:ext>
                </a:extLst>
              </a:tr>
              <a:tr h="388144">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  </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  </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994784"/>
                  </a:ext>
                </a:extLst>
              </a:tr>
              <a:tr h="34290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 </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 </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38090816"/>
                  </a:ext>
                </a:extLst>
              </a:tr>
              <a:tr h="34290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   </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   </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81214703"/>
                  </a:ext>
                </a:extLst>
              </a:tr>
              <a:tr h="34290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  </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  </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03408247"/>
                  </a:ext>
                </a:extLst>
              </a:tr>
              <a:tr h="34290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  </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  </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0803380"/>
                  </a:ext>
                </a:extLst>
              </a:tr>
              <a:tr h="377429">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 </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 </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24349366"/>
                  </a:ext>
                </a:extLst>
              </a:tr>
              <a:tr h="34290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66970465"/>
                  </a:ext>
                </a:extLst>
              </a:tr>
              <a:tr h="342900">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 </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1  </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5726192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3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2CF3119A-7274-4C1F-AF07-13E73D25D806}"/>
              </a:ext>
            </a:extLst>
          </p:cNvPr>
          <p:cNvSpPr>
            <a:spLocks noGrp="1" noChangeArrowheads="1"/>
          </p:cNvSpPr>
          <p:nvPr>
            <p:ph type="title"/>
          </p:nvPr>
        </p:nvSpPr>
        <p:spPr>
          <a:xfrm>
            <a:off x="2070497" y="1125141"/>
            <a:ext cx="4591050" cy="313134"/>
          </a:xfrm>
        </p:spPr>
        <p:txBody>
          <a:bodyPr/>
          <a:lstStyle/>
          <a:p>
            <a:r>
              <a:rPr lang="zh-CN" altLang="en-US"/>
              <a:t>第一章 习题课</a:t>
            </a:r>
          </a:p>
        </p:txBody>
      </p:sp>
      <p:sp>
        <p:nvSpPr>
          <p:cNvPr id="76803" name="Rectangle 3">
            <a:extLst>
              <a:ext uri="{FF2B5EF4-FFF2-40B4-BE49-F238E27FC236}">
                <a16:creationId xmlns:a16="http://schemas.microsoft.com/office/drawing/2014/main" id="{36E75057-7C73-49AA-90DB-269BB5AD0432}"/>
              </a:ext>
            </a:extLst>
          </p:cNvPr>
          <p:cNvSpPr>
            <a:spLocks noGrp="1" noChangeArrowheads="1"/>
          </p:cNvSpPr>
          <p:nvPr>
            <p:ph type="body" idx="1"/>
          </p:nvPr>
        </p:nvSpPr>
        <p:spPr>
          <a:xfrm>
            <a:off x="1439467" y="1701403"/>
            <a:ext cx="6265069" cy="3995738"/>
          </a:xfrm>
        </p:spPr>
        <p:txBody>
          <a:bodyPr/>
          <a:lstStyle/>
          <a:p>
            <a:pPr marL="330994" indent="-330994">
              <a:tabLst>
                <a:tab pos="201216" algn="l"/>
              </a:tabLst>
            </a:pPr>
            <a:r>
              <a:rPr lang="zh-CN" altLang="en-US" sz="1800"/>
              <a:t>主要内容</a:t>
            </a:r>
          </a:p>
          <a:p>
            <a:pPr marL="631031" lvl="1" indent="-330994">
              <a:buFont typeface="Wingdings" panose="05000000000000000000" pitchFamily="2" charset="2"/>
              <a:buChar char="l"/>
              <a:tabLst>
                <a:tab pos="201216" algn="l"/>
              </a:tabLst>
            </a:pPr>
            <a:r>
              <a:rPr lang="zh-CN" altLang="en-US" sz="1800"/>
              <a:t>命题、真值、简单命题与复合命题、命题符号化</a:t>
            </a:r>
          </a:p>
          <a:p>
            <a:pPr marL="631031" lvl="1" indent="-330994">
              <a:buFont typeface="Wingdings" panose="05000000000000000000" pitchFamily="2" charset="2"/>
              <a:buChar char="l"/>
              <a:tabLst>
                <a:tab pos="201216" algn="l"/>
              </a:tabLst>
            </a:pPr>
            <a:r>
              <a:rPr lang="zh-CN" altLang="en-US" sz="1800"/>
              <a:t>联结词</a:t>
            </a:r>
            <a:r>
              <a:rPr lang="zh-CN" altLang="en-US" sz="1800">
                <a:sym typeface="Symbol" panose="05050102010706020507" pitchFamily="18" charset="2"/>
              </a:rPr>
              <a:t></a:t>
            </a:r>
            <a:r>
              <a:rPr lang="en-US" altLang="zh-CN" sz="1800"/>
              <a:t>, </a:t>
            </a:r>
            <a:r>
              <a:rPr lang="en-US" altLang="zh-CN" sz="1800">
                <a:sym typeface="Symbol" panose="05050102010706020507" pitchFamily="18" charset="2"/>
              </a:rPr>
              <a:t></a:t>
            </a:r>
            <a:r>
              <a:rPr lang="en-US" altLang="zh-CN" sz="1800"/>
              <a:t>, </a:t>
            </a:r>
            <a:r>
              <a:rPr lang="en-US" altLang="zh-CN" sz="1800">
                <a:sym typeface="Symbol" panose="05050102010706020507" pitchFamily="18" charset="2"/>
              </a:rPr>
              <a:t></a:t>
            </a:r>
            <a:r>
              <a:rPr lang="en-US" altLang="zh-CN" sz="1800"/>
              <a:t>, </a:t>
            </a:r>
            <a:r>
              <a:rPr lang="en-US" altLang="zh-CN" sz="1800">
                <a:sym typeface="Symbol" panose="05050102010706020507" pitchFamily="18" charset="2"/>
              </a:rPr>
              <a:t></a:t>
            </a:r>
            <a:r>
              <a:rPr lang="en-US" altLang="zh-CN" sz="1800"/>
              <a:t>, </a:t>
            </a:r>
            <a:r>
              <a:rPr lang="en-US" altLang="zh-CN" sz="1800">
                <a:sym typeface="Symbol" panose="05050102010706020507" pitchFamily="18" charset="2"/>
              </a:rPr>
              <a:t></a:t>
            </a:r>
            <a:r>
              <a:rPr lang="zh-CN" altLang="en-US" sz="1800"/>
              <a:t>及复合命题符号化</a:t>
            </a:r>
          </a:p>
          <a:p>
            <a:pPr marL="631031" lvl="1" indent="-330994">
              <a:buFont typeface="Wingdings" panose="05000000000000000000" pitchFamily="2" charset="2"/>
              <a:buChar char="l"/>
              <a:tabLst>
                <a:tab pos="201216" algn="l"/>
              </a:tabLst>
            </a:pPr>
            <a:r>
              <a:rPr lang="zh-CN" altLang="en-US" sz="1800"/>
              <a:t>命题公式及层次</a:t>
            </a:r>
          </a:p>
          <a:p>
            <a:pPr marL="631031" lvl="1" indent="-330994">
              <a:buFont typeface="Wingdings" panose="05000000000000000000" pitchFamily="2" charset="2"/>
              <a:buChar char="l"/>
              <a:tabLst>
                <a:tab pos="201216" algn="l"/>
              </a:tabLst>
            </a:pPr>
            <a:r>
              <a:rPr lang="zh-CN" altLang="en-US" sz="1800"/>
              <a:t>公式的类型</a:t>
            </a:r>
          </a:p>
          <a:p>
            <a:pPr marL="631031" lvl="1" indent="-330994">
              <a:buFont typeface="Wingdings" panose="05000000000000000000" pitchFamily="2" charset="2"/>
              <a:buChar char="l"/>
              <a:tabLst>
                <a:tab pos="201216" algn="l"/>
              </a:tabLst>
            </a:pPr>
            <a:r>
              <a:rPr lang="zh-CN" altLang="en-US" sz="1800"/>
              <a:t>真值表及应用</a:t>
            </a:r>
          </a:p>
          <a:p>
            <a:pPr marL="330994" indent="-330994">
              <a:spcBef>
                <a:spcPct val="40000"/>
              </a:spcBef>
              <a:tabLst>
                <a:tab pos="201216" algn="l"/>
              </a:tabLst>
            </a:pPr>
            <a:r>
              <a:rPr lang="zh-CN" altLang="en-US" sz="1800"/>
              <a:t>基本要求</a:t>
            </a:r>
          </a:p>
          <a:p>
            <a:pPr marL="631031" lvl="1" indent="-330994">
              <a:buFont typeface="Wingdings" panose="05000000000000000000" pitchFamily="2" charset="2"/>
              <a:buChar char="l"/>
              <a:tabLst>
                <a:tab pos="201216" algn="l"/>
              </a:tabLst>
            </a:pPr>
            <a:r>
              <a:rPr lang="zh-CN" altLang="en-US" sz="1800"/>
              <a:t>深刻理解各联结词的逻辑关系</a:t>
            </a:r>
            <a:r>
              <a:rPr lang="en-US" altLang="zh-CN" sz="1800"/>
              <a:t>, </a:t>
            </a:r>
            <a:r>
              <a:rPr lang="zh-CN" altLang="en-US" sz="1800"/>
              <a:t>熟练地将命题符号化</a:t>
            </a:r>
          </a:p>
          <a:p>
            <a:pPr marL="631031" lvl="1" indent="-330994">
              <a:buFont typeface="Wingdings" panose="05000000000000000000" pitchFamily="2" charset="2"/>
              <a:buChar char="l"/>
              <a:tabLst>
                <a:tab pos="201216" algn="l"/>
              </a:tabLst>
            </a:pPr>
            <a:r>
              <a:rPr lang="zh-CN" altLang="en-US" sz="1800"/>
              <a:t>会求复合命题的真值</a:t>
            </a:r>
          </a:p>
          <a:p>
            <a:pPr marL="631031" lvl="1" indent="-330994">
              <a:buFont typeface="Wingdings" panose="05000000000000000000" pitchFamily="2" charset="2"/>
              <a:buChar char="l"/>
              <a:tabLst>
                <a:tab pos="201216" algn="l"/>
              </a:tabLst>
            </a:pPr>
            <a:r>
              <a:rPr lang="zh-CN" altLang="en-US" sz="1800"/>
              <a:t>深刻理解合式公式及重言式、矛盾式、可满足式等</a:t>
            </a:r>
          </a:p>
          <a:p>
            <a:pPr marL="631031" lvl="1" indent="-330994">
              <a:buFont typeface="Wingdings" panose="05000000000000000000" pitchFamily="2" charset="2"/>
              <a:buChar char="l"/>
              <a:tabLst>
                <a:tab pos="201216" algn="l"/>
              </a:tabLst>
            </a:pPr>
            <a:r>
              <a:rPr lang="zh-CN" altLang="en-US" sz="1800"/>
              <a:t>熟练地求公式的真值表，并用它求公式的成真赋值与成假赋值及判断公式类型</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a:extLst>
              <a:ext uri="{FF2B5EF4-FFF2-40B4-BE49-F238E27FC236}">
                <a16:creationId xmlns:a16="http://schemas.microsoft.com/office/drawing/2014/main" id="{CDB9521C-0E2B-452D-B3C3-F973D6A7BABE}"/>
              </a:ext>
            </a:extLst>
          </p:cNvPr>
          <p:cNvSpPr>
            <a:spLocks noGrp="1" noChangeArrowheads="1"/>
          </p:cNvSpPr>
          <p:nvPr>
            <p:ph type="body" idx="1"/>
          </p:nvPr>
        </p:nvSpPr>
        <p:spPr>
          <a:xfrm>
            <a:off x="1802606" y="1870472"/>
            <a:ext cx="6172200" cy="3394472"/>
          </a:xfrm>
        </p:spPr>
        <p:txBody>
          <a:bodyPr/>
          <a:lstStyle/>
          <a:p>
            <a:pPr marL="381000" indent="-381000">
              <a:buNone/>
            </a:pPr>
            <a:r>
              <a:rPr lang="en-US" altLang="zh-CN" sz="1500"/>
              <a:t>1. </a:t>
            </a:r>
            <a:r>
              <a:rPr lang="zh-CN" altLang="en-US" sz="1500"/>
              <a:t>将下列命题符号化</a:t>
            </a:r>
            <a:endParaRPr lang="en-US" altLang="zh-CN" sz="1500"/>
          </a:p>
          <a:p>
            <a:pPr marL="381000" indent="-381000">
              <a:buNone/>
            </a:pPr>
            <a:r>
              <a:rPr lang="en-US" altLang="zh-CN" sz="1500"/>
              <a:t>  (1) </a:t>
            </a:r>
            <a:r>
              <a:rPr lang="zh-CN" altLang="en-US" sz="1500"/>
              <a:t>苹果树和梨树都是落叶乔木</a:t>
            </a:r>
          </a:p>
          <a:p>
            <a:pPr marL="381000" indent="-381000">
              <a:buNone/>
            </a:pPr>
            <a:r>
              <a:rPr lang="en-US" altLang="zh-CN" sz="1500"/>
              <a:t>  (2) </a:t>
            </a:r>
            <a:r>
              <a:rPr lang="zh-CN" altLang="en-US" sz="1500"/>
              <a:t>王小红和李大明组成一个物理小组</a:t>
            </a:r>
            <a:endParaRPr lang="en-US" altLang="zh-CN" sz="1500"/>
          </a:p>
          <a:p>
            <a:pPr marL="381000" indent="-381000">
              <a:buNone/>
            </a:pPr>
            <a:r>
              <a:rPr lang="en-US" altLang="zh-CN" sz="1500"/>
              <a:t>  (3) </a:t>
            </a:r>
            <a:r>
              <a:rPr lang="zh-CN" altLang="en-US" sz="1500"/>
              <a:t>王小红或李大明是物理组成员</a:t>
            </a:r>
            <a:endParaRPr lang="en-US" altLang="zh-CN" sz="1500"/>
          </a:p>
          <a:p>
            <a:pPr marL="381000" indent="-381000">
              <a:buNone/>
            </a:pPr>
            <a:r>
              <a:rPr lang="en-US" altLang="zh-CN" sz="1500"/>
              <a:t>  (4) </a:t>
            </a:r>
            <a:r>
              <a:rPr lang="zh-CN" altLang="en-US" sz="1500"/>
              <a:t>王小红或李大明中的一人是物理组成员</a:t>
            </a:r>
          </a:p>
          <a:p>
            <a:pPr marL="381000" indent="-381000">
              <a:buNone/>
            </a:pPr>
            <a:r>
              <a:rPr lang="en-US" altLang="zh-CN" sz="1500">
                <a:sym typeface="Symbol" panose="05050102010706020507" pitchFamily="18" charset="2"/>
              </a:rPr>
              <a:t>  (5) </a:t>
            </a:r>
            <a:r>
              <a:rPr lang="zh-CN" altLang="en-US" sz="1500">
                <a:sym typeface="Symbol" panose="05050102010706020507" pitchFamily="18" charset="2"/>
              </a:rPr>
              <a:t>只要</a:t>
            </a:r>
            <a:r>
              <a:rPr lang="zh-CN" altLang="en-US" sz="1500"/>
              <a:t>天冷，小王就穿羽绒服</a:t>
            </a:r>
          </a:p>
          <a:p>
            <a:pPr marL="381000" indent="-381000">
              <a:buNone/>
            </a:pPr>
            <a:r>
              <a:rPr lang="en-US" altLang="zh-CN" sz="1500"/>
              <a:t>  (6) </a:t>
            </a:r>
            <a:r>
              <a:rPr lang="zh-CN" altLang="en-US" sz="1500"/>
              <a:t>因为天冷，所以小王穿羽绒服</a:t>
            </a:r>
          </a:p>
          <a:p>
            <a:pPr marL="381000" indent="-381000">
              <a:buNone/>
            </a:pPr>
            <a:r>
              <a:rPr lang="en-US" altLang="zh-CN" sz="1500">
                <a:sym typeface="Symbol" panose="05050102010706020507" pitchFamily="18" charset="2"/>
              </a:rPr>
              <a:t>  (7) </a:t>
            </a:r>
            <a:r>
              <a:rPr lang="zh-CN" altLang="en-US" sz="1500"/>
              <a:t>若小王不穿羽绒服，则天不冷</a:t>
            </a:r>
          </a:p>
          <a:p>
            <a:pPr marL="381000" indent="-381000">
              <a:buNone/>
            </a:pPr>
            <a:r>
              <a:rPr lang="en-US" altLang="zh-CN" sz="1500"/>
              <a:t>  (8) </a:t>
            </a:r>
            <a:r>
              <a:rPr lang="zh-CN" altLang="en-US" sz="1500"/>
              <a:t>只有天冷，小王才穿羽绒服</a:t>
            </a:r>
          </a:p>
          <a:p>
            <a:pPr marL="381000" indent="-381000">
              <a:buNone/>
            </a:pPr>
            <a:r>
              <a:rPr lang="en-US" altLang="zh-CN" sz="1500"/>
              <a:t>  </a:t>
            </a:r>
            <a:r>
              <a:rPr lang="en-US" altLang="zh-CN" sz="1500">
                <a:sym typeface="Symbol" panose="05050102010706020507" pitchFamily="18" charset="2"/>
              </a:rPr>
              <a:t>(9) </a:t>
            </a:r>
            <a:r>
              <a:rPr lang="zh-CN" altLang="en-US" sz="1500"/>
              <a:t>除非天冷，小王才穿羽绒服</a:t>
            </a:r>
            <a:endParaRPr lang="zh-CN" altLang="en-US" sz="1500">
              <a:sym typeface="Symbol" panose="05050102010706020507" pitchFamily="18" charset="2"/>
            </a:endParaRPr>
          </a:p>
          <a:p>
            <a:pPr marL="381000" indent="-381000">
              <a:buNone/>
            </a:pPr>
            <a:r>
              <a:rPr lang="en-US" altLang="zh-CN" sz="1500">
                <a:sym typeface="Symbol" panose="05050102010706020507" pitchFamily="18" charset="2"/>
              </a:rPr>
              <a:t>  (10)</a:t>
            </a:r>
            <a:r>
              <a:rPr lang="zh-CN" altLang="en-US" sz="1500"/>
              <a:t>除非小王穿羽绒服，否则天不冷</a:t>
            </a:r>
            <a:endParaRPr lang="zh-CN" altLang="en-US" sz="1500">
              <a:sym typeface="Symbol" panose="05050102010706020507" pitchFamily="18" charset="2"/>
            </a:endParaRPr>
          </a:p>
          <a:p>
            <a:pPr marL="381000" indent="-381000">
              <a:buNone/>
            </a:pPr>
            <a:r>
              <a:rPr lang="en-US" altLang="zh-CN" sz="1500"/>
              <a:t>  (11)</a:t>
            </a:r>
            <a:r>
              <a:rPr lang="zh-CN" altLang="en-US" sz="1500"/>
              <a:t>如果天不冷，则小王不穿羽绒服</a:t>
            </a:r>
          </a:p>
          <a:p>
            <a:pPr marL="381000" indent="-381000">
              <a:buNone/>
            </a:pPr>
            <a:r>
              <a:rPr lang="en-US" altLang="zh-CN" sz="1500"/>
              <a:t>  (12)</a:t>
            </a:r>
            <a:r>
              <a:rPr lang="zh-CN" altLang="en-US" sz="1500"/>
              <a:t>小王穿羽绒服当且仅当天冷的时候</a:t>
            </a:r>
          </a:p>
          <a:p>
            <a:pPr lvl="1">
              <a:buFont typeface="Wingdings" panose="05000000000000000000" pitchFamily="2" charset="2"/>
              <a:buNone/>
            </a:pPr>
            <a:endParaRPr lang="en-US" altLang="zh-CN" sz="1500">
              <a:solidFill>
                <a:schemeClr val="tx1"/>
              </a:solidFill>
            </a:endParaRPr>
          </a:p>
        </p:txBody>
      </p:sp>
      <p:sp>
        <p:nvSpPr>
          <p:cNvPr id="77827" name="Rectangle 4">
            <a:extLst>
              <a:ext uri="{FF2B5EF4-FFF2-40B4-BE49-F238E27FC236}">
                <a16:creationId xmlns:a16="http://schemas.microsoft.com/office/drawing/2014/main" id="{84EC94AD-B858-4371-A293-6228909D6F3B}"/>
              </a:ext>
            </a:extLst>
          </p:cNvPr>
          <p:cNvSpPr>
            <a:spLocks noChangeArrowheads="1"/>
          </p:cNvSpPr>
          <p:nvPr/>
        </p:nvSpPr>
        <p:spPr bwMode="auto">
          <a:xfrm>
            <a:off x="3907631" y="979886"/>
            <a:ext cx="17442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sz="2400"/>
              <a:t>练习</a:t>
            </a:r>
            <a:r>
              <a:rPr lang="en-US" altLang="zh-CN" sz="2400">
                <a:latin typeface="Times New Roman" panose="02020603050405020304" pitchFamily="18" charset="0"/>
              </a:rPr>
              <a:t>1</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a:extLst>
              <a:ext uri="{FF2B5EF4-FFF2-40B4-BE49-F238E27FC236}">
                <a16:creationId xmlns:a16="http://schemas.microsoft.com/office/drawing/2014/main" id="{417653AD-3E6F-46E8-9C62-D30D16CF681E}"/>
              </a:ext>
            </a:extLst>
          </p:cNvPr>
          <p:cNvSpPr>
            <a:spLocks noGrp="1" noChangeArrowheads="1"/>
          </p:cNvSpPr>
          <p:nvPr>
            <p:ph type="body" idx="1"/>
          </p:nvPr>
        </p:nvSpPr>
        <p:spPr>
          <a:xfrm>
            <a:off x="1331119" y="1863330"/>
            <a:ext cx="4158854" cy="2753915"/>
          </a:xfrm>
        </p:spPr>
        <p:txBody>
          <a:bodyPr/>
          <a:lstStyle/>
          <a:p>
            <a:pPr marL="0" indent="0" defTabSz="673894">
              <a:buNone/>
              <a:tabLst>
                <a:tab pos="71438" algn="l"/>
              </a:tabLst>
            </a:pPr>
            <a:r>
              <a:rPr lang="en-US" altLang="zh-CN" sz="1800"/>
              <a:t>2.  </a:t>
            </a:r>
            <a:r>
              <a:rPr lang="zh-CN" altLang="en-US" sz="1800"/>
              <a:t>设 </a:t>
            </a:r>
            <a:r>
              <a:rPr lang="en-US" altLang="zh-CN" sz="1800" i="1"/>
              <a:t>p </a:t>
            </a:r>
            <a:r>
              <a:rPr lang="en-US" altLang="zh-CN" sz="1800"/>
              <a:t>: 2</a:t>
            </a:r>
            <a:r>
              <a:rPr lang="zh-CN" altLang="en-US" sz="1800"/>
              <a:t>是素数</a:t>
            </a:r>
            <a:endParaRPr lang="zh-CN" altLang="en-US" sz="1800" i="1"/>
          </a:p>
          <a:p>
            <a:pPr marL="0" indent="0" defTabSz="673894">
              <a:buNone/>
              <a:tabLst>
                <a:tab pos="71438" algn="l"/>
              </a:tabLst>
            </a:pPr>
            <a:r>
              <a:rPr lang="zh-CN" altLang="en-US" sz="1800" i="1"/>
              <a:t>          </a:t>
            </a:r>
            <a:r>
              <a:rPr lang="en-US" altLang="zh-CN" sz="1800" i="1"/>
              <a:t>q </a:t>
            </a:r>
            <a:r>
              <a:rPr lang="en-US" altLang="zh-CN" sz="1800"/>
              <a:t>: </a:t>
            </a:r>
            <a:r>
              <a:rPr lang="zh-CN" altLang="en-US" sz="1800"/>
              <a:t>中国的国土面积比日本大</a:t>
            </a:r>
            <a:endParaRPr lang="zh-CN" altLang="en-US" sz="1800" i="1"/>
          </a:p>
          <a:p>
            <a:pPr marL="0" indent="0" defTabSz="673894">
              <a:buNone/>
              <a:tabLst>
                <a:tab pos="71438" algn="l"/>
              </a:tabLst>
            </a:pPr>
            <a:r>
              <a:rPr lang="zh-CN" altLang="en-US" sz="1800" i="1"/>
              <a:t>          </a:t>
            </a:r>
            <a:r>
              <a:rPr lang="en-US" altLang="zh-CN" sz="1800" i="1"/>
              <a:t>r </a:t>
            </a:r>
            <a:r>
              <a:rPr lang="en-US" altLang="zh-CN" sz="1800"/>
              <a:t>: </a:t>
            </a:r>
            <a:r>
              <a:rPr lang="zh-CN" altLang="en-US" sz="1800"/>
              <a:t>江苏的省会是无锡</a:t>
            </a:r>
          </a:p>
          <a:p>
            <a:pPr marL="0" indent="0" defTabSz="673894">
              <a:buNone/>
              <a:tabLst>
                <a:tab pos="71438" algn="l"/>
              </a:tabLst>
            </a:pPr>
            <a:r>
              <a:rPr lang="zh-CN" altLang="en-US" sz="1800"/>
              <a:t>    求下面命题的真值</a:t>
            </a:r>
          </a:p>
          <a:p>
            <a:pPr marL="400050" lvl="1" indent="-265510" defTabSz="673894">
              <a:buNone/>
              <a:tabLst>
                <a:tab pos="71438" algn="l"/>
              </a:tabLst>
            </a:pPr>
            <a:r>
              <a:rPr lang="zh-CN" altLang="en-US" sz="1800"/>
              <a:t>    </a:t>
            </a:r>
            <a:r>
              <a:rPr lang="en-US" altLang="zh-CN" sz="1800"/>
              <a:t>(1) (</a:t>
            </a:r>
            <a:r>
              <a:rPr lang="en-US" altLang="zh-CN" sz="1800" i="1"/>
              <a:t>p</a:t>
            </a:r>
            <a:r>
              <a:rPr lang="en-US" altLang="zh-CN" sz="1800">
                <a:sym typeface="Symbol" panose="05050102010706020507" pitchFamily="18" charset="2"/>
              </a:rPr>
              <a:t></a:t>
            </a:r>
            <a:r>
              <a:rPr lang="en-US" altLang="zh-CN" sz="1800" i="1"/>
              <a:t>q</a:t>
            </a:r>
            <a:r>
              <a:rPr lang="en-US" altLang="zh-CN" sz="1800"/>
              <a:t>)</a:t>
            </a:r>
            <a:r>
              <a:rPr lang="en-US" altLang="zh-CN" sz="1800">
                <a:sym typeface="Symbol" panose="05050102010706020507" pitchFamily="18" charset="2"/>
              </a:rPr>
              <a:t></a:t>
            </a:r>
            <a:r>
              <a:rPr lang="en-US" altLang="zh-CN" sz="1800" i="1"/>
              <a:t>r</a:t>
            </a:r>
            <a:endParaRPr lang="en-US" altLang="zh-CN" sz="1800"/>
          </a:p>
          <a:p>
            <a:pPr marL="400050" lvl="1" indent="-265510" defTabSz="673894">
              <a:buNone/>
              <a:tabLst>
                <a:tab pos="71438" algn="l"/>
              </a:tabLst>
            </a:pPr>
            <a:r>
              <a:rPr lang="en-US" altLang="zh-CN" sz="1800"/>
              <a:t>    (2) (</a:t>
            </a:r>
            <a:r>
              <a:rPr lang="en-US" altLang="zh-CN" sz="1800" i="1"/>
              <a:t>q</a:t>
            </a:r>
            <a:r>
              <a:rPr lang="en-US" altLang="zh-CN" sz="1800">
                <a:sym typeface="Symbol" panose="05050102010706020507" pitchFamily="18" charset="2"/>
              </a:rPr>
              <a:t></a:t>
            </a:r>
            <a:r>
              <a:rPr lang="en-US" altLang="zh-CN" sz="1800" i="1"/>
              <a:t>r</a:t>
            </a:r>
            <a:r>
              <a:rPr lang="en-US" altLang="zh-CN" sz="1800"/>
              <a:t>)</a:t>
            </a:r>
            <a:r>
              <a:rPr lang="en-US" altLang="zh-CN" sz="1800">
                <a:sym typeface="Symbol" panose="05050102010706020507" pitchFamily="18" charset="2"/>
              </a:rPr>
              <a:t></a:t>
            </a:r>
            <a:r>
              <a:rPr lang="en-US" altLang="zh-CN" sz="1800"/>
              <a:t>(</a:t>
            </a:r>
            <a:r>
              <a:rPr lang="en-US" altLang="zh-CN" sz="1800" i="1"/>
              <a:t>p</a:t>
            </a:r>
            <a:r>
              <a:rPr lang="en-US" altLang="zh-CN" sz="1800">
                <a:sym typeface="Symbol" panose="05050102010706020507" pitchFamily="18" charset="2"/>
              </a:rPr>
              <a:t></a:t>
            </a:r>
            <a:r>
              <a:rPr lang="en-US" altLang="zh-CN" sz="1800" i="1"/>
              <a:t>r</a:t>
            </a:r>
            <a:r>
              <a:rPr lang="en-US" altLang="zh-CN" sz="1800"/>
              <a:t>)</a:t>
            </a:r>
          </a:p>
          <a:p>
            <a:pPr marL="400050" lvl="1" indent="-265510" defTabSz="673894">
              <a:buNone/>
              <a:tabLst>
                <a:tab pos="71438" algn="l"/>
              </a:tabLst>
            </a:pPr>
            <a:r>
              <a:rPr lang="en-US" altLang="zh-CN" sz="1800"/>
              <a:t>    (3) (</a:t>
            </a:r>
            <a:r>
              <a:rPr lang="en-US" altLang="zh-CN" sz="1800" i="1"/>
              <a:t>q</a:t>
            </a:r>
            <a:r>
              <a:rPr lang="en-US" altLang="zh-CN" sz="1800">
                <a:sym typeface="Symbol" panose="05050102010706020507" pitchFamily="18" charset="2"/>
              </a:rPr>
              <a:t></a:t>
            </a:r>
            <a:r>
              <a:rPr lang="en-US" altLang="zh-CN" sz="1800" i="1"/>
              <a:t>r</a:t>
            </a:r>
            <a:r>
              <a:rPr lang="en-US" altLang="zh-CN" sz="1800"/>
              <a:t>)</a:t>
            </a:r>
            <a:r>
              <a:rPr lang="en-US" altLang="zh-CN" sz="1800">
                <a:sym typeface="Symbol" panose="05050102010706020507" pitchFamily="18" charset="2"/>
              </a:rPr>
              <a:t></a:t>
            </a:r>
            <a:r>
              <a:rPr lang="en-US" altLang="zh-CN" sz="1800"/>
              <a:t>(</a:t>
            </a:r>
            <a:r>
              <a:rPr lang="en-US" altLang="zh-CN" sz="1800" i="1"/>
              <a:t>p</a:t>
            </a:r>
            <a:r>
              <a:rPr lang="en-US" altLang="zh-CN" sz="1800">
                <a:sym typeface="Symbol" panose="05050102010706020507" pitchFamily="18" charset="2"/>
              </a:rPr>
              <a:t></a:t>
            </a:r>
            <a:r>
              <a:rPr lang="en-US" altLang="zh-CN" sz="1800" i="1"/>
              <a:t>r</a:t>
            </a:r>
            <a:r>
              <a:rPr lang="en-US" altLang="zh-CN" sz="1800"/>
              <a:t>)</a:t>
            </a:r>
          </a:p>
          <a:p>
            <a:pPr marL="400050" lvl="1" indent="-265510" defTabSz="673894">
              <a:buNone/>
              <a:tabLst>
                <a:tab pos="71438" algn="l"/>
              </a:tabLst>
            </a:pPr>
            <a:r>
              <a:rPr lang="en-US" altLang="zh-CN" sz="1800"/>
              <a:t>    (4) (</a:t>
            </a:r>
            <a:r>
              <a:rPr lang="en-US" altLang="zh-CN" sz="1800" i="1"/>
              <a:t>q</a:t>
            </a:r>
            <a:r>
              <a:rPr lang="en-US" altLang="zh-CN" sz="1800">
                <a:sym typeface="Symbol" panose="05050102010706020507" pitchFamily="18" charset="2"/>
              </a:rPr>
              <a:t></a:t>
            </a:r>
            <a:r>
              <a:rPr lang="en-US" altLang="zh-CN" sz="1800" i="1"/>
              <a:t>p</a:t>
            </a:r>
            <a:r>
              <a:rPr lang="en-US" altLang="zh-CN" sz="1800"/>
              <a:t>)</a:t>
            </a:r>
            <a:r>
              <a:rPr lang="en-US" altLang="zh-CN" sz="1800">
                <a:sym typeface="Symbol" panose="05050102010706020507" pitchFamily="18" charset="2"/>
              </a:rPr>
              <a:t></a:t>
            </a:r>
            <a:r>
              <a:rPr lang="en-US" altLang="zh-CN" sz="1800"/>
              <a:t>((</a:t>
            </a:r>
            <a:r>
              <a:rPr lang="en-US" altLang="zh-CN" sz="1800" i="1"/>
              <a:t>p</a:t>
            </a:r>
            <a:r>
              <a:rPr lang="en-US" altLang="zh-CN" sz="1800">
                <a:sym typeface="Symbol" panose="05050102010706020507" pitchFamily="18" charset="2"/>
              </a:rPr>
              <a:t></a:t>
            </a:r>
            <a:r>
              <a:rPr lang="en-US" altLang="zh-CN" sz="1800" i="1"/>
              <a:t>r</a:t>
            </a:r>
            <a:r>
              <a:rPr lang="en-US" altLang="zh-CN" sz="1800"/>
              <a:t>)</a:t>
            </a:r>
            <a:r>
              <a:rPr lang="en-US" altLang="zh-CN" sz="1800">
                <a:sym typeface="Symbol" panose="05050102010706020507" pitchFamily="18" charset="2"/>
              </a:rPr>
              <a:t></a:t>
            </a:r>
            <a:r>
              <a:rPr lang="en-US" altLang="zh-CN" sz="1800"/>
              <a:t>(</a:t>
            </a:r>
            <a:r>
              <a:rPr lang="en-US" altLang="zh-CN" sz="1800">
                <a:sym typeface="Symbol" panose="05050102010706020507" pitchFamily="18" charset="2"/>
              </a:rPr>
              <a:t></a:t>
            </a:r>
            <a:r>
              <a:rPr lang="en-US" altLang="zh-CN" sz="1800" i="1"/>
              <a:t>r</a:t>
            </a:r>
            <a:r>
              <a:rPr lang="en-US" altLang="zh-CN" sz="1800">
                <a:sym typeface="Symbol" panose="05050102010706020507" pitchFamily="18" charset="2"/>
              </a:rPr>
              <a:t></a:t>
            </a:r>
            <a:r>
              <a:rPr lang="en-US" altLang="zh-CN" sz="1800" i="1"/>
              <a:t>q</a:t>
            </a:r>
            <a:r>
              <a:rPr lang="en-US" altLang="zh-CN" sz="1800"/>
              <a:t>)) </a:t>
            </a:r>
          </a:p>
        </p:txBody>
      </p:sp>
      <p:sp>
        <p:nvSpPr>
          <p:cNvPr id="65542" name="Rectangle 6">
            <a:extLst>
              <a:ext uri="{FF2B5EF4-FFF2-40B4-BE49-F238E27FC236}">
                <a16:creationId xmlns:a16="http://schemas.microsoft.com/office/drawing/2014/main" id="{B1E13E35-CE25-4808-A9B9-56D10AFD5900}"/>
              </a:ext>
            </a:extLst>
          </p:cNvPr>
          <p:cNvSpPr>
            <a:spLocks noChangeArrowheads="1"/>
          </p:cNvSpPr>
          <p:nvPr/>
        </p:nvSpPr>
        <p:spPr bwMode="auto">
          <a:xfrm>
            <a:off x="5382816" y="3213497"/>
            <a:ext cx="647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lvl="1">
              <a:spcBef>
                <a:spcPct val="20000"/>
              </a:spcBef>
              <a:buClr>
                <a:srgbClr val="69B3F1"/>
              </a:buClr>
            </a:pPr>
            <a:r>
              <a:rPr lang="en-US" altLang="zh-CN">
                <a:latin typeface="Times New Roman" panose="02020603050405020304" pitchFamily="18" charset="0"/>
              </a:rPr>
              <a:t>0</a:t>
            </a:r>
          </a:p>
        </p:txBody>
      </p:sp>
      <p:sp>
        <p:nvSpPr>
          <p:cNvPr id="78852" name="Rectangle 7">
            <a:extLst>
              <a:ext uri="{FF2B5EF4-FFF2-40B4-BE49-F238E27FC236}">
                <a16:creationId xmlns:a16="http://schemas.microsoft.com/office/drawing/2014/main" id="{6A20954B-CED0-4634-8B51-31B2CDEF011D}"/>
              </a:ext>
            </a:extLst>
          </p:cNvPr>
          <p:cNvSpPr>
            <a:spLocks noChangeArrowheads="1"/>
          </p:cNvSpPr>
          <p:nvPr/>
        </p:nvSpPr>
        <p:spPr bwMode="auto">
          <a:xfrm>
            <a:off x="3907631" y="979886"/>
            <a:ext cx="17442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sz="2400"/>
              <a:t>练习</a:t>
            </a:r>
            <a:r>
              <a:rPr lang="en-US" altLang="zh-CN" sz="2400">
                <a:latin typeface="Times New Roman" panose="02020603050405020304" pitchFamily="18" charset="0"/>
              </a:rPr>
              <a:t>2</a:t>
            </a:r>
          </a:p>
        </p:txBody>
      </p:sp>
      <p:sp>
        <p:nvSpPr>
          <p:cNvPr id="65544" name="Rectangle 8">
            <a:extLst>
              <a:ext uri="{FF2B5EF4-FFF2-40B4-BE49-F238E27FC236}">
                <a16:creationId xmlns:a16="http://schemas.microsoft.com/office/drawing/2014/main" id="{5C6ACFBF-5706-47E1-834F-762047F6EF90}"/>
              </a:ext>
            </a:extLst>
          </p:cNvPr>
          <p:cNvSpPr>
            <a:spLocks noChangeArrowheads="1"/>
          </p:cNvSpPr>
          <p:nvPr/>
        </p:nvSpPr>
        <p:spPr bwMode="auto">
          <a:xfrm>
            <a:off x="5381625" y="3537347"/>
            <a:ext cx="647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lvl="1">
              <a:spcBef>
                <a:spcPct val="20000"/>
              </a:spcBef>
              <a:buClr>
                <a:srgbClr val="69B3F1"/>
              </a:buClr>
            </a:pPr>
            <a:r>
              <a:rPr lang="en-US" altLang="zh-CN">
                <a:latin typeface="Times New Roman" panose="02020603050405020304" pitchFamily="18" charset="0"/>
              </a:rPr>
              <a:t>1</a:t>
            </a:r>
          </a:p>
        </p:txBody>
      </p:sp>
      <p:sp>
        <p:nvSpPr>
          <p:cNvPr id="65545" name="Rectangle 9">
            <a:extLst>
              <a:ext uri="{FF2B5EF4-FFF2-40B4-BE49-F238E27FC236}">
                <a16:creationId xmlns:a16="http://schemas.microsoft.com/office/drawing/2014/main" id="{08402B81-EABC-4A32-8D6E-823CBFFAB2AC}"/>
              </a:ext>
            </a:extLst>
          </p:cNvPr>
          <p:cNvSpPr>
            <a:spLocks noChangeArrowheads="1"/>
          </p:cNvSpPr>
          <p:nvPr/>
        </p:nvSpPr>
        <p:spPr bwMode="auto">
          <a:xfrm>
            <a:off x="5381625" y="3895725"/>
            <a:ext cx="647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lvl="1">
              <a:spcBef>
                <a:spcPct val="20000"/>
              </a:spcBef>
              <a:buClr>
                <a:srgbClr val="69B3F1"/>
              </a:buClr>
            </a:pPr>
            <a:r>
              <a:rPr lang="en-US" altLang="zh-CN">
                <a:latin typeface="Times New Roman" panose="02020603050405020304" pitchFamily="18" charset="0"/>
              </a:rPr>
              <a:t>0</a:t>
            </a:r>
          </a:p>
        </p:txBody>
      </p:sp>
      <p:sp>
        <p:nvSpPr>
          <p:cNvPr id="65546" name="Rectangle 10">
            <a:extLst>
              <a:ext uri="{FF2B5EF4-FFF2-40B4-BE49-F238E27FC236}">
                <a16:creationId xmlns:a16="http://schemas.microsoft.com/office/drawing/2014/main" id="{BAE4F6BB-BD3D-40B7-B5A3-885704F07611}"/>
              </a:ext>
            </a:extLst>
          </p:cNvPr>
          <p:cNvSpPr>
            <a:spLocks noChangeArrowheads="1"/>
          </p:cNvSpPr>
          <p:nvPr/>
        </p:nvSpPr>
        <p:spPr bwMode="auto">
          <a:xfrm>
            <a:off x="5381625" y="4185047"/>
            <a:ext cx="647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lvl="1">
              <a:spcBef>
                <a:spcPct val="20000"/>
              </a:spcBef>
              <a:buClr>
                <a:srgbClr val="69B3F1"/>
              </a:buClr>
            </a:pPr>
            <a:r>
              <a:rPr lang="en-US" altLang="zh-CN">
                <a:latin typeface="Times New Roman" panose="02020603050405020304" pitchFamily="18" charset="0"/>
              </a:rPr>
              <a:t>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42"/>
                                        </p:tgtEl>
                                        <p:attrNameLst>
                                          <p:attrName>style.visibility</p:attrName>
                                        </p:attrNameLst>
                                      </p:cBhvr>
                                      <p:to>
                                        <p:strVal val="visible"/>
                                      </p:to>
                                    </p:set>
                                    <p:animEffect transition="in" filter="blinds(horizontal)">
                                      <p:cBhvr>
                                        <p:cTn id="7" dur="500"/>
                                        <p:tgtEl>
                                          <p:spTgt spid="655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544"/>
                                        </p:tgtEl>
                                        <p:attrNameLst>
                                          <p:attrName>style.visibility</p:attrName>
                                        </p:attrNameLst>
                                      </p:cBhvr>
                                      <p:to>
                                        <p:strVal val="visible"/>
                                      </p:to>
                                    </p:set>
                                    <p:animEffect transition="in" filter="blinds(horizontal)">
                                      <p:cBhvr>
                                        <p:cTn id="12" dur="500"/>
                                        <p:tgtEl>
                                          <p:spTgt spid="655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545"/>
                                        </p:tgtEl>
                                        <p:attrNameLst>
                                          <p:attrName>style.visibility</p:attrName>
                                        </p:attrNameLst>
                                      </p:cBhvr>
                                      <p:to>
                                        <p:strVal val="visible"/>
                                      </p:to>
                                    </p:set>
                                    <p:animEffect transition="in" filter="blinds(horizontal)">
                                      <p:cBhvr>
                                        <p:cTn id="17" dur="500"/>
                                        <p:tgtEl>
                                          <p:spTgt spid="655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546"/>
                                        </p:tgtEl>
                                        <p:attrNameLst>
                                          <p:attrName>style.visibility</p:attrName>
                                        </p:attrNameLst>
                                      </p:cBhvr>
                                      <p:to>
                                        <p:strVal val="visible"/>
                                      </p:to>
                                    </p:set>
                                    <p:animEffect transition="in" filter="blinds(horizontal)">
                                      <p:cBhvr>
                                        <p:cTn id="22" dur="500"/>
                                        <p:tgtEl>
                                          <p:spTgt spid="65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2" grpId="0"/>
      <p:bldP spid="65544" grpId="0"/>
      <p:bldP spid="65545" grpId="0"/>
      <p:bldP spid="6554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a:extLst>
              <a:ext uri="{FF2B5EF4-FFF2-40B4-BE49-F238E27FC236}">
                <a16:creationId xmlns:a16="http://schemas.microsoft.com/office/drawing/2014/main" id="{09628CE5-DF0F-4C99-B2F7-AD4D84F08501}"/>
              </a:ext>
            </a:extLst>
          </p:cNvPr>
          <p:cNvSpPr>
            <a:spLocks noGrp="1" noChangeArrowheads="1"/>
          </p:cNvSpPr>
          <p:nvPr>
            <p:ph type="body" idx="1"/>
          </p:nvPr>
        </p:nvSpPr>
        <p:spPr>
          <a:xfrm>
            <a:off x="1485900" y="2087166"/>
            <a:ext cx="6172200" cy="3394472"/>
          </a:xfrm>
        </p:spPr>
        <p:txBody>
          <a:bodyPr/>
          <a:lstStyle/>
          <a:p>
            <a:pPr marL="342900" indent="-342900">
              <a:buNone/>
            </a:pPr>
            <a:r>
              <a:rPr lang="en-US" altLang="zh-CN"/>
              <a:t>3. </a:t>
            </a:r>
            <a:r>
              <a:rPr lang="zh-CN" altLang="en-US"/>
              <a:t>用真值表判断下面公式的类型</a:t>
            </a:r>
            <a:endParaRPr lang="zh-CN" altLang="en-US" i="1"/>
          </a:p>
          <a:p>
            <a:pPr marL="342900" indent="-342900">
              <a:buNone/>
            </a:pPr>
            <a:r>
              <a:rPr lang="zh-CN" altLang="en-US" i="1"/>
              <a:t>   </a:t>
            </a:r>
            <a:r>
              <a:rPr lang="en-US" altLang="zh-CN"/>
              <a:t>(1)</a:t>
            </a:r>
            <a:r>
              <a:rPr lang="en-US" altLang="zh-CN" i="1"/>
              <a:t>   p</a:t>
            </a:r>
            <a:r>
              <a:rPr lang="en-US" altLang="zh-CN">
                <a:sym typeface="Symbol" panose="05050102010706020507" pitchFamily="18" charset="2"/>
              </a:rPr>
              <a:t></a:t>
            </a:r>
            <a:r>
              <a:rPr lang="en-US" altLang="zh-CN" i="1"/>
              <a:t>r</a:t>
            </a:r>
            <a:r>
              <a:rPr lang="en-US" altLang="zh-CN">
                <a:sym typeface="Symbol" panose="05050102010706020507" pitchFamily="18" charset="2"/>
              </a:rPr>
              <a:t></a:t>
            </a:r>
            <a:r>
              <a:rPr lang="en-US" altLang="zh-CN"/>
              <a:t>(</a:t>
            </a:r>
            <a:r>
              <a:rPr lang="en-US" altLang="zh-CN" i="1"/>
              <a:t>q</a:t>
            </a:r>
            <a:r>
              <a:rPr lang="en-US" altLang="zh-CN">
                <a:sym typeface="Symbol" panose="05050102010706020507" pitchFamily="18" charset="2"/>
              </a:rPr>
              <a:t></a:t>
            </a:r>
            <a:r>
              <a:rPr lang="en-US" altLang="zh-CN" i="1"/>
              <a:t>p</a:t>
            </a:r>
            <a:r>
              <a:rPr lang="en-US" altLang="zh-CN"/>
              <a:t>)</a:t>
            </a:r>
          </a:p>
          <a:p>
            <a:pPr marL="342900" indent="-342900">
              <a:buNone/>
            </a:pPr>
            <a:r>
              <a:rPr lang="en-US" altLang="zh-CN"/>
              <a:t>   (2)  ((</a:t>
            </a:r>
            <a:r>
              <a:rPr lang="en-US" altLang="zh-CN" i="1"/>
              <a:t>p</a:t>
            </a:r>
            <a:r>
              <a:rPr lang="en-US" altLang="zh-CN">
                <a:sym typeface="Symbol" panose="05050102010706020507" pitchFamily="18" charset="2"/>
              </a:rPr>
              <a:t></a:t>
            </a:r>
            <a:r>
              <a:rPr lang="en-US" altLang="zh-CN" i="1"/>
              <a:t>q</a:t>
            </a:r>
            <a:r>
              <a:rPr lang="en-US" altLang="zh-CN"/>
              <a:t>) </a:t>
            </a:r>
            <a:r>
              <a:rPr lang="en-US" altLang="zh-CN">
                <a:sym typeface="Symbol" panose="05050102010706020507" pitchFamily="18" charset="2"/>
              </a:rPr>
              <a:t></a:t>
            </a:r>
            <a:r>
              <a:rPr lang="en-US" altLang="zh-CN"/>
              <a:t>(</a:t>
            </a:r>
            <a:r>
              <a:rPr lang="en-US" altLang="zh-CN">
                <a:sym typeface="Symbol" panose="05050102010706020507" pitchFamily="18" charset="2"/>
              </a:rPr>
              <a:t></a:t>
            </a:r>
            <a:r>
              <a:rPr lang="en-US" altLang="zh-CN" i="1"/>
              <a:t>q</a:t>
            </a:r>
            <a:r>
              <a:rPr lang="en-US" altLang="zh-CN">
                <a:sym typeface="Symbol" panose="05050102010706020507" pitchFamily="18" charset="2"/>
              </a:rPr>
              <a:t></a:t>
            </a:r>
            <a:r>
              <a:rPr lang="en-US" altLang="zh-CN" i="1"/>
              <a:t>p</a:t>
            </a:r>
            <a:r>
              <a:rPr lang="en-US" altLang="zh-CN"/>
              <a:t>)) </a:t>
            </a:r>
            <a:r>
              <a:rPr lang="en-US" altLang="zh-CN">
                <a:sym typeface="Symbol" panose="05050102010706020507" pitchFamily="18" charset="2"/>
              </a:rPr>
              <a:t></a:t>
            </a:r>
            <a:r>
              <a:rPr lang="en-US" altLang="zh-CN" i="1"/>
              <a:t>r</a:t>
            </a:r>
            <a:endParaRPr lang="en-US" altLang="zh-CN"/>
          </a:p>
          <a:p>
            <a:pPr marL="342900" indent="-342900">
              <a:buNone/>
            </a:pPr>
            <a:r>
              <a:rPr lang="en-US" altLang="zh-CN"/>
              <a:t>   (3)  (</a:t>
            </a:r>
            <a:r>
              <a:rPr lang="en-US" altLang="zh-CN" i="1"/>
              <a:t>p</a:t>
            </a:r>
            <a:r>
              <a:rPr lang="en-US" altLang="zh-CN">
                <a:sym typeface="Symbol" panose="05050102010706020507" pitchFamily="18" charset="2"/>
              </a:rPr>
              <a:t></a:t>
            </a:r>
            <a:r>
              <a:rPr lang="en-US" altLang="zh-CN" i="1"/>
              <a:t>q</a:t>
            </a:r>
            <a:r>
              <a:rPr lang="en-US" altLang="zh-CN"/>
              <a:t>) </a:t>
            </a:r>
            <a:r>
              <a:rPr lang="en-US" altLang="zh-CN">
                <a:sym typeface="Symbol" panose="05050102010706020507" pitchFamily="18" charset="2"/>
              </a:rPr>
              <a:t></a:t>
            </a:r>
            <a:r>
              <a:rPr lang="en-US" altLang="zh-CN"/>
              <a:t>(</a:t>
            </a:r>
            <a:r>
              <a:rPr lang="en-US" altLang="zh-CN" i="1"/>
              <a:t>p</a:t>
            </a:r>
            <a:r>
              <a:rPr lang="en-US" altLang="zh-CN">
                <a:sym typeface="Symbol" panose="05050102010706020507" pitchFamily="18" charset="2"/>
              </a:rPr>
              <a:t></a:t>
            </a:r>
            <a:r>
              <a:rPr lang="en-US" altLang="zh-CN" i="1"/>
              <a:t>r</a:t>
            </a:r>
            <a:r>
              <a:rPr lang="en-US" altLang="zh-CN"/>
              <a:t>)</a:t>
            </a:r>
          </a:p>
        </p:txBody>
      </p:sp>
      <p:sp>
        <p:nvSpPr>
          <p:cNvPr id="79875" name="Rectangle 9">
            <a:extLst>
              <a:ext uri="{FF2B5EF4-FFF2-40B4-BE49-F238E27FC236}">
                <a16:creationId xmlns:a16="http://schemas.microsoft.com/office/drawing/2014/main" id="{3E6AA1D3-271C-460B-A37D-D9DF1E9DA1C9}"/>
              </a:ext>
            </a:extLst>
          </p:cNvPr>
          <p:cNvSpPr>
            <a:spLocks noGrp="1" noChangeArrowheads="1"/>
          </p:cNvSpPr>
          <p:nvPr>
            <p:ph type="title"/>
          </p:nvPr>
        </p:nvSpPr>
        <p:spPr>
          <a:xfrm>
            <a:off x="2627710" y="1052514"/>
            <a:ext cx="3509963" cy="313135"/>
          </a:xfrm>
          <a:noFill/>
        </p:spPr>
        <p:txBody>
          <a:bodyPr/>
          <a:lstStyle/>
          <a:p>
            <a:r>
              <a:rPr lang="zh-CN" altLang="en-US"/>
              <a:t>练习</a:t>
            </a:r>
            <a:r>
              <a:rPr lang="en-US" altLang="zh-CN">
                <a:latin typeface="Times New Roman" panose="02020603050405020304" pitchFamily="18" charset="0"/>
              </a:rPr>
              <a:t>3</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3A3CB6A4-E1FE-413A-8575-6CBB4E3C89A7}"/>
              </a:ext>
            </a:extLst>
          </p:cNvPr>
          <p:cNvSpPr>
            <a:spLocks noGrp="1" noChangeArrowheads="1"/>
          </p:cNvSpPr>
          <p:nvPr>
            <p:ph type="title"/>
          </p:nvPr>
        </p:nvSpPr>
        <p:spPr>
          <a:xfrm>
            <a:off x="2627710" y="1052514"/>
            <a:ext cx="3509963" cy="313135"/>
          </a:xfrm>
          <a:noFill/>
        </p:spPr>
        <p:txBody>
          <a:bodyPr/>
          <a:lstStyle/>
          <a:p>
            <a:r>
              <a:rPr lang="zh-CN" altLang="en-US"/>
              <a:t>练习</a:t>
            </a:r>
            <a:r>
              <a:rPr lang="en-US" altLang="zh-CN">
                <a:latin typeface="Times New Roman" panose="02020603050405020304" pitchFamily="18" charset="0"/>
              </a:rPr>
              <a:t>3</a:t>
            </a:r>
            <a:r>
              <a:rPr lang="zh-CN" altLang="en-US">
                <a:latin typeface="Times New Roman" panose="02020603050405020304" pitchFamily="18" charset="0"/>
              </a:rPr>
              <a:t>解答</a:t>
            </a:r>
          </a:p>
        </p:txBody>
      </p:sp>
      <p:sp>
        <p:nvSpPr>
          <p:cNvPr id="80899" name="Text Box 24">
            <a:extLst>
              <a:ext uri="{FF2B5EF4-FFF2-40B4-BE49-F238E27FC236}">
                <a16:creationId xmlns:a16="http://schemas.microsoft.com/office/drawing/2014/main" id="{8C080D48-A05F-4EF2-AA67-1EA7BD884DE0}"/>
              </a:ext>
            </a:extLst>
          </p:cNvPr>
          <p:cNvSpPr txBox="1">
            <a:spLocks noChangeArrowheads="1"/>
          </p:cNvSpPr>
          <p:nvPr/>
        </p:nvSpPr>
        <p:spPr bwMode="auto">
          <a:xfrm>
            <a:off x="1494236" y="1701404"/>
            <a:ext cx="58316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(1)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rPr>
              <a:t>) </a:t>
            </a:r>
            <a:endParaRPr lang="en-US" altLang="zh-CN" i="1">
              <a:latin typeface="Times New Roman" panose="02020603050405020304" pitchFamily="18" charset="0"/>
            </a:endParaRPr>
          </a:p>
        </p:txBody>
      </p:sp>
      <p:sp>
        <p:nvSpPr>
          <p:cNvPr id="102425" name="Rectangle 25">
            <a:extLst>
              <a:ext uri="{FF2B5EF4-FFF2-40B4-BE49-F238E27FC236}">
                <a16:creationId xmlns:a16="http://schemas.microsoft.com/office/drawing/2014/main" id="{F99F2D67-91F1-459A-900B-0A2312B529CB}"/>
              </a:ext>
            </a:extLst>
          </p:cNvPr>
          <p:cNvSpPr>
            <a:spLocks noChangeArrowheads="1"/>
          </p:cNvSpPr>
          <p:nvPr/>
        </p:nvSpPr>
        <p:spPr bwMode="auto">
          <a:xfrm>
            <a:off x="1547814" y="5360076"/>
            <a:ext cx="13501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rPr>
              <a:t>矛盾式</a:t>
            </a:r>
          </a:p>
        </p:txBody>
      </p:sp>
      <p:graphicFrame>
        <p:nvGraphicFramePr>
          <p:cNvPr id="102446" name="Group 46">
            <a:extLst>
              <a:ext uri="{FF2B5EF4-FFF2-40B4-BE49-F238E27FC236}">
                <a16:creationId xmlns:a16="http://schemas.microsoft.com/office/drawing/2014/main" id="{8BC4C468-1C70-4638-8BAC-8039538F6018}"/>
              </a:ext>
            </a:extLst>
          </p:cNvPr>
          <p:cNvGraphicFramePr>
            <a:graphicFrameLocks noGrp="1"/>
          </p:cNvGraphicFramePr>
          <p:nvPr/>
        </p:nvGraphicFramePr>
        <p:xfrm>
          <a:off x="2141936" y="2240756"/>
          <a:ext cx="4806553" cy="3029379"/>
        </p:xfrm>
        <a:graphic>
          <a:graphicData uri="http://schemas.openxmlformats.org/drawingml/2006/table">
            <a:tbl>
              <a:tblPr/>
              <a:tblGrid>
                <a:gridCol w="1201340">
                  <a:extLst>
                    <a:ext uri="{9D8B030D-6E8A-4147-A177-3AD203B41FA5}">
                      <a16:colId xmlns:a16="http://schemas.microsoft.com/office/drawing/2014/main" val="3139198254"/>
                    </a:ext>
                  </a:extLst>
                </a:gridCol>
                <a:gridCol w="1203722">
                  <a:extLst>
                    <a:ext uri="{9D8B030D-6E8A-4147-A177-3AD203B41FA5}">
                      <a16:colId xmlns:a16="http://schemas.microsoft.com/office/drawing/2014/main" val="1553339936"/>
                    </a:ext>
                  </a:extLst>
                </a:gridCol>
                <a:gridCol w="950119">
                  <a:extLst>
                    <a:ext uri="{9D8B030D-6E8A-4147-A177-3AD203B41FA5}">
                      <a16:colId xmlns:a16="http://schemas.microsoft.com/office/drawing/2014/main" val="4157250298"/>
                    </a:ext>
                  </a:extLst>
                </a:gridCol>
                <a:gridCol w="1451372">
                  <a:extLst>
                    <a:ext uri="{9D8B030D-6E8A-4147-A177-3AD203B41FA5}">
                      <a16:colId xmlns:a16="http://schemas.microsoft.com/office/drawing/2014/main" val="1396169744"/>
                    </a:ext>
                  </a:extLst>
                </a:gridCol>
              </a:tblGrid>
              <a:tr h="382191">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p   q   r</a:t>
                      </a:r>
                    </a:p>
                  </a:txBody>
                  <a:tcPr marL="68580" marR="68580" marT="34290" marB="34290"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q</a:t>
                      </a: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1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p</a:t>
                      </a: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1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q</a:t>
                      </a: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1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p</a:t>
                      </a: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 </a:t>
                      </a: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p</a:t>
                      </a: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1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r</a:t>
                      </a: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1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q</a:t>
                      </a: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1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p</a:t>
                      </a: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p>
                  </a:txBody>
                  <a:tcPr marL="68580" marR="68580" marT="34290" marB="34290"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77251056"/>
                  </a:ext>
                </a:extLst>
              </a:tr>
              <a:tr h="2647188">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0   0   0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0   0   1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0   1   0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0   1   1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1   0   0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1   0   1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1   1   0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1   1   1 </a:t>
                      </a:r>
                    </a:p>
                  </a:txBody>
                  <a:tcPr marL="68580" marR="68580" marT="34290" marB="3429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a:t>
                      </a:r>
                    </a:p>
                  </a:txBody>
                  <a:tcPr marL="68580" marR="68580" marT="34290" marB="3429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68255984"/>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25"/>
                                        </p:tgtEl>
                                        <p:attrNameLst>
                                          <p:attrName>style.visibility</p:attrName>
                                        </p:attrNameLst>
                                      </p:cBhvr>
                                      <p:to>
                                        <p:strVal val="visible"/>
                                      </p:to>
                                    </p:set>
                                    <p:anim calcmode="lin" valueType="num">
                                      <p:cBhvr additive="base">
                                        <p:cTn id="7" dur="500" fill="hold"/>
                                        <p:tgtEl>
                                          <p:spTgt spid="102425"/>
                                        </p:tgtEl>
                                        <p:attrNameLst>
                                          <p:attrName>ppt_x</p:attrName>
                                        </p:attrNameLst>
                                      </p:cBhvr>
                                      <p:tavLst>
                                        <p:tav tm="0">
                                          <p:val>
                                            <p:strVal val="#ppt_x"/>
                                          </p:val>
                                        </p:tav>
                                        <p:tav tm="100000">
                                          <p:val>
                                            <p:strVal val="#ppt_x"/>
                                          </p:val>
                                        </p:tav>
                                      </p:tavLst>
                                    </p:anim>
                                    <p:anim calcmode="lin" valueType="num">
                                      <p:cBhvr additive="base">
                                        <p:cTn id="8" dur="500" fill="hold"/>
                                        <p:tgtEl>
                                          <p:spTgt spid="1024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ED0FED65-D579-4CEE-814E-1DF6CFA0CA3B}"/>
              </a:ext>
            </a:extLst>
          </p:cNvPr>
          <p:cNvSpPr>
            <a:spLocks noGrp="1" noChangeArrowheads="1"/>
          </p:cNvSpPr>
          <p:nvPr>
            <p:ph type="title"/>
          </p:nvPr>
        </p:nvSpPr>
        <p:spPr>
          <a:xfrm>
            <a:off x="2627710" y="1052514"/>
            <a:ext cx="3509963" cy="313135"/>
          </a:xfrm>
          <a:noFill/>
        </p:spPr>
        <p:txBody>
          <a:bodyPr/>
          <a:lstStyle/>
          <a:p>
            <a:r>
              <a:rPr lang="zh-CN" altLang="en-US"/>
              <a:t>练习</a:t>
            </a:r>
            <a:r>
              <a:rPr lang="en-US" altLang="zh-CN">
                <a:latin typeface="Times New Roman" panose="02020603050405020304" pitchFamily="18" charset="0"/>
              </a:rPr>
              <a:t>3</a:t>
            </a:r>
            <a:r>
              <a:rPr lang="zh-CN" altLang="en-US">
                <a:latin typeface="Times New Roman" panose="02020603050405020304" pitchFamily="18" charset="0"/>
              </a:rPr>
              <a:t>解答</a:t>
            </a:r>
          </a:p>
        </p:txBody>
      </p:sp>
      <p:sp>
        <p:nvSpPr>
          <p:cNvPr id="81923" name="Text Box 3">
            <a:extLst>
              <a:ext uri="{FF2B5EF4-FFF2-40B4-BE49-F238E27FC236}">
                <a16:creationId xmlns:a16="http://schemas.microsoft.com/office/drawing/2014/main" id="{055DD30A-377E-4D88-BB06-23C50EE78ABE}"/>
              </a:ext>
            </a:extLst>
          </p:cNvPr>
          <p:cNvSpPr txBox="1">
            <a:spLocks noChangeArrowheads="1"/>
          </p:cNvSpPr>
          <p:nvPr/>
        </p:nvSpPr>
        <p:spPr bwMode="auto">
          <a:xfrm>
            <a:off x="1494235" y="1701404"/>
            <a:ext cx="34563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(2)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endParaRPr lang="en-US" altLang="zh-CN" i="1">
              <a:latin typeface="Times New Roman" panose="02020603050405020304" pitchFamily="18" charset="0"/>
            </a:endParaRPr>
          </a:p>
        </p:txBody>
      </p:sp>
      <p:sp>
        <p:nvSpPr>
          <p:cNvPr id="104452" name="Rectangle 4">
            <a:extLst>
              <a:ext uri="{FF2B5EF4-FFF2-40B4-BE49-F238E27FC236}">
                <a16:creationId xmlns:a16="http://schemas.microsoft.com/office/drawing/2014/main" id="{BF278749-6CA6-470F-97C2-628CBC06C464}"/>
              </a:ext>
            </a:extLst>
          </p:cNvPr>
          <p:cNvSpPr>
            <a:spLocks noChangeArrowheads="1"/>
          </p:cNvSpPr>
          <p:nvPr/>
        </p:nvSpPr>
        <p:spPr bwMode="auto">
          <a:xfrm>
            <a:off x="1547814" y="5360076"/>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cs typeface="Times New Roman" panose="02020603050405020304" pitchFamily="18" charset="0"/>
              </a:rPr>
              <a:t>永真式</a:t>
            </a:r>
            <a:endParaRPr lang="zh-CN" altLang="en-US">
              <a:latin typeface="Times New Roman" panose="02020603050405020304" pitchFamily="18" charset="0"/>
            </a:endParaRPr>
          </a:p>
        </p:txBody>
      </p:sp>
      <p:grpSp>
        <p:nvGrpSpPr>
          <p:cNvPr id="81925" name="Group 24">
            <a:extLst>
              <a:ext uri="{FF2B5EF4-FFF2-40B4-BE49-F238E27FC236}">
                <a16:creationId xmlns:a16="http://schemas.microsoft.com/office/drawing/2014/main" id="{AF2E10C7-D82B-4DF0-8392-9305A7FB1638}"/>
              </a:ext>
            </a:extLst>
          </p:cNvPr>
          <p:cNvGrpSpPr>
            <a:grpSpLocks/>
          </p:cNvGrpSpPr>
          <p:nvPr/>
        </p:nvGrpSpPr>
        <p:grpSpPr bwMode="auto">
          <a:xfrm>
            <a:off x="1601391" y="2240756"/>
            <a:ext cx="5832872" cy="3024188"/>
            <a:chOff x="385" y="1162"/>
            <a:chExt cx="4899" cy="2540"/>
          </a:xfrm>
        </p:grpSpPr>
        <p:sp>
          <p:nvSpPr>
            <p:cNvPr id="81926" name="Rectangle 6">
              <a:extLst>
                <a:ext uri="{FF2B5EF4-FFF2-40B4-BE49-F238E27FC236}">
                  <a16:creationId xmlns:a16="http://schemas.microsoft.com/office/drawing/2014/main" id="{27911050-51F4-44C6-BF7E-AD49E09757CD}"/>
                </a:ext>
              </a:extLst>
            </p:cNvPr>
            <p:cNvSpPr>
              <a:spLocks noChangeArrowheads="1"/>
            </p:cNvSpPr>
            <p:nvPr/>
          </p:nvSpPr>
          <p:spPr bwMode="auto">
            <a:xfrm>
              <a:off x="3566" y="1483"/>
              <a:ext cx="1219" cy="2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20000"/>
                </a:spcBef>
                <a:buClr>
                  <a:srgbClr val="FF9900"/>
                </a:buClr>
                <a:buFont typeface="Wingdings" panose="05000000000000000000" pitchFamily="2" charset="2"/>
                <a:buNone/>
              </a:pPr>
              <a:r>
                <a:rPr lang="en-US" altLang="zh-CN">
                  <a:latin typeface="Times New Roman" panose="02020603050405020304" pitchFamily="18" charset="0"/>
                  <a:ea typeface="黑体" panose="02010609060101010101" pitchFamily="49" charset="-122"/>
                </a:rPr>
                <a:t>1</a:t>
              </a:r>
            </a:p>
            <a:p>
              <a:pPr algn="ctr">
                <a:spcBef>
                  <a:spcPct val="20000"/>
                </a:spcBef>
                <a:buClr>
                  <a:srgbClr val="FF9900"/>
                </a:buClr>
                <a:buFont typeface="Wingdings" panose="05000000000000000000" pitchFamily="2" charset="2"/>
                <a:buNone/>
              </a:pPr>
              <a:r>
                <a:rPr lang="en-US" altLang="zh-CN">
                  <a:latin typeface="Times New Roman" panose="02020603050405020304" pitchFamily="18" charset="0"/>
                  <a:ea typeface="黑体" panose="02010609060101010101" pitchFamily="49" charset="-122"/>
                </a:rPr>
                <a:t>1</a:t>
              </a:r>
            </a:p>
            <a:p>
              <a:pPr algn="ctr">
                <a:spcBef>
                  <a:spcPct val="20000"/>
                </a:spcBef>
                <a:buClr>
                  <a:srgbClr val="FF9900"/>
                </a:buClr>
                <a:buFont typeface="Wingdings" panose="05000000000000000000" pitchFamily="2" charset="2"/>
                <a:buNone/>
              </a:pPr>
              <a:r>
                <a:rPr lang="en-US" altLang="zh-CN">
                  <a:latin typeface="Times New Roman" panose="02020603050405020304" pitchFamily="18" charset="0"/>
                  <a:ea typeface="黑体" panose="02010609060101010101" pitchFamily="49" charset="-122"/>
                </a:rPr>
                <a:t>1</a:t>
              </a:r>
            </a:p>
            <a:p>
              <a:pPr algn="ctr">
                <a:spcBef>
                  <a:spcPct val="20000"/>
                </a:spcBef>
                <a:buClr>
                  <a:srgbClr val="FF9900"/>
                </a:buClr>
                <a:buFont typeface="Wingdings" panose="05000000000000000000" pitchFamily="2" charset="2"/>
                <a:buNone/>
              </a:pPr>
              <a:r>
                <a:rPr lang="en-US" altLang="zh-CN">
                  <a:latin typeface="Times New Roman" panose="02020603050405020304" pitchFamily="18" charset="0"/>
                  <a:ea typeface="黑体" panose="02010609060101010101" pitchFamily="49" charset="-122"/>
                </a:rPr>
                <a:t>1</a:t>
              </a:r>
            </a:p>
            <a:p>
              <a:pPr algn="ctr">
                <a:spcBef>
                  <a:spcPct val="20000"/>
                </a:spcBef>
                <a:buClr>
                  <a:srgbClr val="FF9900"/>
                </a:buClr>
                <a:buFont typeface="Wingdings" panose="05000000000000000000" pitchFamily="2" charset="2"/>
                <a:buNone/>
              </a:pPr>
              <a:r>
                <a:rPr lang="en-US" altLang="zh-CN">
                  <a:latin typeface="Times New Roman" panose="02020603050405020304" pitchFamily="18" charset="0"/>
                  <a:ea typeface="黑体" panose="02010609060101010101" pitchFamily="49" charset="-122"/>
                </a:rPr>
                <a:t>1</a:t>
              </a:r>
            </a:p>
            <a:p>
              <a:pPr algn="ctr">
                <a:spcBef>
                  <a:spcPct val="20000"/>
                </a:spcBef>
                <a:buClr>
                  <a:srgbClr val="FF9900"/>
                </a:buClr>
                <a:buFont typeface="Wingdings" panose="05000000000000000000" pitchFamily="2" charset="2"/>
                <a:buNone/>
              </a:pPr>
              <a:r>
                <a:rPr lang="en-US" altLang="zh-CN">
                  <a:latin typeface="Times New Roman" panose="02020603050405020304" pitchFamily="18" charset="0"/>
                  <a:ea typeface="黑体" panose="02010609060101010101" pitchFamily="49" charset="-122"/>
                </a:rPr>
                <a:t>1</a:t>
              </a:r>
            </a:p>
            <a:p>
              <a:pPr algn="ctr">
                <a:spcBef>
                  <a:spcPct val="20000"/>
                </a:spcBef>
                <a:buClr>
                  <a:srgbClr val="FF9900"/>
                </a:buClr>
                <a:buFont typeface="Wingdings" panose="05000000000000000000" pitchFamily="2" charset="2"/>
                <a:buNone/>
              </a:pPr>
              <a:r>
                <a:rPr lang="en-US" altLang="zh-CN">
                  <a:latin typeface="Times New Roman" panose="02020603050405020304" pitchFamily="18" charset="0"/>
                  <a:ea typeface="黑体" panose="02010609060101010101" pitchFamily="49" charset="-122"/>
                </a:rPr>
                <a:t>1</a:t>
              </a:r>
            </a:p>
            <a:p>
              <a:pPr algn="ctr">
                <a:spcBef>
                  <a:spcPct val="20000"/>
                </a:spcBef>
                <a:buClr>
                  <a:srgbClr val="FF9900"/>
                </a:buClr>
                <a:buFont typeface="Wingdings" panose="05000000000000000000" pitchFamily="2" charset="2"/>
                <a:buNone/>
              </a:pPr>
              <a:r>
                <a:rPr lang="en-US" altLang="zh-CN">
                  <a:latin typeface="Times New Roman" panose="02020603050405020304" pitchFamily="18" charset="0"/>
                  <a:ea typeface="黑体" panose="02010609060101010101" pitchFamily="49" charset="-122"/>
                </a:rPr>
                <a:t>1 </a:t>
              </a:r>
            </a:p>
          </p:txBody>
        </p:sp>
        <p:sp>
          <p:nvSpPr>
            <p:cNvPr id="81927" name="Rectangle 7">
              <a:extLst>
                <a:ext uri="{FF2B5EF4-FFF2-40B4-BE49-F238E27FC236}">
                  <a16:creationId xmlns:a16="http://schemas.microsoft.com/office/drawing/2014/main" id="{FAFA9F28-EB99-400B-8386-C16726D1FA60}"/>
                </a:ext>
              </a:extLst>
            </p:cNvPr>
            <p:cNvSpPr>
              <a:spLocks noChangeArrowheads="1"/>
            </p:cNvSpPr>
            <p:nvPr/>
          </p:nvSpPr>
          <p:spPr bwMode="auto">
            <a:xfrm>
              <a:off x="2263" y="1480"/>
              <a:ext cx="798" cy="2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20000"/>
                </a:spcBef>
                <a:buClr>
                  <a:srgbClr val="FF9900"/>
                </a:buClr>
                <a:buFont typeface="Wingdings" panose="05000000000000000000" pitchFamily="2" charset="2"/>
                <a:buNone/>
              </a:pPr>
              <a:r>
                <a:rPr lang="en-US" altLang="zh-CN">
                  <a:latin typeface="Times New Roman" panose="02020603050405020304" pitchFamily="18" charset="0"/>
                  <a:ea typeface="黑体" panose="02010609060101010101" pitchFamily="49" charset="-122"/>
                </a:rPr>
                <a:t>1</a:t>
              </a:r>
            </a:p>
            <a:p>
              <a:pPr algn="ctr">
                <a:spcBef>
                  <a:spcPct val="20000"/>
                </a:spcBef>
                <a:buClr>
                  <a:srgbClr val="FF9900"/>
                </a:buClr>
                <a:buFont typeface="Wingdings" panose="05000000000000000000" pitchFamily="2" charset="2"/>
                <a:buNone/>
              </a:pPr>
              <a:r>
                <a:rPr lang="en-US" altLang="zh-CN">
                  <a:latin typeface="Times New Roman" panose="02020603050405020304" pitchFamily="18" charset="0"/>
                  <a:ea typeface="黑体" panose="02010609060101010101" pitchFamily="49" charset="-122"/>
                </a:rPr>
                <a:t>1</a:t>
              </a:r>
            </a:p>
            <a:p>
              <a:pPr algn="ctr">
                <a:spcBef>
                  <a:spcPct val="20000"/>
                </a:spcBef>
                <a:buClr>
                  <a:srgbClr val="FF9900"/>
                </a:buClr>
                <a:buFont typeface="Wingdings" panose="05000000000000000000" pitchFamily="2" charset="2"/>
                <a:buNone/>
              </a:pPr>
              <a:r>
                <a:rPr lang="en-US" altLang="zh-CN">
                  <a:latin typeface="Times New Roman" panose="02020603050405020304" pitchFamily="18" charset="0"/>
                  <a:ea typeface="黑体" panose="02010609060101010101" pitchFamily="49" charset="-122"/>
                </a:rPr>
                <a:t>1</a:t>
              </a:r>
            </a:p>
            <a:p>
              <a:pPr algn="ctr">
                <a:spcBef>
                  <a:spcPct val="20000"/>
                </a:spcBef>
                <a:buClr>
                  <a:srgbClr val="FF9900"/>
                </a:buClr>
                <a:buFont typeface="Wingdings" panose="05000000000000000000" pitchFamily="2" charset="2"/>
                <a:buNone/>
              </a:pPr>
              <a:r>
                <a:rPr lang="en-US" altLang="zh-CN">
                  <a:latin typeface="Times New Roman" panose="02020603050405020304" pitchFamily="18" charset="0"/>
                  <a:ea typeface="黑体" panose="02010609060101010101" pitchFamily="49" charset="-122"/>
                </a:rPr>
                <a:t>1</a:t>
              </a:r>
            </a:p>
            <a:p>
              <a:pPr algn="ctr">
                <a:spcBef>
                  <a:spcPct val="20000"/>
                </a:spcBef>
                <a:buClr>
                  <a:srgbClr val="FF9900"/>
                </a:buClr>
                <a:buFont typeface="Wingdings" panose="05000000000000000000" pitchFamily="2" charset="2"/>
                <a:buNone/>
              </a:pPr>
              <a:r>
                <a:rPr lang="en-US" altLang="zh-CN">
                  <a:latin typeface="Times New Roman" panose="02020603050405020304" pitchFamily="18" charset="0"/>
                  <a:ea typeface="黑体" panose="02010609060101010101" pitchFamily="49" charset="-122"/>
                </a:rPr>
                <a:t>0</a:t>
              </a:r>
            </a:p>
            <a:p>
              <a:pPr algn="ctr">
                <a:spcBef>
                  <a:spcPct val="20000"/>
                </a:spcBef>
                <a:buClr>
                  <a:srgbClr val="FF9900"/>
                </a:buClr>
                <a:buFont typeface="Wingdings" panose="05000000000000000000" pitchFamily="2" charset="2"/>
                <a:buNone/>
              </a:pPr>
              <a:r>
                <a:rPr lang="en-US" altLang="zh-CN">
                  <a:latin typeface="Times New Roman" panose="02020603050405020304" pitchFamily="18" charset="0"/>
                  <a:ea typeface="黑体" panose="02010609060101010101" pitchFamily="49" charset="-122"/>
                </a:rPr>
                <a:t>0</a:t>
              </a:r>
            </a:p>
            <a:p>
              <a:pPr algn="ctr">
                <a:spcBef>
                  <a:spcPct val="20000"/>
                </a:spcBef>
                <a:buClr>
                  <a:srgbClr val="FF9900"/>
                </a:buClr>
                <a:buFont typeface="Wingdings" panose="05000000000000000000" pitchFamily="2" charset="2"/>
                <a:buNone/>
              </a:pPr>
              <a:r>
                <a:rPr lang="en-US" altLang="zh-CN">
                  <a:latin typeface="Times New Roman" panose="02020603050405020304" pitchFamily="18" charset="0"/>
                  <a:ea typeface="黑体" panose="02010609060101010101" pitchFamily="49" charset="-122"/>
                </a:rPr>
                <a:t>1</a:t>
              </a:r>
            </a:p>
            <a:p>
              <a:pPr algn="ctr">
                <a:spcBef>
                  <a:spcPct val="20000"/>
                </a:spcBef>
                <a:buClr>
                  <a:srgbClr val="FF9900"/>
                </a:buClr>
                <a:buFont typeface="Wingdings" panose="05000000000000000000" pitchFamily="2" charset="2"/>
                <a:buNone/>
              </a:pPr>
              <a:r>
                <a:rPr lang="en-US" altLang="zh-CN">
                  <a:latin typeface="Times New Roman" panose="02020603050405020304" pitchFamily="18" charset="0"/>
                  <a:ea typeface="黑体" panose="02010609060101010101" pitchFamily="49" charset="-122"/>
                </a:rPr>
                <a:t>1 </a:t>
              </a:r>
            </a:p>
          </p:txBody>
        </p:sp>
        <p:sp>
          <p:nvSpPr>
            <p:cNvPr id="81928" name="Rectangle 8">
              <a:extLst>
                <a:ext uri="{FF2B5EF4-FFF2-40B4-BE49-F238E27FC236}">
                  <a16:creationId xmlns:a16="http://schemas.microsoft.com/office/drawing/2014/main" id="{6CC13CE2-4151-4E28-9F02-9DD4FF0BD7F3}"/>
                </a:ext>
              </a:extLst>
            </p:cNvPr>
            <p:cNvSpPr>
              <a:spLocks noChangeArrowheads="1"/>
            </p:cNvSpPr>
            <p:nvPr/>
          </p:nvSpPr>
          <p:spPr bwMode="auto">
            <a:xfrm>
              <a:off x="1394" y="1483"/>
              <a:ext cx="806" cy="2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20000"/>
                </a:spcBef>
                <a:buClr>
                  <a:srgbClr val="FF9900"/>
                </a:buClr>
                <a:buFont typeface="Wingdings" panose="05000000000000000000" pitchFamily="2" charset="2"/>
                <a:buNone/>
              </a:pPr>
              <a:r>
                <a:rPr lang="en-US" altLang="zh-CN">
                  <a:latin typeface="Times New Roman" panose="02020603050405020304" pitchFamily="18" charset="0"/>
                  <a:ea typeface="黑体" panose="02010609060101010101" pitchFamily="49" charset="-122"/>
                </a:rPr>
                <a:t>1</a:t>
              </a:r>
            </a:p>
            <a:p>
              <a:pPr algn="ctr">
                <a:spcBef>
                  <a:spcPct val="20000"/>
                </a:spcBef>
                <a:buClr>
                  <a:srgbClr val="FF9900"/>
                </a:buClr>
                <a:buFont typeface="Wingdings" panose="05000000000000000000" pitchFamily="2" charset="2"/>
                <a:buNone/>
              </a:pPr>
              <a:r>
                <a:rPr lang="en-US" altLang="zh-CN">
                  <a:latin typeface="Times New Roman" panose="02020603050405020304" pitchFamily="18" charset="0"/>
                  <a:ea typeface="黑体" panose="02010609060101010101" pitchFamily="49" charset="-122"/>
                </a:rPr>
                <a:t>1</a:t>
              </a:r>
            </a:p>
            <a:p>
              <a:pPr algn="ctr">
                <a:spcBef>
                  <a:spcPct val="20000"/>
                </a:spcBef>
                <a:buClr>
                  <a:srgbClr val="FF9900"/>
                </a:buClr>
                <a:buFont typeface="Wingdings" panose="05000000000000000000" pitchFamily="2" charset="2"/>
                <a:buNone/>
              </a:pPr>
              <a:r>
                <a:rPr lang="en-US" altLang="zh-CN">
                  <a:latin typeface="Times New Roman" panose="02020603050405020304" pitchFamily="18" charset="0"/>
                  <a:ea typeface="黑体" panose="02010609060101010101" pitchFamily="49" charset="-122"/>
                </a:rPr>
                <a:t>1</a:t>
              </a:r>
            </a:p>
            <a:p>
              <a:pPr algn="ctr">
                <a:spcBef>
                  <a:spcPct val="20000"/>
                </a:spcBef>
                <a:buClr>
                  <a:srgbClr val="FF9900"/>
                </a:buClr>
                <a:buFont typeface="Wingdings" panose="05000000000000000000" pitchFamily="2" charset="2"/>
                <a:buNone/>
              </a:pPr>
              <a:r>
                <a:rPr lang="en-US" altLang="zh-CN">
                  <a:latin typeface="Times New Roman" panose="02020603050405020304" pitchFamily="18" charset="0"/>
                  <a:ea typeface="黑体" panose="02010609060101010101" pitchFamily="49" charset="-122"/>
                </a:rPr>
                <a:t>1</a:t>
              </a:r>
            </a:p>
            <a:p>
              <a:pPr algn="ctr">
                <a:spcBef>
                  <a:spcPct val="20000"/>
                </a:spcBef>
                <a:buClr>
                  <a:srgbClr val="FF9900"/>
                </a:buClr>
                <a:buFont typeface="Wingdings" panose="05000000000000000000" pitchFamily="2" charset="2"/>
                <a:buNone/>
              </a:pPr>
              <a:r>
                <a:rPr lang="en-US" altLang="zh-CN">
                  <a:latin typeface="Times New Roman" panose="02020603050405020304" pitchFamily="18" charset="0"/>
                  <a:ea typeface="黑体" panose="02010609060101010101" pitchFamily="49" charset="-122"/>
                </a:rPr>
                <a:t>0</a:t>
              </a:r>
            </a:p>
            <a:p>
              <a:pPr algn="ctr">
                <a:spcBef>
                  <a:spcPct val="20000"/>
                </a:spcBef>
                <a:buClr>
                  <a:srgbClr val="FF9900"/>
                </a:buClr>
                <a:buFont typeface="Wingdings" panose="05000000000000000000" pitchFamily="2" charset="2"/>
                <a:buNone/>
              </a:pPr>
              <a:r>
                <a:rPr lang="en-US" altLang="zh-CN">
                  <a:latin typeface="Times New Roman" panose="02020603050405020304" pitchFamily="18" charset="0"/>
                  <a:ea typeface="黑体" panose="02010609060101010101" pitchFamily="49" charset="-122"/>
                </a:rPr>
                <a:t>0</a:t>
              </a:r>
            </a:p>
            <a:p>
              <a:pPr algn="ctr">
                <a:spcBef>
                  <a:spcPct val="20000"/>
                </a:spcBef>
                <a:buClr>
                  <a:srgbClr val="FF9900"/>
                </a:buClr>
                <a:buFont typeface="Wingdings" panose="05000000000000000000" pitchFamily="2" charset="2"/>
                <a:buNone/>
              </a:pPr>
              <a:r>
                <a:rPr lang="en-US" altLang="zh-CN">
                  <a:latin typeface="Times New Roman" panose="02020603050405020304" pitchFamily="18" charset="0"/>
                  <a:ea typeface="黑体" panose="02010609060101010101" pitchFamily="49" charset="-122"/>
                </a:rPr>
                <a:t>1</a:t>
              </a:r>
            </a:p>
            <a:p>
              <a:pPr algn="ctr">
                <a:spcBef>
                  <a:spcPct val="20000"/>
                </a:spcBef>
                <a:buClr>
                  <a:srgbClr val="FF9900"/>
                </a:buClr>
                <a:buFont typeface="Wingdings" panose="05000000000000000000" pitchFamily="2" charset="2"/>
                <a:buNone/>
              </a:pPr>
              <a:r>
                <a:rPr lang="en-US" altLang="zh-CN">
                  <a:latin typeface="Times New Roman" panose="02020603050405020304" pitchFamily="18" charset="0"/>
                  <a:ea typeface="黑体" panose="02010609060101010101" pitchFamily="49" charset="-122"/>
                </a:rPr>
                <a:t>1 </a:t>
              </a:r>
            </a:p>
          </p:txBody>
        </p:sp>
        <p:sp>
          <p:nvSpPr>
            <p:cNvPr id="81929" name="Rectangle 9">
              <a:extLst>
                <a:ext uri="{FF2B5EF4-FFF2-40B4-BE49-F238E27FC236}">
                  <a16:creationId xmlns:a16="http://schemas.microsoft.com/office/drawing/2014/main" id="{0964137D-133F-422D-96BD-B1AD7316C118}"/>
                </a:ext>
              </a:extLst>
            </p:cNvPr>
            <p:cNvSpPr>
              <a:spLocks noChangeArrowheads="1"/>
            </p:cNvSpPr>
            <p:nvPr/>
          </p:nvSpPr>
          <p:spPr bwMode="auto">
            <a:xfrm>
              <a:off x="385" y="1483"/>
              <a:ext cx="1009" cy="2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20000"/>
                </a:spcBef>
                <a:buClr>
                  <a:srgbClr val="FF9900"/>
                </a:buClr>
                <a:buFont typeface="Wingdings" panose="05000000000000000000" pitchFamily="2" charset="2"/>
                <a:buNone/>
              </a:pPr>
              <a:r>
                <a:rPr lang="en-US" altLang="zh-CN">
                  <a:latin typeface="Times New Roman" panose="02020603050405020304" pitchFamily="18" charset="0"/>
                  <a:ea typeface="黑体" panose="02010609060101010101" pitchFamily="49" charset="-122"/>
                </a:rPr>
                <a:t>0   0   0</a:t>
              </a:r>
            </a:p>
            <a:p>
              <a:pPr algn="ctr">
                <a:spcBef>
                  <a:spcPct val="20000"/>
                </a:spcBef>
                <a:buClr>
                  <a:srgbClr val="FF9900"/>
                </a:buClr>
                <a:buFont typeface="Wingdings" panose="05000000000000000000" pitchFamily="2" charset="2"/>
                <a:buNone/>
              </a:pPr>
              <a:r>
                <a:rPr lang="en-US" altLang="zh-CN">
                  <a:latin typeface="Times New Roman" panose="02020603050405020304" pitchFamily="18" charset="0"/>
                  <a:ea typeface="黑体" panose="02010609060101010101" pitchFamily="49" charset="-122"/>
                </a:rPr>
                <a:t>0   0   1</a:t>
              </a:r>
            </a:p>
            <a:p>
              <a:pPr algn="ctr">
                <a:spcBef>
                  <a:spcPct val="20000"/>
                </a:spcBef>
                <a:buClr>
                  <a:srgbClr val="FF9900"/>
                </a:buClr>
                <a:buFont typeface="Wingdings" panose="05000000000000000000" pitchFamily="2" charset="2"/>
                <a:buNone/>
              </a:pPr>
              <a:r>
                <a:rPr lang="en-US" altLang="zh-CN">
                  <a:latin typeface="Times New Roman" panose="02020603050405020304" pitchFamily="18" charset="0"/>
                  <a:ea typeface="黑体" panose="02010609060101010101" pitchFamily="49" charset="-122"/>
                </a:rPr>
                <a:t>0   1   0</a:t>
              </a:r>
            </a:p>
            <a:p>
              <a:pPr algn="ctr">
                <a:spcBef>
                  <a:spcPct val="20000"/>
                </a:spcBef>
                <a:buClr>
                  <a:srgbClr val="FF9900"/>
                </a:buClr>
                <a:buFont typeface="Wingdings" panose="05000000000000000000" pitchFamily="2" charset="2"/>
                <a:buNone/>
              </a:pPr>
              <a:r>
                <a:rPr lang="en-US" altLang="zh-CN">
                  <a:latin typeface="Times New Roman" panose="02020603050405020304" pitchFamily="18" charset="0"/>
                  <a:ea typeface="黑体" panose="02010609060101010101" pitchFamily="49" charset="-122"/>
                </a:rPr>
                <a:t>0   1   1</a:t>
              </a:r>
            </a:p>
            <a:p>
              <a:pPr algn="ctr">
                <a:spcBef>
                  <a:spcPct val="20000"/>
                </a:spcBef>
                <a:buClr>
                  <a:srgbClr val="FF9900"/>
                </a:buClr>
                <a:buFont typeface="Wingdings" panose="05000000000000000000" pitchFamily="2" charset="2"/>
                <a:buNone/>
              </a:pPr>
              <a:r>
                <a:rPr lang="en-US" altLang="zh-CN">
                  <a:latin typeface="Times New Roman" panose="02020603050405020304" pitchFamily="18" charset="0"/>
                  <a:ea typeface="黑体" panose="02010609060101010101" pitchFamily="49" charset="-122"/>
                </a:rPr>
                <a:t>1   0   0</a:t>
              </a:r>
            </a:p>
            <a:p>
              <a:pPr algn="ctr">
                <a:spcBef>
                  <a:spcPct val="20000"/>
                </a:spcBef>
                <a:buClr>
                  <a:srgbClr val="FF9900"/>
                </a:buClr>
                <a:buFont typeface="Wingdings" panose="05000000000000000000" pitchFamily="2" charset="2"/>
                <a:buNone/>
              </a:pPr>
              <a:r>
                <a:rPr lang="en-US" altLang="zh-CN">
                  <a:latin typeface="Times New Roman" panose="02020603050405020304" pitchFamily="18" charset="0"/>
                  <a:ea typeface="黑体" panose="02010609060101010101" pitchFamily="49" charset="-122"/>
                </a:rPr>
                <a:t>1   0   1</a:t>
              </a:r>
            </a:p>
            <a:p>
              <a:pPr algn="ctr">
                <a:spcBef>
                  <a:spcPct val="20000"/>
                </a:spcBef>
                <a:buClr>
                  <a:srgbClr val="FF9900"/>
                </a:buClr>
                <a:buFont typeface="Wingdings" panose="05000000000000000000" pitchFamily="2" charset="2"/>
                <a:buNone/>
              </a:pPr>
              <a:r>
                <a:rPr lang="en-US" altLang="zh-CN">
                  <a:latin typeface="Times New Roman" panose="02020603050405020304" pitchFamily="18" charset="0"/>
                  <a:ea typeface="黑体" panose="02010609060101010101" pitchFamily="49" charset="-122"/>
                </a:rPr>
                <a:t>1   1   0</a:t>
              </a:r>
            </a:p>
            <a:p>
              <a:pPr algn="ctr">
                <a:spcBef>
                  <a:spcPct val="20000"/>
                </a:spcBef>
                <a:buClr>
                  <a:srgbClr val="FF9900"/>
                </a:buClr>
                <a:buFont typeface="Wingdings" panose="05000000000000000000" pitchFamily="2" charset="2"/>
                <a:buNone/>
              </a:pPr>
              <a:r>
                <a:rPr lang="en-US" altLang="zh-CN">
                  <a:latin typeface="Times New Roman" panose="02020603050405020304" pitchFamily="18" charset="0"/>
                  <a:ea typeface="黑体" panose="02010609060101010101" pitchFamily="49" charset="-122"/>
                </a:rPr>
                <a:t>1   1   1 </a:t>
              </a:r>
            </a:p>
          </p:txBody>
        </p:sp>
        <p:sp>
          <p:nvSpPr>
            <p:cNvPr id="81930" name="Rectangle 10">
              <a:extLst>
                <a:ext uri="{FF2B5EF4-FFF2-40B4-BE49-F238E27FC236}">
                  <a16:creationId xmlns:a16="http://schemas.microsoft.com/office/drawing/2014/main" id="{713A9698-4CC5-4D41-AAC4-DD2D1F243851}"/>
                </a:ext>
              </a:extLst>
            </p:cNvPr>
            <p:cNvSpPr>
              <a:spLocks noChangeArrowheads="1"/>
            </p:cNvSpPr>
            <p:nvPr/>
          </p:nvSpPr>
          <p:spPr bwMode="auto">
            <a:xfrm>
              <a:off x="3016" y="1162"/>
              <a:ext cx="2268"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20000"/>
                </a:spcBef>
                <a:buClr>
                  <a:srgbClr val="FF9900"/>
                </a:buClr>
                <a:buFont typeface="Wingdings" panose="05000000000000000000" pitchFamily="2" charset="2"/>
                <a:buNone/>
              </a:pP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endParaRPr lang="en-US" altLang="zh-CN" i="1">
                <a:latin typeface="Times New Roman" panose="02020603050405020304" pitchFamily="18" charset="0"/>
                <a:ea typeface="黑体" panose="02010609060101010101" pitchFamily="49" charset="-122"/>
              </a:endParaRPr>
            </a:p>
          </p:txBody>
        </p:sp>
        <p:sp>
          <p:nvSpPr>
            <p:cNvPr id="81931" name="Rectangle 11">
              <a:extLst>
                <a:ext uri="{FF2B5EF4-FFF2-40B4-BE49-F238E27FC236}">
                  <a16:creationId xmlns:a16="http://schemas.microsoft.com/office/drawing/2014/main" id="{B98A8A66-516D-480F-AE42-A719FDA81820}"/>
                </a:ext>
              </a:extLst>
            </p:cNvPr>
            <p:cNvSpPr>
              <a:spLocks noChangeArrowheads="1"/>
            </p:cNvSpPr>
            <p:nvPr/>
          </p:nvSpPr>
          <p:spPr bwMode="auto">
            <a:xfrm>
              <a:off x="2200" y="1162"/>
              <a:ext cx="90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20000"/>
                </a:spcBef>
                <a:buClr>
                  <a:srgbClr val="FF9900"/>
                </a:buClr>
                <a:buFont typeface="Wingdings" panose="05000000000000000000" pitchFamily="2" charset="2"/>
                <a:buNone/>
              </a:pP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ea typeface="黑体" panose="02010609060101010101" pitchFamily="49" charset="-122"/>
                </a:rPr>
                <a:t> </a:t>
              </a:r>
            </a:p>
          </p:txBody>
        </p:sp>
        <p:sp>
          <p:nvSpPr>
            <p:cNvPr id="81932" name="Rectangle 12">
              <a:extLst>
                <a:ext uri="{FF2B5EF4-FFF2-40B4-BE49-F238E27FC236}">
                  <a16:creationId xmlns:a16="http://schemas.microsoft.com/office/drawing/2014/main" id="{31DFAFCD-96C1-4F7B-A84E-45E087B15C97}"/>
                </a:ext>
              </a:extLst>
            </p:cNvPr>
            <p:cNvSpPr>
              <a:spLocks noChangeArrowheads="1"/>
            </p:cNvSpPr>
            <p:nvPr/>
          </p:nvSpPr>
          <p:spPr bwMode="auto">
            <a:xfrm>
              <a:off x="1394" y="1162"/>
              <a:ext cx="851"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20000"/>
                </a:spcBef>
                <a:buClr>
                  <a:srgbClr val="FF9900"/>
                </a:buClr>
                <a:buFont typeface="Wingdings" panose="05000000000000000000" pitchFamily="2" charset="2"/>
                <a:buNone/>
              </a:pPr>
              <a:r>
                <a:rPr lang="en-US" altLang="zh-CN" i="1">
                  <a:latin typeface="Times New Roman" panose="02020603050405020304" pitchFamily="18" charset="0"/>
                  <a:ea typeface="黑体" panose="02010609060101010101" pitchFamily="49" charset="-122"/>
                </a:rPr>
                <a:t>p</a:t>
              </a:r>
              <a:r>
                <a:rPr lang="en-US" altLang="zh-CN">
                  <a:latin typeface="Times New Roman" panose="02020603050405020304" pitchFamily="18" charset="0"/>
                  <a:ea typeface="黑体" panose="02010609060101010101" pitchFamily="49" charset="-122"/>
                  <a:sym typeface="Symbol" panose="05050102010706020507" pitchFamily="18" charset="2"/>
                </a:rPr>
                <a:t></a:t>
              </a:r>
              <a:r>
                <a:rPr lang="en-US" altLang="zh-CN" i="1">
                  <a:latin typeface="Times New Roman" panose="02020603050405020304" pitchFamily="18" charset="0"/>
                  <a:ea typeface="黑体" panose="02010609060101010101" pitchFamily="49" charset="-122"/>
                </a:rPr>
                <a:t>q</a:t>
              </a:r>
              <a:r>
                <a:rPr lang="en-US" altLang="zh-CN">
                  <a:latin typeface="Times New Roman" panose="02020603050405020304" pitchFamily="18" charset="0"/>
                  <a:ea typeface="黑体" panose="02010609060101010101" pitchFamily="49" charset="-122"/>
                </a:rPr>
                <a:t> </a:t>
              </a:r>
            </a:p>
          </p:txBody>
        </p:sp>
        <p:sp>
          <p:nvSpPr>
            <p:cNvPr id="81933" name="Rectangle 13">
              <a:extLst>
                <a:ext uri="{FF2B5EF4-FFF2-40B4-BE49-F238E27FC236}">
                  <a16:creationId xmlns:a16="http://schemas.microsoft.com/office/drawing/2014/main" id="{EA30FBD5-11A1-425C-A3CF-20C8ED2AD472}"/>
                </a:ext>
              </a:extLst>
            </p:cNvPr>
            <p:cNvSpPr>
              <a:spLocks noChangeArrowheads="1"/>
            </p:cNvSpPr>
            <p:nvPr/>
          </p:nvSpPr>
          <p:spPr bwMode="auto">
            <a:xfrm>
              <a:off x="385" y="1162"/>
              <a:ext cx="1009"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20000"/>
                </a:spcBef>
                <a:buClr>
                  <a:srgbClr val="FF9900"/>
                </a:buClr>
                <a:buFont typeface="Wingdings" panose="05000000000000000000" pitchFamily="2" charset="2"/>
                <a:buNone/>
              </a:pPr>
              <a:r>
                <a:rPr lang="en-US" altLang="zh-CN" i="1">
                  <a:latin typeface="Times New Roman" panose="02020603050405020304" pitchFamily="18" charset="0"/>
                  <a:ea typeface="黑体" panose="02010609060101010101" pitchFamily="49" charset="-122"/>
                </a:rPr>
                <a:t>p   q   r</a:t>
              </a:r>
            </a:p>
          </p:txBody>
        </p:sp>
        <p:sp>
          <p:nvSpPr>
            <p:cNvPr id="81934" name="Line 14">
              <a:extLst>
                <a:ext uri="{FF2B5EF4-FFF2-40B4-BE49-F238E27FC236}">
                  <a16:creationId xmlns:a16="http://schemas.microsoft.com/office/drawing/2014/main" id="{F049E0A6-C20B-4802-A7C9-9759B5126646}"/>
                </a:ext>
              </a:extLst>
            </p:cNvPr>
            <p:cNvSpPr>
              <a:spLocks noChangeShapeType="1"/>
            </p:cNvSpPr>
            <p:nvPr/>
          </p:nvSpPr>
          <p:spPr bwMode="auto">
            <a:xfrm>
              <a:off x="385" y="1162"/>
              <a:ext cx="480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5" name="Line 15">
              <a:extLst>
                <a:ext uri="{FF2B5EF4-FFF2-40B4-BE49-F238E27FC236}">
                  <a16:creationId xmlns:a16="http://schemas.microsoft.com/office/drawing/2014/main" id="{F9DC15D1-0CA3-424F-8E2D-4569013B6706}"/>
                </a:ext>
              </a:extLst>
            </p:cNvPr>
            <p:cNvSpPr>
              <a:spLocks noChangeShapeType="1"/>
            </p:cNvSpPr>
            <p:nvPr/>
          </p:nvSpPr>
          <p:spPr bwMode="auto">
            <a:xfrm flipV="1">
              <a:off x="385" y="1480"/>
              <a:ext cx="4808"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6" name="Line 16">
              <a:extLst>
                <a:ext uri="{FF2B5EF4-FFF2-40B4-BE49-F238E27FC236}">
                  <a16:creationId xmlns:a16="http://schemas.microsoft.com/office/drawing/2014/main" id="{848F8788-C2CD-4E69-9E01-E1D9A36363BA}"/>
                </a:ext>
              </a:extLst>
            </p:cNvPr>
            <p:cNvSpPr>
              <a:spLocks noChangeShapeType="1"/>
            </p:cNvSpPr>
            <p:nvPr/>
          </p:nvSpPr>
          <p:spPr bwMode="auto">
            <a:xfrm>
              <a:off x="385" y="3702"/>
              <a:ext cx="480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7" name="Line 17">
              <a:extLst>
                <a:ext uri="{FF2B5EF4-FFF2-40B4-BE49-F238E27FC236}">
                  <a16:creationId xmlns:a16="http://schemas.microsoft.com/office/drawing/2014/main" id="{BD64747E-BDCE-44DA-A15C-AF5789DE8CB0}"/>
                </a:ext>
              </a:extLst>
            </p:cNvPr>
            <p:cNvSpPr>
              <a:spLocks noChangeShapeType="1"/>
            </p:cNvSpPr>
            <p:nvPr/>
          </p:nvSpPr>
          <p:spPr bwMode="auto">
            <a:xfrm>
              <a:off x="385" y="1162"/>
              <a:ext cx="0" cy="32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81938" name="Line 18">
              <a:extLst>
                <a:ext uri="{FF2B5EF4-FFF2-40B4-BE49-F238E27FC236}">
                  <a16:creationId xmlns:a16="http://schemas.microsoft.com/office/drawing/2014/main" id="{BCEC173B-9DFF-451F-A786-64E163828909}"/>
                </a:ext>
              </a:extLst>
            </p:cNvPr>
            <p:cNvSpPr>
              <a:spLocks noChangeShapeType="1"/>
            </p:cNvSpPr>
            <p:nvPr/>
          </p:nvSpPr>
          <p:spPr bwMode="auto">
            <a:xfrm>
              <a:off x="1394" y="1162"/>
              <a:ext cx="0" cy="25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9" name="Line 19">
              <a:extLst>
                <a:ext uri="{FF2B5EF4-FFF2-40B4-BE49-F238E27FC236}">
                  <a16:creationId xmlns:a16="http://schemas.microsoft.com/office/drawing/2014/main" id="{89702E35-6201-48A3-A58A-23A4D1C532B4}"/>
                </a:ext>
              </a:extLst>
            </p:cNvPr>
            <p:cNvSpPr>
              <a:spLocks noChangeShapeType="1"/>
            </p:cNvSpPr>
            <p:nvPr/>
          </p:nvSpPr>
          <p:spPr bwMode="auto">
            <a:xfrm>
              <a:off x="2245" y="1162"/>
              <a:ext cx="0" cy="25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0" name="Line 20">
              <a:extLst>
                <a:ext uri="{FF2B5EF4-FFF2-40B4-BE49-F238E27FC236}">
                  <a16:creationId xmlns:a16="http://schemas.microsoft.com/office/drawing/2014/main" id="{3D5B982E-0981-4585-9620-64C00F88D067}"/>
                </a:ext>
              </a:extLst>
            </p:cNvPr>
            <p:cNvSpPr>
              <a:spLocks noChangeShapeType="1"/>
            </p:cNvSpPr>
            <p:nvPr/>
          </p:nvSpPr>
          <p:spPr bwMode="auto">
            <a:xfrm>
              <a:off x="3107" y="1162"/>
              <a:ext cx="0" cy="25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1" name="Line 21">
              <a:extLst>
                <a:ext uri="{FF2B5EF4-FFF2-40B4-BE49-F238E27FC236}">
                  <a16:creationId xmlns:a16="http://schemas.microsoft.com/office/drawing/2014/main" id="{107AD995-6C25-4B1B-97F2-4E2E10D8B041}"/>
                </a:ext>
              </a:extLst>
            </p:cNvPr>
            <p:cNvSpPr>
              <a:spLocks noChangeShapeType="1"/>
            </p:cNvSpPr>
            <p:nvPr/>
          </p:nvSpPr>
          <p:spPr bwMode="auto">
            <a:xfrm>
              <a:off x="4422" y="1162"/>
              <a:ext cx="0" cy="32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81942" name="Line 22">
              <a:extLst>
                <a:ext uri="{FF2B5EF4-FFF2-40B4-BE49-F238E27FC236}">
                  <a16:creationId xmlns:a16="http://schemas.microsoft.com/office/drawing/2014/main" id="{3494D145-A2F1-446B-81AD-B671600EF128}"/>
                </a:ext>
              </a:extLst>
            </p:cNvPr>
            <p:cNvSpPr>
              <a:spLocks noChangeShapeType="1"/>
            </p:cNvSpPr>
            <p:nvPr/>
          </p:nvSpPr>
          <p:spPr bwMode="auto">
            <a:xfrm>
              <a:off x="385" y="1483"/>
              <a:ext cx="0" cy="22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81943" name="Line 23">
              <a:extLst>
                <a:ext uri="{FF2B5EF4-FFF2-40B4-BE49-F238E27FC236}">
                  <a16:creationId xmlns:a16="http://schemas.microsoft.com/office/drawing/2014/main" id="{5448F268-A35C-42E5-BCA4-5D5822EA3768}"/>
                </a:ext>
              </a:extLst>
            </p:cNvPr>
            <p:cNvSpPr>
              <a:spLocks noChangeShapeType="1"/>
            </p:cNvSpPr>
            <p:nvPr/>
          </p:nvSpPr>
          <p:spPr bwMode="auto">
            <a:xfrm>
              <a:off x="4422" y="1483"/>
              <a:ext cx="0" cy="22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anim calcmode="lin" valueType="num">
                                      <p:cBhvr additive="base">
                                        <p:cTn id="7" dur="500" fill="hold"/>
                                        <p:tgtEl>
                                          <p:spTgt spid="104452"/>
                                        </p:tgtEl>
                                        <p:attrNameLst>
                                          <p:attrName>ppt_x</p:attrName>
                                        </p:attrNameLst>
                                      </p:cBhvr>
                                      <p:tavLst>
                                        <p:tav tm="0">
                                          <p:val>
                                            <p:strVal val="#ppt_x"/>
                                          </p:val>
                                        </p:tav>
                                        <p:tav tm="100000">
                                          <p:val>
                                            <p:strVal val="#ppt_x"/>
                                          </p:val>
                                        </p:tav>
                                      </p:tavLst>
                                    </p:anim>
                                    <p:anim calcmode="lin" valueType="num">
                                      <p:cBhvr additive="base">
                                        <p:cTn id="8" dur="500" fill="hold"/>
                                        <p:tgtEl>
                                          <p:spTgt spid="1044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4A0F91BE-AEC0-4AC4-B1D2-4ECB60B13C9C}"/>
              </a:ext>
            </a:extLst>
          </p:cNvPr>
          <p:cNvSpPr>
            <a:spLocks noGrp="1" noChangeArrowheads="1"/>
          </p:cNvSpPr>
          <p:nvPr>
            <p:ph type="title"/>
          </p:nvPr>
        </p:nvSpPr>
        <p:spPr>
          <a:noFill/>
        </p:spPr>
        <p:txBody>
          <a:bodyPr/>
          <a:lstStyle/>
          <a:p>
            <a:r>
              <a:rPr lang="zh-CN" altLang="en-US"/>
              <a:t>练习</a:t>
            </a:r>
            <a:r>
              <a:rPr lang="en-US" altLang="zh-CN">
                <a:latin typeface="Times New Roman" panose="02020603050405020304" pitchFamily="18" charset="0"/>
              </a:rPr>
              <a:t>3</a:t>
            </a:r>
            <a:r>
              <a:rPr lang="zh-CN" altLang="en-US">
                <a:latin typeface="Times New Roman" panose="02020603050405020304" pitchFamily="18" charset="0"/>
              </a:rPr>
              <a:t>解答</a:t>
            </a:r>
          </a:p>
        </p:txBody>
      </p:sp>
      <p:sp>
        <p:nvSpPr>
          <p:cNvPr id="82947" name="Text Box 3">
            <a:extLst>
              <a:ext uri="{FF2B5EF4-FFF2-40B4-BE49-F238E27FC236}">
                <a16:creationId xmlns:a16="http://schemas.microsoft.com/office/drawing/2014/main" id="{02AB574B-8B0E-4F34-9C36-BF41F95681F3}"/>
              </a:ext>
            </a:extLst>
          </p:cNvPr>
          <p:cNvSpPr txBox="1">
            <a:spLocks noChangeArrowheads="1"/>
          </p:cNvSpPr>
          <p:nvPr/>
        </p:nvSpPr>
        <p:spPr bwMode="auto">
          <a:xfrm>
            <a:off x="1494235" y="1701404"/>
            <a:ext cx="34563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(3)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a:t>
            </a:r>
          </a:p>
        </p:txBody>
      </p:sp>
      <p:sp>
        <p:nvSpPr>
          <p:cNvPr id="106500" name="Rectangle 4">
            <a:extLst>
              <a:ext uri="{FF2B5EF4-FFF2-40B4-BE49-F238E27FC236}">
                <a16:creationId xmlns:a16="http://schemas.microsoft.com/office/drawing/2014/main" id="{CC34BF11-F172-410B-818D-398BFEC7BEAF}"/>
              </a:ext>
            </a:extLst>
          </p:cNvPr>
          <p:cNvSpPr>
            <a:spLocks noChangeArrowheads="1"/>
          </p:cNvSpPr>
          <p:nvPr/>
        </p:nvSpPr>
        <p:spPr bwMode="auto">
          <a:xfrm>
            <a:off x="1547813" y="5360076"/>
            <a:ext cx="22765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cs typeface="Times New Roman" panose="02020603050405020304" pitchFamily="18" charset="0"/>
              </a:rPr>
              <a:t>非永真式的可满足式</a:t>
            </a:r>
            <a:endParaRPr lang="zh-CN" altLang="en-US">
              <a:latin typeface="Times New Roman" panose="02020603050405020304" pitchFamily="18" charset="0"/>
            </a:endParaRPr>
          </a:p>
        </p:txBody>
      </p:sp>
      <p:graphicFrame>
        <p:nvGraphicFramePr>
          <p:cNvPr id="106520" name="Group 24">
            <a:extLst>
              <a:ext uri="{FF2B5EF4-FFF2-40B4-BE49-F238E27FC236}">
                <a16:creationId xmlns:a16="http://schemas.microsoft.com/office/drawing/2014/main" id="{2700492E-CC45-40FA-86E8-118624721E89}"/>
              </a:ext>
            </a:extLst>
          </p:cNvPr>
          <p:cNvGraphicFramePr>
            <a:graphicFrameLocks noGrp="1"/>
          </p:cNvGraphicFramePr>
          <p:nvPr>
            <p:ph idx="1"/>
          </p:nvPr>
        </p:nvGraphicFramePr>
        <p:xfrm>
          <a:off x="1485900" y="2219325"/>
          <a:ext cx="6172200" cy="3100388"/>
        </p:xfrm>
        <a:graphic>
          <a:graphicData uri="http://schemas.openxmlformats.org/drawingml/2006/table">
            <a:tbl>
              <a:tblPr/>
              <a:tblGrid>
                <a:gridCol w="1543050">
                  <a:extLst>
                    <a:ext uri="{9D8B030D-6E8A-4147-A177-3AD203B41FA5}">
                      <a16:colId xmlns:a16="http://schemas.microsoft.com/office/drawing/2014/main" val="2836140680"/>
                    </a:ext>
                  </a:extLst>
                </a:gridCol>
                <a:gridCol w="1545431">
                  <a:extLst>
                    <a:ext uri="{9D8B030D-6E8A-4147-A177-3AD203B41FA5}">
                      <a16:colId xmlns:a16="http://schemas.microsoft.com/office/drawing/2014/main" val="2376332116"/>
                    </a:ext>
                  </a:extLst>
                </a:gridCol>
                <a:gridCol w="1220391">
                  <a:extLst>
                    <a:ext uri="{9D8B030D-6E8A-4147-A177-3AD203B41FA5}">
                      <a16:colId xmlns:a16="http://schemas.microsoft.com/office/drawing/2014/main" val="119735914"/>
                    </a:ext>
                  </a:extLst>
                </a:gridCol>
                <a:gridCol w="1863328">
                  <a:extLst>
                    <a:ext uri="{9D8B030D-6E8A-4147-A177-3AD203B41FA5}">
                      <a16:colId xmlns:a16="http://schemas.microsoft.com/office/drawing/2014/main" val="2636643120"/>
                    </a:ext>
                  </a:extLst>
                </a:gridCol>
              </a:tblGrid>
              <a:tr h="391716">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p   q   r</a:t>
                      </a:r>
                    </a:p>
                  </a:txBody>
                  <a:tcPr marL="68580" marR="68580" marT="34290" marB="34290"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p</a:t>
                      </a: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1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q</a:t>
                      </a: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p</a:t>
                      </a: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1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r</a:t>
                      </a: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 </a:t>
                      </a: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68580" marR="68580" marT="34290" marB="34290"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84565999"/>
                  </a:ext>
                </a:extLst>
              </a:tr>
              <a:tr h="2708672">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0   0   0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0   0   1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0   1   0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0   1   1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1   0   0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1   0   1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1   1   0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1   1   1 </a:t>
                      </a:r>
                    </a:p>
                  </a:txBody>
                  <a:tcPr marL="68580" marR="68580" marT="34290" marB="3429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0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100000"/>
                        <a:buFont typeface="Wingdings" panose="05000000000000000000" pitchFamily="2" charset="2"/>
                        <a:defRPr kumimoji="1" sz="2100" b="1">
                          <a:solidFill>
                            <a:schemeClr val="tx2"/>
                          </a:solidFill>
                          <a:latin typeface="Times New Roman" panose="02020603050405020304" pitchFamily="18" charset="0"/>
                          <a:ea typeface="宋体" panose="02010600030101010101" pitchFamily="2" charset="-122"/>
                        </a:defRPr>
                      </a:lvl2pPr>
                      <a:lvl3pPr marL="1143000" indent="-228600">
                        <a:spcBef>
                          <a:spcPct val="20000"/>
                        </a:spcBef>
                        <a:buSzPct val="100000"/>
                        <a:defRPr kumimoji="1" sz="21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a:t>
                      </a:r>
                    </a:p>
                  </a:txBody>
                  <a:tcPr marL="68580" marR="68580" marT="34290" marB="3429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4244205"/>
                  </a:ext>
                </a:extLst>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6500"/>
                                        </p:tgtEl>
                                        <p:attrNameLst>
                                          <p:attrName>style.visibility</p:attrName>
                                        </p:attrNameLst>
                                      </p:cBhvr>
                                      <p:to>
                                        <p:strVal val="visible"/>
                                      </p:to>
                                    </p:set>
                                    <p:anim calcmode="lin" valueType="num">
                                      <p:cBhvr additive="base">
                                        <p:cTn id="7" dur="500" fill="hold"/>
                                        <p:tgtEl>
                                          <p:spTgt spid="106500"/>
                                        </p:tgtEl>
                                        <p:attrNameLst>
                                          <p:attrName>ppt_x</p:attrName>
                                        </p:attrNameLst>
                                      </p:cBhvr>
                                      <p:tavLst>
                                        <p:tav tm="0">
                                          <p:val>
                                            <p:strVal val="#ppt_x"/>
                                          </p:val>
                                        </p:tav>
                                        <p:tav tm="100000">
                                          <p:val>
                                            <p:strVal val="#ppt_x"/>
                                          </p:val>
                                        </p:tav>
                                      </p:tavLst>
                                    </p:anim>
                                    <p:anim calcmode="lin" valueType="num">
                                      <p:cBhvr additive="base">
                                        <p:cTn id="8" dur="500" fill="hold"/>
                                        <p:tgtEl>
                                          <p:spTgt spid="1065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0FF0CEC-3C01-4508-AC58-6D9EBAF13FD6}"/>
              </a:ext>
            </a:extLst>
          </p:cNvPr>
          <p:cNvSpPr>
            <a:spLocks noGrp="1" noChangeArrowheads="1"/>
          </p:cNvSpPr>
          <p:nvPr>
            <p:ph type="title"/>
          </p:nvPr>
        </p:nvSpPr>
        <p:spPr/>
        <p:txBody>
          <a:bodyPr/>
          <a:lstStyle/>
          <a:p>
            <a:r>
              <a:rPr lang="zh-CN" altLang="en-US"/>
              <a:t>幻方</a:t>
            </a:r>
          </a:p>
        </p:txBody>
      </p:sp>
      <p:sp>
        <p:nvSpPr>
          <p:cNvPr id="102403" name="Rectangle 3">
            <a:extLst>
              <a:ext uri="{FF2B5EF4-FFF2-40B4-BE49-F238E27FC236}">
                <a16:creationId xmlns:a16="http://schemas.microsoft.com/office/drawing/2014/main" id="{DF13A54B-DB15-4CA9-AC02-41307A960718}"/>
              </a:ext>
            </a:extLst>
          </p:cNvPr>
          <p:cNvSpPr>
            <a:spLocks noGrp="1" noChangeArrowheads="1"/>
          </p:cNvSpPr>
          <p:nvPr>
            <p:ph type="body" sz="half" idx="1"/>
          </p:nvPr>
        </p:nvSpPr>
        <p:spPr>
          <a:xfrm>
            <a:off x="1657351" y="1863328"/>
            <a:ext cx="5512594" cy="3671888"/>
          </a:xfrm>
        </p:spPr>
        <p:txBody>
          <a:bodyPr/>
          <a:lstStyle/>
          <a:p>
            <a:r>
              <a:rPr lang="zh-CN" altLang="en-US"/>
              <a:t>幻方可以看作是一个</a:t>
            </a:r>
            <a:r>
              <a:rPr lang="en-US" altLang="zh-CN"/>
              <a:t>3</a:t>
            </a:r>
            <a:r>
              <a:rPr lang="zh-CN" altLang="en-US"/>
              <a:t>阶方阵，其元素是</a:t>
            </a:r>
            <a:r>
              <a:rPr lang="en-US" altLang="zh-CN"/>
              <a:t>1</a:t>
            </a:r>
            <a:r>
              <a:rPr lang="zh-CN" altLang="en-US"/>
              <a:t>到</a:t>
            </a:r>
            <a:r>
              <a:rPr lang="en-US" altLang="zh-CN"/>
              <a:t>9</a:t>
            </a:r>
            <a:r>
              <a:rPr lang="zh-CN" altLang="en-US"/>
              <a:t>的正整数，每行、每列以及两条对角线的和都是</a:t>
            </a:r>
            <a:r>
              <a:rPr lang="en-US" altLang="zh-CN"/>
              <a:t>15</a:t>
            </a:r>
          </a:p>
        </p:txBody>
      </p:sp>
      <p:graphicFrame>
        <p:nvGraphicFramePr>
          <p:cNvPr id="102404" name="Group 4">
            <a:extLst>
              <a:ext uri="{FF2B5EF4-FFF2-40B4-BE49-F238E27FC236}">
                <a16:creationId xmlns:a16="http://schemas.microsoft.com/office/drawing/2014/main" id="{A12B7D9A-B1D6-42B6-A277-4E98928C27CA}"/>
              </a:ext>
            </a:extLst>
          </p:cNvPr>
          <p:cNvGraphicFramePr>
            <a:graphicFrameLocks noGrp="1"/>
          </p:cNvGraphicFramePr>
          <p:nvPr>
            <p:ph sz="half" idx="2"/>
          </p:nvPr>
        </p:nvGraphicFramePr>
        <p:xfrm>
          <a:off x="4685110" y="3021807"/>
          <a:ext cx="2270523" cy="2351484"/>
        </p:xfrm>
        <a:graphic>
          <a:graphicData uri="http://schemas.openxmlformats.org/drawingml/2006/table">
            <a:tbl>
              <a:tblPr/>
              <a:tblGrid>
                <a:gridCol w="756047">
                  <a:extLst>
                    <a:ext uri="{9D8B030D-6E8A-4147-A177-3AD203B41FA5}">
                      <a16:colId xmlns:a16="http://schemas.microsoft.com/office/drawing/2014/main" val="20000"/>
                    </a:ext>
                  </a:extLst>
                </a:gridCol>
                <a:gridCol w="757238">
                  <a:extLst>
                    <a:ext uri="{9D8B030D-6E8A-4147-A177-3AD203B41FA5}">
                      <a16:colId xmlns:a16="http://schemas.microsoft.com/office/drawing/2014/main" val="20001"/>
                    </a:ext>
                  </a:extLst>
                </a:gridCol>
                <a:gridCol w="757238">
                  <a:extLst>
                    <a:ext uri="{9D8B030D-6E8A-4147-A177-3AD203B41FA5}">
                      <a16:colId xmlns:a16="http://schemas.microsoft.com/office/drawing/2014/main" val="20002"/>
                    </a:ext>
                  </a:extLst>
                </a:gridCol>
              </a:tblGrid>
              <a:tr h="783431">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1" lang="en-US" altLang="zh-CN" sz="2400" b="1" i="0" u="none" strike="noStrike" cap="none" normalizeH="0" baseline="0">
                        <a:ln>
                          <a:noFill/>
                        </a:ln>
                        <a:solidFill>
                          <a:schemeClr val="tx1"/>
                        </a:solidFill>
                        <a:effectLst/>
                        <a:latin typeface="Arial" charset="0"/>
                        <a:ea typeface="宋体" pitchFamily="2" charset="-122"/>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9</a:t>
                      </a:r>
                      <a:endParaRPr kumimoji="1" lang="en-US" altLang="zh-CN" sz="2400" b="1" i="0" u="none" strike="noStrike" cap="none" normalizeH="0" baseline="0">
                        <a:ln>
                          <a:noFill/>
                        </a:ln>
                        <a:solidFill>
                          <a:schemeClr val="tx1"/>
                        </a:solidFill>
                        <a:effectLst/>
                        <a:latin typeface="Arial" charset="0"/>
                        <a:ea typeface="宋体" pitchFamily="2" charset="-122"/>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1" lang="en-US" altLang="zh-CN" sz="2400" b="1" i="0" u="none" strike="noStrike" cap="none" normalizeH="0" baseline="0">
                        <a:ln>
                          <a:noFill/>
                        </a:ln>
                        <a:solidFill>
                          <a:schemeClr val="tx1"/>
                        </a:solidFill>
                        <a:effectLst/>
                        <a:latin typeface="Arial" charset="0"/>
                        <a:ea typeface="宋体" pitchFamily="2" charset="-122"/>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4622">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1" lang="en-US" altLang="zh-CN" sz="2400" b="1" i="0" u="none" strike="noStrike" cap="none" normalizeH="0" baseline="0">
                        <a:ln>
                          <a:noFill/>
                        </a:ln>
                        <a:solidFill>
                          <a:schemeClr val="tx1"/>
                        </a:solidFill>
                        <a:effectLst/>
                        <a:latin typeface="Arial" charset="0"/>
                        <a:ea typeface="宋体" pitchFamily="2" charset="-122"/>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1" lang="en-US" altLang="zh-CN" sz="2400" b="1" i="0" u="none" strike="noStrike" cap="none" normalizeH="0" baseline="0">
                        <a:ln>
                          <a:noFill/>
                        </a:ln>
                        <a:solidFill>
                          <a:schemeClr val="tx1"/>
                        </a:solidFill>
                        <a:effectLst/>
                        <a:latin typeface="Arial" charset="0"/>
                        <a:ea typeface="宋体" pitchFamily="2" charset="-122"/>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7</a:t>
                      </a:r>
                      <a:endParaRPr kumimoji="1" lang="en-US" altLang="zh-CN" sz="2400" b="1" i="0" u="none" strike="noStrike" cap="none" normalizeH="0" baseline="0">
                        <a:ln>
                          <a:noFill/>
                        </a:ln>
                        <a:solidFill>
                          <a:schemeClr val="tx1"/>
                        </a:solidFill>
                        <a:effectLst/>
                        <a:latin typeface="Arial" charset="0"/>
                        <a:ea typeface="宋体" pitchFamily="2" charset="-122"/>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3431">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8</a:t>
                      </a:r>
                      <a:endParaRPr kumimoji="1" lang="en-US" altLang="zh-CN" sz="2400" b="1" i="0" u="none" strike="noStrike" cap="none" normalizeH="0" baseline="0">
                        <a:ln>
                          <a:noFill/>
                        </a:ln>
                        <a:solidFill>
                          <a:schemeClr val="tx1"/>
                        </a:solidFill>
                        <a:effectLst/>
                        <a:latin typeface="Arial" charset="0"/>
                        <a:ea typeface="宋体" pitchFamily="2" charset="-122"/>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1" lang="en-US" altLang="zh-CN" sz="2400" b="1" i="0" u="none" strike="noStrike" cap="none" normalizeH="0" baseline="0">
                        <a:ln>
                          <a:noFill/>
                        </a:ln>
                        <a:solidFill>
                          <a:schemeClr val="tx1"/>
                        </a:solidFill>
                        <a:effectLst/>
                        <a:latin typeface="Arial" charset="0"/>
                        <a:ea typeface="宋体" pitchFamily="2" charset="-122"/>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en-US" altLang="zh-CN" sz="2400" b="1" i="0" u="none" strike="noStrike" cap="none" normalizeH="0" baseline="0">
                        <a:ln>
                          <a:noFill/>
                        </a:ln>
                        <a:solidFill>
                          <a:schemeClr val="tx1"/>
                        </a:solidFill>
                        <a:effectLst/>
                        <a:latin typeface="Arial" charset="0"/>
                        <a:ea typeface="宋体" pitchFamily="2" charset="-122"/>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10262" name="Picture 22" descr="kjb453160673d20101118n2847">
            <a:extLst>
              <a:ext uri="{FF2B5EF4-FFF2-40B4-BE49-F238E27FC236}">
                <a16:creationId xmlns:a16="http://schemas.microsoft.com/office/drawing/2014/main" id="{AF5B8121-060B-4EC3-83D4-E6D013CA5C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6432" y="3318272"/>
            <a:ext cx="2483644" cy="197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2404"/>
                                        </p:tgtEl>
                                        <p:attrNameLst>
                                          <p:attrName>style.visibility</p:attrName>
                                        </p:attrNameLst>
                                      </p:cBhvr>
                                      <p:to>
                                        <p:strVal val="visible"/>
                                      </p:to>
                                    </p:set>
                                    <p:anim calcmode="lin" valueType="num">
                                      <p:cBhvr additive="base">
                                        <p:cTn id="7" dur="500" fill="hold"/>
                                        <p:tgtEl>
                                          <p:spTgt spid="102404"/>
                                        </p:tgtEl>
                                        <p:attrNameLst>
                                          <p:attrName>ppt_x</p:attrName>
                                        </p:attrNameLst>
                                      </p:cBhvr>
                                      <p:tavLst>
                                        <p:tav tm="0">
                                          <p:val>
                                            <p:strVal val="#ppt_x"/>
                                          </p:val>
                                        </p:tav>
                                        <p:tav tm="100000">
                                          <p:val>
                                            <p:strVal val="#ppt_x"/>
                                          </p:val>
                                        </p:tav>
                                      </p:tavLst>
                                    </p:anim>
                                    <p:anim calcmode="lin" valueType="num">
                                      <p:cBhvr additive="base">
                                        <p:cTn id="8" dur="500" fill="hold"/>
                                        <p:tgtEl>
                                          <p:spTgt spid="10240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02403">
                                            <p:txEl>
                                              <p:pRg st="0" end="0"/>
                                            </p:txEl>
                                          </p:spTgt>
                                        </p:tgtEl>
                                        <p:attrNameLst>
                                          <p:attrName>style.visibility</p:attrName>
                                        </p:attrNameLst>
                                      </p:cBhvr>
                                      <p:to>
                                        <p:strVal val="visible"/>
                                      </p:to>
                                    </p:set>
                                    <p:animEffect transition="in" filter="blinds(horizontal)">
                                      <p:cBhvr>
                                        <p:cTn id="13" dur="500"/>
                                        <p:tgtEl>
                                          <p:spTgt spid="1024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6ED377F6-4777-4054-AF03-F99AC1AE2D90}"/>
              </a:ext>
            </a:extLst>
          </p:cNvPr>
          <p:cNvSpPr>
            <a:spLocks noGrp="1" noChangeArrowheads="1"/>
          </p:cNvSpPr>
          <p:nvPr>
            <p:ph type="title" idx="4294967295"/>
          </p:nvPr>
        </p:nvSpPr>
        <p:spPr/>
        <p:txBody>
          <a:bodyPr/>
          <a:lstStyle/>
          <a:p>
            <a:r>
              <a:rPr lang="zh-CN" altLang="en-US"/>
              <a:t>作业</a:t>
            </a:r>
          </a:p>
        </p:txBody>
      </p:sp>
      <p:sp>
        <p:nvSpPr>
          <p:cNvPr id="83971" name="Rectangle 3">
            <a:extLst>
              <a:ext uri="{FF2B5EF4-FFF2-40B4-BE49-F238E27FC236}">
                <a16:creationId xmlns:a16="http://schemas.microsoft.com/office/drawing/2014/main" id="{6798AA6B-A815-460A-92CB-CBE7E04BB172}"/>
              </a:ext>
            </a:extLst>
          </p:cNvPr>
          <p:cNvSpPr>
            <a:spLocks noGrp="1" noChangeArrowheads="1"/>
          </p:cNvSpPr>
          <p:nvPr>
            <p:ph type="body" idx="4294967295"/>
          </p:nvPr>
        </p:nvSpPr>
        <p:spPr/>
        <p:txBody>
          <a:bodyPr/>
          <a:lstStyle/>
          <a:p>
            <a:r>
              <a:rPr lang="en-US" altLang="zh-CN"/>
              <a:t>13</a:t>
            </a:r>
          </a:p>
          <a:p>
            <a:r>
              <a:rPr lang="en-US" altLang="zh-CN"/>
              <a:t>14</a:t>
            </a:r>
          </a:p>
          <a:p>
            <a:r>
              <a:rPr lang="en-US" altLang="zh-CN"/>
              <a:t>15</a:t>
            </a:r>
          </a:p>
          <a:p>
            <a:r>
              <a:rPr lang="en-US" altLang="zh-CN"/>
              <a:t>19</a:t>
            </a:r>
            <a:endParaRPr lang="zh-CN" altLang="en-US"/>
          </a:p>
          <a:p>
            <a:r>
              <a:rPr lang="en-US" altLang="zh-CN"/>
              <a:t>20</a:t>
            </a:r>
            <a:endParaRPr lang="zh-CN" altLang="en-US">
              <a:sym typeface="Wingdings" panose="05000000000000000000" pitchFamily="2" charset="2"/>
            </a:endParaRPr>
          </a:p>
          <a:p>
            <a:r>
              <a:rPr lang="en-US" altLang="zh-CN">
                <a:sym typeface="Wingdings" panose="05000000000000000000" pitchFamily="2" charset="2"/>
              </a:rPr>
              <a:t>21</a:t>
            </a:r>
            <a:endParaRPr lang="zh-CN" altLang="en-US"/>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8FAECE0-59C7-46FD-8BAA-E074CCC3F2B1}"/>
              </a:ext>
            </a:extLst>
          </p:cNvPr>
          <p:cNvSpPr>
            <a:spLocks noGrp="1" noChangeArrowheads="1"/>
          </p:cNvSpPr>
          <p:nvPr>
            <p:ph type="title"/>
          </p:nvPr>
        </p:nvSpPr>
        <p:spPr/>
        <p:txBody>
          <a:bodyPr/>
          <a:lstStyle/>
          <a:p>
            <a:r>
              <a:rPr lang="zh-CN" altLang="en-US"/>
              <a:t>幻方</a:t>
            </a:r>
          </a:p>
        </p:txBody>
      </p:sp>
      <p:sp>
        <p:nvSpPr>
          <p:cNvPr id="11267" name="Rectangle 3">
            <a:extLst>
              <a:ext uri="{FF2B5EF4-FFF2-40B4-BE49-F238E27FC236}">
                <a16:creationId xmlns:a16="http://schemas.microsoft.com/office/drawing/2014/main" id="{2FC2D55C-E37E-4808-8614-FC2D080D8828}"/>
              </a:ext>
            </a:extLst>
          </p:cNvPr>
          <p:cNvSpPr>
            <a:spLocks noGrp="1" noChangeArrowheads="1"/>
          </p:cNvSpPr>
          <p:nvPr>
            <p:ph type="body" idx="1"/>
          </p:nvPr>
        </p:nvSpPr>
        <p:spPr>
          <a:xfrm>
            <a:off x="1764506" y="2078831"/>
            <a:ext cx="5778104" cy="3086100"/>
          </a:xfrm>
        </p:spPr>
        <p:txBody>
          <a:bodyPr/>
          <a:lstStyle/>
          <a:p>
            <a:r>
              <a:rPr lang="zh-CN" altLang="en-US"/>
              <a:t>一个</a:t>
            </a:r>
            <a:r>
              <a:rPr lang="en-US" altLang="zh-CN" i="1"/>
              <a:t>n</a:t>
            </a:r>
            <a:r>
              <a:rPr lang="zh-CN" altLang="en-US"/>
              <a:t>阶幻方是由整数</a:t>
            </a:r>
            <a:r>
              <a:rPr lang="en-US" altLang="zh-CN"/>
              <a:t>1</a:t>
            </a:r>
            <a:r>
              <a:rPr lang="zh-CN" altLang="en-US"/>
              <a:t>，</a:t>
            </a:r>
            <a:r>
              <a:rPr lang="en-US" altLang="zh-CN"/>
              <a:t>2</a:t>
            </a:r>
            <a:r>
              <a:rPr lang="zh-CN" altLang="en-US"/>
              <a:t>，</a:t>
            </a:r>
            <a:r>
              <a:rPr lang="en-US" altLang="zh-CN"/>
              <a:t>3</a:t>
            </a:r>
            <a:r>
              <a:rPr lang="zh-CN" altLang="en-US"/>
              <a:t>，</a:t>
            </a:r>
            <a:r>
              <a:rPr lang="en-US" altLang="zh-CN"/>
              <a:t>…</a:t>
            </a:r>
            <a:r>
              <a:rPr lang="zh-CN" altLang="en-US"/>
              <a:t>，</a:t>
            </a:r>
            <a:r>
              <a:rPr lang="en-US" altLang="zh-CN" i="1"/>
              <a:t>n</a:t>
            </a:r>
            <a:r>
              <a:rPr lang="en-US" altLang="zh-CN" baseline="30000"/>
              <a:t>2</a:t>
            </a:r>
            <a:r>
              <a:rPr lang="zh-CN" altLang="en-US"/>
              <a:t>按下述方式组成的</a:t>
            </a:r>
            <a:r>
              <a:rPr lang="en-US" altLang="zh-CN" i="1"/>
              <a:t>n</a:t>
            </a:r>
            <a:r>
              <a:rPr lang="en-US" altLang="zh-CN"/>
              <a:t>×</a:t>
            </a:r>
            <a:r>
              <a:rPr lang="en-US" altLang="zh-CN" i="1"/>
              <a:t>n</a:t>
            </a:r>
            <a:r>
              <a:rPr lang="zh-CN" altLang="en-US"/>
              <a:t>方阵：</a:t>
            </a:r>
          </a:p>
          <a:p>
            <a:pPr>
              <a:buFont typeface="Wingdings" panose="05000000000000000000" pitchFamily="2" charset="2"/>
              <a:buNone/>
            </a:pPr>
            <a:r>
              <a:rPr lang="zh-CN" altLang="en-US"/>
              <a:t>            该方阵每行上的整数的和、每列上的整数的和以及两条对角线中每条对角线上的整数的和都等于同一个数</a:t>
            </a:r>
            <a:r>
              <a:rPr lang="en-US" altLang="zh-CN" i="1"/>
              <a:t>s</a:t>
            </a:r>
            <a:r>
              <a:rPr lang="en-US" altLang="zh-CN"/>
              <a:t> </a:t>
            </a:r>
          </a:p>
          <a:p>
            <a:pPr>
              <a:buFont typeface="Wingdings" panose="05000000000000000000" pitchFamily="2" charset="2"/>
              <a:buNone/>
            </a:pPr>
            <a:r>
              <a:rPr lang="en-US" altLang="zh-CN"/>
              <a:t> </a:t>
            </a:r>
          </a:p>
          <a:p>
            <a:pPr>
              <a:buFont typeface="Wingdings" panose="05000000000000000000" pitchFamily="2" charset="2"/>
              <a:buNone/>
            </a:pPr>
            <a:r>
              <a:rPr lang="en-US" altLang="zh-CN" i="1"/>
              <a:t>                           s</a:t>
            </a:r>
            <a:r>
              <a:rPr lang="en-US" altLang="zh-CN"/>
              <a:t> -- </a:t>
            </a:r>
            <a:r>
              <a:rPr lang="zh-CN" altLang="en-US" i="1">
                <a:solidFill>
                  <a:schemeClr val="hlink"/>
                </a:solidFill>
              </a:rPr>
              <a:t>幻和</a:t>
            </a:r>
          </a:p>
          <a:p>
            <a:pPr>
              <a:buFont typeface="Wingdings" panose="05000000000000000000" pitchFamily="2" charset="2"/>
              <a:buNone/>
            </a:pPr>
            <a:endParaRPr lang="zh-CN" altLang="en-US">
              <a:solidFill>
                <a:schemeClr val="hlink"/>
              </a:solidFill>
            </a:endParaRPr>
          </a:p>
        </p:txBody>
      </p:sp>
    </p:spTree>
  </p:cSld>
  <p:clrMapOvr>
    <a:masterClrMapping/>
  </p:clrMapOvr>
</p:sld>
</file>

<file path=ppt/theme/theme1.xml><?xml version="1.0" encoding="utf-8"?>
<a:theme xmlns:a="http://schemas.openxmlformats.org/drawingml/2006/main" name="xobjects">
  <a:themeElements>
    <a:clrScheme name="xobjects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66FF"/>
      </a:hlink>
      <a:folHlink>
        <a:srgbClr val="3366FF"/>
      </a:folHlink>
    </a:clrScheme>
    <a:fontScheme name="xobjects">
      <a:majorFont>
        <a:latin typeface="Verdana"/>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xobject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xobject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xobject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xobject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xobject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xobject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xobject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xobjects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66FF"/>
        </a:hlink>
        <a:folHlink>
          <a:srgbClr val="3366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14096</TotalTime>
  <Words>5048</Words>
  <Application>Microsoft Office PowerPoint</Application>
  <PresentationFormat>全屏显示(4:3)</PresentationFormat>
  <Paragraphs>970</Paragraphs>
  <Slides>80</Slides>
  <Notes>12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80</vt:i4>
      </vt:variant>
    </vt:vector>
  </HeadingPairs>
  <TitlesOfParts>
    <vt:vector size="92" baseType="lpstr">
      <vt:lpstr>Batang</vt:lpstr>
      <vt:lpstr>黑体</vt:lpstr>
      <vt:lpstr>楷体_GB2312</vt:lpstr>
      <vt:lpstr>宋体</vt:lpstr>
      <vt:lpstr>Arial</vt:lpstr>
      <vt:lpstr>Lucida Sans Unicode</vt:lpstr>
      <vt:lpstr>Symbol</vt:lpstr>
      <vt:lpstr>Tahoma</vt:lpstr>
      <vt:lpstr>Times New Roman</vt:lpstr>
      <vt:lpstr>Verdana</vt:lpstr>
      <vt:lpstr>Wingdings</vt:lpstr>
      <vt:lpstr>xobjects</vt:lpstr>
      <vt:lpstr>PowerPoint 演示文稿</vt:lpstr>
      <vt:lpstr>经典问题之一</vt:lpstr>
      <vt:lpstr>经典问题之二</vt:lpstr>
      <vt:lpstr>经典问题之二</vt:lpstr>
      <vt:lpstr>数理逻辑与计算机</vt:lpstr>
      <vt:lpstr>数理逻辑与计算机</vt:lpstr>
      <vt:lpstr>幻方</vt:lpstr>
      <vt:lpstr>幻方</vt:lpstr>
      <vt:lpstr>幻方</vt:lpstr>
      <vt:lpstr>幻方</vt:lpstr>
      <vt:lpstr>构造幻方</vt:lpstr>
      <vt:lpstr>Konigsberg七桥问题</vt:lpstr>
      <vt:lpstr>一笔画问题</vt:lpstr>
      <vt:lpstr>中国邮递员问题</vt:lpstr>
      <vt:lpstr>中国邮递员问题</vt:lpstr>
      <vt:lpstr>欧拉回路</vt:lpstr>
      <vt:lpstr>重复边</vt:lpstr>
      <vt:lpstr>选择重复边</vt:lpstr>
      <vt:lpstr>问题的解</vt:lpstr>
      <vt:lpstr>其它问题</vt:lpstr>
      <vt:lpstr>PowerPoint 演示文稿</vt:lpstr>
      <vt:lpstr>什么是离散数学</vt:lpstr>
      <vt:lpstr>与其他专业课关系</vt:lpstr>
      <vt:lpstr>离散数学的特点</vt:lpstr>
      <vt:lpstr>教材及参考书</vt:lpstr>
      <vt:lpstr>课程安排</vt:lpstr>
      <vt:lpstr>课程安排</vt:lpstr>
      <vt:lpstr>数理逻辑</vt:lpstr>
      <vt:lpstr>第一部分 数理逻辑</vt:lpstr>
      <vt:lpstr>第一章　命题逻辑基本概念</vt:lpstr>
      <vt:lpstr>PowerPoint 演示文稿</vt:lpstr>
      <vt:lpstr>1.1 命题与联结词</vt:lpstr>
      <vt:lpstr>1.1 命题与联结词</vt:lpstr>
      <vt:lpstr>1.1 命题与联结词</vt:lpstr>
      <vt:lpstr>1.1 命题与联结词</vt:lpstr>
      <vt:lpstr>QQ群</vt:lpstr>
      <vt:lpstr>回顾</vt:lpstr>
      <vt:lpstr>1.1 命题与联结词</vt:lpstr>
      <vt:lpstr>1.1 命题与联结词</vt:lpstr>
      <vt:lpstr>1.1 命题与联结词</vt:lpstr>
      <vt:lpstr>1.1 命题与联结词</vt:lpstr>
      <vt:lpstr>1.1 命题与联结词</vt:lpstr>
      <vt:lpstr>1.1 命题与联结词</vt:lpstr>
      <vt:lpstr>1.1 命题与联结词</vt:lpstr>
      <vt:lpstr>1.1 命题与联结词</vt:lpstr>
      <vt:lpstr>1.1 命题与联结词</vt:lpstr>
      <vt:lpstr>1.1 命题与联结词</vt:lpstr>
      <vt:lpstr>1.1 命题与联结词</vt:lpstr>
      <vt:lpstr>1.1 命题与联结词</vt:lpstr>
      <vt:lpstr>1.1 命题与联结词</vt:lpstr>
      <vt:lpstr>1.1 命题与联结词</vt:lpstr>
      <vt:lpstr>PowerPoint 演示文稿</vt:lpstr>
      <vt:lpstr>1.2 命题公式及其赋值</vt:lpstr>
      <vt:lpstr>1.2 命题公式及其赋值</vt:lpstr>
      <vt:lpstr>1.2 命题公式及其赋值</vt:lpstr>
      <vt:lpstr>1.2 命题公式及其赋值</vt:lpstr>
      <vt:lpstr>1.2 命题公式及其赋值</vt:lpstr>
      <vt:lpstr>1.2 命题公式及其赋值</vt:lpstr>
      <vt:lpstr>1.2 命题公式及其赋值</vt:lpstr>
      <vt:lpstr>1.2 命题公式及其赋值</vt:lpstr>
      <vt:lpstr>1.2 命题公式及其赋值</vt:lpstr>
      <vt:lpstr>1.2 命题公式及其赋值</vt:lpstr>
      <vt:lpstr>1.2 命题公式及其赋值</vt:lpstr>
      <vt:lpstr>1.2 命题公式及其赋值</vt:lpstr>
      <vt:lpstr>1.2 命题公式及其赋值</vt:lpstr>
      <vt:lpstr>回顾</vt:lpstr>
      <vt:lpstr>回顾</vt:lpstr>
      <vt:lpstr>1.2 命题公式及其赋值</vt:lpstr>
      <vt:lpstr>1.2 命题公式及其赋值</vt:lpstr>
      <vt:lpstr>1.2 命题公式及其赋值</vt:lpstr>
      <vt:lpstr>1.2 命题公式及其赋值</vt:lpstr>
      <vt:lpstr>1.2 命题公式及其赋值</vt:lpstr>
      <vt:lpstr>第一章 习题课</vt:lpstr>
      <vt:lpstr>PowerPoint 演示文稿</vt:lpstr>
      <vt:lpstr>PowerPoint 演示文稿</vt:lpstr>
      <vt:lpstr>练习3</vt:lpstr>
      <vt:lpstr>练习3解答</vt:lpstr>
      <vt:lpstr>练习3解答</vt:lpstr>
      <vt:lpstr>练习3解答</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漆桂林</dc:creator>
  <cp:lastModifiedBy>涂山月</cp:lastModifiedBy>
  <cp:revision>892</cp:revision>
  <dcterms:created xsi:type="dcterms:W3CDTF">2005-10-17T02:31:54Z</dcterms:created>
  <dcterms:modified xsi:type="dcterms:W3CDTF">2018-06-01T17:01:29Z</dcterms:modified>
</cp:coreProperties>
</file>