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6"/>
  </p:notesMasterIdLst>
  <p:handoutMasterIdLst>
    <p:handoutMasterId r:id="rId157"/>
  </p:handoutMasterIdLst>
  <p:sldIdLst>
    <p:sldId id="976" r:id="rId2"/>
    <p:sldId id="977" r:id="rId3"/>
    <p:sldId id="819" r:id="rId4"/>
    <p:sldId id="818" r:id="rId5"/>
    <p:sldId id="821" r:id="rId6"/>
    <p:sldId id="822" r:id="rId7"/>
    <p:sldId id="823" r:id="rId8"/>
    <p:sldId id="824" r:id="rId9"/>
    <p:sldId id="829" r:id="rId10"/>
    <p:sldId id="828" r:id="rId11"/>
    <p:sldId id="830" r:id="rId12"/>
    <p:sldId id="831" r:id="rId13"/>
    <p:sldId id="832" r:id="rId14"/>
    <p:sldId id="834" r:id="rId15"/>
    <p:sldId id="833" r:id="rId16"/>
    <p:sldId id="835" r:id="rId17"/>
    <p:sldId id="836" r:id="rId18"/>
    <p:sldId id="837" r:id="rId19"/>
    <p:sldId id="838" r:id="rId20"/>
    <p:sldId id="839" r:id="rId21"/>
    <p:sldId id="840" r:id="rId22"/>
    <p:sldId id="841" r:id="rId23"/>
    <p:sldId id="842" r:id="rId24"/>
    <p:sldId id="843" r:id="rId25"/>
    <p:sldId id="844" r:id="rId26"/>
    <p:sldId id="846" r:id="rId27"/>
    <p:sldId id="715" r:id="rId28"/>
    <p:sldId id="753" r:id="rId29"/>
    <p:sldId id="847" r:id="rId30"/>
    <p:sldId id="848" r:id="rId31"/>
    <p:sldId id="754" r:id="rId32"/>
    <p:sldId id="849" r:id="rId33"/>
    <p:sldId id="1099" r:id="rId34"/>
    <p:sldId id="1100" r:id="rId35"/>
    <p:sldId id="1101" r:id="rId36"/>
    <p:sldId id="1104" r:id="rId37"/>
    <p:sldId id="755" r:id="rId38"/>
    <p:sldId id="756" r:id="rId39"/>
    <p:sldId id="978" r:id="rId40"/>
    <p:sldId id="979" r:id="rId41"/>
    <p:sldId id="757" r:id="rId42"/>
    <p:sldId id="850" r:id="rId43"/>
    <p:sldId id="758" r:id="rId44"/>
    <p:sldId id="851" r:id="rId45"/>
    <p:sldId id="852" r:id="rId46"/>
    <p:sldId id="980" r:id="rId47"/>
    <p:sldId id="853" r:id="rId48"/>
    <p:sldId id="854" r:id="rId49"/>
    <p:sldId id="855" r:id="rId50"/>
    <p:sldId id="856" r:id="rId51"/>
    <p:sldId id="857" r:id="rId52"/>
    <p:sldId id="858" r:id="rId53"/>
    <p:sldId id="859" r:id="rId54"/>
    <p:sldId id="860" r:id="rId55"/>
    <p:sldId id="1105" r:id="rId56"/>
    <p:sldId id="1106" r:id="rId57"/>
    <p:sldId id="861" r:id="rId58"/>
    <p:sldId id="862" r:id="rId59"/>
    <p:sldId id="863" r:id="rId60"/>
    <p:sldId id="864" r:id="rId61"/>
    <p:sldId id="865" r:id="rId62"/>
    <p:sldId id="866" r:id="rId63"/>
    <p:sldId id="867" r:id="rId64"/>
    <p:sldId id="868" r:id="rId65"/>
    <p:sldId id="869" r:id="rId66"/>
    <p:sldId id="870" r:id="rId67"/>
    <p:sldId id="871" r:id="rId68"/>
    <p:sldId id="872" r:id="rId69"/>
    <p:sldId id="873" r:id="rId70"/>
    <p:sldId id="874" r:id="rId71"/>
    <p:sldId id="875" r:id="rId72"/>
    <p:sldId id="876" r:id="rId73"/>
    <p:sldId id="877" r:id="rId74"/>
    <p:sldId id="878" r:id="rId75"/>
    <p:sldId id="879" r:id="rId76"/>
    <p:sldId id="880" r:id="rId77"/>
    <p:sldId id="984" r:id="rId78"/>
    <p:sldId id="893" r:id="rId79"/>
    <p:sldId id="894" r:id="rId80"/>
    <p:sldId id="895" r:id="rId81"/>
    <p:sldId id="897" r:id="rId82"/>
    <p:sldId id="898" r:id="rId83"/>
    <p:sldId id="899" r:id="rId84"/>
    <p:sldId id="900" r:id="rId85"/>
    <p:sldId id="901" r:id="rId86"/>
    <p:sldId id="902" r:id="rId87"/>
    <p:sldId id="1107" r:id="rId88"/>
    <p:sldId id="1108" r:id="rId89"/>
    <p:sldId id="1109" r:id="rId90"/>
    <p:sldId id="903" r:id="rId91"/>
    <p:sldId id="985" r:id="rId92"/>
    <p:sldId id="904" r:id="rId93"/>
    <p:sldId id="905" r:id="rId94"/>
    <p:sldId id="906" r:id="rId95"/>
    <p:sldId id="907" r:id="rId96"/>
    <p:sldId id="908" r:id="rId97"/>
    <p:sldId id="909" r:id="rId98"/>
    <p:sldId id="910" r:id="rId99"/>
    <p:sldId id="912" r:id="rId100"/>
    <p:sldId id="913" r:id="rId101"/>
    <p:sldId id="914" r:id="rId102"/>
    <p:sldId id="915" r:id="rId103"/>
    <p:sldId id="916" r:id="rId104"/>
    <p:sldId id="917" r:id="rId105"/>
    <p:sldId id="918" r:id="rId106"/>
    <p:sldId id="919" r:id="rId107"/>
    <p:sldId id="920" r:id="rId108"/>
    <p:sldId id="921" r:id="rId109"/>
    <p:sldId id="922" r:id="rId110"/>
    <p:sldId id="923" r:id="rId111"/>
    <p:sldId id="924" r:id="rId112"/>
    <p:sldId id="925" r:id="rId113"/>
    <p:sldId id="926" r:id="rId114"/>
    <p:sldId id="1037" r:id="rId115"/>
    <p:sldId id="935" r:id="rId116"/>
    <p:sldId id="936" r:id="rId117"/>
    <p:sldId id="937" r:id="rId118"/>
    <p:sldId id="938" r:id="rId119"/>
    <p:sldId id="939" r:id="rId120"/>
    <p:sldId id="1079" r:id="rId121"/>
    <p:sldId id="1080" r:id="rId122"/>
    <p:sldId id="1081" r:id="rId123"/>
    <p:sldId id="940" r:id="rId124"/>
    <p:sldId id="941" r:id="rId125"/>
    <p:sldId id="942" r:id="rId126"/>
    <p:sldId id="945" r:id="rId127"/>
    <p:sldId id="953" r:id="rId128"/>
    <p:sldId id="954" r:id="rId129"/>
    <p:sldId id="955" r:id="rId130"/>
    <p:sldId id="956" r:id="rId131"/>
    <p:sldId id="957" r:id="rId132"/>
    <p:sldId id="958" r:id="rId133"/>
    <p:sldId id="959" r:id="rId134"/>
    <p:sldId id="960" r:id="rId135"/>
    <p:sldId id="961" r:id="rId136"/>
    <p:sldId id="962" r:id="rId137"/>
    <p:sldId id="989" r:id="rId138"/>
    <p:sldId id="1004" r:id="rId139"/>
    <p:sldId id="1005" r:id="rId140"/>
    <p:sldId id="1006" r:id="rId141"/>
    <p:sldId id="1007" r:id="rId142"/>
    <p:sldId id="990" r:id="rId143"/>
    <p:sldId id="991" r:id="rId144"/>
    <p:sldId id="992" r:id="rId145"/>
    <p:sldId id="993" r:id="rId146"/>
    <p:sldId id="994" r:id="rId147"/>
    <p:sldId id="995" r:id="rId148"/>
    <p:sldId id="996" r:id="rId149"/>
    <p:sldId id="997" r:id="rId150"/>
    <p:sldId id="998" r:id="rId151"/>
    <p:sldId id="999" r:id="rId152"/>
    <p:sldId id="1000" r:id="rId153"/>
    <p:sldId id="1001" r:id="rId154"/>
    <p:sldId id="988" r:id="rId155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Wingdings" pitchFamily="2" charset="2"/>
      <a:buChar char="q"/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Wingdings" pitchFamily="2" charset="2"/>
      <a:buChar char="q"/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Wingdings" pitchFamily="2" charset="2"/>
      <a:buChar char="q"/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Wingdings" pitchFamily="2" charset="2"/>
      <a:buChar char="q"/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100000"/>
      <a:buFont typeface="Wingdings" pitchFamily="2" charset="2"/>
      <a:buChar char="q"/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C0C0C0"/>
    <a:srgbClr val="9D0187"/>
    <a:srgbClr val="00CB00"/>
    <a:srgbClr val="00CC00"/>
    <a:srgbClr val="FF3300"/>
    <a:srgbClr val="8000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622" autoAdjust="0"/>
  </p:normalViewPr>
  <p:slideViewPr>
    <p:cSldViewPr>
      <p:cViewPr varScale="1">
        <p:scale>
          <a:sx n="76" d="100"/>
          <a:sy n="76" d="100"/>
        </p:scale>
        <p:origin x="-9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33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28E9EEF-2865-479E-8541-E6785AFD6468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137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89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03DA21-F31A-48FA-8E49-AF40E1150945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142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0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E9E0939-A8EF-4E5C-A659-FE19CC44900D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143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1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A2995EF-C61C-4C10-A5D8-14D08A623581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144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2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9858C21-2058-4F11-BB77-D0B71228853B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145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3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982B1F0-E886-4918-BECF-7AAFC595AD80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146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4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262FE1A-23C4-4E16-AC77-5A94DEC5AD72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147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5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26C2CF-8BC1-40B9-840F-70DBCC523211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148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6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FF7E231-96B3-4F35-B0CF-F5F30C036642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149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7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29926EA-F2E8-4490-934C-3966521671DB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150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299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B4ADCF7-33C2-42FA-A9CC-AFFB43412828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151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300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66C8989-976F-49DD-887B-AE7B435F7DE1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152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301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C90046A-DAA0-4AA0-AD66-C4B4BC2A6998}" type="slidenum">
              <a:rPr kumimoji="0" lang="en-US" altLang="zh-CN" sz="18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153</a:t>
            </a:fld>
            <a:endParaRPr kumimoji="0" lang="en-US" altLang="zh-CN" sz="1800">
              <a:latin typeface="Arial" charset="0"/>
            </a:endParaRPr>
          </a:p>
        </p:txBody>
      </p:sp>
      <p:sp>
        <p:nvSpPr>
          <p:cNvPr id="302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38100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0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b="0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3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5B315934-7C99-459B-9E1F-D771849482D3}" type="slidenum">
              <a:rPr lang="en-US" altLang="zh-CN" sz="2000">
                <a:solidFill>
                  <a:srgbClr val="00CB00"/>
                </a:solidFill>
              </a:rPr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US" altLang="zh-CN" sz="2000">
              <a:solidFill>
                <a:srgbClr val="00CB00"/>
              </a:solidFill>
            </a:endParaRPr>
          </a:p>
        </p:txBody>
      </p:sp>
      <p:pic>
        <p:nvPicPr>
          <p:cNvPr id="13319" name="Picture 10" descr="head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2" descr="imag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0" y="188913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3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主要内容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有序对与笛卡儿积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二元关系的定义与表示法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关系的运算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关系的性质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关系的闭包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等价关系与划分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偏序关系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本章与后面各章的关系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是函数的基础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smtClean="0"/>
              <a:t>是图论的基础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/>
              <a:t>笛卡儿积的性质（续）：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对任意三个集合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有</a:t>
            </a:r>
            <a:endParaRPr lang="zh-CN" altLang="en-US" sz="2500">
              <a:solidFill>
                <a:schemeClr val="accent2"/>
              </a:solidFill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   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（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）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</a:rPr>
              <a:t>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   （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）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   （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3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）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   （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4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）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   （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5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）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 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D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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×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C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×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D</a:t>
            </a:r>
            <a:endParaRPr lang="en-US" altLang="zh-CN" sz="2800" i="1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allAtOnce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例：设</a:t>
            </a:r>
            <a:r>
              <a:rPr lang="en-US" altLang="zh-CN" smtClean="0">
                <a:latin typeface="Verdana" pitchFamily="34" charset="0"/>
              </a:rPr>
              <a:t>A={1,2,3,4,5,6,7}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R={&lt;x,y&gt;|x,y∈A∧(x-y)</a:t>
            </a:r>
            <a:r>
              <a:rPr lang="zh-CN" altLang="en-US" smtClean="0">
                <a:latin typeface="Verdana" pitchFamily="34" charset="0"/>
              </a:rPr>
              <a:t>可被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整除</a:t>
            </a:r>
            <a:r>
              <a:rPr lang="en-US" altLang="zh-CN" smtClean="0">
                <a:latin typeface="Verdana" pitchFamily="34" charset="0"/>
              </a:rPr>
              <a:t>}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试证明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是等价关系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解：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(1)R={&lt;1,1&gt;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&lt;1,4&gt;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&lt;1,7&gt;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&lt;2,2&gt;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&lt;2,5&gt;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&lt;3,3&gt;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&lt;3,6&gt;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&lt;4,1&gt;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&lt;4,4&gt;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&lt;4,7&gt;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&lt;5,5&gt;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&lt;5,2&gt;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&lt;6,6&gt;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&lt;6,3&gt;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&lt;7,7&gt;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&lt;7,4&gt;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&lt;7,1&gt;}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68313" y="1557338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</a:rPr>
              <a:t>(2) R</a:t>
            </a:r>
            <a:r>
              <a:rPr lang="zh-CN" altLang="en-US" sz="2800">
                <a:latin typeface="Verdana" pitchFamily="34" charset="0"/>
              </a:rPr>
              <a:t>的关系矩阵</a:t>
            </a:r>
          </a:p>
        </p:txBody>
      </p:sp>
      <p:graphicFrame>
        <p:nvGraphicFramePr>
          <p:cNvPr id="254982" name="Object 2"/>
          <p:cNvGraphicFramePr>
            <a:graphicFrameLocks noChangeAspect="1"/>
          </p:cNvGraphicFramePr>
          <p:nvPr/>
        </p:nvGraphicFramePr>
        <p:xfrm>
          <a:off x="844550" y="2379663"/>
          <a:ext cx="1982788" cy="2947987"/>
        </p:xfrm>
        <a:graphic>
          <a:graphicData uri="http://schemas.openxmlformats.org/presentationml/2006/ole">
            <p:oleObj spid="_x0000_s10242" r:id="rId4" imgW="1092200" imgH="1625600" progId="Equation.3">
              <p:embed/>
            </p:oleObj>
          </a:graphicData>
        </a:graphic>
      </p:graphicFrame>
      <p:pic>
        <p:nvPicPr>
          <p:cNvPr id="254983" name="Picture 7" descr="2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8150" y="2617788"/>
            <a:ext cx="52578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3132138" y="5084763"/>
            <a:ext cx="5078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zh-CN" sz="2800">
                <a:latin typeface="Verdana" pitchFamily="34" charset="0"/>
              </a:rPr>
              <a:t> R</a:t>
            </a:r>
            <a:r>
              <a:rPr lang="zh-CN" altLang="en-US" sz="2800">
                <a:latin typeface="Verdana" pitchFamily="34" charset="0"/>
              </a:rPr>
              <a:t>满足自反、对称和可传递的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等价类：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是非空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集合上的等价关系，对于任何</a:t>
            </a:r>
            <a:r>
              <a:rPr lang="en-US" altLang="zh-CN" smtClean="0">
                <a:latin typeface="Verdana" pitchFamily="34" charset="0"/>
              </a:rPr>
              <a:t>x∈A</a:t>
            </a:r>
            <a:r>
              <a:rPr lang="zh-CN" altLang="en-US" smtClean="0">
                <a:latin typeface="Verdana" pitchFamily="34" charset="0"/>
              </a:rPr>
              <a:t>，令：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={y|y∈A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xRy}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是由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x∈A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生成的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等价类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为等价类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的表示元素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讨论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等价类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是一个集合，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9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的子集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中的元素是在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中，所有与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具有等价关系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的元素所组成的集合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在等价关系中的关系图中，一个最大连通子图中的点就是一个等价类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A={a,b,c,d}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latin typeface="Verdana" pitchFamily="34" charset="0"/>
              </a:rPr>
              <a:t>R={&lt;a,a&gt;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&lt;b,b&gt;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&lt;c,c&gt;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&lt;d,d&gt;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&lt;c,d&gt;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&lt;d,c&gt;}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[a]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 ={a,b}= [b]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 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[c]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 ={c,d}= [d]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endParaRPr lang="zh-CN" altLang="en-US" baseline="-25000" smtClean="0">
              <a:latin typeface="Verdana" pitchFamily="34" charset="0"/>
            </a:endParaRPr>
          </a:p>
        </p:txBody>
      </p:sp>
      <p:pic>
        <p:nvPicPr>
          <p:cNvPr id="263172" name="Picture 4" descr="2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350" y="3808413"/>
            <a:ext cx="30480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例：设</a:t>
            </a:r>
            <a:r>
              <a:rPr lang="en-US" altLang="zh-CN" smtClean="0">
                <a:latin typeface="Verdana" pitchFamily="34" charset="0"/>
              </a:rPr>
              <a:t>A=N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latin typeface="Verdana" pitchFamily="34" charset="0"/>
              </a:rPr>
              <a:t>R={&lt;x,y&gt;|x∈A∧y∈A∧(x-y)</a:t>
            </a:r>
            <a:r>
              <a:rPr lang="zh-CN" altLang="en-US" smtClean="0">
                <a:latin typeface="Verdana" pitchFamily="34" charset="0"/>
              </a:rPr>
              <a:t>可被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整除</a:t>
            </a:r>
            <a:r>
              <a:rPr lang="en-US" altLang="zh-CN" smtClean="0">
                <a:latin typeface="Verdana" pitchFamily="34" charset="0"/>
              </a:rPr>
              <a:t>}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等价类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[0]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 ={0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6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9…} 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[1]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 ={1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4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7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10…} 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[2]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</a:rPr>
              <a:t>={2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5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8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11…}</a:t>
            </a: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"/>
            <a:ext cx="7772400" cy="1143000"/>
          </a:xfrm>
        </p:spPr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定理 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是一个集合，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上的等价关系，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zh-CN" altLang="en-US" smtClean="0">
                <a:latin typeface="Verdana" pitchFamily="34" charset="0"/>
              </a:rPr>
              <a:t>当且仅当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]=[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</a:t>
            </a:r>
            <a:endParaRPr lang="zh-CN" altLang="en-US" smtClean="0">
              <a:latin typeface="Verdana" pitchFamily="34" charset="0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</a:p>
          <a:p>
            <a:pPr lvl="1" algn="just"/>
            <a:r>
              <a:rPr lang="zh-CN" altLang="en-US" smtClean="0">
                <a:latin typeface="Verdana" pitchFamily="34" charset="0"/>
              </a:rPr>
              <a:t>充分性，因为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∈[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]=[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],</a:t>
            </a:r>
            <a:r>
              <a:rPr lang="zh-CN" altLang="en-US" smtClean="0">
                <a:latin typeface="Verdana" pitchFamily="34" charset="0"/>
              </a:rPr>
              <a:t>即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∈[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 </a:t>
            </a:r>
            <a:r>
              <a:rPr lang="zh-CN" altLang="en-US" smtClean="0">
                <a:latin typeface="Verdana" pitchFamily="34" charset="0"/>
              </a:rPr>
              <a:t>，所以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latin typeface="Verdana" pitchFamily="34" charset="0"/>
              </a:rPr>
              <a:t>。</a:t>
            </a:r>
          </a:p>
          <a:p>
            <a:pPr lvl="1" algn="just"/>
            <a:r>
              <a:rPr lang="zh-CN" altLang="en-US" smtClean="0">
                <a:latin typeface="Verdana" pitchFamily="34" charset="0"/>
              </a:rPr>
              <a:t>必要性，已知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latin typeface="Verdana" pitchFamily="34" charset="0"/>
              </a:rPr>
              <a:t>，考虑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zh-CN" altLang="en-US" smtClean="0">
                <a:latin typeface="Verdana" pitchFamily="34" charset="0"/>
              </a:rPr>
              <a:t>的任意元素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z</a:t>
            </a:r>
            <a:r>
              <a:rPr lang="zh-CN" altLang="en-US" smtClean="0">
                <a:latin typeface="Verdana" pitchFamily="34" charset="0"/>
              </a:rPr>
              <a:t>，有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z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。根据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的传递性，有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z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latin typeface="Verdana" pitchFamily="34" charset="0"/>
              </a:rPr>
              <a:t>，因此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z</a:t>
            </a:r>
            <a:r>
              <a:rPr lang="en-US" altLang="zh-CN" smtClean="0">
                <a:latin typeface="Verdana" pitchFamily="34" charset="0"/>
              </a:rPr>
              <a:t>∈[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zh-CN" altLang="en-US" smtClean="0">
                <a:latin typeface="Verdana" pitchFamily="34" charset="0"/>
              </a:rPr>
              <a:t>。证明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]</a:t>
            </a:r>
            <a:r>
              <a:rPr lang="zh-CN" altLang="en-US" smtClean="0">
                <a:latin typeface="Verdana" pitchFamily="34" charset="0"/>
              </a:rPr>
              <a:t>。类似可证明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]</a:t>
            </a:r>
            <a:r>
              <a:rPr lang="en-US" altLang="zh-CN" smtClean="0">
                <a:latin typeface="Verdana" pitchFamily="34" charset="0"/>
              </a:rPr>
              <a:t> </a:t>
            </a:r>
            <a:r>
              <a:rPr lang="zh-CN" altLang="en-US" smtClean="0">
                <a:latin typeface="Verdana" pitchFamily="34" charset="0"/>
              </a:rPr>
              <a:t>，所以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]=[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]</a:t>
            </a:r>
            <a:endParaRPr lang="zh-CN" altLang="en-US" smtClean="0">
              <a:latin typeface="Verdana" pitchFamily="34" charset="0"/>
            </a:endParaRPr>
          </a:p>
          <a:p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611188" y="1412875"/>
            <a:ext cx="8228012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定理：</a:t>
            </a:r>
            <a:r>
              <a:rPr lang="zh-CN" altLang="en-US" sz="2800">
                <a:latin typeface="Verdana" pitchFamily="34" charset="0"/>
              </a:rPr>
              <a:t>设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是一个集合，</a:t>
            </a:r>
            <a:r>
              <a:rPr lang="en-US" altLang="zh-CN" sz="2800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上的等价关系，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对于所有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,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∈A</a:t>
            </a: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，或者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]=[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]</a:t>
            </a: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，或者 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] ∩[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]=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  <a:cs typeface="Times New Roman" pitchFamily="18" charset="0"/>
              </a:rPr>
              <a:t>Ø</a:t>
            </a:r>
            <a:endParaRPr lang="zh-CN" altLang="en-US" sz="2500">
              <a:solidFill>
                <a:schemeClr val="tx2"/>
              </a:solidFill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z="2800">
                <a:latin typeface="Verdana" pitchFamily="34" charset="0"/>
              </a:rPr>
              <a:t>只需证明如果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R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zh-CN" altLang="en-US" sz="2800">
                <a:latin typeface="Verdana" pitchFamily="34" charset="0"/>
              </a:rPr>
              <a:t>，则</a:t>
            </a:r>
            <a:r>
              <a:rPr lang="en-US" altLang="zh-CN" sz="2800">
                <a:latin typeface="Verdana" pitchFamily="34" charset="0"/>
              </a:rPr>
              <a:t>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]∩[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Verdana" pitchFamily="34" charset="0"/>
              </a:rPr>
              <a:t>]=</a:t>
            </a:r>
            <a:r>
              <a:rPr lang="en-US" altLang="zh-CN" sz="2800">
                <a:latin typeface="Verdana" pitchFamily="34" charset="0"/>
                <a:cs typeface="Times New Roman" pitchFamily="18" charset="0"/>
              </a:rPr>
              <a:t>Ø</a:t>
            </a:r>
            <a:endParaRPr lang="zh-CN" altLang="en-US" sz="28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反证法：</a:t>
            </a:r>
            <a:r>
              <a:rPr lang="zh-CN" altLang="en-US" sz="2800">
                <a:latin typeface="Verdana" pitchFamily="34" charset="0"/>
              </a:rPr>
              <a:t>假设</a:t>
            </a:r>
            <a:r>
              <a:rPr lang="en-US" altLang="zh-CN" sz="2800">
                <a:latin typeface="Verdana" pitchFamily="34" charset="0"/>
              </a:rPr>
              <a:t>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]∩[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Verdana" pitchFamily="34" charset="0"/>
              </a:rPr>
              <a:t>]</a:t>
            </a:r>
            <a:r>
              <a:rPr lang="en-US" altLang="en-US" sz="2800"/>
              <a:t>≠</a:t>
            </a:r>
            <a:r>
              <a:rPr lang="en-US" altLang="zh-CN" sz="2800">
                <a:latin typeface="Verdana" pitchFamily="34" charset="0"/>
                <a:cs typeface="Times New Roman" pitchFamily="18" charset="0"/>
              </a:rPr>
              <a:t>Ø</a:t>
            </a:r>
            <a:r>
              <a:rPr lang="zh-CN" altLang="en-US" sz="2800">
                <a:latin typeface="Verdana" pitchFamily="34" charset="0"/>
                <a:cs typeface="Times New Roman" pitchFamily="18" charset="0"/>
              </a:rPr>
              <a:t>，则</a:t>
            </a:r>
            <a:r>
              <a:rPr lang="zh-CN" altLang="en-US" sz="2800">
                <a:latin typeface="Verdana" pitchFamily="34" charset="0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2800" i="1">
                <a:latin typeface="Verdana" pitchFamily="34" charset="0"/>
                <a:cs typeface="Times New Roman" pitchFamily="18" charset="0"/>
              </a:rPr>
              <a:t>z</a:t>
            </a:r>
            <a:r>
              <a:rPr lang="en-US" altLang="zh-CN" sz="280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]∩[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Verdana" pitchFamily="34" charset="0"/>
              </a:rPr>
              <a:t>]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  <a:sym typeface="Symbol" pitchFamily="18" charset="2"/>
              </a:rPr>
              <a:t>            </a:t>
            </a:r>
            <a:r>
              <a:rPr lang="en-US" altLang="zh-CN" sz="2800">
                <a:latin typeface="Verdana" pitchFamily="34" charset="0"/>
              </a:rPr>
              <a:t>&lt;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,</a:t>
            </a:r>
            <a:r>
              <a:rPr lang="en-US" altLang="zh-CN" sz="2800" i="1">
                <a:latin typeface="Verdana" pitchFamily="34" charset="0"/>
                <a:cs typeface="Times New Roman" pitchFamily="18" charset="0"/>
              </a:rPr>
              <a:t>z</a:t>
            </a:r>
            <a:r>
              <a:rPr lang="en-US" altLang="zh-CN" sz="2800">
                <a:latin typeface="Verdana" pitchFamily="34" charset="0"/>
              </a:rPr>
              <a:t>&gt;</a:t>
            </a:r>
            <a:r>
              <a:rPr lang="en-US" altLang="zh-CN" sz="280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R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sz="2800">
                <a:latin typeface="Verdana" pitchFamily="34" charset="0"/>
              </a:rPr>
              <a:t>&lt;</a:t>
            </a:r>
            <a:r>
              <a:rPr lang="en-US" altLang="zh-CN" sz="2800" i="1">
                <a:latin typeface="Verdana" pitchFamily="34" charset="0"/>
                <a:cs typeface="Times New Roman" pitchFamily="18" charset="0"/>
              </a:rPr>
              <a:t>z</a:t>
            </a:r>
            <a:r>
              <a:rPr lang="en-US" altLang="zh-CN" sz="2800">
                <a:latin typeface="Verdana" pitchFamily="34" charset="0"/>
              </a:rPr>
              <a:t>,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Verdana" pitchFamily="34" charset="0"/>
              </a:rPr>
              <a:t>&gt;</a:t>
            </a:r>
            <a:r>
              <a:rPr lang="en-US" altLang="zh-CN" sz="280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R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            </a:t>
            </a:r>
            <a:r>
              <a:rPr lang="zh-CN" altLang="en-US" sz="2800">
                <a:latin typeface="Verdana" pitchFamily="34" charset="0"/>
                <a:sym typeface="Symbol" pitchFamily="18" charset="2"/>
              </a:rPr>
              <a:t> </a:t>
            </a:r>
            <a:r>
              <a:rPr lang="en-US" altLang="zh-CN" sz="2800">
                <a:latin typeface="Verdana" pitchFamily="34" charset="0"/>
              </a:rPr>
              <a:t>&lt;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,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Verdana" pitchFamily="34" charset="0"/>
              </a:rPr>
              <a:t>&gt;</a:t>
            </a:r>
            <a:r>
              <a:rPr lang="en-US" altLang="zh-CN" sz="280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R (</a:t>
            </a: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矛盾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!</a:t>
            </a:r>
            <a:r>
              <a:rPr lang="en-US" altLang="zh-CN" sz="2800">
                <a:latin typeface="Verdana" pitchFamily="34" charset="0"/>
              </a:rPr>
              <a:t>)</a:t>
            </a: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4140200" y="2852738"/>
            <a:ext cx="287338" cy="431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5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5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11188" y="1412875"/>
            <a:ext cx="8228012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定理：</a:t>
            </a:r>
            <a:r>
              <a:rPr lang="zh-CN" altLang="en-US" sz="2800">
                <a:latin typeface="Verdana" pitchFamily="34" charset="0"/>
              </a:rPr>
              <a:t>设</a:t>
            </a:r>
            <a:r>
              <a:rPr lang="en-US" altLang="zh-CN" sz="2800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是集合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上的等价关系，则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</a:rPr>
              <a:t>             A=</a:t>
            </a:r>
            <a:r>
              <a:rPr lang="en-US" altLang="zh-CN" sz="2800">
                <a:latin typeface="Lucida Sans Unicode" pitchFamily="34" charset="0"/>
              </a:rPr>
              <a:t>∪</a:t>
            </a:r>
            <a:r>
              <a:rPr lang="en-US" altLang="zh-CN" sz="2800">
                <a:latin typeface="Verdana" pitchFamily="34" charset="0"/>
              </a:rPr>
              <a:t>{[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 | 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A}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z="2800">
                <a:latin typeface="Verdana" pitchFamily="34" charset="0"/>
              </a:rPr>
              <a:t>首先易证</a:t>
            </a:r>
            <a:r>
              <a:rPr lang="en-US" altLang="zh-CN" sz="2800">
                <a:latin typeface="Lucida Sans Unicode" pitchFamily="34" charset="0"/>
              </a:rPr>
              <a:t>∪</a:t>
            </a:r>
            <a:r>
              <a:rPr lang="en-US" altLang="zh-CN" sz="2800">
                <a:latin typeface="Verdana" pitchFamily="34" charset="0"/>
              </a:rPr>
              <a:t>{[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 | 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A}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 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sym typeface="Symbol" pitchFamily="18" charset="2"/>
              </a:rPr>
              <a:t>         </a:t>
            </a:r>
            <a:r>
              <a:rPr lang="zh-CN" altLang="en-US" sz="2800">
                <a:latin typeface="Verdana" pitchFamily="34" charset="0"/>
                <a:sym typeface="Symbol" pitchFamily="18" charset="2"/>
              </a:rPr>
              <a:t>其次，对任意</a:t>
            </a:r>
            <a:r>
              <a:rPr lang="en-US" altLang="zh-CN" sz="2800" i="1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sym typeface="Symbol" pitchFamily="18" charset="2"/>
              </a:rPr>
              <a:t>         </a:t>
            </a:r>
            <a:r>
              <a:rPr lang="en-US" altLang="zh-CN" sz="2800" i="1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A  </a:t>
            </a:r>
            <a:r>
              <a:rPr lang="en-US" altLang="zh-CN" sz="2800" i="1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[y]  </a:t>
            </a:r>
            <a:r>
              <a:rPr lang="en-US" altLang="zh-CN" sz="2800" i="1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sym typeface="Symbol" pitchFamily="18" charset="2"/>
              </a:rPr>
              <a:t>          </a:t>
            </a:r>
            <a:r>
              <a:rPr lang="en-US" altLang="zh-CN" sz="2800" i="1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Lucida Sans Unicode" pitchFamily="34" charset="0"/>
              </a:rPr>
              <a:t>∪</a:t>
            </a:r>
            <a:r>
              <a:rPr lang="en-US" altLang="zh-CN" sz="2800">
                <a:latin typeface="Verdana" pitchFamily="34" charset="0"/>
              </a:rPr>
              <a:t>{[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 | 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A}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</a:rPr>
              <a:t>         </a:t>
            </a:r>
            <a:r>
              <a:rPr lang="zh-CN" altLang="en-US" sz="2800">
                <a:latin typeface="Verdana" pitchFamily="34" charset="0"/>
              </a:rPr>
              <a:t>所以：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A</a:t>
            </a:r>
            <a:r>
              <a:rPr lang="zh-CN" altLang="en-US" sz="2800">
                <a:latin typeface="Verdana" pitchFamily="34" charset="0"/>
              </a:rPr>
              <a:t> 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</a:t>
            </a:r>
            <a:r>
              <a:rPr lang="zh-CN" altLang="en-US" sz="2800">
                <a:latin typeface="Verdana" pitchFamily="34" charset="0"/>
              </a:rPr>
              <a:t> </a:t>
            </a:r>
            <a:r>
              <a:rPr lang="en-US" altLang="zh-CN" sz="2800">
                <a:latin typeface="Lucida Sans Unicode" pitchFamily="34" charset="0"/>
              </a:rPr>
              <a:t>∪</a:t>
            </a:r>
            <a:r>
              <a:rPr lang="en-US" altLang="zh-CN" sz="2800">
                <a:latin typeface="Verdana" pitchFamily="34" charset="0"/>
              </a:rPr>
              <a:t>{[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</a:rPr>
              <a:t>] | 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Verdana" pitchFamily="34" charset="0"/>
              </a:rPr>
              <a:t>A}</a:t>
            </a:r>
            <a:endParaRPr lang="zh-CN" altLang="en-US" sz="2800">
              <a:latin typeface="Verdana" pitchFamily="34" charset="0"/>
              <a:sym typeface="Symbol" pitchFamily="18" charset="2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商集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上的等价关系，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的所有等价类构成的集合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记为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A/R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{[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]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|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 A}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为全班同学的集合，</a:t>
            </a:r>
            <a:r>
              <a:rPr lang="en-US" altLang="zh-CN" smtClean="0">
                <a:latin typeface="Verdana" pitchFamily="34" charset="0"/>
              </a:rPr>
              <a:t>|A|=n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(n∈N)</a:t>
            </a:r>
          </a:p>
          <a:p>
            <a:pPr lvl="1" algn="just"/>
            <a:r>
              <a:rPr lang="zh-CN" altLang="en-US" smtClean="0">
                <a:latin typeface="Verdana" pitchFamily="34" charset="0"/>
              </a:rPr>
              <a:t>按指纹的相同关系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是一个等价关系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A/R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={[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en-US" altLang="zh-CN" baseline="-25000" smtClean="0">
                <a:latin typeface="Verdana" pitchFamily="34" charset="0"/>
              </a:rPr>
              <a:t>R1</a:t>
            </a:r>
            <a:r>
              <a:rPr lang="en-US" altLang="zh-CN" smtClean="0">
                <a:latin typeface="Verdana" pitchFamily="34" charset="0"/>
              </a:rPr>
              <a:t>,…[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baseline="-25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en-US" altLang="zh-CN" baseline="-25000" smtClean="0">
                <a:latin typeface="Verdana" pitchFamily="34" charset="0"/>
              </a:rPr>
              <a:t>R1</a:t>
            </a:r>
            <a:r>
              <a:rPr lang="en-US" altLang="zh-CN" smtClean="0">
                <a:latin typeface="Verdana" pitchFamily="34" charset="0"/>
              </a:rPr>
              <a:t>} </a:t>
            </a:r>
          </a:p>
          <a:p>
            <a:pPr lvl="1" algn="just"/>
            <a:r>
              <a:rPr lang="zh-CN" altLang="en-US" smtClean="0">
                <a:latin typeface="Verdana" pitchFamily="34" charset="0"/>
              </a:rPr>
              <a:t>同姓关系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是一等价关系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A/ 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 ={[</a:t>
            </a:r>
            <a:r>
              <a:rPr lang="zh-CN" altLang="en-US" smtClean="0">
                <a:latin typeface="Verdana" pitchFamily="34" charset="0"/>
              </a:rPr>
              <a:t>张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[</a:t>
            </a:r>
            <a:r>
              <a:rPr lang="zh-CN" altLang="en-US" smtClean="0">
                <a:latin typeface="Verdana" pitchFamily="34" charset="0"/>
              </a:rPr>
              <a:t>李</a:t>
            </a:r>
            <a:r>
              <a:rPr lang="en-US" altLang="zh-CN" smtClean="0">
                <a:latin typeface="Verdana" pitchFamily="34" charset="0"/>
              </a:rPr>
              <a:t>]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…}</a:t>
            </a: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/>
              <a:t>证明：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对任意三个集合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有</a:t>
            </a:r>
            <a:endParaRPr lang="zh-CN" altLang="en-US" sz="2500">
              <a:solidFill>
                <a:schemeClr val="accent2"/>
              </a:solidFill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ea typeface="仿宋_GB2312" pitchFamily="49" charset="-122"/>
              </a:rPr>
              <a:t>       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</a:rPr>
              <a:t>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cs typeface="Lucida Sans Unicode" pitchFamily="34" charset="0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cs typeface="Lucida Sans Unicode" pitchFamily="34" charset="0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cs typeface="Lucida Sans Unicode" pitchFamily="34" charset="0"/>
                <a:sym typeface="Symbol" pitchFamily="18" charset="2"/>
              </a:rPr>
              <a:t>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rgbClr val="FF3300"/>
                </a:solidFill>
                <a:latin typeface="Verdana" pitchFamily="34" charset="0"/>
              </a:rPr>
              <a:t>证明：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0"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800" b="0">
                <a:ea typeface="仿宋_GB2312" pitchFamily="49" charset="-122"/>
              </a:rPr>
              <a:t> 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ea typeface="仿宋_GB2312" pitchFamily="49" charset="-122"/>
              </a:rPr>
              <a:t>           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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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endParaRPr lang="en-US" altLang="zh-CN" sz="2800" b="0">
              <a:solidFill>
                <a:schemeClr val="accent2"/>
              </a:solidFill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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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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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0"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b="0">
                <a:ea typeface="仿宋_GB2312" pitchFamily="49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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0"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endParaRPr lang="en-US" altLang="zh-CN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allAtOnce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11188" y="1268413"/>
            <a:ext cx="8012112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划分：</a:t>
            </a:r>
            <a:r>
              <a:rPr lang="zh-CN" altLang="en-US" sz="2800">
                <a:latin typeface="Verdana" pitchFamily="34" charset="0"/>
              </a:rPr>
              <a:t>给定一非空集合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的一个划分为非空子集族</a:t>
            </a:r>
            <a:r>
              <a:rPr lang="en-US" altLang="zh-CN" sz="2800">
                <a:latin typeface="Verdana" pitchFamily="34" charset="0"/>
              </a:rPr>
              <a:t>S={A</a:t>
            </a:r>
            <a:r>
              <a:rPr lang="en-US" altLang="zh-CN" sz="2800" baseline="-25000">
                <a:latin typeface="Verdana" pitchFamily="34" charset="0"/>
              </a:rPr>
              <a:t>1</a:t>
            </a:r>
            <a:r>
              <a:rPr lang="en-US" altLang="zh-CN" sz="2800">
                <a:latin typeface="Verdana" pitchFamily="34" charset="0"/>
              </a:rPr>
              <a:t>, A</a:t>
            </a:r>
            <a:r>
              <a:rPr lang="en-US" altLang="zh-CN" sz="2800" baseline="-25000">
                <a:latin typeface="Verdana" pitchFamily="34" charset="0"/>
              </a:rPr>
              <a:t>2</a:t>
            </a:r>
            <a:r>
              <a:rPr lang="en-US" altLang="zh-CN" sz="2800">
                <a:latin typeface="Verdana" pitchFamily="34" charset="0"/>
              </a:rPr>
              <a:t>,… A</a:t>
            </a:r>
            <a:r>
              <a:rPr lang="en-US" altLang="zh-CN" sz="2800" baseline="-25000">
                <a:latin typeface="Verdana" pitchFamily="34" charset="0"/>
              </a:rPr>
              <a:t>m</a:t>
            </a:r>
            <a:r>
              <a:rPr lang="en-US" altLang="zh-CN" sz="2800">
                <a:latin typeface="Verdana" pitchFamily="34" charset="0"/>
              </a:rPr>
              <a:t>}</a:t>
            </a:r>
            <a:r>
              <a:rPr lang="zh-CN" altLang="en-US" sz="2800">
                <a:latin typeface="Verdana" pitchFamily="34" charset="0"/>
              </a:rPr>
              <a:t>，满足：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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j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 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j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en-US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≠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j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∩A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j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=)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</a:rPr>
              <a:t>2 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∪… ∪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 A</a:t>
            </a:r>
            <a:endParaRPr lang="en-US" altLang="en-US" sz="25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endParaRPr lang="en-US" altLang="zh-CN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endParaRPr lang="en-US" altLang="zh-CN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134350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A={a,b,c},</a:t>
            </a:r>
            <a:r>
              <a:rPr lang="zh-CN" altLang="en-US" smtClean="0">
                <a:latin typeface="Verdana" pitchFamily="34" charset="0"/>
              </a:rPr>
              <a:t>下列哪些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baseline="-25000" smtClean="0">
                <a:latin typeface="Verdana" pitchFamily="34" charset="0"/>
              </a:rPr>
              <a:t>i</a:t>
            </a:r>
            <a:r>
              <a:rPr lang="zh-CN" altLang="en-US" smtClean="0">
                <a:latin typeface="Verdana" pitchFamily="34" charset="0"/>
              </a:rPr>
              <a:t>为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的一个划分？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={{a},{b,c}} 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={{a},{c},{b}}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={{a},{a,b,c}}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={{a,b},{c}, </a:t>
            </a:r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5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={{a,{a}},{b,c}}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11188" y="1412875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等价关系与划分有一一对应关系</a:t>
            </a:r>
          </a:p>
          <a:p>
            <a:pPr marL="342900" indent="-342900">
              <a:lnSpc>
                <a:spcPct val="100000"/>
              </a:lnSpc>
            </a:pP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划分到等价关系转化</a:t>
            </a:r>
            <a:r>
              <a:rPr lang="zh-CN" altLang="en-US" sz="2800">
                <a:latin typeface="Verdana" pitchFamily="34" charset="0"/>
              </a:rPr>
              <a:t>：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是一非空集合，</a:t>
            </a:r>
            <a:r>
              <a:rPr lang="en-US" altLang="zh-CN" sz="2800">
                <a:latin typeface="Verdana" pitchFamily="34" charset="0"/>
              </a:rPr>
              <a:t>S</a:t>
            </a:r>
            <a:r>
              <a:rPr lang="zh-CN" altLang="en-US" sz="2800">
                <a:latin typeface="Verdana" pitchFamily="34" charset="0"/>
              </a:rPr>
              <a:t>是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的一个划分，下述关系必定是一个等价关系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R={&lt;x,y&gt; | x, 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x,y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在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的同一划分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zh-CN" altLang="en-US" sz="2500">
              <a:solidFill>
                <a:schemeClr val="accent2"/>
              </a:solidFill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等价关系到划分的转化：</a:t>
            </a:r>
            <a:r>
              <a:rPr lang="zh-CN" altLang="en-US" sz="2800">
                <a:latin typeface="Verdana" pitchFamily="34" charset="0"/>
              </a:rPr>
              <a:t>设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是非空集合，</a:t>
            </a:r>
            <a:r>
              <a:rPr lang="en-US" altLang="zh-CN" sz="2800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</a:t>
            </a:r>
            <a:r>
              <a:rPr lang="en-US" altLang="zh-CN" sz="2800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上的等价关系。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的商集是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的划分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611188" y="1484313"/>
            <a:ext cx="792162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zh-CN" altLang="en-US" sz="2800">
                <a:latin typeface="Verdana" pitchFamily="34" charset="0"/>
              </a:rPr>
              <a:t>例：</a:t>
            </a:r>
            <a:r>
              <a:rPr lang="en-US" altLang="zh-CN" sz="2800">
                <a:latin typeface="Verdana" pitchFamily="34" charset="0"/>
              </a:rPr>
              <a:t>A ={a,b,c,d,e}</a:t>
            </a: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S={{a,b},{c},{d,e}}</a:t>
            </a:r>
          </a:p>
          <a:p>
            <a:pPr marL="742950" lvl="1" indent="-285750" algn="just"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   对应划分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的等价关系为</a:t>
            </a: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      </a:t>
            </a: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altLang="zh-CN" sz="2300">
                <a:solidFill>
                  <a:schemeClr val="accent2"/>
                </a:solidFill>
                <a:latin typeface="Verdana" pitchFamily="34" charset="0"/>
              </a:rPr>
              <a:t>R={a,b}×{a,b}∪{c}×{c}∪{d,e}×{d,e}={&lt;a,a&gt;,&lt;b,b&gt;,&lt;a,b&gt;,&lt;b,a&gt;,&lt;c,c&gt;,&lt;d,d&gt;,&lt;e,e&gt;,&lt;d,e&gt;,&lt;e,d&gt;}</a:t>
            </a:r>
            <a:endParaRPr lang="zh-CN" altLang="en-US" sz="230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285702" name="Picture 6" descr="2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4076700"/>
            <a:ext cx="4319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例：给出</a:t>
            </a:r>
            <a:r>
              <a:rPr lang="en-US" altLang="zh-CN" smtClean="0">
                <a:latin typeface="Verdana" pitchFamily="34" charset="0"/>
              </a:rPr>
              <a:t>A={1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3}</a:t>
            </a:r>
            <a:r>
              <a:rPr lang="zh-CN" altLang="en-US" smtClean="0">
                <a:latin typeface="Verdana" pitchFamily="34" charset="0"/>
              </a:rPr>
              <a:t>上所有的等价关系</a:t>
            </a:r>
          </a:p>
          <a:p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endParaRPr lang="zh-CN" altLang="en-US" sz="3800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        第七节：偏序关系</a:t>
            </a: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20836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28527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次序在现实生活中常见：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小于，包含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</a:rPr>
              <a:t>等</a:t>
            </a:r>
            <a:endParaRPr lang="en-US" altLang="zh-CN" i="1" smtClean="0">
              <a:solidFill>
                <a:schemeClr val="tx1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研究序理论的动机：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研究一般次序关系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推导出一般序关系的性质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这些关系可以应用于所有特定的序关系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偏序关系</a:t>
            </a:r>
            <a:r>
              <a:rPr lang="en-US" altLang="zh-CN" smtClean="0">
                <a:latin typeface="Verdana" pitchFamily="34" charset="0"/>
              </a:rPr>
              <a:t>R (</a:t>
            </a:r>
            <a:r>
              <a:rPr lang="zh-CN" altLang="en-US" smtClean="0">
                <a:latin typeface="Verdana" pitchFamily="34" charset="0"/>
              </a:rPr>
              <a:t>记作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: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反对称性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∈R,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: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a,b,c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b,c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a,c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</a:rPr>
              <a:t>偏序关系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&gt;,  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48488" y="4365625"/>
            <a:ext cx="2819400" cy="1828800"/>
            <a:chOff x="2061" y="7704"/>
            <a:chExt cx="2160" cy="1317"/>
          </a:xfrm>
        </p:grpSpPr>
        <p:grpSp>
          <p:nvGrpSpPr>
            <p:cNvPr id="122885" name="Group 5"/>
            <p:cNvGrpSpPr>
              <a:grpSpLocks/>
            </p:cNvGrpSpPr>
            <p:nvPr/>
          </p:nvGrpSpPr>
          <p:grpSpPr bwMode="auto">
            <a:xfrm>
              <a:off x="2421" y="7980"/>
              <a:ext cx="902" cy="942"/>
              <a:chOff x="2421" y="7434"/>
              <a:chExt cx="902" cy="942"/>
            </a:xfrm>
          </p:grpSpPr>
          <p:sp>
            <p:nvSpPr>
              <p:cNvPr id="122892" name="Oval 6"/>
              <p:cNvSpPr>
                <a:spLocks noChangeArrowheads="1"/>
              </p:cNvSpPr>
              <p:nvPr/>
            </p:nvSpPr>
            <p:spPr bwMode="auto">
              <a:xfrm>
                <a:off x="2781" y="7434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122893" name="Oval 7"/>
              <p:cNvSpPr>
                <a:spLocks noChangeArrowheads="1"/>
              </p:cNvSpPr>
              <p:nvPr/>
            </p:nvSpPr>
            <p:spPr bwMode="auto">
              <a:xfrm>
                <a:off x="2421" y="8162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122894" name="Oval 8"/>
              <p:cNvSpPr>
                <a:spLocks noChangeArrowheads="1"/>
              </p:cNvSpPr>
              <p:nvPr/>
            </p:nvSpPr>
            <p:spPr bwMode="auto">
              <a:xfrm>
                <a:off x="3261" y="8162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122895" name="Arc 9"/>
              <p:cNvSpPr>
                <a:spLocks/>
              </p:cNvSpPr>
              <p:nvPr/>
            </p:nvSpPr>
            <p:spPr bwMode="auto">
              <a:xfrm flipH="1">
                <a:off x="2424" y="7496"/>
                <a:ext cx="360" cy="7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6" name="Arc 10"/>
              <p:cNvSpPr>
                <a:spLocks/>
              </p:cNvSpPr>
              <p:nvPr/>
            </p:nvSpPr>
            <p:spPr bwMode="auto">
              <a:xfrm rot="14477025" flipH="1">
                <a:off x="2664" y="7832"/>
                <a:ext cx="360" cy="7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897" name="Arc 11"/>
              <p:cNvSpPr>
                <a:spLocks/>
              </p:cNvSpPr>
              <p:nvPr/>
            </p:nvSpPr>
            <p:spPr bwMode="auto">
              <a:xfrm>
                <a:off x="2901" y="7496"/>
                <a:ext cx="360" cy="7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886" name="Arc 12"/>
            <p:cNvSpPr>
              <a:spLocks/>
            </p:cNvSpPr>
            <p:nvPr/>
          </p:nvSpPr>
          <p:spPr bwMode="auto">
            <a:xfrm flipH="1">
              <a:off x="2661" y="7704"/>
              <a:ext cx="243" cy="31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Arc 13"/>
            <p:cNvSpPr>
              <a:spLocks/>
            </p:cNvSpPr>
            <p:nvPr/>
          </p:nvSpPr>
          <p:spPr bwMode="auto">
            <a:xfrm rot="18398125" flipH="1">
              <a:off x="2298" y="8744"/>
              <a:ext cx="243" cy="31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Arc 14"/>
            <p:cNvSpPr>
              <a:spLocks/>
            </p:cNvSpPr>
            <p:nvPr/>
          </p:nvSpPr>
          <p:spPr bwMode="auto">
            <a:xfrm rot="16936371" flipH="1">
              <a:off x="3258" y="8744"/>
              <a:ext cx="243" cy="31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055" y="24092"/>
                  </a:moveTo>
                  <a:cubicBezTo>
                    <a:pt x="41790" y="34984"/>
                    <a:pt x="3256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Text Box 15"/>
            <p:cNvSpPr txBox="1">
              <a:spLocks noChangeArrowheads="1"/>
            </p:cNvSpPr>
            <p:nvPr/>
          </p:nvSpPr>
          <p:spPr bwMode="auto">
            <a:xfrm>
              <a:off x="2781" y="7704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i="1">
                  <a:latin typeface="Verdana" pitchFamily="34" charset="0"/>
                </a:rPr>
                <a:t>a</a:t>
              </a:r>
            </a:p>
          </p:txBody>
        </p:sp>
        <p:sp>
          <p:nvSpPr>
            <p:cNvPr id="122890" name="Text Box 16"/>
            <p:cNvSpPr txBox="1">
              <a:spLocks noChangeArrowheads="1"/>
            </p:cNvSpPr>
            <p:nvPr/>
          </p:nvSpPr>
          <p:spPr bwMode="auto">
            <a:xfrm>
              <a:off x="2061" y="8432"/>
              <a:ext cx="84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i="1">
                  <a:latin typeface="Verdana" pitchFamily="34" charset="0"/>
                </a:rPr>
                <a:t>b</a:t>
              </a:r>
            </a:p>
          </p:txBody>
        </p:sp>
        <p:sp>
          <p:nvSpPr>
            <p:cNvPr id="122891" name="Text Box 17"/>
            <p:cNvSpPr txBox="1">
              <a:spLocks noChangeArrowheads="1"/>
            </p:cNvSpPr>
            <p:nvPr/>
          </p:nvSpPr>
          <p:spPr bwMode="auto">
            <a:xfrm>
              <a:off x="3261" y="8432"/>
              <a:ext cx="9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i="1">
                  <a:latin typeface="Verdana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18450" cy="4895850"/>
          </a:xfrm>
        </p:spPr>
        <p:txBody>
          <a:bodyPr/>
          <a:lstStyle/>
          <a:p>
            <a:pPr marL="457200" indent="-457200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是非零自然数集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上的整除关系。</a:t>
            </a:r>
          </a:p>
          <a:p>
            <a:pPr marL="857250" lvl="1" indent="-400050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 </a:t>
            </a:r>
          </a:p>
          <a:p>
            <a:pPr marL="857250" lvl="1" indent="-400050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∴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具有自反性</a:t>
            </a:r>
          </a:p>
          <a:p>
            <a:pPr marL="857250" lvl="1" indent="-400050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marL="857250" lvl="1" indent="-400050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∴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具有反对称性 </a:t>
            </a:r>
          </a:p>
          <a:p>
            <a:pPr marL="857250" lvl="1" indent="-400050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a,b,c∈A,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b,b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c,&lt;a,c&gt;∈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marL="857250" lvl="1" indent="-400050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∴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具有传递性</a:t>
            </a:r>
          </a:p>
          <a:p>
            <a:pPr marL="457200" indent="-457200"/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上的偏序关系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小于</a:t>
            </a:r>
            <a:r>
              <a:rPr lang="zh-CN" altLang="en-US" smtClean="0">
                <a:latin typeface="Lucida Sans Unicode" pitchFamily="34" charset="0"/>
              </a:rPr>
              <a:t>≺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≺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≠</a:t>
            </a:r>
            <a:r>
              <a:rPr lang="en-US" altLang="zh-CN" smtClean="0">
                <a:latin typeface="Verdana" pitchFamily="34" charset="0"/>
              </a:rPr>
              <a:t>b</a:t>
            </a:r>
          </a:p>
          <a:p>
            <a:r>
              <a:rPr lang="zh-CN" altLang="en-US" smtClean="0">
                <a:latin typeface="Verdana" pitchFamily="34" charset="0"/>
              </a:rPr>
              <a:t>可比：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与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可比 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 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a</a:t>
            </a:r>
            <a:endParaRPr lang="zh-CN" altLang="en-US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可比不同于等于</a:t>
            </a:r>
          </a:p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A={1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3}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上的整除关系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可比</a:t>
            </a:r>
          </a:p>
          <a:p>
            <a:r>
              <a:rPr lang="zh-CN" altLang="en-US" smtClean="0">
                <a:latin typeface="Verdana" pitchFamily="34" charset="0"/>
              </a:rPr>
              <a:t>全序关系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上的偏序关系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zh-CN" altLang="en-US" smtClean="0">
                <a:latin typeface="Verdana" pitchFamily="34" charset="0"/>
              </a:rPr>
              <a:t>满足：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a,b∈A, 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可比</a:t>
            </a:r>
            <a:r>
              <a:rPr lang="zh-CN" altLang="en-US" smtClean="0">
                <a:latin typeface="Verdana" pitchFamily="34" charset="0"/>
              </a:rPr>
              <a:t> </a:t>
            </a:r>
          </a:p>
          <a:p>
            <a:r>
              <a:rPr lang="zh-CN" altLang="en-US" smtClean="0">
                <a:latin typeface="Verdana" pitchFamily="34" charset="0"/>
              </a:rPr>
              <a:t>例：实数上的≤</a:t>
            </a:r>
            <a:r>
              <a:rPr lang="en-US" altLang="zh-CN" smtClean="0">
                <a:latin typeface="Verdana" pitchFamily="34" charset="0"/>
              </a:rPr>
              <a:t>,≥</a:t>
            </a:r>
            <a:r>
              <a:rPr lang="zh-CN" altLang="en-US" smtClean="0">
                <a:latin typeface="Verdana" pitchFamily="34" charset="0"/>
              </a:rPr>
              <a:t>关系是全序关系</a:t>
            </a:r>
            <a:endParaRPr lang="zh-CN" altLang="en-US" smtClean="0">
              <a:latin typeface="仿宋_GB2312" pitchFamily="49" charset="-122"/>
              <a:ea typeface="仿宋_GB2312" pitchFamily="49" charset="-122"/>
            </a:endParaRPr>
          </a:p>
          <a:p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/>
              <a:t>例：</a:t>
            </a:r>
            <a:r>
              <a:rPr lang="zh-CN" altLang="en-US" sz="2800">
                <a:latin typeface="宋体" pitchFamily="2" charset="-122"/>
              </a:rPr>
              <a:t>设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C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D</a:t>
            </a:r>
            <a:r>
              <a:rPr lang="zh-CN" altLang="en-US" sz="2800">
                <a:latin typeface="宋体" pitchFamily="2" charset="-122"/>
              </a:rPr>
              <a:t>是任意集合，判断下列命题是否正确？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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</a:p>
          <a:p>
            <a:pPr marL="1143000" lvl="2" indent="-228600" algn="just">
              <a:lnSpc>
                <a:spcPct val="100000"/>
              </a:lnSpc>
              <a:buClrTx/>
              <a:buFontTx/>
              <a:buChar char="•"/>
            </a:pPr>
            <a:r>
              <a:rPr lang="zh-CN" altLang="en-US" sz="2300">
                <a:solidFill>
                  <a:srgbClr val="FF0000"/>
                </a:solidFill>
              </a:rPr>
              <a:t>不正确</a:t>
            </a:r>
            <a:r>
              <a:rPr lang="zh-CN" altLang="en-US" sz="2300">
                <a:solidFill>
                  <a:srgbClr val="FF0000"/>
                </a:solidFill>
                <a:ea typeface="仿宋_GB2312" pitchFamily="49" charset="-122"/>
              </a:rPr>
              <a:t>。</a:t>
            </a:r>
            <a:r>
              <a:rPr lang="zh-CN" altLang="en-US" sz="2300"/>
              <a:t>取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</a:t>
            </a:r>
            <a:r>
              <a:rPr lang="zh-CN" altLang="en-US" sz="2300"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300"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300">
                <a:ea typeface="仿宋_GB2312" pitchFamily="49" charset="-122"/>
              </a:rPr>
              <a:t>=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300">
                <a:ea typeface="仿宋_GB2312" pitchFamily="49" charset="-122"/>
              </a:rPr>
              <a:t>=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</a:t>
            </a:r>
            <a:endParaRPr lang="en-US" altLang="zh-CN" sz="2300">
              <a:ea typeface="仿宋_GB2312" pitchFamily="49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)=(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 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1143000" lvl="2" indent="-228600" algn="just">
              <a:lnSpc>
                <a:spcPct val="100000"/>
              </a:lnSpc>
              <a:buClrTx/>
              <a:buFontTx/>
              <a:buChar char="•"/>
            </a:pPr>
            <a:r>
              <a:rPr lang="zh-CN" altLang="en-US" sz="2300">
                <a:solidFill>
                  <a:srgbClr val="FF0000"/>
                </a:solidFill>
              </a:rPr>
              <a:t>不正确。</a:t>
            </a:r>
            <a:r>
              <a:rPr lang="zh-CN" altLang="en-US" sz="2300"/>
              <a:t>取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</a:rPr>
              <a:t>=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300">
                <a:ea typeface="仿宋_GB2312" pitchFamily="49" charset="-122"/>
              </a:rPr>
              <a:t>={1}</a:t>
            </a:r>
            <a:r>
              <a:rPr lang="zh-CN" altLang="en-US" sz="2300"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300">
                <a:ea typeface="仿宋_GB2312" pitchFamily="49" charset="-122"/>
              </a:rPr>
              <a:t>={2}</a:t>
            </a:r>
            <a:r>
              <a:rPr lang="zh-CN" altLang="en-US" sz="2300" b="0">
                <a:ea typeface="仿宋_GB2312" pitchFamily="49" charset="-122"/>
              </a:rPr>
              <a:t>，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ea typeface="仿宋_GB2312" pitchFamily="49" charset="-122"/>
              </a:rPr>
              <a:t>             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-(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300"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300">
                <a:ea typeface="仿宋_GB2312" pitchFamily="49" charset="-122"/>
              </a:rPr>
              <a:t>={1}-{&lt;1,2&gt;}={1}</a:t>
            </a:r>
            <a:endParaRPr lang="en-US" altLang="zh-CN" sz="2300"/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300" b="0">
                <a:ea typeface="仿宋_GB2312" pitchFamily="49" charset="-122"/>
              </a:rPr>
              <a:t>               </a:t>
            </a:r>
            <a:r>
              <a:rPr lang="zh-CN" altLang="en-US" sz="2300"/>
              <a:t>而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-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) </a:t>
            </a:r>
            <a:r>
              <a:rPr lang="zh-CN" altLang="en-US" sz="2300">
                <a:latin typeface="Verdana" pitchFamily="34" charset="0"/>
                <a:ea typeface="仿宋_GB2312" pitchFamily="49" charset="-122"/>
                <a:sym typeface="Symbol" pitchFamily="18" charset="2"/>
              </a:rPr>
              <a:t> 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-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30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300">
                <a:ea typeface="仿宋_GB2312" pitchFamily="49" charset="-122"/>
              </a:rPr>
              <a:t>=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</a:t>
            </a:r>
            <a:r>
              <a:rPr lang="en-US" altLang="zh-CN" sz="2300">
                <a:ea typeface="仿宋_GB2312" pitchFamily="49" charset="-122"/>
              </a:rPr>
              <a:t>{1}=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</a:t>
            </a:r>
            <a:endParaRPr lang="en-US" altLang="zh-CN" sz="2300">
              <a:solidFill>
                <a:schemeClr val="accent2"/>
              </a:solidFill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1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</a:rPr>
              <a:t>等价关系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对称的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可传递的</a:t>
            </a:r>
          </a:p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等价类：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是非空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集合上的等价关系，对于任何</a:t>
            </a:r>
            <a:r>
              <a:rPr lang="en-US" altLang="zh-CN" smtClean="0">
                <a:latin typeface="Verdana" pitchFamily="34" charset="0"/>
              </a:rPr>
              <a:t>x∈A</a:t>
            </a:r>
            <a:r>
              <a:rPr lang="zh-CN" altLang="en-US" smtClean="0">
                <a:latin typeface="Verdana" pitchFamily="34" charset="0"/>
              </a:rPr>
              <a:t>，令：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={y|y∈A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xRy}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是由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x∈A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生成的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等价类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为等价类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的表示元素</a:t>
            </a:r>
          </a:p>
          <a:p>
            <a:pPr lvl="1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商集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上的等价关系，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的所有等价类构成的集合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记为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A/R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{[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]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|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 A}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偏序关系</a:t>
            </a:r>
            <a:r>
              <a:rPr lang="en-US" altLang="zh-CN" smtClean="0">
                <a:latin typeface="Verdana" pitchFamily="34" charset="0"/>
              </a:rPr>
              <a:t>R 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>
                <a:latin typeface="Lucida Sans Unicode" pitchFamily="34" charset="0"/>
              </a:rPr>
              <a:t>≼b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自反性，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反对称性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，传递性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小于</a:t>
            </a:r>
            <a:r>
              <a:rPr lang="zh-CN" altLang="en-US" smtClean="0">
                <a:latin typeface="Lucida Sans Unicode" pitchFamily="34" charset="0"/>
              </a:rPr>
              <a:t>≺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≺</a:t>
            </a:r>
            <a:r>
              <a:rPr lang="en-US" altLang="zh-CN" smtClean="0">
                <a:latin typeface="Verdana" pitchFamily="34" charset="0"/>
              </a:rPr>
              <a:t>b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 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≠</a:t>
            </a:r>
            <a:r>
              <a:rPr lang="en-US" altLang="zh-CN" smtClean="0">
                <a:latin typeface="Verdana" pitchFamily="34" charset="0"/>
              </a:rPr>
              <a:t>b</a:t>
            </a:r>
          </a:p>
          <a:p>
            <a:r>
              <a:rPr lang="zh-CN" altLang="en-US" smtClean="0">
                <a:latin typeface="Verdana" pitchFamily="34" charset="0"/>
              </a:rPr>
              <a:t>可比：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与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可比 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 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a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全序关系：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上的偏序关系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zh-CN" altLang="en-US" smtClean="0">
                <a:latin typeface="Verdana" pitchFamily="34" charset="0"/>
              </a:rPr>
              <a:t>满足：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a,b∈A, 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可比</a:t>
            </a:r>
            <a:r>
              <a:rPr lang="zh-CN" altLang="en-US" smtClean="0">
                <a:latin typeface="Verdana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lvl="1"/>
            <a:endParaRPr lang="zh-CN" altLang="en-US" smtClean="0">
              <a:latin typeface="Verdana" pitchFamily="34" charset="0"/>
            </a:endParaRPr>
          </a:p>
          <a:p>
            <a:pPr lvl="1"/>
            <a:endParaRPr lang="zh-CN" altLang="en-US" smtClean="0">
              <a:latin typeface="Verdana" pitchFamily="34" charset="0"/>
            </a:endParaRP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哈斯图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得名于德国数学家</a:t>
            </a:r>
            <a:r>
              <a:rPr lang="en-US" altLang="zh-CN" smtClean="0">
                <a:solidFill>
                  <a:schemeClr val="accent2"/>
                </a:solidFill>
              </a:rPr>
              <a:t>Helmut Hasse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用来表示有限偏序集的一种数学图表</a:t>
            </a:r>
            <a:endParaRPr lang="zh-CN" altLang="en-US" smtClean="0">
              <a:solidFill>
                <a:srgbClr val="FF3300"/>
              </a:solidFill>
            </a:endParaRPr>
          </a:p>
          <a:p>
            <a:pPr lvl="2"/>
            <a:r>
              <a:rPr lang="zh-CN" altLang="en-US" smtClean="0">
                <a:solidFill>
                  <a:srgbClr val="FF3300"/>
                </a:solidFill>
              </a:rPr>
              <a:t>偏序集：</a:t>
            </a:r>
            <a:r>
              <a:rPr lang="en-US" altLang="zh-CN" smtClean="0">
                <a:solidFill>
                  <a:srgbClr val="FF3300"/>
                </a:solidFill>
              </a:rPr>
              <a:t>&lt;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A, </a:t>
            </a:r>
            <a:r>
              <a:rPr lang="en-US" altLang="zh-CN" smtClean="0">
                <a:solidFill>
                  <a:srgbClr val="FF3300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rgbClr val="FF3300"/>
                </a:solidFill>
              </a:rPr>
              <a:t>&gt;</a:t>
            </a:r>
            <a:endParaRPr lang="zh-CN" altLang="en-US" smtClean="0">
              <a:solidFill>
                <a:schemeClr val="accent2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smtClean="0">
              <a:solidFill>
                <a:srgbClr val="FF3300"/>
              </a:solidFill>
            </a:endParaRPr>
          </a:p>
        </p:txBody>
      </p:sp>
      <p:pic>
        <p:nvPicPr>
          <p:cNvPr id="129028" name="Picture 5" descr="哈斯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3429000"/>
            <a:ext cx="17145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覆盖：</a:t>
            </a:r>
            <a:r>
              <a:rPr lang="en-US" altLang="zh-CN" smtClean="0">
                <a:latin typeface="Verdana" pitchFamily="34" charset="0"/>
              </a:rPr>
              <a:t>&lt;A,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覆盖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如果</a:t>
            </a:r>
          </a:p>
          <a:p>
            <a:pPr marL="933450" lvl="1" indent="-476250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，不存在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</a:p>
          <a:p>
            <a:pPr marL="533400" indent="-533400"/>
            <a:r>
              <a:rPr lang="zh-CN" altLang="en-US" smtClean="0">
                <a:latin typeface="Verdana" pitchFamily="34" charset="0"/>
              </a:rPr>
              <a:t>哈斯图思路：</a:t>
            </a:r>
            <a:endParaRPr lang="en-US" altLang="zh-CN" smtClean="0">
              <a:latin typeface="Verdana" pitchFamily="34" charset="0"/>
            </a:endParaRP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所有结点的自回路均省略</a:t>
            </a: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省略所有弧上的箭头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适当排列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中元素的位置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画在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的下方</a:t>
            </a:r>
            <a:endParaRPr lang="zh-CN" altLang="en-US" smtClean="0">
              <a:solidFill>
                <a:schemeClr val="accent2"/>
              </a:solidFill>
            </a:endParaRP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有边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有边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的无向弧省略</a:t>
            </a:r>
            <a:endParaRPr lang="zh-CN" altLang="en-US" smtClean="0">
              <a:latin typeface="Verdana" pitchFamily="34" charset="0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条件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等于说如果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覆盖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a,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则画一条从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的弧线，否则不画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例：画出下列偏序集的哈斯图。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&lt;{1,2,3,4,5,6},R</a:t>
            </a:r>
            <a:r>
              <a:rPr lang="zh-CN" altLang="en-US" baseline="-30000" smtClean="0">
                <a:latin typeface="Verdana" pitchFamily="34" charset="0"/>
              </a:rPr>
              <a:t>整除</a:t>
            </a:r>
            <a:r>
              <a:rPr lang="en-US" altLang="zh-CN" smtClean="0">
                <a:latin typeface="Verdana" pitchFamily="34" charset="0"/>
              </a:rPr>
              <a:t>&gt;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baseline="-30000" smtClean="0">
                <a:latin typeface="Verdana" pitchFamily="34" charset="0"/>
              </a:rPr>
              <a:t>整除</a:t>
            </a:r>
            <a:r>
              <a:rPr lang="en-US" altLang="zh-CN" smtClean="0">
                <a:latin typeface="Verdana" pitchFamily="34" charset="0"/>
              </a:rPr>
              <a:t>={&lt;1,1&gt;,&lt;2,2&gt;,&lt;3,3&gt;,&lt;4,4&gt;,&lt;5,5&gt;,&lt;6,6&gt;,&lt;1,2&gt;,&lt;1,3&gt;,&lt;1,4&gt;,&lt;1,5&gt;,&lt;1,6&gt;,&lt;2,4&gt;,&lt;2,6&gt;,&lt;3,6&gt;}</a:t>
            </a:r>
            <a:endParaRPr lang="zh-CN" altLang="en-US" smtClean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1413" y="3860800"/>
            <a:ext cx="2543175" cy="2500313"/>
            <a:chOff x="3312" y="440"/>
            <a:chExt cx="1602" cy="1575"/>
          </a:xfrm>
        </p:grpSpPr>
        <p:grpSp>
          <p:nvGrpSpPr>
            <p:cNvPr id="131077" name="Group 5"/>
            <p:cNvGrpSpPr>
              <a:grpSpLocks/>
            </p:cNvGrpSpPr>
            <p:nvPr/>
          </p:nvGrpSpPr>
          <p:grpSpPr bwMode="auto">
            <a:xfrm>
              <a:off x="3456" y="672"/>
              <a:ext cx="1248" cy="1200"/>
              <a:chOff x="3456" y="672"/>
              <a:chExt cx="1248" cy="1200"/>
            </a:xfrm>
          </p:grpSpPr>
          <p:grpSp>
            <p:nvGrpSpPr>
              <p:cNvPr id="131084" name="Group 6"/>
              <p:cNvGrpSpPr>
                <a:grpSpLocks/>
              </p:cNvGrpSpPr>
              <p:nvPr/>
            </p:nvGrpSpPr>
            <p:grpSpPr bwMode="auto">
              <a:xfrm>
                <a:off x="3456" y="672"/>
                <a:ext cx="1248" cy="1200"/>
                <a:chOff x="1968" y="816"/>
                <a:chExt cx="1248" cy="1200"/>
              </a:xfrm>
            </p:grpSpPr>
            <p:sp>
              <p:nvSpPr>
                <p:cNvPr id="131091" name="Oval 7"/>
                <p:cNvSpPr>
                  <a:spLocks noChangeArrowheads="1"/>
                </p:cNvSpPr>
                <p:nvPr/>
              </p:nvSpPr>
              <p:spPr bwMode="auto">
                <a:xfrm>
                  <a:off x="2688" y="81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92" name="Oval 8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93" name="Oval 9"/>
                <p:cNvSpPr>
                  <a:spLocks noChangeArrowheads="1"/>
                </p:cNvSpPr>
                <p:nvPr/>
              </p:nvSpPr>
              <p:spPr bwMode="auto">
                <a:xfrm>
                  <a:off x="3120" y="1104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94" name="Oval 10"/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9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448" y="864"/>
                  <a:ext cx="288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96" name="Line 12"/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9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736" y="158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085" name="Group 14"/>
              <p:cNvGrpSpPr>
                <a:grpSpLocks/>
              </p:cNvGrpSpPr>
              <p:nvPr/>
            </p:nvGrpSpPr>
            <p:grpSpPr bwMode="auto">
              <a:xfrm>
                <a:off x="3504" y="1008"/>
                <a:ext cx="1152" cy="816"/>
                <a:chOff x="2016" y="1152"/>
                <a:chExt cx="1152" cy="816"/>
              </a:xfrm>
            </p:grpSpPr>
            <p:sp>
              <p:nvSpPr>
                <p:cNvPr id="131086" name="Oval 15"/>
                <p:cNvSpPr>
                  <a:spLocks noChangeArrowheads="1"/>
                </p:cNvSpPr>
                <p:nvPr/>
              </p:nvSpPr>
              <p:spPr bwMode="auto">
                <a:xfrm>
                  <a:off x="292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87" name="Oval 16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108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976" y="1152"/>
                  <a:ext cx="1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89" name="Line 18"/>
                <p:cNvSpPr>
                  <a:spLocks noChangeShapeType="1"/>
                </p:cNvSpPr>
                <p:nvPr/>
              </p:nvSpPr>
              <p:spPr bwMode="auto">
                <a:xfrm>
                  <a:off x="2448" y="1584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090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1584"/>
                  <a:ext cx="72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1078" name="Rectangle 20"/>
            <p:cNvSpPr>
              <a:spLocks noChangeArrowheads="1"/>
            </p:cNvSpPr>
            <p:nvPr/>
          </p:nvSpPr>
          <p:spPr bwMode="auto">
            <a:xfrm>
              <a:off x="4176" y="1688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1</a:t>
              </a:r>
            </a:p>
          </p:txBody>
        </p:sp>
        <p:sp>
          <p:nvSpPr>
            <p:cNvPr id="131079" name="Rectangle 21"/>
            <p:cNvSpPr>
              <a:spLocks noChangeArrowheads="1"/>
            </p:cNvSpPr>
            <p:nvPr/>
          </p:nvSpPr>
          <p:spPr bwMode="auto">
            <a:xfrm>
              <a:off x="4476" y="1160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2</a:t>
              </a:r>
            </a:p>
          </p:txBody>
        </p:sp>
        <p:sp>
          <p:nvSpPr>
            <p:cNvPr id="131080" name="Rectangle 22"/>
            <p:cNvSpPr>
              <a:spLocks noChangeArrowheads="1"/>
            </p:cNvSpPr>
            <p:nvPr/>
          </p:nvSpPr>
          <p:spPr bwMode="auto">
            <a:xfrm>
              <a:off x="3312" y="1160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5</a:t>
              </a:r>
            </a:p>
          </p:txBody>
        </p:sp>
        <p:sp>
          <p:nvSpPr>
            <p:cNvPr id="131081" name="Rectangle 23"/>
            <p:cNvSpPr>
              <a:spLocks noChangeArrowheads="1"/>
            </p:cNvSpPr>
            <p:nvPr/>
          </p:nvSpPr>
          <p:spPr bwMode="auto">
            <a:xfrm>
              <a:off x="3744" y="1160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3</a:t>
              </a:r>
            </a:p>
          </p:txBody>
        </p:sp>
        <p:sp>
          <p:nvSpPr>
            <p:cNvPr id="131082" name="Rectangle 24"/>
            <p:cNvSpPr>
              <a:spLocks noChangeArrowheads="1"/>
            </p:cNvSpPr>
            <p:nvPr/>
          </p:nvSpPr>
          <p:spPr bwMode="auto">
            <a:xfrm>
              <a:off x="4656" y="824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4</a:t>
              </a:r>
            </a:p>
          </p:txBody>
        </p:sp>
        <p:sp>
          <p:nvSpPr>
            <p:cNvPr id="131083" name="Rectangle 25"/>
            <p:cNvSpPr>
              <a:spLocks noChangeArrowheads="1"/>
            </p:cNvSpPr>
            <p:nvPr/>
          </p:nvSpPr>
          <p:spPr bwMode="auto">
            <a:xfrm>
              <a:off x="4128" y="440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Verdana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A={a,b,c},</a:t>
            </a:r>
            <a:r>
              <a:rPr lang="zh-CN" altLang="en-US" smtClean="0">
                <a:latin typeface="Verdana" pitchFamily="34" charset="0"/>
              </a:rPr>
              <a:t>包含关系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P(A)</a:t>
            </a:r>
            <a:r>
              <a:rPr lang="zh-CN" altLang="en-US" smtClean="0">
                <a:latin typeface="Verdana" pitchFamily="34" charset="0"/>
              </a:rPr>
              <a:t>上的偏序关系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哈斯图如下</a:t>
            </a:r>
            <a:r>
              <a:rPr lang="en-US" altLang="zh-CN" smtClean="0">
                <a:latin typeface="Verdana" pitchFamily="34" charset="0"/>
              </a:rPr>
              <a:t>: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P(A)={</a:t>
            </a:r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,{a},{b},{c},{a,b},{a,c},{b,c},{a,b,c}}</a:t>
            </a:r>
            <a:r>
              <a:rPr lang="en-US" altLang="zh-CN" smtClean="0">
                <a:latin typeface="Verdana" pitchFamily="34" charset="0"/>
              </a:rPr>
              <a:t>  </a:t>
            </a:r>
            <a:endParaRPr lang="zh-CN" altLang="en-US" smtClean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4438" y="3284538"/>
            <a:ext cx="3657600" cy="2362200"/>
            <a:chOff x="2181" y="10304"/>
            <a:chExt cx="3480" cy="2184"/>
          </a:xfrm>
        </p:grpSpPr>
        <p:grpSp>
          <p:nvGrpSpPr>
            <p:cNvPr id="132101" name="Group 5"/>
            <p:cNvGrpSpPr>
              <a:grpSpLocks/>
            </p:cNvGrpSpPr>
            <p:nvPr/>
          </p:nvGrpSpPr>
          <p:grpSpPr bwMode="auto">
            <a:xfrm>
              <a:off x="3021" y="10616"/>
              <a:ext cx="1680" cy="1664"/>
              <a:chOff x="2901" y="10616"/>
              <a:chExt cx="1680" cy="1664"/>
            </a:xfrm>
          </p:grpSpPr>
          <p:grpSp>
            <p:nvGrpSpPr>
              <p:cNvPr id="132110" name="Group 6"/>
              <p:cNvGrpSpPr>
                <a:grpSpLocks/>
              </p:cNvGrpSpPr>
              <p:nvPr/>
            </p:nvGrpSpPr>
            <p:grpSpPr bwMode="auto">
              <a:xfrm>
                <a:off x="2901" y="10616"/>
                <a:ext cx="1680" cy="977"/>
                <a:chOff x="2901" y="10720"/>
                <a:chExt cx="1680" cy="977"/>
              </a:xfrm>
            </p:grpSpPr>
            <p:grpSp>
              <p:nvGrpSpPr>
                <p:cNvPr id="132126" name="Group 7"/>
                <p:cNvGrpSpPr>
                  <a:grpSpLocks/>
                </p:cNvGrpSpPr>
                <p:nvPr/>
              </p:nvGrpSpPr>
              <p:grpSpPr bwMode="auto">
                <a:xfrm>
                  <a:off x="2901" y="10720"/>
                  <a:ext cx="902" cy="520"/>
                  <a:chOff x="3021" y="10824"/>
                  <a:chExt cx="902" cy="520"/>
                </a:xfrm>
              </p:grpSpPr>
              <p:sp>
                <p:nvSpPr>
                  <p:cNvPr id="132133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3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35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2127" name="Group 11"/>
                <p:cNvGrpSpPr>
                  <a:grpSpLocks/>
                </p:cNvGrpSpPr>
                <p:nvPr/>
              </p:nvGrpSpPr>
              <p:grpSpPr bwMode="auto">
                <a:xfrm>
                  <a:off x="3645" y="11177"/>
                  <a:ext cx="902" cy="520"/>
                  <a:chOff x="3021" y="10824"/>
                  <a:chExt cx="902" cy="520"/>
                </a:xfrm>
              </p:grpSpPr>
              <p:sp>
                <p:nvSpPr>
                  <p:cNvPr id="13213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3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32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128" name="Line 15"/>
                <p:cNvSpPr>
                  <a:spLocks noChangeShapeType="1"/>
                </p:cNvSpPr>
                <p:nvPr/>
              </p:nvSpPr>
              <p:spPr bwMode="auto">
                <a:xfrm>
                  <a:off x="3741" y="10720"/>
                  <a:ext cx="840" cy="4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29" name="Line 16"/>
                <p:cNvSpPr>
                  <a:spLocks noChangeShapeType="1"/>
                </p:cNvSpPr>
                <p:nvPr/>
              </p:nvSpPr>
              <p:spPr bwMode="auto">
                <a:xfrm>
                  <a:off x="2958" y="11217"/>
                  <a:ext cx="726" cy="4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111" name="Group 17"/>
              <p:cNvGrpSpPr>
                <a:grpSpLocks/>
              </p:cNvGrpSpPr>
              <p:nvPr/>
            </p:nvGrpSpPr>
            <p:grpSpPr bwMode="auto">
              <a:xfrm>
                <a:off x="2901" y="11303"/>
                <a:ext cx="1680" cy="977"/>
                <a:chOff x="2901" y="10720"/>
                <a:chExt cx="1680" cy="977"/>
              </a:xfrm>
            </p:grpSpPr>
            <p:grpSp>
              <p:nvGrpSpPr>
                <p:cNvPr id="132116" name="Group 18"/>
                <p:cNvGrpSpPr>
                  <a:grpSpLocks/>
                </p:cNvGrpSpPr>
                <p:nvPr/>
              </p:nvGrpSpPr>
              <p:grpSpPr bwMode="auto">
                <a:xfrm>
                  <a:off x="2901" y="10720"/>
                  <a:ext cx="902" cy="520"/>
                  <a:chOff x="3021" y="10824"/>
                  <a:chExt cx="902" cy="520"/>
                </a:xfrm>
              </p:grpSpPr>
              <p:sp>
                <p:nvSpPr>
                  <p:cNvPr id="13212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2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2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2117" name="Group 22"/>
                <p:cNvGrpSpPr>
                  <a:grpSpLocks/>
                </p:cNvGrpSpPr>
                <p:nvPr/>
              </p:nvGrpSpPr>
              <p:grpSpPr bwMode="auto">
                <a:xfrm>
                  <a:off x="3645" y="11177"/>
                  <a:ext cx="902" cy="520"/>
                  <a:chOff x="3021" y="10824"/>
                  <a:chExt cx="902" cy="520"/>
                </a:xfrm>
              </p:grpSpPr>
              <p:sp>
                <p:nvSpPr>
                  <p:cNvPr id="1321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212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118" name="Line 26"/>
                <p:cNvSpPr>
                  <a:spLocks noChangeShapeType="1"/>
                </p:cNvSpPr>
                <p:nvPr/>
              </p:nvSpPr>
              <p:spPr bwMode="auto">
                <a:xfrm>
                  <a:off x="3741" y="10720"/>
                  <a:ext cx="840" cy="4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9" name="Line 27"/>
                <p:cNvSpPr>
                  <a:spLocks noChangeShapeType="1"/>
                </p:cNvSpPr>
                <p:nvPr/>
              </p:nvSpPr>
              <p:spPr bwMode="auto">
                <a:xfrm>
                  <a:off x="2958" y="11217"/>
                  <a:ext cx="726" cy="4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12" name="Line 28"/>
              <p:cNvSpPr>
                <a:spLocks noChangeShapeType="1"/>
              </p:cNvSpPr>
              <p:nvPr/>
            </p:nvSpPr>
            <p:spPr bwMode="auto">
              <a:xfrm flipV="1">
                <a:off x="4530" y="1111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13" name="Line 29"/>
              <p:cNvSpPr>
                <a:spLocks noChangeShapeType="1"/>
              </p:cNvSpPr>
              <p:nvPr/>
            </p:nvSpPr>
            <p:spPr bwMode="auto">
              <a:xfrm flipV="1">
                <a:off x="3690" y="11597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14" name="Line 30"/>
              <p:cNvSpPr>
                <a:spLocks noChangeShapeType="1"/>
              </p:cNvSpPr>
              <p:nvPr/>
            </p:nvSpPr>
            <p:spPr bwMode="auto">
              <a:xfrm flipV="1">
                <a:off x="2901" y="11136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15" name="Line 31"/>
              <p:cNvSpPr>
                <a:spLocks noChangeShapeType="1"/>
              </p:cNvSpPr>
              <p:nvPr/>
            </p:nvSpPr>
            <p:spPr bwMode="auto">
              <a:xfrm flipV="1">
                <a:off x="3780" y="10697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02" name="Text Box 32"/>
            <p:cNvSpPr txBox="1">
              <a:spLocks noChangeArrowheads="1"/>
            </p:cNvSpPr>
            <p:nvPr/>
          </p:nvSpPr>
          <p:spPr bwMode="auto">
            <a:xfrm>
              <a:off x="2421" y="11552"/>
              <a:ext cx="72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3" name="Text Box 33"/>
            <p:cNvSpPr txBox="1">
              <a:spLocks noChangeArrowheads="1"/>
            </p:cNvSpPr>
            <p:nvPr/>
          </p:nvSpPr>
          <p:spPr bwMode="auto">
            <a:xfrm>
              <a:off x="2181" y="10824"/>
              <a:ext cx="9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{a,b}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4" name="Text Box 34"/>
            <p:cNvSpPr txBox="1">
              <a:spLocks noChangeArrowheads="1"/>
            </p:cNvSpPr>
            <p:nvPr/>
          </p:nvSpPr>
          <p:spPr bwMode="auto">
            <a:xfrm>
              <a:off x="3381" y="12072"/>
              <a:ext cx="60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Arial" charset="0"/>
                  <a:sym typeface="Symbol" pitchFamily="18" charset="2"/>
                </a:rPr>
                <a:t></a:t>
              </a:r>
              <a:endParaRPr lang="en-US" altLang="zh-CN" sz="180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132105" name="Text Box 35"/>
            <p:cNvSpPr txBox="1">
              <a:spLocks noChangeArrowheads="1"/>
            </p:cNvSpPr>
            <p:nvPr/>
          </p:nvSpPr>
          <p:spPr bwMode="auto">
            <a:xfrm>
              <a:off x="3240" y="11240"/>
              <a:ext cx="74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{b}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6" name="Text Box 36"/>
            <p:cNvSpPr txBox="1">
              <a:spLocks noChangeArrowheads="1"/>
            </p:cNvSpPr>
            <p:nvPr/>
          </p:nvSpPr>
          <p:spPr bwMode="auto">
            <a:xfrm>
              <a:off x="3741" y="10304"/>
              <a:ext cx="13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{a,b,c}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7" name="Text Box 37"/>
            <p:cNvSpPr txBox="1">
              <a:spLocks noChangeArrowheads="1"/>
            </p:cNvSpPr>
            <p:nvPr/>
          </p:nvSpPr>
          <p:spPr bwMode="auto">
            <a:xfrm>
              <a:off x="4581" y="10824"/>
              <a:ext cx="10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{b,c}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8" name="Text Box 38"/>
            <p:cNvSpPr txBox="1">
              <a:spLocks noChangeArrowheads="1"/>
            </p:cNvSpPr>
            <p:nvPr/>
          </p:nvSpPr>
          <p:spPr bwMode="auto">
            <a:xfrm>
              <a:off x="4581" y="11552"/>
              <a:ext cx="8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2109" name="Text Box 39"/>
            <p:cNvSpPr txBox="1">
              <a:spLocks noChangeArrowheads="1"/>
            </p:cNvSpPr>
            <p:nvPr/>
          </p:nvSpPr>
          <p:spPr bwMode="auto">
            <a:xfrm>
              <a:off x="3741" y="11032"/>
              <a:ext cx="9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{a,c}</a:t>
              </a:r>
              <a:endParaRPr kumimoji="0" lang="en-US" altLang="zh-CN" b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最小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大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元：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&lt;A,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是偏序集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集合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A</a:t>
            </a:r>
            <a:endParaRPr lang="zh-CN" altLang="en-US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最大元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b∈B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均有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最小元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b∈B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均有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r>
              <a:rPr lang="zh-CN" altLang="en-US" smtClean="0">
                <a:latin typeface="Verdana" pitchFamily="34" charset="0"/>
              </a:rPr>
              <a:t>说明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的子集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存在最大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元素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则最大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元素是唯一的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元可能不存在</a:t>
            </a:r>
          </a:p>
          <a:p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34147" name="Rectangle 5"/>
          <p:cNvSpPr>
            <a:spLocks noChangeArrowheads="1"/>
          </p:cNvSpPr>
          <p:nvPr/>
        </p:nvSpPr>
        <p:spPr bwMode="auto">
          <a:xfrm>
            <a:off x="760413" y="1462088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例</a:t>
            </a:r>
            <a:r>
              <a:rPr lang="en-US" altLang="zh-CN" sz="2800">
                <a:latin typeface="Verdana" pitchFamily="34" charset="0"/>
              </a:rPr>
              <a:t>:A</a:t>
            </a:r>
            <a:r>
              <a:rPr lang="zh-CN" altLang="en-US" sz="2800">
                <a:latin typeface="Verdana" pitchFamily="34" charset="0"/>
              </a:rPr>
              <a:t>＝</a:t>
            </a:r>
            <a:r>
              <a:rPr lang="en-US" altLang="zh-CN" sz="2800">
                <a:latin typeface="Verdana" pitchFamily="34" charset="0"/>
              </a:rPr>
              <a:t>{1,2,3,4,5,6},R</a:t>
            </a:r>
            <a:r>
              <a:rPr lang="zh-CN" altLang="en-US" sz="2800">
                <a:latin typeface="Verdana" pitchFamily="34" charset="0"/>
              </a:rPr>
              <a:t>是整除关系</a:t>
            </a:r>
            <a:r>
              <a:rPr lang="en-US" altLang="zh-CN" sz="2800">
                <a:latin typeface="Verdana" pitchFamily="34" charset="0"/>
              </a:rPr>
              <a:t>,</a:t>
            </a:r>
            <a:r>
              <a:rPr lang="zh-CN" altLang="en-US" sz="2800">
                <a:latin typeface="Verdana" pitchFamily="34" charset="0"/>
              </a:rPr>
              <a:t>哈斯图为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43213" y="2376488"/>
            <a:ext cx="2495550" cy="2500312"/>
            <a:chOff x="3312" y="432"/>
            <a:chExt cx="1572" cy="1575"/>
          </a:xfrm>
        </p:grpSpPr>
        <p:grpSp>
          <p:nvGrpSpPr>
            <p:cNvPr id="134150" name="Group 7"/>
            <p:cNvGrpSpPr>
              <a:grpSpLocks/>
            </p:cNvGrpSpPr>
            <p:nvPr/>
          </p:nvGrpSpPr>
          <p:grpSpPr bwMode="auto">
            <a:xfrm>
              <a:off x="3456" y="672"/>
              <a:ext cx="1248" cy="1200"/>
              <a:chOff x="3456" y="672"/>
              <a:chExt cx="1248" cy="1200"/>
            </a:xfrm>
          </p:grpSpPr>
          <p:grpSp>
            <p:nvGrpSpPr>
              <p:cNvPr id="134157" name="Group 8"/>
              <p:cNvGrpSpPr>
                <a:grpSpLocks/>
              </p:cNvGrpSpPr>
              <p:nvPr/>
            </p:nvGrpSpPr>
            <p:grpSpPr bwMode="auto">
              <a:xfrm>
                <a:off x="3456" y="672"/>
                <a:ext cx="1248" cy="1200"/>
                <a:chOff x="1968" y="816"/>
                <a:chExt cx="1248" cy="1200"/>
              </a:xfrm>
            </p:grpSpPr>
            <p:sp>
              <p:nvSpPr>
                <p:cNvPr id="134164" name="Oval 9"/>
                <p:cNvSpPr>
                  <a:spLocks noChangeArrowheads="1"/>
                </p:cNvSpPr>
                <p:nvPr/>
              </p:nvSpPr>
              <p:spPr bwMode="auto">
                <a:xfrm>
                  <a:off x="2688" y="81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5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6" name="Oval 11"/>
                <p:cNvSpPr>
                  <a:spLocks noChangeArrowheads="1"/>
                </p:cNvSpPr>
                <p:nvPr/>
              </p:nvSpPr>
              <p:spPr bwMode="auto">
                <a:xfrm>
                  <a:off x="3120" y="1104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7" name="Oval 12"/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8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48" y="864"/>
                  <a:ext cx="288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169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17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736" y="158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158" name="Group 16"/>
              <p:cNvGrpSpPr>
                <a:grpSpLocks/>
              </p:cNvGrpSpPr>
              <p:nvPr/>
            </p:nvGrpSpPr>
            <p:grpSpPr bwMode="auto">
              <a:xfrm>
                <a:off x="3504" y="1008"/>
                <a:ext cx="1152" cy="816"/>
                <a:chOff x="2016" y="1152"/>
                <a:chExt cx="1152" cy="816"/>
              </a:xfrm>
            </p:grpSpPr>
            <p:sp>
              <p:nvSpPr>
                <p:cNvPr id="134159" name="Oval 17"/>
                <p:cNvSpPr>
                  <a:spLocks noChangeArrowheads="1"/>
                </p:cNvSpPr>
                <p:nvPr/>
              </p:nvSpPr>
              <p:spPr bwMode="auto">
                <a:xfrm>
                  <a:off x="292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0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416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76" y="1152"/>
                  <a:ext cx="1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162" name="Line 20"/>
                <p:cNvSpPr>
                  <a:spLocks noChangeShapeType="1"/>
                </p:cNvSpPr>
                <p:nvPr/>
              </p:nvSpPr>
              <p:spPr bwMode="auto">
                <a:xfrm>
                  <a:off x="2448" y="1584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163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584"/>
                  <a:ext cx="72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4151" name="Rectangle 22"/>
            <p:cNvSpPr>
              <a:spLocks noChangeArrowheads="1"/>
            </p:cNvSpPr>
            <p:nvPr/>
          </p:nvSpPr>
          <p:spPr bwMode="auto">
            <a:xfrm>
              <a:off x="4176" y="16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34152" name="Rectangle 23"/>
            <p:cNvSpPr>
              <a:spLocks noChangeArrowheads="1"/>
            </p:cNvSpPr>
            <p:nvPr/>
          </p:nvSpPr>
          <p:spPr bwMode="auto">
            <a:xfrm>
              <a:off x="4476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34153" name="Rectangle 24"/>
            <p:cNvSpPr>
              <a:spLocks noChangeArrowheads="1"/>
            </p:cNvSpPr>
            <p:nvPr/>
          </p:nvSpPr>
          <p:spPr bwMode="auto">
            <a:xfrm>
              <a:off x="331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134154" name="Rectangle 25"/>
            <p:cNvSpPr>
              <a:spLocks noChangeArrowheads="1"/>
            </p:cNvSpPr>
            <p:nvPr/>
          </p:nvSpPr>
          <p:spPr bwMode="auto">
            <a:xfrm>
              <a:off x="374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134155" name="Rectangle 26"/>
            <p:cNvSpPr>
              <a:spLocks noChangeArrowheads="1"/>
            </p:cNvSpPr>
            <p:nvPr/>
          </p:nvSpPr>
          <p:spPr bwMode="auto">
            <a:xfrm>
              <a:off x="4656" y="8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134156" name="Rectangle 27"/>
            <p:cNvSpPr>
              <a:spLocks noChangeArrowheads="1"/>
            </p:cNvSpPr>
            <p:nvPr/>
          </p:nvSpPr>
          <p:spPr bwMode="auto">
            <a:xfrm>
              <a:off x="4128" y="4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6</a:t>
              </a:r>
            </a:p>
          </p:txBody>
        </p:sp>
      </p:grp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684213" y="4935538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                  A</a:t>
            </a: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中不存在最大元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4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极大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小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元：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&lt;A,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是偏序集</a:t>
            </a:r>
            <a:r>
              <a:rPr lang="en-US" altLang="zh-CN" smtClean="0">
                <a:latin typeface="Verdana" pitchFamily="34" charset="0"/>
              </a:rPr>
              <a:t>,B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A</a:t>
            </a:r>
          </a:p>
          <a:p>
            <a:pPr lvl="1"/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极大元</a:t>
            </a:r>
            <a:r>
              <a:rPr lang="en-US" altLang="zh-CN" i="1" smtClean="0">
                <a:solidFill>
                  <a:srgbClr val="800000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rgbClr val="800000"/>
                </a:solidFill>
                <a:latin typeface="Verdana" pitchFamily="34" charset="0"/>
              </a:rPr>
              <a:t>∈B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2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不存在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∈B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</a:rPr>
              <a:t>≺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</a:t>
            </a:r>
          </a:p>
          <a:p>
            <a:pPr lvl="1"/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极小元</a:t>
            </a:r>
            <a:r>
              <a:rPr lang="en-US" altLang="zh-CN" i="1" smtClean="0">
                <a:solidFill>
                  <a:srgbClr val="800000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rgbClr val="800000"/>
                </a:solidFill>
                <a:latin typeface="Verdana" pitchFamily="34" charset="0"/>
              </a:rPr>
              <a:t>∈B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2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不存在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∈B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Lucida Sans Unicode" pitchFamily="34" charset="0"/>
              </a:rPr>
              <a:t>≺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endParaRPr lang="zh-CN" altLang="en-US" i="1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说明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极大元未必是最大元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极大元未必是唯一的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是有限集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必存在极大元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最大元就是极大元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7263" y="3160713"/>
            <a:ext cx="2495550" cy="2500312"/>
            <a:chOff x="3312" y="432"/>
            <a:chExt cx="1572" cy="1575"/>
          </a:xfrm>
        </p:grpSpPr>
        <p:grpSp>
          <p:nvGrpSpPr>
            <p:cNvPr id="135173" name="Group 5"/>
            <p:cNvGrpSpPr>
              <a:grpSpLocks/>
            </p:cNvGrpSpPr>
            <p:nvPr/>
          </p:nvGrpSpPr>
          <p:grpSpPr bwMode="auto">
            <a:xfrm>
              <a:off x="3456" y="672"/>
              <a:ext cx="1248" cy="1200"/>
              <a:chOff x="3456" y="672"/>
              <a:chExt cx="1248" cy="1200"/>
            </a:xfrm>
          </p:grpSpPr>
          <p:grpSp>
            <p:nvGrpSpPr>
              <p:cNvPr id="135180" name="Group 6"/>
              <p:cNvGrpSpPr>
                <a:grpSpLocks/>
              </p:cNvGrpSpPr>
              <p:nvPr/>
            </p:nvGrpSpPr>
            <p:grpSpPr bwMode="auto">
              <a:xfrm>
                <a:off x="3456" y="672"/>
                <a:ext cx="1248" cy="1200"/>
                <a:chOff x="1968" y="816"/>
                <a:chExt cx="1248" cy="1200"/>
              </a:xfrm>
            </p:grpSpPr>
            <p:sp>
              <p:nvSpPr>
                <p:cNvPr id="135187" name="Oval 7"/>
                <p:cNvSpPr>
                  <a:spLocks noChangeArrowheads="1"/>
                </p:cNvSpPr>
                <p:nvPr/>
              </p:nvSpPr>
              <p:spPr bwMode="auto">
                <a:xfrm>
                  <a:off x="2688" y="81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88" name="Oval 8"/>
                <p:cNvSpPr>
                  <a:spLocks noChangeArrowheads="1"/>
                </p:cNvSpPr>
                <p:nvPr/>
              </p:nvSpPr>
              <p:spPr bwMode="auto">
                <a:xfrm>
                  <a:off x="196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89" name="Oval 9"/>
                <p:cNvSpPr>
                  <a:spLocks noChangeArrowheads="1"/>
                </p:cNvSpPr>
                <p:nvPr/>
              </p:nvSpPr>
              <p:spPr bwMode="auto">
                <a:xfrm>
                  <a:off x="3120" y="1104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90" name="Oval 10"/>
                <p:cNvSpPr>
                  <a:spLocks noChangeArrowheads="1"/>
                </p:cNvSpPr>
                <p:nvPr/>
              </p:nvSpPr>
              <p:spPr bwMode="auto">
                <a:xfrm>
                  <a:off x="2688" y="19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9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448" y="864"/>
                  <a:ext cx="288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192" name="Line 12"/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19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736" y="158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181" name="Group 14"/>
              <p:cNvGrpSpPr>
                <a:grpSpLocks/>
              </p:cNvGrpSpPr>
              <p:nvPr/>
            </p:nvGrpSpPr>
            <p:grpSpPr bwMode="auto">
              <a:xfrm>
                <a:off x="3504" y="1008"/>
                <a:ext cx="1152" cy="816"/>
                <a:chOff x="2016" y="1152"/>
                <a:chExt cx="1152" cy="816"/>
              </a:xfrm>
            </p:grpSpPr>
            <p:sp>
              <p:nvSpPr>
                <p:cNvPr id="135182" name="Oval 15"/>
                <p:cNvSpPr>
                  <a:spLocks noChangeArrowheads="1"/>
                </p:cNvSpPr>
                <p:nvPr/>
              </p:nvSpPr>
              <p:spPr bwMode="auto">
                <a:xfrm>
                  <a:off x="2928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83" name="Oval 16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13518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976" y="1152"/>
                  <a:ext cx="1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185" name="Line 18"/>
                <p:cNvSpPr>
                  <a:spLocks noChangeShapeType="1"/>
                </p:cNvSpPr>
                <p:nvPr/>
              </p:nvSpPr>
              <p:spPr bwMode="auto">
                <a:xfrm>
                  <a:off x="2448" y="1584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5186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1584"/>
                  <a:ext cx="72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174" name="Rectangle 20"/>
            <p:cNvSpPr>
              <a:spLocks noChangeArrowheads="1"/>
            </p:cNvSpPr>
            <p:nvPr/>
          </p:nvSpPr>
          <p:spPr bwMode="auto">
            <a:xfrm>
              <a:off x="4176" y="16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35175" name="Rectangle 21"/>
            <p:cNvSpPr>
              <a:spLocks noChangeArrowheads="1"/>
            </p:cNvSpPr>
            <p:nvPr/>
          </p:nvSpPr>
          <p:spPr bwMode="auto">
            <a:xfrm>
              <a:off x="4476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35176" name="Rectangle 22"/>
            <p:cNvSpPr>
              <a:spLocks noChangeArrowheads="1"/>
            </p:cNvSpPr>
            <p:nvPr/>
          </p:nvSpPr>
          <p:spPr bwMode="auto">
            <a:xfrm>
              <a:off x="3312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135177" name="Rectangle 23"/>
            <p:cNvSpPr>
              <a:spLocks noChangeArrowheads="1"/>
            </p:cNvSpPr>
            <p:nvPr/>
          </p:nvSpPr>
          <p:spPr bwMode="auto">
            <a:xfrm>
              <a:off x="374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135178" name="Rectangle 24"/>
            <p:cNvSpPr>
              <a:spLocks noChangeArrowheads="1"/>
            </p:cNvSpPr>
            <p:nvPr/>
          </p:nvSpPr>
          <p:spPr bwMode="auto">
            <a:xfrm>
              <a:off x="4656" y="8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135179" name="Rectangle 25"/>
            <p:cNvSpPr>
              <a:spLocks noChangeArrowheads="1"/>
            </p:cNvSpPr>
            <p:nvPr/>
          </p:nvSpPr>
          <p:spPr bwMode="auto">
            <a:xfrm>
              <a:off x="4128" y="4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/>
              <a:t>例：</a:t>
            </a:r>
            <a:r>
              <a:rPr lang="zh-CN" altLang="en-US" sz="2800">
                <a:latin typeface="宋体" pitchFamily="2" charset="-122"/>
              </a:rPr>
              <a:t>设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C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D</a:t>
            </a:r>
            <a:r>
              <a:rPr lang="zh-CN" altLang="en-US" sz="2800">
                <a:latin typeface="宋体" pitchFamily="2" charset="-122"/>
              </a:rPr>
              <a:t>是任意集合，判断下列命题是否正确？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C=D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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D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 </a:t>
            </a:r>
          </a:p>
          <a:p>
            <a:pPr marL="1143000" lvl="2" indent="-228600" algn="just">
              <a:lnSpc>
                <a:spcPct val="100000"/>
              </a:lnSpc>
              <a:buClrTx/>
              <a:buFontTx/>
              <a:buChar char="•"/>
            </a:pPr>
            <a:r>
              <a:rPr lang="zh-CN" altLang="en-US" sz="2300">
                <a:solidFill>
                  <a:srgbClr val="FF0000"/>
                </a:solidFill>
              </a:rPr>
              <a:t>正确</a:t>
            </a:r>
            <a:r>
              <a:rPr lang="zh-CN" altLang="en-US" sz="2300">
                <a:solidFill>
                  <a:srgbClr val="FF0000"/>
                </a:solidFill>
                <a:ea typeface="仿宋_GB2312" pitchFamily="49" charset="-122"/>
              </a:rPr>
              <a:t>。</a:t>
            </a:r>
            <a:endParaRPr lang="en-US" altLang="zh-CN" sz="2300">
              <a:ea typeface="仿宋_GB2312" pitchFamily="49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存在集合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</a:rPr>
              <a:t>使得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 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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1143000" lvl="2" indent="-228600" algn="just">
              <a:lnSpc>
                <a:spcPct val="100000"/>
              </a:lnSpc>
              <a:buClrTx/>
              <a:buFontTx/>
              <a:buChar char="•"/>
            </a:pPr>
            <a:r>
              <a:rPr lang="zh-CN" altLang="en-US" sz="2300">
                <a:solidFill>
                  <a:srgbClr val="FF0000"/>
                </a:solidFill>
              </a:rPr>
              <a:t>正确。</a:t>
            </a:r>
            <a:r>
              <a:rPr lang="zh-CN" altLang="en-US" sz="2300"/>
              <a:t>取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</a:rPr>
              <a:t>=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300"/>
              <a:t>时，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300"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300" i="1">
                <a:latin typeface="Verdana" pitchFamily="34" charset="0"/>
                <a:ea typeface="仿宋_GB2312" pitchFamily="49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allAtOnce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例：下列哈斯图表示的偏序集是否有最大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latin typeface="Verdana" pitchFamily="34" charset="0"/>
              </a:rPr>
              <a:t>小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元？是否有极大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latin typeface="Verdana" pitchFamily="34" charset="0"/>
              </a:rPr>
              <a:t>小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元？  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042988" y="2565400"/>
            <a:ext cx="3657600" cy="2362200"/>
            <a:chOff x="2181" y="10304"/>
            <a:chExt cx="3480" cy="2184"/>
          </a:xfrm>
        </p:grpSpPr>
        <p:grpSp>
          <p:nvGrpSpPr>
            <p:cNvPr id="136198" name="Group 5"/>
            <p:cNvGrpSpPr>
              <a:grpSpLocks/>
            </p:cNvGrpSpPr>
            <p:nvPr/>
          </p:nvGrpSpPr>
          <p:grpSpPr bwMode="auto">
            <a:xfrm>
              <a:off x="3021" y="10616"/>
              <a:ext cx="1680" cy="1664"/>
              <a:chOff x="2901" y="10616"/>
              <a:chExt cx="1680" cy="1664"/>
            </a:xfrm>
          </p:grpSpPr>
          <p:grpSp>
            <p:nvGrpSpPr>
              <p:cNvPr id="136207" name="Group 6"/>
              <p:cNvGrpSpPr>
                <a:grpSpLocks/>
              </p:cNvGrpSpPr>
              <p:nvPr/>
            </p:nvGrpSpPr>
            <p:grpSpPr bwMode="auto">
              <a:xfrm>
                <a:off x="2901" y="10616"/>
                <a:ext cx="1680" cy="977"/>
                <a:chOff x="2901" y="10720"/>
                <a:chExt cx="1680" cy="977"/>
              </a:xfrm>
            </p:grpSpPr>
            <p:grpSp>
              <p:nvGrpSpPr>
                <p:cNvPr id="136223" name="Group 7"/>
                <p:cNvGrpSpPr>
                  <a:grpSpLocks/>
                </p:cNvGrpSpPr>
                <p:nvPr/>
              </p:nvGrpSpPr>
              <p:grpSpPr bwMode="auto">
                <a:xfrm>
                  <a:off x="2901" y="10720"/>
                  <a:ext cx="902" cy="520"/>
                  <a:chOff x="3021" y="10824"/>
                  <a:chExt cx="902" cy="520"/>
                </a:xfrm>
              </p:grpSpPr>
              <p:sp>
                <p:nvSpPr>
                  <p:cNvPr id="13623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3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3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6224" name="Group 11"/>
                <p:cNvGrpSpPr>
                  <a:grpSpLocks/>
                </p:cNvGrpSpPr>
                <p:nvPr/>
              </p:nvGrpSpPr>
              <p:grpSpPr bwMode="auto">
                <a:xfrm>
                  <a:off x="3645" y="11177"/>
                  <a:ext cx="902" cy="520"/>
                  <a:chOff x="3021" y="10824"/>
                  <a:chExt cx="902" cy="520"/>
                </a:xfrm>
              </p:grpSpPr>
              <p:sp>
                <p:nvSpPr>
                  <p:cNvPr id="1362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2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29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225" name="Line 15"/>
                <p:cNvSpPr>
                  <a:spLocks noChangeShapeType="1"/>
                </p:cNvSpPr>
                <p:nvPr/>
              </p:nvSpPr>
              <p:spPr bwMode="auto">
                <a:xfrm>
                  <a:off x="3741" y="10720"/>
                  <a:ext cx="840" cy="4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26" name="Line 16"/>
                <p:cNvSpPr>
                  <a:spLocks noChangeShapeType="1"/>
                </p:cNvSpPr>
                <p:nvPr/>
              </p:nvSpPr>
              <p:spPr bwMode="auto">
                <a:xfrm>
                  <a:off x="2958" y="11217"/>
                  <a:ext cx="726" cy="4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208" name="Group 17"/>
              <p:cNvGrpSpPr>
                <a:grpSpLocks/>
              </p:cNvGrpSpPr>
              <p:nvPr/>
            </p:nvGrpSpPr>
            <p:grpSpPr bwMode="auto">
              <a:xfrm>
                <a:off x="2901" y="11303"/>
                <a:ext cx="1680" cy="977"/>
                <a:chOff x="2901" y="10720"/>
                <a:chExt cx="1680" cy="977"/>
              </a:xfrm>
            </p:grpSpPr>
            <p:grpSp>
              <p:nvGrpSpPr>
                <p:cNvPr id="136213" name="Group 18"/>
                <p:cNvGrpSpPr>
                  <a:grpSpLocks/>
                </p:cNvGrpSpPr>
                <p:nvPr/>
              </p:nvGrpSpPr>
              <p:grpSpPr bwMode="auto">
                <a:xfrm>
                  <a:off x="2901" y="10720"/>
                  <a:ext cx="902" cy="520"/>
                  <a:chOff x="3021" y="10824"/>
                  <a:chExt cx="902" cy="520"/>
                </a:xfrm>
              </p:grpSpPr>
              <p:sp>
                <p:nvSpPr>
                  <p:cNvPr id="1362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2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2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6214" name="Group 22"/>
                <p:cNvGrpSpPr>
                  <a:grpSpLocks/>
                </p:cNvGrpSpPr>
                <p:nvPr/>
              </p:nvGrpSpPr>
              <p:grpSpPr bwMode="auto">
                <a:xfrm>
                  <a:off x="3645" y="11177"/>
                  <a:ext cx="902" cy="520"/>
                  <a:chOff x="3021" y="10824"/>
                  <a:chExt cx="902" cy="520"/>
                </a:xfrm>
              </p:grpSpPr>
              <p:sp>
                <p:nvSpPr>
                  <p:cNvPr id="13621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1282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1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861" y="10824"/>
                    <a:ext cx="62" cy="6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13621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1" y="10859"/>
                    <a:ext cx="840" cy="4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6215" name="Line 26"/>
                <p:cNvSpPr>
                  <a:spLocks noChangeShapeType="1"/>
                </p:cNvSpPr>
                <p:nvPr/>
              </p:nvSpPr>
              <p:spPr bwMode="auto">
                <a:xfrm>
                  <a:off x="3741" y="10720"/>
                  <a:ext cx="840" cy="4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216" name="Line 27"/>
                <p:cNvSpPr>
                  <a:spLocks noChangeShapeType="1"/>
                </p:cNvSpPr>
                <p:nvPr/>
              </p:nvSpPr>
              <p:spPr bwMode="auto">
                <a:xfrm>
                  <a:off x="2958" y="11217"/>
                  <a:ext cx="726" cy="4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6209" name="Line 28"/>
              <p:cNvSpPr>
                <a:spLocks noChangeShapeType="1"/>
              </p:cNvSpPr>
              <p:nvPr/>
            </p:nvSpPr>
            <p:spPr bwMode="auto">
              <a:xfrm flipV="1">
                <a:off x="4530" y="1111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0" name="Line 29"/>
              <p:cNvSpPr>
                <a:spLocks noChangeShapeType="1"/>
              </p:cNvSpPr>
              <p:nvPr/>
            </p:nvSpPr>
            <p:spPr bwMode="auto">
              <a:xfrm flipV="1">
                <a:off x="3690" y="11597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1" name="Line 30"/>
              <p:cNvSpPr>
                <a:spLocks noChangeShapeType="1"/>
              </p:cNvSpPr>
              <p:nvPr/>
            </p:nvSpPr>
            <p:spPr bwMode="auto">
              <a:xfrm flipV="1">
                <a:off x="2901" y="11136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2" name="Line 31"/>
              <p:cNvSpPr>
                <a:spLocks noChangeShapeType="1"/>
              </p:cNvSpPr>
              <p:nvPr/>
            </p:nvSpPr>
            <p:spPr bwMode="auto">
              <a:xfrm flipV="1">
                <a:off x="3780" y="10697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199" name="Text Box 32"/>
            <p:cNvSpPr txBox="1">
              <a:spLocks noChangeArrowheads="1"/>
            </p:cNvSpPr>
            <p:nvPr/>
          </p:nvSpPr>
          <p:spPr bwMode="auto">
            <a:xfrm>
              <a:off x="2421" y="11552"/>
              <a:ext cx="72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0" name="Text Box 33"/>
            <p:cNvSpPr txBox="1">
              <a:spLocks noChangeArrowheads="1"/>
            </p:cNvSpPr>
            <p:nvPr/>
          </p:nvSpPr>
          <p:spPr bwMode="auto">
            <a:xfrm>
              <a:off x="2181" y="10824"/>
              <a:ext cx="9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{a,b}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1" name="Text Box 34"/>
            <p:cNvSpPr txBox="1">
              <a:spLocks noChangeArrowheads="1"/>
            </p:cNvSpPr>
            <p:nvPr/>
          </p:nvSpPr>
          <p:spPr bwMode="auto">
            <a:xfrm>
              <a:off x="3381" y="12072"/>
              <a:ext cx="60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Verdana" pitchFamily="34" charset="0"/>
                </a:rPr>
                <a:t>ф</a:t>
              </a:r>
              <a:endParaRPr kumimoji="0" lang="en-US" altLang="zh-CN" b="0">
                <a:latin typeface="Verdana" pitchFamily="34" charset="0"/>
              </a:endParaRPr>
            </a:p>
          </p:txBody>
        </p:sp>
        <p:sp>
          <p:nvSpPr>
            <p:cNvPr id="136202" name="Text Box 35"/>
            <p:cNvSpPr txBox="1">
              <a:spLocks noChangeArrowheads="1"/>
            </p:cNvSpPr>
            <p:nvPr/>
          </p:nvSpPr>
          <p:spPr bwMode="auto">
            <a:xfrm>
              <a:off x="3240" y="11240"/>
              <a:ext cx="74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{b}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3" name="Text Box 36"/>
            <p:cNvSpPr txBox="1">
              <a:spLocks noChangeArrowheads="1"/>
            </p:cNvSpPr>
            <p:nvPr/>
          </p:nvSpPr>
          <p:spPr bwMode="auto">
            <a:xfrm>
              <a:off x="3741" y="10304"/>
              <a:ext cx="13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{a,b,c}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4" name="Text Box 37"/>
            <p:cNvSpPr txBox="1">
              <a:spLocks noChangeArrowheads="1"/>
            </p:cNvSpPr>
            <p:nvPr/>
          </p:nvSpPr>
          <p:spPr bwMode="auto">
            <a:xfrm>
              <a:off x="4581" y="10824"/>
              <a:ext cx="10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{b,c}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5" name="Text Box 38"/>
            <p:cNvSpPr txBox="1">
              <a:spLocks noChangeArrowheads="1"/>
            </p:cNvSpPr>
            <p:nvPr/>
          </p:nvSpPr>
          <p:spPr bwMode="auto">
            <a:xfrm>
              <a:off x="4581" y="11552"/>
              <a:ext cx="8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{c}</a:t>
              </a:r>
              <a:endParaRPr kumimoji="0" lang="en-US" altLang="zh-CN" b="0">
                <a:latin typeface="宋体" pitchFamily="2" charset="-122"/>
              </a:endParaRPr>
            </a:p>
          </p:txBody>
        </p:sp>
        <p:sp>
          <p:nvSpPr>
            <p:cNvPr id="136206" name="Text Box 39"/>
            <p:cNvSpPr txBox="1">
              <a:spLocks noChangeArrowheads="1"/>
            </p:cNvSpPr>
            <p:nvPr/>
          </p:nvSpPr>
          <p:spPr bwMode="auto">
            <a:xfrm>
              <a:off x="3741" y="11032"/>
              <a:ext cx="9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宋体" pitchFamily="2" charset="-122"/>
                </a:rPr>
                <a:t>{a,c}</a:t>
              </a:r>
              <a:endParaRPr kumimoji="0" lang="en-US" altLang="zh-CN" b="0">
                <a:latin typeface="宋体" pitchFamily="2" charset="-122"/>
              </a:endParaRPr>
            </a:p>
          </p:txBody>
        </p:sp>
      </p:grpSp>
      <p:pic>
        <p:nvPicPr>
          <p:cNvPr id="376922" name="Picture 90" descr="2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6563" y="2468563"/>
            <a:ext cx="20796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上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下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界：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&lt;A,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是偏序集</a:t>
            </a:r>
            <a:r>
              <a:rPr lang="en-US" altLang="zh-CN" smtClean="0">
                <a:latin typeface="Verdana" pitchFamily="34" charset="0"/>
              </a:rPr>
              <a:t>, 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A, 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∈A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rgbClr val="80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的上界</a:t>
            </a:r>
            <a:r>
              <a:rPr lang="en-US" altLang="zh-CN" i="1" smtClean="0">
                <a:solidFill>
                  <a:srgbClr val="8000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对每个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lvl="1" algn="just"/>
            <a:r>
              <a:rPr lang="en-US" altLang="zh-CN" smtClean="0">
                <a:solidFill>
                  <a:srgbClr val="80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的下界</a:t>
            </a:r>
            <a:r>
              <a:rPr lang="en-US" altLang="zh-CN" i="1" smtClean="0">
                <a:solidFill>
                  <a:srgbClr val="8000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对每个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i="1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说明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上下界不一定唯一</a:t>
            </a:r>
          </a:p>
        </p:txBody>
      </p:sp>
      <p:sp>
        <p:nvSpPr>
          <p:cNvPr id="150532" name="AutoShape 5"/>
          <p:cNvSpPr>
            <a:spLocks noChangeArrowheads="1"/>
          </p:cNvSpPr>
          <p:nvPr/>
        </p:nvSpPr>
        <p:spPr bwMode="auto">
          <a:xfrm>
            <a:off x="3851275" y="4292600"/>
            <a:ext cx="144463" cy="144463"/>
          </a:xfrm>
          <a:prstGeom prst="flowChartConnector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150533" name="AutoShape 6"/>
          <p:cNvSpPr>
            <a:spLocks noChangeArrowheads="1"/>
          </p:cNvSpPr>
          <p:nvPr/>
        </p:nvSpPr>
        <p:spPr bwMode="auto">
          <a:xfrm>
            <a:off x="5075238" y="4292600"/>
            <a:ext cx="144462" cy="144463"/>
          </a:xfrm>
          <a:prstGeom prst="flowChartConnector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150534" name="AutoShape 7"/>
          <p:cNvSpPr>
            <a:spLocks noChangeArrowheads="1"/>
          </p:cNvSpPr>
          <p:nvPr/>
        </p:nvSpPr>
        <p:spPr bwMode="auto">
          <a:xfrm>
            <a:off x="3851275" y="5300663"/>
            <a:ext cx="144463" cy="144462"/>
          </a:xfrm>
          <a:prstGeom prst="flowChartConnector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150535" name="AutoShape 8"/>
          <p:cNvSpPr>
            <a:spLocks noChangeArrowheads="1"/>
          </p:cNvSpPr>
          <p:nvPr/>
        </p:nvSpPr>
        <p:spPr bwMode="auto">
          <a:xfrm>
            <a:off x="5075238" y="5300663"/>
            <a:ext cx="144462" cy="144462"/>
          </a:xfrm>
          <a:prstGeom prst="flowChartConnector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150536" name="Line 9"/>
          <p:cNvSpPr>
            <a:spLocks noChangeShapeType="1"/>
          </p:cNvSpPr>
          <p:nvPr/>
        </p:nvSpPr>
        <p:spPr bwMode="auto">
          <a:xfrm>
            <a:off x="3924300" y="4365625"/>
            <a:ext cx="1223963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537" name="Line 10"/>
          <p:cNvSpPr>
            <a:spLocks noChangeShapeType="1"/>
          </p:cNvSpPr>
          <p:nvPr/>
        </p:nvSpPr>
        <p:spPr bwMode="auto">
          <a:xfrm flipH="1">
            <a:off x="3924300" y="4365625"/>
            <a:ext cx="1223963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538" name="Line 11"/>
          <p:cNvSpPr>
            <a:spLocks noChangeShapeType="1"/>
          </p:cNvSpPr>
          <p:nvPr/>
        </p:nvSpPr>
        <p:spPr bwMode="auto">
          <a:xfrm>
            <a:off x="3924300" y="4365625"/>
            <a:ext cx="0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539" name="Line 12"/>
          <p:cNvSpPr>
            <a:spLocks noChangeShapeType="1"/>
          </p:cNvSpPr>
          <p:nvPr/>
        </p:nvSpPr>
        <p:spPr bwMode="auto">
          <a:xfrm>
            <a:off x="5148263" y="4365625"/>
            <a:ext cx="0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32" grpId="0" animBg="1"/>
      <p:bldP spid="150533" grpId="0" animBg="1"/>
      <p:bldP spid="150534" grpId="0" animBg="1"/>
      <p:bldP spid="150535" grpId="0" animBg="1"/>
      <p:bldP spid="150536" grpId="0" animBg="1"/>
      <p:bldP spid="150537" grpId="0" animBg="1"/>
      <p:bldP spid="150538" grpId="0" animBg="1"/>
      <p:bldP spid="15053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207375" cy="4895850"/>
          </a:xfrm>
        </p:spPr>
        <p:txBody>
          <a:bodyPr/>
          <a:lstStyle/>
          <a:p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例：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&lt;A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baseline="-30000" smtClean="0">
                <a:latin typeface="Verdana" pitchFamily="34" charset="0"/>
              </a:rPr>
              <a:t>整除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&gt;, A={</a:t>
            </a:r>
            <a:r>
              <a:rPr lang="en-US" altLang="zh-CN" sz="2400" smtClean="0">
                <a:latin typeface="Verdana" pitchFamily="34" charset="0"/>
                <a:cs typeface="Times New Roman" pitchFamily="18" charset="0"/>
              </a:rPr>
              <a:t>2,3,6,12,24,36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   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B:{2,3},{2,3,6},{6,12},{6,12,24,36}</a:t>
            </a:r>
          </a:p>
        </p:txBody>
      </p:sp>
      <p:pic>
        <p:nvPicPr>
          <p:cNvPr id="312324" name="Picture 4" descr="2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613025"/>
            <a:ext cx="20796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2360" name="Group 40"/>
          <p:cNvGraphicFramePr>
            <a:graphicFrameLocks noGrp="1"/>
          </p:cNvGraphicFramePr>
          <p:nvPr/>
        </p:nvGraphicFramePr>
        <p:xfrm>
          <a:off x="2987675" y="2708275"/>
          <a:ext cx="5761038" cy="3175000"/>
        </p:xfrm>
        <a:graphic>
          <a:graphicData uri="http://schemas.openxmlformats.org/drawingml/2006/table">
            <a:tbl>
              <a:tblPr/>
              <a:tblGrid>
                <a:gridCol w="2447925"/>
                <a:gridCol w="2089150"/>
                <a:gridCol w="1223963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上界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下界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2,3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6,12,24,36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2,3,6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6,12,24,36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6,12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12,24,36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2,3,6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6,12,24,36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2,3,6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3425" cy="4895850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上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下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确界：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&lt;A,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是偏序集</a:t>
            </a:r>
            <a:r>
              <a:rPr lang="en-US" altLang="zh-CN" smtClean="0">
                <a:latin typeface="Verdana" pitchFamily="34" charset="0"/>
              </a:rPr>
              <a:t>, 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A</a:t>
            </a:r>
          </a:p>
          <a:p>
            <a:pPr lvl="1" algn="just"/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最小上界：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C={b|b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的上界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的最小元</a:t>
            </a:r>
          </a:p>
          <a:p>
            <a:pPr lvl="1" algn="just"/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最大下界：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D={b|b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的下界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的最大元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说明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的最小元一定是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的下界，同时也是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的最大下界；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的最大元一定是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的上界，同时也是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的最小上界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最小上界或最大下界可能不存在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若存在最小上界或最大下界，是唯一的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40291" name="Rectangle 5"/>
          <p:cNvSpPr>
            <a:spLocks noChangeArrowheads="1"/>
          </p:cNvSpPr>
          <p:nvPr/>
        </p:nvSpPr>
        <p:spPr bwMode="auto">
          <a:xfrm>
            <a:off x="539750" y="1341438"/>
            <a:ext cx="829945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  <a:cs typeface="Times New Roman" pitchFamily="18" charset="0"/>
              </a:rPr>
              <a:t>例</a:t>
            </a:r>
            <a:r>
              <a:rPr lang="en-US" altLang="zh-CN" sz="2800">
                <a:latin typeface="Verdana" pitchFamily="34" charset="0"/>
                <a:cs typeface="Times New Roman" pitchFamily="18" charset="0"/>
              </a:rPr>
              <a:t>:〈A</a:t>
            </a:r>
            <a:r>
              <a:rPr lang="zh-CN" altLang="en-US" sz="2800">
                <a:latin typeface="Verdana" pitchFamily="34" charset="0"/>
                <a:cs typeface="Times New Roman" pitchFamily="18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R</a:t>
            </a:r>
            <a:r>
              <a:rPr lang="zh-CN" altLang="en-US" sz="2800" baseline="-30000">
                <a:latin typeface="Verdana" pitchFamily="34" charset="0"/>
              </a:rPr>
              <a:t>整除</a:t>
            </a:r>
            <a:r>
              <a:rPr lang="en-US" altLang="zh-CN" sz="2800">
                <a:latin typeface="Verdana" pitchFamily="34" charset="0"/>
                <a:cs typeface="Times New Roman" pitchFamily="18" charset="0"/>
              </a:rPr>
              <a:t>〉, A={2,3,6,12,24,36}</a:t>
            </a:r>
            <a:r>
              <a:rPr lang="en-US" altLang="zh-CN" sz="2800">
                <a:latin typeface="Verdana" pitchFamily="34" charset="0"/>
              </a:rPr>
              <a:t> 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  <a:cs typeface="Times New Roman" pitchFamily="18" charset="0"/>
              </a:rPr>
              <a:t>    </a:t>
            </a:r>
            <a:r>
              <a:rPr lang="en-US" altLang="zh-CN" sz="2800">
                <a:latin typeface="Verdana" pitchFamily="34" charset="0"/>
                <a:cs typeface="Times New Roman" pitchFamily="18" charset="0"/>
              </a:rPr>
              <a:t>B:{2,3},{2,3,6},{6,12},{6,12,24,36}</a:t>
            </a:r>
          </a:p>
        </p:txBody>
      </p:sp>
      <p:pic>
        <p:nvPicPr>
          <p:cNvPr id="316422" name="Picture 6" descr="2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686050"/>
            <a:ext cx="20796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6464" name="Group 48"/>
          <p:cNvGraphicFramePr>
            <a:graphicFrameLocks noGrp="1"/>
          </p:cNvGraphicFramePr>
          <p:nvPr/>
        </p:nvGraphicFramePr>
        <p:xfrm>
          <a:off x="2987675" y="2701925"/>
          <a:ext cx="5905500" cy="3175000"/>
        </p:xfrm>
        <a:graphic>
          <a:graphicData uri="http://schemas.openxmlformats.org/drawingml/2006/table">
            <a:tbl>
              <a:tblPr/>
              <a:tblGrid>
                <a:gridCol w="3097213"/>
                <a:gridCol w="1439862"/>
                <a:gridCol w="1368425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上确界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下确界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,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拓扑排序：</a:t>
            </a:r>
            <a:r>
              <a:rPr lang="zh-CN" altLang="en-US" smtClean="0">
                <a:latin typeface="Verdana" pitchFamily="34" charset="0"/>
              </a:rPr>
              <a:t>给定一个非空有限的偏序集合</a:t>
            </a:r>
            <a:r>
              <a:rPr lang="en-US" altLang="zh-CN" smtClean="0">
                <a:latin typeface="Verdana" pitchFamily="34" charset="0"/>
              </a:rPr>
              <a:t>&lt;A,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’&gt;</a:t>
            </a:r>
            <a:r>
              <a:rPr lang="zh-CN" altLang="en-US" smtClean="0">
                <a:latin typeface="Verdana" pitchFamily="34" charset="0"/>
              </a:rPr>
              <a:t>，构造出一个全序集合</a:t>
            </a:r>
            <a:r>
              <a:rPr lang="en-US" altLang="zh-CN" smtClean="0">
                <a:latin typeface="Verdana" pitchFamily="34" charset="0"/>
              </a:rPr>
              <a:t>&lt;A, 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 </a:t>
            </a:r>
            <a:r>
              <a:rPr lang="zh-CN" altLang="en-US" smtClean="0">
                <a:latin typeface="Verdana" pitchFamily="34" charset="0"/>
              </a:rPr>
              <a:t>，使得每当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’b</a:t>
            </a:r>
            <a:r>
              <a:rPr lang="zh-CN" altLang="en-US" smtClean="0">
                <a:latin typeface="Verdana" pitchFamily="34" charset="0"/>
              </a:rPr>
              <a:t>有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，方法如下：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选取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的极小元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，使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 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列表表示中的第一个元素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对子集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A-{a}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重复这一过程，每次一个新的极小元素被找到，它在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</a:t>
            </a:r>
            <a:r>
              <a:rPr lang="zh-CN" altLang="en-US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的列表表示中成为下一个元素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重复这一过程，直到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的元素被抽完</a:t>
            </a:r>
          </a:p>
          <a:p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7.7 </a:t>
            </a:r>
            <a:r>
              <a:rPr lang="zh-CN" altLang="en-US" smtClean="0"/>
              <a:t>偏序</a:t>
            </a:r>
            <a:r>
              <a:rPr lang="zh-CN" altLang="en-US" smtClean="0">
                <a:solidFill>
                  <a:schemeClr val="folHlink"/>
                </a:solidFill>
              </a:rPr>
              <a:t>关系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例：求下列偏序集对应的全序集  </a:t>
            </a:r>
          </a:p>
        </p:txBody>
      </p:sp>
      <p:sp>
        <p:nvSpPr>
          <p:cNvPr id="378920" name="Text Box 40"/>
          <p:cNvSpPr txBox="1">
            <a:spLocks noChangeArrowheads="1"/>
          </p:cNvSpPr>
          <p:nvPr/>
        </p:nvSpPr>
        <p:spPr bwMode="auto">
          <a:xfrm>
            <a:off x="1909763" y="523716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1</a:t>
            </a:r>
          </a:p>
        </p:txBody>
      </p:sp>
      <p:sp>
        <p:nvSpPr>
          <p:cNvPr id="378921" name="Text Box 41"/>
          <p:cNvSpPr txBox="1">
            <a:spLocks noChangeArrowheads="1"/>
          </p:cNvSpPr>
          <p:nvPr/>
        </p:nvSpPr>
        <p:spPr bwMode="auto">
          <a:xfrm>
            <a:off x="1189038" y="466090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2</a:t>
            </a:r>
          </a:p>
        </p:txBody>
      </p:sp>
      <p:sp>
        <p:nvSpPr>
          <p:cNvPr id="378922" name="Text Box 42"/>
          <p:cNvSpPr txBox="1">
            <a:spLocks noChangeArrowheads="1"/>
          </p:cNvSpPr>
          <p:nvPr/>
        </p:nvSpPr>
        <p:spPr bwMode="auto">
          <a:xfrm>
            <a:off x="2773363" y="466090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3</a:t>
            </a:r>
          </a:p>
        </p:txBody>
      </p:sp>
      <p:sp>
        <p:nvSpPr>
          <p:cNvPr id="378923" name="Text Box 43"/>
          <p:cNvSpPr txBox="1">
            <a:spLocks noChangeArrowheads="1"/>
          </p:cNvSpPr>
          <p:nvPr/>
        </p:nvSpPr>
        <p:spPr bwMode="auto">
          <a:xfrm>
            <a:off x="1117600" y="401320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4</a:t>
            </a:r>
          </a:p>
        </p:txBody>
      </p:sp>
      <p:sp>
        <p:nvSpPr>
          <p:cNvPr id="378924" name="Text Box 44"/>
          <p:cNvSpPr txBox="1">
            <a:spLocks noChangeArrowheads="1"/>
          </p:cNvSpPr>
          <p:nvPr/>
        </p:nvSpPr>
        <p:spPr bwMode="auto">
          <a:xfrm>
            <a:off x="2844800" y="400685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6</a:t>
            </a:r>
          </a:p>
        </p:txBody>
      </p:sp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1117600" y="3221038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8</a:t>
            </a:r>
          </a:p>
        </p:txBody>
      </p:sp>
      <p:sp>
        <p:nvSpPr>
          <p:cNvPr id="378926" name="Text Box 46"/>
          <p:cNvSpPr txBox="1">
            <a:spLocks noChangeArrowheads="1"/>
          </p:cNvSpPr>
          <p:nvPr/>
        </p:nvSpPr>
        <p:spPr bwMode="auto">
          <a:xfrm>
            <a:off x="2844800" y="3221038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12</a:t>
            </a:r>
          </a:p>
        </p:txBody>
      </p:sp>
      <p:sp>
        <p:nvSpPr>
          <p:cNvPr id="378927" name="Text Box 47"/>
          <p:cNvSpPr txBox="1">
            <a:spLocks noChangeArrowheads="1"/>
          </p:cNvSpPr>
          <p:nvPr/>
        </p:nvSpPr>
        <p:spPr bwMode="auto">
          <a:xfrm>
            <a:off x="1549400" y="256540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24</a:t>
            </a:r>
          </a:p>
        </p:txBody>
      </p:sp>
      <p:sp>
        <p:nvSpPr>
          <p:cNvPr id="142348" name="Text Box 49"/>
          <p:cNvSpPr txBox="1">
            <a:spLocks noChangeArrowheads="1"/>
          </p:cNvSpPr>
          <p:nvPr/>
        </p:nvSpPr>
        <p:spPr bwMode="auto">
          <a:xfrm>
            <a:off x="3995738" y="1989138"/>
            <a:ext cx="38163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900" b="0"/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900" b="0"/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900" b="0"/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900" b="0"/>
              <a:t>          </a:t>
            </a:r>
            <a:endParaRPr kumimoji="0" lang="zh-CN" altLang="en-US" sz="1800">
              <a:latin typeface="Arial" charset="0"/>
            </a:endParaRPr>
          </a:p>
        </p:txBody>
      </p:sp>
      <p:sp>
        <p:nvSpPr>
          <p:cNvPr id="378930" name="Oval 50"/>
          <p:cNvSpPr>
            <a:spLocks noChangeArrowheads="1"/>
          </p:cNvSpPr>
          <p:nvPr/>
        </p:nvSpPr>
        <p:spPr bwMode="auto">
          <a:xfrm>
            <a:off x="6084888" y="3351213"/>
            <a:ext cx="160337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1" name="Oval 51"/>
          <p:cNvSpPr>
            <a:spLocks noChangeArrowheads="1"/>
          </p:cNvSpPr>
          <p:nvPr/>
        </p:nvSpPr>
        <p:spPr bwMode="auto">
          <a:xfrm>
            <a:off x="6069013" y="4287838"/>
            <a:ext cx="1587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2" name="Oval 52"/>
          <p:cNvSpPr>
            <a:spLocks noChangeArrowheads="1"/>
          </p:cNvSpPr>
          <p:nvPr/>
        </p:nvSpPr>
        <p:spPr bwMode="auto">
          <a:xfrm>
            <a:off x="6084888" y="3854450"/>
            <a:ext cx="160337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3" name="Oval 53"/>
          <p:cNvSpPr>
            <a:spLocks noChangeArrowheads="1"/>
          </p:cNvSpPr>
          <p:nvPr/>
        </p:nvSpPr>
        <p:spPr bwMode="auto">
          <a:xfrm>
            <a:off x="6069013" y="5222875"/>
            <a:ext cx="158750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4" name="Oval 54"/>
          <p:cNvSpPr>
            <a:spLocks noChangeArrowheads="1"/>
          </p:cNvSpPr>
          <p:nvPr/>
        </p:nvSpPr>
        <p:spPr bwMode="auto">
          <a:xfrm>
            <a:off x="6084888" y="4791075"/>
            <a:ext cx="160337" cy="11906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5" name="Oval 55"/>
          <p:cNvSpPr>
            <a:spLocks noChangeArrowheads="1"/>
          </p:cNvSpPr>
          <p:nvPr/>
        </p:nvSpPr>
        <p:spPr bwMode="auto">
          <a:xfrm>
            <a:off x="6062663" y="5810250"/>
            <a:ext cx="158750" cy="1206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6" name="Oval 56"/>
          <p:cNvSpPr>
            <a:spLocks noChangeArrowheads="1"/>
          </p:cNvSpPr>
          <p:nvPr/>
        </p:nvSpPr>
        <p:spPr bwMode="auto">
          <a:xfrm>
            <a:off x="6084888" y="2919413"/>
            <a:ext cx="158750" cy="11906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7" name="Oval 57"/>
          <p:cNvSpPr>
            <a:spLocks noChangeArrowheads="1"/>
          </p:cNvSpPr>
          <p:nvPr/>
        </p:nvSpPr>
        <p:spPr bwMode="auto">
          <a:xfrm>
            <a:off x="6084888" y="2487613"/>
            <a:ext cx="160337" cy="1206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378938" name="Line 58"/>
          <p:cNvSpPr>
            <a:spLocks noChangeShapeType="1"/>
          </p:cNvSpPr>
          <p:nvPr/>
        </p:nvSpPr>
        <p:spPr bwMode="auto">
          <a:xfrm>
            <a:off x="6156325" y="493553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9" name="Line 59"/>
          <p:cNvSpPr>
            <a:spLocks noChangeShapeType="1"/>
          </p:cNvSpPr>
          <p:nvPr/>
        </p:nvSpPr>
        <p:spPr bwMode="auto">
          <a:xfrm flipH="1">
            <a:off x="6153150" y="5373688"/>
            <a:ext cx="3175" cy="423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1" name="Line 61"/>
          <p:cNvSpPr>
            <a:spLocks noChangeShapeType="1"/>
          </p:cNvSpPr>
          <p:nvPr/>
        </p:nvSpPr>
        <p:spPr bwMode="auto">
          <a:xfrm>
            <a:off x="6156325" y="392747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3" name="Line 63"/>
          <p:cNvSpPr>
            <a:spLocks noChangeShapeType="1"/>
          </p:cNvSpPr>
          <p:nvPr/>
        </p:nvSpPr>
        <p:spPr bwMode="auto">
          <a:xfrm flipH="1">
            <a:off x="6156325" y="2559050"/>
            <a:ext cx="17463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4" name="Line 64"/>
          <p:cNvSpPr>
            <a:spLocks noChangeShapeType="1"/>
          </p:cNvSpPr>
          <p:nvPr/>
        </p:nvSpPr>
        <p:spPr bwMode="auto">
          <a:xfrm flipV="1">
            <a:off x="6156325" y="4359275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5" name="Line 65"/>
          <p:cNvSpPr>
            <a:spLocks noChangeShapeType="1"/>
          </p:cNvSpPr>
          <p:nvPr/>
        </p:nvSpPr>
        <p:spPr bwMode="auto">
          <a:xfrm>
            <a:off x="6156325" y="342900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7" name="Line 67"/>
          <p:cNvSpPr>
            <a:spLocks noChangeShapeType="1"/>
          </p:cNvSpPr>
          <p:nvPr/>
        </p:nvSpPr>
        <p:spPr bwMode="auto">
          <a:xfrm>
            <a:off x="6156325" y="3062288"/>
            <a:ext cx="0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15900" y="1916113"/>
            <a:ext cx="3816350" cy="4464050"/>
            <a:chOff x="3107" y="1706"/>
            <a:chExt cx="1588" cy="2495"/>
          </a:xfrm>
        </p:grpSpPr>
        <p:sp>
          <p:nvSpPr>
            <p:cNvPr id="142374" name="Text Box 69"/>
            <p:cNvSpPr txBox="1">
              <a:spLocks noChangeArrowheads="1"/>
            </p:cNvSpPr>
            <p:nvPr/>
          </p:nvSpPr>
          <p:spPr bwMode="auto">
            <a:xfrm>
              <a:off x="3107" y="1706"/>
              <a:ext cx="1588" cy="2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900" b="0"/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900" b="0"/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900" b="0"/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900" b="0"/>
                <a:t>          </a:t>
              </a: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75" name="Oval 70"/>
            <p:cNvSpPr>
              <a:spLocks noChangeArrowheads="1"/>
            </p:cNvSpPr>
            <p:nvPr/>
          </p:nvSpPr>
          <p:spPr bwMode="auto">
            <a:xfrm>
              <a:off x="3636" y="2530"/>
              <a:ext cx="67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76" name="Oval 71"/>
            <p:cNvSpPr>
              <a:spLocks noChangeArrowheads="1"/>
            </p:cNvSpPr>
            <p:nvPr/>
          </p:nvSpPr>
          <p:spPr bwMode="auto">
            <a:xfrm>
              <a:off x="4100" y="2909"/>
              <a:ext cx="66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77" name="Oval 72"/>
            <p:cNvSpPr>
              <a:spLocks noChangeArrowheads="1"/>
            </p:cNvSpPr>
            <p:nvPr/>
          </p:nvSpPr>
          <p:spPr bwMode="auto">
            <a:xfrm>
              <a:off x="3636" y="2954"/>
              <a:ext cx="67" cy="6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78" name="Oval 73"/>
            <p:cNvSpPr>
              <a:spLocks noChangeArrowheads="1"/>
            </p:cNvSpPr>
            <p:nvPr/>
          </p:nvSpPr>
          <p:spPr bwMode="auto">
            <a:xfrm>
              <a:off x="4100" y="3310"/>
              <a:ext cx="66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79" name="Oval 74"/>
            <p:cNvSpPr>
              <a:spLocks noChangeArrowheads="1"/>
            </p:cNvSpPr>
            <p:nvPr/>
          </p:nvSpPr>
          <p:spPr bwMode="auto">
            <a:xfrm>
              <a:off x="3636" y="3332"/>
              <a:ext cx="67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80" name="Oval 75"/>
            <p:cNvSpPr>
              <a:spLocks noChangeArrowheads="1"/>
            </p:cNvSpPr>
            <p:nvPr/>
          </p:nvSpPr>
          <p:spPr bwMode="auto">
            <a:xfrm>
              <a:off x="3967" y="3644"/>
              <a:ext cx="66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81" name="Oval 76"/>
            <p:cNvSpPr>
              <a:spLocks noChangeArrowheads="1"/>
            </p:cNvSpPr>
            <p:nvPr/>
          </p:nvSpPr>
          <p:spPr bwMode="auto">
            <a:xfrm>
              <a:off x="4100" y="2508"/>
              <a:ext cx="66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82" name="Oval 77"/>
            <p:cNvSpPr>
              <a:spLocks noChangeArrowheads="1"/>
            </p:cNvSpPr>
            <p:nvPr/>
          </p:nvSpPr>
          <p:spPr bwMode="auto">
            <a:xfrm>
              <a:off x="3825" y="2172"/>
              <a:ext cx="67" cy="6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142383" name="Line 78"/>
            <p:cNvSpPr>
              <a:spLocks noChangeShapeType="1"/>
            </p:cNvSpPr>
            <p:nvPr/>
          </p:nvSpPr>
          <p:spPr bwMode="auto">
            <a:xfrm>
              <a:off x="3665" y="3366"/>
              <a:ext cx="33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4" name="Line 79"/>
            <p:cNvSpPr>
              <a:spLocks noChangeShapeType="1"/>
            </p:cNvSpPr>
            <p:nvPr/>
          </p:nvSpPr>
          <p:spPr bwMode="auto">
            <a:xfrm flipH="1">
              <a:off x="4005" y="3343"/>
              <a:ext cx="132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5" name="Line 80"/>
            <p:cNvSpPr>
              <a:spLocks noChangeShapeType="1"/>
            </p:cNvSpPr>
            <p:nvPr/>
          </p:nvSpPr>
          <p:spPr bwMode="auto">
            <a:xfrm flipV="1">
              <a:off x="4137" y="2965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6" name="Line 81"/>
            <p:cNvSpPr>
              <a:spLocks noChangeShapeType="1"/>
            </p:cNvSpPr>
            <p:nvPr/>
          </p:nvSpPr>
          <p:spPr bwMode="auto">
            <a:xfrm>
              <a:off x="3684" y="2998"/>
              <a:ext cx="0" cy="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7" name="Line 82"/>
            <p:cNvSpPr>
              <a:spLocks noChangeShapeType="1"/>
            </p:cNvSpPr>
            <p:nvPr/>
          </p:nvSpPr>
          <p:spPr bwMode="auto">
            <a:xfrm flipH="1">
              <a:off x="3674" y="2931"/>
              <a:ext cx="463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8" name="Line 83"/>
            <p:cNvSpPr>
              <a:spLocks noChangeShapeType="1"/>
            </p:cNvSpPr>
            <p:nvPr/>
          </p:nvSpPr>
          <p:spPr bwMode="auto">
            <a:xfrm flipH="1">
              <a:off x="3703" y="2553"/>
              <a:ext cx="397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9" name="Line 84"/>
            <p:cNvSpPr>
              <a:spLocks noChangeShapeType="1"/>
            </p:cNvSpPr>
            <p:nvPr/>
          </p:nvSpPr>
          <p:spPr bwMode="auto">
            <a:xfrm flipV="1">
              <a:off x="4137" y="2542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0" name="Line 85"/>
            <p:cNvSpPr>
              <a:spLocks noChangeShapeType="1"/>
            </p:cNvSpPr>
            <p:nvPr/>
          </p:nvSpPr>
          <p:spPr bwMode="auto">
            <a:xfrm>
              <a:off x="3665" y="253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1" name="Line 86"/>
            <p:cNvSpPr>
              <a:spLocks noChangeShapeType="1"/>
            </p:cNvSpPr>
            <p:nvPr/>
          </p:nvSpPr>
          <p:spPr bwMode="auto">
            <a:xfrm flipH="1">
              <a:off x="3665" y="2218"/>
              <a:ext cx="198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2" name="Line 87"/>
            <p:cNvSpPr>
              <a:spLocks noChangeShapeType="1"/>
            </p:cNvSpPr>
            <p:nvPr/>
          </p:nvSpPr>
          <p:spPr bwMode="auto">
            <a:xfrm>
              <a:off x="3835" y="2196"/>
              <a:ext cx="331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68" name="Text Box 88"/>
          <p:cNvSpPr txBox="1">
            <a:spLocks noChangeArrowheads="1"/>
          </p:cNvSpPr>
          <p:nvPr/>
        </p:nvSpPr>
        <p:spPr bwMode="auto">
          <a:xfrm>
            <a:off x="5653088" y="5654675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1</a:t>
            </a:r>
          </a:p>
        </p:txBody>
      </p:sp>
      <p:sp>
        <p:nvSpPr>
          <p:cNvPr id="378969" name="Text Box 89"/>
          <p:cNvSpPr txBox="1">
            <a:spLocks noChangeArrowheads="1"/>
          </p:cNvSpPr>
          <p:nvPr/>
        </p:nvSpPr>
        <p:spPr bwMode="auto">
          <a:xfrm>
            <a:off x="5651500" y="507841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3</a:t>
            </a:r>
          </a:p>
        </p:txBody>
      </p:sp>
      <p:sp>
        <p:nvSpPr>
          <p:cNvPr id="378970" name="Text Box 90"/>
          <p:cNvSpPr txBox="1">
            <a:spLocks noChangeArrowheads="1"/>
          </p:cNvSpPr>
          <p:nvPr/>
        </p:nvSpPr>
        <p:spPr bwMode="auto">
          <a:xfrm>
            <a:off x="5653088" y="464026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2</a:t>
            </a:r>
          </a:p>
        </p:txBody>
      </p:sp>
      <p:sp>
        <p:nvSpPr>
          <p:cNvPr id="378971" name="Text Box 91"/>
          <p:cNvSpPr txBox="1">
            <a:spLocks noChangeArrowheads="1"/>
          </p:cNvSpPr>
          <p:nvPr/>
        </p:nvSpPr>
        <p:spPr bwMode="auto">
          <a:xfrm>
            <a:off x="5653088" y="420846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6</a:t>
            </a:r>
          </a:p>
        </p:txBody>
      </p:sp>
      <p:sp>
        <p:nvSpPr>
          <p:cNvPr id="378972" name="Text Box 92"/>
          <p:cNvSpPr txBox="1">
            <a:spLocks noChangeArrowheads="1"/>
          </p:cNvSpPr>
          <p:nvPr/>
        </p:nvSpPr>
        <p:spPr bwMode="auto">
          <a:xfrm>
            <a:off x="5580063" y="3711575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4</a:t>
            </a:r>
          </a:p>
        </p:txBody>
      </p:sp>
      <p:sp>
        <p:nvSpPr>
          <p:cNvPr id="378973" name="Text Box 93"/>
          <p:cNvSpPr txBox="1">
            <a:spLocks noChangeArrowheads="1"/>
          </p:cNvSpPr>
          <p:nvPr/>
        </p:nvSpPr>
        <p:spPr bwMode="auto">
          <a:xfrm>
            <a:off x="5580063" y="320675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8</a:t>
            </a:r>
          </a:p>
        </p:txBody>
      </p:sp>
      <p:sp>
        <p:nvSpPr>
          <p:cNvPr id="378974" name="Text Box 94"/>
          <p:cNvSpPr txBox="1">
            <a:spLocks noChangeArrowheads="1"/>
          </p:cNvSpPr>
          <p:nvPr/>
        </p:nvSpPr>
        <p:spPr bwMode="auto">
          <a:xfrm>
            <a:off x="5508625" y="2774950"/>
            <a:ext cx="431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12</a:t>
            </a:r>
          </a:p>
        </p:txBody>
      </p:sp>
      <p:sp>
        <p:nvSpPr>
          <p:cNvPr id="378975" name="Text Box 95"/>
          <p:cNvSpPr txBox="1">
            <a:spLocks noChangeArrowheads="1"/>
          </p:cNvSpPr>
          <p:nvPr/>
        </p:nvSpPr>
        <p:spPr bwMode="auto">
          <a:xfrm>
            <a:off x="5508625" y="234156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宋体" pitchFamily="2" charset="-122"/>
              </a:rPr>
              <a:t>24</a:t>
            </a:r>
          </a:p>
        </p:txBody>
      </p:sp>
      <p:sp>
        <p:nvSpPr>
          <p:cNvPr id="378976" name="AutoShape 96"/>
          <p:cNvSpPr>
            <a:spLocks noChangeArrowheads="1"/>
          </p:cNvSpPr>
          <p:nvPr/>
        </p:nvSpPr>
        <p:spPr bwMode="auto">
          <a:xfrm>
            <a:off x="3348038" y="4076700"/>
            <a:ext cx="1944687" cy="360363"/>
          </a:xfrm>
          <a:prstGeom prst="rightArrow">
            <a:avLst>
              <a:gd name="adj1" fmla="val 50000"/>
              <a:gd name="adj2" fmla="val 134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7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7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7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7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0" grpId="0"/>
      <p:bldP spid="378921" grpId="0"/>
      <p:bldP spid="378922" grpId="0"/>
      <p:bldP spid="378923" grpId="0"/>
      <p:bldP spid="378924" grpId="0"/>
      <p:bldP spid="378925" grpId="0"/>
      <p:bldP spid="378926" grpId="0"/>
      <p:bldP spid="378927" grpId="0"/>
      <p:bldP spid="378930" grpId="0" animBg="1"/>
      <p:bldP spid="378931" grpId="0" animBg="1"/>
      <p:bldP spid="378932" grpId="0" animBg="1"/>
      <p:bldP spid="378933" grpId="0" animBg="1"/>
      <p:bldP spid="378934" grpId="0" animBg="1"/>
      <p:bldP spid="378935" grpId="0" animBg="1"/>
      <p:bldP spid="378936" grpId="0" animBg="1"/>
      <p:bldP spid="378937" grpId="0" animBg="1"/>
      <p:bldP spid="378938" grpId="0" animBg="1"/>
      <p:bldP spid="378939" grpId="0" animBg="1"/>
      <p:bldP spid="378941" grpId="0" animBg="1"/>
      <p:bldP spid="378943" grpId="0" animBg="1"/>
      <p:bldP spid="378944" grpId="0" animBg="1"/>
      <p:bldP spid="378945" grpId="0" animBg="1"/>
      <p:bldP spid="378947" grpId="0" animBg="1"/>
      <p:bldP spid="378968" grpId="0"/>
      <p:bldP spid="378969" grpId="0"/>
      <p:bldP spid="378970" grpId="0"/>
      <p:bldP spid="378971" grpId="0"/>
      <p:bldP spid="378972" grpId="0"/>
      <p:bldP spid="378973" grpId="0"/>
      <p:bldP spid="378974" grpId="0"/>
      <p:bldP spid="378975" grpId="0"/>
      <p:bldP spid="37897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第七章  习题课</a:t>
            </a:r>
            <a:r>
              <a:rPr lang="zh-CN" altLang="en-US" smtClean="0"/>
              <a:t> </a:t>
            </a:r>
          </a:p>
        </p:txBody>
      </p:sp>
      <p:sp>
        <p:nvSpPr>
          <p:cNvPr id="375811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50963"/>
            <a:ext cx="8353425" cy="4814887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有序对：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000" smtClean="0"/>
              <a:t>由两个元素</a:t>
            </a:r>
            <a:r>
              <a:rPr lang="en-US" altLang="zh-CN" sz="2000" i="1" smtClean="0"/>
              <a:t>x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y</a:t>
            </a:r>
            <a:r>
              <a:rPr lang="zh-CN" altLang="en-US" sz="2000" smtClean="0"/>
              <a:t>按给定顺序排列组成的二元组合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笛卡儿积：</a:t>
            </a:r>
          </a:p>
          <a:p>
            <a:pPr algn="just">
              <a:buFont typeface="Wingdings" pitchFamily="2" charset="2"/>
              <a:buChar char="Ø"/>
            </a:pPr>
            <a:r>
              <a:rPr lang="zh-CN" altLang="en-US" sz="2000" smtClean="0"/>
              <a:t>集合</a:t>
            </a:r>
            <a:r>
              <a:rPr lang="en-US" altLang="zh-CN" sz="2000" i="1" smtClean="0"/>
              <a:t>A</a:t>
            </a:r>
            <a:r>
              <a:rPr lang="zh-CN" altLang="en-US" sz="2000" smtClean="0"/>
              <a:t>中元素为第一元素，集合</a:t>
            </a:r>
            <a:r>
              <a:rPr lang="en-US" altLang="zh-CN" sz="2000" i="1" smtClean="0"/>
              <a:t>B</a:t>
            </a:r>
            <a:r>
              <a:rPr lang="zh-CN" altLang="en-US" sz="2000" smtClean="0"/>
              <a:t>中元素为第二元素的有序对集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二元关系</a:t>
            </a:r>
            <a:r>
              <a:rPr lang="en-US" altLang="zh-CN" sz="2000" smtClean="0"/>
              <a:t>R</a:t>
            </a:r>
            <a:r>
              <a:rPr lang="zh-CN" altLang="en-US" sz="2000" smtClean="0"/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smtClean="0"/>
              <a:t>满足下列条件之一的集合：</a:t>
            </a:r>
            <a:endParaRPr lang="zh-CN" altLang="en-US" sz="2000" i="1" smtClean="0"/>
          </a:p>
          <a:p>
            <a:pPr lvl="1">
              <a:lnSpc>
                <a:spcPct val="80000"/>
              </a:lnSpc>
            </a:pPr>
            <a:r>
              <a:rPr lang="zh-CN" altLang="en-US" sz="1900" smtClean="0"/>
              <a:t>集合非空，且它的元素都是有序对</a:t>
            </a:r>
            <a:endParaRPr lang="en-US" altLang="zh-CN" sz="1900" i="1" smtClean="0"/>
          </a:p>
          <a:p>
            <a:pPr lvl="1">
              <a:lnSpc>
                <a:spcPct val="80000"/>
              </a:lnSpc>
            </a:pPr>
            <a:r>
              <a:rPr lang="zh-CN" altLang="en-US" sz="1900" smtClean="0"/>
              <a:t>集合为空集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从</a:t>
            </a:r>
            <a:r>
              <a:rPr lang="en-US" altLang="zh-CN" sz="2000" i="1" smtClean="0"/>
              <a:t>A</a:t>
            </a:r>
            <a:r>
              <a:rPr lang="zh-CN" altLang="en-US" sz="2000" smtClean="0"/>
              <a:t>到</a:t>
            </a:r>
            <a:r>
              <a:rPr lang="en-US" altLang="zh-CN" sz="2000" i="1" smtClean="0"/>
              <a:t>B</a:t>
            </a:r>
            <a:r>
              <a:rPr lang="zh-CN" altLang="en-US" sz="2000" smtClean="0"/>
              <a:t>的关系：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000" i="1" smtClean="0"/>
              <a:t>A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B</a:t>
            </a:r>
            <a:r>
              <a:rPr lang="zh-CN" altLang="en-US" sz="2000" smtClean="0"/>
              <a:t>是集合，</a:t>
            </a:r>
            <a:r>
              <a:rPr lang="en-US" altLang="zh-CN" sz="2000" i="1" smtClean="0"/>
              <a:t>A</a:t>
            </a:r>
            <a:r>
              <a:rPr lang="en-US" altLang="zh-CN" sz="2000" smtClean="0"/>
              <a:t>×</a:t>
            </a:r>
            <a:r>
              <a:rPr lang="en-US" altLang="zh-CN" sz="2000" i="1" smtClean="0"/>
              <a:t>B</a:t>
            </a:r>
            <a:r>
              <a:rPr lang="zh-CN" altLang="en-US" sz="2000" smtClean="0"/>
              <a:t>的任何子集所定义的二元关系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2000" i="1" smtClean="0"/>
              <a:t>A</a:t>
            </a:r>
            <a:r>
              <a:rPr lang="zh-CN" altLang="en-US" sz="2000" smtClean="0"/>
              <a:t>上的关系：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2000" i="1" smtClean="0"/>
              <a:t>A=B</a:t>
            </a:r>
            <a:endParaRPr lang="zh-CN" altLang="en-US" sz="2000" smtClean="0"/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空关系，全域关系，恒等关系，包含关系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000" smtClean="0"/>
              <a:t>关系的表示法：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000" smtClean="0"/>
              <a:t>集合表达式、关系矩阵、关系图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375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375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375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第七章  习题课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关系的八种运算：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定义域：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值域：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域：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逆：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右复合：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限制：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像：</a:t>
            </a: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幂：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>
                <a:solidFill>
                  <a:schemeClr val="tx1"/>
                </a:solidFill>
              </a:rPr>
              <a:t>R</a:t>
            </a:r>
            <a:r>
              <a:rPr lang="en-US" altLang="zh-CN" sz="2400" i="1" baseline="30000" smtClean="0">
                <a:solidFill>
                  <a:schemeClr val="tx1"/>
                </a:solidFill>
              </a:rPr>
              <a:t>0</a:t>
            </a:r>
            <a:r>
              <a:rPr lang="en-US" altLang="zh-CN" sz="2400" smtClean="0">
                <a:solidFill>
                  <a:schemeClr val="tx1"/>
                </a:solidFill>
              </a:rPr>
              <a:t> =</a:t>
            </a:r>
            <a:r>
              <a:rPr lang="en-US" altLang="zh-CN" sz="2400" i="1" smtClean="0">
                <a:solidFill>
                  <a:schemeClr val="tx1"/>
                </a:solidFill>
                <a:sym typeface="Symbol" pitchFamily="18" charset="2"/>
              </a:rPr>
              <a:t></a:t>
            </a:r>
            <a:r>
              <a:rPr lang="en-US" altLang="zh-CN" sz="2400" i="1" baseline="-25000" smtClean="0">
                <a:solidFill>
                  <a:schemeClr val="tx1"/>
                </a:solidFill>
              </a:rPr>
              <a:t>A</a:t>
            </a:r>
            <a:r>
              <a:rPr lang="zh-CN" altLang="en-US" sz="2400" smtClean="0">
                <a:solidFill>
                  <a:schemeClr val="tx1"/>
                </a:solidFill>
              </a:rPr>
              <a:t>；</a:t>
            </a:r>
            <a:r>
              <a:rPr lang="en-US" altLang="zh-CN" sz="2400" i="1" smtClean="0">
                <a:solidFill>
                  <a:schemeClr val="tx1"/>
                </a:solidFill>
              </a:rPr>
              <a:t>R</a:t>
            </a:r>
            <a:r>
              <a:rPr lang="en-US" altLang="zh-CN" sz="2400" i="1" baseline="30000" smtClean="0">
                <a:solidFill>
                  <a:schemeClr val="tx1"/>
                </a:solidFill>
              </a:rPr>
              <a:t>n+1</a:t>
            </a:r>
            <a:r>
              <a:rPr lang="en-US" altLang="zh-CN" sz="2400" smtClean="0">
                <a:solidFill>
                  <a:schemeClr val="tx1"/>
                </a:solidFill>
              </a:rPr>
              <a:t>=</a:t>
            </a:r>
            <a:r>
              <a:rPr lang="en-US" altLang="zh-CN" sz="2400" i="1" smtClean="0">
                <a:solidFill>
                  <a:schemeClr val="tx1"/>
                </a:solidFill>
              </a:rPr>
              <a:t>R</a:t>
            </a:r>
            <a:r>
              <a:rPr lang="en-US" altLang="zh-CN" sz="2400" i="1" baseline="30000" smtClean="0">
                <a:solidFill>
                  <a:schemeClr val="tx1"/>
                </a:solidFill>
              </a:rPr>
              <a:t>n</a:t>
            </a:r>
            <a:r>
              <a:rPr lang="en-US" altLang="en-US" sz="2400" smtClean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altLang="zh-CN" sz="2400" i="1" smtClean="0">
                <a:solidFill>
                  <a:schemeClr val="tx1"/>
                </a:solidFill>
              </a:rPr>
              <a:t>R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700338" y="2776538"/>
          <a:ext cx="2592387" cy="436562"/>
        </p:xfrm>
        <a:graphic>
          <a:graphicData uri="http://schemas.openxmlformats.org/presentationml/2006/ole">
            <p:oleObj spid="_x0000_s11266" name="Equation" r:id="rId3" imgW="1054080" imgH="1774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627313" y="1889125"/>
          <a:ext cx="3416300" cy="387350"/>
        </p:xfrm>
        <a:graphic>
          <a:graphicData uri="http://schemas.openxmlformats.org/presentationml/2006/ole">
            <p:oleObj spid="_x0000_s11267" name="Microsoft 公式 3.0" r:id="rId4" imgW="1790640" imgH="20304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692400" y="2349500"/>
          <a:ext cx="3319463" cy="387350"/>
        </p:xfrm>
        <a:graphic>
          <a:graphicData uri="http://schemas.openxmlformats.org/presentationml/2006/ole">
            <p:oleObj spid="_x0000_s11268" name="Equation" r:id="rId5" imgW="1739880" imgH="203040" progId="Equation.DSMT4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843213" y="3141663"/>
          <a:ext cx="3384550" cy="458787"/>
        </p:xfrm>
        <a:graphic>
          <a:graphicData uri="http://schemas.openxmlformats.org/presentationml/2006/ole">
            <p:oleObj spid="_x0000_s11269" name="Microsoft 公式 3.0" r:id="rId6" imgW="1688760" imgH="228600" progId="Equation.3">
              <p:embed/>
            </p:oleObj>
          </a:graphicData>
        </a:graphic>
      </p:graphicFrame>
      <p:graphicFrame>
        <p:nvGraphicFramePr>
          <p:cNvPr id="404492" name="Object 12"/>
          <p:cNvGraphicFramePr>
            <a:graphicFrameLocks noChangeAspect="1"/>
          </p:cNvGraphicFramePr>
          <p:nvPr/>
        </p:nvGraphicFramePr>
        <p:xfrm>
          <a:off x="2740025" y="3749675"/>
          <a:ext cx="5648325" cy="400050"/>
        </p:xfrm>
        <a:graphic>
          <a:graphicData uri="http://schemas.openxmlformats.org/presentationml/2006/ole">
            <p:oleObj spid="_x0000_s11270" name="公式" r:id="rId7" imgW="2869920" imgH="203040" progId="Equation.3">
              <p:embed/>
            </p:oleObj>
          </a:graphicData>
        </a:graphic>
      </p:graphicFrame>
      <p:graphicFrame>
        <p:nvGraphicFramePr>
          <p:cNvPr id="404493" name="Object 14"/>
          <p:cNvGraphicFramePr>
            <a:graphicFrameLocks noChangeAspect="1"/>
          </p:cNvGraphicFramePr>
          <p:nvPr/>
        </p:nvGraphicFramePr>
        <p:xfrm>
          <a:off x="2719388" y="4221163"/>
          <a:ext cx="3581400" cy="485775"/>
        </p:xfrm>
        <a:graphic>
          <a:graphicData uri="http://schemas.openxmlformats.org/presentationml/2006/ole">
            <p:oleObj spid="_x0000_s11271" name="Equation" r:id="rId8" imgW="1498320" imgH="203040" progId="Equation.DSMT4">
              <p:embed/>
            </p:oleObj>
          </a:graphicData>
        </a:graphic>
      </p:graphicFrame>
      <p:graphicFrame>
        <p:nvGraphicFramePr>
          <p:cNvPr id="404494" name="Object 15"/>
          <p:cNvGraphicFramePr>
            <a:graphicFrameLocks noChangeAspect="1"/>
          </p:cNvGraphicFramePr>
          <p:nvPr/>
        </p:nvGraphicFramePr>
        <p:xfrm>
          <a:off x="2771775" y="4699000"/>
          <a:ext cx="2376488" cy="458788"/>
        </p:xfrm>
        <a:graphic>
          <a:graphicData uri="http://schemas.openxmlformats.org/presentationml/2006/ole">
            <p:oleObj spid="_x0000_s11272" name="Equation" r:id="rId9" imgW="11808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第七章  习题课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关系运算的五种性质</a:t>
            </a:r>
            <a:r>
              <a:rPr lang="en-US" altLang="zh-CN" smtClean="0"/>
              <a:t>: 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i="1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i="1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i="1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i="1" smtClean="0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i="1" smtClean="0"/>
          </a:p>
          <a:p>
            <a:endParaRPr lang="zh-CN" altLang="en-US" smtClean="0"/>
          </a:p>
        </p:txBody>
      </p:sp>
      <p:sp>
        <p:nvSpPr>
          <p:cNvPr id="12297" name="Rectangle 3"/>
          <p:cNvSpPr>
            <a:spLocks noChangeArrowheads="1"/>
          </p:cNvSpPr>
          <p:nvPr/>
        </p:nvSpPr>
        <p:spPr bwMode="auto">
          <a:xfrm>
            <a:off x="611188" y="1916113"/>
            <a:ext cx="77041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itchFamily="2" charset="2"/>
              <a:buChar char="u"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自  反：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u"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反自反： 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u"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对  称：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u"/>
            </a:pPr>
            <a:endParaRPr lang="zh-CN" altLang="en-US" sz="2800">
              <a:solidFill>
                <a:schemeClr val="accent2"/>
              </a:solidFill>
              <a:latin typeface="宋体" pitchFamily="2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u"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反对称：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endParaRPr lang="zh-CN" altLang="en-US" sz="2800">
              <a:solidFill>
                <a:schemeClr val="accent2"/>
              </a:solidFill>
              <a:latin typeface="宋体" pitchFamily="2" charset="-122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u"/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传  递：</a:t>
            </a:r>
            <a:r>
              <a:rPr lang="zh-CN" altLang="en-US" b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405510" name="Object 4"/>
          <p:cNvGraphicFramePr>
            <a:graphicFrameLocks noChangeAspect="1"/>
          </p:cNvGraphicFramePr>
          <p:nvPr/>
        </p:nvGraphicFramePr>
        <p:xfrm>
          <a:off x="2686050" y="2052638"/>
          <a:ext cx="2678113" cy="439737"/>
        </p:xfrm>
        <a:graphic>
          <a:graphicData uri="http://schemas.openxmlformats.org/presentationml/2006/ole">
            <p:oleObj spid="_x0000_s12290" name="Equation" r:id="rId3" imgW="1218960" imgH="203040" progId="Equation.DSMT4">
              <p:embed/>
            </p:oleObj>
          </a:graphicData>
        </a:graphic>
      </p:graphicFrame>
      <p:graphicFrame>
        <p:nvGraphicFramePr>
          <p:cNvPr id="405511" name="Object 5"/>
          <p:cNvGraphicFramePr>
            <a:graphicFrameLocks noChangeAspect="1"/>
          </p:cNvGraphicFramePr>
          <p:nvPr/>
        </p:nvGraphicFramePr>
        <p:xfrm>
          <a:off x="2640013" y="2492375"/>
          <a:ext cx="2795587" cy="433388"/>
        </p:xfrm>
        <a:graphic>
          <a:graphicData uri="http://schemas.openxmlformats.org/presentationml/2006/ole">
            <p:oleObj spid="_x0000_s12291" name="Equation" r:id="rId4" imgW="1180800" imgH="203040" progId="Equation.DSMT4">
              <p:embed/>
            </p:oleObj>
          </a:graphicData>
        </a:graphic>
      </p:graphicFrame>
      <p:graphicFrame>
        <p:nvGraphicFramePr>
          <p:cNvPr id="405512" name="Object 6"/>
          <p:cNvGraphicFramePr>
            <a:graphicFrameLocks noChangeAspect="1"/>
          </p:cNvGraphicFramePr>
          <p:nvPr/>
        </p:nvGraphicFramePr>
        <p:xfrm>
          <a:off x="1958975" y="3500438"/>
          <a:ext cx="5205413" cy="447675"/>
        </p:xfrm>
        <a:graphic>
          <a:graphicData uri="http://schemas.openxmlformats.org/presentationml/2006/ole">
            <p:oleObj spid="_x0000_s12292" name="公式" r:id="rId5" imgW="2323800" imgH="203040" progId="Equation.3">
              <p:embed/>
            </p:oleObj>
          </a:graphicData>
        </a:graphic>
      </p:graphicFrame>
      <p:graphicFrame>
        <p:nvGraphicFramePr>
          <p:cNvPr id="405513" name="Object 7"/>
          <p:cNvGraphicFramePr>
            <a:graphicFrameLocks noChangeAspect="1"/>
          </p:cNvGraphicFramePr>
          <p:nvPr/>
        </p:nvGraphicFramePr>
        <p:xfrm>
          <a:off x="1763713" y="4508500"/>
          <a:ext cx="5956300" cy="423863"/>
        </p:xfrm>
        <a:graphic>
          <a:graphicData uri="http://schemas.openxmlformats.org/presentationml/2006/ole">
            <p:oleObj spid="_x0000_s12293" name="公式" r:id="rId6" imgW="2819160" imgH="203040" progId="Equation.3">
              <p:embed/>
            </p:oleObj>
          </a:graphicData>
        </a:graphic>
      </p:graphicFrame>
      <p:graphicFrame>
        <p:nvGraphicFramePr>
          <p:cNvPr id="405514" name="Object 8"/>
          <p:cNvGraphicFramePr>
            <a:graphicFrameLocks noChangeAspect="1"/>
          </p:cNvGraphicFramePr>
          <p:nvPr/>
        </p:nvGraphicFramePr>
        <p:xfrm>
          <a:off x="1331913" y="5589588"/>
          <a:ext cx="6978650" cy="425450"/>
        </p:xfrm>
        <a:graphic>
          <a:graphicData uri="http://schemas.openxmlformats.org/presentationml/2006/ole">
            <p:oleObj spid="_x0000_s12294" name="公式" r:id="rId7" imgW="3390840" imgH="203040" progId="Equation.3">
              <p:embed/>
            </p:oleObj>
          </a:graphicData>
        </a:graphic>
      </p:graphicFrame>
      <p:sp>
        <p:nvSpPr>
          <p:cNvPr id="405515" name="Line 9"/>
          <p:cNvSpPr>
            <a:spLocks noChangeShapeType="1"/>
          </p:cNvSpPr>
          <p:nvPr/>
        </p:nvSpPr>
        <p:spPr bwMode="auto">
          <a:xfrm>
            <a:off x="4851400" y="25527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bg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ctr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第二节：二元关系</a:t>
            </a: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 </a:t>
            </a:r>
          </a:p>
          <a:p>
            <a:pPr lvl="1">
              <a:buFont typeface="Wingdings" pitchFamily="2" charset="2"/>
              <a:buNone/>
            </a:pPr>
            <a:endParaRPr lang="en-US" altLang="zh-CN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bg2"/>
              </a:solidFill>
              <a:latin typeface="Verdana" pitchFamily="34" charset="0"/>
            </a:endParaRPr>
          </a:p>
        </p:txBody>
      </p:sp>
      <p:pic>
        <p:nvPicPr>
          <p:cNvPr id="27652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3359150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第七章  习题课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mtClean="0"/>
              <a:t>关系的三种闭包：</a:t>
            </a:r>
          </a:p>
          <a:p>
            <a:pP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自反闭包：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              r(R)=R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sz="16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endParaRPr lang="en-US" altLang="zh-CN" sz="1600" smtClean="0">
              <a:solidFill>
                <a:schemeClr val="accent2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对称闭包：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              s(R)=R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-1 </a:t>
            </a:r>
            <a:endParaRPr lang="zh-CN" altLang="en-US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mtClean="0">
                <a:solidFill>
                  <a:schemeClr val="accent2"/>
                </a:solidFill>
              </a:rPr>
              <a:t>传递闭包：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               t(R)= 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…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  </a:t>
            </a:r>
            <a:endParaRPr lang="zh-CN" altLang="en-US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第七章  习题课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2400" i="1" smtClean="0"/>
              <a:t>A</a:t>
            </a:r>
            <a:r>
              <a:rPr lang="zh-CN" altLang="en-US" sz="2400" smtClean="0"/>
              <a:t>上的等价关系：</a:t>
            </a:r>
          </a:p>
          <a:p>
            <a:pPr marL="857250" lvl="1" indent="-400050">
              <a:lnSpc>
                <a:spcPct val="80000"/>
              </a:lnSpc>
            </a:pPr>
            <a:r>
              <a:rPr lang="zh-CN" altLang="en-US" sz="2100" smtClean="0">
                <a:solidFill>
                  <a:schemeClr val="accent2"/>
                </a:solidFill>
                <a:latin typeface="Verdana" pitchFamily="34" charset="0"/>
              </a:rPr>
              <a:t>自反的；对称的；可传递的</a:t>
            </a:r>
            <a:endParaRPr lang="zh-CN" altLang="en-US" sz="2100" smtClean="0"/>
          </a:p>
          <a:p>
            <a:pPr marL="457200" indent="-457200"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等价类：</a:t>
            </a:r>
          </a:p>
          <a:p>
            <a:pPr marL="857250" lvl="1" indent="-400050">
              <a:lnSpc>
                <a:spcPct val="80000"/>
              </a:lnSpc>
            </a:pP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[x]</a:t>
            </a:r>
            <a:r>
              <a:rPr lang="en-US" altLang="zh-CN" sz="2100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 ={y|y∈A 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 xRy}</a:t>
            </a:r>
            <a:endParaRPr lang="zh-CN" altLang="en-US" sz="2100" smtClean="0"/>
          </a:p>
          <a:p>
            <a:pPr marL="457200" indent="-457200"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商集：</a:t>
            </a:r>
          </a:p>
          <a:p>
            <a:pPr marL="857250" lvl="1" indent="-400050">
              <a:lnSpc>
                <a:spcPct val="80000"/>
              </a:lnSpc>
            </a:pP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100" smtClean="0">
                <a:solidFill>
                  <a:schemeClr val="accent2"/>
                </a:solidFill>
                <a:latin typeface="Verdana" pitchFamily="34" charset="0"/>
              </a:rPr>
              <a:t>的所有等价类构成的集合，</a:t>
            </a:r>
          </a:p>
          <a:p>
            <a:pPr marL="857250" lvl="1" indent="-400050">
              <a:lnSpc>
                <a:spcPct val="80000"/>
              </a:lnSpc>
            </a:pPr>
            <a:r>
              <a:rPr lang="zh-CN" altLang="en-US" sz="2100" smtClean="0">
                <a:solidFill>
                  <a:schemeClr val="accent2"/>
                </a:solidFill>
                <a:latin typeface="Verdana" pitchFamily="34" charset="0"/>
              </a:rPr>
              <a:t>记为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A/R</a:t>
            </a:r>
            <a:r>
              <a:rPr lang="zh-CN" altLang="en-US" sz="2100" smtClean="0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{[</a:t>
            </a:r>
            <a:r>
              <a:rPr lang="en-US" altLang="zh-CN" sz="21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]</a:t>
            </a:r>
            <a:r>
              <a:rPr lang="en-US" altLang="zh-CN" sz="2100" i="1" baseline="-250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 | </a:t>
            </a:r>
            <a:r>
              <a:rPr lang="en-US" altLang="zh-CN" sz="21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 A}</a:t>
            </a:r>
            <a:endParaRPr lang="zh-CN" altLang="en-US" sz="2100" smtClean="0"/>
          </a:p>
          <a:p>
            <a:pPr marL="457200" indent="-457200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2400" smtClean="0"/>
              <a:t>划分：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>
                <a:solidFill>
                  <a:schemeClr val="accent2"/>
                </a:solidFill>
              </a:rPr>
              <a:t>A</a:t>
            </a:r>
            <a:r>
              <a:rPr lang="zh-CN" altLang="en-US" sz="2400" smtClean="0">
                <a:solidFill>
                  <a:schemeClr val="accent2"/>
                </a:solidFill>
              </a:rPr>
              <a:t>的非空子集族</a:t>
            </a:r>
            <a:r>
              <a:rPr lang="en-US" altLang="zh-CN" sz="2400" smtClean="0">
                <a:solidFill>
                  <a:schemeClr val="accent2"/>
                </a:solidFill>
              </a:rPr>
              <a:t>S={A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400" smtClean="0">
                <a:solidFill>
                  <a:schemeClr val="accent2"/>
                </a:solidFill>
              </a:rPr>
              <a:t>, A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400" smtClean="0">
                <a:solidFill>
                  <a:schemeClr val="accent2"/>
                </a:solidFill>
              </a:rPr>
              <a:t>,… A</a:t>
            </a:r>
            <a:r>
              <a:rPr lang="en-US" altLang="zh-CN" sz="2400" baseline="-25000" smtClean="0">
                <a:solidFill>
                  <a:schemeClr val="accent2"/>
                </a:solidFill>
              </a:rPr>
              <a:t>m</a:t>
            </a:r>
            <a:r>
              <a:rPr lang="en-US" altLang="zh-CN" sz="2400" smtClean="0">
                <a:solidFill>
                  <a:schemeClr val="accent2"/>
                </a:solidFill>
              </a:rPr>
              <a:t>}</a:t>
            </a:r>
            <a:r>
              <a:rPr lang="zh-CN" altLang="en-US" sz="2400" smtClean="0">
                <a:solidFill>
                  <a:schemeClr val="accent2"/>
                </a:solidFill>
              </a:rPr>
              <a:t>，满足：</a:t>
            </a:r>
          </a:p>
          <a:p>
            <a:pPr marL="857250" lvl="1" indent="-400050">
              <a:lnSpc>
                <a:spcPct val="80000"/>
              </a:lnSpc>
            </a:pPr>
            <a:r>
              <a:rPr lang="zh-CN" altLang="en-US" sz="2100" smtClean="0">
                <a:solidFill>
                  <a:schemeClr val="accent2"/>
                </a:solidFill>
                <a:sym typeface="Symbol" pitchFamily="18" charset="2"/>
              </a:rPr>
              <a:t></a:t>
            </a:r>
            <a:r>
              <a:rPr lang="en-US" altLang="zh-CN" sz="2100" smtClean="0">
                <a:solidFill>
                  <a:schemeClr val="accent2"/>
                </a:solidFill>
              </a:rPr>
              <a:t>S</a:t>
            </a:r>
          </a:p>
          <a:p>
            <a:pPr marL="857250" lvl="1" indent="-400050" algn="just"/>
            <a:r>
              <a:rPr lang="zh-CN" altLang="en-US" sz="2100" smtClean="0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zh-CN" altLang="en-US" sz="2100" smtClean="0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j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(A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, 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j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2100" smtClean="0">
                <a:solidFill>
                  <a:schemeClr val="accent2"/>
                </a:solidFill>
              </a:rPr>
              <a:t>S 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 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en-US" sz="2100" smtClean="0">
                <a:solidFill>
                  <a:schemeClr val="accent2"/>
                </a:solidFill>
                <a:sym typeface="Symbol" pitchFamily="18" charset="2"/>
              </a:rPr>
              <a:t>≠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j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  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∩A</a:t>
            </a:r>
            <a:r>
              <a:rPr lang="en-US" altLang="zh-CN" sz="2100" baseline="-25000" smtClean="0">
                <a:solidFill>
                  <a:schemeClr val="accent2"/>
                </a:solidFill>
                <a:sym typeface="Symbol" pitchFamily="18" charset="2"/>
              </a:rPr>
              <a:t>j</a:t>
            </a:r>
            <a:r>
              <a:rPr lang="en-US" altLang="zh-CN" sz="2100" smtClean="0">
                <a:solidFill>
                  <a:schemeClr val="accent2"/>
                </a:solidFill>
                <a:sym typeface="Symbol" pitchFamily="18" charset="2"/>
              </a:rPr>
              <a:t>=)</a:t>
            </a:r>
            <a:endParaRPr lang="en-US" altLang="zh-CN" sz="2100" smtClean="0">
              <a:solidFill>
                <a:schemeClr val="accent2"/>
              </a:solidFill>
            </a:endParaRPr>
          </a:p>
          <a:p>
            <a:pPr marL="857250" lvl="1" indent="-400050">
              <a:lnSpc>
                <a:spcPct val="80000"/>
              </a:lnSpc>
            </a:pPr>
            <a:r>
              <a:rPr lang="en-US" altLang="zh-CN" sz="2100" smtClean="0">
                <a:solidFill>
                  <a:schemeClr val="accent2"/>
                </a:solidFill>
              </a:rPr>
              <a:t>A</a:t>
            </a:r>
            <a:r>
              <a:rPr lang="en-US" altLang="zh-CN" sz="2100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z="2100" smtClean="0">
                <a:solidFill>
                  <a:schemeClr val="accent2"/>
                </a:solidFill>
              </a:rPr>
              <a:t>∪A</a:t>
            </a:r>
            <a:r>
              <a:rPr lang="en-US" altLang="zh-CN" sz="2100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z="2100" smtClean="0">
                <a:solidFill>
                  <a:schemeClr val="accent2"/>
                </a:solidFill>
              </a:rPr>
              <a:t> ∪… ∪A</a:t>
            </a:r>
            <a:r>
              <a:rPr lang="en-US" altLang="zh-CN" sz="2100" baseline="-25000" smtClean="0">
                <a:solidFill>
                  <a:schemeClr val="accent2"/>
                </a:solidFill>
              </a:rPr>
              <a:t>m</a:t>
            </a:r>
            <a:r>
              <a:rPr lang="en-US" altLang="zh-CN" sz="2100" smtClean="0">
                <a:solidFill>
                  <a:schemeClr val="accent2"/>
                </a:solidFill>
              </a:rPr>
              <a:t>= A</a:t>
            </a:r>
            <a:endParaRPr lang="zh-CN" altLang="en-US" sz="2100" i="1" smtClean="0"/>
          </a:p>
          <a:p>
            <a:pPr marL="457200" indent="-457200">
              <a:lnSpc>
                <a:spcPct val="8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2400" i="1" smtClean="0"/>
              <a:t>A</a:t>
            </a:r>
            <a:r>
              <a:rPr lang="zh-CN" altLang="en-US" sz="2400" smtClean="0"/>
              <a:t>上的偏序关系与偏序集</a:t>
            </a:r>
          </a:p>
          <a:p>
            <a:pPr marL="457200" indent="-457200">
              <a:lnSpc>
                <a:spcPct val="80000"/>
              </a:lnSpc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基本要求</a:t>
            </a:r>
          </a:p>
        </p:txBody>
      </p:sp>
      <p:sp>
        <p:nvSpPr>
          <p:cNvPr id="146435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353425" cy="51847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熟练掌握关系的三种表示法 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能够判定关系的性质，以及等价关系、偏序关系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掌握含有关系运算的集合等式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掌握等价关系、等价类、商集、划分、哈斯图、偏序集等概念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计算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dom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, ran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, fld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R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R</a:t>
            </a:r>
            <a:r>
              <a:rPr lang="en-US" altLang="zh-CN" sz="2400" baseline="-1600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, </a:t>
            </a:r>
            <a:r>
              <a:rPr lang="en-US" altLang="zh-CN" sz="2400" i="1" smtClean="0"/>
              <a:t>R</a:t>
            </a:r>
            <a:r>
              <a:rPr lang="en-US" altLang="zh-CN" sz="2400" i="1" baseline="30000" smtClean="0"/>
              <a:t>n</a:t>
            </a:r>
            <a:r>
              <a:rPr lang="en-US" altLang="zh-CN" sz="2400" smtClean="0"/>
              <a:t> ,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),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), 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求等价类和商集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/</a:t>
            </a:r>
            <a:r>
              <a:rPr lang="en-US" altLang="zh-CN" sz="2400" i="1" smtClean="0"/>
              <a:t>R</a:t>
            </a:r>
            <a:endParaRPr lang="en-US" altLang="zh-CN" sz="2400" smtClean="0"/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给定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的划分</a:t>
            </a:r>
            <a:r>
              <a:rPr lang="zh-CN" altLang="en-US" sz="2400" i="1" smtClean="0">
                <a:sym typeface="Symbol" pitchFamily="18" charset="2"/>
              </a:rPr>
              <a:t></a:t>
            </a:r>
            <a:r>
              <a:rPr lang="zh-CN" altLang="en-US" sz="2400" smtClean="0"/>
              <a:t>，求出</a:t>
            </a:r>
            <a:r>
              <a:rPr lang="zh-CN" altLang="en-US" sz="2400" i="1" smtClean="0">
                <a:sym typeface="Symbol" pitchFamily="18" charset="2"/>
              </a:rPr>
              <a:t> </a:t>
            </a:r>
            <a:r>
              <a:rPr lang="zh-CN" altLang="en-US" sz="2400" smtClean="0"/>
              <a:t>所对应的等价关系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求偏序集中的极大元、极小元、最大元、最小元、上界、下界、上确界、下确界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掌握基本的证明方法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Ø"/>
            </a:pPr>
            <a:r>
              <a:rPr lang="zh-CN" altLang="en-US" sz="2400" smtClean="0"/>
              <a:t>     证明涉及关系运算的集合等式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Ø"/>
            </a:pPr>
            <a:r>
              <a:rPr lang="zh-CN" altLang="en-US" sz="2400" smtClean="0"/>
              <a:t>     证明关系的性质、证明关系是等价关系或偏序关系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147459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．设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 = {1, 2, 3},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= {&lt;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 |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且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+2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</a:t>
            </a:r>
            <a:r>
              <a:rPr lang="en-US" altLang="zh-CN" sz="2400" smtClean="0"/>
              <a:t> 6 }</a:t>
            </a:r>
            <a:r>
              <a:rPr lang="zh-CN" altLang="en-US" sz="2400" smtClean="0"/>
              <a:t>，</a:t>
            </a:r>
            <a:endParaRPr lang="zh-CN" altLang="en-US" sz="2400" i="1" smtClean="0"/>
          </a:p>
          <a:p>
            <a:pPr>
              <a:buFont typeface="Wingdings" pitchFamily="2" charset="2"/>
              <a:buNone/>
            </a:pPr>
            <a:r>
              <a:rPr lang="zh-CN" altLang="en-US" sz="2400" i="1" smtClean="0"/>
              <a:t>         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 {&lt;1,2&gt;, &lt;1,3&gt;,&lt;2,2&gt;},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求</a:t>
            </a:r>
            <a:r>
              <a:rPr lang="en-US" altLang="zh-CN" sz="2400" smtClean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的集合表达式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en-US" altLang="zh-CN" sz="2400" i="1" smtClean="0"/>
              <a:t>R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(3) dom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, ran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, fld </a:t>
            </a:r>
            <a:r>
              <a:rPr lang="en-US" altLang="zh-CN" sz="2400" i="1" smtClean="0"/>
              <a:t>R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(4) 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sym typeface="MT Extra" pitchFamily="18" charset="2"/>
              </a:rPr>
              <a:t>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R</a:t>
            </a:r>
            <a:r>
              <a:rPr lang="en-US" altLang="zh-CN" sz="2400" baseline="30000" smtClean="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(5)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),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), 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</a:p>
        </p:txBody>
      </p:sp>
      <p:sp>
        <p:nvSpPr>
          <p:cNvPr id="381955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412875"/>
            <a:ext cx="8229600" cy="38163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= {&lt;1,1&gt;, &lt;1,2&gt;, &lt;2,1&gt;, &lt;2,2&gt;, &lt;3,1&gt;}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en-US" altLang="zh-CN" sz="2400" i="1" smtClean="0"/>
              <a:t>R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 = {&lt;1,1&gt;, &lt;2,1&gt;, &lt;1,2&gt;, &lt;2,2&gt;, &lt;1,3 &gt;}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(3) dom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= {1, 2, 3}, ran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= {1,2}, fld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= {1, 2, 3}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(4) 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sym typeface="MT Extra" pitchFamily="18" charset="2"/>
              </a:rPr>
              <a:t>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 {&lt;1,2&gt;, &lt;1,3&gt;, &lt;2,2&gt;, &lt;2,3&gt;, &lt;3,2&gt;, &lt;3,3&gt;}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      R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 = {&lt;1,1&gt;, &lt;1,2&gt;, &lt;2,1&gt;, &lt;2,2&gt;, &lt;3,1&gt;, &lt;3,2&gt;}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(5)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= {&lt;1,1&gt;, &lt;1,2&gt;, &lt;2,1&gt;, &lt;2,2&gt;, &lt;3,1&gt;, &lt;3,3&gt;}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= {&lt;1,1&gt;,&lt;1,2&gt;,&lt;2,1&gt;, &lt;2,2&gt;, &lt;3,1&gt;, &lt;1,3&gt;}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= {&lt;1,1&gt;, &lt;1,2&gt;, &lt;2,1&gt;, &lt;2,2&gt;, &lt;3,1&gt;, &lt;3,2&gt;}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1439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．设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={1,2,3,4}</a:t>
            </a:r>
            <a:r>
              <a:rPr lang="zh-CN" altLang="en-US" sz="2400" smtClean="0"/>
              <a:t>，在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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上定义二元关系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               </a:t>
            </a:r>
            <a:r>
              <a:rPr lang="en-US" altLang="zh-CN" sz="2400" smtClean="0"/>
              <a:t>&lt;&lt;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&gt;,&lt;</a:t>
            </a:r>
            <a:r>
              <a:rPr lang="en-US" altLang="zh-CN" sz="2400" i="1" smtClean="0"/>
              <a:t>u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&gt;&gt;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x+y</a:t>
            </a:r>
            <a:r>
              <a:rPr lang="en-US" altLang="zh-CN" sz="2400" smtClean="0"/>
              <a:t> = </a:t>
            </a:r>
            <a:r>
              <a:rPr lang="en-US" altLang="zh-CN" sz="2400" i="1" smtClean="0"/>
              <a:t>u+v</a:t>
            </a:r>
            <a:r>
              <a:rPr lang="zh-CN" altLang="en-US" sz="2400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求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导出的划分</a:t>
            </a:r>
            <a:r>
              <a:rPr lang="en-US" altLang="zh-CN" sz="2400" smtClean="0"/>
              <a:t>.  </a:t>
            </a:r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395288" y="2746375"/>
            <a:ext cx="8424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/>
              <a:t>        A</a:t>
            </a:r>
            <a:r>
              <a:rPr kumimoji="0" lang="en-US" altLang="zh-CN">
                <a:sym typeface="Symbol" pitchFamily="18" charset="2"/>
              </a:rPr>
              <a:t></a:t>
            </a:r>
            <a:r>
              <a:rPr kumimoji="0" lang="en-US" altLang="zh-CN" i="1"/>
              <a:t>A</a:t>
            </a:r>
            <a:r>
              <a:rPr kumimoji="0" lang="en-US" altLang="zh-CN">
                <a:sym typeface="Symbol" pitchFamily="18" charset="2"/>
              </a:rPr>
              <a:t>={&lt;1,1&gt;, &lt;1,2&gt;, &lt;1,3&gt;, &lt;1,4&gt;, &lt;2,1&gt;, &lt;2,2&gt;,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&lt;2,3&gt;, &lt;2,4&gt;,&lt;3,1&gt;, &lt;3,2&gt;, &lt;3,3&gt;, &lt;3,4&gt;,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&lt;4,1&gt;, &lt;4,2&gt;, &lt;4,3&gt;, &lt;4,4&gt;}</a:t>
            </a:r>
          </a:p>
        </p:txBody>
      </p:sp>
      <p:sp>
        <p:nvSpPr>
          <p:cNvPr id="454669" name="Rectangle 13"/>
          <p:cNvSpPr>
            <a:spLocks noChangeArrowheads="1"/>
          </p:cNvSpPr>
          <p:nvPr/>
        </p:nvSpPr>
        <p:spPr bwMode="auto">
          <a:xfrm>
            <a:off x="539750" y="4103688"/>
            <a:ext cx="842486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ym typeface="Symbol" pitchFamily="18" charset="2"/>
              </a:rPr>
              <a:t>根据 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x,y</a:t>
            </a:r>
            <a:r>
              <a:rPr kumimoji="0" lang="en-US" altLang="zh-CN">
                <a:sym typeface="Symbol" pitchFamily="18" charset="2"/>
              </a:rPr>
              <a:t>&gt; </a:t>
            </a:r>
            <a:r>
              <a:rPr kumimoji="0" lang="zh-CN" altLang="en-US">
                <a:sym typeface="Symbol" pitchFamily="18" charset="2"/>
              </a:rPr>
              <a:t>中的 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+</a:t>
            </a:r>
            <a:r>
              <a:rPr kumimoji="0" lang="en-US" altLang="zh-CN" i="1">
                <a:sym typeface="Symbol" pitchFamily="18" charset="2"/>
              </a:rPr>
              <a:t>y </a:t>
            </a:r>
            <a:r>
              <a:rPr kumimoji="0" lang="en-US" altLang="zh-CN">
                <a:sym typeface="Symbol" pitchFamily="18" charset="2"/>
              </a:rPr>
              <a:t>= 2, 3, 4, 5, 6, 7, 8 </a:t>
            </a:r>
            <a:r>
              <a:rPr kumimoji="0" lang="zh-CN" altLang="en-US">
                <a:sym typeface="Symbol" pitchFamily="18" charset="2"/>
              </a:rPr>
              <a:t>将</a:t>
            </a:r>
            <a:r>
              <a:rPr kumimoji="0" lang="en-US" altLang="zh-CN" i="1">
                <a:sym typeface="Symbol" pitchFamily="18" charset="2"/>
              </a:rPr>
              <a:t>A</a:t>
            </a:r>
            <a:r>
              <a:rPr kumimoji="0" lang="zh-CN" altLang="en-US">
                <a:sym typeface="Symbol" pitchFamily="18" charset="2"/>
              </a:rPr>
              <a:t>划分成等价类：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ym typeface="Symbol" pitchFamily="18" charset="2"/>
              </a:rPr>
              <a:t>          </a:t>
            </a:r>
            <a:r>
              <a:rPr kumimoji="0" lang="en-US" altLang="zh-CN" i="1">
                <a:sym typeface="Symbol" pitchFamily="18" charset="2"/>
              </a:rPr>
              <a:t>A</a:t>
            </a:r>
            <a:r>
              <a:rPr kumimoji="0" lang="en-US" altLang="zh-CN">
                <a:sym typeface="Symbol" pitchFamily="18" charset="2"/>
              </a:rPr>
              <a:t>/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={{&lt;1,1&gt;}, {&lt;1,2&gt;,&lt;2,1&gt;},  {&lt;1,3&gt;, &lt;2,2&gt;, &lt;3,1&gt;},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 {&lt;1,4&gt;, &lt;2,3&gt;, &lt;3,2&gt;, &lt;4,1&gt;},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 {&lt;2,4&gt;, &lt;3,3&gt;, &lt;4,2&gt;},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 {&lt;3,4&gt;, &lt;4,3&gt;}, {&lt;4,4&gt;}}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8" grpId="0"/>
      <p:bldP spid="45466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ChangeArrowheads="1"/>
          </p:cNvSpPr>
          <p:nvPr/>
        </p:nvSpPr>
        <p:spPr bwMode="auto">
          <a:xfrm>
            <a:off x="468313" y="1301750"/>
            <a:ext cx="8280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</a:t>
            </a:r>
            <a:r>
              <a:rPr kumimoji="0" lang="zh-CN" altLang="en-US"/>
              <a:t>．设</a:t>
            </a:r>
            <a:r>
              <a:rPr kumimoji="0" lang="en-US" altLang="zh-CN" i="1"/>
              <a:t>R</a:t>
            </a:r>
            <a:r>
              <a:rPr kumimoji="0" lang="zh-CN" altLang="en-US"/>
              <a:t>是</a:t>
            </a:r>
            <a:r>
              <a:rPr kumimoji="0" lang="en-US" altLang="zh-CN"/>
              <a:t>Z</a:t>
            </a:r>
            <a:r>
              <a:rPr kumimoji="0" lang="zh-CN" altLang="en-US"/>
              <a:t>上的模 </a:t>
            </a:r>
            <a:r>
              <a:rPr kumimoji="0" lang="en-US" altLang="zh-CN" i="1"/>
              <a:t>n </a:t>
            </a:r>
            <a:r>
              <a:rPr kumimoji="0" lang="zh-CN" altLang="en-US"/>
              <a:t>等价关系</a:t>
            </a:r>
            <a:r>
              <a:rPr kumimoji="0" lang="en-US" altLang="zh-CN"/>
              <a:t>, </a:t>
            </a:r>
            <a:r>
              <a:rPr kumimoji="0" lang="zh-CN" altLang="en-US"/>
              <a:t>即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/>
              <a:t>                                 </a:t>
            </a:r>
            <a:r>
              <a:rPr kumimoji="0" lang="en-US" altLang="zh-CN" i="1"/>
              <a:t>x</a:t>
            </a:r>
            <a:r>
              <a:rPr kumimoji="0" lang="en-US" altLang="zh-CN">
                <a:sym typeface="Symbol" pitchFamily="18" charset="2"/>
              </a:rPr>
              <a:t></a:t>
            </a:r>
            <a:r>
              <a:rPr kumimoji="0" lang="en-US" altLang="zh-CN" i="1"/>
              <a:t>y</a:t>
            </a:r>
            <a:r>
              <a:rPr kumimoji="0" lang="en-US" altLang="zh-CN">
                <a:sym typeface="Symbol" pitchFamily="18" charset="2"/>
              </a:rPr>
              <a:t> 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 </a:t>
            </a:r>
            <a:r>
              <a:rPr kumimoji="0" lang="en-US" altLang="zh-CN">
                <a:sym typeface="Symbol" pitchFamily="18" charset="2"/>
              </a:rPr>
              <a:t>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(mod</a:t>
            </a:r>
            <a:r>
              <a:rPr kumimoji="0" lang="en-US" altLang="zh-CN" i="1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),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ym typeface="Symbol" pitchFamily="18" charset="2"/>
              </a:rPr>
              <a:t>试给出由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zh-CN" altLang="en-US">
                <a:sym typeface="Symbol" pitchFamily="18" charset="2"/>
              </a:rPr>
              <a:t>确定的</a:t>
            </a:r>
            <a:r>
              <a:rPr kumimoji="0" lang="en-US" altLang="zh-CN">
                <a:sym typeface="Symbol" pitchFamily="18" charset="2"/>
              </a:rPr>
              <a:t>Z</a:t>
            </a:r>
            <a:r>
              <a:rPr kumimoji="0" lang="zh-CN" altLang="en-US">
                <a:sym typeface="Symbol" pitchFamily="18" charset="2"/>
              </a:rPr>
              <a:t>的划分</a:t>
            </a:r>
            <a:r>
              <a:rPr kumimoji="0" lang="en-US" altLang="zh-CN"/>
              <a:t>.</a:t>
            </a:r>
            <a:endParaRPr kumimoji="0" lang="en-US" altLang="zh-CN">
              <a:sym typeface="Symbol" pitchFamily="18" charset="2"/>
            </a:endParaRPr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466725" y="2997200"/>
            <a:ext cx="77771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解   设除以 </a:t>
            </a:r>
            <a:r>
              <a:rPr kumimoji="0" lang="en-US" altLang="zh-CN" i="1"/>
              <a:t>n </a:t>
            </a:r>
            <a:r>
              <a:rPr kumimoji="0" lang="zh-CN" altLang="en-US"/>
              <a:t>余数为 </a:t>
            </a:r>
            <a:r>
              <a:rPr kumimoji="0" lang="en-US" altLang="zh-CN" i="1"/>
              <a:t>r </a:t>
            </a:r>
            <a:r>
              <a:rPr kumimoji="0" lang="zh-CN" altLang="en-US"/>
              <a:t>的整数构成等价类 </a:t>
            </a:r>
            <a:r>
              <a:rPr kumimoji="0" lang="en-US" altLang="zh-CN"/>
              <a:t>[</a:t>
            </a:r>
            <a:r>
              <a:rPr kumimoji="0" lang="en-US" altLang="zh-CN" i="1"/>
              <a:t>r</a:t>
            </a:r>
            <a:r>
              <a:rPr kumimoji="0" lang="en-US" altLang="zh-CN"/>
              <a:t>]</a:t>
            </a:r>
            <a:r>
              <a:rPr kumimoji="0" lang="zh-CN" altLang="en-US"/>
              <a:t>，则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             </a:t>
            </a:r>
            <a:r>
              <a:rPr kumimoji="0" lang="en-US" altLang="zh-CN"/>
              <a:t>[</a:t>
            </a:r>
            <a:r>
              <a:rPr kumimoji="0" lang="en-US" altLang="zh-CN" i="1"/>
              <a:t>r</a:t>
            </a:r>
            <a:r>
              <a:rPr kumimoji="0" lang="en-US" altLang="zh-CN"/>
              <a:t>] ={ </a:t>
            </a:r>
            <a:r>
              <a:rPr kumimoji="0" lang="en-US" altLang="zh-CN" i="1"/>
              <a:t>kn</a:t>
            </a:r>
            <a:r>
              <a:rPr kumimoji="0" lang="en-US" altLang="zh-CN"/>
              <a:t>+</a:t>
            </a:r>
            <a:r>
              <a:rPr kumimoji="0" lang="en-US" altLang="zh-CN" i="1"/>
              <a:t>r</a:t>
            </a:r>
            <a:r>
              <a:rPr kumimoji="0" lang="en-US" altLang="zh-CN"/>
              <a:t> | </a:t>
            </a:r>
            <a:r>
              <a:rPr kumimoji="0" lang="en-US" altLang="zh-CN" i="1"/>
              <a:t>k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/>
              <a:t>Z </a:t>
            </a:r>
            <a:r>
              <a:rPr kumimoji="0" lang="en-US" altLang="zh-CN">
                <a:sym typeface="Symbol" pitchFamily="18" charset="2"/>
              </a:rPr>
              <a:t>},  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 = 0, 1, …, </a:t>
            </a:r>
            <a:r>
              <a:rPr kumimoji="0" lang="en-US" altLang="zh-CN" i="1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</a:t>
            </a:r>
            <a:r>
              <a:rPr kumimoji="0" lang="en-US" altLang="zh-CN"/>
              <a:t>1</a:t>
            </a:r>
            <a:r>
              <a:rPr kumimoji="0" lang="en-US" altLang="zh-CN">
                <a:sym typeface="Symbol" pitchFamily="18" charset="2"/>
              </a:rPr>
              <a:t> 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</a:t>
            </a:r>
            <a:r>
              <a:rPr kumimoji="0" lang="en-US" altLang="zh-CN"/>
              <a:t> = { [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] | 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 = 0, 1, …, </a:t>
            </a:r>
            <a:r>
              <a:rPr kumimoji="0" lang="en-US" altLang="zh-CN" i="1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</a:t>
            </a:r>
            <a:r>
              <a:rPr kumimoji="0" lang="en-US" altLang="zh-CN"/>
              <a:t>1}</a:t>
            </a:r>
            <a:r>
              <a:rPr kumimoji="0" lang="en-US" altLang="zh-CN">
                <a:sym typeface="Symbol" pitchFamily="18" charset="2"/>
              </a:rPr>
              <a:t>    </a:t>
            </a:r>
          </a:p>
        </p:txBody>
      </p:sp>
      <p:sp>
        <p:nvSpPr>
          <p:cNvPr id="150532" name="Rectangle 7"/>
          <p:cNvSpPr>
            <a:spLocks noChangeArrowheads="1"/>
          </p:cNvSpPr>
          <p:nvPr/>
        </p:nvSpPr>
        <p:spPr bwMode="auto">
          <a:xfrm>
            <a:off x="615950" y="53975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2359FB"/>
                </a:solidFill>
                <a:latin typeface="Verdana" pitchFamily="34" charset="0"/>
              </a:rPr>
              <a:t>练习</a:t>
            </a:r>
            <a:r>
              <a:rPr lang="en-US" altLang="zh-CN" sz="4000">
                <a:solidFill>
                  <a:srgbClr val="2359FB"/>
                </a:solidFill>
                <a:latin typeface="Verdana" pitchFamily="3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61" name="Text Box 9"/>
          <p:cNvSpPr txBox="1">
            <a:spLocks noChangeArrowheads="1"/>
          </p:cNvSpPr>
          <p:nvPr/>
        </p:nvSpPr>
        <p:spPr bwMode="auto">
          <a:xfrm>
            <a:off x="5641975" y="4400550"/>
            <a:ext cx="874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图</a:t>
            </a:r>
            <a:r>
              <a:rPr kumimoji="0" lang="en-US" altLang="zh-CN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11</a:t>
            </a:r>
          </a:p>
        </p:txBody>
      </p:sp>
      <p:sp>
        <p:nvSpPr>
          <p:cNvPr id="151555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15155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268413"/>
            <a:ext cx="8229600" cy="1439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4</a:t>
            </a:r>
            <a:r>
              <a:rPr lang="zh-CN" altLang="en-US" sz="2400" smtClean="0"/>
              <a:t>．设偏序集 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&gt; </a:t>
            </a:r>
            <a:r>
              <a:rPr lang="zh-CN" altLang="en-US" sz="2400" smtClean="0"/>
              <a:t>的哈斯图如图所示</a:t>
            </a:r>
            <a:r>
              <a:rPr lang="en-US" altLang="zh-CN" sz="240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zh-CN" altLang="en-US" sz="2400" smtClean="0"/>
              <a:t>写出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的集合表达式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zh-CN" altLang="en-US" sz="2400" smtClean="0"/>
              <a:t>求该偏序集中的极大元、极小元、最大元、最小元</a:t>
            </a:r>
          </a:p>
        </p:txBody>
      </p:sp>
      <p:sp>
        <p:nvSpPr>
          <p:cNvPr id="15155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4213" y="2781300"/>
            <a:ext cx="45720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3300"/>
                </a:solidFill>
                <a:latin typeface="Arial" charset="0"/>
              </a:rPr>
              <a:t>解：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(1)  </a:t>
            </a:r>
            <a:r>
              <a:rPr kumimoji="0" lang="en-US" altLang="zh-CN" i="1"/>
              <a:t>A</a:t>
            </a:r>
            <a:r>
              <a:rPr kumimoji="0" lang="en-US" altLang="zh-CN"/>
              <a:t> = {</a:t>
            </a:r>
            <a:r>
              <a:rPr kumimoji="0" lang="en-US" altLang="zh-CN" i="1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b</a:t>
            </a:r>
            <a:r>
              <a:rPr kumimoji="0" lang="en-US" altLang="zh-CN"/>
              <a:t>, </a:t>
            </a:r>
            <a:r>
              <a:rPr kumimoji="0" lang="en-US" altLang="zh-CN" i="1"/>
              <a:t>c</a:t>
            </a:r>
            <a:r>
              <a:rPr kumimoji="0" lang="en-US" altLang="zh-CN"/>
              <a:t>, </a:t>
            </a:r>
            <a:r>
              <a:rPr kumimoji="0" lang="en-US" altLang="zh-CN" i="1"/>
              <a:t>d</a:t>
            </a:r>
            <a:r>
              <a:rPr kumimoji="0" lang="en-US" altLang="zh-CN"/>
              <a:t>, </a:t>
            </a:r>
            <a:r>
              <a:rPr kumimoji="0" lang="en-US" altLang="zh-CN" i="1"/>
              <a:t>e</a:t>
            </a:r>
            <a:r>
              <a:rPr kumimoji="0" lang="en-US" altLang="zh-CN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/>
              <a:t>       R</a:t>
            </a:r>
            <a:r>
              <a:rPr kumimoji="0" lang="en-US" altLang="zh-CN"/>
              <a:t> = {&lt;</a:t>
            </a:r>
            <a:r>
              <a:rPr kumimoji="0" lang="en-US" altLang="zh-CN" i="1"/>
              <a:t>d</a:t>
            </a:r>
            <a:r>
              <a:rPr kumimoji="0" lang="en-US" altLang="zh-CN"/>
              <a:t>,</a:t>
            </a:r>
            <a:r>
              <a:rPr kumimoji="0" lang="en-US" altLang="zh-CN" i="1"/>
              <a:t>b</a:t>
            </a:r>
            <a:r>
              <a:rPr kumimoji="0" lang="en-US" altLang="zh-CN"/>
              <a:t>&gt;, &lt;</a:t>
            </a:r>
            <a:r>
              <a:rPr kumimoji="0" lang="en-US" altLang="zh-CN" i="1"/>
              <a:t>d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en-US" altLang="zh-CN"/>
              <a:t>&gt;, &lt;</a:t>
            </a:r>
            <a:r>
              <a:rPr kumimoji="0" lang="en-US" altLang="zh-CN" i="1"/>
              <a:t>d</a:t>
            </a:r>
            <a:r>
              <a:rPr kumimoji="0" lang="en-US" altLang="zh-CN"/>
              <a:t>,</a:t>
            </a:r>
            <a:r>
              <a:rPr kumimoji="0" lang="en-US" altLang="zh-CN" i="1"/>
              <a:t>c</a:t>
            </a:r>
            <a:r>
              <a:rPr kumimoji="0" lang="en-US" altLang="zh-CN"/>
              <a:t>&gt;,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                &lt;</a:t>
            </a:r>
            <a:r>
              <a:rPr kumimoji="0" lang="en-US" altLang="zh-CN" i="1"/>
              <a:t>e</a:t>
            </a:r>
            <a:r>
              <a:rPr kumimoji="0" lang="en-US" altLang="zh-CN"/>
              <a:t>,</a:t>
            </a:r>
            <a:r>
              <a:rPr kumimoji="0" lang="en-US" altLang="zh-CN" i="1"/>
              <a:t>c</a:t>
            </a:r>
            <a:r>
              <a:rPr kumimoji="0" lang="en-US" altLang="zh-CN"/>
              <a:t>&gt;, &lt;</a:t>
            </a:r>
            <a:r>
              <a:rPr kumimoji="0" lang="en-US" altLang="zh-CN" i="1"/>
              <a:t>e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en-US" altLang="zh-CN"/>
              <a:t>&gt;, &lt;</a:t>
            </a:r>
            <a:r>
              <a:rPr kumimoji="0" lang="en-US" altLang="zh-CN" i="1"/>
              <a:t>b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en-US" altLang="zh-CN"/>
              <a:t>&gt;,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                &lt;</a:t>
            </a:r>
            <a:r>
              <a:rPr kumimoji="0" lang="en-US" altLang="zh-CN" i="1"/>
              <a:t>c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en-US" altLang="zh-CN"/>
              <a:t>&gt;}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</a:t>
            </a:r>
            <a:r>
              <a:rPr kumimoji="0" lang="en-US" altLang="zh-CN" i="1">
                <a:solidFill>
                  <a:srgbClr val="FF3300"/>
                </a:solidFill>
              </a:rPr>
              <a:t>I</a:t>
            </a:r>
            <a:r>
              <a:rPr kumimoji="0" lang="en-US" altLang="zh-CN" i="1" baseline="-25000">
                <a:solidFill>
                  <a:srgbClr val="FF3300"/>
                </a:solidFill>
                <a:sym typeface="Symbol" pitchFamily="18" charset="2"/>
              </a:rPr>
              <a:t>A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4500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(2) </a:t>
            </a:r>
            <a:r>
              <a:rPr kumimoji="0" lang="zh-CN" altLang="en-US">
                <a:sym typeface="Symbol" pitchFamily="18" charset="2"/>
              </a:rPr>
              <a:t>极大元和最大元是</a:t>
            </a:r>
            <a:r>
              <a:rPr kumimoji="0" lang="en-US" altLang="zh-CN" i="1">
                <a:sym typeface="Symbol" pitchFamily="18" charset="2"/>
              </a:rPr>
              <a:t>a</a:t>
            </a:r>
            <a:r>
              <a:rPr kumimoji="0" lang="en-US" altLang="zh-CN">
                <a:sym typeface="Symbol" pitchFamily="18" charset="2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</a:t>
            </a:r>
            <a:r>
              <a:rPr kumimoji="0" lang="zh-CN" altLang="en-US">
                <a:sym typeface="Symbol" pitchFamily="18" charset="2"/>
              </a:rPr>
              <a:t>极小元</a:t>
            </a:r>
            <a:r>
              <a:rPr kumimoji="0" lang="zh-CN" altLang="en-US">
                <a:latin typeface="Arial" charset="0"/>
                <a:sym typeface="Symbol" pitchFamily="18" charset="2"/>
              </a:rPr>
              <a:t>是</a:t>
            </a:r>
            <a:r>
              <a:rPr kumimoji="0" lang="en-US" altLang="zh-CN" i="1">
                <a:sym typeface="Symbol" pitchFamily="18" charset="2"/>
              </a:rPr>
              <a:t>d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e</a:t>
            </a:r>
            <a:r>
              <a:rPr kumimoji="0" lang="zh-CN" altLang="en-US">
                <a:latin typeface="Arial" charset="0"/>
                <a:sym typeface="Symbol" pitchFamily="18" charset="2"/>
              </a:rPr>
              <a:t>；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Arial" charset="0"/>
                <a:sym typeface="Symbol" pitchFamily="18" charset="2"/>
              </a:rPr>
              <a:t>     没有最小元</a:t>
            </a:r>
            <a:r>
              <a:rPr kumimoji="0" lang="en-US" altLang="zh-CN">
                <a:latin typeface="Arial" charset="0"/>
                <a:sym typeface="Symbol" pitchFamily="18" charset="2"/>
              </a:rPr>
              <a:t>.</a:t>
            </a:r>
          </a:p>
        </p:txBody>
      </p:sp>
      <p:grpSp>
        <p:nvGrpSpPr>
          <p:cNvPr id="151559" name="Group 34"/>
          <p:cNvGrpSpPr>
            <a:grpSpLocks/>
          </p:cNvGrpSpPr>
          <p:nvPr/>
        </p:nvGrpSpPr>
        <p:grpSpPr bwMode="auto">
          <a:xfrm>
            <a:off x="5003800" y="2854325"/>
            <a:ext cx="3579813" cy="2894013"/>
            <a:chOff x="3016" y="1616"/>
            <a:chExt cx="2255" cy="1823"/>
          </a:xfrm>
        </p:grpSpPr>
        <p:sp>
          <p:nvSpPr>
            <p:cNvPr id="151560" name="Line 22"/>
            <p:cNvSpPr>
              <a:spLocks noChangeShapeType="1"/>
            </p:cNvSpPr>
            <p:nvPr/>
          </p:nvSpPr>
          <p:spPr bwMode="auto">
            <a:xfrm>
              <a:off x="3923" y="2024"/>
              <a:ext cx="118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561" name="Group 33"/>
            <p:cNvGrpSpPr>
              <a:grpSpLocks/>
            </p:cNvGrpSpPr>
            <p:nvPr/>
          </p:nvGrpSpPr>
          <p:grpSpPr bwMode="auto">
            <a:xfrm>
              <a:off x="3016" y="1616"/>
              <a:ext cx="2255" cy="1823"/>
              <a:chOff x="3016" y="1616"/>
              <a:chExt cx="2255" cy="1823"/>
            </a:xfrm>
          </p:grpSpPr>
          <p:grpSp>
            <p:nvGrpSpPr>
              <p:cNvPr id="151563" name="Group 26"/>
              <p:cNvGrpSpPr>
                <a:grpSpLocks/>
              </p:cNvGrpSpPr>
              <p:nvPr/>
            </p:nvGrpSpPr>
            <p:grpSpPr bwMode="auto">
              <a:xfrm>
                <a:off x="3288" y="1933"/>
                <a:ext cx="1860" cy="1225"/>
                <a:chOff x="3288" y="1933"/>
                <a:chExt cx="1860" cy="1225"/>
              </a:xfrm>
            </p:grpSpPr>
            <p:sp>
              <p:nvSpPr>
                <p:cNvPr id="151569" name="Oval 17"/>
                <p:cNvSpPr>
                  <a:spLocks noChangeArrowheads="1"/>
                </p:cNvSpPr>
                <p:nvPr/>
              </p:nvSpPr>
              <p:spPr bwMode="auto">
                <a:xfrm>
                  <a:off x="3833" y="1933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>
                    <a:latin typeface="Arial" charset="0"/>
                  </a:endParaRPr>
                </a:p>
              </p:txBody>
            </p:sp>
            <p:sp>
              <p:nvSpPr>
                <p:cNvPr id="151570" name="Oval 20"/>
                <p:cNvSpPr>
                  <a:spLocks noChangeArrowheads="1"/>
                </p:cNvSpPr>
                <p:nvPr/>
              </p:nvSpPr>
              <p:spPr bwMode="auto">
                <a:xfrm>
                  <a:off x="5012" y="302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>
                    <a:latin typeface="Arial" charset="0"/>
                  </a:endParaRPr>
                </a:p>
              </p:txBody>
            </p:sp>
            <p:sp>
              <p:nvSpPr>
                <p:cNvPr id="151571" name="Oval 21"/>
                <p:cNvSpPr>
                  <a:spLocks noChangeArrowheads="1"/>
                </p:cNvSpPr>
                <p:nvPr/>
              </p:nvSpPr>
              <p:spPr bwMode="auto">
                <a:xfrm>
                  <a:off x="4422" y="2478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>
                    <a:latin typeface="Arial" charset="0"/>
                  </a:endParaRPr>
                </a:p>
              </p:txBody>
            </p:sp>
            <p:sp>
              <p:nvSpPr>
                <p:cNvPr id="15157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425" y="2024"/>
                  <a:ext cx="408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3" name="Line 24"/>
                <p:cNvSpPr>
                  <a:spLocks noChangeShapeType="1"/>
                </p:cNvSpPr>
                <p:nvPr/>
              </p:nvSpPr>
              <p:spPr bwMode="auto">
                <a:xfrm>
                  <a:off x="3334" y="2523"/>
                  <a:ext cx="544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2568"/>
                  <a:ext cx="499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5" name="Oval 18"/>
                <p:cNvSpPr>
                  <a:spLocks noChangeArrowheads="1"/>
                </p:cNvSpPr>
                <p:nvPr/>
              </p:nvSpPr>
              <p:spPr bwMode="auto">
                <a:xfrm>
                  <a:off x="3288" y="243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151564" name="Text Box 28"/>
              <p:cNvSpPr txBox="1">
                <a:spLocks noChangeArrowheads="1"/>
              </p:cNvSpPr>
              <p:nvPr/>
            </p:nvSpPr>
            <p:spPr bwMode="auto">
              <a:xfrm>
                <a:off x="3787" y="1616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i="1"/>
                  <a:t>a</a:t>
                </a:r>
              </a:p>
            </p:txBody>
          </p:sp>
          <p:sp>
            <p:nvSpPr>
              <p:cNvPr id="151565" name="Text Box 29"/>
              <p:cNvSpPr txBox="1">
                <a:spLocks noChangeArrowheads="1"/>
              </p:cNvSpPr>
              <p:nvPr/>
            </p:nvSpPr>
            <p:spPr bwMode="auto">
              <a:xfrm>
                <a:off x="3016" y="2332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i="1"/>
                  <a:t>b</a:t>
                </a:r>
              </a:p>
            </p:txBody>
          </p:sp>
          <p:sp>
            <p:nvSpPr>
              <p:cNvPr id="151566" name="Text Box 30"/>
              <p:cNvSpPr txBox="1">
                <a:spLocks noChangeArrowheads="1"/>
              </p:cNvSpPr>
              <p:nvPr/>
            </p:nvSpPr>
            <p:spPr bwMode="auto">
              <a:xfrm>
                <a:off x="4558" y="2332"/>
                <a:ext cx="2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i="1"/>
                  <a:t>c</a:t>
                </a:r>
              </a:p>
            </p:txBody>
          </p:sp>
          <p:sp>
            <p:nvSpPr>
              <p:cNvPr id="151567" name="Text Box 31"/>
              <p:cNvSpPr txBox="1">
                <a:spLocks noChangeArrowheads="1"/>
              </p:cNvSpPr>
              <p:nvPr/>
            </p:nvSpPr>
            <p:spPr bwMode="auto">
              <a:xfrm>
                <a:off x="3787" y="3148"/>
                <a:ext cx="2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i="1"/>
                  <a:t>d</a:t>
                </a:r>
              </a:p>
            </p:txBody>
          </p:sp>
          <p:sp>
            <p:nvSpPr>
              <p:cNvPr id="151568" name="Text Box 32"/>
              <p:cNvSpPr txBox="1">
                <a:spLocks noChangeArrowheads="1"/>
              </p:cNvSpPr>
              <p:nvPr/>
            </p:nvSpPr>
            <p:spPr bwMode="auto">
              <a:xfrm>
                <a:off x="5069" y="3067"/>
                <a:ext cx="2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i="1"/>
                  <a:t>e</a:t>
                </a:r>
              </a:p>
            </p:txBody>
          </p:sp>
        </p:grpSp>
        <p:sp>
          <p:nvSpPr>
            <p:cNvPr id="151562" name="Oval 19"/>
            <p:cNvSpPr>
              <a:spLocks noChangeArrowheads="1"/>
            </p:cNvSpPr>
            <p:nvPr/>
          </p:nvSpPr>
          <p:spPr bwMode="auto">
            <a:xfrm>
              <a:off x="3833" y="3022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58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58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58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58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8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8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8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8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8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1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5</a:t>
            </a:r>
          </a:p>
        </p:txBody>
      </p:sp>
      <p:sp>
        <p:nvSpPr>
          <p:cNvPr id="152579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76350"/>
            <a:ext cx="8229600" cy="1223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5</a:t>
            </a:r>
            <a:r>
              <a:rPr lang="zh-CN" altLang="en-US" sz="2400" smtClean="0"/>
              <a:t>．设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是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上的二元关系， 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i="1" smtClean="0"/>
              <a:t>              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= {&lt;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&gt; | </a:t>
            </a:r>
            <a:r>
              <a:rPr lang="en-US" altLang="zh-CN" sz="2400" smtClean="0">
                <a:sym typeface="Symbol" pitchFamily="18" charset="2"/>
              </a:rPr>
              <a:t>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(&lt;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)}.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证明如果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是等价关系，则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也是等价关系。</a:t>
            </a:r>
          </a:p>
        </p:txBody>
      </p:sp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468313" y="2565400"/>
            <a:ext cx="81359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accent2"/>
                </a:solidFill>
                <a:latin typeface="Arial" charset="0"/>
              </a:rPr>
              <a:t>证：</a:t>
            </a:r>
            <a:r>
              <a:rPr kumimoji="0" lang="zh-CN" altLang="en-US">
                <a:latin typeface="Arial" charset="0"/>
              </a:rPr>
              <a:t>  </a:t>
            </a:r>
            <a:r>
              <a:rPr kumimoji="0" lang="en-US" altLang="zh-CN" i="1"/>
              <a:t>R</a:t>
            </a:r>
            <a:r>
              <a:rPr kumimoji="0" lang="zh-CN" altLang="en-US"/>
              <a:t>是</a:t>
            </a:r>
            <a:r>
              <a:rPr kumimoji="0" lang="en-US" altLang="zh-CN" i="1"/>
              <a:t>A</a:t>
            </a:r>
            <a:r>
              <a:rPr kumimoji="0" lang="zh-CN" altLang="en-US"/>
              <a:t>上的等价关系</a:t>
            </a:r>
            <a:r>
              <a:rPr kumimoji="0" lang="en-US" altLang="zh-CN"/>
              <a:t>.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(1) </a:t>
            </a:r>
            <a:r>
              <a:rPr kumimoji="0" lang="zh-CN" altLang="en-US"/>
              <a:t>证</a:t>
            </a:r>
            <a:r>
              <a:rPr kumimoji="0" lang="zh-CN" altLang="en-US">
                <a:solidFill>
                  <a:srgbClr val="FF3300"/>
                </a:solidFill>
              </a:rPr>
              <a:t>自反 </a:t>
            </a:r>
            <a:r>
              <a:rPr kumimoji="0" lang="zh-CN" altLang="en-US"/>
              <a:t>   任取</a:t>
            </a:r>
            <a:r>
              <a:rPr kumimoji="0" lang="en-US" altLang="zh-CN" i="1"/>
              <a:t>x</a:t>
            </a:r>
            <a:r>
              <a:rPr kumimoji="0" lang="en-US" altLang="zh-CN"/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/>
              <a:t>        x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 i="1"/>
              <a:t>A</a:t>
            </a:r>
            <a:r>
              <a:rPr kumimoji="0" lang="en-US" altLang="zh-CN">
                <a:sym typeface="Symbol" pitchFamily="18" charset="2"/>
              </a:rPr>
              <a:t>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x</a:t>
            </a:r>
            <a:r>
              <a:rPr kumimoji="0" lang="en-US" altLang="zh-CN">
                <a:sym typeface="Symbol" pitchFamily="18" charset="2"/>
              </a:rPr>
              <a:t> (&lt;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endParaRPr kumimoji="0" lang="en-US" altLang="zh-CN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(2) </a:t>
            </a:r>
            <a:r>
              <a:rPr kumimoji="0" lang="zh-CN" altLang="en-US">
                <a:sym typeface="Symbol" pitchFamily="18" charset="2"/>
              </a:rPr>
              <a:t>证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对称</a:t>
            </a:r>
            <a:r>
              <a:rPr kumimoji="0" lang="zh-CN" altLang="en-US">
                <a:sym typeface="Symbol" pitchFamily="18" charset="2"/>
              </a:rPr>
              <a:t>   任取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c</a:t>
            </a:r>
            <a:r>
              <a:rPr kumimoji="0" lang="en-US" altLang="zh-CN">
                <a:sym typeface="Symbol" pitchFamily="18" charset="2"/>
              </a:rPr>
              <a:t>(&lt;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c</a:t>
            </a:r>
            <a:r>
              <a:rPr kumimoji="0" lang="en-US" altLang="zh-CN">
                <a:sym typeface="Symbol" pitchFamily="18" charset="2"/>
              </a:rPr>
              <a:t> (&lt;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 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(3) </a:t>
            </a:r>
            <a:r>
              <a:rPr kumimoji="0" lang="zh-CN" altLang="en-US">
                <a:sym typeface="Symbol" pitchFamily="18" charset="2"/>
              </a:rPr>
              <a:t>证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传递</a:t>
            </a:r>
            <a:r>
              <a:rPr kumimoji="0" lang="zh-CN" altLang="en-US">
                <a:sym typeface="Symbol" pitchFamily="18" charset="2"/>
              </a:rPr>
              <a:t>   任取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&gt;, 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&gt;,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endParaRPr kumimoji="0" lang="en-US" altLang="zh-CN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c</a:t>
            </a:r>
            <a:r>
              <a:rPr kumimoji="0" lang="en-US" altLang="zh-CN">
                <a:sym typeface="Symbol" pitchFamily="18" charset="2"/>
              </a:rPr>
              <a:t> (&lt;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c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 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d</a:t>
            </a:r>
            <a:r>
              <a:rPr kumimoji="0" lang="en-US" altLang="zh-CN">
                <a:sym typeface="Symbol" pitchFamily="18" charset="2"/>
              </a:rPr>
              <a:t> (&lt;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d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d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z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0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60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60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60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60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60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60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460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460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ChangeArrowheads="1"/>
          </p:cNvSpPr>
          <p:nvPr/>
        </p:nvSpPr>
        <p:spPr bwMode="auto">
          <a:xfrm>
            <a:off x="250825" y="1219200"/>
            <a:ext cx="8642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301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6</a:t>
            </a:r>
            <a:r>
              <a:rPr kumimoji="0" lang="zh-CN" altLang="en-US"/>
              <a:t>．设偏序集</a:t>
            </a:r>
            <a:r>
              <a:rPr kumimoji="0" lang="en-US" altLang="zh-CN"/>
              <a:t>&lt;</a:t>
            </a:r>
            <a:r>
              <a:rPr kumimoji="0" lang="en-US" altLang="zh-CN" i="1"/>
              <a:t>A</a:t>
            </a:r>
            <a:r>
              <a:rPr kumimoji="0" lang="en-US" altLang="zh-CN"/>
              <a:t>,</a:t>
            </a:r>
            <a:r>
              <a:rPr kumimoji="0" lang="en-US" altLang="zh-CN" i="1"/>
              <a:t>R</a:t>
            </a:r>
            <a:r>
              <a:rPr kumimoji="0" lang="en-US" altLang="zh-CN"/>
              <a:t>&gt;</a:t>
            </a:r>
            <a:r>
              <a:rPr kumimoji="0" lang="zh-CN" altLang="en-US"/>
              <a:t>和</a:t>
            </a:r>
            <a:r>
              <a:rPr kumimoji="0" lang="en-US" altLang="zh-CN"/>
              <a:t>&lt;</a:t>
            </a:r>
            <a:r>
              <a:rPr kumimoji="0" lang="en-US" altLang="zh-CN" i="1"/>
              <a:t>B</a:t>
            </a:r>
            <a:r>
              <a:rPr kumimoji="0" lang="en-US" altLang="zh-CN"/>
              <a:t>,</a:t>
            </a:r>
            <a:r>
              <a:rPr kumimoji="0" lang="en-US" altLang="zh-CN" i="1"/>
              <a:t>S</a:t>
            </a:r>
            <a:r>
              <a:rPr kumimoji="0" lang="en-US" altLang="zh-CN"/>
              <a:t>&gt;</a:t>
            </a:r>
            <a:r>
              <a:rPr kumimoji="0" lang="zh-CN" altLang="en-US"/>
              <a:t>，定义</a:t>
            </a:r>
            <a:r>
              <a:rPr kumimoji="0" lang="en-US" altLang="zh-CN" i="1"/>
              <a:t>A</a:t>
            </a:r>
            <a:r>
              <a:rPr kumimoji="0" lang="en-US" altLang="zh-CN">
                <a:sym typeface="Symbol" pitchFamily="18" charset="2"/>
              </a:rPr>
              <a:t></a:t>
            </a:r>
            <a:r>
              <a:rPr kumimoji="0" lang="en-US" altLang="zh-CN" i="1"/>
              <a:t>B</a:t>
            </a:r>
            <a:r>
              <a:rPr kumimoji="0" lang="zh-CN" altLang="en-US">
                <a:sym typeface="Symbol" pitchFamily="18" charset="2"/>
              </a:rPr>
              <a:t>上二元关系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:</a:t>
            </a:r>
          </a:p>
          <a:p>
            <a:pPr indent="2301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 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xRu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ySv</a:t>
            </a:r>
            <a:r>
              <a:rPr kumimoji="0" lang="en-US" altLang="zh-CN">
                <a:sym typeface="Symbol" pitchFamily="18" charset="2"/>
              </a:rPr>
              <a:t>  </a:t>
            </a:r>
          </a:p>
          <a:p>
            <a:pPr indent="2301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ym typeface="Symbol" pitchFamily="18" charset="2"/>
              </a:rPr>
              <a:t>证明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zh-CN" altLang="en-US">
                <a:sym typeface="Symbol" pitchFamily="18" charset="2"/>
              </a:rPr>
              <a:t>为偏序关系</a:t>
            </a:r>
            <a:r>
              <a:rPr kumimoji="0" lang="en-US" altLang="zh-CN">
                <a:sym typeface="Symbol" pitchFamily="18" charset="2"/>
              </a:rPr>
              <a:t>.</a:t>
            </a:r>
          </a:p>
          <a:p>
            <a:pPr indent="2301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sym typeface="Symbol" pitchFamily="18" charset="2"/>
            </a:endParaRPr>
          </a:p>
        </p:txBody>
      </p:sp>
      <p:sp>
        <p:nvSpPr>
          <p:cNvPr id="462860" name="Rectangle 12"/>
          <p:cNvSpPr>
            <a:spLocks noChangeArrowheads="1"/>
          </p:cNvSpPr>
          <p:nvPr/>
        </p:nvSpPr>
        <p:spPr bwMode="auto">
          <a:xfrm>
            <a:off x="468313" y="2565400"/>
            <a:ext cx="83169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accent2"/>
                </a:solidFill>
              </a:rPr>
              <a:t>证：</a:t>
            </a:r>
            <a:r>
              <a:rPr kumimoji="0" lang="en-US" altLang="zh-CN"/>
              <a:t>(1) </a:t>
            </a:r>
            <a:r>
              <a:rPr kumimoji="0" lang="zh-CN" altLang="en-US">
                <a:solidFill>
                  <a:srgbClr val="FF3300"/>
                </a:solidFill>
              </a:rPr>
              <a:t>自反性 </a:t>
            </a:r>
            <a:r>
              <a:rPr kumimoji="0" lang="zh-CN" altLang="en-US"/>
              <a:t> 任取</a:t>
            </a:r>
            <a:r>
              <a:rPr kumimoji="0" lang="en-US" altLang="zh-CN"/>
              <a:t>&lt;</a:t>
            </a:r>
            <a:r>
              <a:rPr kumimoji="0" lang="en-US" altLang="zh-CN" i="1"/>
              <a:t>x</a:t>
            </a:r>
            <a:r>
              <a:rPr kumimoji="0" lang="en-US" altLang="zh-CN"/>
              <a:t>,</a:t>
            </a:r>
            <a:r>
              <a:rPr kumimoji="0" lang="en-US" altLang="zh-CN" i="1"/>
              <a:t>y</a:t>
            </a:r>
            <a:r>
              <a:rPr kumimoji="0" lang="en-US" altLang="zh-CN"/>
              <a:t>&gt;,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        &lt;</a:t>
            </a:r>
            <a:r>
              <a:rPr kumimoji="0" lang="en-US" altLang="zh-CN" i="1"/>
              <a:t>x</a:t>
            </a:r>
            <a:r>
              <a:rPr kumimoji="0" lang="en-US" altLang="zh-CN"/>
              <a:t>,</a:t>
            </a:r>
            <a:r>
              <a:rPr kumimoji="0" lang="en-US" altLang="zh-CN" i="1"/>
              <a:t>y</a:t>
            </a:r>
            <a:r>
              <a:rPr kumimoji="0" lang="en-US" altLang="zh-CN"/>
              <a:t>&gt;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 i="1"/>
              <a:t>A</a:t>
            </a:r>
            <a:r>
              <a:rPr kumimoji="0" lang="en-US" altLang="zh-CN">
                <a:sym typeface="Symbol" pitchFamily="18" charset="2"/>
              </a:rPr>
              <a:t></a:t>
            </a:r>
            <a:r>
              <a:rPr kumimoji="0" lang="en-US" altLang="zh-CN" i="1"/>
              <a:t>B </a:t>
            </a:r>
            <a:r>
              <a:rPr kumimoji="0" lang="en-US" altLang="zh-CN">
                <a:sym typeface="Symbol" pitchFamily="18" charset="2"/>
              </a:rPr>
              <a:t>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 i="1"/>
              <a:t>A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 i="1"/>
              <a:t>y</a:t>
            </a:r>
            <a:r>
              <a:rPr kumimoji="0" lang="en-US" altLang="zh-CN">
                <a:sym typeface="Symbol" pitchFamily="18" charset="2"/>
              </a:rPr>
              <a:t></a:t>
            </a:r>
            <a:r>
              <a:rPr kumimoji="0" lang="en-US" altLang="zh-CN" i="1"/>
              <a:t>B </a:t>
            </a:r>
            <a:r>
              <a:rPr kumimoji="0" lang="en-US" altLang="zh-CN">
                <a:sym typeface="Symbol" pitchFamily="18" charset="2"/>
              </a:rPr>
              <a:t>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xRx</a:t>
            </a:r>
            <a:r>
              <a:rPr kumimoji="0" lang="en-US" altLang="zh-CN">
                <a:sym typeface="Symbol" pitchFamily="18" charset="2"/>
              </a:rPr>
              <a:t></a:t>
            </a:r>
            <a:r>
              <a:rPr kumimoji="0" lang="en-US" altLang="zh-CN" i="1"/>
              <a:t>ySy </a:t>
            </a:r>
            <a:r>
              <a:rPr kumimoji="0" lang="en-US" altLang="zh-CN">
                <a:sym typeface="Symbol" pitchFamily="18" charset="2"/>
              </a:rPr>
              <a:t>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(2)  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反对称性</a:t>
            </a:r>
            <a:r>
              <a:rPr kumimoji="0" lang="zh-CN" altLang="en-US">
                <a:sym typeface="Symbol" pitchFamily="18" charset="2"/>
              </a:rPr>
              <a:t>   任取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&gt;,&lt;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 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xRu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ySv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uRx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vSy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</a:t>
            </a:r>
            <a:r>
              <a:rPr kumimoji="0" lang="en-US" altLang="zh-CN"/>
              <a:t> (</a:t>
            </a:r>
            <a:r>
              <a:rPr kumimoji="0" lang="en-US" altLang="zh-CN" i="1">
                <a:sym typeface="Symbol" pitchFamily="18" charset="2"/>
              </a:rPr>
              <a:t>xRu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uRx</a:t>
            </a:r>
            <a:r>
              <a:rPr kumimoji="0" lang="en-US" altLang="zh-CN">
                <a:sym typeface="Symbol" pitchFamily="18" charset="2"/>
              </a:rPr>
              <a:t>) </a:t>
            </a:r>
            <a:r>
              <a:rPr kumimoji="0" lang="en-US" altLang="zh-CN"/>
              <a:t> (</a:t>
            </a:r>
            <a:r>
              <a:rPr kumimoji="0" lang="en-US" altLang="zh-CN" i="1">
                <a:sym typeface="Symbol" pitchFamily="18" charset="2"/>
              </a:rPr>
              <a:t>ySv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vSy</a:t>
            </a:r>
            <a:r>
              <a:rPr kumimoji="0" lang="en-US" altLang="zh-CN">
                <a:sym typeface="Symbol" pitchFamily="18" charset="2"/>
              </a:rPr>
              <a:t>) 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=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=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&gt;=&lt;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(3)  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传递性</a:t>
            </a:r>
            <a:r>
              <a:rPr kumimoji="0" lang="zh-CN" altLang="en-US">
                <a:sym typeface="Symbol" pitchFamily="18" charset="2"/>
              </a:rPr>
              <a:t>  任取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&gt;,&lt;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&gt;, &lt;</a:t>
            </a:r>
            <a:r>
              <a:rPr kumimoji="0" lang="en-US" altLang="zh-CN" i="1">
                <a:sym typeface="Symbol" pitchFamily="18" charset="2"/>
              </a:rPr>
              <a:t>w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&gt;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u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v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w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&gt; 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xRu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ySv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uRw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vSt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</a:t>
            </a:r>
            <a:r>
              <a:rPr kumimoji="0" lang="en-US" altLang="zh-CN"/>
              <a:t> (</a:t>
            </a:r>
            <a:r>
              <a:rPr kumimoji="0" lang="en-US" altLang="zh-CN" i="1">
                <a:sym typeface="Symbol" pitchFamily="18" charset="2"/>
              </a:rPr>
              <a:t>xRu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uRw</a:t>
            </a:r>
            <a:r>
              <a:rPr kumimoji="0" lang="en-US" altLang="zh-CN">
                <a:sym typeface="Symbol" pitchFamily="18" charset="2"/>
              </a:rPr>
              <a:t>) </a:t>
            </a:r>
            <a:r>
              <a:rPr kumimoji="0" lang="en-US" altLang="zh-CN"/>
              <a:t> (</a:t>
            </a:r>
            <a:r>
              <a:rPr kumimoji="0" lang="en-US" altLang="zh-CN" i="1">
                <a:sym typeface="Symbol" pitchFamily="18" charset="2"/>
              </a:rPr>
              <a:t>ySv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vSt</a:t>
            </a:r>
            <a:r>
              <a:rPr kumimoji="0" lang="en-US" altLang="zh-CN">
                <a:sym typeface="Symbol" pitchFamily="18" charset="2"/>
              </a:rPr>
              <a:t>) 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xRw</a:t>
            </a:r>
            <a:r>
              <a:rPr kumimoji="0" lang="en-US" altLang="zh-CN">
                <a:sym typeface="Symbol" pitchFamily="18" charset="2"/>
              </a:rPr>
              <a:t> 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ySt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w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&gt;  </a:t>
            </a:r>
          </a:p>
        </p:txBody>
      </p:sp>
      <p:sp>
        <p:nvSpPr>
          <p:cNvPr id="153604" name="Rectangle 7"/>
          <p:cNvSpPr>
            <a:spLocks noChangeArrowheads="1"/>
          </p:cNvSpPr>
          <p:nvPr/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2359FB"/>
                </a:solidFill>
                <a:latin typeface="Verdana" pitchFamily="34" charset="0"/>
              </a:rPr>
              <a:t>练习</a:t>
            </a:r>
            <a:r>
              <a:rPr lang="en-US" altLang="zh-CN" sz="4000">
                <a:solidFill>
                  <a:srgbClr val="2359FB"/>
                </a:solidFill>
                <a:latin typeface="Verdana" pitchFamily="34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2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2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2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2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2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2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2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2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2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 u="sng">
                <a:latin typeface="宋体" pitchFamily="2" charset="-122"/>
              </a:rPr>
              <a:t>关系是指事物之间（个体之间）的相互联系</a:t>
            </a:r>
            <a:endParaRPr lang="zh-CN" altLang="en-US" sz="2800">
              <a:latin typeface="宋体" pitchFamily="2" charset="-122"/>
            </a:endParaRPr>
          </a:p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二元关系</a:t>
            </a:r>
            <a:r>
              <a:rPr lang="en-US" altLang="zh-CN" sz="2800" i="1">
                <a:latin typeface="Arial" charset="0"/>
                <a:ea typeface="仿宋_GB2312" pitchFamily="49" charset="-122"/>
              </a:rPr>
              <a:t>R</a:t>
            </a:r>
            <a:r>
              <a:rPr lang="zh-CN" altLang="en-US" sz="2800">
                <a:latin typeface="宋体" pitchFamily="2" charset="-122"/>
              </a:rPr>
              <a:t>：满足下列条件之一的集合</a:t>
            </a:r>
            <a:endParaRPr lang="zh-CN" altLang="en-US" sz="2800" i="1">
              <a:latin typeface="Arial" charset="0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集合非空，且它的元素都是有序对</a:t>
            </a:r>
            <a:endParaRPr lang="en-US" altLang="zh-CN" sz="2500" i="1">
              <a:solidFill>
                <a:schemeClr val="tx2"/>
              </a:solidFill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</a:rPr>
              <a:t>集合为空集</a:t>
            </a:r>
          </a:p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solidFill>
                  <a:srgbClr val="800000"/>
                </a:solidFill>
                <a:latin typeface="Verdana" pitchFamily="34" charset="0"/>
              </a:rPr>
              <a:t>定义：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是集合，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宋体" pitchFamily="2" charset="-122"/>
              </a:rPr>
              <a:t>×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的子集叫做从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到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的一个二元关系</a:t>
            </a:r>
          </a:p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例：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={0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1}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Verdana" pitchFamily="34" charset="0"/>
              </a:rPr>
              <a:t>={1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2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3}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3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={&lt;0,2&gt;}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3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={&lt;0,1&gt;}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30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allAtOnce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关系性质的证明方法</a:t>
            </a:r>
          </a:p>
        </p:txBody>
      </p:sp>
      <p:sp>
        <p:nvSpPr>
          <p:cNvPr id="394243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1.  </a:t>
            </a:r>
            <a:r>
              <a:rPr lang="zh-CN" altLang="en-US" sz="2400" smtClean="0"/>
              <a:t>证明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FF3300"/>
                </a:solidFill>
              </a:rPr>
              <a:t>自反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任取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 </a:t>
            </a:r>
            <a:endParaRPr lang="en-US" altLang="zh-CN" sz="2400" i="1" smtClean="0"/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          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 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 ……………………..….……. 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</a:t>
            </a:r>
            <a:r>
              <a:rPr lang="zh-CN" altLang="en-US" sz="2400" smtClean="0"/>
              <a:t>前提                     推理过程                            结论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zh-CN" sz="2400" smtClean="0"/>
              <a:t>2.  </a:t>
            </a:r>
            <a:r>
              <a:rPr lang="zh-CN" altLang="en-US" sz="2400" smtClean="0"/>
              <a:t>证明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FF3300"/>
                </a:solidFill>
              </a:rPr>
              <a:t>对称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任取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 </a:t>
            </a:r>
            <a:r>
              <a:rPr lang="fr-FR" altLang="zh-CN" sz="2400" smtClean="0"/>
              <a:t>&lt;</a:t>
            </a:r>
            <a:r>
              <a:rPr lang="fr-FR" altLang="zh-CN" sz="2400" i="1" smtClean="0"/>
              <a:t>x</a:t>
            </a:r>
            <a:r>
              <a:rPr lang="fr-FR" altLang="zh-CN" sz="2400" smtClean="0"/>
              <a:t>,</a:t>
            </a:r>
            <a:r>
              <a:rPr lang="fr-FR" altLang="zh-CN" sz="2400" i="1" smtClean="0"/>
              <a:t>y</a:t>
            </a:r>
            <a:r>
              <a:rPr lang="fr-FR" altLang="zh-CN" sz="2400" smtClean="0"/>
              <a:t>&gt; 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fr-FR" altLang="zh-CN" sz="2400" i="1" smtClean="0"/>
              <a:t>R</a:t>
            </a:r>
            <a:r>
              <a:rPr lang="fr-FR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fr-FR" altLang="zh-CN" sz="2400" smtClean="0"/>
              <a:t> ……………………………….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fr-FR" altLang="zh-CN" sz="2400" smtClean="0"/>
              <a:t> &lt;</a:t>
            </a:r>
            <a:r>
              <a:rPr lang="fr-FR" altLang="zh-CN" sz="2400" i="1" smtClean="0"/>
              <a:t>y</a:t>
            </a:r>
            <a:r>
              <a:rPr lang="fr-FR" altLang="zh-CN" sz="2400" smtClean="0"/>
              <a:t>,</a:t>
            </a:r>
            <a:r>
              <a:rPr lang="fr-FR" altLang="zh-CN" sz="2400" i="1" smtClean="0"/>
              <a:t>x</a:t>
            </a:r>
            <a:r>
              <a:rPr lang="fr-FR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fr-FR" altLang="zh-CN" sz="2400" i="1" smtClean="0"/>
              <a:t>R</a:t>
            </a:r>
            <a:endParaRPr lang="fr-FR" altLang="zh-CN" sz="2400" smtClean="0"/>
          </a:p>
          <a:p>
            <a:pPr>
              <a:buFont typeface="Wingdings" pitchFamily="2" charset="2"/>
              <a:buNone/>
            </a:pPr>
            <a:r>
              <a:rPr lang="fr-FR" altLang="zh-CN" sz="2400" smtClean="0"/>
              <a:t>           </a:t>
            </a:r>
            <a:r>
              <a:rPr lang="zh-CN" altLang="fr-FR" sz="2400" smtClean="0"/>
              <a:t>前提</a:t>
            </a:r>
            <a:r>
              <a:rPr lang="zh-CN" altLang="en-US" sz="2400" smtClean="0"/>
              <a:t>                      推理过程                             结论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3.  </a:t>
            </a:r>
            <a:r>
              <a:rPr lang="zh-CN" altLang="en-US" sz="2400" smtClean="0"/>
              <a:t>证明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FF3300"/>
                </a:solidFill>
              </a:rPr>
              <a:t>反对称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任取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       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……………………..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 = 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          </a:t>
            </a:r>
            <a:r>
              <a:rPr lang="zh-CN" altLang="en-US" sz="2400" smtClean="0"/>
              <a:t>前提                               推理过程            结论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zh-CN" sz="2400" smtClean="0"/>
              <a:t>4.  </a:t>
            </a:r>
            <a:r>
              <a:rPr lang="zh-CN" altLang="en-US" sz="2400" smtClean="0"/>
              <a:t>证明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在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上</a:t>
            </a:r>
            <a:r>
              <a:rPr lang="zh-CN" altLang="en-US" sz="2400" smtClean="0">
                <a:solidFill>
                  <a:srgbClr val="FF3300"/>
                </a:solidFill>
              </a:rPr>
              <a:t>传递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任取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&gt;,&lt;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z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，</a:t>
            </a:r>
            <a:endParaRPr lang="zh-CN" altLang="fr-FR" sz="2400" smtClean="0"/>
          </a:p>
          <a:p>
            <a:pPr>
              <a:buFont typeface="Wingdings" pitchFamily="2" charset="2"/>
              <a:buNone/>
            </a:pPr>
            <a:r>
              <a:rPr lang="fr-FR" altLang="zh-CN" sz="2400" smtClean="0"/>
              <a:t>       &lt;</a:t>
            </a:r>
            <a:r>
              <a:rPr lang="fr-FR" altLang="zh-CN" sz="2400" i="1" smtClean="0"/>
              <a:t>x</a:t>
            </a:r>
            <a:r>
              <a:rPr lang="fr-FR" altLang="zh-CN" sz="2400" smtClean="0"/>
              <a:t>,</a:t>
            </a:r>
            <a:r>
              <a:rPr lang="fr-FR" altLang="zh-CN" sz="2400" i="1" smtClean="0"/>
              <a:t>y</a:t>
            </a:r>
            <a:r>
              <a:rPr lang="fr-FR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fr-FR" altLang="zh-CN" sz="2400" i="1" smtClean="0"/>
              <a:t>R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fr-FR" altLang="zh-CN" sz="2400" smtClean="0"/>
              <a:t>&lt;</a:t>
            </a:r>
            <a:r>
              <a:rPr lang="fr-FR" altLang="zh-CN" sz="2400" i="1" smtClean="0"/>
              <a:t>y</a:t>
            </a:r>
            <a:r>
              <a:rPr lang="fr-FR" altLang="zh-CN" sz="2400" smtClean="0"/>
              <a:t>,</a:t>
            </a:r>
            <a:r>
              <a:rPr lang="fr-FR" altLang="zh-CN" sz="2400" i="1" smtClean="0"/>
              <a:t>z</a:t>
            </a:r>
            <a:r>
              <a:rPr lang="fr-FR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fr-FR" altLang="zh-CN" sz="2400" i="1" smtClean="0"/>
              <a:t>R</a:t>
            </a:r>
            <a:r>
              <a:rPr lang="fr-FR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fr-FR" altLang="zh-CN" sz="2400" smtClean="0"/>
              <a:t> ……………………..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&lt;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z</a:t>
            </a:r>
            <a:r>
              <a:rPr lang="en-US" altLang="zh-CN" sz="2400" smtClean="0"/>
              <a:t>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     </a:t>
            </a:r>
            <a:r>
              <a:rPr lang="zh-CN" altLang="en-US" sz="2400" smtClean="0"/>
              <a:t>前提                           推理过程                     结论</a:t>
            </a:r>
          </a:p>
        </p:txBody>
      </p:sp>
      <p:sp>
        <p:nvSpPr>
          <p:cNvPr id="155651" name="Rectangle 11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关系性质的证明方法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6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"/>
          <p:cNvSpPr>
            <a:spLocks noChangeArrowheads="1"/>
          </p:cNvSpPr>
          <p:nvPr/>
        </p:nvSpPr>
        <p:spPr bwMode="auto">
          <a:xfrm>
            <a:off x="179388" y="1458913"/>
            <a:ext cx="775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56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7</a:t>
            </a:r>
            <a:r>
              <a:rPr kumimoji="0" lang="zh-CN" altLang="en-US"/>
              <a:t>．</a:t>
            </a:r>
            <a:r>
              <a:rPr kumimoji="0" lang="en-US" altLang="zh-CN" i="1"/>
              <a:t>R</a:t>
            </a:r>
            <a:r>
              <a:rPr kumimoji="0" lang="en-US" altLang="zh-CN"/>
              <a:t>,</a:t>
            </a:r>
            <a:r>
              <a:rPr kumimoji="0" lang="en-US" altLang="zh-CN" i="1"/>
              <a:t>S</a:t>
            </a:r>
            <a:r>
              <a:rPr kumimoji="0" lang="zh-CN" altLang="en-US"/>
              <a:t>为</a:t>
            </a:r>
            <a:r>
              <a:rPr kumimoji="0" lang="en-US" altLang="zh-CN" i="1"/>
              <a:t>A</a:t>
            </a:r>
            <a:r>
              <a:rPr kumimoji="0" lang="zh-CN" altLang="en-US"/>
              <a:t>上的关系，证明  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</a:t>
            </a:r>
            <a:r>
              <a:rPr kumimoji="0" lang="en-US" altLang="zh-CN" i="1"/>
              <a:t>S </a:t>
            </a:r>
            <a:r>
              <a:rPr kumimoji="0" lang="en-US" altLang="zh-CN">
                <a:sym typeface="Symbol" pitchFamily="18" charset="2"/>
              </a:rPr>
              <a:t></a:t>
            </a:r>
            <a:r>
              <a:rPr kumimoji="0" lang="en-US" altLang="zh-CN"/>
              <a:t> 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)  </a:t>
            </a:r>
            <a:r>
              <a:rPr kumimoji="0" lang="en-US" altLang="zh-CN" i="1"/>
              <a:t>t</a:t>
            </a:r>
            <a:r>
              <a:rPr kumimoji="0" lang="en-US" altLang="zh-CN">
                <a:sym typeface="Symbol" pitchFamily="18" charset="2"/>
              </a:rPr>
              <a:t>(</a:t>
            </a:r>
            <a:r>
              <a:rPr kumimoji="0" lang="en-US" altLang="zh-CN" i="1">
                <a:sym typeface="Symbol" pitchFamily="18" charset="2"/>
              </a:rPr>
              <a:t>S</a:t>
            </a:r>
            <a:r>
              <a:rPr kumimoji="0" lang="en-US" altLang="zh-CN">
                <a:sym typeface="Symbol" pitchFamily="18" charset="2"/>
              </a:rPr>
              <a:t>) </a:t>
            </a:r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684213" y="2060575"/>
            <a:ext cx="7685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>
                <a:solidFill>
                  <a:schemeClr val="accent2"/>
                </a:solidFill>
                <a:latin typeface="Arial" charset="0"/>
              </a:rPr>
              <a:t>证：</a:t>
            </a:r>
            <a:r>
              <a:rPr kumimoji="0" lang="zh-CN" altLang="en-US">
                <a:solidFill>
                  <a:srgbClr val="FF3300"/>
                </a:solidFill>
              </a:rPr>
              <a:t>只需证明对于任意正整数</a:t>
            </a:r>
            <a:r>
              <a:rPr kumimoji="0" lang="en-US" altLang="zh-CN" i="1">
                <a:solidFill>
                  <a:srgbClr val="FF3300"/>
                </a:solidFill>
              </a:rPr>
              <a:t>n</a:t>
            </a:r>
            <a:r>
              <a:rPr kumimoji="0" lang="en-US" altLang="zh-CN">
                <a:solidFill>
                  <a:srgbClr val="FF3300"/>
                </a:solidFill>
              </a:rPr>
              <a:t>, </a:t>
            </a:r>
            <a:r>
              <a:rPr kumimoji="0" lang="en-US" altLang="zh-CN" i="1">
                <a:solidFill>
                  <a:srgbClr val="FF3300"/>
                </a:solidFill>
              </a:rPr>
              <a:t>R</a:t>
            </a:r>
            <a:r>
              <a:rPr kumimoji="0" lang="en-US" altLang="zh-CN" i="1" baseline="30000">
                <a:solidFill>
                  <a:srgbClr val="FF3300"/>
                </a:solidFill>
              </a:rPr>
              <a:t>n 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 </a:t>
            </a:r>
            <a:r>
              <a:rPr kumimoji="0" lang="en-US" altLang="zh-CN" i="1">
                <a:solidFill>
                  <a:srgbClr val="FF3300"/>
                </a:solidFill>
              </a:rPr>
              <a:t>S</a:t>
            </a:r>
            <a:r>
              <a:rPr kumimoji="0" lang="en-US" altLang="zh-CN" i="1" baseline="30000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. 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对</a:t>
            </a:r>
            <a:r>
              <a:rPr kumimoji="0" lang="en-US" altLang="zh-CN" i="1">
                <a:solidFill>
                  <a:srgbClr val="FF3300"/>
                </a:solidFill>
                <a:sym typeface="Symbol" pitchFamily="18" charset="2"/>
              </a:rPr>
              <a:t>n</a:t>
            </a:r>
            <a:r>
              <a:rPr kumimoji="0" lang="zh-CN" altLang="en-US">
                <a:solidFill>
                  <a:srgbClr val="FF3300"/>
                </a:solidFill>
                <a:sym typeface="Symbol" pitchFamily="18" charset="2"/>
              </a:rPr>
              <a:t>归纳</a:t>
            </a:r>
            <a:r>
              <a:rPr kumimoji="0" lang="en-US" altLang="zh-CN">
                <a:solidFill>
                  <a:srgbClr val="FF33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 i="1">
                <a:sym typeface="Symbol" pitchFamily="18" charset="2"/>
              </a:rPr>
              <a:t>n</a:t>
            </a:r>
            <a:r>
              <a:rPr kumimoji="0" lang="en-US" altLang="zh-CN">
                <a:sym typeface="Symbol" pitchFamily="18" charset="2"/>
              </a:rPr>
              <a:t>=1, </a:t>
            </a:r>
            <a:r>
              <a:rPr kumimoji="0" lang="zh-CN" altLang="en-US">
                <a:sym typeface="Symbol" pitchFamily="18" charset="2"/>
              </a:rPr>
              <a:t>显然为真</a:t>
            </a:r>
            <a:r>
              <a:rPr kumimoji="0" lang="en-US" altLang="zh-CN">
                <a:sym typeface="Symbol" pitchFamily="18" charset="2"/>
              </a:rPr>
              <a:t>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>
                <a:sym typeface="Symbol" pitchFamily="18" charset="2"/>
              </a:rPr>
              <a:t>假设对于</a:t>
            </a:r>
            <a:r>
              <a:rPr kumimoji="0" lang="en-US" altLang="zh-CN" i="1">
                <a:sym typeface="Symbol" pitchFamily="18" charset="2"/>
              </a:rPr>
              <a:t>n</a:t>
            </a:r>
            <a:r>
              <a:rPr kumimoji="0" lang="zh-CN" altLang="en-US">
                <a:sym typeface="Symbol" pitchFamily="18" charset="2"/>
              </a:rPr>
              <a:t>，命题为真，任取</a:t>
            </a:r>
            <a:r>
              <a:rPr kumimoji="0" lang="en-US" altLang="zh-CN">
                <a:sym typeface="Symbol" pitchFamily="18" charset="2"/>
              </a:rPr>
              <a:t>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   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 i="1" baseline="30000">
                <a:sym typeface="Symbol" pitchFamily="18" charset="2"/>
              </a:rPr>
              <a:t>n</a:t>
            </a:r>
            <a:r>
              <a:rPr kumimoji="0" lang="en-US" altLang="zh-CN" baseline="30000">
                <a:sym typeface="Symbol" pitchFamily="18" charset="2"/>
              </a:rPr>
              <a:t>+1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 i="1" baseline="30000">
                <a:sym typeface="Symbol" pitchFamily="18" charset="2"/>
              </a:rPr>
              <a:t>n </a:t>
            </a:r>
            <a:r>
              <a:rPr lang="en-US" altLang="zh-CN">
                <a:sym typeface="Symbol" pitchFamily="18" charset="2"/>
              </a:rPr>
              <a:t>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en-US" altLang="zh-CN" i="1">
                <a:sym typeface="Symbol" pitchFamily="18" charset="2"/>
              </a:rPr>
              <a:t>R</a:t>
            </a:r>
            <a:endParaRPr kumimoji="0" lang="en-US" altLang="zh-CN">
              <a:sym typeface="Symbol" pitchFamily="18" charset="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t </a:t>
            </a:r>
            <a:r>
              <a:rPr kumimoji="0" lang="en-US" altLang="zh-CN">
                <a:sym typeface="Symbol" pitchFamily="18" charset="2"/>
              </a:rPr>
              <a:t>(&lt;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 i="1" baseline="30000">
                <a:sym typeface="Symbol" pitchFamily="18" charset="2"/>
              </a:rPr>
              <a:t>n </a:t>
            </a:r>
            <a:r>
              <a:rPr kumimoji="0" lang="en-US" altLang="zh-CN">
                <a:sym typeface="Symbol" pitchFamily="18" charset="2"/>
              </a:rPr>
              <a:t> 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R</a:t>
            </a:r>
            <a:r>
              <a:rPr kumimoji="0" lang="en-US" altLang="zh-CN">
                <a:sym typeface="Symbol" pitchFamily="18" charset="2"/>
              </a:rPr>
              <a:t>)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</a:t>
            </a:r>
            <a:r>
              <a:rPr kumimoji="0" lang="en-US" altLang="zh-CN"/>
              <a:t> </a:t>
            </a:r>
            <a:r>
              <a:rPr kumimoji="0" lang="en-US" altLang="zh-CN">
                <a:sym typeface="Symbol" pitchFamily="18" charset="2"/>
              </a:rPr>
              <a:t></a:t>
            </a:r>
            <a:r>
              <a:rPr kumimoji="0" lang="en-US" altLang="zh-CN" i="1"/>
              <a:t>t </a:t>
            </a:r>
            <a:r>
              <a:rPr kumimoji="0" lang="en-US" altLang="zh-CN">
                <a:sym typeface="Symbol" pitchFamily="18" charset="2"/>
              </a:rPr>
              <a:t>(&lt;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 i="1" baseline="30000">
                <a:sym typeface="Symbol" pitchFamily="18" charset="2"/>
              </a:rPr>
              <a:t>n </a:t>
            </a:r>
            <a:r>
              <a:rPr kumimoji="0" lang="en-US" altLang="zh-CN">
                <a:sym typeface="Symbol" pitchFamily="18" charset="2"/>
              </a:rPr>
              <a:t> </a:t>
            </a:r>
            <a:r>
              <a:rPr kumimoji="0" lang="en-US" altLang="zh-CN"/>
              <a:t>&lt;</a:t>
            </a:r>
            <a:r>
              <a:rPr kumimoji="0" lang="en-US" altLang="zh-CN" i="1">
                <a:sym typeface="Symbol" pitchFamily="18" charset="2"/>
              </a:rPr>
              <a:t>t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)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 i="1" baseline="30000">
                <a:sym typeface="Symbol" pitchFamily="18" charset="2"/>
              </a:rPr>
              <a:t>n </a:t>
            </a:r>
            <a:r>
              <a:rPr lang="en-US" altLang="zh-CN">
                <a:sym typeface="Symbol" pitchFamily="18" charset="2"/>
              </a:rPr>
              <a:t></a:t>
            </a:r>
            <a:r>
              <a:rPr kumimoji="0" lang="en-US" altLang="zh-CN">
                <a:sym typeface="Symbol" pitchFamily="18" charset="2"/>
              </a:rPr>
              <a:t> </a:t>
            </a:r>
            <a:r>
              <a:rPr kumimoji="0" lang="en-US" altLang="zh-CN" i="1">
                <a:sym typeface="Symbol" pitchFamily="18" charset="2"/>
              </a:rPr>
              <a:t>S</a:t>
            </a:r>
            <a:r>
              <a:rPr kumimoji="0" lang="en-US" altLang="zh-CN">
                <a:sym typeface="Symbol" pitchFamily="18" charset="2"/>
              </a:rPr>
              <a:t>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0" lang="en-US" altLang="zh-CN">
                <a:sym typeface="Symbol" pitchFamily="18" charset="2"/>
              </a:rPr>
              <a:t>                    </a:t>
            </a:r>
            <a:r>
              <a:rPr kumimoji="0" lang="en-US" altLang="zh-CN"/>
              <a:t> &lt;</a:t>
            </a:r>
            <a:r>
              <a:rPr kumimoji="0" lang="en-US" altLang="zh-CN" i="1">
                <a:sym typeface="Symbol" pitchFamily="18" charset="2"/>
              </a:rPr>
              <a:t>x</a:t>
            </a:r>
            <a:r>
              <a:rPr kumimoji="0" lang="en-US" altLang="zh-CN">
                <a:sym typeface="Symbol" pitchFamily="18" charset="2"/>
              </a:rPr>
              <a:t>,</a:t>
            </a:r>
            <a:r>
              <a:rPr kumimoji="0" lang="en-US" altLang="zh-CN" i="1">
                <a:sym typeface="Symbol" pitchFamily="18" charset="2"/>
              </a:rPr>
              <a:t>y</a:t>
            </a:r>
            <a:r>
              <a:rPr kumimoji="0" lang="en-US" altLang="zh-CN">
                <a:sym typeface="Symbol" pitchFamily="18" charset="2"/>
              </a:rPr>
              <a:t>&gt;</a:t>
            </a:r>
            <a:r>
              <a:rPr kumimoji="0" lang="en-US" altLang="zh-CN" i="1"/>
              <a:t>S</a:t>
            </a:r>
            <a:r>
              <a:rPr kumimoji="0" lang="en-US" altLang="zh-CN" i="1" baseline="30000">
                <a:sym typeface="Symbol" pitchFamily="18" charset="2"/>
              </a:rPr>
              <a:t>n</a:t>
            </a:r>
            <a:r>
              <a:rPr kumimoji="0" lang="en-US" altLang="zh-CN" baseline="30000">
                <a:sym typeface="Symbol" pitchFamily="18" charset="2"/>
              </a:rPr>
              <a:t>+1</a:t>
            </a:r>
            <a:r>
              <a:rPr kumimoji="0" lang="en-US" altLang="zh-CN">
                <a:sym typeface="Symbol" pitchFamily="18" charset="2"/>
              </a:rPr>
              <a:t>  </a:t>
            </a:r>
          </a:p>
        </p:txBody>
      </p:sp>
      <p:sp>
        <p:nvSpPr>
          <p:cNvPr id="156676" name="Rectangle 7"/>
          <p:cNvSpPr>
            <a:spLocks noChangeArrowheads="1"/>
          </p:cNvSpPr>
          <p:nvPr/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2359FB"/>
                </a:solidFill>
                <a:latin typeface="Verdana" pitchFamily="34" charset="0"/>
              </a:rPr>
              <a:t>练习</a:t>
            </a:r>
            <a:r>
              <a:rPr lang="en-US" altLang="zh-CN" sz="4000">
                <a:solidFill>
                  <a:srgbClr val="2359FB"/>
                </a:solidFill>
                <a:latin typeface="Verdana" pitchFamily="34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6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69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69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69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69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69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469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469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数学归纳法（主要用于幂运算）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证明中用到关系运算的定义和公式</a:t>
            </a:r>
            <a:r>
              <a:rPr lang="en-US" altLang="zh-CN" sz="2400" smtClean="0">
                <a:solidFill>
                  <a:schemeClr val="accent2"/>
                </a:solidFill>
              </a:rPr>
              <a:t>,</a:t>
            </a:r>
            <a:r>
              <a:rPr lang="en-US" altLang="zh-CN" sz="2400" smtClean="0"/>
              <a:t> </a:t>
            </a:r>
            <a:r>
              <a:rPr lang="zh-CN" altLang="en-US" sz="2400" smtClean="0"/>
              <a:t>如：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dom</a:t>
            </a:r>
            <a:r>
              <a:rPr lang="en-US" altLang="zh-CN" sz="2400" i="1" smtClean="0"/>
              <a:t>R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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&lt;x,y&gt;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</a:t>
            </a:r>
            <a:endParaRPr lang="en-US" altLang="zh-CN" sz="2400" i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ran</a:t>
            </a:r>
            <a:r>
              <a:rPr lang="en-US" altLang="zh-CN" sz="2400" i="1" smtClean="0"/>
              <a:t>R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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&lt;x,y&gt;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</a:t>
            </a:r>
            <a:endParaRPr lang="en-US" altLang="zh-CN" sz="2400" i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&lt;x,y&gt;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&lt;y,x&gt;</a:t>
            </a:r>
            <a:r>
              <a:rPr lang="en-US" altLang="zh-CN" sz="2400" i="1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endParaRPr lang="en-US" altLang="zh-CN" sz="2400" i="1" baseline="30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&lt;x,y&gt;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 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S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</a:t>
            </a:r>
            <a:r>
              <a:rPr lang="en-US" altLang="zh-CN" sz="2400" i="1" smtClean="0"/>
              <a:t>t </a:t>
            </a:r>
            <a:r>
              <a:rPr lang="en-US" altLang="zh-CN" sz="2400" smtClean="0"/>
              <a:t>(&lt;</a:t>
            </a:r>
            <a:r>
              <a:rPr lang="en-US" altLang="zh-CN" sz="2400" i="1" smtClean="0"/>
              <a:t>x,t&gt;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i="1" smtClean="0">
                <a:sym typeface="Symbol" pitchFamily="18" charset="2"/>
              </a:rPr>
              <a:t></a:t>
            </a:r>
            <a:r>
              <a:rPr lang="en-US" altLang="zh-CN" sz="2400" i="1" smtClean="0"/>
              <a:t>&lt;t,y&gt;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) </a:t>
            </a:r>
            <a:endParaRPr lang="en-US" altLang="zh-CN" sz="2400" i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&lt;x,y&gt;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↾</a:t>
            </a:r>
            <a:r>
              <a:rPr lang="en-US" altLang="zh-CN" sz="2400" i="1" smtClean="0"/>
              <a:t>A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 </a:t>
            </a:r>
            <a:r>
              <a:rPr lang="en-US" altLang="zh-CN" sz="2400" smtClean="0">
                <a:sym typeface="Symbol" pitchFamily="18" charset="2"/>
              </a:rPr>
              <a:t> 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 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>
                <a:sym typeface="Symbol" pitchFamily="18" charset="2"/>
              </a:rPr>
              <a:t>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] </a:t>
            </a:r>
            <a:r>
              <a:rPr lang="en-US" altLang="zh-CN" sz="2400" smtClean="0">
                <a:sym typeface="Symbol" pitchFamily="18" charset="2"/>
              </a:rPr>
              <a:t>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</a:t>
            </a:r>
            <a:r>
              <a:rPr lang="en-US" altLang="zh-CN" sz="2400" i="1" smtClean="0"/>
              <a:t>x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 </a:t>
            </a:r>
            <a:r>
              <a:rPr lang="en-US" altLang="zh-CN" sz="2400" smtClean="0">
                <a:sym typeface="Symbol" pitchFamily="18" charset="2"/>
              </a:rPr>
              <a:t> </a:t>
            </a:r>
            <a:r>
              <a:rPr lang="en-US" altLang="zh-CN" sz="2400" smtClean="0"/>
              <a:t>&lt;</a:t>
            </a:r>
            <a:r>
              <a:rPr lang="en-US" altLang="zh-CN" sz="2400" i="1" smtClean="0"/>
              <a:t>x,y&gt;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</a:t>
            </a:r>
            <a:endParaRPr lang="en-US" altLang="zh-CN" sz="2400" i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 r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</a:t>
            </a:r>
            <a:r>
              <a:rPr lang="en-US" altLang="zh-CN" sz="2400" i="1" smtClean="0"/>
              <a:t>= R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I</a:t>
            </a:r>
            <a:r>
              <a:rPr lang="en-US" altLang="zh-CN" sz="2400" i="1" baseline="-25000" smtClean="0"/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 s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</a:t>
            </a:r>
            <a:r>
              <a:rPr lang="en-US" altLang="zh-CN" sz="2400" i="1" smtClean="0"/>
              <a:t>= R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R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endParaRPr lang="en-US" altLang="zh-CN" sz="2400" i="1" baseline="30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/>
              <a:t>       t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R</a:t>
            </a:r>
            <a:r>
              <a:rPr lang="en-US" altLang="zh-CN" sz="2400" smtClean="0"/>
              <a:t>) </a:t>
            </a:r>
            <a:r>
              <a:rPr lang="en-US" altLang="zh-CN" sz="2400" i="1" smtClean="0"/>
              <a:t>= R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R</a:t>
            </a:r>
            <a:r>
              <a:rPr lang="en-US" altLang="zh-CN" sz="2400" baseline="30000" smtClean="0"/>
              <a:t>2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i="1" smtClean="0"/>
              <a:t>…</a:t>
            </a:r>
          </a:p>
        </p:txBody>
      </p:sp>
      <p:sp>
        <p:nvSpPr>
          <p:cNvPr id="157699" name="Rectangle 12"/>
          <p:cNvSpPr>
            <a:spLocks noChangeArrowheads="1"/>
          </p:cNvSpPr>
          <p:nvPr/>
        </p:nvSpPr>
        <p:spPr bwMode="auto">
          <a:xfrm>
            <a:off x="973138" y="404813"/>
            <a:ext cx="691197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000">
                <a:solidFill>
                  <a:schemeClr val="accent2"/>
                </a:solidFill>
              </a:rPr>
              <a:t>关系等式或包含式的证明方法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0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00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00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00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00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00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400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400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</a:p>
          <a:p>
            <a:r>
              <a:rPr lang="en-US" altLang="zh-CN" smtClean="0"/>
              <a:t>13</a:t>
            </a:r>
          </a:p>
          <a:p>
            <a:r>
              <a:rPr lang="en-US" altLang="zh-CN" smtClean="0"/>
              <a:t>15</a:t>
            </a:r>
          </a:p>
          <a:p>
            <a:r>
              <a:rPr lang="en-US" altLang="zh-CN" smtClean="0"/>
              <a:t>20</a:t>
            </a:r>
          </a:p>
          <a:p>
            <a:r>
              <a:rPr lang="en-US" altLang="zh-CN" smtClean="0"/>
              <a:t>25</a:t>
            </a:r>
          </a:p>
          <a:p>
            <a:r>
              <a:rPr lang="en-US" altLang="zh-CN" smtClean="0"/>
              <a:t>26</a:t>
            </a:r>
          </a:p>
          <a:p>
            <a:r>
              <a:rPr lang="en-US" altLang="zh-CN" smtClean="0"/>
              <a:t>36</a:t>
            </a:r>
          </a:p>
          <a:p>
            <a:r>
              <a:rPr lang="en-US" altLang="zh-CN" smtClean="0"/>
              <a:t>41</a:t>
            </a:r>
          </a:p>
          <a:p>
            <a:r>
              <a:rPr lang="en-US" altLang="zh-CN" smtClean="0"/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几类特殊关系：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全域关系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＝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×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恒等关系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&gt;|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en-US" sz="29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en-US" altLang="zh-CN" sz="2500" b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500">
              <a:solidFill>
                <a:schemeClr val="accent2"/>
              </a:solidFill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空关系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</a:t>
            </a:r>
            <a:endParaRPr lang="zh-CN" altLang="en-US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例： 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="0">
                <a:latin typeface="Verdana" pitchFamily="34" charset="0"/>
                <a:ea typeface="仿宋_GB2312" pitchFamily="49" charset="-122"/>
              </a:rPr>
              <a:t>={0,1,2}</a:t>
            </a:r>
            <a:endParaRPr lang="zh-CN" altLang="en-US" sz="2800">
              <a:latin typeface="Verdana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={&lt;0,0&gt;,&lt;0,1&gt;,&lt;0,2&gt;,&lt;1,0&gt;,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  &lt;1,1&gt;,&lt;1,2&gt;,&lt;2,0&gt;,&lt;2,1&gt;,&lt;2,2&gt;}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恒等关系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 sz="2500" baseline="-25000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={&lt;0,0&gt;,&lt;1,1&gt;,&lt;2,2&gt;}</a:t>
            </a:r>
            <a:endParaRPr lang="zh-CN" altLang="en-US" sz="25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</a:rPr>
              <a:t>包含关系</a:t>
            </a:r>
            <a:endParaRPr lang="zh-CN" altLang="en-US" sz="2800">
              <a:solidFill>
                <a:srgbClr val="FF3300"/>
              </a:solidFill>
              <a:latin typeface="Verdana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是一个集合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,</a:t>
            </a: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定义</a:t>
            </a:r>
            <a:r>
              <a:rPr lang="en-US" altLang="zh-CN" sz="2500">
                <a:solidFill>
                  <a:schemeClr val="accent2"/>
                </a:solidFill>
                <a:latin typeface="Arial" charset="0"/>
              </a:rPr>
              <a:t>P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上的一个关系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500" baseline="-30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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u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v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u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P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v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P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，且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u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v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P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)={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500" baseline="-30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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&gt;}</a:t>
            </a:r>
          </a:p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例： 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={2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3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4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5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6}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的倍数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300">
                <a:solidFill>
                  <a:schemeClr val="accent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={&lt;2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2&gt; 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&lt;3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3&gt;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&lt;4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2&gt;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&lt;4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4&gt;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&lt;5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5&gt;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&lt;6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2&gt;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&lt;6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3&gt;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&lt;6</a:t>
            </a:r>
            <a:r>
              <a:rPr lang="zh-CN" altLang="en-US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6&gt;}</a:t>
            </a:r>
            <a:endParaRPr lang="zh-CN" altLang="en-US" sz="23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关系表示方法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枚举法（直观法、列举法）</a:t>
            </a: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300" i="1">
                <a:solidFill>
                  <a:srgbClr val="FF0000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300">
                <a:solidFill>
                  <a:srgbClr val="FF0000"/>
                </a:solidFill>
                <a:latin typeface="宋体" pitchFamily="2" charset="-122"/>
              </a:rPr>
              <a:t>表示特定的序偶</a:t>
            </a:r>
            <a:r>
              <a:rPr lang="en-US" altLang="zh-CN" sz="23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〈</a:t>
            </a: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300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3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〉</a:t>
            </a:r>
            <a:r>
              <a:rPr lang="en-US" altLang="zh-CN" sz="230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2300" i="1">
                <a:solidFill>
                  <a:srgbClr val="FF0000"/>
                </a:solidFill>
                <a:latin typeface="Arial" charset="0"/>
                <a:ea typeface="仿宋_GB2312" pitchFamily="49" charset="-122"/>
              </a:rPr>
              <a:t>R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谓词公式表示法（暗含法）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关系矩阵表示法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关系图表示法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 algn="ctr">
              <a:buFont typeface="Wingdings" pitchFamily="2" charset="2"/>
              <a:buNone/>
            </a:pPr>
            <a:r>
              <a:rPr lang="zh-CN" altLang="en-US" sz="3600" smtClean="0"/>
              <a:t>第一节：有序对与笛卡儿积</a:t>
            </a:r>
          </a:p>
          <a:p>
            <a:endParaRPr lang="zh-CN" altLang="en-US" smtClean="0"/>
          </a:p>
        </p:txBody>
      </p:sp>
      <p:pic>
        <p:nvPicPr>
          <p:cNvPr id="15364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925763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关系表示方法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枚举法（直观法、列举法）</a:t>
            </a: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300" i="1">
                <a:solidFill>
                  <a:schemeClr val="bg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300">
                <a:solidFill>
                  <a:schemeClr val="bg2"/>
                </a:solidFill>
                <a:latin typeface="宋体" pitchFamily="2" charset="-122"/>
              </a:rPr>
              <a:t>表示特定的序偶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〈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300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〉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2300" i="1">
                <a:solidFill>
                  <a:schemeClr val="bg2"/>
                </a:solidFill>
                <a:latin typeface="Arial" charset="0"/>
                <a:ea typeface="仿宋_GB2312" pitchFamily="49" charset="-122"/>
              </a:rPr>
              <a:t>R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谓词公式表示法（暗含法）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关系矩阵表示法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关系图表示法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关系矩阵表示法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设集合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={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 baseline="-30000">
                <a:latin typeface="Verdana" pitchFamily="34" charset="0"/>
              </a:rPr>
              <a:t>1</a:t>
            </a:r>
            <a:r>
              <a:rPr lang="en-US" altLang="zh-CN" sz="2800">
                <a:latin typeface="Verdana" pitchFamily="34" charset="0"/>
              </a:rPr>
              <a:t>,…,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 baseline="-30000">
                <a:latin typeface="Verdana" pitchFamily="34" charset="0"/>
              </a:rPr>
              <a:t>m</a:t>
            </a:r>
            <a:r>
              <a:rPr lang="en-US" altLang="zh-CN" sz="2800">
                <a:latin typeface="Verdana" pitchFamily="34" charset="0"/>
              </a:rPr>
              <a:t>}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Verdana" pitchFamily="34" charset="0"/>
              </a:rPr>
              <a:t>={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 baseline="-30000">
                <a:latin typeface="Verdana" pitchFamily="34" charset="0"/>
              </a:rPr>
              <a:t>1</a:t>
            </a:r>
            <a:r>
              <a:rPr lang="en-US" altLang="zh-CN" sz="2800">
                <a:latin typeface="Verdana" pitchFamily="34" charset="0"/>
              </a:rPr>
              <a:t>,…,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 baseline="-30000">
                <a:latin typeface="Verdana" pitchFamily="34" charset="0"/>
              </a:rPr>
              <a:t>n</a:t>
            </a:r>
            <a:r>
              <a:rPr lang="en-US" altLang="zh-CN" sz="2800">
                <a:latin typeface="Verdana" pitchFamily="34" charset="0"/>
              </a:rPr>
              <a:t>}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Arial" charset="0"/>
              </a:rPr>
              <a:t>R</a:t>
            </a:r>
            <a:r>
              <a:rPr lang="zh-CN" altLang="en-US" sz="2800">
                <a:latin typeface="宋体" pitchFamily="2" charset="-122"/>
              </a:rPr>
              <a:t>是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到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的关系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则</a:t>
            </a:r>
            <a:r>
              <a:rPr lang="en-US" altLang="zh-CN" sz="2800" i="1">
                <a:latin typeface="Arial" charset="0"/>
              </a:rPr>
              <a:t>R</a:t>
            </a:r>
            <a:r>
              <a:rPr lang="zh-CN" altLang="en-US" sz="2800">
                <a:latin typeface="宋体" pitchFamily="2" charset="-122"/>
              </a:rPr>
              <a:t>的关系矩阵是一个</a:t>
            </a:r>
            <a:r>
              <a:rPr lang="en-US" altLang="zh-CN" sz="2800">
                <a:latin typeface="宋体" pitchFamily="2" charset="-122"/>
              </a:rPr>
              <a:t>m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800">
                <a:latin typeface="宋体" pitchFamily="2" charset="-122"/>
              </a:rPr>
              <a:t>n</a:t>
            </a:r>
            <a:r>
              <a:rPr lang="zh-CN" altLang="en-US" sz="2800">
                <a:latin typeface="宋体" pitchFamily="2" charset="-122"/>
              </a:rPr>
              <a:t>阶的矩阵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   </a:t>
            </a:r>
            <a:r>
              <a:rPr lang="en-US" altLang="zh-CN" sz="2800">
                <a:latin typeface="Arial" charset="0"/>
              </a:rPr>
              <a:t>M</a:t>
            </a:r>
            <a:r>
              <a:rPr lang="en-US" altLang="zh-CN" sz="2800" baseline="-30000">
                <a:latin typeface="宋体" pitchFamily="2" charset="-122"/>
              </a:rPr>
              <a:t>R</a:t>
            </a:r>
            <a:r>
              <a:rPr lang="en-US" altLang="zh-CN" sz="2800">
                <a:latin typeface="宋体" pitchFamily="2" charset="-122"/>
              </a:rPr>
              <a:t>=(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baseline="-30000">
                <a:latin typeface="宋体" pitchFamily="2" charset="-122"/>
              </a:rPr>
              <a:t>ij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en-US" altLang="zh-CN" sz="2800" baseline="-30000">
                <a:latin typeface="宋体" pitchFamily="2" charset="-122"/>
              </a:rPr>
              <a:t>m</a:t>
            </a:r>
            <a:r>
              <a:rPr lang="en-US" altLang="zh-CN" sz="2800" baseline="-3000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800" baseline="-30000">
                <a:latin typeface="宋体" pitchFamily="2" charset="-122"/>
              </a:rPr>
              <a:t>n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其中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baseline="-30000">
                <a:latin typeface="宋体" pitchFamily="2" charset="-122"/>
              </a:rPr>
              <a:t>ij</a:t>
            </a:r>
            <a:r>
              <a:rPr lang="en-US" altLang="zh-CN" sz="2800">
                <a:latin typeface="宋体" pitchFamily="2" charset="-122"/>
              </a:rPr>
              <a:t> =1,</a:t>
            </a:r>
            <a:r>
              <a:rPr lang="zh-CN" altLang="en-US" sz="2800">
                <a:latin typeface="宋体" pitchFamily="2" charset="-122"/>
              </a:rPr>
              <a:t>当</a:t>
            </a: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 baseline="-25000">
                <a:latin typeface="宋体" pitchFamily="2" charset="-122"/>
              </a:rPr>
              <a:t>i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 baseline="-25000">
                <a:latin typeface="宋体" pitchFamily="2" charset="-122"/>
              </a:rPr>
              <a:t>j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i="1">
                <a:latin typeface="Arial" charset="0"/>
              </a:rPr>
              <a:t>R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latin typeface="Verdana" pitchFamily="34" charset="0"/>
              </a:rPr>
              <a:t>      r</a:t>
            </a:r>
            <a:r>
              <a:rPr lang="en-US" altLang="zh-CN" sz="2800" b="0" baseline="-25000">
                <a:latin typeface="Verdana" pitchFamily="34" charset="0"/>
              </a:rPr>
              <a:t>i</a:t>
            </a:r>
            <a:r>
              <a:rPr lang="en-US" altLang="zh-CN" sz="2800" baseline="-25000">
                <a:latin typeface="Verdana" pitchFamily="34" charset="0"/>
              </a:rPr>
              <a:t> </a:t>
            </a:r>
            <a:r>
              <a:rPr lang="en-US" altLang="zh-CN" sz="2800" b="0" baseline="-25000">
                <a:latin typeface="Verdana" pitchFamily="34" charset="0"/>
              </a:rPr>
              <a:t>j</a:t>
            </a:r>
            <a:r>
              <a:rPr lang="en-US" altLang="zh-CN" sz="2800" baseline="-25000">
                <a:latin typeface="宋体" pitchFamily="2" charset="-122"/>
              </a:rPr>
              <a:t> </a:t>
            </a:r>
            <a:r>
              <a:rPr lang="en-US" altLang="zh-CN" sz="2800">
                <a:latin typeface="宋体" pitchFamily="2" charset="-122"/>
              </a:rPr>
              <a:t>=0,</a:t>
            </a:r>
            <a:r>
              <a:rPr lang="zh-CN" altLang="en-US" sz="2800">
                <a:latin typeface="宋体" pitchFamily="2" charset="-122"/>
              </a:rPr>
              <a:t>当</a:t>
            </a: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 baseline="-25000">
                <a:latin typeface="宋体" pitchFamily="2" charset="-122"/>
              </a:rPr>
              <a:t>i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 baseline="-25000">
                <a:latin typeface="宋体" pitchFamily="2" charset="-122"/>
              </a:rPr>
              <a:t>j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</a:t>
            </a:r>
            <a:r>
              <a:rPr lang="en-US" altLang="zh-CN" sz="2800" i="1">
                <a:latin typeface="Arial" charset="0"/>
              </a:rPr>
              <a:t>R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如果</a:t>
            </a:r>
            <a:r>
              <a:rPr lang="en-US" altLang="zh-CN" sz="2800" i="1">
                <a:latin typeface="Arial" charset="0"/>
              </a:rPr>
              <a:t>R</a:t>
            </a:r>
            <a:r>
              <a:rPr lang="zh-CN" altLang="en-US" sz="2800">
                <a:latin typeface="宋体" pitchFamily="2" charset="-122"/>
              </a:rPr>
              <a:t>是</a:t>
            </a:r>
            <a:r>
              <a:rPr lang="en-US" altLang="zh-CN" sz="2800" i="1">
                <a:latin typeface="Arial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上的关系时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则其关系矩阵是一个方阵</a:t>
            </a:r>
            <a:endParaRPr lang="zh-CN" altLang="en-US" sz="2800">
              <a:solidFill>
                <a:schemeClr val="bg2"/>
              </a:solidFill>
              <a:latin typeface="宋体" pitchFamily="2" charset="-122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06463" y="1373188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/>
              <a:t>例：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d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},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z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},</a:t>
            </a:r>
            <a:r>
              <a:rPr lang="en-US" altLang="zh-CN" sz="2500"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=4</a:t>
            </a:r>
            <a:r>
              <a:rPr lang="zh-CN" altLang="en-US" sz="1800">
                <a:latin typeface="Verdana" pitchFamily="34" charset="0"/>
              </a:rPr>
              <a:t>，</a:t>
            </a:r>
            <a:r>
              <a:rPr lang="zh-CN" altLang="en-US" sz="2500"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=3,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R={&lt;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&gt;,&lt;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z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&gt;,&lt;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&gt;,&lt;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z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&gt;,&lt;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d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&gt;}</a:t>
            </a:r>
            <a:endParaRPr lang="en-US" altLang="zh-CN" sz="25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/>
              <a:t>则</a:t>
            </a:r>
            <a:r>
              <a:rPr lang="en-US" altLang="zh-CN" sz="2500">
                <a:latin typeface="Arial" charset="0"/>
                <a:ea typeface="仿宋_GB2312" pitchFamily="49" charset="-122"/>
              </a:rPr>
              <a:t>M</a:t>
            </a:r>
            <a:r>
              <a:rPr lang="en-US" altLang="zh-CN" sz="2500" baseline="-30000">
                <a:latin typeface="Verdana" pitchFamily="34" charset="0"/>
                <a:ea typeface="仿宋_GB2312" pitchFamily="49" charset="-122"/>
              </a:rPr>
              <a:t>R</a:t>
            </a:r>
            <a:r>
              <a:rPr lang="zh-CN" altLang="en-US" sz="2500"/>
              <a:t>是</a:t>
            </a:r>
            <a:r>
              <a:rPr lang="en-US" altLang="zh-CN" sz="2500">
                <a:latin typeface="宋体" pitchFamily="2" charset="-122"/>
              </a:rPr>
              <a:t>4</a:t>
            </a:r>
            <a:r>
              <a:rPr lang="en-US" altLang="zh-CN" sz="2500"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latin typeface="宋体" pitchFamily="2" charset="-122"/>
              </a:rPr>
              <a:t>3</a:t>
            </a:r>
            <a:r>
              <a:rPr lang="zh-CN" altLang="en-US" sz="2500"/>
              <a:t>的矩阵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982663" y="2973388"/>
            <a:ext cx="457200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sz="2800">
                <a:latin typeface="宋体" pitchFamily="2" charset="-122"/>
              </a:rPr>
              <a:t>1  0  1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2500">
                <a:latin typeface="Arial" charset="0"/>
                <a:ea typeface="仿宋_GB2312" pitchFamily="49" charset="-122"/>
              </a:rPr>
              <a:t>M</a:t>
            </a:r>
            <a:r>
              <a:rPr lang="en-US" altLang="zh-CN" sz="2500" baseline="-30000"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800" baseline="-30000">
                <a:latin typeface="Arial" charset="0"/>
                <a:ea typeface="仿宋_GB2312" pitchFamily="49" charset="-122"/>
              </a:rPr>
              <a:t> 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= </a:t>
            </a:r>
            <a:r>
              <a:rPr lang="en-US" altLang="zh-CN" sz="2800">
                <a:latin typeface="宋体" pitchFamily="2" charset="-122"/>
              </a:rPr>
              <a:t>0  1  0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     0  0  1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     0  1  0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900113" y="5540375"/>
            <a:ext cx="6788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500"/>
              <a:t>其中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 baseline="-30000">
                <a:latin typeface="仿宋_GB2312" pitchFamily="49" charset="-122"/>
                <a:ea typeface="仿宋_GB2312" pitchFamily="49" charset="-122"/>
              </a:rPr>
              <a:t>13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2500">
                <a:latin typeface="宋体" pitchFamily="2" charset="-122"/>
              </a:rPr>
              <a:t>1</a:t>
            </a:r>
            <a:r>
              <a:rPr lang="zh-CN" altLang="en-US" sz="2500"/>
              <a:t>表示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z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en-US" altLang="zh-CN" sz="2500"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500"/>
              <a:t>而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 baseline="-30000">
                <a:latin typeface="仿宋_GB2312" pitchFamily="49" charset="-122"/>
                <a:ea typeface="仿宋_GB2312" pitchFamily="49" charset="-122"/>
              </a:rPr>
              <a:t>23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2500">
                <a:latin typeface="Arial" charset="0"/>
                <a:ea typeface="仿宋_GB2312" pitchFamily="49" charset="-122"/>
              </a:rPr>
              <a:t>0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500"/>
              <a:t>表示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en-US" altLang="zh-CN" sz="2500" i="1">
                <a:latin typeface="Verdana" pitchFamily="34" charset="0"/>
                <a:ea typeface="仿宋_GB2312" pitchFamily="49" charset="-122"/>
              </a:rPr>
              <a:t>z</a:t>
            </a:r>
            <a:r>
              <a:rPr lang="en-US" altLang="zh-CN" sz="250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en-US" altLang="zh-CN" sz="2500">
                <a:ea typeface="仿宋_GB2312" pitchFamily="49" charset="-122"/>
                <a:sym typeface="Symbol" pitchFamily="18" charset="2"/>
              </a:rPr>
              <a:t></a:t>
            </a:r>
            <a:r>
              <a:rPr lang="en-US" altLang="zh-CN" sz="2500">
                <a:latin typeface="Arial" charset="0"/>
                <a:ea typeface="仿宋_GB2312" pitchFamily="49" charset="-12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关系表示方法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枚举法（直观法、列举法）</a:t>
            </a: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300" i="1">
                <a:solidFill>
                  <a:schemeClr val="bg2"/>
                </a:solidFill>
                <a:latin typeface="Arial" charset="0"/>
                <a:ea typeface="仿宋_GB2312" pitchFamily="49" charset="-122"/>
              </a:rPr>
              <a:t>R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300">
                <a:solidFill>
                  <a:schemeClr val="bg2"/>
                </a:solidFill>
                <a:latin typeface="宋体" pitchFamily="2" charset="-122"/>
              </a:rPr>
              <a:t>表示特定的序偶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〈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300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〉</a:t>
            </a:r>
            <a:r>
              <a:rPr lang="en-US" altLang="zh-CN" sz="230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 </a:t>
            </a:r>
            <a:r>
              <a:rPr lang="en-US" altLang="zh-CN" sz="2300" i="1">
                <a:solidFill>
                  <a:schemeClr val="bg2"/>
                </a:solidFill>
                <a:latin typeface="Arial" charset="0"/>
                <a:ea typeface="仿宋_GB2312" pitchFamily="49" charset="-122"/>
              </a:rPr>
              <a:t>R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谓词公式表示法（暗含法）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bg2"/>
                </a:solidFill>
                <a:latin typeface="宋体" pitchFamily="2" charset="-122"/>
              </a:rPr>
              <a:t>关系矩阵表示法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关系图表示法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</a:rPr>
              <a:t>关系图：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,…,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m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,…,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n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</a:rPr>
              <a:t>结点：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m+n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个空心点分别表示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30000">
                <a:solidFill>
                  <a:schemeClr val="tx2"/>
                </a:solidFill>
                <a:latin typeface="宋体" pitchFamily="2" charset="-122"/>
              </a:rPr>
              <a:t>1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,…,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30000">
                <a:solidFill>
                  <a:schemeClr val="tx2"/>
                </a:solidFill>
                <a:latin typeface="宋体" pitchFamily="2" charset="-122"/>
              </a:rPr>
              <a:t>m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和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500" baseline="-30000">
                <a:solidFill>
                  <a:schemeClr val="tx2"/>
                </a:solidFill>
                <a:latin typeface="宋体" pitchFamily="2" charset="-122"/>
              </a:rPr>
              <a:t>1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,…,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500" baseline="-30000">
                <a:solidFill>
                  <a:schemeClr val="tx2"/>
                </a:solidFill>
                <a:latin typeface="宋体" pitchFamily="2" charset="-122"/>
              </a:rPr>
              <a:t>n</a:t>
            </a:r>
            <a:endParaRPr lang="zh-CN" altLang="en-US" sz="2500">
              <a:solidFill>
                <a:schemeClr val="tx2"/>
              </a:solidFill>
              <a:latin typeface="宋体" pitchFamily="2" charset="-122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latin typeface="Verdana" pitchFamily="34" charset="0"/>
              </a:rPr>
              <a:t>有向边：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如果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&lt;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j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&gt;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tx2"/>
                </a:solidFill>
                <a:latin typeface="Arial" charset="0"/>
              </a:rPr>
              <a:t>R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则由结点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向结点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j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通一条有向弧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箭头指向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j</a:t>
            </a:r>
            <a:endParaRPr lang="zh-CN" altLang="en-US" sz="2500">
              <a:latin typeface="宋体" pitchFamily="2" charset="-122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</a:rPr>
              <a:t>自回路：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&lt;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&gt;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500">
                <a:solidFill>
                  <a:schemeClr val="tx2"/>
                </a:solidFill>
                <a:latin typeface="Arial" charset="0"/>
              </a:rPr>
              <a:t>R</a:t>
            </a:r>
            <a:r>
              <a:rPr lang="en-US" altLang="zh-CN" sz="250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则画一条以</a:t>
            </a:r>
            <a:r>
              <a:rPr lang="en-US" altLang="zh-CN" sz="2500" i="1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lang="en-US" altLang="zh-CN" sz="2500" baseline="-25000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到自身的一条有向弧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这样形成的图称为关系</a:t>
            </a:r>
            <a:r>
              <a:rPr lang="en-US" altLang="zh-CN" sz="2500">
                <a:solidFill>
                  <a:schemeClr val="tx2"/>
                </a:solidFill>
                <a:latin typeface="Arial" charset="0"/>
              </a:rPr>
              <a:t>R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的关系图</a:t>
            </a: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二元关系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/>
              <a:t>例：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>
                <a:latin typeface="Verdana" pitchFamily="34" charset="0"/>
              </a:rPr>
              <a:t>2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>
                <a:latin typeface="Verdana" pitchFamily="34" charset="0"/>
              </a:rPr>
              <a:t>3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>
                <a:latin typeface="Verdana" pitchFamily="34" charset="0"/>
              </a:rPr>
              <a:t>4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>
                <a:latin typeface="Verdana" pitchFamily="34" charset="0"/>
              </a:rPr>
              <a:t>5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>
                <a:latin typeface="Verdana" pitchFamily="34" charset="0"/>
              </a:rPr>
              <a:t>6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(1)</a:t>
            </a:r>
            <a:r>
              <a:rPr lang="en-US" altLang="zh-CN" sz="2800" i="1">
                <a:latin typeface="Arial" charset="0"/>
              </a:rPr>
              <a:t>R</a:t>
            </a:r>
            <a:r>
              <a:rPr lang="en-US" altLang="zh-CN" sz="2800" baseline="-30000">
                <a:latin typeface="宋体" pitchFamily="2" charset="-122"/>
              </a:rPr>
              <a:t>1</a:t>
            </a:r>
            <a:r>
              <a:rPr lang="en-US" altLang="zh-CN" sz="2800">
                <a:latin typeface="宋体" pitchFamily="2" charset="-122"/>
              </a:rPr>
              <a:t>={&lt;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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宋体" pitchFamily="2" charset="-122"/>
              </a:rPr>
              <a:t>是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zh-CN" altLang="en-US" sz="2800">
                <a:latin typeface="宋体" pitchFamily="2" charset="-122"/>
              </a:rPr>
              <a:t>的倍数</a:t>
            </a:r>
            <a:r>
              <a:rPr lang="en-US" altLang="zh-CN" sz="2800">
                <a:latin typeface="宋体" pitchFamily="2" charset="-122"/>
              </a:rPr>
              <a:t>}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endParaRPr lang="en-US" altLang="zh-CN" sz="2800" b="0">
              <a:latin typeface="仿宋_GB2312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endParaRPr lang="en-US" altLang="zh-CN" sz="2800" b="0">
              <a:latin typeface="仿宋_GB2312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endParaRPr lang="en-US" altLang="zh-CN" sz="2800" b="0">
              <a:latin typeface="仿宋_GB2312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endParaRPr lang="en-US" altLang="zh-CN" sz="2800"/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(2)</a:t>
            </a:r>
            <a:r>
              <a:rPr lang="en-US" altLang="zh-CN" sz="2800" i="1">
                <a:latin typeface="Arial" charset="0"/>
              </a:rPr>
              <a:t>R</a:t>
            </a:r>
            <a:r>
              <a:rPr lang="en-US" altLang="zh-CN" sz="2800" baseline="-30000">
                <a:latin typeface="宋体" pitchFamily="2" charset="-122"/>
              </a:rPr>
              <a:t>2</a:t>
            </a:r>
            <a:r>
              <a:rPr lang="en-US" altLang="zh-CN" sz="2800">
                <a:latin typeface="宋体" pitchFamily="2" charset="-122"/>
              </a:rPr>
              <a:t>={&lt;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</a:t>
            </a:r>
            <a:r>
              <a:rPr lang="en-US" altLang="zh-CN" sz="2800">
                <a:latin typeface="Verdana" pitchFamily="34" charset="0"/>
              </a:rPr>
              <a:t>(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-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Verdana" pitchFamily="34" charset="0"/>
              </a:rPr>
              <a:t>)</a:t>
            </a:r>
            <a:r>
              <a:rPr lang="en-US" altLang="zh-CN" sz="2800" baseline="30000">
                <a:latin typeface="Verdana" pitchFamily="34" charset="0"/>
              </a:rPr>
              <a:t>2</a:t>
            </a:r>
            <a:r>
              <a:rPr lang="en-US" altLang="zh-CN" sz="280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/>
              <a:t> </a:t>
            </a:r>
            <a:r>
              <a:rPr lang="en-US" altLang="zh-CN" sz="2800">
                <a:latin typeface="宋体" pitchFamily="2" charset="-122"/>
              </a:rPr>
              <a:t>}</a:t>
            </a:r>
            <a:endParaRPr lang="en-US" altLang="zh-CN" sz="2800" b="0">
              <a:latin typeface="仿宋_GB2312" pitchFamily="49" charset="-122"/>
              <a:ea typeface="仿宋_GB2312" pitchFamily="49" charset="-122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50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9250" y="2420938"/>
            <a:ext cx="2057400" cy="1814512"/>
            <a:chOff x="1104" y="1248"/>
            <a:chExt cx="1296" cy="1143"/>
          </a:xfrm>
        </p:grpSpPr>
        <p:sp>
          <p:nvSpPr>
            <p:cNvPr id="38935" name="Oval 5"/>
            <p:cNvSpPr>
              <a:spLocks noChangeArrowheads="1"/>
            </p:cNvSpPr>
            <p:nvPr/>
          </p:nvSpPr>
          <p:spPr bwMode="auto">
            <a:xfrm>
              <a:off x="163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36" name="Oval 6"/>
            <p:cNvSpPr>
              <a:spLocks noChangeArrowheads="1"/>
            </p:cNvSpPr>
            <p:nvPr/>
          </p:nvSpPr>
          <p:spPr bwMode="auto">
            <a:xfrm>
              <a:off x="1296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37" name="Oval 7"/>
            <p:cNvSpPr>
              <a:spLocks noChangeArrowheads="1"/>
            </p:cNvSpPr>
            <p:nvPr/>
          </p:nvSpPr>
          <p:spPr bwMode="auto">
            <a:xfrm>
              <a:off x="2112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38" name="Oval 8"/>
            <p:cNvSpPr>
              <a:spLocks noChangeArrowheads="1"/>
            </p:cNvSpPr>
            <p:nvPr/>
          </p:nvSpPr>
          <p:spPr bwMode="auto">
            <a:xfrm>
              <a:off x="15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39" name="Oval 9"/>
            <p:cNvSpPr>
              <a:spLocks noChangeArrowheads="1"/>
            </p:cNvSpPr>
            <p:nvPr/>
          </p:nvSpPr>
          <p:spPr bwMode="auto">
            <a:xfrm>
              <a:off x="2064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40" name="Rectangle 10"/>
            <p:cNvSpPr>
              <a:spLocks noChangeArrowheads="1"/>
            </p:cNvSpPr>
            <p:nvPr/>
          </p:nvSpPr>
          <p:spPr bwMode="auto">
            <a:xfrm>
              <a:off x="2112" y="19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38941" name="Rectangle 11"/>
            <p:cNvSpPr>
              <a:spLocks noChangeArrowheads="1"/>
            </p:cNvSpPr>
            <p:nvPr/>
          </p:nvSpPr>
          <p:spPr bwMode="auto">
            <a:xfrm>
              <a:off x="1344" y="20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38942" name="Rectangle 12"/>
            <p:cNvSpPr>
              <a:spLocks noChangeArrowheads="1"/>
            </p:cNvSpPr>
            <p:nvPr/>
          </p:nvSpPr>
          <p:spPr bwMode="auto">
            <a:xfrm>
              <a:off x="1104" y="163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6</a:t>
              </a:r>
            </a:p>
          </p:txBody>
        </p:sp>
        <p:sp>
          <p:nvSpPr>
            <p:cNvPr id="38943" name="Rectangle 13"/>
            <p:cNvSpPr>
              <a:spLocks noChangeArrowheads="1"/>
            </p:cNvSpPr>
            <p:nvPr/>
          </p:nvSpPr>
          <p:spPr bwMode="auto">
            <a:xfrm>
              <a:off x="2160" y="14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38944" name="Rectangle 14"/>
            <p:cNvSpPr>
              <a:spLocks noChangeArrowheads="1"/>
            </p:cNvSpPr>
            <p:nvPr/>
          </p:nvSpPr>
          <p:spPr bwMode="auto">
            <a:xfrm>
              <a:off x="1452" y="12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grpSp>
          <p:nvGrpSpPr>
            <p:cNvPr id="38945" name="Group 15"/>
            <p:cNvGrpSpPr>
              <a:grpSpLocks/>
            </p:cNvGrpSpPr>
            <p:nvPr/>
          </p:nvGrpSpPr>
          <p:grpSpPr bwMode="auto">
            <a:xfrm>
              <a:off x="1104" y="1262"/>
              <a:ext cx="1296" cy="1124"/>
              <a:chOff x="1104" y="1262"/>
              <a:chExt cx="1296" cy="1124"/>
            </a:xfrm>
          </p:grpSpPr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H="1" flipV="1">
                <a:off x="1728" y="144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7" name="Line 17"/>
              <p:cNvSpPr>
                <a:spLocks noChangeShapeType="1"/>
              </p:cNvSpPr>
              <p:nvPr/>
            </p:nvSpPr>
            <p:spPr bwMode="auto">
              <a:xfrm flipV="1">
                <a:off x="1344" y="1440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8" name="Line 18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9" name="Arc 19"/>
              <p:cNvSpPr>
                <a:spLocks/>
              </p:cNvSpPr>
              <p:nvPr/>
            </p:nvSpPr>
            <p:spPr bwMode="auto">
              <a:xfrm flipH="1" flipV="1">
                <a:off x="1440" y="1262"/>
                <a:ext cx="240" cy="27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</a:path>
                  <a:path w="43200" h="43200" stroke="0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Arc 20"/>
              <p:cNvSpPr>
                <a:spLocks/>
              </p:cNvSpPr>
              <p:nvPr/>
            </p:nvSpPr>
            <p:spPr bwMode="auto">
              <a:xfrm flipH="1" flipV="1">
                <a:off x="1344" y="2112"/>
                <a:ext cx="240" cy="27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</a:path>
                  <a:path w="43200" h="43200" stroke="0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Arc 21"/>
              <p:cNvSpPr>
                <a:spLocks/>
              </p:cNvSpPr>
              <p:nvPr/>
            </p:nvSpPr>
            <p:spPr bwMode="auto">
              <a:xfrm flipH="1" flipV="1">
                <a:off x="1104" y="1694"/>
                <a:ext cx="240" cy="27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</a:path>
                  <a:path w="43200" h="43200" stroke="0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Arc 22"/>
              <p:cNvSpPr>
                <a:spLocks/>
              </p:cNvSpPr>
              <p:nvPr/>
            </p:nvSpPr>
            <p:spPr bwMode="auto">
              <a:xfrm flipH="1" flipV="1">
                <a:off x="2160" y="1488"/>
                <a:ext cx="240" cy="27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</a:path>
                  <a:path w="43200" h="43200" stroke="0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3" name="Arc 23"/>
              <p:cNvSpPr>
                <a:spLocks/>
              </p:cNvSpPr>
              <p:nvPr/>
            </p:nvSpPr>
            <p:spPr bwMode="auto">
              <a:xfrm flipH="1" flipV="1">
                <a:off x="2112" y="2016"/>
                <a:ext cx="240" cy="27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</a:path>
                  <a:path w="43200" h="43200" stroke="0" extrusionOk="0">
                    <a:moveTo>
                      <a:pt x="26579" y="42618"/>
                    </a:moveTo>
                    <a:cubicBezTo>
                      <a:pt x="24947" y="43004"/>
                      <a:pt x="23276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1373"/>
                      <a:pt x="36637" y="39928"/>
                      <a:pt x="27198" y="4246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427663" y="3716338"/>
            <a:ext cx="3105150" cy="2424112"/>
            <a:chOff x="1008" y="2784"/>
            <a:chExt cx="1956" cy="1527"/>
          </a:xfrm>
        </p:grpSpPr>
        <p:sp>
          <p:nvSpPr>
            <p:cNvPr id="38918" name="Arc 25"/>
            <p:cNvSpPr>
              <a:spLocks/>
            </p:cNvSpPr>
            <p:nvPr/>
          </p:nvSpPr>
          <p:spPr bwMode="auto">
            <a:xfrm rot="774364" flipV="1">
              <a:off x="2564" y="3265"/>
              <a:ext cx="189" cy="4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9" name="Oval 26"/>
            <p:cNvSpPr>
              <a:spLocks noChangeArrowheads="1"/>
            </p:cNvSpPr>
            <p:nvPr/>
          </p:nvSpPr>
          <p:spPr bwMode="auto">
            <a:xfrm flipH="1">
              <a:off x="1498" y="2928"/>
              <a:ext cx="47" cy="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38920" name="Oval 27"/>
            <p:cNvSpPr>
              <a:spLocks noChangeArrowheads="1"/>
            </p:cNvSpPr>
            <p:nvPr/>
          </p:nvSpPr>
          <p:spPr bwMode="auto">
            <a:xfrm flipH="1">
              <a:off x="1152" y="3437"/>
              <a:ext cx="47" cy="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grpSp>
          <p:nvGrpSpPr>
            <p:cNvPr id="38921" name="Group 28"/>
            <p:cNvGrpSpPr>
              <a:grpSpLocks/>
            </p:cNvGrpSpPr>
            <p:nvPr/>
          </p:nvGrpSpPr>
          <p:grpSpPr bwMode="auto">
            <a:xfrm>
              <a:off x="1056" y="2947"/>
              <a:ext cx="1728" cy="1277"/>
              <a:chOff x="1056" y="2947"/>
              <a:chExt cx="1728" cy="1277"/>
            </a:xfrm>
          </p:grpSpPr>
          <p:sp>
            <p:nvSpPr>
              <p:cNvPr id="38927" name="Arc 29"/>
              <p:cNvSpPr>
                <a:spLocks/>
              </p:cNvSpPr>
              <p:nvPr/>
            </p:nvSpPr>
            <p:spPr bwMode="auto">
              <a:xfrm rot="10800000" flipV="1">
                <a:off x="1209" y="2990"/>
                <a:ext cx="276" cy="482"/>
              </a:xfrm>
              <a:custGeom>
                <a:avLst/>
                <a:gdLst>
                  <a:gd name="T0" fmla="*/ 0 w 31514"/>
                  <a:gd name="T1" fmla="*/ 0 h 21600"/>
                  <a:gd name="T2" fmla="*/ 0 w 31514"/>
                  <a:gd name="T3" fmla="*/ 0 h 21600"/>
                  <a:gd name="T4" fmla="*/ 0 w 3151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514"/>
                  <a:gd name="T10" fmla="*/ 0 h 21600"/>
                  <a:gd name="T11" fmla="*/ 31514 w 315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14" h="21600" fill="none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</a:path>
                  <a:path w="31514" h="21600" stroke="0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  <a:lnTo>
                      <a:pt x="991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Arc 30"/>
              <p:cNvSpPr>
                <a:spLocks/>
              </p:cNvSpPr>
              <p:nvPr/>
            </p:nvSpPr>
            <p:spPr bwMode="auto">
              <a:xfrm rot="774364" flipV="1">
                <a:off x="1273" y="2947"/>
                <a:ext cx="189" cy="48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Arc 31"/>
              <p:cNvSpPr>
                <a:spLocks/>
              </p:cNvSpPr>
              <p:nvPr/>
            </p:nvSpPr>
            <p:spPr bwMode="auto">
              <a:xfrm rot="8310460" flipV="1">
                <a:off x="1056" y="3442"/>
                <a:ext cx="442" cy="686"/>
              </a:xfrm>
              <a:custGeom>
                <a:avLst/>
                <a:gdLst>
                  <a:gd name="T0" fmla="*/ 0 w 31514"/>
                  <a:gd name="T1" fmla="*/ 0 h 21600"/>
                  <a:gd name="T2" fmla="*/ 0 w 31514"/>
                  <a:gd name="T3" fmla="*/ 0 h 21600"/>
                  <a:gd name="T4" fmla="*/ 0 w 3151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514"/>
                  <a:gd name="T10" fmla="*/ 0 h 21600"/>
                  <a:gd name="T11" fmla="*/ 31514 w 315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14" h="21600" fill="none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</a:path>
                  <a:path w="31514" h="21600" stroke="0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  <a:lnTo>
                      <a:pt x="991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Arc 32"/>
              <p:cNvSpPr>
                <a:spLocks/>
              </p:cNvSpPr>
              <p:nvPr/>
            </p:nvSpPr>
            <p:spPr bwMode="auto">
              <a:xfrm rot="19888422" flipV="1">
                <a:off x="1154" y="3411"/>
                <a:ext cx="188" cy="717"/>
              </a:xfrm>
              <a:custGeom>
                <a:avLst/>
                <a:gdLst>
                  <a:gd name="T0" fmla="*/ 0 w 21600"/>
                  <a:gd name="T1" fmla="*/ 0 h 32103"/>
                  <a:gd name="T2" fmla="*/ 0 w 21600"/>
                  <a:gd name="T3" fmla="*/ 0 h 32103"/>
                  <a:gd name="T4" fmla="*/ 0 w 21600"/>
                  <a:gd name="T5" fmla="*/ 0 h 3210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2103"/>
                  <a:gd name="T11" fmla="*/ 21600 w 21600"/>
                  <a:gd name="T12" fmla="*/ 32103 h 32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210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275"/>
                      <a:pt x="20661" y="28890"/>
                      <a:pt x="18874" y="32102"/>
                    </a:cubicBezTo>
                  </a:path>
                  <a:path w="21600" h="3210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275"/>
                      <a:pt x="20661" y="28890"/>
                      <a:pt x="18874" y="3210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Arc 33"/>
              <p:cNvSpPr>
                <a:spLocks/>
              </p:cNvSpPr>
              <p:nvPr/>
            </p:nvSpPr>
            <p:spPr bwMode="auto">
              <a:xfrm rot="10800000" flipV="1">
                <a:off x="2500" y="3308"/>
                <a:ext cx="276" cy="482"/>
              </a:xfrm>
              <a:custGeom>
                <a:avLst/>
                <a:gdLst>
                  <a:gd name="T0" fmla="*/ 0 w 31514"/>
                  <a:gd name="T1" fmla="*/ 0 h 21600"/>
                  <a:gd name="T2" fmla="*/ 0 w 31514"/>
                  <a:gd name="T3" fmla="*/ 0 h 21600"/>
                  <a:gd name="T4" fmla="*/ 0 w 3151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514"/>
                  <a:gd name="T10" fmla="*/ 0 h 21600"/>
                  <a:gd name="T11" fmla="*/ 31514 w 3151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514" h="21600" fill="none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</a:path>
                  <a:path w="31514" h="21600" stroke="0" extrusionOk="0">
                    <a:moveTo>
                      <a:pt x="0" y="2409"/>
                    </a:moveTo>
                    <a:cubicBezTo>
                      <a:pt x="3065" y="826"/>
                      <a:pt x="6464" y="-1"/>
                      <a:pt x="9914" y="0"/>
                    </a:cubicBezTo>
                    <a:cubicBezTo>
                      <a:pt x="21843" y="0"/>
                      <a:pt x="31514" y="9670"/>
                      <a:pt x="31514" y="21600"/>
                    </a:cubicBezTo>
                    <a:lnTo>
                      <a:pt x="991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Oval 34"/>
              <p:cNvSpPr>
                <a:spLocks noChangeArrowheads="1"/>
              </p:cNvSpPr>
              <p:nvPr/>
            </p:nvSpPr>
            <p:spPr bwMode="auto">
              <a:xfrm flipH="1">
                <a:off x="2438" y="3746"/>
                <a:ext cx="47" cy="87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38933" name="Oval 35"/>
              <p:cNvSpPr>
                <a:spLocks noChangeArrowheads="1"/>
              </p:cNvSpPr>
              <p:nvPr/>
            </p:nvSpPr>
            <p:spPr bwMode="auto">
              <a:xfrm flipH="1">
                <a:off x="2737" y="3221"/>
                <a:ext cx="47" cy="87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38934" name="Oval 36"/>
              <p:cNvSpPr>
                <a:spLocks noChangeArrowheads="1"/>
              </p:cNvSpPr>
              <p:nvPr/>
            </p:nvSpPr>
            <p:spPr bwMode="auto">
              <a:xfrm flipH="1">
                <a:off x="1344" y="4137"/>
                <a:ext cx="47" cy="87"/>
              </a:xfrm>
              <a:prstGeom prst="ellips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sp>
          <p:nvSpPr>
            <p:cNvPr id="38922" name="Rectangle 37"/>
            <p:cNvSpPr>
              <a:spLocks noChangeArrowheads="1"/>
            </p:cNvSpPr>
            <p:nvPr/>
          </p:nvSpPr>
          <p:spPr bwMode="auto">
            <a:xfrm>
              <a:off x="2256" y="3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38923" name="Rectangle 38"/>
            <p:cNvSpPr>
              <a:spLocks noChangeArrowheads="1"/>
            </p:cNvSpPr>
            <p:nvPr/>
          </p:nvSpPr>
          <p:spPr bwMode="auto">
            <a:xfrm>
              <a:off x="2736" y="30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38924" name="Rectangle 39"/>
            <p:cNvSpPr>
              <a:spLocks noChangeArrowheads="1"/>
            </p:cNvSpPr>
            <p:nvPr/>
          </p:nvSpPr>
          <p:spPr bwMode="auto">
            <a:xfrm>
              <a:off x="1392" y="39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6</a:t>
              </a:r>
            </a:p>
          </p:txBody>
        </p:sp>
        <p:sp>
          <p:nvSpPr>
            <p:cNvPr id="38925" name="Rectangle 40"/>
            <p:cNvSpPr>
              <a:spLocks noChangeArrowheads="1"/>
            </p:cNvSpPr>
            <p:nvPr/>
          </p:nvSpPr>
          <p:spPr bwMode="auto">
            <a:xfrm>
              <a:off x="1008" y="3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38926" name="Rectangle 41"/>
            <p:cNvSpPr>
              <a:spLocks noChangeArrowheads="1"/>
            </p:cNvSpPr>
            <p:nvPr/>
          </p:nvSpPr>
          <p:spPr bwMode="auto">
            <a:xfrm>
              <a:off x="1536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3800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       </a:t>
            </a: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第三节：关系的运算</a:t>
            </a: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39940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8527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二元关系的定义域和值域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定义域：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值域：</a:t>
            </a:r>
          </a:p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例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={1,2,3,4,5,6},Y={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a,b,c,d,e,f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,a&gt;,&lt;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,b&gt;,&lt;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,c&gt;,&lt;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domR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={1,2,3,4}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ranR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a,b,c,d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zh-CN" altLang="en-US" sz="2500" u="sng">
              <a:solidFill>
                <a:schemeClr val="accent2"/>
              </a:solidFill>
              <a:latin typeface="Verdana" pitchFamily="34" charset="0"/>
            </a:endParaRP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700338" y="1916113"/>
          <a:ext cx="3416300" cy="387350"/>
        </p:xfrm>
        <a:graphic>
          <a:graphicData uri="http://schemas.openxmlformats.org/presentationml/2006/ole">
            <p:oleObj spid="_x0000_s1026" name="Microsoft 公式 3.0" r:id="rId4" imgW="1790640" imgH="20304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459038" y="2393950"/>
          <a:ext cx="3319462" cy="387350"/>
        </p:xfrm>
        <a:graphic>
          <a:graphicData uri="http://schemas.openxmlformats.org/presentationml/2006/ole">
            <p:oleObj spid="_x0000_s1027" name="Microsoft 公式 3.0" r:id="rId5" imgW="1739880" imgH="203040" progId="Equation.3">
              <p:embed/>
            </p:oleObj>
          </a:graphicData>
        </a:graphic>
      </p:graphicFrame>
      <p:pic>
        <p:nvPicPr>
          <p:cNvPr id="3084" name="Picture 12" descr="19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365625"/>
            <a:ext cx="457200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二元关系的逆关系</a:t>
            </a:r>
            <a:endParaRPr lang="en-US" altLang="zh-CN" sz="2800">
              <a:latin typeface="宋体" pitchFamily="2" charset="-122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endParaRPr lang="zh-CN" altLang="en-US" sz="2500">
              <a:solidFill>
                <a:schemeClr val="tx2"/>
              </a:solidFill>
              <a:latin typeface="宋体" pitchFamily="2" charset="-122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 baseline="30000"/>
              <a:t>-1</a:t>
            </a:r>
            <a:r>
              <a:rPr lang="zh-CN" altLang="en-US" sz="2500"/>
              <a:t>就是将</a:t>
            </a:r>
            <a:r>
              <a:rPr lang="en-US" altLang="zh-CN" sz="2500" i="1">
                <a:latin typeface="Arial" charset="0"/>
              </a:rPr>
              <a:t>R</a:t>
            </a:r>
            <a:r>
              <a:rPr lang="zh-CN" altLang="en-US" sz="2500"/>
              <a:t>中的所有有序对的两个元素交换次序成为</a:t>
            </a: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 baseline="30000"/>
              <a:t>-1</a:t>
            </a:r>
            <a:r>
              <a:rPr lang="en-US" altLang="zh-CN" sz="2500"/>
              <a:t> </a:t>
            </a:r>
            <a:r>
              <a:rPr lang="zh-CN" altLang="en-US" sz="2500"/>
              <a:t>，故</a:t>
            </a:r>
            <a:r>
              <a:rPr lang="en-US" altLang="zh-CN" sz="2500"/>
              <a:t>|</a:t>
            </a: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/>
              <a:t>|=| </a:t>
            </a: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 baseline="30000"/>
              <a:t>-1</a:t>
            </a:r>
            <a:r>
              <a:rPr lang="en-US" altLang="zh-CN" sz="2500"/>
              <a:t> |</a:t>
            </a:r>
            <a:r>
              <a:rPr lang="zh-CN" altLang="en-US" sz="2500">
                <a:solidFill>
                  <a:schemeClr val="tx2"/>
                </a:solidFill>
                <a:latin typeface="宋体" pitchFamily="2" charset="-122"/>
              </a:rPr>
              <a:t> </a:t>
            </a:r>
            <a:endParaRPr lang="zh-CN" altLang="en-US" sz="2500">
              <a:solidFill>
                <a:schemeClr val="accent2"/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  <a:sym typeface="Symbol" pitchFamily="18" charset="2"/>
              </a:rPr>
              <a:t>说明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 baseline="30000"/>
              <a:t>-1</a:t>
            </a:r>
            <a:r>
              <a:rPr lang="en-US" altLang="zh-CN" sz="2500"/>
              <a:t> </a:t>
            </a:r>
            <a:r>
              <a:rPr lang="zh-CN" altLang="en-US" sz="2500"/>
              <a:t>的关系矩阵是</a:t>
            </a:r>
            <a:r>
              <a:rPr lang="en-US" altLang="zh-CN" sz="2500" i="1">
                <a:latin typeface="Arial" charset="0"/>
              </a:rPr>
              <a:t>R</a:t>
            </a:r>
            <a:r>
              <a:rPr lang="zh-CN" altLang="en-US" sz="2500"/>
              <a:t>的关系矩阵的转置，即           </a:t>
            </a:r>
            <a:r>
              <a:rPr lang="en-US" altLang="zh-CN" sz="2500"/>
              <a:t>M</a:t>
            </a:r>
            <a:r>
              <a:rPr lang="en-US" altLang="zh-CN" sz="2500" baseline="-25000"/>
              <a:t>R</a:t>
            </a:r>
            <a:r>
              <a:rPr lang="en-US" altLang="zh-CN" sz="2500" baseline="-5000"/>
              <a:t>-1</a:t>
            </a:r>
            <a:r>
              <a:rPr lang="en-US" altLang="zh-CN" sz="2500"/>
              <a:t>=(M</a:t>
            </a:r>
            <a:r>
              <a:rPr lang="en-US" altLang="zh-CN" sz="2500" baseline="-25000"/>
              <a:t>R</a:t>
            </a:r>
            <a:r>
              <a:rPr lang="en-US" altLang="zh-CN" sz="2500"/>
              <a:t>)</a:t>
            </a:r>
            <a:r>
              <a:rPr lang="en-US" altLang="zh-CN" sz="2500" baseline="30000"/>
              <a:t>T</a:t>
            </a:r>
            <a:endParaRPr lang="en-US" altLang="zh-CN" sz="2500"/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latin typeface="Arial" charset="0"/>
              </a:rPr>
              <a:t>R</a:t>
            </a:r>
            <a:r>
              <a:rPr lang="en-US" altLang="zh-CN" sz="2500" baseline="30000"/>
              <a:t>-1</a:t>
            </a:r>
            <a:r>
              <a:rPr lang="zh-CN" altLang="en-US" sz="2500"/>
              <a:t>的关系图就是将</a:t>
            </a:r>
            <a:r>
              <a:rPr lang="en-US" altLang="zh-CN" sz="2500"/>
              <a:t>R</a:t>
            </a:r>
            <a:r>
              <a:rPr lang="zh-CN" altLang="en-US" sz="2500"/>
              <a:t>的关系图中的弧改变方向即可以</a:t>
            </a:r>
            <a:endParaRPr lang="zh-CN" altLang="en-US" sz="2500">
              <a:solidFill>
                <a:schemeClr val="tx2"/>
              </a:solidFill>
              <a:latin typeface="Verdana" pitchFamily="34" charset="0"/>
              <a:sym typeface="Symbol" pitchFamily="18" charset="2"/>
            </a:endParaRPr>
          </a:p>
          <a:p>
            <a:pPr marL="1143000" lvl="2" indent="-228600">
              <a:lnSpc>
                <a:spcPct val="100000"/>
              </a:lnSpc>
              <a:buClrTx/>
              <a:buFontTx/>
              <a:buChar char="•"/>
            </a:pPr>
            <a:endParaRPr lang="zh-CN" altLang="en-US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555875" y="1844675"/>
          <a:ext cx="3673475" cy="498475"/>
        </p:xfrm>
        <a:graphic>
          <a:graphicData uri="http://schemas.openxmlformats.org/presentationml/2006/ole">
            <p:oleObj spid="_x0000_s2050" name="Microsoft 公式 3.0" r:id="rId4" imgW="1688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例：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d&gt;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d&gt;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&gt;}</a:t>
            </a: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a,a&gt;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&lt;d,a&gt;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&lt;d,b&gt;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&lt;a,c&gt;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&lt;b,c&gt;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&lt;c,d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&gt;}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 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          1 0 0 1                      1 0 1 0</a:t>
            </a:r>
            <a:endParaRPr lang="en-US" altLang="zh-CN" sz="28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          0 0 0 1                      0 0 1 0  </a:t>
            </a:r>
            <a:endParaRPr lang="en-US" altLang="zh-CN" sz="28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 M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  1 1 0 0    M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800" baseline="30000">
                <a:latin typeface="Verdana" pitchFamily="34" charset="0"/>
                <a:ea typeface="仿宋_GB2312" pitchFamily="49" charset="-122"/>
              </a:rPr>
              <a:t>-1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=M</a:t>
            </a:r>
            <a:r>
              <a:rPr lang="en-US" altLang="zh-CN" sz="2800" baseline="-30000"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800" baseline="30000">
                <a:latin typeface="Verdana" pitchFamily="34" charset="0"/>
                <a:ea typeface="仿宋_GB2312" pitchFamily="49" charset="-122"/>
              </a:rPr>
              <a:t>T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 0 0 0 1 </a:t>
            </a:r>
            <a:endParaRPr lang="en-US" altLang="zh-CN" sz="28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          0 0 1 0                      1 1 0 0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31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关系是数学中最重要的概念之一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父子关系、师生关系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等于、大于、小于关系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直线的平行、垂直关系</a:t>
            </a:r>
          </a:p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在计算机科学中有广泛应用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人工智能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程序设计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数据库管理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—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关系数据库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例：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d&gt;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d&gt;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&gt;}</a:t>
            </a: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a,a&gt;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&lt;d,a&gt;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&lt;d,b&gt;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&lt;a,c&gt;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&lt;b,c&gt;</a:t>
            </a:r>
            <a:r>
              <a:rPr lang="zh-CN" altLang="en-US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&lt;c,d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&gt;}</a:t>
            </a:r>
            <a:r>
              <a:rPr lang="en-US" altLang="zh-CN" sz="2500">
                <a:solidFill>
                  <a:schemeClr val="tx2"/>
                </a:solidFill>
                <a:latin typeface="Verdana" pitchFamily="34" charset="0"/>
                <a:ea typeface="仿宋_GB2312" pitchFamily="49" charset="-122"/>
              </a:rPr>
              <a:t>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717925"/>
            <a:ext cx="4464050" cy="2590800"/>
            <a:chOff x="1200" y="624"/>
            <a:chExt cx="2812" cy="1632"/>
          </a:xfrm>
        </p:grpSpPr>
        <p:grpSp>
          <p:nvGrpSpPr>
            <p:cNvPr id="41989" name="Group 5"/>
            <p:cNvGrpSpPr>
              <a:grpSpLocks/>
            </p:cNvGrpSpPr>
            <p:nvPr/>
          </p:nvGrpSpPr>
          <p:grpSpPr bwMode="auto">
            <a:xfrm>
              <a:off x="1392" y="1008"/>
              <a:ext cx="2256" cy="1104"/>
              <a:chOff x="759" y="323"/>
              <a:chExt cx="2172" cy="1273"/>
            </a:xfrm>
          </p:grpSpPr>
          <p:sp>
            <p:nvSpPr>
              <p:cNvPr id="42000" name="Line 6"/>
              <p:cNvSpPr>
                <a:spLocks noChangeShapeType="1"/>
              </p:cNvSpPr>
              <p:nvPr/>
            </p:nvSpPr>
            <p:spPr bwMode="auto">
              <a:xfrm>
                <a:off x="1131" y="796"/>
                <a:ext cx="288" cy="3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Line 7"/>
              <p:cNvSpPr>
                <a:spLocks noChangeShapeType="1"/>
              </p:cNvSpPr>
              <p:nvPr/>
            </p:nvSpPr>
            <p:spPr bwMode="auto">
              <a:xfrm flipH="1">
                <a:off x="1131" y="1284"/>
                <a:ext cx="2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Line 8"/>
              <p:cNvSpPr>
                <a:spLocks noChangeShapeType="1"/>
              </p:cNvSpPr>
              <p:nvPr/>
            </p:nvSpPr>
            <p:spPr bwMode="auto">
              <a:xfrm flipH="1" flipV="1">
                <a:off x="759" y="1281"/>
                <a:ext cx="261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Line 9"/>
              <p:cNvSpPr>
                <a:spLocks noChangeShapeType="1"/>
              </p:cNvSpPr>
              <p:nvPr/>
            </p:nvSpPr>
            <p:spPr bwMode="auto">
              <a:xfrm flipV="1">
                <a:off x="1035" y="837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Line 10"/>
              <p:cNvSpPr>
                <a:spLocks noChangeShapeType="1"/>
              </p:cNvSpPr>
              <p:nvPr/>
            </p:nvSpPr>
            <p:spPr bwMode="auto">
              <a:xfrm>
                <a:off x="768" y="1222"/>
                <a:ext cx="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Line 11"/>
              <p:cNvSpPr>
                <a:spLocks noChangeShapeType="1"/>
              </p:cNvSpPr>
              <p:nvPr/>
            </p:nvSpPr>
            <p:spPr bwMode="auto">
              <a:xfrm flipV="1">
                <a:off x="2691" y="1284"/>
                <a:ext cx="2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Line 12"/>
              <p:cNvSpPr>
                <a:spLocks noChangeShapeType="1"/>
              </p:cNvSpPr>
              <p:nvPr/>
            </p:nvSpPr>
            <p:spPr bwMode="auto">
              <a:xfrm>
                <a:off x="2331" y="1284"/>
                <a:ext cx="2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Line 13"/>
              <p:cNvSpPr>
                <a:spLocks noChangeShapeType="1"/>
              </p:cNvSpPr>
              <p:nvPr/>
            </p:nvSpPr>
            <p:spPr bwMode="auto">
              <a:xfrm flipH="1" flipV="1">
                <a:off x="2691" y="796"/>
                <a:ext cx="2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Line 14"/>
              <p:cNvSpPr>
                <a:spLocks noChangeShapeType="1"/>
              </p:cNvSpPr>
              <p:nvPr/>
            </p:nvSpPr>
            <p:spPr bwMode="auto">
              <a:xfrm>
                <a:off x="2610" y="882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9" name="Line 15"/>
              <p:cNvSpPr>
                <a:spLocks noChangeShapeType="1"/>
              </p:cNvSpPr>
              <p:nvPr/>
            </p:nvSpPr>
            <p:spPr bwMode="auto">
              <a:xfrm flipH="1">
                <a:off x="2355" y="1222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0" name="Freeform 16"/>
              <p:cNvSpPr>
                <a:spLocks/>
              </p:cNvSpPr>
              <p:nvPr/>
            </p:nvSpPr>
            <p:spPr bwMode="auto">
              <a:xfrm>
                <a:off x="915" y="329"/>
                <a:ext cx="315" cy="270"/>
              </a:xfrm>
              <a:custGeom>
                <a:avLst/>
                <a:gdLst>
                  <a:gd name="T0" fmla="*/ 90 w 315"/>
                  <a:gd name="T1" fmla="*/ 255 h 270"/>
                  <a:gd name="T2" fmla="*/ 0 w 315"/>
                  <a:gd name="T3" fmla="*/ 210 h 270"/>
                  <a:gd name="T4" fmla="*/ 0 w 315"/>
                  <a:gd name="T5" fmla="*/ 75 h 270"/>
                  <a:gd name="T6" fmla="*/ 90 w 315"/>
                  <a:gd name="T7" fmla="*/ 0 h 270"/>
                  <a:gd name="T8" fmla="*/ 240 w 315"/>
                  <a:gd name="T9" fmla="*/ 0 h 270"/>
                  <a:gd name="T10" fmla="*/ 315 w 315"/>
                  <a:gd name="T11" fmla="*/ 105 h 270"/>
                  <a:gd name="T12" fmla="*/ 270 w 315"/>
                  <a:gd name="T13" fmla="*/ 195 h 270"/>
                  <a:gd name="T14" fmla="*/ 225 w 315"/>
                  <a:gd name="T15" fmla="*/ 27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5"/>
                  <a:gd name="T25" fmla="*/ 0 h 270"/>
                  <a:gd name="T26" fmla="*/ 315 w 315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5" h="270">
                    <a:moveTo>
                      <a:pt x="90" y="255"/>
                    </a:moveTo>
                    <a:lnTo>
                      <a:pt x="0" y="210"/>
                    </a:lnTo>
                    <a:lnTo>
                      <a:pt x="0" y="75"/>
                    </a:lnTo>
                    <a:lnTo>
                      <a:pt x="90" y="0"/>
                    </a:lnTo>
                    <a:lnTo>
                      <a:pt x="240" y="0"/>
                    </a:lnTo>
                    <a:lnTo>
                      <a:pt x="315" y="105"/>
                    </a:lnTo>
                    <a:lnTo>
                      <a:pt x="270" y="195"/>
                    </a:lnTo>
                    <a:lnTo>
                      <a:pt x="225" y="2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Freeform 17"/>
              <p:cNvSpPr>
                <a:spLocks/>
              </p:cNvSpPr>
              <p:nvPr/>
            </p:nvSpPr>
            <p:spPr bwMode="auto">
              <a:xfrm>
                <a:off x="2451" y="323"/>
                <a:ext cx="315" cy="270"/>
              </a:xfrm>
              <a:custGeom>
                <a:avLst/>
                <a:gdLst>
                  <a:gd name="T0" fmla="*/ 90 w 315"/>
                  <a:gd name="T1" fmla="*/ 255 h 270"/>
                  <a:gd name="T2" fmla="*/ 0 w 315"/>
                  <a:gd name="T3" fmla="*/ 210 h 270"/>
                  <a:gd name="T4" fmla="*/ 0 w 315"/>
                  <a:gd name="T5" fmla="*/ 75 h 270"/>
                  <a:gd name="T6" fmla="*/ 90 w 315"/>
                  <a:gd name="T7" fmla="*/ 0 h 270"/>
                  <a:gd name="T8" fmla="*/ 240 w 315"/>
                  <a:gd name="T9" fmla="*/ 0 h 270"/>
                  <a:gd name="T10" fmla="*/ 315 w 315"/>
                  <a:gd name="T11" fmla="*/ 105 h 270"/>
                  <a:gd name="T12" fmla="*/ 270 w 315"/>
                  <a:gd name="T13" fmla="*/ 195 h 270"/>
                  <a:gd name="T14" fmla="*/ 225 w 315"/>
                  <a:gd name="T15" fmla="*/ 27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5"/>
                  <a:gd name="T25" fmla="*/ 0 h 270"/>
                  <a:gd name="T26" fmla="*/ 315 w 315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5" h="270">
                    <a:moveTo>
                      <a:pt x="90" y="255"/>
                    </a:moveTo>
                    <a:lnTo>
                      <a:pt x="0" y="210"/>
                    </a:lnTo>
                    <a:lnTo>
                      <a:pt x="0" y="75"/>
                    </a:lnTo>
                    <a:lnTo>
                      <a:pt x="90" y="0"/>
                    </a:lnTo>
                    <a:lnTo>
                      <a:pt x="240" y="0"/>
                    </a:lnTo>
                    <a:lnTo>
                      <a:pt x="315" y="105"/>
                    </a:lnTo>
                    <a:lnTo>
                      <a:pt x="270" y="195"/>
                    </a:lnTo>
                    <a:lnTo>
                      <a:pt x="225" y="2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0" name="Rectangle 18"/>
            <p:cNvSpPr>
              <a:spLocks noChangeArrowheads="1"/>
            </p:cNvSpPr>
            <p:nvPr/>
          </p:nvSpPr>
          <p:spPr bwMode="auto">
            <a:xfrm>
              <a:off x="2016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d</a:t>
              </a:r>
            </a:p>
          </p:txBody>
        </p:sp>
        <p:sp>
          <p:nvSpPr>
            <p:cNvPr id="41991" name="Rectangle 19"/>
            <p:cNvSpPr>
              <a:spLocks noChangeArrowheads="1"/>
            </p:cNvSpPr>
            <p:nvPr/>
          </p:nvSpPr>
          <p:spPr bwMode="auto">
            <a:xfrm>
              <a:off x="1248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41992" name="Rectangle 20"/>
            <p:cNvSpPr>
              <a:spLocks noChangeArrowheads="1"/>
            </p:cNvSpPr>
            <p:nvPr/>
          </p:nvSpPr>
          <p:spPr bwMode="auto">
            <a:xfrm>
              <a:off x="1632" y="192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c</a:t>
              </a:r>
            </a:p>
          </p:txBody>
        </p:sp>
        <p:sp>
          <p:nvSpPr>
            <p:cNvPr id="41993" name="Rectangle 21"/>
            <p:cNvSpPr>
              <a:spLocks noChangeArrowheads="1"/>
            </p:cNvSpPr>
            <p:nvPr/>
          </p:nvSpPr>
          <p:spPr bwMode="auto">
            <a:xfrm>
              <a:off x="3241" y="1257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41994" name="Rectangle 22"/>
            <p:cNvSpPr>
              <a:spLocks noChangeArrowheads="1"/>
            </p:cNvSpPr>
            <p:nvPr/>
          </p:nvSpPr>
          <p:spPr bwMode="auto">
            <a:xfrm>
              <a:off x="2880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b</a:t>
              </a:r>
            </a:p>
          </p:txBody>
        </p:sp>
        <p:sp>
          <p:nvSpPr>
            <p:cNvPr id="41995" name="Rectangle 23"/>
            <p:cNvSpPr>
              <a:spLocks noChangeArrowheads="1"/>
            </p:cNvSpPr>
            <p:nvPr/>
          </p:nvSpPr>
          <p:spPr bwMode="auto">
            <a:xfrm>
              <a:off x="3216" y="1929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c</a:t>
              </a:r>
            </a:p>
          </p:txBody>
        </p:sp>
        <p:sp>
          <p:nvSpPr>
            <p:cNvPr id="41996" name="Rectangle 24"/>
            <p:cNvSpPr>
              <a:spLocks noChangeArrowheads="1"/>
            </p:cNvSpPr>
            <p:nvPr/>
          </p:nvSpPr>
          <p:spPr bwMode="auto">
            <a:xfrm>
              <a:off x="1584" y="12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a</a:t>
              </a:r>
            </a:p>
          </p:txBody>
        </p:sp>
        <p:sp>
          <p:nvSpPr>
            <p:cNvPr id="41997" name="Rectangle 25"/>
            <p:cNvSpPr>
              <a:spLocks noChangeArrowheads="1"/>
            </p:cNvSpPr>
            <p:nvPr/>
          </p:nvSpPr>
          <p:spPr bwMode="auto">
            <a:xfrm>
              <a:off x="3600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ea typeface="仿宋_GB2312" pitchFamily="49" charset="-122"/>
                </a:rPr>
                <a:t>d</a:t>
              </a:r>
            </a:p>
          </p:txBody>
        </p:sp>
        <p:sp>
          <p:nvSpPr>
            <p:cNvPr id="41998" name="Rectangle 26"/>
            <p:cNvSpPr>
              <a:spLocks noChangeArrowheads="1"/>
            </p:cNvSpPr>
            <p:nvPr/>
          </p:nvSpPr>
          <p:spPr bwMode="auto">
            <a:xfrm>
              <a:off x="1200" y="624"/>
              <a:ext cx="11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R</a:t>
              </a:r>
              <a:r>
                <a:rPr lang="zh-CN" altLang="en-US" sz="2800" b="0">
                  <a:ea typeface="仿宋_GB2312" pitchFamily="49" charset="-122"/>
                </a:rPr>
                <a:t>的关系图</a:t>
              </a:r>
            </a:p>
          </p:txBody>
        </p:sp>
        <p:sp>
          <p:nvSpPr>
            <p:cNvPr id="41999" name="Rectangle 27"/>
            <p:cNvSpPr>
              <a:spLocks noChangeArrowheads="1"/>
            </p:cNvSpPr>
            <p:nvPr/>
          </p:nvSpPr>
          <p:spPr bwMode="auto">
            <a:xfrm>
              <a:off x="2736" y="624"/>
              <a:ext cx="12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R</a:t>
              </a:r>
              <a:r>
                <a:rPr lang="en-US" altLang="zh-CN" sz="2800" b="0" baseline="30000">
                  <a:latin typeface="仿宋_GB2312" pitchFamily="49" charset="-122"/>
                  <a:ea typeface="仿宋_GB2312" pitchFamily="49" charset="-122"/>
                </a:rPr>
                <a:t>-1</a:t>
              </a:r>
              <a:r>
                <a:rPr lang="zh-CN" altLang="en-US" sz="2800" b="0">
                  <a:ea typeface="仿宋_GB2312" pitchFamily="49" charset="-122"/>
                </a:rPr>
                <a:t>的关系图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/>
              <a:t>关系的右复合</a:t>
            </a:r>
          </a:p>
          <a:p>
            <a:pPr marL="533400" indent="-533400">
              <a:lnSpc>
                <a:spcPct val="100000"/>
              </a:lnSpc>
            </a:pPr>
            <a:endParaRPr lang="zh-CN" altLang="en-US" sz="2800"/>
          </a:p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={1,2,3,4,5},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={3,4,5},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={1,2,3}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&gt;|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x+y=6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      ={&lt;1,5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2,4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3,3&gt;}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y-z=2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   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     ={&lt;3,1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4,2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5,3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={&lt;1,3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2,2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3,1&gt;}</a:t>
            </a:r>
            <a:endParaRPr lang="zh-CN" altLang="en-US" sz="2500">
              <a:solidFill>
                <a:schemeClr val="accent2"/>
              </a:solidFill>
              <a:latin typeface="Verdana" pitchFamily="34" charset="0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517650" y="1916113"/>
          <a:ext cx="6007100" cy="425450"/>
        </p:xfrm>
        <a:graphic>
          <a:graphicData uri="http://schemas.openxmlformats.org/presentationml/2006/ole">
            <p:oleObj spid="_x0000_s3074" name="公式" r:id="rId4" imgW="2869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例（续）</a:t>
            </a:r>
            <a:endParaRPr lang="en-US" altLang="zh-CN" sz="2800">
              <a:latin typeface="Verdan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19475" y="1412875"/>
            <a:ext cx="2952750" cy="2347913"/>
            <a:chOff x="1440" y="1152"/>
            <a:chExt cx="1860" cy="1479"/>
          </a:xfrm>
        </p:grpSpPr>
        <p:grpSp>
          <p:nvGrpSpPr>
            <p:cNvPr id="43035" name="Group 6"/>
            <p:cNvGrpSpPr>
              <a:grpSpLocks/>
            </p:cNvGrpSpPr>
            <p:nvPr/>
          </p:nvGrpSpPr>
          <p:grpSpPr bwMode="auto">
            <a:xfrm>
              <a:off x="1632" y="1344"/>
              <a:ext cx="1488" cy="1200"/>
              <a:chOff x="1632" y="1344"/>
              <a:chExt cx="1488" cy="1200"/>
            </a:xfrm>
          </p:grpSpPr>
          <p:sp>
            <p:nvSpPr>
              <p:cNvPr id="43047" name="Line 7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681" cy="3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48" name="Group 8"/>
              <p:cNvGrpSpPr>
                <a:grpSpLocks/>
              </p:cNvGrpSpPr>
              <p:nvPr/>
            </p:nvGrpSpPr>
            <p:grpSpPr bwMode="auto">
              <a:xfrm>
                <a:off x="1632" y="1344"/>
                <a:ext cx="862" cy="1200"/>
                <a:chOff x="1632" y="1344"/>
                <a:chExt cx="862" cy="1200"/>
              </a:xfrm>
            </p:grpSpPr>
            <p:sp>
              <p:nvSpPr>
                <p:cNvPr id="43058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1632" y="2480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59" name="Oval 10"/>
                <p:cNvSpPr>
                  <a:spLocks noChangeArrowheads="1"/>
                </p:cNvSpPr>
                <p:nvPr/>
              </p:nvSpPr>
              <p:spPr bwMode="auto">
                <a:xfrm flipV="1">
                  <a:off x="1632" y="2190"/>
                  <a:ext cx="85" cy="6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0" name="Oval 11"/>
                <p:cNvSpPr>
                  <a:spLocks noChangeArrowheads="1"/>
                </p:cNvSpPr>
                <p:nvPr/>
              </p:nvSpPr>
              <p:spPr bwMode="auto">
                <a:xfrm flipV="1">
                  <a:off x="1632" y="1955"/>
                  <a:ext cx="85" cy="6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1" name="Oval 12"/>
                <p:cNvSpPr>
                  <a:spLocks noChangeArrowheads="1"/>
                </p:cNvSpPr>
                <p:nvPr/>
              </p:nvSpPr>
              <p:spPr bwMode="auto">
                <a:xfrm flipV="1">
                  <a:off x="1632" y="1691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2" name="Oval 13"/>
                <p:cNvSpPr>
                  <a:spLocks noChangeArrowheads="1"/>
                </p:cNvSpPr>
                <p:nvPr/>
              </p:nvSpPr>
              <p:spPr bwMode="auto">
                <a:xfrm flipV="1">
                  <a:off x="1632" y="1344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3" name="Oval 14"/>
                <p:cNvSpPr>
                  <a:spLocks noChangeArrowheads="1"/>
                </p:cNvSpPr>
                <p:nvPr/>
              </p:nvSpPr>
              <p:spPr bwMode="auto">
                <a:xfrm flipV="1">
                  <a:off x="2400" y="2456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4" name="Oval 15"/>
                <p:cNvSpPr>
                  <a:spLocks noChangeArrowheads="1"/>
                </p:cNvSpPr>
                <p:nvPr/>
              </p:nvSpPr>
              <p:spPr bwMode="auto">
                <a:xfrm flipV="1">
                  <a:off x="2400" y="2016"/>
                  <a:ext cx="85" cy="6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65" name="Oval 16"/>
                <p:cNvSpPr>
                  <a:spLocks noChangeArrowheads="1"/>
                </p:cNvSpPr>
                <p:nvPr/>
              </p:nvSpPr>
              <p:spPr bwMode="auto">
                <a:xfrm flipV="1">
                  <a:off x="2409" y="1656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43049" name="Group 17"/>
              <p:cNvGrpSpPr>
                <a:grpSpLocks/>
              </p:cNvGrpSpPr>
              <p:nvPr/>
            </p:nvGrpSpPr>
            <p:grpSpPr bwMode="auto">
              <a:xfrm>
                <a:off x="3024" y="1346"/>
                <a:ext cx="96" cy="1006"/>
                <a:chOff x="3024" y="1346"/>
                <a:chExt cx="25" cy="405"/>
              </a:xfrm>
            </p:grpSpPr>
            <p:sp>
              <p:nvSpPr>
                <p:cNvPr id="43055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3024" y="1728"/>
                  <a:ext cx="25" cy="23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56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3024" y="1536"/>
                  <a:ext cx="25" cy="22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43057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3024" y="1346"/>
                  <a:ext cx="25" cy="23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43050" name="Line 21"/>
              <p:cNvSpPr>
                <a:spLocks noChangeShapeType="1"/>
              </p:cNvSpPr>
              <p:nvPr/>
            </p:nvSpPr>
            <p:spPr bwMode="auto">
              <a:xfrm>
                <a:off x="1728" y="1392"/>
                <a:ext cx="672" cy="1056"/>
              </a:xfrm>
              <a:prstGeom prst="line">
                <a:avLst/>
              </a:prstGeom>
              <a:noFill/>
              <a:ln w="9525">
                <a:solidFill>
                  <a:srgbClr val="33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22"/>
              <p:cNvSpPr>
                <a:spLocks noChangeShapeType="1"/>
              </p:cNvSpPr>
              <p:nvPr/>
            </p:nvSpPr>
            <p:spPr bwMode="auto">
              <a:xfrm flipV="1">
                <a:off x="1728" y="1728"/>
                <a:ext cx="672" cy="240"/>
              </a:xfrm>
              <a:prstGeom prst="line">
                <a:avLst/>
              </a:prstGeom>
              <a:noFill/>
              <a:ln w="9525">
                <a:solidFill>
                  <a:srgbClr val="33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23"/>
              <p:cNvSpPr>
                <a:spLocks noChangeShapeType="1"/>
              </p:cNvSpPr>
              <p:nvPr/>
            </p:nvSpPr>
            <p:spPr bwMode="auto">
              <a:xfrm flipV="1">
                <a:off x="2499" y="1392"/>
                <a:ext cx="525" cy="303"/>
              </a:xfrm>
              <a:prstGeom prst="line">
                <a:avLst/>
              </a:prstGeom>
              <a:noFill/>
              <a:ln w="9525">
                <a:solidFill>
                  <a:srgbClr val="33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24"/>
              <p:cNvSpPr>
                <a:spLocks noChangeShapeType="1"/>
              </p:cNvSpPr>
              <p:nvPr/>
            </p:nvSpPr>
            <p:spPr bwMode="auto">
              <a:xfrm flipV="1">
                <a:off x="2499" y="1872"/>
                <a:ext cx="573" cy="159"/>
              </a:xfrm>
              <a:prstGeom prst="line">
                <a:avLst/>
              </a:prstGeom>
              <a:noFill/>
              <a:ln w="9525">
                <a:solidFill>
                  <a:srgbClr val="33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25"/>
              <p:cNvSpPr>
                <a:spLocks noChangeShapeType="1"/>
              </p:cNvSpPr>
              <p:nvPr/>
            </p:nvSpPr>
            <p:spPr bwMode="auto">
              <a:xfrm flipV="1">
                <a:off x="2451" y="2304"/>
                <a:ext cx="621" cy="192"/>
              </a:xfrm>
              <a:prstGeom prst="line">
                <a:avLst/>
              </a:prstGeom>
              <a:noFill/>
              <a:ln w="9525">
                <a:solidFill>
                  <a:srgbClr val="3333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" name="Rectangle 26"/>
            <p:cNvSpPr>
              <a:spLocks noChangeArrowheads="1"/>
            </p:cNvSpPr>
            <p:nvPr/>
          </p:nvSpPr>
          <p:spPr bwMode="auto">
            <a:xfrm>
              <a:off x="2256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43037" name="Rectangle 27"/>
            <p:cNvSpPr>
              <a:spLocks noChangeArrowheads="1"/>
            </p:cNvSpPr>
            <p:nvPr/>
          </p:nvSpPr>
          <p:spPr bwMode="auto">
            <a:xfrm>
              <a:off x="2256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43038" name="Rectangle 28"/>
            <p:cNvSpPr>
              <a:spLocks noChangeArrowheads="1"/>
            </p:cNvSpPr>
            <p:nvPr/>
          </p:nvSpPr>
          <p:spPr bwMode="auto">
            <a:xfrm>
              <a:off x="2256" y="14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3039" name="Rectangle 29"/>
            <p:cNvSpPr>
              <a:spLocks noChangeArrowheads="1"/>
            </p:cNvSpPr>
            <p:nvPr/>
          </p:nvSpPr>
          <p:spPr bwMode="auto">
            <a:xfrm>
              <a:off x="1440" y="23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43040" name="Rectangle 30"/>
            <p:cNvSpPr>
              <a:spLocks noChangeArrowheads="1"/>
            </p:cNvSpPr>
            <p:nvPr/>
          </p:nvSpPr>
          <p:spPr bwMode="auto">
            <a:xfrm>
              <a:off x="1440" y="20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43041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3042" name="Rectangle 32"/>
            <p:cNvSpPr>
              <a:spLocks noChangeArrowheads="1"/>
            </p:cNvSpPr>
            <p:nvPr/>
          </p:nvSpPr>
          <p:spPr bwMode="auto">
            <a:xfrm>
              <a:off x="1440" y="14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3043" name="Rectangle 33"/>
            <p:cNvSpPr>
              <a:spLocks noChangeArrowheads="1"/>
            </p:cNvSpPr>
            <p:nvPr/>
          </p:nvSpPr>
          <p:spPr bwMode="auto">
            <a:xfrm>
              <a:off x="1440" y="12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43044" name="Rectangle 34"/>
            <p:cNvSpPr>
              <a:spLocks noChangeArrowheads="1"/>
            </p:cNvSpPr>
            <p:nvPr/>
          </p:nvSpPr>
          <p:spPr bwMode="auto">
            <a:xfrm>
              <a:off x="3072" y="20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3045" name="Rectangle 35"/>
            <p:cNvSpPr>
              <a:spLocks noChangeArrowheads="1"/>
            </p:cNvSpPr>
            <p:nvPr/>
          </p:nvSpPr>
          <p:spPr bwMode="auto">
            <a:xfrm>
              <a:off x="3024" y="15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3046" name="Rectangle 36"/>
            <p:cNvSpPr>
              <a:spLocks noChangeArrowheads="1"/>
            </p:cNvSpPr>
            <p:nvPr/>
          </p:nvSpPr>
          <p:spPr bwMode="auto">
            <a:xfrm>
              <a:off x="3024" y="11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362325" y="4003675"/>
            <a:ext cx="2038350" cy="2271713"/>
            <a:chOff x="1404" y="2784"/>
            <a:chExt cx="1284" cy="1431"/>
          </a:xfrm>
        </p:grpSpPr>
        <p:sp>
          <p:nvSpPr>
            <p:cNvPr id="43015" name="Line 38"/>
            <p:cNvSpPr>
              <a:spLocks noChangeShapeType="1"/>
            </p:cNvSpPr>
            <p:nvPr/>
          </p:nvSpPr>
          <p:spPr bwMode="auto">
            <a:xfrm>
              <a:off x="1680" y="3312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Oval 39"/>
            <p:cNvSpPr>
              <a:spLocks noChangeArrowheads="1"/>
            </p:cNvSpPr>
            <p:nvPr/>
          </p:nvSpPr>
          <p:spPr bwMode="auto">
            <a:xfrm flipV="1">
              <a:off x="1584" y="4064"/>
              <a:ext cx="85" cy="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017" name="Oval 40"/>
            <p:cNvSpPr>
              <a:spLocks noChangeArrowheads="1"/>
            </p:cNvSpPr>
            <p:nvPr/>
          </p:nvSpPr>
          <p:spPr bwMode="auto">
            <a:xfrm flipV="1">
              <a:off x="1584" y="3774"/>
              <a:ext cx="85" cy="6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018" name="Oval 41"/>
            <p:cNvSpPr>
              <a:spLocks noChangeArrowheads="1"/>
            </p:cNvSpPr>
            <p:nvPr/>
          </p:nvSpPr>
          <p:spPr bwMode="auto">
            <a:xfrm flipV="1">
              <a:off x="1584" y="3539"/>
              <a:ext cx="85" cy="6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019" name="Oval 42"/>
            <p:cNvSpPr>
              <a:spLocks noChangeArrowheads="1"/>
            </p:cNvSpPr>
            <p:nvPr/>
          </p:nvSpPr>
          <p:spPr bwMode="auto">
            <a:xfrm flipV="1">
              <a:off x="1584" y="3275"/>
              <a:ext cx="85" cy="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sp>
          <p:nvSpPr>
            <p:cNvPr id="43020" name="Oval 43"/>
            <p:cNvSpPr>
              <a:spLocks noChangeArrowheads="1"/>
            </p:cNvSpPr>
            <p:nvPr/>
          </p:nvSpPr>
          <p:spPr bwMode="auto">
            <a:xfrm flipV="1">
              <a:off x="1584" y="2928"/>
              <a:ext cx="85" cy="6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grpSp>
          <p:nvGrpSpPr>
            <p:cNvPr id="43021" name="Group 44"/>
            <p:cNvGrpSpPr>
              <a:grpSpLocks/>
            </p:cNvGrpSpPr>
            <p:nvPr/>
          </p:nvGrpSpPr>
          <p:grpSpPr bwMode="auto">
            <a:xfrm>
              <a:off x="2400" y="2930"/>
              <a:ext cx="96" cy="1006"/>
              <a:chOff x="3024" y="1346"/>
              <a:chExt cx="25" cy="405"/>
            </a:xfrm>
          </p:grpSpPr>
          <p:sp>
            <p:nvSpPr>
              <p:cNvPr id="43032" name="Oval 45"/>
              <p:cNvSpPr>
                <a:spLocks noChangeArrowheads="1"/>
              </p:cNvSpPr>
              <p:nvPr/>
            </p:nvSpPr>
            <p:spPr bwMode="auto">
              <a:xfrm flipV="1">
                <a:off x="3024" y="1728"/>
                <a:ext cx="25" cy="2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43033" name="Oval 46"/>
              <p:cNvSpPr>
                <a:spLocks noChangeArrowheads="1"/>
              </p:cNvSpPr>
              <p:nvPr/>
            </p:nvSpPr>
            <p:spPr bwMode="auto">
              <a:xfrm flipV="1">
                <a:off x="3024" y="1536"/>
                <a:ext cx="25" cy="2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43034" name="Oval 47"/>
              <p:cNvSpPr>
                <a:spLocks noChangeArrowheads="1"/>
              </p:cNvSpPr>
              <p:nvPr/>
            </p:nvSpPr>
            <p:spPr bwMode="auto">
              <a:xfrm flipV="1">
                <a:off x="3024" y="1346"/>
                <a:ext cx="25" cy="23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sp>
          <p:nvSpPr>
            <p:cNvPr id="43022" name="Line 48"/>
            <p:cNvSpPr>
              <a:spLocks noChangeShapeType="1"/>
            </p:cNvSpPr>
            <p:nvPr/>
          </p:nvSpPr>
          <p:spPr bwMode="auto">
            <a:xfrm>
              <a:off x="1680" y="2976"/>
              <a:ext cx="768" cy="912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49"/>
            <p:cNvSpPr>
              <a:spLocks noChangeShapeType="1"/>
            </p:cNvSpPr>
            <p:nvPr/>
          </p:nvSpPr>
          <p:spPr bwMode="auto">
            <a:xfrm flipV="1">
              <a:off x="1680" y="2976"/>
              <a:ext cx="768" cy="576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Rectangle 50"/>
            <p:cNvSpPr>
              <a:spLocks noChangeArrowheads="1"/>
            </p:cNvSpPr>
            <p:nvPr/>
          </p:nvSpPr>
          <p:spPr bwMode="auto">
            <a:xfrm>
              <a:off x="1404" y="38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5</a:t>
              </a:r>
            </a:p>
          </p:txBody>
        </p:sp>
        <p:sp>
          <p:nvSpPr>
            <p:cNvPr id="43025" name="Rectangle 51"/>
            <p:cNvSpPr>
              <a:spLocks noChangeArrowheads="1"/>
            </p:cNvSpPr>
            <p:nvPr/>
          </p:nvSpPr>
          <p:spPr bwMode="auto">
            <a:xfrm>
              <a:off x="1404" y="3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4</a:t>
              </a:r>
            </a:p>
          </p:txBody>
        </p:sp>
        <p:sp>
          <p:nvSpPr>
            <p:cNvPr id="43026" name="Rectangle 52"/>
            <p:cNvSpPr>
              <a:spLocks noChangeArrowheads="1"/>
            </p:cNvSpPr>
            <p:nvPr/>
          </p:nvSpPr>
          <p:spPr bwMode="auto">
            <a:xfrm>
              <a:off x="1404" y="33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3027" name="Rectangle 53"/>
            <p:cNvSpPr>
              <a:spLocks noChangeArrowheads="1"/>
            </p:cNvSpPr>
            <p:nvPr/>
          </p:nvSpPr>
          <p:spPr bwMode="auto">
            <a:xfrm>
              <a:off x="1404" y="30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3028" name="Rectangle 54"/>
            <p:cNvSpPr>
              <a:spLocks noChangeArrowheads="1"/>
            </p:cNvSpPr>
            <p:nvPr/>
          </p:nvSpPr>
          <p:spPr bwMode="auto">
            <a:xfrm>
              <a:off x="1404" y="27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43029" name="Rectangle 55"/>
            <p:cNvSpPr>
              <a:spLocks noChangeArrowheads="1"/>
            </p:cNvSpPr>
            <p:nvPr/>
          </p:nvSpPr>
          <p:spPr bwMode="auto">
            <a:xfrm>
              <a:off x="2448" y="3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43030" name="Rectangle 56"/>
            <p:cNvSpPr>
              <a:spLocks noChangeArrowheads="1"/>
            </p:cNvSpPr>
            <p:nvPr/>
          </p:nvSpPr>
          <p:spPr bwMode="auto">
            <a:xfrm>
              <a:off x="2448" y="32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43031" name="Rectangle 57"/>
            <p:cNvSpPr>
              <a:spLocks noChangeArrowheads="1"/>
            </p:cNvSpPr>
            <p:nvPr/>
          </p:nvSpPr>
          <p:spPr bwMode="auto">
            <a:xfrm>
              <a:off x="2460" y="279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</p:grpSp>
      <p:sp>
        <p:nvSpPr>
          <p:cNvPr id="298042" name="Rectangle 58"/>
          <p:cNvSpPr>
            <a:spLocks noChangeArrowheads="1"/>
          </p:cNvSpPr>
          <p:nvPr/>
        </p:nvSpPr>
        <p:spPr bwMode="auto">
          <a:xfrm>
            <a:off x="3306763" y="3698875"/>
            <a:ext cx="2849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ea typeface="仿宋_GB2312" pitchFamily="49" charset="-122"/>
              </a:rPr>
              <a:t>从而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800">
                <a:ea typeface="仿宋_GB2312" pitchFamily="49" charset="-122"/>
                <a:sym typeface="Symbol" pitchFamily="18" charset="2"/>
              </a:rPr>
              <a:t>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S</a:t>
            </a:r>
            <a:r>
              <a:rPr lang="zh-CN" altLang="en-US" sz="2800">
                <a:ea typeface="仿宋_GB2312" pitchFamily="49" charset="-122"/>
              </a:rPr>
              <a:t>的关系图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13" y="1557338"/>
            <a:ext cx="6983412" cy="32496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00000"/>
              </a:lnSpc>
              <a:defRPr/>
            </a:pPr>
            <a:r>
              <a:rPr lang="zh-CN" altLang="en-US" sz="2800" dirty="0">
                <a:latin typeface="Verdana" pitchFamily="34" charset="0"/>
              </a:rPr>
              <a:t>有序对（序偶）：由两个元素</a:t>
            </a:r>
            <a:r>
              <a:rPr lang="en-US" altLang="zh-CN" sz="2800" dirty="0">
                <a:latin typeface="Verdana" pitchFamily="34" charset="0"/>
              </a:rPr>
              <a:t>x</a:t>
            </a:r>
            <a:r>
              <a:rPr lang="zh-CN" altLang="en-US" sz="2800" dirty="0">
                <a:latin typeface="Verdana" pitchFamily="34" charset="0"/>
              </a:rPr>
              <a:t>，</a:t>
            </a:r>
            <a:r>
              <a:rPr lang="en-US" altLang="zh-CN" sz="2800" dirty="0">
                <a:latin typeface="Verdana" pitchFamily="34" charset="0"/>
              </a:rPr>
              <a:t>y(</a:t>
            </a:r>
            <a:r>
              <a:rPr lang="zh-CN" altLang="en-US" sz="2800" dirty="0">
                <a:latin typeface="Verdana" pitchFamily="34" charset="0"/>
              </a:rPr>
              <a:t>允许</a:t>
            </a:r>
            <a:r>
              <a:rPr lang="en-US" altLang="zh-CN" sz="2800" dirty="0">
                <a:latin typeface="Verdana" pitchFamily="34" charset="0"/>
              </a:rPr>
              <a:t>x=y)</a:t>
            </a:r>
            <a:r>
              <a:rPr lang="zh-CN" altLang="en-US" sz="2800" dirty="0">
                <a:latin typeface="Verdana" pitchFamily="34" charset="0"/>
              </a:rPr>
              <a:t>按给定顺序排列组成的二元组合</a:t>
            </a:r>
            <a:endParaRPr lang="en-US" altLang="zh-CN" sz="2800" dirty="0">
              <a:latin typeface="Verdana" pitchFamily="34" charset="0"/>
            </a:endParaRPr>
          </a:p>
          <a:p>
            <a:pPr marL="342900" indent="-342900" algn="just">
              <a:lnSpc>
                <a:spcPct val="100000"/>
              </a:lnSpc>
              <a:defRPr/>
            </a:pPr>
            <a:endParaRPr lang="en-US" altLang="zh-CN" dirty="0">
              <a:latin typeface="宋体" pitchFamily="2" charset="-122"/>
            </a:endParaRPr>
          </a:p>
          <a:p>
            <a:pPr marL="342900" indent="-342900" algn="just">
              <a:lnSpc>
                <a:spcPct val="10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笛卡尔积</a:t>
            </a:r>
            <a:r>
              <a:rPr lang="en-US" altLang="zh-CN" sz="2800" i="1" dirty="0">
                <a:latin typeface="Verdana" pitchFamily="34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800" i="1" dirty="0">
                <a:latin typeface="Verdana" pitchFamily="34" charset="0"/>
              </a:rPr>
              <a:t>B</a:t>
            </a:r>
            <a:r>
              <a:rPr lang="zh-CN" altLang="en-US" sz="2800" dirty="0">
                <a:latin typeface="宋体" pitchFamily="2" charset="-122"/>
              </a:rPr>
              <a:t>：</a:t>
            </a:r>
            <a:r>
              <a:rPr lang="zh-CN" altLang="en-US" sz="2800" dirty="0"/>
              <a:t>集合</a:t>
            </a:r>
            <a:r>
              <a:rPr lang="en-US" altLang="zh-CN" sz="2800" i="1" dirty="0">
                <a:latin typeface="Verdana" pitchFamily="34" charset="0"/>
              </a:rPr>
              <a:t>A</a:t>
            </a:r>
            <a:r>
              <a:rPr lang="zh-CN" altLang="en-US" sz="2800" dirty="0"/>
              <a:t>中元素为第一元素，集合</a:t>
            </a:r>
            <a:r>
              <a:rPr lang="en-US" altLang="zh-CN" sz="2800" i="1" dirty="0">
                <a:latin typeface="Verdana" pitchFamily="34" charset="0"/>
              </a:rPr>
              <a:t>B</a:t>
            </a:r>
            <a:r>
              <a:rPr lang="zh-CN" altLang="en-US" sz="2800" dirty="0"/>
              <a:t>中元素为第二元素的有序对集</a:t>
            </a:r>
            <a:endParaRPr lang="en-US" altLang="zh-CN" sz="2800" dirty="0"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B=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500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endParaRPr lang="zh-CN" altLang="en-US" sz="2500" dirty="0">
              <a:solidFill>
                <a:schemeClr val="accent2"/>
              </a:solidFill>
              <a:latin typeface="宋体" pitchFamily="2" charset="-122"/>
            </a:endParaRPr>
          </a:p>
          <a:p>
            <a:pPr marL="342900" indent="-342900" algn="just">
              <a:lnSpc>
                <a:spcPct val="100000"/>
              </a:lnSpc>
              <a:defRPr/>
            </a:pPr>
            <a:endParaRPr lang="zh-CN" altLang="en-US" dirty="0">
              <a:latin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474663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000" kern="0" dirty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回顾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二元关系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空关系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lang="zh-CN" altLang="en-US" i="1" smtClean="0">
              <a:solidFill>
                <a:schemeClr val="accent2"/>
              </a:solidFill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全域关系</a:t>
            </a:r>
            <a:r>
              <a:rPr lang="en-US" altLang="zh-CN" i="1" smtClean="0">
                <a:solidFill>
                  <a:schemeClr val="accent2"/>
                </a:solidFill>
              </a:rPr>
              <a:t>E</a:t>
            </a:r>
            <a:r>
              <a:rPr lang="en-US" altLang="zh-CN" baseline="-25000" smtClean="0">
                <a:solidFill>
                  <a:schemeClr val="accent2"/>
                </a:solidFill>
              </a:rPr>
              <a:t>A</a:t>
            </a:r>
            <a:r>
              <a:rPr lang="zh-CN" altLang="en-US" smtClean="0">
                <a:solidFill>
                  <a:schemeClr val="accent2"/>
                </a:solidFill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×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endParaRPr lang="zh-CN" altLang="en-US" smtClean="0">
              <a:solidFill>
                <a:schemeClr val="accent2"/>
              </a:solidFill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恒等关系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baseline="-25000" smtClean="0">
                <a:solidFill>
                  <a:schemeClr val="accent2"/>
                </a:solidFill>
              </a:rPr>
              <a:t>A</a:t>
            </a:r>
            <a:r>
              <a:rPr lang="zh-CN" altLang="en-US" smtClean="0">
                <a:solidFill>
                  <a:schemeClr val="accent2"/>
                </a:solidFill>
              </a:rPr>
              <a:t>＝</a:t>
            </a:r>
            <a:r>
              <a:rPr lang="en-US" altLang="zh-CN" smtClean="0">
                <a:solidFill>
                  <a:schemeClr val="accent2"/>
                </a:solidFill>
              </a:rPr>
              <a:t>{&lt;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</a:rPr>
              <a:t>&gt;|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en-US" smtClean="0">
                <a:solidFill>
                  <a:schemeClr val="accent2"/>
                </a:solidFill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r>
              <a:rPr lang="en-US" altLang="zh-CN" b="0" smtClean="0">
                <a:solidFill>
                  <a:schemeClr val="accent2"/>
                </a:solidFill>
              </a:rPr>
              <a:t> </a:t>
            </a:r>
            <a:endParaRPr lang="zh-CN" altLang="en-US" smtClean="0">
              <a:solidFill>
                <a:schemeClr val="accent2"/>
              </a:solidFill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包含关系</a:t>
            </a:r>
            <a:r>
              <a:rPr lang="en-US" altLang="zh-CN" smtClean="0">
                <a:solidFill>
                  <a:schemeClr val="accent2"/>
                </a:solidFill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 </a:t>
            </a:r>
            <a:r>
              <a:rPr lang="en-US" altLang="zh-CN" smtClean="0">
                <a:solidFill>
                  <a:schemeClr val="accent2"/>
                </a:solidFill>
              </a:rPr>
              <a:t>={&lt;</a:t>
            </a:r>
            <a:r>
              <a:rPr lang="en-US" altLang="zh-CN" i="1" smtClean="0">
                <a:solidFill>
                  <a:schemeClr val="accent2"/>
                </a:solidFill>
              </a:rPr>
              <a:t>u</a:t>
            </a:r>
            <a:r>
              <a:rPr lang="zh-CN" altLang="en-US" i="1" smtClean="0">
                <a:solidFill>
                  <a:schemeClr val="accent2"/>
                </a:solidFill>
              </a:rPr>
              <a:t>，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&gt;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</a:t>
            </a:r>
            <a:r>
              <a:rPr lang="en-US" altLang="zh-CN" i="1" smtClean="0">
                <a:solidFill>
                  <a:schemeClr val="accent2"/>
                </a:solidFill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mtClean="0">
                <a:solidFill>
                  <a:schemeClr val="accent2"/>
                </a:solidFill>
              </a:rPr>
              <a:t>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mtClean="0">
                <a:solidFill>
                  <a:schemeClr val="accent2"/>
                </a:solidFill>
              </a:rPr>
              <a:t>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zh-CN" altLang="en-US" smtClean="0">
                <a:solidFill>
                  <a:schemeClr val="accent2"/>
                </a:solidFill>
              </a:rPr>
              <a:t>，且</a:t>
            </a:r>
            <a:r>
              <a:rPr lang="en-US" altLang="zh-CN" i="1" smtClean="0">
                <a:solidFill>
                  <a:schemeClr val="accent2"/>
                </a:solidFill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</a:t>
            </a:r>
            <a:r>
              <a:rPr lang="en-US" altLang="zh-CN" i="1" smtClean="0">
                <a:solidFill>
                  <a:schemeClr val="accent2"/>
                </a:solidFill>
              </a:rPr>
              <a:t>v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endParaRPr lang="zh-CN" altLang="en-US" smtClean="0"/>
          </a:p>
          <a:p>
            <a:endParaRPr lang="zh-CN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关系的四种表示方法：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枚举法（直观法、列举法）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谓词公式表示法（暗含法）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关系矩阵表示法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关系图表示法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054850" cy="4895850"/>
          </a:xfrm>
        </p:spPr>
        <p:txBody>
          <a:bodyPr/>
          <a:lstStyle/>
          <a:p>
            <a:r>
              <a:rPr lang="zh-CN" altLang="en-US" smtClean="0"/>
              <a:t>定义域和值域：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逆关系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右复合：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endParaRPr lang="en-US" altLang="zh-CN" smtClean="0"/>
          </a:p>
          <a:p>
            <a:pPr lvl="1">
              <a:buFont typeface="Wingdings" pitchFamily="2" charset="2"/>
              <a:buNone/>
            </a:pPr>
            <a:endParaRPr lang="en-US" altLang="zh-CN" sz="2800" b="0" smtClean="0">
              <a:solidFill>
                <a:schemeClr val="tx1"/>
              </a:solidFill>
            </a:endParaRPr>
          </a:p>
          <a:p>
            <a:endParaRPr lang="en-US" altLang="zh-CN" smtClean="0"/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924175"/>
          <a:ext cx="3384550" cy="457200"/>
        </p:xfrm>
        <a:graphic>
          <a:graphicData uri="http://schemas.openxmlformats.org/presentationml/2006/ole">
            <p:oleObj spid="_x0000_s4098" name="Microsoft 公式 3.0" r:id="rId3" imgW="1688760" imgH="22860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411413" y="1916113"/>
          <a:ext cx="3416300" cy="387350"/>
        </p:xfrm>
        <a:graphic>
          <a:graphicData uri="http://schemas.openxmlformats.org/presentationml/2006/ole">
            <p:oleObj spid="_x0000_s4099" name="Microsoft 公式 3.0" r:id="rId4" imgW="1790640" imgH="20304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459038" y="2393950"/>
          <a:ext cx="3319462" cy="387350"/>
        </p:xfrm>
        <a:graphic>
          <a:graphicData uri="http://schemas.openxmlformats.org/presentationml/2006/ole">
            <p:oleObj spid="_x0000_s4100" name="Microsoft 公式 3.0" r:id="rId5" imgW="1739880" imgH="203040" progId="Equation.3">
              <p:embed/>
            </p:oleObj>
          </a:graphicData>
        </a:graphic>
      </p:graphicFrame>
      <p:graphicFrame>
        <p:nvGraphicFramePr>
          <p:cNvPr id="43418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484438" y="3546475"/>
          <a:ext cx="5473700" cy="387350"/>
        </p:xfrm>
        <a:graphic>
          <a:graphicData uri="http://schemas.openxmlformats.org/presentationml/2006/ole">
            <p:oleObj spid="_x0000_s4101" name="公式" r:id="rId6" imgW="2869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例： 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d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,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e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  <a:endParaRPr lang="zh-CN" altLang="en-US" sz="2800"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c,d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d,b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b,e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c,a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a,e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c,b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b,e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d,b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c,b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&gt;,&lt;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b,b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d,e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533400" indent="-533400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注意：</a:t>
            </a:r>
            <a:r>
              <a:rPr lang="en-US" altLang="zh-CN" sz="2800" i="1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rgbClr val="FF3300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sz="28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</a:t>
            </a:r>
            <a:r>
              <a:rPr lang="en-US" altLang="zh-CN" sz="2800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en-US" sz="2800">
                <a:solidFill>
                  <a:srgbClr val="FF3300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zh-CN" altLang="en-US" sz="2800" b="0">
                <a:latin typeface="仿宋_GB2312" pitchFamily="49" charset="-122"/>
                <a:ea typeface="仿宋_GB2312" pitchFamily="49" charset="-122"/>
              </a:rPr>
              <a:t> </a:t>
            </a:r>
            <a:endParaRPr lang="en-US" altLang="zh-CN" sz="2800" b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定义：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是二元关系，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是集合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上的限制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  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下的像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endParaRPr lang="zh-CN" altLang="en-US" sz="28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endParaRPr lang="zh-CN" altLang="en-US" sz="2500">
              <a:solidFill>
                <a:srgbClr val="FF0000"/>
              </a:solidFill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endParaRPr lang="zh-CN" altLang="en-US" sz="2500">
              <a:solidFill>
                <a:srgbClr val="FF0000"/>
              </a:solidFill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endParaRPr lang="zh-CN" altLang="en-US" sz="2500">
              <a:solidFill>
                <a:srgbClr val="FF0000"/>
              </a:solidFill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endParaRPr lang="zh-CN" altLang="en-US" sz="2500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/>
        </p:nvGraphicFramePr>
        <p:xfrm>
          <a:off x="1541463" y="2349500"/>
          <a:ext cx="3581400" cy="485775"/>
        </p:xfrm>
        <a:graphic>
          <a:graphicData uri="http://schemas.openxmlformats.org/presentationml/2006/ole">
            <p:oleObj spid="_x0000_s5122" name="Equation" r:id="rId4" imgW="1498320" imgH="203040" progId="Equation.DSMT4">
              <p:embed/>
            </p:oleObj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1763713" y="3276600"/>
          <a:ext cx="2652712" cy="512763"/>
        </p:xfrm>
        <a:graphic>
          <a:graphicData uri="http://schemas.openxmlformats.org/presentationml/2006/ole">
            <p:oleObj spid="_x0000_s5123" name="Equation" r:id="rId5" imgW="1180800" imgH="228600" progId="Equation.DSMT4">
              <p:embed/>
            </p:oleObj>
          </a:graphicData>
        </a:graphic>
      </p:graphicFrame>
      <p:sp>
        <p:nvSpPr>
          <p:cNvPr id="5126" name="Oval 16"/>
          <p:cNvSpPr>
            <a:spLocks noChangeArrowheads="1"/>
          </p:cNvSpPr>
          <p:nvPr/>
        </p:nvSpPr>
        <p:spPr bwMode="auto">
          <a:xfrm>
            <a:off x="2411413" y="4221163"/>
            <a:ext cx="1368425" cy="1800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27" name="Oval 17"/>
          <p:cNvSpPr>
            <a:spLocks noChangeArrowheads="1"/>
          </p:cNvSpPr>
          <p:nvPr/>
        </p:nvSpPr>
        <p:spPr bwMode="auto">
          <a:xfrm>
            <a:off x="5364163" y="4221163"/>
            <a:ext cx="1368425" cy="1800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28" name="AutoShape 18"/>
          <p:cNvSpPr>
            <a:spLocks noChangeArrowheads="1"/>
          </p:cNvSpPr>
          <p:nvPr/>
        </p:nvSpPr>
        <p:spPr bwMode="auto">
          <a:xfrm>
            <a:off x="2987675" y="4437063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29" name="AutoShape 19"/>
          <p:cNvSpPr>
            <a:spLocks noChangeArrowheads="1"/>
          </p:cNvSpPr>
          <p:nvPr/>
        </p:nvSpPr>
        <p:spPr bwMode="auto">
          <a:xfrm>
            <a:off x="3203575" y="5013325"/>
            <a:ext cx="144463" cy="144463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0" name="AutoShape 20"/>
          <p:cNvSpPr>
            <a:spLocks noChangeArrowheads="1"/>
          </p:cNvSpPr>
          <p:nvPr/>
        </p:nvSpPr>
        <p:spPr bwMode="auto">
          <a:xfrm>
            <a:off x="2987675" y="5516563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1" name="AutoShape 21"/>
          <p:cNvSpPr>
            <a:spLocks noChangeArrowheads="1"/>
          </p:cNvSpPr>
          <p:nvPr/>
        </p:nvSpPr>
        <p:spPr bwMode="auto">
          <a:xfrm>
            <a:off x="5867400" y="4437063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2" name="AutoShape 22"/>
          <p:cNvSpPr>
            <a:spLocks noChangeArrowheads="1"/>
          </p:cNvSpPr>
          <p:nvPr/>
        </p:nvSpPr>
        <p:spPr bwMode="auto">
          <a:xfrm>
            <a:off x="5940425" y="4941888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3" name="AutoShape 23"/>
          <p:cNvSpPr>
            <a:spLocks noChangeArrowheads="1"/>
          </p:cNvSpPr>
          <p:nvPr/>
        </p:nvSpPr>
        <p:spPr bwMode="auto">
          <a:xfrm>
            <a:off x="5940425" y="5373688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4" name="Line 24"/>
          <p:cNvSpPr>
            <a:spLocks noChangeShapeType="1"/>
          </p:cNvSpPr>
          <p:nvPr/>
        </p:nvSpPr>
        <p:spPr bwMode="auto">
          <a:xfrm>
            <a:off x="3059113" y="4508500"/>
            <a:ext cx="2881312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 flipV="1">
            <a:off x="3348038" y="4581525"/>
            <a:ext cx="2519362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V="1">
            <a:off x="3132138" y="5445125"/>
            <a:ext cx="2808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AutoShape 27"/>
          <p:cNvSpPr>
            <a:spLocks noChangeArrowheads="1"/>
          </p:cNvSpPr>
          <p:nvPr/>
        </p:nvSpPr>
        <p:spPr bwMode="auto">
          <a:xfrm>
            <a:off x="3203575" y="5732463"/>
            <a:ext cx="144463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8" name="AutoShape 28"/>
          <p:cNvSpPr>
            <a:spLocks noChangeArrowheads="1"/>
          </p:cNvSpPr>
          <p:nvPr/>
        </p:nvSpPr>
        <p:spPr bwMode="auto">
          <a:xfrm>
            <a:off x="6300788" y="4941888"/>
            <a:ext cx="144462" cy="144462"/>
          </a:xfrm>
          <a:prstGeom prst="flowChartConnector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charset="0"/>
            </a:endParaRPr>
          </a:p>
        </p:txBody>
      </p:sp>
      <p:sp>
        <p:nvSpPr>
          <p:cNvPr id="5139" name="Oval 29"/>
          <p:cNvSpPr>
            <a:spLocks noChangeArrowheads="1"/>
          </p:cNvSpPr>
          <p:nvPr/>
        </p:nvSpPr>
        <p:spPr bwMode="auto">
          <a:xfrm>
            <a:off x="2771775" y="4292600"/>
            <a:ext cx="647700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500" i="1">
                <a:solidFill>
                  <a:srgbClr val="FF3300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5140" name="Oval 30"/>
          <p:cNvSpPr>
            <a:spLocks noChangeArrowheads="1"/>
          </p:cNvSpPr>
          <p:nvPr/>
        </p:nvSpPr>
        <p:spPr bwMode="auto">
          <a:xfrm>
            <a:off x="5651500" y="4292600"/>
            <a:ext cx="576263" cy="936625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300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kumimoji="0" lang="en-US" altLang="zh-CN" sz="1300">
                <a:solidFill>
                  <a:srgbClr val="FF3300"/>
                </a:solidFill>
                <a:latin typeface="Verdana" pitchFamily="34" charset="0"/>
              </a:rPr>
              <a:t>[</a:t>
            </a:r>
            <a:r>
              <a:rPr kumimoji="0" lang="en-US" altLang="zh-CN" sz="1300" i="1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kumimoji="0" lang="en-US" altLang="zh-CN" sz="1300">
                <a:solidFill>
                  <a:srgbClr val="FF3300"/>
                </a:solidFill>
                <a:latin typeface="Verdana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415213" cy="4895850"/>
          </a:xfrm>
        </p:spPr>
        <p:txBody>
          <a:bodyPr/>
          <a:lstStyle/>
          <a:p>
            <a:r>
              <a:rPr lang="zh-CN" altLang="en-US" smtClean="0"/>
              <a:t>例：</a:t>
            </a:r>
            <a:r>
              <a:rPr lang="en-US" altLang="zh-CN" i="1" smtClean="0"/>
              <a:t>R</a:t>
            </a:r>
            <a:r>
              <a:rPr lang="en-US" altLang="zh-CN" smtClean="0"/>
              <a:t> = {&lt;1, 2&gt;, &lt;1, 3&gt;, &lt;2,2&gt;, &lt;2,4&gt;, &lt;3,2&gt;},</a:t>
            </a:r>
            <a:r>
              <a:rPr lang="zh-CN" altLang="en-US" smtClean="0"/>
              <a:t> 求：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</a:t>
            </a:r>
            <a:endParaRPr lang="en-US" altLang="zh-CN" sz="24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883025" y="2386013"/>
          <a:ext cx="1225550" cy="612775"/>
        </p:xfrm>
        <a:graphic>
          <a:graphicData uri="http://schemas.openxmlformats.org/presentationml/2006/ole">
            <p:oleObj spid="_x0000_s6146" name="Equation" r:id="rId3" imgW="355320" imgH="177480" progId="Equation.DSMT4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155825" y="2349500"/>
          <a:ext cx="1368425" cy="728663"/>
        </p:xfrm>
        <a:graphic>
          <a:graphicData uri="http://schemas.openxmlformats.org/presentationml/2006/ole">
            <p:oleObj spid="_x0000_s6147" name="Equation" r:id="rId4" imgW="380880" imgH="203040" progId="Equation.DSMT4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5397500" y="2403475"/>
          <a:ext cx="1622425" cy="666750"/>
        </p:xfrm>
        <a:graphic>
          <a:graphicData uri="http://schemas.openxmlformats.org/presentationml/2006/ole">
            <p:oleObj spid="_x0000_s6148" name="Equation" r:id="rId5" imgW="495000" imgH="203040" progId="Equation.DSMT4">
              <p:embed/>
            </p:oleObj>
          </a:graphicData>
        </a:graphic>
      </p:graphicFrame>
      <p:graphicFrame>
        <p:nvGraphicFramePr>
          <p:cNvPr id="6149" name="Object 9"/>
          <p:cNvGraphicFramePr>
            <a:graphicFrameLocks noChangeAspect="1"/>
          </p:cNvGraphicFramePr>
          <p:nvPr/>
        </p:nvGraphicFramePr>
        <p:xfrm>
          <a:off x="3938588" y="3233738"/>
          <a:ext cx="1050925" cy="569912"/>
        </p:xfrm>
        <a:graphic>
          <a:graphicData uri="http://schemas.openxmlformats.org/presentationml/2006/ole">
            <p:oleObj spid="_x0000_s6149" name="Equation" r:id="rId6" imgW="304560" imgH="164880" progId="Equation.DSMT4">
              <p:embed/>
            </p:oleObj>
          </a:graphicData>
        </a:graphic>
      </p:graphicFrame>
      <p:graphicFrame>
        <p:nvGraphicFramePr>
          <p:cNvPr id="6150" name="Object 10"/>
          <p:cNvGraphicFramePr>
            <a:graphicFrameLocks noChangeAspect="1"/>
          </p:cNvGraphicFramePr>
          <p:nvPr/>
        </p:nvGraphicFramePr>
        <p:xfrm>
          <a:off x="2195513" y="3248025"/>
          <a:ext cx="1182687" cy="612775"/>
        </p:xfrm>
        <a:graphic>
          <a:graphicData uri="http://schemas.openxmlformats.org/presentationml/2006/ole">
            <p:oleObj spid="_x0000_s6150" name="Equation" r:id="rId7" imgW="342720" imgH="177480" progId="Equation.DSMT4">
              <p:embed/>
            </p:oleObj>
          </a:graphicData>
        </a:graphic>
      </p:graphicFrame>
      <p:graphicFrame>
        <p:nvGraphicFramePr>
          <p:cNvPr id="6151" name="Object 11"/>
          <p:cNvGraphicFramePr>
            <a:graphicFrameLocks noChangeAspect="1"/>
          </p:cNvGraphicFramePr>
          <p:nvPr/>
        </p:nvGraphicFramePr>
        <p:xfrm>
          <a:off x="5373688" y="3248025"/>
          <a:ext cx="1574800" cy="612775"/>
        </p:xfrm>
        <a:graphic>
          <a:graphicData uri="http://schemas.openxmlformats.org/presentationml/2006/ole">
            <p:oleObj spid="_x0000_s6151" name="Equation" r:id="rId8" imgW="4572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有序对（序偶）：</a:t>
            </a:r>
            <a:r>
              <a:rPr lang="zh-CN" altLang="en-US" sz="2800"/>
              <a:t>由两个元素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ea typeface="仿宋_GB2312" pitchFamily="49" charset="-122"/>
              </a:rPr>
              <a:t>(</a:t>
            </a:r>
            <a:r>
              <a:rPr lang="zh-CN" altLang="en-US" sz="2800" u="sng">
                <a:ea typeface="仿宋_GB2312" pitchFamily="49" charset="-122"/>
              </a:rPr>
              <a:t>允许</a:t>
            </a:r>
            <a:r>
              <a:rPr lang="en-US" altLang="zh-CN" sz="2800" i="1" u="sng"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 u="sng">
                <a:ea typeface="仿宋_GB2312" pitchFamily="49" charset="-122"/>
              </a:rPr>
              <a:t>=</a:t>
            </a:r>
            <a:r>
              <a:rPr lang="en-US" altLang="zh-CN" sz="2800" i="1" u="sng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ea typeface="仿宋_GB2312" pitchFamily="49" charset="-122"/>
              </a:rPr>
              <a:t>)</a:t>
            </a:r>
            <a:r>
              <a:rPr lang="zh-CN" altLang="en-US" sz="2800"/>
              <a:t>按给定顺序排列组成的二元组合</a:t>
            </a:r>
            <a:endParaRPr lang="zh-CN" altLang="en-US" sz="2800"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符号化：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&gt;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为第一元素，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为第二元素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宋体" pitchFamily="2" charset="-122"/>
              </a:rPr>
              <a:t>例：平面直角坐标系中的一个点的坐标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＜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1,3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＞</a:t>
            </a:r>
            <a:r>
              <a:rPr lang="zh-CN" altLang="en-US" sz="2500">
                <a:solidFill>
                  <a:schemeClr val="accent2"/>
                </a:solidFill>
              </a:rPr>
              <a:t>和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＜</a:t>
            </a:r>
            <a:r>
              <a:rPr lang="en-US" altLang="zh-CN" sz="2500">
                <a:solidFill>
                  <a:schemeClr val="accent2"/>
                </a:solidFill>
                <a:latin typeface="宋体" pitchFamily="2" charset="-122"/>
              </a:rPr>
              <a:t>3,1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＞</a:t>
            </a:r>
            <a:r>
              <a:rPr lang="zh-CN" altLang="en-US" sz="2500">
                <a:solidFill>
                  <a:schemeClr val="accent2"/>
                </a:solidFill>
              </a:rPr>
              <a:t>是表示平面上两个不同的点</a:t>
            </a:r>
            <a:endParaRPr lang="zh-CN" altLang="en-US" sz="2500">
              <a:solidFill>
                <a:schemeClr val="accent2"/>
              </a:solidFill>
              <a:latin typeface="宋体" pitchFamily="2" charset="-12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latin typeface="宋体" pitchFamily="2" charset="-122"/>
              </a:rPr>
              <a:t>&gt; = &lt;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u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v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zh-CN" altLang="en-US" sz="2800">
                <a:latin typeface="宋体" pitchFamily="2" charset="-122"/>
              </a:rPr>
              <a:t>当且仅当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x=u </a:t>
            </a:r>
            <a:r>
              <a:rPr lang="zh-CN" altLang="en-US" sz="2800" i="1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y=v</a:t>
            </a:r>
            <a:endParaRPr lang="zh-CN" altLang="en-US" sz="2800">
              <a:latin typeface="宋体" pitchFamily="2" charset="-122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如果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zh-CN" altLang="en-US" sz="2500">
                <a:solidFill>
                  <a:schemeClr val="accent2"/>
                </a:solidFill>
              </a:rPr>
              <a:t>那么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＜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＞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＜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优先顺序：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2"/>
                </a:solidFill>
              </a:rPr>
              <a:t>逆运算优先于其他运算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2"/>
                </a:solidFill>
              </a:rPr>
              <a:t>关系运算优先于集合运算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2"/>
                </a:solidFill>
              </a:rPr>
              <a:t>没有规定优先权的运算以括号决定运算顺序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定理：设</a:t>
            </a:r>
            <a:r>
              <a:rPr lang="en-US" altLang="zh-CN" sz="2800" i="1">
                <a:latin typeface="Verdana" pitchFamily="34" charset="0"/>
              </a:rPr>
              <a:t>F</a:t>
            </a:r>
            <a:r>
              <a:rPr lang="zh-CN" altLang="en-US" sz="2800">
                <a:latin typeface="Verdana" pitchFamily="34" charset="0"/>
              </a:rPr>
              <a:t>是任意的关系，则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=F</a:t>
            </a: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domF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 =ranF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ranF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 =domF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endParaRPr lang="zh-CN" altLang="en-US" sz="2800" i="1" baseline="300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定理：设</a:t>
            </a:r>
            <a:r>
              <a:rPr lang="en-US" altLang="zh-CN" sz="2800" i="1">
                <a:latin typeface="Verdana" pitchFamily="34" charset="0"/>
              </a:rPr>
              <a:t>F</a:t>
            </a:r>
            <a:r>
              <a:rPr lang="zh-CN" altLang="en-US" sz="2800" i="1">
                <a:latin typeface="Verdana" pitchFamily="34" charset="0"/>
              </a:rPr>
              <a:t>，</a:t>
            </a:r>
            <a:r>
              <a:rPr lang="en-US" altLang="zh-CN" sz="2800" i="1">
                <a:latin typeface="Verdana" pitchFamily="34" charset="0"/>
              </a:rPr>
              <a:t>G</a:t>
            </a:r>
            <a:r>
              <a:rPr lang="zh-CN" altLang="en-US" sz="2800" i="1">
                <a:latin typeface="Verdana" pitchFamily="34" charset="0"/>
              </a:rPr>
              <a:t>，</a:t>
            </a:r>
            <a:r>
              <a:rPr lang="en-US" altLang="zh-CN" sz="2800" i="1">
                <a:latin typeface="Verdana" pitchFamily="34" charset="0"/>
              </a:rPr>
              <a:t>H</a:t>
            </a:r>
            <a:r>
              <a:rPr lang="zh-CN" altLang="en-US" sz="2800">
                <a:latin typeface="Verdana" pitchFamily="34" charset="0"/>
              </a:rPr>
              <a:t>是任意的关系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H = F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H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 =G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endParaRPr lang="zh-CN" altLang="en-US" sz="25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b="0">
                <a:ea typeface="仿宋_GB2312" pitchFamily="49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en-US" altLang="zh-CN" sz="2800" b="0">
              <a:ea typeface="仿宋_GB2312" pitchFamily="49" charset="-122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ea typeface="仿宋_GB2312" pitchFamily="49" charset="-122"/>
              </a:rPr>
              <a:t>            </a:t>
            </a: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G</a:t>
            </a:r>
            <a:endParaRPr lang="en-US" altLang="zh-CN" sz="2800" b="0">
              <a:solidFill>
                <a:schemeClr val="accent2"/>
              </a:solidFill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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t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F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t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)</a:t>
            </a:r>
            <a:endParaRPr lang="en-US" altLang="zh-CN" sz="2500">
              <a:solidFill>
                <a:schemeClr val="accent2"/>
              </a:solidFill>
              <a:latin typeface="Verdana" pitchFamily="34" charset="0"/>
              <a:ea typeface="仿宋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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t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t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t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             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&lt;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&gt;</a:t>
            </a:r>
            <a:r>
              <a:rPr lang="en-US" altLang="zh-CN" sz="28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endParaRPr lang="en-US" altLang="zh-CN" sz="28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8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468313" y="1341438"/>
            <a:ext cx="8424862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a,a&gt;,&lt;a,c&gt;,&lt;b,b&gt;,&lt;c,b&gt;,&lt;c,c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a,1&gt;,&lt;a,4&gt;,&lt;b,2&gt;,&lt;c,4&gt;,&lt;c,5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S={&lt;a,1&gt;,&lt;b,2&gt;,&lt;c,2&gt;,&lt;a,4&gt;, &lt;c,4&gt;,&lt;a,5&gt;,&lt;c,5&gt;}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Arial" charset="0"/>
              </a:rPr>
              <a:t>R</a:t>
            </a:r>
            <a:r>
              <a:rPr lang="en-US" altLang="en-US" sz="2500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Arial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500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={&lt;1,a&gt;,&lt;2,b&gt;,&lt;2,c&gt;,&lt;4,a&gt;, &lt;4,c&gt;,&lt;5,a&gt;,&lt;5,c&gt;}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a,a&gt;, &lt;c,a&gt;,&lt;b,b&gt;,&lt;b,c&gt;,&lt;c,c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1,a&gt;,&lt;4,a&gt;,&lt;2,b&gt;,&lt;4,c&gt;, &lt;5,c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1,a&gt;,&lt;2,b&gt;,&lt;2,c&gt;,&lt;4,a&gt;, &lt;4,c&gt;,&lt;5,a&gt;,&lt;5,c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</a:t>
            </a:r>
            <a:r>
              <a:rPr lang="en-US" altLang="zh-CN" sz="2800">
                <a:latin typeface="Verdana" pitchFamily="34" charset="0"/>
              </a:rPr>
              <a:t>: </a:t>
            </a:r>
            <a:r>
              <a:rPr lang="zh-CN" altLang="en-US" sz="2800">
                <a:latin typeface="Verdana" pitchFamily="34" charset="0"/>
              </a:rPr>
              <a:t>设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为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上关系，则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         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 sz="2800" i="1" baseline="-250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 sz="2800" i="1" baseline="-2500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en-US" altLang="zh-CN" sz="28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</a:t>
            </a:r>
            <a:r>
              <a:rPr lang="en-US" altLang="zh-CN" sz="2800">
                <a:latin typeface="Verdana" pitchFamily="34" charset="0"/>
              </a:rPr>
              <a:t>: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5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证明</a:t>
            </a:r>
            <a:r>
              <a:rPr lang="en-US" altLang="zh-CN" sz="2800">
                <a:latin typeface="Verdana" pitchFamily="34" charset="0"/>
              </a:rPr>
              <a:t>  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en-US" sz="2800">
                <a:sym typeface="Symbol" pitchFamily="18" charset="2"/>
              </a:rPr>
              <a:t></a:t>
            </a:r>
            <a:r>
              <a:rPr lang="en-US" altLang="zh-CN" sz="2800">
                <a:latin typeface="Verdana" pitchFamily="34" charset="0"/>
              </a:rPr>
              <a:t>(</a:t>
            </a:r>
            <a:r>
              <a:rPr lang="en-US" altLang="zh-CN" sz="2800" i="1">
                <a:latin typeface="Verdana" pitchFamily="34" charset="0"/>
              </a:rPr>
              <a:t>S</a:t>
            </a:r>
            <a:r>
              <a:rPr lang="en-US" altLang="zh-CN" sz="2800">
                <a:latin typeface="Verdana" pitchFamily="34" charset="0"/>
              </a:rPr>
              <a:t>∪</a:t>
            </a:r>
            <a:r>
              <a:rPr lang="en-US" altLang="zh-CN" sz="2800" i="1">
                <a:latin typeface="Verdana" pitchFamily="34" charset="0"/>
              </a:rPr>
              <a:t>T</a:t>
            </a:r>
            <a:r>
              <a:rPr lang="en-US" altLang="zh-CN" sz="2800">
                <a:latin typeface="Verdana" pitchFamily="34" charset="0"/>
              </a:rPr>
              <a:t>)=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en-US" sz="2800">
                <a:sym typeface="Symbol" pitchFamily="18" charset="2"/>
              </a:rPr>
              <a:t></a:t>
            </a:r>
            <a:r>
              <a:rPr lang="en-US" altLang="zh-CN" sz="2800" i="1">
                <a:latin typeface="Verdana" pitchFamily="34" charset="0"/>
              </a:rPr>
              <a:t>S</a:t>
            </a:r>
            <a:r>
              <a:rPr lang="en-US" altLang="zh-CN" sz="2800">
                <a:latin typeface="Verdana" pitchFamily="34" charset="0"/>
              </a:rPr>
              <a:t>∪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en-US" sz="2800">
                <a:sym typeface="Symbol" pitchFamily="18" charset="2"/>
              </a:rPr>
              <a:t></a:t>
            </a:r>
            <a:r>
              <a:rPr lang="en-US" altLang="zh-CN" sz="2800" i="1">
                <a:latin typeface="Verdana" pitchFamily="34" charset="0"/>
              </a:rPr>
              <a:t>T</a:t>
            </a:r>
            <a:endParaRPr lang="en-US" altLang="zh-CN" sz="2800"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x,z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&gt;∈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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∨&lt;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)∨ 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)∨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x,y&gt;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y,z&gt;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x,z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∨&lt;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x,z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&gt;∈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  <a:endParaRPr lang="en-US" altLang="zh-CN" sz="25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x,z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证明 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 smtClean="0"/>
              <a:t>R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/>
              <a:t>(</a:t>
            </a:r>
            <a:r>
              <a:rPr lang="en-US" altLang="zh-CN" i="1" smtClean="0"/>
              <a:t>S</a:t>
            </a:r>
            <a:r>
              <a:rPr lang="en-US" altLang="zh-CN" smtClean="0"/>
              <a:t>∩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</a:t>
            </a:r>
            <a:r>
              <a:rPr lang="en-US" altLang="zh-CN" i="1" smtClean="0"/>
              <a:t>R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/>
              <a:t>S</a:t>
            </a:r>
            <a:r>
              <a:rPr lang="en-US" altLang="zh-CN" smtClean="0"/>
              <a:t>∩</a:t>
            </a:r>
            <a:r>
              <a:rPr lang="en-US" altLang="zh-CN" i="1" smtClean="0"/>
              <a:t>R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/>
              <a:t>T</a:t>
            </a:r>
            <a:endParaRPr lang="zh-CN" altLang="en-US" i="1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sym typeface="Symbol" pitchFamily="18" charset="2"/>
              </a:rPr>
              <a:t>    </a:t>
            </a:r>
            <a:r>
              <a:rPr lang="zh-CN" altLang="en-US" sz="2400" smtClean="0"/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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b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 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b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                       ∧(&lt;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))</a:t>
            </a:r>
            <a:b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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                       ∧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 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(&lt;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  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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∧&lt;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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/>
            </a:r>
            <a:b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 &lt;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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</a:t>
            </a:r>
            <a:r>
              <a:rPr lang="en-US" altLang="zh-CN" sz="2400" i="1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endParaRPr lang="zh-CN" altLang="en-US" sz="2400" i="1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</a:t>
            </a:r>
            <a:r>
              <a:rPr lang="en-US" altLang="zh-CN" sz="2800">
                <a:latin typeface="Verdana" pitchFamily="34" charset="0"/>
              </a:rPr>
              <a:t>: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 =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R[A∪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 =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]∪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 =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Lucida Sans Unicode" pitchFamily="34" charset="0"/>
              </a:rPr>
              <a:t>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R[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 </a:t>
            </a:r>
            <a:r>
              <a:rPr lang="en-US" altLang="zh-CN" sz="25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]∩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]</a:t>
            </a:r>
            <a:endParaRPr lang="zh-CN" altLang="en-US" sz="25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</a:t>
            </a:r>
            <a:r>
              <a:rPr lang="en-US" altLang="zh-CN" sz="2800">
                <a:latin typeface="Verdana" pitchFamily="34" charset="0"/>
              </a:rPr>
              <a:t>: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∩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] 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]∩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[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]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500" i="1">
                <a:latin typeface="Verdana" pitchFamily="34" charset="0"/>
              </a:rPr>
              <a:t>y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[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∩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] 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latin typeface="Verdana" pitchFamily="34" charset="0"/>
              </a:rPr>
              <a:t> 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∩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latin typeface="Verdana" pitchFamily="34" charset="0"/>
              </a:rPr>
              <a:t> 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500">
                <a:latin typeface="Verdana" pitchFamily="34" charset="0"/>
              </a:rPr>
              <a:t>∧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z="2500">
                <a:latin typeface="Verdana" pitchFamily="34" charset="0"/>
              </a:rPr>
              <a:t> 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((&lt;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500">
                <a:latin typeface="Verdana" pitchFamily="34" charset="0"/>
              </a:rPr>
              <a:t>)∧(&lt;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 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))</a:t>
            </a: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zh-CN" sz="25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</a:t>
            </a:r>
            <a:r>
              <a:rPr kumimoji="0" lang="en-US" altLang="zh-CN" sz="2500"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500">
                <a:latin typeface="Verdana" pitchFamily="34" charset="0"/>
              </a:rPr>
              <a:t>)∧ </a:t>
            </a:r>
            <a:r>
              <a:rPr lang="en-US" altLang="zh-CN" sz="250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(&lt;</a:t>
            </a:r>
            <a:r>
              <a:rPr lang="en-US" altLang="zh-CN" sz="2500" i="1">
                <a:latin typeface="Verdana" pitchFamily="34" charset="0"/>
              </a:rPr>
              <a:t>x,y&gt;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∧ </a:t>
            </a:r>
            <a:r>
              <a:rPr lang="en-US" altLang="zh-CN" sz="2500" i="1">
                <a:latin typeface="Verdana" pitchFamily="34" charset="0"/>
              </a:rPr>
              <a:t>x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)</a:t>
            </a:r>
          </a:p>
          <a:p>
            <a:pPr marL="533400" indent="-533400">
              <a:lnSpc>
                <a:spcPct val="100000"/>
              </a:lnSpc>
              <a:buFont typeface="Symbol" pitchFamily="18" charset="2"/>
              <a:buChar char="Û"/>
            </a:pPr>
            <a:r>
              <a:rPr lang="en-US" altLang="zh-CN" sz="2500" i="1">
                <a:latin typeface="Verdana" pitchFamily="34" charset="0"/>
              </a:rPr>
              <a:t>y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[</a:t>
            </a:r>
            <a:r>
              <a:rPr lang="en-US" altLang="zh-CN" sz="2500" i="1">
                <a:latin typeface="Verdana" pitchFamily="34" charset="0"/>
              </a:rPr>
              <a:t>A</a:t>
            </a:r>
            <a:r>
              <a:rPr lang="en-US" altLang="zh-CN" sz="2500">
                <a:latin typeface="Verdana" pitchFamily="34" charset="0"/>
              </a:rPr>
              <a:t>]∧</a:t>
            </a:r>
            <a:r>
              <a:rPr lang="en-US" altLang="zh-CN" sz="2500" i="1">
                <a:latin typeface="Verdana" pitchFamily="34" charset="0"/>
              </a:rPr>
              <a:t>y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[</a:t>
            </a:r>
            <a:r>
              <a:rPr lang="en-US" altLang="zh-CN" sz="2500" i="1">
                <a:latin typeface="Verdana" pitchFamily="34" charset="0"/>
              </a:rPr>
              <a:t>B</a:t>
            </a:r>
            <a:r>
              <a:rPr lang="en-US" altLang="zh-CN" sz="2500">
                <a:latin typeface="Verdana" pitchFamily="34" charset="0"/>
              </a:rPr>
              <a:t>] </a:t>
            </a:r>
          </a:p>
          <a:p>
            <a:pPr marL="533400" indent="-533400">
              <a:lnSpc>
                <a:spcPct val="100000"/>
              </a:lnSpc>
              <a:buFont typeface="Symbol" pitchFamily="18" charset="2"/>
              <a:buChar char="Û"/>
            </a:pPr>
            <a:r>
              <a:rPr lang="en-US" altLang="zh-CN" sz="2500" i="1">
                <a:latin typeface="Verdana" pitchFamily="34" charset="0"/>
              </a:rPr>
              <a:t>y</a:t>
            </a:r>
            <a:r>
              <a:rPr lang="en-US" altLang="zh-CN" sz="2500">
                <a:latin typeface="Verdana" pitchFamily="34" charset="0"/>
              </a:rPr>
              <a:t>∈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>
                <a:latin typeface="Verdana" pitchFamily="34" charset="0"/>
              </a:rPr>
              <a:t>[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latin typeface="Verdana" pitchFamily="34" charset="0"/>
              </a:rPr>
              <a:t>]∩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>
                <a:latin typeface="Verdana" pitchFamily="34" charset="0"/>
              </a:rPr>
              <a:t>[</a:t>
            </a:r>
            <a:r>
              <a:rPr lang="en-US" altLang="zh-CN" sz="2800" i="1">
                <a:latin typeface="Verdana" pitchFamily="34" charset="0"/>
              </a:rPr>
              <a:t>B</a:t>
            </a:r>
            <a:r>
              <a:rPr lang="en-US" altLang="zh-CN" sz="2800">
                <a:latin typeface="Verdana" pitchFamily="34" charset="0"/>
              </a:rPr>
              <a:t>]</a:t>
            </a:r>
            <a:endParaRPr lang="zh-CN" altLang="en-US" sz="28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的</a:t>
            </a:r>
            <a:r>
              <a:rPr lang="en-US" altLang="zh-CN" sz="2800" i="1">
                <a:latin typeface="Verdana" pitchFamily="34" charset="0"/>
              </a:rPr>
              <a:t>n</a:t>
            </a:r>
            <a:r>
              <a:rPr lang="zh-CN" altLang="en-US" sz="2800" i="1">
                <a:latin typeface="Verdana" pitchFamily="34" charset="0"/>
              </a:rPr>
              <a:t>次幂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记为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endParaRPr lang="en-US" altLang="zh-CN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sz="2500" baseline="300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</a:t>
            </a:r>
            <a:r>
              <a:rPr lang="en-US" altLang="zh-CN" sz="2500" i="1" baseline="-3000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n+1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</a:t>
            </a:r>
            <a:r>
              <a:rPr lang="en-US" altLang="zh-CN" sz="2800">
                <a:latin typeface="Verdana" pitchFamily="34" charset="0"/>
              </a:rPr>
              <a:t>: </a:t>
            </a:r>
            <a:r>
              <a:rPr lang="zh-CN" altLang="en-US" sz="2800">
                <a:latin typeface="Verdana" pitchFamily="34" charset="0"/>
              </a:rPr>
              <a:t>设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是集合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上的关系，</a:t>
            </a:r>
            <a:r>
              <a:rPr lang="en-US" altLang="zh-CN" sz="2800" i="1">
                <a:latin typeface="Verdana" pitchFamily="34" charset="0"/>
              </a:rPr>
              <a:t>m,n∈N</a:t>
            </a:r>
            <a:endParaRPr lang="en-US" altLang="zh-CN" sz="2800"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en-US" sz="25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m+n</a:t>
            </a:r>
            <a:endParaRPr lang="zh-CN" altLang="en-US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mn</a:t>
            </a:r>
            <a:endParaRPr lang="zh-CN" altLang="en-US" sz="2500">
              <a:solidFill>
                <a:schemeClr val="tx2"/>
              </a:solidFill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证明思路：使用归纳法并利用复合关系的结合律</a:t>
            </a:r>
            <a:endParaRPr lang="en-US" altLang="zh-CN" sz="2800">
              <a:solidFill>
                <a:srgbClr val="FF0000"/>
              </a:solidFill>
              <a:latin typeface="Verdana" pitchFamily="34" charset="0"/>
            </a:endParaRPr>
          </a:p>
          <a:p>
            <a:pPr marL="533400" indent="-533400">
              <a:lnSpc>
                <a:spcPct val="100000"/>
              </a:lnSpc>
            </a:pPr>
            <a:endParaRPr lang="en-US" altLang="zh-CN" sz="2800" i="1" baseline="300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例：已知</a:t>
            </a: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宋体" pitchFamily="2" charset="-122"/>
              </a:rPr>
              <a:t>+2,4&gt;=&lt;5,2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宋体" pitchFamily="2" charset="-122"/>
              </a:rPr>
              <a:t>+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宋体" pitchFamily="2" charset="-122"/>
              </a:rPr>
              <a:t>&gt;</a:t>
            </a:r>
            <a:r>
              <a:rPr lang="zh-CN" altLang="en-US" sz="2800">
                <a:latin typeface="宋体" pitchFamily="2" charset="-122"/>
              </a:rPr>
              <a:t>，求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en-US" altLang="zh-CN" sz="2800" i="1">
                <a:latin typeface="Verdana" pitchFamily="34" charset="0"/>
              </a:rPr>
              <a:t>y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解：根据有序对等式定义，只需求解方程式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latin typeface="Verdana" pitchFamily="34" charset="0"/>
              </a:rPr>
              <a:t>             x</a:t>
            </a:r>
            <a:r>
              <a:rPr lang="en-US" altLang="zh-CN" sz="2800">
                <a:latin typeface="宋体" pitchFamily="2" charset="-122"/>
              </a:rPr>
              <a:t>+2=5 </a:t>
            </a:r>
            <a:r>
              <a:rPr lang="zh-CN" altLang="en-US" sz="2800">
                <a:latin typeface="宋体" pitchFamily="2" charset="-122"/>
              </a:rPr>
              <a:t>和 </a:t>
            </a:r>
            <a:r>
              <a:rPr lang="en-US" altLang="zh-CN" sz="2800">
                <a:latin typeface="宋体" pitchFamily="2" charset="-122"/>
              </a:rPr>
              <a:t>2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宋体" pitchFamily="2" charset="-122"/>
              </a:rPr>
              <a:t>+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宋体" pitchFamily="2" charset="-122"/>
              </a:rPr>
              <a:t>=4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    得到： </a:t>
            </a:r>
            <a:r>
              <a:rPr lang="en-US" altLang="zh-CN" sz="2800" i="1">
                <a:latin typeface="Verdana" pitchFamily="34" charset="0"/>
              </a:rPr>
              <a:t>x</a:t>
            </a:r>
            <a:r>
              <a:rPr lang="en-US" altLang="zh-CN" sz="2800">
                <a:latin typeface="宋体" pitchFamily="2" charset="-122"/>
              </a:rPr>
              <a:t>=3, </a:t>
            </a:r>
            <a:r>
              <a:rPr lang="en-US" altLang="zh-CN" sz="2800" i="1">
                <a:latin typeface="Verdana" pitchFamily="34" charset="0"/>
              </a:rPr>
              <a:t>y</a:t>
            </a:r>
            <a:r>
              <a:rPr lang="en-US" altLang="zh-CN" sz="2800">
                <a:latin typeface="宋体" pitchFamily="2" charset="-122"/>
              </a:rPr>
              <a:t>=-2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468313" y="1341438"/>
            <a:ext cx="8424862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</a:t>
            </a:r>
            <a:r>
              <a:rPr lang="en-US" altLang="zh-CN" sz="2500" i="1">
                <a:latin typeface="Verdana" pitchFamily="34" charset="0"/>
              </a:rPr>
              <a:t>R</a:t>
            </a:r>
            <a:r>
              <a:rPr lang="en-US" altLang="zh-CN" sz="2500">
                <a:latin typeface="Verdana" pitchFamily="34" charset="0"/>
              </a:rPr>
              <a:t>={&lt;1,2&gt;,&lt;2,1&gt;,&lt;2,3&gt;,&lt;3,4&gt;,&lt;4,5&gt;}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{&lt;1,1&gt;,&lt;2,2&gt;,&lt;3,3&gt;,&lt;4,4&gt;,&lt;5,5&gt;}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=R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={&lt;1,1&gt;,&lt;2,2&gt;,&lt;1,3&gt;,&lt;2,4&gt;,&lt;3,5&gt;}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       ={&lt;1,2&gt;,&lt;2,1&gt;,&lt;1,4&gt;,&lt;2,3&gt;,&lt;2,5&gt;}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200" i="1" baseline="3000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200" i="1" baseline="3000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en-US" altLang="zh-CN" sz="22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       ={&lt;1,1&gt;,&lt;2,2&gt;,&lt;1,5&gt;,&lt;2,4&gt;,&lt;1,3&gt;}</a:t>
            </a:r>
          </a:p>
          <a:p>
            <a:pPr marL="933450" lvl="1" indent="-4762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5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4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en-US" altLang="zh-CN" sz="25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       ={&lt;1,2&gt;,&lt;1,4&gt;,&lt;2,1&gt;,&lt;2,3&gt;,&lt;2,5&gt;}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>
              <a:lnSpc>
                <a:spcPct val="100000"/>
              </a:lnSpc>
            </a:pPr>
            <a:endParaRPr lang="en-US" altLang="zh-CN" sz="280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11188" y="1341438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从关系图来看关系的</a:t>
            </a:r>
            <a:r>
              <a:rPr lang="en-US" altLang="zh-CN" sz="2800">
                <a:latin typeface="Verdana" pitchFamily="34" charset="0"/>
              </a:rPr>
              <a:t>n</a:t>
            </a:r>
            <a:r>
              <a:rPr lang="zh-CN" altLang="en-US" sz="2800">
                <a:latin typeface="Verdana" pitchFamily="34" charset="0"/>
              </a:rPr>
              <a:t>次幂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： 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    </a:t>
            </a:r>
            <a:r>
              <a:rPr lang="en-US" altLang="zh-CN" sz="2800">
                <a:latin typeface="Verdana" pitchFamily="34" charset="0"/>
              </a:rPr>
              <a:t>1     2     3     4     5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i="1" baseline="30000">
                <a:latin typeface="Verdana" pitchFamily="34" charset="0"/>
              </a:rPr>
              <a:t>2</a:t>
            </a:r>
            <a:r>
              <a:rPr lang="zh-CN" altLang="en-US" sz="2800">
                <a:latin typeface="Verdana" pitchFamily="34" charset="0"/>
              </a:rPr>
              <a:t>就是所有在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中通过</a:t>
            </a:r>
            <a:r>
              <a:rPr lang="zh-CN" altLang="en-US" sz="2800">
                <a:solidFill>
                  <a:srgbClr val="FF0000"/>
                </a:solidFill>
                <a:latin typeface="Verdana" pitchFamily="34" charset="0"/>
              </a:rPr>
              <a:t>二条弧</a:t>
            </a:r>
            <a:r>
              <a:rPr lang="zh-CN" altLang="en-US" sz="2800">
                <a:latin typeface="Verdana" pitchFamily="34" charset="0"/>
              </a:rPr>
              <a:t>连接的点，则在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i="1" baseline="30000">
                <a:latin typeface="Verdana" pitchFamily="34" charset="0"/>
              </a:rPr>
              <a:t>2</a:t>
            </a:r>
            <a:r>
              <a:rPr lang="zh-CN" altLang="en-US" sz="2800">
                <a:latin typeface="Verdana" pitchFamily="34" charset="0"/>
              </a:rPr>
              <a:t>这两点间直接有条弧。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800">
              <a:latin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    </a:t>
            </a:r>
            <a:r>
              <a:rPr lang="en-US" altLang="zh-CN" sz="2800">
                <a:latin typeface="Verdana" pitchFamily="34" charset="0"/>
              </a:rPr>
              <a:t>1     2     3     4     5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rgbClr val="FF0000"/>
                </a:solidFill>
                <a:latin typeface="Verdana" pitchFamily="34" charset="0"/>
              </a:rPr>
              <a:t>3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…</a:t>
            </a:r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1116013" y="1773238"/>
            <a:ext cx="3886200" cy="762000"/>
            <a:chOff x="651" y="3749"/>
            <a:chExt cx="3000" cy="425"/>
          </a:xfrm>
        </p:grpSpPr>
        <p:sp>
          <p:nvSpPr>
            <p:cNvPr id="59412" name="Oval 6"/>
            <p:cNvSpPr>
              <a:spLocks noChangeArrowheads="1"/>
            </p:cNvSpPr>
            <p:nvPr/>
          </p:nvSpPr>
          <p:spPr bwMode="auto">
            <a:xfrm>
              <a:off x="1371" y="3946"/>
              <a:ext cx="120" cy="1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charset="0"/>
              </a:endParaRPr>
            </a:p>
          </p:txBody>
        </p:sp>
        <p:grpSp>
          <p:nvGrpSpPr>
            <p:cNvPr id="59413" name="Group 7"/>
            <p:cNvGrpSpPr>
              <a:grpSpLocks/>
            </p:cNvGrpSpPr>
            <p:nvPr/>
          </p:nvGrpSpPr>
          <p:grpSpPr bwMode="auto">
            <a:xfrm>
              <a:off x="651" y="3749"/>
              <a:ext cx="3000" cy="425"/>
              <a:chOff x="651" y="3749"/>
              <a:chExt cx="3000" cy="425"/>
            </a:xfrm>
          </p:grpSpPr>
          <p:sp>
            <p:nvSpPr>
              <p:cNvPr id="59414" name="Oval 8"/>
              <p:cNvSpPr>
                <a:spLocks noChangeArrowheads="1"/>
              </p:cNvSpPr>
              <p:nvPr/>
            </p:nvSpPr>
            <p:spPr bwMode="auto">
              <a:xfrm>
                <a:off x="651" y="3946"/>
                <a:ext cx="12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5" name="Oval 9"/>
              <p:cNvSpPr>
                <a:spLocks noChangeArrowheads="1"/>
              </p:cNvSpPr>
              <p:nvPr/>
            </p:nvSpPr>
            <p:spPr bwMode="auto">
              <a:xfrm>
                <a:off x="2091" y="3946"/>
                <a:ext cx="12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6" name="Oval 10"/>
              <p:cNvSpPr>
                <a:spLocks noChangeArrowheads="1"/>
              </p:cNvSpPr>
              <p:nvPr/>
            </p:nvSpPr>
            <p:spPr bwMode="auto">
              <a:xfrm>
                <a:off x="2811" y="3946"/>
                <a:ext cx="12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7" name="Oval 11"/>
              <p:cNvSpPr>
                <a:spLocks noChangeArrowheads="1"/>
              </p:cNvSpPr>
              <p:nvPr/>
            </p:nvSpPr>
            <p:spPr bwMode="auto">
              <a:xfrm>
                <a:off x="3531" y="3946"/>
                <a:ext cx="120" cy="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8" name="Freeform 12"/>
              <p:cNvSpPr>
                <a:spLocks/>
              </p:cNvSpPr>
              <p:nvPr/>
            </p:nvSpPr>
            <p:spPr bwMode="auto">
              <a:xfrm>
                <a:off x="1461" y="3905"/>
                <a:ext cx="720" cy="58"/>
              </a:xfrm>
              <a:custGeom>
                <a:avLst/>
                <a:gdLst>
                  <a:gd name="T0" fmla="*/ 0 w 720"/>
                  <a:gd name="T1" fmla="*/ 57 h 58"/>
                  <a:gd name="T2" fmla="*/ 309 w 720"/>
                  <a:gd name="T3" fmla="*/ 0 h 58"/>
                  <a:gd name="T4" fmla="*/ 720 w 720"/>
                  <a:gd name="T5" fmla="*/ 58 h 58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58"/>
                  <a:gd name="T11" fmla="*/ 720 w 720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58">
                    <a:moveTo>
                      <a:pt x="0" y="57"/>
                    </a:moveTo>
                    <a:lnTo>
                      <a:pt x="309" y="0"/>
                    </a:lnTo>
                    <a:lnTo>
                      <a:pt x="720" y="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9" name="Freeform 13"/>
              <p:cNvSpPr>
                <a:spLocks/>
              </p:cNvSpPr>
              <p:nvPr/>
            </p:nvSpPr>
            <p:spPr bwMode="auto">
              <a:xfrm>
                <a:off x="2208" y="3904"/>
                <a:ext cx="600" cy="43"/>
              </a:xfrm>
              <a:custGeom>
                <a:avLst/>
                <a:gdLst>
                  <a:gd name="T0" fmla="*/ 0 w 600"/>
                  <a:gd name="T1" fmla="*/ 42 h 43"/>
                  <a:gd name="T2" fmla="*/ 249 w 600"/>
                  <a:gd name="T3" fmla="*/ 0 h 43"/>
                  <a:gd name="T4" fmla="*/ 600 w 600"/>
                  <a:gd name="T5" fmla="*/ 43 h 43"/>
                  <a:gd name="T6" fmla="*/ 0 60000 65536"/>
                  <a:gd name="T7" fmla="*/ 0 60000 65536"/>
                  <a:gd name="T8" fmla="*/ 0 60000 65536"/>
                  <a:gd name="T9" fmla="*/ 0 w 600"/>
                  <a:gd name="T10" fmla="*/ 0 h 43"/>
                  <a:gd name="T11" fmla="*/ 600 w 600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0" h="43">
                    <a:moveTo>
                      <a:pt x="0" y="42"/>
                    </a:moveTo>
                    <a:lnTo>
                      <a:pt x="249" y="0"/>
                    </a:lnTo>
                    <a:lnTo>
                      <a:pt x="600" y="4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0" name="Freeform 14"/>
              <p:cNvSpPr>
                <a:spLocks/>
              </p:cNvSpPr>
              <p:nvPr/>
            </p:nvSpPr>
            <p:spPr bwMode="auto">
              <a:xfrm>
                <a:off x="2928" y="3904"/>
                <a:ext cx="600" cy="43"/>
              </a:xfrm>
              <a:custGeom>
                <a:avLst/>
                <a:gdLst>
                  <a:gd name="T0" fmla="*/ 0 w 600"/>
                  <a:gd name="T1" fmla="*/ 42 h 43"/>
                  <a:gd name="T2" fmla="*/ 279 w 600"/>
                  <a:gd name="T3" fmla="*/ 0 h 43"/>
                  <a:gd name="T4" fmla="*/ 600 w 600"/>
                  <a:gd name="T5" fmla="*/ 43 h 43"/>
                  <a:gd name="T6" fmla="*/ 0 60000 65536"/>
                  <a:gd name="T7" fmla="*/ 0 60000 65536"/>
                  <a:gd name="T8" fmla="*/ 0 60000 65536"/>
                  <a:gd name="T9" fmla="*/ 0 w 600"/>
                  <a:gd name="T10" fmla="*/ 0 h 43"/>
                  <a:gd name="T11" fmla="*/ 600 w 600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0" h="43">
                    <a:moveTo>
                      <a:pt x="0" y="42"/>
                    </a:moveTo>
                    <a:lnTo>
                      <a:pt x="279" y="0"/>
                    </a:lnTo>
                    <a:lnTo>
                      <a:pt x="600" y="4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1" name="Freeform 15"/>
              <p:cNvSpPr>
                <a:spLocks/>
              </p:cNvSpPr>
              <p:nvPr/>
            </p:nvSpPr>
            <p:spPr bwMode="auto">
              <a:xfrm>
                <a:off x="751" y="3749"/>
                <a:ext cx="630" cy="180"/>
              </a:xfrm>
              <a:custGeom>
                <a:avLst/>
                <a:gdLst>
                  <a:gd name="T0" fmla="*/ 0 w 630"/>
                  <a:gd name="T1" fmla="*/ 180 h 180"/>
                  <a:gd name="T2" fmla="*/ 105 w 630"/>
                  <a:gd name="T3" fmla="*/ 75 h 180"/>
                  <a:gd name="T4" fmla="*/ 300 w 630"/>
                  <a:gd name="T5" fmla="*/ 0 h 180"/>
                  <a:gd name="T6" fmla="*/ 450 w 630"/>
                  <a:gd name="T7" fmla="*/ 30 h 180"/>
                  <a:gd name="T8" fmla="*/ 630 w 630"/>
                  <a:gd name="T9" fmla="*/ 165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0"/>
                  <a:gd name="T16" fmla="*/ 0 h 180"/>
                  <a:gd name="T17" fmla="*/ 630 w 63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0" h="180">
                    <a:moveTo>
                      <a:pt x="0" y="180"/>
                    </a:moveTo>
                    <a:lnTo>
                      <a:pt x="105" y="75"/>
                    </a:lnTo>
                    <a:lnTo>
                      <a:pt x="300" y="0"/>
                    </a:lnTo>
                    <a:lnTo>
                      <a:pt x="450" y="30"/>
                    </a:lnTo>
                    <a:lnTo>
                      <a:pt x="630" y="16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2" name="Freeform 16"/>
              <p:cNvSpPr>
                <a:spLocks/>
              </p:cNvSpPr>
              <p:nvPr/>
            </p:nvSpPr>
            <p:spPr bwMode="auto">
              <a:xfrm>
                <a:off x="735" y="4024"/>
                <a:ext cx="660" cy="150"/>
              </a:xfrm>
              <a:custGeom>
                <a:avLst/>
                <a:gdLst>
                  <a:gd name="T0" fmla="*/ 660 w 660"/>
                  <a:gd name="T1" fmla="*/ 0 h 150"/>
                  <a:gd name="T2" fmla="*/ 540 w 660"/>
                  <a:gd name="T3" fmla="*/ 90 h 150"/>
                  <a:gd name="T4" fmla="*/ 360 w 660"/>
                  <a:gd name="T5" fmla="*/ 150 h 150"/>
                  <a:gd name="T6" fmla="*/ 195 w 660"/>
                  <a:gd name="T7" fmla="*/ 120 h 150"/>
                  <a:gd name="T8" fmla="*/ 0 w 660"/>
                  <a:gd name="T9" fmla="*/ 0 h 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0"/>
                  <a:gd name="T16" fmla="*/ 0 h 150"/>
                  <a:gd name="T17" fmla="*/ 660 w 660"/>
                  <a:gd name="T18" fmla="*/ 150 h 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0" h="150">
                    <a:moveTo>
                      <a:pt x="660" y="0"/>
                    </a:moveTo>
                    <a:lnTo>
                      <a:pt x="540" y="90"/>
                    </a:lnTo>
                    <a:lnTo>
                      <a:pt x="360" y="150"/>
                    </a:lnTo>
                    <a:lnTo>
                      <a:pt x="195" y="12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9398" name="Group 17"/>
          <p:cNvGrpSpPr>
            <a:grpSpLocks/>
          </p:cNvGrpSpPr>
          <p:nvPr/>
        </p:nvGrpSpPr>
        <p:grpSpPr bwMode="auto">
          <a:xfrm>
            <a:off x="1116013" y="4005263"/>
            <a:ext cx="3886200" cy="457200"/>
            <a:chOff x="1152" y="3696"/>
            <a:chExt cx="2448" cy="288"/>
          </a:xfrm>
        </p:grpSpPr>
        <p:grpSp>
          <p:nvGrpSpPr>
            <p:cNvPr id="59399" name="Group 18"/>
            <p:cNvGrpSpPr>
              <a:grpSpLocks/>
            </p:cNvGrpSpPr>
            <p:nvPr/>
          </p:nvGrpSpPr>
          <p:grpSpPr bwMode="auto">
            <a:xfrm>
              <a:off x="1152" y="3792"/>
              <a:ext cx="2448" cy="96"/>
              <a:chOff x="651" y="1119"/>
              <a:chExt cx="3000" cy="104"/>
            </a:xfrm>
          </p:grpSpPr>
          <p:sp>
            <p:nvSpPr>
              <p:cNvPr id="59407" name="Oval 19"/>
              <p:cNvSpPr>
                <a:spLocks noChangeArrowheads="1"/>
              </p:cNvSpPr>
              <p:nvPr/>
            </p:nvSpPr>
            <p:spPr bwMode="auto">
              <a:xfrm>
                <a:off x="651" y="1119"/>
                <a:ext cx="120" cy="1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08" name="Oval 20"/>
              <p:cNvSpPr>
                <a:spLocks noChangeArrowheads="1"/>
              </p:cNvSpPr>
              <p:nvPr/>
            </p:nvSpPr>
            <p:spPr bwMode="auto">
              <a:xfrm>
                <a:off x="1371" y="1119"/>
                <a:ext cx="120" cy="1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09" name="Oval 21"/>
              <p:cNvSpPr>
                <a:spLocks noChangeArrowheads="1"/>
              </p:cNvSpPr>
              <p:nvPr/>
            </p:nvSpPr>
            <p:spPr bwMode="auto">
              <a:xfrm>
                <a:off x="2091" y="1119"/>
                <a:ext cx="120" cy="1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0" name="Oval 22"/>
              <p:cNvSpPr>
                <a:spLocks noChangeArrowheads="1"/>
              </p:cNvSpPr>
              <p:nvPr/>
            </p:nvSpPr>
            <p:spPr bwMode="auto">
              <a:xfrm>
                <a:off x="2811" y="1119"/>
                <a:ext cx="120" cy="1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59411" name="Oval 23"/>
              <p:cNvSpPr>
                <a:spLocks noChangeArrowheads="1"/>
              </p:cNvSpPr>
              <p:nvPr/>
            </p:nvSpPr>
            <p:spPr bwMode="auto">
              <a:xfrm>
                <a:off x="3531" y="1119"/>
                <a:ext cx="120" cy="1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grpSp>
          <p:nvGrpSpPr>
            <p:cNvPr id="59400" name="Group 24"/>
            <p:cNvGrpSpPr>
              <a:grpSpLocks/>
            </p:cNvGrpSpPr>
            <p:nvPr/>
          </p:nvGrpSpPr>
          <p:grpSpPr bwMode="auto">
            <a:xfrm>
              <a:off x="1200" y="3696"/>
              <a:ext cx="2352" cy="288"/>
              <a:chOff x="1200" y="3696"/>
              <a:chExt cx="2352" cy="288"/>
            </a:xfrm>
          </p:grpSpPr>
          <p:grpSp>
            <p:nvGrpSpPr>
              <p:cNvPr id="59401" name="Group 25"/>
              <p:cNvGrpSpPr>
                <a:grpSpLocks/>
              </p:cNvGrpSpPr>
              <p:nvPr/>
            </p:nvGrpSpPr>
            <p:grpSpPr bwMode="auto">
              <a:xfrm>
                <a:off x="1200" y="3696"/>
                <a:ext cx="2352" cy="288"/>
                <a:chOff x="690" y="929"/>
                <a:chExt cx="2835" cy="445"/>
              </a:xfrm>
            </p:grpSpPr>
            <p:sp>
              <p:nvSpPr>
                <p:cNvPr id="59404" name="Freeform 26"/>
                <p:cNvSpPr>
                  <a:spLocks/>
                </p:cNvSpPr>
                <p:nvPr/>
              </p:nvSpPr>
              <p:spPr bwMode="auto">
                <a:xfrm>
                  <a:off x="1441" y="929"/>
                  <a:ext cx="1380" cy="210"/>
                </a:xfrm>
                <a:custGeom>
                  <a:avLst/>
                  <a:gdLst>
                    <a:gd name="T0" fmla="*/ 0 w 1380"/>
                    <a:gd name="T1" fmla="*/ 195 h 210"/>
                    <a:gd name="T2" fmla="*/ 285 w 1380"/>
                    <a:gd name="T3" fmla="*/ 45 h 210"/>
                    <a:gd name="T4" fmla="*/ 570 w 1380"/>
                    <a:gd name="T5" fmla="*/ 0 h 210"/>
                    <a:gd name="T6" fmla="*/ 975 w 1380"/>
                    <a:gd name="T7" fmla="*/ 60 h 210"/>
                    <a:gd name="T8" fmla="*/ 1380 w 1380"/>
                    <a:gd name="T9" fmla="*/ 210 h 2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0"/>
                    <a:gd name="T16" fmla="*/ 0 h 210"/>
                    <a:gd name="T17" fmla="*/ 1380 w 1380"/>
                    <a:gd name="T18" fmla="*/ 210 h 2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0" h="210">
                      <a:moveTo>
                        <a:pt x="0" y="195"/>
                      </a:moveTo>
                      <a:lnTo>
                        <a:pt x="285" y="45"/>
                      </a:lnTo>
                      <a:lnTo>
                        <a:pt x="570" y="0"/>
                      </a:lnTo>
                      <a:lnTo>
                        <a:pt x="975" y="60"/>
                      </a:lnTo>
                      <a:lnTo>
                        <a:pt x="1380" y="21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05" name="Freeform 27"/>
                <p:cNvSpPr>
                  <a:spLocks/>
                </p:cNvSpPr>
                <p:nvPr/>
              </p:nvSpPr>
              <p:spPr bwMode="auto">
                <a:xfrm>
                  <a:off x="690" y="1179"/>
                  <a:ext cx="1395" cy="195"/>
                </a:xfrm>
                <a:custGeom>
                  <a:avLst/>
                  <a:gdLst>
                    <a:gd name="T0" fmla="*/ 0 w 1395"/>
                    <a:gd name="T1" fmla="*/ 0 h 195"/>
                    <a:gd name="T2" fmla="*/ 330 w 1395"/>
                    <a:gd name="T3" fmla="*/ 150 h 195"/>
                    <a:gd name="T4" fmla="*/ 645 w 1395"/>
                    <a:gd name="T5" fmla="*/ 195 h 195"/>
                    <a:gd name="T6" fmla="*/ 990 w 1395"/>
                    <a:gd name="T7" fmla="*/ 150 h 195"/>
                    <a:gd name="T8" fmla="*/ 1395 w 1395"/>
                    <a:gd name="T9" fmla="*/ 1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95"/>
                    <a:gd name="T16" fmla="*/ 0 h 195"/>
                    <a:gd name="T17" fmla="*/ 1395 w 1395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95" h="195">
                      <a:moveTo>
                        <a:pt x="0" y="0"/>
                      </a:moveTo>
                      <a:lnTo>
                        <a:pt x="330" y="150"/>
                      </a:lnTo>
                      <a:lnTo>
                        <a:pt x="645" y="195"/>
                      </a:lnTo>
                      <a:lnTo>
                        <a:pt x="990" y="150"/>
                      </a:lnTo>
                      <a:lnTo>
                        <a:pt x="1395" y="15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06" name="Freeform 28"/>
                <p:cNvSpPr>
                  <a:spLocks/>
                </p:cNvSpPr>
                <p:nvPr/>
              </p:nvSpPr>
              <p:spPr bwMode="auto">
                <a:xfrm>
                  <a:off x="2175" y="1179"/>
                  <a:ext cx="1350" cy="195"/>
                </a:xfrm>
                <a:custGeom>
                  <a:avLst/>
                  <a:gdLst>
                    <a:gd name="T0" fmla="*/ 0 w 1350"/>
                    <a:gd name="T1" fmla="*/ 0 h 195"/>
                    <a:gd name="T2" fmla="*/ 300 w 1350"/>
                    <a:gd name="T3" fmla="*/ 165 h 195"/>
                    <a:gd name="T4" fmla="*/ 660 w 1350"/>
                    <a:gd name="T5" fmla="*/ 195 h 195"/>
                    <a:gd name="T6" fmla="*/ 1035 w 1350"/>
                    <a:gd name="T7" fmla="*/ 165 h 195"/>
                    <a:gd name="T8" fmla="*/ 1350 w 1350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0"/>
                    <a:gd name="T16" fmla="*/ 0 h 195"/>
                    <a:gd name="T17" fmla="*/ 1350 w 1350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0" h="195">
                      <a:moveTo>
                        <a:pt x="0" y="0"/>
                      </a:moveTo>
                      <a:lnTo>
                        <a:pt x="300" y="165"/>
                      </a:lnTo>
                      <a:lnTo>
                        <a:pt x="660" y="195"/>
                      </a:lnTo>
                      <a:lnTo>
                        <a:pt x="1035" y="165"/>
                      </a:lnTo>
                      <a:lnTo>
                        <a:pt x="135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59402" name="AutoShape 29"/>
              <p:cNvCxnSpPr>
                <a:cxnSpLocks noChangeShapeType="1"/>
                <a:stCxn id="59407" idx="0"/>
                <a:endCxn id="59405" idx="0"/>
              </p:cNvCxnSpPr>
              <p:nvPr/>
            </p:nvCxnSpPr>
            <p:spPr bwMode="auto">
              <a:xfrm rot="-5400000" flipH="1" flipV="1">
                <a:off x="1168" y="3824"/>
                <a:ext cx="66" cy="1"/>
              </a:xfrm>
              <a:prstGeom prst="curvedConnector4">
                <a:avLst>
                  <a:gd name="adj1" fmla="val -218181"/>
                  <a:gd name="adj2" fmla="val 193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403" name="AutoShape 30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744" y="3824"/>
                <a:ext cx="66" cy="1"/>
              </a:xfrm>
              <a:prstGeom prst="curvedConnector4">
                <a:avLst>
                  <a:gd name="adj1" fmla="val -218181"/>
                  <a:gd name="adj2" fmla="val 193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定理：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zh-CN" altLang="en-US" sz="2800">
                <a:latin typeface="Verdana" pitchFamily="34" charset="0"/>
              </a:rPr>
              <a:t>是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zh-CN" altLang="en-US" sz="2800">
                <a:latin typeface="Verdana" pitchFamily="34" charset="0"/>
              </a:rPr>
              <a:t>上的二元关系，若存在自然数</a:t>
            </a:r>
            <a:r>
              <a:rPr lang="en-US" altLang="zh-CN" sz="2800" i="1">
                <a:latin typeface="Verdana" pitchFamily="34" charset="0"/>
              </a:rPr>
              <a:t>s</a:t>
            </a:r>
            <a:r>
              <a:rPr lang="zh-CN" altLang="en-US" sz="2800">
                <a:latin typeface="Verdana" pitchFamily="34" charset="0"/>
              </a:rPr>
              <a:t>和</a:t>
            </a:r>
            <a:r>
              <a:rPr lang="en-US" altLang="zh-CN" sz="2800" i="1">
                <a:latin typeface="Verdana" pitchFamily="34" charset="0"/>
              </a:rPr>
              <a:t>t</a:t>
            </a:r>
            <a:r>
              <a:rPr lang="zh-CN" altLang="en-US" sz="2800">
                <a:latin typeface="Verdana" pitchFamily="34" charset="0"/>
              </a:rPr>
              <a:t>，且</a:t>
            </a:r>
            <a:r>
              <a:rPr lang="en-US" altLang="zh-CN" sz="2800" i="1">
                <a:latin typeface="Verdana" pitchFamily="34" charset="0"/>
              </a:rPr>
              <a:t>s&lt;t</a:t>
            </a:r>
            <a:r>
              <a:rPr lang="zh-CN" altLang="en-US" sz="2800">
                <a:latin typeface="Verdana" pitchFamily="34" charset="0"/>
              </a:rPr>
              <a:t>，使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i="1" baseline="30000">
                <a:latin typeface="Verdana" pitchFamily="34" charset="0"/>
              </a:rPr>
              <a:t>s</a:t>
            </a:r>
            <a:r>
              <a:rPr lang="en-US" altLang="zh-CN" sz="2800" i="1">
                <a:latin typeface="Verdana" pitchFamily="34" charset="0"/>
              </a:rPr>
              <a:t>=R</a:t>
            </a:r>
            <a:r>
              <a:rPr lang="en-US" altLang="zh-CN" sz="2800" i="1" baseline="30000">
                <a:latin typeface="Verdana" pitchFamily="34" charset="0"/>
              </a:rPr>
              <a:t>t</a:t>
            </a:r>
            <a:r>
              <a:rPr lang="zh-CN" altLang="en-US" sz="2800">
                <a:latin typeface="Verdana" pitchFamily="34" charset="0"/>
              </a:rPr>
              <a:t>，则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k≥0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s+k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t+k</a:t>
            </a:r>
            <a:endParaRPr lang="zh-CN" altLang="en-US" sz="250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k,i≥0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，则有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endParaRPr lang="en-US" altLang="zh-CN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</a:rPr>
              <a:t>p=t-s</a:t>
            </a:r>
            <a:endParaRPr lang="en-US" altLang="zh-CN" sz="2300">
              <a:solidFill>
                <a:srgbClr val="FF0000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,…,R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t-1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的每一次幂都是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的元素，即对任意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q∈N, 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∈S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定理：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是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A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上的二元关系，若存在自然数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s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和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t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，且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s&lt;t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，使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bg2"/>
                </a:solidFill>
                <a:latin typeface="Verdana" pitchFamily="34" charset="0"/>
              </a:rPr>
              <a:t>s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bg2"/>
                </a:solidFill>
                <a:latin typeface="Verdana" pitchFamily="34" charset="0"/>
              </a:rPr>
              <a:t>t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k≥0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s+k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t+k</a:t>
            </a:r>
            <a:endParaRPr lang="zh-CN" altLang="en-US" sz="2500">
              <a:solidFill>
                <a:schemeClr val="bg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k,i≥0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，则有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endParaRPr lang="en-US" altLang="zh-CN" sz="2500" i="1">
              <a:solidFill>
                <a:schemeClr val="accent2"/>
              </a:solidFill>
              <a:latin typeface="Verdana" pitchFamily="34" charset="0"/>
            </a:endParaRP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rgbClr val="FF0000"/>
                </a:solidFill>
                <a:latin typeface="Verdana" pitchFamily="34" charset="0"/>
              </a:rPr>
              <a:t>p=t-s</a:t>
            </a:r>
            <a:endParaRPr lang="en-US" altLang="zh-CN" sz="2300">
              <a:solidFill>
                <a:srgbClr val="FF0000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设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S=</a:t>
            </a:r>
            <a:r>
              <a:rPr lang="en-US" altLang="zh-CN" sz="2500">
                <a:solidFill>
                  <a:schemeClr val="bg2"/>
                </a:solidFill>
                <a:latin typeface="Verdana" pitchFamily="34" charset="0"/>
              </a:rPr>
              <a:t>{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0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1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2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,…,R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t-1</a:t>
            </a:r>
            <a:r>
              <a:rPr lang="en-US" altLang="zh-CN" sz="2500">
                <a:solidFill>
                  <a:schemeClr val="bg2"/>
                </a:solidFill>
                <a:latin typeface="Verdana" pitchFamily="34" charset="0"/>
              </a:rPr>
              <a:t>}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的每一次幂是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S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的元素，即对任意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q∈N, 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q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∈S</a:t>
            </a:r>
            <a:r>
              <a:rPr lang="en-US" altLang="zh-CN" sz="250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证明：对</a:t>
            </a:r>
            <a:r>
              <a:rPr lang="en-US" altLang="zh-CN" sz="2800" i="1">
                <a:latin typeface="Verdana" pitchFamily="34" charset="0"/>
              </a:rPr>
              <a:t>k</a:t>
            </a:r>
            <a:r>
              <a:rPr lang="zh-CN" altLang="en-US" sz="2800">
                <a:latin typeface="Verdana" pitchFamily="34" charset="0"/>
              </a:rPr>
              <a:t>进行归纳。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</a:rPr>
              <a:t>k=0</a:t>
            </a:r>
            <a:r>
              <a:rPr lang="zh-CN" altLang="en-US" sz="2800">
                <a:latin typeface="Verdana" pitchFamily="34" charset="0"/>
              </a:rPr>
              <a:t>时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r>
              <a:rPr lang="zh-CN" altLang="en-US" sz="2800">
                <a:latin typeface="Verdana" pitchFamily="34" charset="0"/>
              </a:rPr>
              <a:t>显然成立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假设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r>
              <a:rPr lang="zh-CN" altLang="en-US" sz="2800">
                <a:latin typeface="Verdana" pitchFamily="34" charset="0"/>
              </a:rPr>
              <a:t>，这里</a:t>
            </a:r>
            <a:r>
              <a:rPr lang="en-US" altLang="zh-CN" sz="2800" i="1">
                <a:solidFill>
                  <a:srgbClr val="FF0000"/>
                </a:solidFill>
                <a:latin typeface="Verdana" pitchFamily="34" charset="0"/>
              </a:rPr>
              <a:t>p=t-s</a:t>
            </a:r>
            <a:r>
              <a:rPr lang="zh-CN" altLang="en-US" sz="2800">
                <a:latin typeface="Verdana" pitchFamily="34" charset="0"/>
              </a:rPr>
              <a:t> ，那么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</a:t>
            </a:r>
            <a:r>
              <a:rPr lang="en-US" altLang="zh-CN" sz="2800" baseline="300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k+</a:t>
            </a:r>
            <a:r>
              <a:rPr lang="en-US" altLang="zh-CN" sz="2800" baseline="30000">
                <a:solidFill>
                  <a:schemeClr val="accent2"/>
                </a:solidFill>
                <a:latin typeface="Verdana" pitchFamily="34" charset="0"/>
              </a:rPr>
              <a:t>1)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p+i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s+kp+i+p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p</a:t>
            </a:r>
            <a:endParaRPr lang="zh-CN" altLang="en-US" sz="28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r>
              <a:rPr lang="en-US" altLang="en-US" sz="280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p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s+p+i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s+t-s+i 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t+i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endParaRPr lang="zh-CN" altLang="en-US" sz="28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endParaRPr lang="zh-CN" altLang="en-US" sz="28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endParaRPr lang="en-US" altLang="zh-CN" sz="2800" i="1" baseline="3000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054850" cy="4895850"/>
          </a:xfrm>
        </p:spPr>
        <p:txBody>
          <a:bodyPr/>
          <a:lstStyle/>
          <a:p>
            <a:r>
              <a:rPr lang="zh-CN" altLang="en-US" smtClean="0"/>
              <a:t>定义域和值域：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逆关系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右复合：</a:t>
            </a:r>
          </a:p>
          <a:p>
            <a:r>
              <a:rPr lang="en-US" altLang="zh-CN" smtClean="0"/>
              <a:t>R</a:t>
            </a:r>
            <a:r>
              <a:rPr lang="zh-CN" altLang="en-US" smtClean="0"/>
              <a:t>在</a:t>
            </a:r>
            <a:r>
              <a:rPr lang="en-US" altLang="zh-CN" smtClean="0"/>
              <a:t>A</a:t>
            </a:r>
            <a:r>
              <a:rPr lang="zh-CN" altLang="en-US" smtClean="0"/>
              <a:t>上的限制：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在</a:t>
            </a:r>
            <a:r>
              <a:rPr lang="en-US" altLang="zh-CN" smtClean="0"/>
              <a:t>R</a:t>
            </a:r>
            <a:r>
              <a:rPr lang="zh-CN" altLang="en-US" smtClean="0"/>
              <a:t>下的像：</a:t>
            </a:r>
          </a:p>
          <a:p>
            <a:endParaRPr lang="en-US" altLang="zh-CN" smtClean="0"/>
          </a:p>
          <a:p>
            <a:pPr lvl="1">
              <a:buFont typeface="Wingdings" pitchFamily="2" charset="2"/>
              <a:buNone/>
            </a:pPr>
            <a:endParaRPr lang="en-US" altLang="zh-CN" sz="2800" b="0" smtClean="0">
              <a:solidFill>
                <a:schemeClr val="tx1"/>
              </a:solidFill>
            </a:endParaRPr>
          </a:p>
          <a:p>
            <a:endParaRPr lang="en-US" altLang="zh-CN" smtClean="0"/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924175"/>
          <a:ext cx="3384550" cy="457200"/>
        </p:xfrm>
        <a:graphic>
          <a:graphicData uri="http://schemas.openxmlformats.org/presentationml/2006/ole">
            <p:oleObj spid="_x0000_s7170" name="Microsoft 公式 3.0" r:id="rId3" imgW="1688760" imgH="22860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411413" y="1916113"/>
          <a:ext cx="3416300" cy="387350"/>
        </p:xfrm>
        <a:graphic>
          <a:graphicData uri="http://schemas.openxmlformats.org/presentationml/2006/ole">
            <p:oleObj spid="_x0000_s7171" name="Microsoft 公式 3.0" r:id="rId4" imgW="1790640" imgH="20304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459038" y="2393950"/>
          <a:ext cx="3319462" cy="387350"/>
        </p:xfrm>
        <a:graphic>
          <a:graphicData uri="http://schemas.openxmlformats.org/presentationml/2006/ole">
            <p:oleObj spid="_x0000_s7172" name="Microsoft 公式 3.0" r:id="rId5" imgW="1739880" imgH="203040" progId="Equation.3">
              <p:embed/>
            </p:oleObj>
          </a:graphicData>
        </a:graphic>
      </p:graphicFrame>
      <p:graphicFrame>
        <p:nvGraphicFramePr>
          <p:cNvPr id="43418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484438" y="3546475"/>
          <a:ext cx="5473700" cy="387350"/>
        </p:xfrm>
        <a:graphic>
          <a:graphicData uri="http://schemas.openxmlformats.org/presentationml/2006/ole">
            <p:oleObj spid="_x0000_s7173" name="公式" r:id="rId6" imgW="2869920" imgH="203040" progId="Equation.3">
              <p:embed/>
            </p:oleObj>
          </a:graphicData>
        </a:graphic>
      </p:graphicFrame>
      <p:graphicFrame>
        <p:nvGraphicFramePr>
          <p:cNvPr id="434185" name="Object 14"/>
          <p:cNvGraphicFramePr>
            <a:graphicFrameLocks noChangeAspect="1"/>
          </p:cNvGraphicFramePr>
          <p:nvPr/>
        </p:nvGraphicFramePr>
        <p:xfrm>
          <a:off x="3779838" y="3933825"/>
          <a:ext cx="4157662" cy="563563"/>
        </p:xfrm>
        <a:graphic>
          <a:graphicData uri="http://schemas.openxmlformats.org/presentationml/2006/ole">
            <p:oleObj spid="_x0000_s7174" name="Equation" r:id="rId7" imgW="1498320" imgH="203040" progId="Equation.DSMT4">
              <p:embed/>
            </p:oleObj>
          </a:graphicData>
        </a:graphic>
      </p:graphicFrame>
      <p:graphicFrame>
        <p:nvGraphicFramePr>
          <p:cNvPr id="434186" name="Object 15"/>
          <p:cNvGraphicFramePr>
            <a:graphicFrameLocks noChangeAspect="1"/>
          </p:cNvGraphicFramePr>
          <p:nvPr/>
        </p:nvGraphicFramePr>
        <p:xfrm>
          <a:off x="3359150" y="4457700"/>
          <a:ext cx="2508250" cy="484188"/>
        </p:xfrm>
        <a:graphic>
          <a:graphicData uri="http://schemas.openxmlformats.org/presentationml/2006/ole">
            <p:oleObj spid="_x0000_s7175" name="Equation" r:id="rId8" imgW="11808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i="1" smtClean="0"/>
              <a:t>R</a:t>
            </a:r>
            <a:r>
              <a:rPr lang="zh-CN" altLang="en-US" sz="3200" smtClean="0"/>
              <a:t>的</a:t>
            </a:r>
            <a:r>
              <a:rPr lang="en-US" altLang="zh-CN" sz="3200" i="1" smtClean="0"/>
              <a:t>n</a:t>
            </a:r>
            <a:r>
              <a:rPr lang="zh-CN" altLang="en-US" sz="3200" i="1" smtClean="0"/>
              <a:t>次幂</a:t>
            </a:r>
          </a:p>
          <a:p>
            <a:pPr lvl="1"/>
            <a:r>
              <a:rPr lang="zh-CN" altLang="en-US" sz="3200" smtClean="0">
                <a:solidFill>
                  <a:schemeClr val="accent2"/>
                </a:solidFill>
              </a:rPr>
              <a:t>记为</a:t>
            </a:r>
            <a:r>
              <a:rPr lang="en-US" altLang="zh-CN" sz="3200" i="1" smtClean="0">
                <a:solidFill>
                  <a:schemeClr val="accent2"/>
                </a:solidFill>
              </a:rPr>
              <a:t>R</a:t>
            </a:r>
            <a:r>
              <a:rPr lang="en-US" altLang="zh-CN" sz="3200" i="1" baseline="30000" smtClean="0">
                <a:solidFill>
                  <a:schemeClr val="accent2"/>
                </a:solidFill>
              </a:rPr>
              <a:t>n</a:t>
            </a:r>
          </a:p>
          <a:p>
            <a:pPr lvl="1"/>
            <a:r>
              <a:rPr lang="en-US" altLang="zh-CN" sz="3200" i="1" smtClean="0">
                <a:solidFill>
                  <a:schemeClr val="accent2"/>
                </a:solidFill>
              </a:rPr>
              <a:t>R</a:t>
            </a:r>
            <a:r>
              <a:rPr lang="en-US" altLang="zh-CN" sz="3200" i="1" baseline="30000" smtClean="0">
                <a:solidFill>
                  <a:schemeClr val="accent2"/>
                </a:solidFill>
              </a:rPr>
              <a:t>0</a:t>
            </a:r>
            <a:r>
              <a:rPr lang="en-US" altLang="zh-CN" sz="3200" baseline="30000" smtClean="0">
                <a:solidFill>
                  <a:schemeClr val="accent2"/>
                </a:solidFill>
              </a:rPr>
              <a:t> </a:t>
            </a:r>
            <a:r>
              <a:rPr lang="en-US" altLang="zh-CN" sz="3200" smtClean="0">
                <a:solidFill>
                  <a:schemeClr val="accent2"/>
                </a:solidFill>
              </a:rPr>
              <a:t>=</a:t>
            </a:r>
            <a:r>
              <a:rPr lang="en-US" altLang="zh-CN" sz="3200" i="1" smtClean="0">
                <a:solidFill>
                  <a:schemeClr val="accent2"/>
                </a:solidFill>
                <a:sym typeface="Symbol" pitchFamily="18" charset="2"/>
              </a:rPr>
              <a:t></a:t>
            </a:r>
            <a:r>
              <a:rPr lang="en-US" altLang="zh-CN" sz="3200" i="1" baseline="-25000" smtClean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en-US" altLang="zh-CN" sz="3200" i="1" smtClean="0">
                <a:solidFill>
                  <a:schemeClr val="accent2"/>
                </a:solidFill>
              </a:rPr>
              <a:t>R</a:t>
            </a:r>
            <a:r>
              <a:rPr lang="en-US" altLang="zh-CN" sz="3200" i="1" baseline="30000" smtClean="0">
                <a:solidFill>
                  <a:schemeClr val="accent2"/>
                </a:solidFill>
              </a:rPr>
              <a:t>n+1</a:t>
            </a:r>
            <a:r>
              <a:rPr lang="en-US" altLang="zh-CN" sz="3200" smtClean="0">
                <a:solidFill>
                  <a:schemeClr val="accent2"/>
                </a:solidFill>
              </a:rPr>
              <a:t>=</a:t>
            </a:r>
            <a:r>
              <a:rPr lang="en-US" altLang="zh-CN" sz="3200" i="1" smtClean="0">
                <a:solidFill>
                  <a:schemeClr val="accent2"/>
                </a:solidFill>
              </a:rPr>
              <a:t>R</a:t>
            </a:r>
            <a:r>
              <a:rPr lang="en-US" altLang="zh-CN" sz="3200" i="1" baseline="30000" smtClean="0">
                <a:solidFill>
                  <a:schemeClr val="accent2"/>
                </a:solidFill>
              </a:rPr>
              <a:t>n</a:t>
            </a:r>
            <a:r>
              <a:rPr lang="en-US" altLang="en-US" sz="3200" smtClean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z="3200" i="1" smtClean="0">
                <a:solidFill>
                  <a:schemeClr val="accent2"/>
                </a:solidFill>
              </a:rPr>
              <a:t>R</a:t>
            </a:r>
          </a:p>
          <a:p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</a:pP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定理：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是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A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上的二元关系，若存在自然数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s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和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t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，且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s&lt;t</a:t>
            </a:r>
            <a:r>
              <a:rPr lang="zh-CN" altLang="en-US" sz="2800">
                <a:solidFill>
                  <a:schemeClr val="bg2"/>
                </a:solidFill>
                <a:latin typeface="Verdana" pitchFamily="34" charset="0"/>
              </a:rPr>
              <a:t>，使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bg2"/>
                </a:solidFill>
                <a:latin typeface="Verdana" pitchFamily="34" charset="0"/>
              </a:rPr>
              <a:t>s</a:t>
            </a:r>
            <a:r>
              <a:rPr lang="en-US" altLang="zh-CN" sz="2800" i="1">
                <a:solidFill>
                  <a:schemeClr val="bg2"/>
                </a:solidFill>
                <a:latin typeface="Verdana" pitchFamily="34" charset="0"/>
              </a:rPr>
              <a:t>=R</a:t>
            </a:r>
            <a:r>
              <a:rPr lang="en-US" altLang="zh-CN" sz="2800" i="1" baseline="30000">
                <a:solidFill>
                  <a:schemeClr val="bg2"/>
                </a:solidFill>
                <a:latin typeface="Verdana" pitchFamily="34" charset="0"/>
              </a:rPr>
              <a:t>t</a:t>
            </a: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k≥0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s+k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t+k</a:t>
            </a:r>
            <a:endParaRPr lang="zh-CN" altLang="en-US" sz="2500">
              <a:solidFill>
                <a:schemeClr val="bg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对所有的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k,i≥0</a:t>
            </a:r>
            <a:r>
              <a:rPr lang="en-US" altLang="zh-CN" sz="250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bg2"/>
                </a:solidFill>
                <a:latin typeface="Verdana" pitchFamily="34" charset="0"/>
              </a:rPr>
              <a:t>，则有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s+kp+i</a:t>
            </a:r>
            <a:r>
              <a:rPr lang="en-US" altLang="zh-CN" sz="2500" i="1">
                <a:solidFill>
                  <a:schemeClr val="bg2"/>
                </a:solidFill>
                <a:latin typeface="Verdana" pitchFamily="34" charset="0"/>
              </a:rPr>
              <a:t>=R</a:t>
            </a:r>
            <a:r>
              <a:rPr lang="en-US" altLang="zh-CN" sz="2500" i="1" baseline="30000">
                <a:solidFill>
                  <a:schemeClr val="bg2"/>
                </a:solidFill>
                <a:latin typeface="Verdana" pitchFamily="34" charset="0"/>
              </a:rPr>
              <a:t>s+i</a:t>
            </a:r>
            <a:endParaRPr lang="en-US" altLang="zh-CN" sz="2500" i="1">
              <a:solidFill>
                <a:schemeClr val="bg2"/>
              </a:solidFill>
              <a:latin typeface="Verdana" pitchFamily="34" charset="0"/>
            </a:endParaRPr>
          </a:p>
          <a:p>
            <a:pPr marL="1352550" lvl="2" indent="-438150" algn="just">
              <a:lnSpc>
                <a:spcPct val="100000"/>
              </a:lnSpc>
              <a:buClrTx/>
              <a:buFontTx/>
              <a:buChar char="•"/>
            </a:pPr>
            <a:r>
              <a:rPr lang="en-US" altLang="zh-CN" sz="2300" i="1">
                <a:solidFill>
                  <a:schemeClr val="bg2"/>
                </a:solidFill>
                <a:latin typeface="Verdana" pitchFamily="34" charset="0"/>
              </a:rPr>
              <a:t>p=t-s</a:t>
            </a:r>
            <a:endParaRPr lang="en-US" altLang="zh-CN" sz="2300">
              <a:solidFill>
                <a:schemeClr val="bg2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100000"/>
              </a:lnSpc>
              <a:buFont typeface="Wingdings" pitchFamily="2" charset="2"/>
              <a:buAutoNum type="circleNumDbPlain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设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S=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,…,R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t-1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的每一次幂是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的元素，即对任意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q∈N, R</a:t>
            </a:r>
            <a:r>
              <a:rPr lang="en-US" altLang="zh-CN" sz="2500" i="1" baseline="30000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</a:rPr>
              <a:t>∈S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z="2500">
                <a:solidFill>
                  <a:schemeClr val="tx2"/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 smtClean="0"/>
              <a:t>关系的运算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证明：若</a:t>
            </a:r>
            <a:r>
              <a:rPr lang="en-US" altLang="zh-CN" sz="2800">
                <a:latin typeface="Verdana" pitchFamily="34" charset="0"/>
              </a:rPr>
              <a:t>q&lt;t</a:t>
            </a:r>
            <a:r>
              <a:rPr lang="zh-CN" altLang="en-US" sz="2800">
                <a:latin typeface="Verdana" pitchFamily="34" charset="0"/>
              </a:rPr>
              <a:t>，则</a:t>
            </a:r>
            <a:r>
              <a:rPr lang="en-US" altLang="zh-CN" sz="2800" i="1">
                <a:latin typeface="Verdana" pitchFamily="34" charset="0"/>
              </a:rPr>
              <a:t>R</a:t>
            </a:r>
            <a:r>
              <a:rPr lang="en-US" altLang="zh-CN" sz="2800" i="1" baseline="30000">
                <a:latin typeface="Verdana" pitchFamily="34" charset="0"/>
              </a:rPr>
              <a:t>q</a:t>
            </a:r>
            <a:r>
              <a:rPr lang="en-US" altLang="zh-CN" sz="2800" i="1">
                <a:latin typeface="Verdana" pitchFamily="34" charset="0"/>
              </a:rPr>
              <a:t>∈S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zh-CN" altLang="en-US" sz="2800">
                <a:latin typeface="Verdana" pitchFamily="34" charset="0"/>
              </a:rPr>
              <a:t>。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若</a:t>
            </a:r>
            <a:r>
              <a:rPr lang="en-US" altLang="zh-CN" sz="2800">
                <a:latin typeface="Verdana" pitchFamily="34" charset="0"/>
              </a:rPr>
              <a:t>q</a:t>
            </a:r>
            <a:r>
              <a:rPr lang="en-US" altLang="zh-CN" sz="2800"/>
              <a:t>≥</a:t>
            </a:r>
            <a:r>
              <a:rPr lang="en-US" altLang="zh-CN" sz="2800">
                <a:latin typeface="Verdana" pitchFamily="34" charset="0"/>
              </a:rPr>
              <a:t>t</a:t>
            </a:r>
            <a:r>
              <a:rPr lang="zh-CN" altLang="en-US" sz="2800">
                <a:latin typeface="Verdana" pitchFamily="34" charset="0"/>
              </a:rPr>
              <a:t>，则存在自然数</a:t>
            </a:r>
            <a:r>
              <a:rPr lang="en-US" altLang="zh-CN" sz="2800" i="1">
                <a:latin typeface="Verdana" pitchFamily="34" charset="0"/>
              </a:rPr>
              <a:t>k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 i="1">
                <a:latin typeface="Verdana" pitchFamily="34" charset="0"/>
              </a:rPr>
              <a:t>i</a:t>
            </a:r>
            <a:r>
              <a:rPr lang="zh-CN" altLang="en-US" sz="2800">
                <a:latin typeface="Verdana" pitchFamily="34" charset="0"/>
              </a:rPr>
              <a:t>使得</a:t>
            </a:r>
            <a:endParaRPr lang="zh-CN" altLang="en-US" sz="2800" i="1" baseline="300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         q=s+kp+i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其中</a:t>
            </a:r>
            <a:r>
              <a:rPr lang="en-US" altLang="zh-CN" sz="2800">
                <a:latin typeface="Verdana" pitchFamily="34" charset="0"/>
              </a:rPr>
              <a:t>0</a:t>
            </a:r>
            <a:r>
              <a:rPr lang="en-US" altLang="zh-CN" sz="2800"/>
              <a:t>≤ </a:t>
            </a:r>
            <a:r>
              <a:rPr lang="en-US" altLang="zh-CN" sz="2800" i="1">
                <a:latin typeface="Verdana" pitchFamily="34" charset="0"/>
              </a:rPr>
              <a:t>i</a:t>
            </a:r>
            <a:r>
              <a:rPr lang="en-US" altLang="zh-CN" sz="2800"/>
              <a:t>≤</a:t>
            </a:r>
            <a:r>
              <a:rPr lang="en-US" altLang="zh-CN" sz="2800" i="1">
                <a:latin typeface="Verdana" pitchFamily="34" charset="0"/>
              </a:rPr>
              <a:t>p-</a:t>
            </a:r>
            <a:r>
              <a:rPr lang="en-US" altLang="zh-CN" sz="2800">
                <a:latin typeface="Verdana" pitchFamily="34" charset="0"/>
              </a:rPr>
              <a:t>1</a:t>
            </a:r>
            <a:r>
              <a:rPr lang="zh-CN" altLang="en-US" sz="2800">
                <a:latin typeface="Verdana" pitchFamily="34" charset="0"/>
              </a:rPr>
              <a:t>，所以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  <a:latin typeface="Verdana" pitchFamily="34" charset="0"/>
              </a:rPr>
              <a:t>         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=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s+kp+i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2800" i="1" baseline="30000">
                <a:solidFill>
                  <a:schemeClr val="accent2"/>
                </a:solidFill>
                <a:latin typeface="Verdana" pitchFamily="34" charset="0"/>
              </a:rPr>
              <a:t>s+i</a:t>
            </a:r>
            <a:endParaRPr lang="en-US" altLang="zh-CN" sz="28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由于</a:t>
            </a:r>
            <a:r>
              <a:rPr lang="en-US" altLang="zh-CN" sz="2800">
                <a:latin typeface="Verdana" pitchFamily="34" charset="0"/>
              </a:rPr>
              <a:t>0</a:t>
            </a:r>
            <a:r>
              <a:rPr lang="en-US" altLang="zh-CN" sz="2800"/>
              <a:t>≤ </a:t>
            </a:r>
            <a:r>
              <a:rPr lang="en-US" altLang="zh-CN" sz="2800" i="1">
                <a:latin typeface="Verdana" pitchFamily="34" charset="0"/>
              </a:rPr>
              <a:t>i</a:t>
            </a:r>
            <a:r>
              <a:rPr lang="en-US" altLang="zh-CN" sz="2800"/>
              <a:t>≤</a:t>
            </a:r>
            <a:r>
              <a:rPr lang="en-US" altLang="zh-CN" sz="2800" i="1">
                <a:latin typeface="Verdana" pitchFamily="34" charset="0"/>
              </a:rPr>
              <a:t>p-</a:t>
            </a:r>
            <a:r>
              <a:rPr lang="en-US" altLang="zh-CN" sz="2800">
                <a:latin typeface="Verdana" pitchFamily="34" charset="0"/>
              </a:rPr>
              <a:t>1</a:t>
            </a:r>
          </a:p>
          <a:p>
            <a:pPr marL="5334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latin typeface="Verdana" pitchFamily="34" charset="0"/>
              </a:rPr>
              <a:t>         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s+i </a:t>
            </a:r>
            <a:r>
              <a:rPr lang="en-US" altLang="zh-CN" sz="2800">
                <a:solidFill>
                  <a:schemeClr val="accent2"/>
                </a:solidFill>
              </a:rPr>
              <a:t>≤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s+p-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</a:rPr>
              <a:t>= </a:t>
            </a:r>
            <a:r>
              <a:rPr lang="en-US" altLang="zh-CN" sz="2800" i="1">
                <a:solidFill>
                  <a:schemeClr val="accent2"/>
                </a:solidFill>
                <a:latin typeface="Verdana" pitchFamily="34" charset="0"/>
              </a:rPr>
              <a:t>s+t-s-</a:t>
            </a:r>
            <a:r>
              <a:rPr lang="en-US" altLang="zh-CN" sz="2800">
                <a:solidFill>
                  <a:schemeClr val="accent2"/>
                </a:solidFill>
                <a:latin typeface="Verdana" pitchFamily="34" charset="0"/>
              </a:rPr>
              <a:t>1=t-1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         第四节：关系的性质</a:t>
            </a:r>
          </a:p>
        </p:txBody>
      </p:sp>
      <p:pic>
        <p:nvPicPr>
          <p:cNvPr id="66564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2938" y="35004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笛卡尔积</a:t>
            </a:r>
            <a:r>
              <a:rPr lang="en-US" altLang="zh-CN" sz="2800" i="1" dirty="0">
                <a:latin typeface="Verdana" pitchFamily="34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800" i="1" dirty="0">
                <a:latin typeface="Verdana" pitchFamily="34" charset="0"/>
              </a:rPr>
              <a:t>B</a:t>
            </a:r>
            <a:r>
              <a:rPr lang="zh-CN" altLang="en-US" sz="2800" dirty="0">
                <a:latin typeface="宋体" pitchFamily="2" charset="-122"/>
              </a:rPr>
              <a:t>：</a:t>
            </a:r>
            <a:r>
              <a:rPr lang="zh-CN" altLang="en-US" sz="2800" dirty="0"/>
              <a:t>集合</a:t>
            </a:r>
            <a:r>
              <a:rPr lang="en-US" altLang="zh-CN" sz="2800" i="1" dirty="0">
                <a:latin typeface="Verdana" pitchFamily="34" charset="0"/>
              </a:rPr>
              <a:t>A</a:t>
            </a:r>
            <a:r>
              <a:rPr lang="zh-CN" altLang="en-US" sz="2800" dirty="0"/>
              <a:t>中元素为第一元素，集合</a:t>
            </a:r>
            <a:r>
              <a:rPr lang="en-US" altLang="zh-CN" sz="2800" i="1" dirty="0">
                <a:latin typeface="Verdana" pitchFamily="34" charset="0"/>
              </a:rPr>
              <a:t>B</a:t>
            </a:r>
            <a:r>
              <a:rPr lang="zh-CN" altLang="en-US" sz="2800" dirty="0"/>
              <a:t>中元素为第二元素的有序对集</a:t>
            </a:r>
            <a:endParaRPr lang="en-US" altLang="zh-CN" sz="2800" dirty="0"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B=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x</a:t>
            </a:r>
            <a:r>
              <a:rPr lang="en-US" altLang="zh-CN" sz="2500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y</a:t>
            </a:r>
            <a:r>
              <a:rPr lang="en-US" altLang="zh-CN" sz="2500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</a:t>
            </a:r>
            <a:r>
              <a:rPr lang="en-US" altLang="zh-CN" sz="2500" i="1" dirty="0" err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  <a:endParaRPr lang="zh-CN" altLang="en-US" sz="2500" dirty="0">
              <a:solidFill>
                <a:schemeClr val="accent2"/>
              </a:solidFill>
              <a:latin typeface="宋体" pitchFamily="2" charset="-122"/>
            </a:endParaRPr>
          </a:p>
          <a:p>
            <a:pPr marL="342900" indent="-342900">
              <a:lnSpc>
                <a:spcPct val="100000"/>
              </a:lnSpc>
              <a:defRPr/>
            </a:pPr>
            <a:r>
              <a:rPr lang="zh-CN" altLang="en-US" sz="2800" dirty="0">
                <a:latin typeface="宋体" pitchFamily="2" charset="-122"/>
              </a:rPr>
              <a:t>例：</a:t>
            </a:r>
            <a:r>
              <a:rPr lang="zh-CN" altLang="en-US" sz="2800" dirty="0"/>
              <a:t>设集合</a:t>
            </a:r>
            <a:r>
              <a:rPr lang="en-US" altLang="zh-CN" sz="2800" i="1" dirty="0">
                <a:latin typeface="Verdana" pitchFamily="34" charset="0"/>
              </a:rPr>
              <a:t>A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}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 dirty="0">
                <a:latin typeface="Verdana" pitchFamily="34" charset="0"/>
              </a:rPr>
              <a:t>B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={0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1}</a:t>
            </a:r>
            <a:r>
              <a:rPr lang="zh-CN" altLang="en-US" sz="2800" dirty="0">
                <a:latin typeface="Verdana" pitchFamily="34" charset="0"/>
              </a:rPr>
              <a:t>，求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dirty="0"/>
              <a:t>×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dirty="0"/>
              <a:t>×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800" dirty="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dirty="0"/>
              <a:t>×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800" dirty="0"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800" dirty="0"/>
              <a:t>×</a:t>
            </a:r>
            <a:r>
              <a:rPr lang="en-US" altLang="zh-CN" sz="2800" i="1" dirty="0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 dirty="0">
                <a:latin typeface="Verdana" pitchFamily="34" charset="0"/>
                <a:ea typeface="仿宋_GB2312" pitchFamily="49" charset="-122"/>
              </a:rPr>
              <a:t>)</a:t>
            </a:r>
            <a:endParaRPr lang="zh-CN" altLang="en-US" sz="2800" dirty="0"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B=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</a:rPr>
              <a:t>A=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{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0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&lt;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1</a:t>
            </a:r>
            <a:r>
              <a:rPr lang="zh-CN" altLang="en-US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 dirty="0">
                <a:solidFill>
                  <a:schemeClr val="accent2"/>
                </a:solidFill>
                <a:latin typeface="宋体" pitchFamily="2" charset="-122"/>
              </a:rPr>
              <a:t>&gt;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500" dirty="0">
                <a:solidFill>
                  <a:schemeClr val="accent2"/>
                </a:solidFill>
                <a:latin typeface="Lucida Sans Unicode" pitchFamily="34" charset="0"/>
                <a:ea typeface="仿宋_GB2312" pitchFamily="49" charset="-122"/>
                <a:sym typeface="Symbol" pitchFamily="18" charset="2"/>
              </a:rPr>
              <a:t>∩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 dirty="0">
                <a:solidFill>
                  <a:schemeClr val="accent2"/>
                </a:solidFill>
              </a:rPr>
              <a:t>×</a:t>
            </a:r>
            <a:r>
              <a:rPr lang="en-US" altLang="zh-CN" sz="2500" i="1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)=</a:t>
            </a:r>
            <a:r>
              <a:rPr lang="en-US" altLang="zh-CN" sz="2500" dirty="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endParaRPr lang="en-US" altLang="en-US" sz="2500" dirty="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  <a:defRPr/>
            </a:pPr>
            <a:endParaRPr lang="zh-CN" altLang="en-US" sz="2500" dirty="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1341438"/>
            <a:ext cx="8062913" cy="4895850"/>
          </a:xfrm>
          <a:noFill/>
        </p:spPr>
        <p:txBody>
          <a:bodyPr/>
          <a:lstStyle/>
          <a:p>
            <a:r>
              <a:rPr lang="zh-CN" altLang="en-US" smtClean="0"/>
              <a:t>自反性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&lt;a,a&gt;∈R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上的</a:t>
            </a:r>
            <a:r>
              <a:rPr lang="zh-CN" altLang="en-US" i="1" smtClean="0">
                <a:solidFill>
                  <a:srgbClr val="FF3300"/>
                </a:solidFill>
                <a:latin typeface="Verdana" pitchFamily="34" charset="0"/>
              </a:rPr>
              <a:t>自反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关系</a:t>
            </a:r>
          </a:p>
          <a:p>
            <a:r>
              <a:rPr lang="zh-CN" altLang="en-US" smtClean="0">
                <a:latin typeface="Verdana" pitchFamily="34" charset="0"/>
              </a:rPr>
              <a:t>反自反性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a∈A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&lt;a,a&gt;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上的</a:t>
            </a:r>
            <a:r>
              <a:rPr lang="zh-CN" altLang="en-US" i="1" smtClean="0">
                <a:solidFill>
                  <a:srgbClr val="FF3300"/>
                </a:solidFill>
                <a:latin typeface="Verdana" pitchFamily="34" charset="0"/>
              </a:rPr>
              <a:t>反自反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关系</a:t>
            </a:r>
          </a:p>
          <a:p>
            <a:r>
              <a:rPr lang="zh-CN" altLang="en-US" smtClean="0">
                <a:latin typeface="Verdana" pitchFamily="34" charset="0"/>
              </a:rPr>
              <a:t>例 </a:t>
            </a:r>
            <a:r>
              <a:rPr lang="en-US" altLang="zh-CN" smtClean="0">
                <a:latin typeface="Verdana" pitchFamily="34" charset="0"/>
              </a:rPr>
              <a:t>A={a,b,c}</a:t>
            </a:r>
            <a:endParaRPr lang="zh-CN" altLang="en-US" smtClean="0"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={&lt;a,a&gt;,&lt;b,b&gt;,&lt;c,c&gt;,&lt;a,b&gt;,&lt;c,a&gt;}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={&lt;a,b&gt;,&lt;b,c&gt;,&lt;c,a&gt;}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={&lt;a,a&gt;,&lt;b,c&gt;}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3491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baseline="-25000" smtClean="0">
                <a:latin typeface="Verdana" pitchFamily="34" charset="0"/>
              </a:rPr>
              <a:t>+</a:t>
            </a:r>
            <a:r>
              <a:rPr lang="zh-CN" altLang="en-US" smtClean="0">
                <a:latin typeface="Verdana" pitchFamily="34" charset="0"/>
              </a:rPr>
              <a:t>上的整除关系，则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具有自反性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x∈I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+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&lt;x,x&gt;∈R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具有自反性</a:t>
            </a:r>
          </a:p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zh-CN" altLang="en-US" smtClean="0">
                <a:latin typeface="Verdana" pitchFamily="34" charset="0"/>
              </a:rPr>
              <a:t>上的同余关系，则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具有自反性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x∈I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(x-x)/k=0∈I, 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∴x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同余∴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&lt;x,x&gt;∈R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具有自反性</a:t>
            </a:r>
          </a:p>
          <a:p>
            <a:r>
              <a:rPr lang="zh-CN" altLang="en-US" smtClean="0">
                <a:latin typeface="Verdana" pitchFamily="34" charset="0"/>
              </a:rPr>
              <a:t>其它≤，≥关系，均是自反关系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N</a:t>
            </a:r>
            <a:r>
              <a:rPr lang="zh-CN" altLang="en-US" smtClean="0">
                <a:latin typeface="Verdana" pitchFamily="34" charset="0"/>
              </a:rPr>
              <a:t>上的互质关系是反自反关系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x∈N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是不互质的，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&lt;x,x&gt;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，∴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具有反自反关系</a:t>
            </a:r>
          </a:p>
          <a:p>
            <a:pPr>
              <a:buFont typeface="Wingdings" pitchFamily="2" charset="2"/>
              <a:buNone/>
            </a:pPr>
            <a:endParaRPr lang="zh-CN" altLang="en-US" sz="2500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实数上的＜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＞关系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均是反自反关系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关系矩阵的特点？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自反关系的关系矩阵的对角元素均为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反自反关系的关系矩阵的对角元素均为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关系图的特点？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自反关系的关系图中每个顶点都有环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反自反关系的关系图中每个顶点都没有环</a:t>
            </a:r>
            <a:endParaRPr lang="en-US" altLang="zh-CN" smtClean="0"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定理：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上的关系，则：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是自反关系的充要条件是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en-US" altLang="zh-CN" baseline="-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是反自反关系的充要条件是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R∩I</a:t>
            </a:r>
            <a:r>
              <a:rPr lang="en-US" altLang="zh-CN" baseline="-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=Ф</a:t>
            </a:r>
            <a:endParaRPr lang="en-US" altLang="zh-CN" b="0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656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对称关系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R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&gt;∈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 </a:t>
            </a:r>
          </a:p>
          <a:p>
            <a:r>
              <a:rPr lang="zh-CN" altLang="en-US" smtClean="0">
                <a:latin typeface="Verdana" pitchFamily="34" charset="0"/>
              </a:rPr>
              <a:t>例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{&lt;1,1&gt;,&lt;2,3&gt;,&lt;3,2&gt;}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{&lt;1,1&gt;,&lt;3,3&gt;}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{&lt;2,2&gt;,&lt;2,3&gt;,&lt;3,2&gt;,&lt;3,1&gt;}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不是对称的</a:t>
            </a:r>
            <a:r>
              <a:rPr lang="zh-CN" altLang="en-US" smtClean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7587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关系矩阵特点？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对称关系的关系矩阵是对称矩阵</a:t>
            </a:r>
          </a:p>
          <a:p>
            <a:r>
              <a:rPr lang="zh-CN" altLang="en-US" smtClean="0">
                <a:latin typeface="Verdana" pitchFamily="34" charset="0"/>
              </a:rPr>
              <a:t>关系图特点？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如果两个顶点之间有边，一定是一对方向相反的边（无单边）</a:t>
            </a:r>
            <a:endParaRPr lang="zh-CN" altLang="en-US" smtClean="0"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定理： 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在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上对称当且仅当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R=R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必要性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&lt;x,y&gt;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&lt;y,x&gt;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&lt;y,x&gt;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充分性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&lt;x,y&gt;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&lt;y,x&gt;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</a:t>
            </a:r>
            <a:r>
              <a:rPr lang="en-US" altLang="zh-CN" smtClean="0">
                <a:latin typeface="Verdana" pitchFamily="34" charset="0"/>
              </a:rPr>
              <a:t>&lt;y,x&gt;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baseline="300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8611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反对称关系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R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&lt;a,b&gt;∈R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&lt;b,a&gt;∈R,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a≠b,&lt;a,b&gt;∈R,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&lt;b,a&gt;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</a:rPr>
              <a:t> 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{a,b,c}</a:t>
            </a:r>
            <a:endParaRPr lang="zh-CN" altLang="en-US" smtClean="0">
              <a:latin typeface="Verdana" pitchFamily="34" charset="0"/>
            </a:endParaRP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{&lt;a,a&gt;,&lt;b,b&gt;}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{&lt;a,b&gt;,&lt;a,c&gt;}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T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{&lt;a,c&gt;,&lt;b,a&gt;,&lt;a,b&gt;}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R,S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是反对称的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,T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不是反对称的</a:t>
            </a: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6963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 </a:t>
            </a:r>
            <a:r>
              <a:rPr lang="zh-CN" altLang="en-US" smtClean="0">
                <a:latin typeface="Verdana" pitchFamily="34" charset="0"/>
              </a:rPr>
              <a:t>实数集合上≤关系是反对称关系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x,y∈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实数集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x≠y,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x≤y,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y≤x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不成立</a:t>
            </a:r>
          </a:p>
          <a:p>
            <a:r>
              <a:rPr lang="zh-CN" altLang="en-US" smtClean="0">
                <a:latin typeface="Verdana" pitchFamily="34" charset="0"/>
              </a:rPr>
              <a:t>例：≥</a:t>
            </a:r>
            <a:r>
              <a:rPr lang="en-US" altLang="zh-CN" smtClean="0">
                <a:latin typeface="Verdana" pitchFamily="34" charset="0"/>
              </a:rPr>
              <a:t>,&lt;,&gt;</a:t>
            </a:r>
            <a:r>
              <a:rPr lang="zh-CN" altLang="en-US" smtClean="0">
                <a:latin typeface="Verdana" pitchFamily="34" charset="0"/>
              </a:rPr>
              <a:t>关系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均是反对称关系</a:t>
            </a:r>
          </a:p>
          <a:p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反对称关系矩阵和关系图特点？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ij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，且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j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 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ji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=0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如果两个顶点之间有边，一定是一条有向边（无双向边）</a:t>
            </a:r>
            <a:endParaRPr lang="zh-CN" altLang="en-US" smtClean="0">
              <a:latin typeface="Verdana" pitchFamily="34" charset="0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定理： 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在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上反对称当且仅当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R∩R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I</a:t>
            </a:r>
            <a:r>
              <a:rPr lang="en-US" altLang="zh-CN" baseline="-25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endParaRPr lang="zh-CN" altLang="en-US" baseline="-25000" smtClean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0659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传递关系</a:t>
            </a:r>
            <a:endParaRPr lang="en-US" altLang="zh-CN" smtClean="0">
              <a:solidFill>
                <a:srgbClr val="FF3300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a,b,c∈A,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&lt;a,b&gt;∈R,&lt;b,c&gt;∈R,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&lt;a,c&gt;∈R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例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{&lt;x,y&gt;,&lt;z,x&gt;,&lt;z,y&gt;}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是传递关系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{&lt;a,b&gt;,&lt;c,d&gt;}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是传递关系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{&lt;a,b&gt;,&lt;b,a&gt;}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</a:rPr>
              <a:t>不是传递关系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168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</a:rPr>
              <a:t>整除关系</a:t>
            </a:r>
            <a:r>
              <a:rPr lang="en-US" altLang="zh-CN" smtClean="0">
                <a:latin typeface="Verdana" pitchFamily="34" charset="0"/>
              </a:rPr>
              <a:t>D</a:t>
            </a:r>
            <a:r>
              <a:rPr lang="en-US" altLang="zh-CN" baseline="-30000" smtClean="0">
                <a:latin typeface="Verdana" pitchFamily="34" charset="0"/>
              </a:rPr>
              <a:t>I</a:t>
            </a:r>
            <a:r>
              <a:rPr lang="zh-CN" altLang="en-US" baseline="-50000" smtClean="0">
                <a:latin typeface="Verdana" pitchFamily="34" charset="0"/>
              </a:rPr>
              <a:t>＋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zh-CN" altLang="en-US" baseline="-25000" smtClean="0">
                <a:latin typeface="Verdana" pitchFamily="34" charset="0"/>
              </a:rPr>
              <a:t>＋</a:t>
            </a:r>
            <a:r>
              <a:rPr lang="zh-CN" altLang="en-US" smtClean="0">
                <a:latin typeface="Verdana" pitchFamily="34" charset="0"/>
              </a:rPr>
              <a:t>上的传递关系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x,y,z∈I</a:t>
            </a:r>
            <a:r>
              <a:rPr lang="zh-CN" altLang="en-US" baseline="-25000" smtClean="0">
                <a:solidFill>
                  <a:schemeClr val="accent2"/>
                </a:solidFill>
                <a:latin typeface="Verdana" pitchFamily="34" charset="0"/>
              </a:rPr>
              <a:t>＋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&lt;x,y&gt;∈D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baseline="-50000" smtClean="0">
                <a:solidFill>
                  <a:schemeClr val="accent2"/>
                </a:solidFill>
                <a:latin typeface="Verdana" pitchFamily="34" charset="0"/>
              </a:rPr>
              <a:t>＋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,&lt;y,z&gt;∈D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baseline="-50000" smtClean="0">
                <a:solidFill>
                  <a:schemeClr val="accent2"/>
                </a:solidFill>
                <a:latin typeface="Verdana" pitchFamily="34" charset="0"/>
              </a:rPr>
              <a:t>＋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即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能整除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z,   &lt;x,z&gt;∈D</a:t>
            </a:r>
            <a:r>
              <a:rPr lang="en-US" altLang="zh-CN" baseline="-30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baseline="-50000" smtClean="0">
                <a:solidFill>
                  <a:schemeClr val="accent2"/>
                </a:solidFill>
                <a:latin typeface="Verdana" pitchFamily="34" charset="0"/>
              </a:rPr>
              <a:t>＋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:P(A)</a:t>
            </a:r>
            <a:r>
              <a:rPr lang="zh-CN" altLang="en-US" smtClean="0">
                <a:latin typeface="Verdana" pitchFamily="34" charset="0"/>
              </a:rPr>
              <a:t>上的包含关系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</a:t>
            </a:r>
            <a:r>
              <a:rPr lang="zh-CN" altLang="en-US" smtClean="0">
                <a:latin typeface="Verdana" pitchFamily="34" charset="0"/>
              </a:rPr>
              <a:t>具有传递性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v,v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w,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u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w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</a:rPr>
              <a:t>实数集上的≤关系具有传递性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x≤y,y≤z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必有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x≤z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>
                <a:latin typeface="宋体" pitchFamily="2" charset="-122"/>
              </a:rPr>
              <a:t>例：</a:t>
            </a:r>
            <a:r>
              <a:rPr lang="zh-CN" altLang="en-US" sz="2800"/>
              <a:t>设集合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ea typeface="仿宋_GB2312" pitchFamily="49" charset="-122"/>
              </a:rPr>
              <a:t>={1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en-US" altLang="zh-CN" sz="2800">
                <a:ea typeface="仿宋_GB2312" pitchFamily="49" charset="-122"/>
              </a:rPr>
              <a:t>2}</a:t>
            </a:r>
            <a:r>
              <a:rPr lang="zh-CN" altLang="en-US" sz="2800">
                <a:ea typeface="仿宋_GB2312" pitchFamily="49" charset="-122"/>
              </a:rPr>
              <a:t>，</a:t>
            </a:r>
            <a:r>
              <a:rPr lang="zh-CN" altLang="en-US" sz="2800"/>
              <a:t>求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P</a:t>
            </a:r>
            <a:r>
              <a:rPr lang="en-US" altLang="zh-CN" sz="2800">
                <a:ea typeface="仿宋_GB2312" pitchFamily="49" charset="-122"/>
              </a:rPr>
              <a:t>(</a:t>
            </a:r>
            <a:r>
              <a:rPr lang="en-US" altLang="zh-CN" sz="2800" i="1">
                <a:latin typeface="Verdana" pitchFamily="34" charset="0"/>
              </a:rPr>
              <a:t>A</a:t>
            </a:r>
            <a:r>
              <a:rPr lang="en-US" altLang="zh-CN" sz="2800">
                <a:ea typeface="仿宋_GB2312" pitchFamily="49" charset="-122"/>
              </a:rPr>
              <a:t>)</a:t>
            </a:r>
            <a:r>
              <a:rPr lang="en-US" altLang="zh-CN" sz="2800"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800" i="1">
                <a:latin typeface="Verdana" pitchFamily="34" charset="0"/>
              </a:rPr>
              <a:t>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FF3300"/>
                </a:solidFill>
              </a:rPr>
              <a:t>解：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P(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)={</a:t>
            </a:r>
            <a:r>
              <a:rPr lang="en-US" altLang="zh-CN" sz="2800"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800">
                <a:latin typeface="Verdana" pitchFamily="34" charset="0"/>
                <a:ea typeface="仿宋_GB2312" pitchFamily="49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{1}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{2}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{1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2}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P(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)</a:t>
            </a:r>
            <a:r>
              <a:rPr lang="en-US" altLang="zh-CN" sz="2800"/>
              <a:t>×</a:t>
            </a:r>
            <a:r>
              <a:rPr lang="en-US" altLang="zh-CN" sz="2800" i="1"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    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={</a:t>
            </a: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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1&gt;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</a:t>
            </a:r>
            <a:r>
              <a:rPr lang="en-US" altLang="zh-CN" sz="2800">
                <a:latin typeface="宋体" pitchFamily="2" charset="-122"/>
                <a:sym typeface="Symbol" pitchFamily="18" charset="2"/>
              </a:rPr>
              <a:t>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&lt;{1}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1&gt;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&lt;{1}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&lt;{2}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1&gt;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&lt;{2}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2&gt;</a:t>
            </a:r>
            <a:r>
              <a:rPr lang="zh-CN" altLang="en-US" sz="2800">
                <a:latin typeface="宋体" pitchFamily="2" charset="-122"/>
              </a:rPr>
              <a:t>， </a:t>
            </a:r>
            <a:r>
              <a:rPr lang="en-US" altLang="zh-CN" sz="2800">
                <a:latin typeface="宋体" pitchFamily="2" charset="-122"/>
              </a:rPr>
              <a:t>&lt;{1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1&gt;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&lt;{1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2}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en-US" altLang="zh-CN" sz="2800">
                <a:latin typeface="宋体" pitchFamily="2" charset="-122"/>
              </a:rPr>
              <a:t>2&gt;</a:t>
            </a:r>
            <a:r>
              <a:rPr lang="en-US" altLang="zh-CN" sz="2800">
                <a:latin typeface="Verdana" pitchFamily="34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2707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传递关系关系图特点？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如果结点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能通过有向弧组成的有向路径通向结点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必须有有向弧直接指向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x,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否则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就不是传递的</a:t>
            </a:r>
          </a:p>
          <a:p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R={&lt;a,b&gt;,&lt;b,c&gt;,&lt;c,d&gt;,&lt;a,c&gt;}</a:t>
            </a:r>
          </a:p>
          <a:p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定理：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在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上传递当且仅当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 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R</a:t>
            </a:r>
          </a:p>
          <a:p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2625" y="3860800"/>
            <a:ext cx="4706938" cy="936625"/>
            <a:chOff x="768" y="2736"/>
            <a:chExt cx="2784" cy="528"/>
          </a:xfrm>
        </p:grpSpPr>
        <p:grpSp>
          <p:nvGrpSpPr>
            <p:cNvPr id="77829" name="Group 5"/>
            <p:cNvGrpSpPr>
              <a:grpSpLocks/>
            </p:cNvGrpSpPr>
            <p:nvPr/>
          </p:nvGrpSpPr>
          <p:grpSpPr bwMode="auto">
            <a:xfrm>
              <a:off x="960" y="2736"/>
              <a:ext cx="2592" cy="528"/>
              <a:chOff x="171" y="11532"/>
              <a:chExt cx="2942" cy="315"/>
            </a:xfrm>
          </p:grpSpPr>
          <p:sp>
            <p:nvSpPr>
              <p:cNvPr id="77834" name="Oval 6"/>
              <p:cNvSpPr>
                <a:spLocks noChangeArrowheads="1"/>
              </p:cNvSpPr>
              <p:nvPr/>
            </p:nvSpPr>
            <p:spPr bwMode="auto">
              <a:xfrm>
                <a:off x="171" y="1168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77835" name="Oval 7"/>
              <p:cNvSpPr>
                <a:spLocks noChangeArrowheads="1"/>
              </p:cNvSpPr>
              <p:nvPr/>
            </p:nvSpPr>
            <p:spPr bwMode="auto">
              <a:xfrm>
                <a:off x="1131" y="1168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77836" name="Oval 8"/>
              <p:cNvSpPr>
                <a:spLocks noChangeArrowheads="1"/>
              </p:cNvSpPr>
              <p:nvPr/>
            </p:nvSpPr>
            <p:spPr bwMode="auto">
              <a:xfrm>
                <a:off x="2091" y="1168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77837" name="Oval 9"/>
              <p:cNvSpPr>
                <a:spLocks noChangeArrowheads="1"/>
              </p:cNvSpPr>
              <p:nvPr/>
            </p:nvSpPr>
            <p:spPr bwMode="auto">
              <a:xfrm>
                <a:off x="3051" y="11684"/>
                <a:ext cx="62" cy="62"/>
              </a:xfrm>
              <a:prstGeom prst="ellipse">
                <a:avLst/>
              </a:prstGeom>
              <a:noFill/>
              <a:ln w="15875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77838" name="Freeform 10"/>
              <p:cNvSpPr>
                <a:spLocks/>
              </p:cNvSpPr>
              <p:nvPr/>
            </p:nvSpPr>
            <p:spPr bwMode="auto">
              <a:xfrm>
                <a:off x="258" y="11532"/>
                <a:ext cx="1755" cy="120"/>
              </a:xfrm>
              <a:custGeom>
                <a:avLst/>
                <a:gdLst>
                  <a:gd name="T0" fmla="*/ 0 w 1755"/>
                  <a:gd name="T1" fmla="*/ 105 h 120"/>
                  <a:gd name="T2" fmla="*/ 525 w 1755"/>
                  <a:gd name="T3" fmla="*/ 0 h 120"/>
                  <a:gd name="T4" fmla="*/ 1155 w 1755"/>
                  <a:gd name="T5" fmla="*/ 0 h 120"/>
                  <a:gd name="T6" fmla="*/ 1755 w 1755"/>
                  <a:gd name="T7" fmla="*/ 120 h 1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55"/>
                  <a:gd name="T13" fmla="*/ 0 h 120"/>
                  <a:gd name="T14" fmla="*/ 1755 w 1755"/>
                  <a:gd name="T15" fmla="*/ 120 h 1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55" h="120">
                    <a:moveTo>
                      <a:pt x="0" y="105"/>
                    </a:moveTo>
                    <a:lnTo>
                      <a:pt x="525" y="0"/>
                    </a:lnTo>
                    <a:lnTo>
                      <a:pt x="1155" y="0"/>
                    </a:lnTo>
                    <a:lnTo>
                      <a:pt x="1755" y="120"/>
                    </a:lnTo>
                  </a:path>
                </a:pathLst>
              </a:custGeom>
              <a:noFill/>
              <a:ln w="9525">
                <a:solidFill>
                  <a:srgbClr val="0033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9" name="Freeform 11"/>
              <p:cNvSpPr>
                <a:spLocks/>
              </p:cNvSpPr>
              <p:nvPr/>
            </p:nvSpPr>
            <p:spPr bwMode="auto">
              <a:xfrm>
                <a:off x="1251" y="11788"/>
                <a:ext cx="840" cy="59"/>
              </a:xfrm>
              <a:custGeom>
                <a:avLst/>
                <a:gdLst>
                  <a:gd name="T0" fmla="*/ 0 w 840"/>
                  <a:gd name="T1" fmla="*/ 0 h 59"/>
                  <a:gd name="T2" fmla="*/ 234 w 840"/>
                  <a:gd name="T3" fmla="*/ 59 h 59"/>
                  <a:gd name="T4" fmla="*/ 519 w 840"/>
                  <a:gd name="T5" fmla="*/ 59 h 59"/>
                  <a:gd name="T6" fmla="*/ 840 w 840"/>
                  <a:gd name="T7" fmla="*/ 1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0"/>
                  <a:gd name="T13" fmla="*/ 0 h 59"/>
                  <a:gd name="T14" fmla="*/ 840 w 840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0" h="59">
                    <a:moveTo>
                      <a:pt x="0" y="0"/>
                    </a:moveTo>
                    <a:lnTo>
                      <a:pt x="234" y="59"/>
                    </a:lnTo>
                    <a:lnTo>
                      <a:pt x="519" y="59"/>
                    </a:lnTo>
                    <a:lnTo>
                      <a:pt x="840" y="1"/>
                    </a:lnTo>
                  </a:path>
                </a:pathLst>
              </a:custGeom>
              <a:noFill/>
              <a:ln w="9525">
                <a:solidFill>
                  <a:srgbClr val="0033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0" name="Freeform 12"/>
              <p:cNvSpPr>
                <a:spLocks/>
              </p:cNvSpPr>
              <p:nvPr/>
            </p:nvSpPr>
            <p:spPr bwMode="auto">
              <a:xfrm>
                <a:off x="291" y="11788"/>
                <a:ext cx="840" cy="59"/>
              </a:xfrm>
              <a:custGeom>
                <a:avLst/>
                <a:gdLst>
                  <a:gd name="T0" fmla="*/ 0 w 840"/>
                  <a:gd name="T1" fmla="*/ 0 h 59"/>
                  <a:gd name="T2" fmla="*/ 234 w 840"/>
                  <a:gd name="T3" fmla="*/ 59 h 59"/>
                  <a:gd name="T4" fmla="*/ 519 w 840"/>
                  <a:gd name="T5" fmla="*/ 59 h 59"/>
                  <a:gd name="T6" fmla="*/ 840 w 840"/>
                  <a:gd name="T7" fmla="*/ 1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0"/>
                  <a:gd name="T13" fmla="*/ 0 h 59"/>
                  <a:gd name="T14" fmla="*/ 840 w 840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0" h="59">
                    <a:moveTo>
                      <a:pt x="0" y="0"/>
                    </a:moveTo>
                    <a:lnTo>
                      <a:pt x="234" y="59"/>
                    </a:lnTo>
                    <a:lnTo>
                      <a:pt x="519" y="59"/>
                    </a:lnTo>
                    <a:lnTo>
                      <a:pt x="840" y="1"/>
                    </a:lnTo>
                  </a:path>
                </a:pathLst>
              </a:custGeom>
              <a:noFill/>
              <a:ln w="9525">
                <a:solidFill>
                  <a:srgbClr val="0033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1" name="Freeform 13"/>
              <p:cNvSpPr>
                <a:spLocks/>
              </p:cNvSpPr>
              <p:nvPr/>
            </p:nvSpPr>
            <p:spPr bwMode="auto">
              <a:xfrm>
                <a:off x="2208" y="11788"/>
                <a:ext cx="840" cy="59"/>
              </a:xfrm>
              <a:custGeom>
                <a:avLst/>
                <a:gdLst>
                  <a:gd name="T0" fmla="*/ 0 w 840"/>
                  <a:gd name="T1" fmla="*/ 0 h 59"/>
                  <a:gd name="T2" fmla="*/ 234 w 840"/>
                  <a:gd name="T3" fmla="*/ 59 h 59"/>
                  <a:gd name="T4" fmla="*/ 519 w 840"/>
                  <a:gd name="T5" fmla="*/ 59 h 59"/>
                  <a:gd name="T6" fmla="*/ 840 w 840"/>
                  <a:gd name="T7" fmla="*/ 1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0"/>
                  <a:gd name="T13" fmla="*/ 0 h 59"/>
                  <a:gd name="T14" fmla="*/ 840 w 840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0" h="59">
                    <a:moveTo>
                      <a:pt x="0" y="0"/>
                    </a:moveTo>
                    <a:lnTo>
                      <a:pt x="234" y="59"/>
                    </a:lnTo>
                    <a:lnTo>
                      <a:pt x="519" y="59"/>
                    </a:lnTo>
                    <a:lnTo>
                      <a:pt x="840" y="1"/>
                    </a:lnTo>
                  </a:path>
                </a:pathLst>
              </a:custGeom>
              <a:noFill/>
              <a:ln w="9525">
                <a:solidFill>
                  <a:srgbClr val="0033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0" name="Rectangle 14"/>
            <p:cNvSpPr>
              <a:spLocks noChangeArrowheads="1"/>
            </p:cNvSpPr>
            <p:nvPr/>
          </p:nvSpPr>
          <p:spPr bwMode="auto">
            <a:xfrm>
              <a:off x="3312" y="2832"/>
              <a:ext cx="21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77831" name="Rectangle 15"/>
            <p:cNvSpPr>
              <a:spLocks noChangeArrowheads="1"/>
            </p:cNvSpPr>
            <p:nvPr/>
          </p:nvSpPr>
          <p:spPr bwMode="auto">
            <a:xfrm>
              <a:off x="2448" y="2832"/>
              <a:ext cx="21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77832" name="Rectangle 16"/>
            <p:cNvSpPr>
              <a:spLocks noChangeArrowheads="1"/>
            </p:cNvSpPr>
            <p:nvPr/>
          </p:nvSpPr>
          <p:spPr bwMode="auto">
            <a:xfrm>
              <a:off x="1632" y="2832"/>
              <a:ext cx="21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77833" name="Rectangle 17"/>
            <p:cNvSpPr>
              <a:spLocks noChangeArrowheads="1"/>
            </p:cNvSpPr>
            <p:nvPr/>
          </p:nvSpPr>
          <p:spPr bwMode="auto">
            <a:xfrm>
              <a:off x="768" y="2832"/>
              <a:ext cx="21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684213" y="1412875"/>
            <a:ext cx="77041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自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反自反：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称：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反对称：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传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递：</a:t>
            </a:r>
            <a:r>
              <a:rPr lang="zh-CN" altLang="en-US" b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822450" y="1484313"/>
          <a:ext cx="2678113" cy="439737"/>
        </p:xfrm>
        <a:graphic>
          <a:graphicData uri="http://schemas.openxmlformats.org/presentationml/2006/ole">
            <p:oleObj spid="_x0000_s8194" name="Equation" r:id="rId4" imgW="1218960" imgH="203040" progId="Equation.DSMT4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847850" y="1916113"/>
          <a:ext cx="2795588" cy="433387"/>
        </p:xfrm>
        <a:graphic>
          <a:graphicData uri="http://schemas.openxmlformats.org/presentationml/2006/ole">
            <p:oleObj spid="_x0000_s8195" name="Equation" r:id="rId5" imgW="1180800" imgH="203040" progId="Equation.DSMT4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835150" y="2349500"/>
          <a:ext cx="5205413" cy="447675"/>
        </p:xfrm>
        <a:graphic>
          <a:graphicData uri="http://schemas.openxmlformats.org/presentationml/2006/ole">
            <p:oleObj spid="_x0000_s8196" name="公式" r:id="rId6" imgW="2323800" imgH="203040" progId="Equation.3">
              <p:embed/>
            </p:oleObj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835150" y="2781300"/>
          <a:ext cx="5956300" cy="423863"/>
        </p:xfrm>
        <a:graphic>
          <a:graphicData uri="http://schemas.openxmlformats.org/presentationml/2006/ole">
            <p:oleObj spid="_x0000_s8197" name="公式" r:id="rId7" imgW="2819160" imgH="203040" progId="Equation.3">
              <p:embed/>
            </p:oleObj>
          </a:graphicData>
        </a:graphic>
      </p:graphicFrame>
      <p:graphicFrame>
        <p:nvGraphicFramePr>
          <p:cNvPr id="8198" name="Object 8"/>
          <p:cNvGraphicFramePr>
            <a:graphicFrameLocks noChangeAspect="1"/>
          </p:cNvGraphicFramePr>
          <p:nvPr/>
        </p:nvGraphicFramePr>
        <p:xfrm>
          <a:off x="1835150" y="3213100"/>
          <a:ext cx="6978650" cy="425450"/>
        </p:xfrm>
        <a:graphic>
          <a:graphicData uri="http://schemas.openxmlformats.org/presentationml/2006/ole">
            <p:oleObj spid="_x0000_s8198" name="公式" r:id="rId8" imgW="3390840" imgH="203040" progId="Equation.3">
              <p:embed/>
            </p:oleObj>
          </a:graphicData>
        </a:graphic>
      </p:graphicFrame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059238" y="197643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/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6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6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上的关系</a:t>
            </a: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是自反和对称的，则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也是自反的和对称的</a:t>
            </a: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是传递的，则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∩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也是传递的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475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/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6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6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上的关系</a:t>
            </a:r>
          </a:p>
          <a:p>
            <a:pPr marL="933450" lvl="1" indent="-476250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是自反的和对称的，则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∪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也是自反</a:t>
            </a:r>
          </a:p>
          <a:p>
            <a:pPr marL="933450" lvl="1" indent="-476250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的和对称的</a:t>
            </a:r>
          </a:p>
          <a:p>
            <a:pPr marL="933450" lvl="1" indent="-476250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</a:rPr>
              <a:t>是自反的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 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 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 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2</a:t>
            </a:r>
            <a:endParaRPr lang="zh-CN" altLang="en-US" smtClean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所以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 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solidFill>
                  <a:schemeClr val="tx1"/>
                </a:solidFill>
                <a:latin typeface="Lucida Sans Unicode" pitchFamily="34" charset="0"/>
                <a:sym typeface="Symbol" pitchFamily="18" charset="2"/>
              </a:rPr>
              <a:t>∪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2</a:t>
            </a:r>
            <a:endParaRPr lang="zh-CN" altLang="en-US" smtClean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</a:rPr>
              <a:t>是对称的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 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4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=R</a:t>
            </a:r>
            <a:r>
              <a:rPr lang="en-US" altLang="zh-CN" sz="1400" smtClean="0">
                <a:latin typeface="Verdana" pitchFamily="34" charset="0"/>
              </a:rPr>
              <a:t>1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4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=R</a:t>
            </a:r>
            <a:r>
              <a:rPr lang="en-US" altLang="zh-CN" sz="1400" smtClean="0">
                <a:latin typeface="Verdana" pitchFamily="34" charset="0"/>
              </a:rPr>
              <a:t>2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endParaRPr lang="zh-CN" altLang="en-US" smtClean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所以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400" smtClean="0"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tx1"/>
                </a:solidFill>
                <a:latin typeface="Lucida Sans Unicode" pitchFamily="34" charset="0"/>
                <a:sym typeface="Symbol" pitchFamily="18" charset="2"/>
              </a:rPr>
              <a:t>∪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400" smtClean="0"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=R</a:t>
            </a:r>
            <a:r>
              <a:rPr lang="en-US" altLang="zh-CN" sz="1400" smtClean="0">
                <a:latin typeface="Verdana" pitchFamily="34" charset="0"/>
              </a:rPr>
              <a:t>1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chemeClr val="tx1"/>
                </a:solidFill>
                <a:latin typeface="Lucida Sans Unicode" pitchFamily="34" charset="0"/>
                <a:sym typeface="Symbol" pitchFamily="18" charset="2"/>
              </a:rPr>
              <a:t>∪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z="1400" smtClean="0">
                <a:latin typeface="Verdana" pitchFamily="34" charset="0"/>
              </a:rPr>
              <a:t>2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= 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solidFill>
                  <a:schemeClr val="tx1"/>
                </a:solidFill>
                <a:latin typeface="Lucida Sans Unicode" pitchFamily="34" charset="0"/>
                <a:sym typeface="Symbol" pitchFamily="18" charset="2"/>
              </a:rPr>
              <a:t>∪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2</a:t>
            </a:r>
            <a:endParaRPr lang="zh-CN" altLang="en-US" smtClean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None/>
            </a:pPr>
            <a:endParaRPr lang="zh-CN" altLang="en-US" smtClean="0">
              <a:solidFill>
                <a:schemeClr val="tx1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 X={1,2,3}</a:t>
            </a:r>
            <a:r>
              <a:rPr lang="zh-CN" altLang="en-US" smtClean="0">
                <a:latin typeface="Verdana" pitchFamily="34" charset="0"/>
              </a:rPr>
              <a:t>，判断关系的性质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={&lt;1,2&gt;,&lt;2,3&gt;,&lt;1,3&gt;}</a:t>
            </a:r>
          </a:p>
          <a:p>
            <a:endParaRPr lang="zh-CN" altLang="en-US" smtClean="0"/>
          </a:p>
        </p:txBody>
      </p:sp>
      <p:pic>
        <p:nvPicPr>
          <p:cNvPr id="359428" name="Picture 4" descr="2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700" y="2519363"/>
            <a:ext cx="203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714375" y="4868863"/>
            <a:ext cx="63055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zh-CN" sz="2800">
                <a:latin typeface="Verdana" pitchFamily="34" charset="0"/>
              </a:rPr>
              <a:t> R</a:t>
            </a:r>
            <a:r>
              <a:rPr lang="en-US" altLang="zh-CN" sz="2800" baseline="-25000">
                <a:latin typeface="Verdana" pitchFamily="34" charset="0"/>
              </a:rPr>
              <a:t>2</a:t>
            </a:r>
            <a:r>
              <a:rPr lang="en-US" altLang="zh-CN" sz="2800">
                <a:latin typeface="Verdana" pitchFamily="34" charset="0"/>
              </a:rPr>
              <a:t>={&lt;1,1&gt;,&lt;1,2&gt;,&lt;2,3&gt;}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zh-CN" altLang="en-US" sz="2800">
                <a:latin typeface="Verdana" pitchFamily="34" charset="0"/>
              </a:rPr>
              <a:t>反对称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635375" y="2492375"/>
            <a:ext cx="15128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zh-CN" altLang="en-US" sz="2800"/>
              <a:t>反自反</a:t>
            </a:r>
          </a:p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zh-CN" altLang="en-US" sz="2800"/>
              <a:t>反对称</a:t>
            </a:r>
          </a:p>
          <a:p>
            <a:pPr eaLnBrk="1" hangingPunct="1">
              <a:lnSpc>
                <a:spcPct val="10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zh-CN" altLang="en-US" sz="2800"/>
              <a:t>可传递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2420938"/>
            <a:ext cx="241935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build="allAtOnce" autoUpdateAnimBg="0"/>
      <p:bldP spid="3594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611188" y="1412875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altLang="zh-CN" sz="2800">
                <a:latin typeface="Verdana" pitchFamily="34" charset="0"/>
                <a:ea typeface="楷体_GB2312" pitchFamily="49" charset="-122"/>
              </a:rPr>
              <a:t>R</a:t>
            </a:r>
            <a:r>
              <a:rPr lang="en-US" altLang="zh-CN" sz="2800" baseline="-25000">
                <a:latin typeface="Verdana" pitchFamily="34" charset="0"/>
                <a:ea typeface="楷体_GB2312" pitchFamily="49" charset="-122"/>
              </a:rPr>
              <a:t>3</a:t>
            </a:r>
            <a:r>
              <a:rPr lang="en-US" altLang="zh-CN" sz="2800">
                <a:latin typeface="Verdana" pitchFamily="34" charset="0"/>
                <a:ea typeface="楷体_GB2312" pitchFamily="49" charset="-122"/>
              </a:rPr>
              <a:t>={&lt;1,1&gt;,&lt;2,2&gt;,&lt;3,3&gt;}</a:t>
            </a:r>
          </a:p>
          <a:p>
            <a:pPr marL="342900" indent="-342900">
              <a:lnSpc>
                <a:spcPct val="100000"/>
              </a:lnSpc>
            </a:pPr>
            <a:endParaRPr lang="en-US" altLang="zh-CN" sz="2800">
              <a:latin typeface="Verdana" pitchFamily="34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</a:pPr>
            <a:endParaRPr lang="en-US" altLang="zh-CN" sz="2800">
              <a:latin typeface="Verdana" pitchFamily="34" charset="0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</a:pPr>
            <a:endParaRPr lang="en-US" altLang="zh-CN" sz="2800"/>
          </a:p>
          <a:p>
            <a:pPr marL="342900" indent="-342900">
              <a:lnSpc>
                <a:spcPct val="100000"/>
              </a:lnSpc>
            </a:pPr>
            <a:endParaRPr lang="en-US" altLang="zh-CN" sz="2800"/>
          </a:p>
          <a:p>
            <a:pPr marL="342900" indent="-342900">
              <a:lnSpc>
                <a:spcPct val="100000"/>
              </a:lnSpc>
            </a:pPr>
            <a:endParaRPr lang="en-US" altLang="zh-CN" sz="2800"/>
          </a:p>
          <a:p>
            <a:pPr marL="342900" indent="-342900">
              <a:lnSpc>
                <a:spcPct val="100000"/>
              </a:lnSpc>
            </a:pPr>
            <a:r>
              <a:rPr lang="en-US" altLang="zh-CN" sz="2800">
                <a:latin typeface="Verdana" pitchFamily="34" charset="0"/>
              </a:rPr>
              <a:t>R</a:t>
            </a:r>
            <a:r>
              <a:rPr lang="en-US" altLang="zh-CN" sz="2800" baseline="-25000">
                <a:latin typeface="Verdana" pitchFamily="34" charset="0"/>
              </a:rPr>
              <a:t>4</a:t>
            </a:r>
            <a:r>
              <a:rPr lang="en-US" altLang="zh-CN" sz="2800">
                <a:latin typeface="Verdana" pitchFamily="34" charset="0"/>
              </a:rPr>
              <a:t>= E</a:t>
            </a:r>
            <a:r>
              <a:rPr lang="en-US" altLang="zh-CN" sz="2800" baseline="-25000">
                <a:latin typeface="Verdana" pitchFamily="34" charset="0"/>
              </a:rPr>
              <a:t>x</a:t>
            </a:r>
            <a:r>
              <a:rPr lang="en-US" altLang="zh-CN" sz="2800"/>
              <a:t> </a:t>
            </a:r>
          </a:p>
          <a:p>
            <a:pPr marL="342900" indent="-3429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800"/>
              <a:t>自反，对称，可传递的</a:t>
            </a:r>
            <a:r>
              <a:rPr lang="en-US" altLang="zh-CN" sz="2800">
                <a:ea typeface="楷体_GB2312" pitchFamily="49" charset="-122"/>
              </a:rPr>
              <a:t>                              </a:t>
            </a:r>
          </a:p>
        </p:txBody>
      </p:sp>
      <p:pic>
        <p:nvPicPr>
          <p:cNvPr id="361476" name="Picture 4" descr="2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060575"/>
            <a:ext cx="22907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1477" name="Picture 5" descr="2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7763" y="3860800"/>
            <a:ext cx="22860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3505200" y="2057400"/>
            <a:ext cx="5392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zh-CN" altLang="en-US" sz="2800"/>
              <a:t>自反，对称，反对称，可传递的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autoUpdateAnimBg="0"/>
      <p:bldP spid="36147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 smtClean="0"/>
              <a:t>关系的性质</a:t>
            </a:r>
          </a:p>
        </p:txBody>
      </p:sp>
      <p:sp>
        <p:nvSpPr>
          <p:cNvPr id="77827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Verdana" pitchFamily="34" charset="0"/>
                <a:ea typeface="楷体_GB2312" pitchFamily="49" charset="-122"/>
              </a:rPr>
              <a:t>X={1,2,3}, R</a:t>
            </a:r>
            <a:r>
              <a:rPr lang="en-US" altLang="zh-CN" baseline="-25000" smtClean="0">
                <a:latin typeface="Verdana" pitchFamily="34" charset="0"/>
                <a:ea typeface="楷体_GB2312" pitchFamily="49" charset="-122"/>
              </a:rPr>
              <a:t>5</a:t>
            </a:r>
            <a:r>
              <a:rPr lang="en-US" altLang="zh-CN" smtClean="0">
                <a:latin typeface="Verdana" pitchFamily="34" charset="0"/>
                <a:ea typeface="楷体_GB2312" pitchFamily="49" charset="-122"/>
              </a:rPr>
              <a:t>= </a:t>
            </a:r>
            <a:r>
              <a:rPr lang="en-US" altLang="zh-CN" smtClean="0">
                <a:latin typeface="Verdana" pitchFamily="34" charset="0"/>
                <a:ea typeface="仿宋_GB2312" pitchFamily="49" charset="-122"/>
                <a:sym typeface="Symbol" pitchFamily="18" charset="2"/>
              </a:rPr>
              <a:t>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</a:rPr>
              <a:t>反自反的，对称的，反对称的，可传递的</a:t>
            </a:r>
          </a:p>
          <a:p>
            <a:pPr lvl="1"/>
            <a:endParaRPr lang="zh-CN" altLang="en-US" smtClean="0">
              <a:solidFill>
                <a:schemeClr val="accent2"/>
              </a:solidFill>
            </a:endParaRPr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>
                <a:latin typeface="Verdana" pitchFamily="34" charset="0"/>
              </a:rPr>
              <a:t>若</a:t>
            </a:r>
            <a:r>
              <a:rPr lang="en-US" altLang="zh-CN" smtClean="0">
                <a:latin typeface="Verdana" pitchFamily="34" charset="0"/>
              </a:rPr>
              <a:t>X=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</a:t>
            </a:r>
            <a:r>
              <a:rPr lang="en-US" altLang="zh-CN" smtClean="0">
                <a:latin typeface="Verdana" pitchFamily="34" charset="0"/>
              </a:rPr>
              <a:t> 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上的空关系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自反的，反自反的，对称的，反对称的，可传递的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066800" y="990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en-US" altLang="zh-CN" b="0">
              <a:latin typeface="Verdana" pitchFamily="34" charset="0"/>
              <a:ea typeface="仿宋_GB2312" pitchFamily="49" charset="-122"/>
              <a:sym typeface="Symbol" pitchFamily="18" charset="2"/>
            </a:endParaRPr>
          </a:p>
        </p:txBody>
      </p:sp>
      <p:pic>
        <p:nvPicPr>
          <p:cNvPr id="363525" name="Picture 5" descr="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2276475"/>
            <a:ext cx="18716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         第五节：关系的闭包</a:t>
            </a:r>
          </a:p>
        </p:txBody>
      </p:sp>
      <p:pic>
        <p:nvPicPr>
          <p:cNvPr id="83972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2938" y="35004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定义：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是非空集合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上的关系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若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上另外有一个关系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zh-CN" altLang="en-US" smtClean="0">
                <a:latin typeface="Verdana" pitchFamily="34" charset="0"/>
              </a:rPr>
              <a:t>满足如下三条：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zh-CN" altLang="en-US" smtClean="0">
                <a:solidFill>
                  <a:srgbClr val="33CC33"/>
                </a:solidFill>
                <a:latin typeface="Verdana" pitchFamily="34" charset="0"/>
              </a:rPr>
              <a:t>自反的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对称的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传递的</a:t>
            </a:r>
            <a:r>
              <a:rPr lang="zh-CN" altLang="en-US" smtClean="0">
                <a:latin typeface="Verdana" pitchFamily="34" charset="0"/>
              </a:rPr>
              <a:t>）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上任何一个满足以上两条的关系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，均有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，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称关系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zh-CN" altLang="en-US" smtClean="0">
                <a:latin typeface="Verdana" pitchFamily="34" charset="0"/>
              </a:rPr>
              <a:t>为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的</a:t>
            </a:r>
            <a:r>
              <a:rPr lang="zh-CN" altLang="en-US" smtClean="0">
                <a:solidFill>
                  <a:srgbClr val="33CC33"/>
                </a:solidFill>
                <a:latin typeface="Verdana" pitchFamily="34" charset="0"/>
              </a:rPr>
              <a:t>自反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对称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闭包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记作</a:t>
            </a:r>
            <a:r>
              <a:rPr lang="en-US" altLang="zh-CN" smtClean="0">
                <a:solidFill>
                  <a:srgbClr val="33CC33"/>
                </a:solidFill>
                <a:latin typeface="Verdana" pitchFamily="34" charset="0"/>
              </a:rPr>
              <a:t>r(R)</a:t>
            </a:r>
            <a:r>
              <a:rPr lang="en-US" altLang="zh-CN" smtClean="0">
                <a:latin typeface="Verdana" pitchFamily="34" charset="0"/>
              </a:rPr>
              <a:t> (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s(R)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t(R)</a:t>
            </a:r>
            <a:r>
              <a:rPr lang="en-US" altLang="zh-CN" smtClean="0">
                <a:latin typeface="Verdana" pitchFamily="34" charset="0"/>
              </a:rPr>
              <a:t>)</a:t>
            </a: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解释</a:t>
            </a:r>
            <a:endParaRPr lang="en-US" altLang="zh-CN" smtClean="0"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的基础上添加有序对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添加元素的目的是使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具有自反性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对称性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添加后使之具有自反性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对称性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传递性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的所有关系中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是最小的一个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说明：</a:t>
            </a:r>
            <a:endParaRPr lang="zh-CN" altLang="en-US" sz="2800"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  <a:defRPr/>
            </a:pPr>
            <a:r>
              <a:rPr lang="zh-CN" altLang="en-US" sz="2500">
                <a:solidFill>
                  <a:schemeClr val="accent2"/>
                </a:solidFill>
              </a:rPr>
              <a:t>如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</a:rPr>
              <a:t>均是有限集，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=m,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=n</a:t>
            </a:r>
            <a:r>
              <a:rPr lang="zh-CN" altLang="en-US" sz="2500">
                <a:solidFill>
                  <a:schemeClr val="accent2"/>
                </a:solidFill>
              </a:rPr>
              <a:t>，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zh-CN" altLang="en-US" sz="2500">
                <a:solidFill>
                  <a:schemeClr val="accent2"/>
                </a:solidFill>
              </a:rPr>
              <a:t>    则必有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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=mn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allAtOnce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39750" y="1341438"/>
            <a:ext cx="8604250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2800">
                <a:latin typeface="Verdana" pitchFamily="34" charset="0"/>
              </a:rPr>
              <a:t>例</a:t>
            </a:r>
            <a:r>
              <a:rPr lang="en-US" altLang="zh-CN" sz="2800">
                <a:latin typeface="Verdana" pitchFamily="34" charset="0"/>
              </a:rPr>
              <a:t>A={a,b,c}</a:t>
            </a:r>
            <a:r>
              <a:rPr lang="zh-CN" altLang="en-US" sz="2800">
                <a:latin typeface="Verdana" pitchFamily="34" charset="0"/>
              </a:rPr>
              <a:t>，</a:t>
            </a:r>
            <a:r>
              <a:rPr lang="en-US" altLang="zh-CN" sz="2800">
                <a:latin typeface="Verdana" pitchFamily="34" charset="0"/>
              </a:rPr>
              <a:t>R={&lt;a,a&gt;,&lt;a,b&gt;,&lt;b,c&gt;}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en-US" altLang="zh-CN" sz="2800"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自反闭包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r(R)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{&lt;a,a&gt;,&lt;a,b&gt;,&lt;b,c&gt;,&lt;b,b&gt;,&lt;c,c&gt;}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对称闭包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s(R)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{&lt;a,a&gt;,&lt;a,b&gt;,&lt;b,a&gt;,&lt;b,c&gt;,&lt;c,b&gt;}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endParaRPr lang="en-US" altLang="zh-CN" sz="2500">
              <a:solidFill>
                <a:schemeClr val="tx2"/>
              </a:solidFill>
              <a:latin typeface="Verdana" pitchFamily="34" charset="0"/>
            </a:endParaRP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  <a:latin typeface="Verdana" pitchFamily="34" charset="0"/>
              </a:rPr>
              <a:t>传递闭包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</a:rPr>
              <a:t>t(R)</a:t>
            </a:r>
          </a:p>
          <a:p>
            <a:pPr marL="742950" lvl="1" indent="-285750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zh-CN" sz="2500">
                <a:solidFill>
                  <a:schemeClr val="tx2"/>
                </a:solidFill>
                <a:latin typeface="Verdana" pitchFamily="34" charset="0"/>
              </a:rPr>
              <a:t>{&lt;a,a&gt;,&lt;a,b&gt;,&lt;b,c&gt;,&lt;a,c&gt;}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52800" y="2854325"/>
            <a:ext cx="2514600" cy="1295400"/>
            <a:chOff x="2928" y="2640"/>
            <a:chExt cx="1584" cy="816"/>
          </a:xfrm>
        </p:grpSpPr>
        <p:grpSp>
          <p:nvGrpSpPr>
            <p:cNvPr id="87087" name="Group 7"/>
            <p:cNvGrpSpPr>
              <a:grpSpLocks/>
            </p:cNvGrpSpPr>
            <p:nvPr/>
          </p:nvGrpSpPr>
          <p:grpSpPr bwMode="auto">
            <a:xfrm>
              <a:off x="3044" y="3130"/>
              <a:ext cx="1277" cy="39"/>
              <a:chOff x="2541" y="11968"/>
              <a:chExt cx="1320" cy="62"/>
            </a:xfrm>
          </p:grpSpPr>
          <p:sp>
            <p:nvSpPr>
              <p:cNvPr id="87102" name="Oval 8"/>
              <p:cNvSpPr>
                <a:spLocks noChangeArrowheads="1"/>
              </p:cNvSpPr>
              <p:nvPr/>
            </p:nvSpPr>
            <p:spPr bwMode="auto">
              <a:xfrm>
                <a:off x="2541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87103" name="Oval 9"/>
              <p:cNvSpPr>
                <a:spLocks noChangeArrowheads="1"/>
              </p:cNvSpPr>
              <p:nvPr/>
            </p:nvSpPr>
            <p:spPr bwMode="auto">
              <a:xfrm>
                <a:off x="3170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87104" name="Oval 10"/>
              <p:cNvSpPr>
                <a:spLocks noChangeArrowheads="1"/>
              </p:cNvSpPr>
              <p:nvPr/>
            </p:nvSpPr>
            <p:spPr bwMode="auto">
              <a:xfrm>
                <a:off x="3799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grpSp>
          <p:nvGrpSpPr>
            <p:cNvPr id="87088" name="Group 11"/>
            <p:cNvGrpSpPr>
              <a:grpSpLocks/>
            </p:cNvGrpSpPr>
            <p:nvPr/>
          </p:nvGrpSpPr>
          <p:grpSpPr bwMode="auto">
            <a:xfrm>
              <a:off x="2928" y="2640"/>
              <a:ext cx="1584" cy="816"/>
              <a:chOff x="2928" y="2640"/>
              <a:chExt cx="1584" cy="816"/>
            </a:xfrm>
          </p:grpSpPr>
          <p:sp>
            <p:nvSpPr>
              <p:cNvPr id="87089" name="Arc 12"/>
              <p:cNvSpPr>
                <a:spLocks/>
              </p:cNvSpPr>
              <p:nvPr/>
            </p:nvSpPr>
            <p:spPr bwMode="auto">
              <a:xfrm rot="14247989" flipH="1">
                <a:off x="3225" y="2884"/>
                <a:ext cx="290" cy="491"/>
              </a:xfrm>
              <a:custGeom>
                <a:avLst/>
                <a:gdLst>
                  <a:gd name="T0" fmla="*/ 0 w 21600"/>
                  <a:gd name="T1" fmla="*/ 0 h 21310"/>
                  <a:gd name="T2" fmla="*/ 0 w 21600"/>
                  <a:gd name="T3" fmla="*/ 0 h 21310"/>
                  <a:gd name="T4" fmla="*/ 0 w 21600"/>
                  <a:gd name="T5" fmla="*/ 0 h 213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10"/>
                  <a:gd name="T11" fmla="*/ 21600 w 21600"/>
                  <a:gd name="T12" fmla="*/ 21310 h 213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10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</a:path>
                  <a:path w="21600" h="21310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7090" name="Group 13"/>
              <p:cNvGrpSpPr>
                <a:grpSpLocks/>
              </p:cNvGrpSpPr>
              <p:nvPr/>
            </p:nvGrpSpPr>
            <p:grpSpPr bwMode="auto">
              <a:xfrm>
                <a:off x="2928" y="2640"/>
                <a:ext cx="1584" cy="816"/>
                <a:chOff x="2928" y="2640"/>
                <a:chExt cx="1584" cy="816"/>
              </a:xfrm>
            </p:grpSpPr>
            <p:grpSp>
              <p:nvGrpSpPr>
                <p:cNvPr id="87091" name="Group 14"/>
                <p:cNvGrpSpPr>
                  <a:grpSpLocks/>
                </p:cNvGrpSpPr>
                <p:nvPr/>
              </p:nvGrpSpPr>
              <p:grpSpPr bwMode="auto">
                <a:xfrm>
                  <a:off x="2928" y="2640"/>
                  <a:ext cx="1584" cy="816"/>
                  <a:chOff x="5061" y="12488"/>
                  <a:chExt cx="1638" cy="1300"/>
                </a:xfrm>
              </p:grpSpPr>
              <p:sp>
                <p:nvSpPr>
                  <p:cNvPr id="87095" name="Arc 15"/>
                  <p:cNvSpPr>
                    <a:spLocks/>
                  </p:cNvSpPr>
                  <p:nvPr/>
                </p:nvSpPr>
                <p:spPr bwMode="auto">
                  <a:xfrm rot="14247989" flipH="1">
                    <a:off x="5970" y="13019"/>
                    <a:ext cx="334" cy="542"/>
                  </a:xfrm>
                  <a:custGeom>
                    <a:avLst/>
                    <a:gdLst>
                      <a:gd name="T0" fmla="*/ 0 w 21600"/>
                      <a:gd name="T1" fmla="*/ 0 h 26608"/>
                      <a:gd name="T2" fmla="*/ 0 w 21600"/>
                      <a:gd name="T3" fmla="*/ 0 h 26608"/>
                      <a:gd name="T4" fmla="*/ 0 w 21600"/>
                      <a:gd name="T5" fmla="*/ 0 h 2660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6608"/>
                      <a:gd name="T11" fmla="*/ 21600 w 21600"/>
                      <a:gd name="T12" fmla="*/ 26608 h 266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6608" fill="none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  <a:cubicBezTo>
                          <a:pt x="21600" y="23096"/>
                          <a:pt x="21378" y="24876"/>
                          <a:pt x="20940" y="26608"/>
                        </a:cubicBezTo>
                      </a:path>
                      <a:path w="21600" h="26608" stroke="0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  <a:cubicBezTo>
                          <a:pt x="21600" y="23096"/>
                          <a:pt x="21378" y="24876"/>
                          <a:pt x="20940" y="26608"/>
                        </a:cubicBezTo>
                        <a:lnTo>
                          <a:pt x="0" y="2131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709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5061" y="12488"/>
                    <a:ext cx="1638" cy="1300"/>
                    <a:chOff x="5061" y="12488"/>
                    <a:chExt cx="1638" cy="1300"/>
                  </a:xfrm>
                </p:grpSpPr>
                <p:sp>
                  <p:nvSpPr>
                    <p:cNvPr id="8709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21" y="12488"/>
                      <a:ext cx="960" cy="4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>
                          <a:solidFill>
                            <a:srgbClr val="FFFFFF"/>
                          </a:solidFill>
                          <a:latin typeface="宋体" pitchFamily="2" charset="-122"/>
                        </a:rPr>
                        <a:t>r(R)</a:t>
                      </a:r>
                      <a:endParaRPr kumimoji="0" lang="en-US" altLang="zh-CN" sz="1000" b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87098" name="Arc 18"/>
                    <p:cNvSpPr>
                      <a:spLocks/>
                    </p:cNvSpPr>
                    <p:nvPr/>
                  </p:nvSpPr>
                  <p:spPr bwMode="auto">
                    <a:xfrm rot="14247989" flipH="1">
                      <a:off x="5077" y="12940"/>
                      <a:ext cx="286" cy="318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43200"/>
                        <a:gd name="T11" fmla="*/ 43200 w 43200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43200" fill="none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</a:path>
                        <a:path w="43200" h="43200" stroke="0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09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61" y="13372"/>
                      <a:ext cx="1560" cy="41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>
                          <a:solidFill>
                            <a:srgbClr val="FFFFFF"/>
                          </a:solidFill>
                        </a:rPr>
                        <a:t>a      b      c</a:t>
                      </a:r>
                    </a:p>
                  </p:txBody>
                </p:sp>
                <p:sp>
                  <p:nvSpPr>
                    <p:cNvPr id="87100" name="Arc 20"/>
                    <p:cNvSpPr>
                      <a:spLocks/>
                    </p:cNvSpPr>
                    <p:nvPr/>
                  </p:nvSpPr>
                  <p:spPr bwMode="auto">
                    <a:xfrm rot="14247989" flipH="1">
                      <a:off x="5719" y="12992"/>
                      <a:ext cx="286" cy="318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43200"/>
                        <a:gd name="T11" fmla="*/ 43200 w 43200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43200" fill="none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</a:path>
                        <a:path w="43200" h="43200" stroke="0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101" name="Arc 21"/>
                    <p:cNvSpPr>
                      <a:spLocks/>
                    </p:cNvSpPr>
                    <p:nvPr/>
                  </p:nvSpPr>
                  <p:spPr bwMode="auto">
                    <a:xfrm rot="14247989" flipH="1">
                      <a:off x="6397" y="13018"/>
                      <a:ext cx="286" cy="318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43200"/>
                        <a:gd name="T10" fmla="*/ 0 h 43200"/>
                        <a:gd name="T11" fmla="*/ 43200 w 43200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3200" h="43200" fill="none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</a:path>
                        <a:path w="43200" h="43200" stroke="0" extrusionOk="0">
                          <a:moveTo>
                            <a:pt x="25127" y="290"/>
                          </a:moveTo>
                          <a:cubicBezTo>
                            <a:pt x="35553" y="2016"/>
                            <a:pt x="43200" y="11032"/>
                            <a:pt x="43200" y="21600"/>
                          </a:cubicBez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22693" y="-1"/>
                            <a:pt x="23784" y="82"/>
                            <a:pt x="24864" y="248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87092" name="Rectangle 22"/>
                <p:cNvSpPr>
                  <a:spLocks noChangeArrowheads="1"/>
                </p:cNvSpPr>
                <p:nvPr/>
              </p:nvSpPr>
              <p:spPr bwMode="auto">
                <a:xfrm>
                  <a:off x="4176" y="302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>
                      <a:latin typeface="仿宋_GB2312" pitchFamily="49" charset="-122"/>
                      <a:ea typeface="仿宋_GB2312" pitchFamily="49" charset="-122"/>
                    </a:rPr>
                    <a:t>c</a:t>
                  </a:r>
                </a:p>
              </p:txBody>
            </p:sp>
            <p:sp>
              <p:nvSpPr>
                <p:cNvPr id="87093" name="Rectangle 23"/>
                <p:cNvSpPr>
                  <a:spLocks noChangeArrowheads="1"/>
                </p:cNvSpPr>
                <p:nvPr/>
              </p:nvSpPr>
              <p:spPr bwMode="auto">
                <a:xfrm>
                  <a:off x="3552" y="302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>
                      <a:latin typeface="仿宋_GB2312" pitchFamily="49" charset="-122"/>
                      <a:ea typeface="仿宋_GB2312" pitchFamily="49" charset="-122"/>
                    </a:rPr>
                    <a:t>b</a:t>
                  </a:r>
                </a:p>
              </p:txBody>
            </p:sp>
            <p:sp>
              <p:nvSpPr>
                <p:cNvPr id="8709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302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0">
                      <a:latin typeface="仿宋_GB2312" pitchFamily="49" charset="-122"/>
                      <a:ea typeface="仿宋_GB2312" pitchFamily="49" charset="-122"/>
                    </a:rPr>
                    <a:t>a</a:t>
                  </a:r>
                </a:p>
              </p:txBody>
            </p:sp>
          </p:grpSp>
        </p:grp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92500" y="1889125"/>
            <a:ext cx="2587625" cy="747713"/>
            <a:chOff x="912" y="2832"/>
            <a:chExt cx="1618" cy="471"/>
          </a:xfrm>
        </p:grpSpPr>
        <p:grpSp>
          <p:nvGrpSpPr>
            <p:cNvPr id="87075" name="Group 26"/>
            <p:cNvGrpSpPr>
              <a:grpSpLocks/>
            </p:cNvGrpSpPr>
            <p:nvPr/>
          </p:nvGrpSpPr>
          <p:grpSpPr bwMode="auto">
            <a:xfrm>
              <a:off x="912" y="2832"/>
              <a:ext cx="1462" cy="430"/>
              <a:chOff x="2421" y="11656"/>
              <a:chExt cx="1440" cy="544"/>
            </a:xfrm>
          </p:grpSpPr>
          <p:grpSp>
            <p:nvGrpSpPr>
              <p:cNvPr id="87079" name="Group 27"/>
              <p:cNvGrpSpPr>
                <a:grpSpLocks/>
              </p:cNvGrpSpPr>
              <p:nvPr/>
            </p:nvGrpSpPr>
            <p:grpSpPr bwMode="auto">
              <a:xfrm>
                <a:off x="2541" y="11968"/>
                <a:ext cx="1320" cy="62"/>
                <a:chOff x="2541" y="11968"/>
                <a:chExt cx="1320" cy="62"/>
              </a:xfrm>
            </p:grpSpPr>
            <p:sp>
              <p:nvSpPr>
                <p:cNvPr id="87084" name="Oval 28"/>
                <p:cNvSpPr>
                  <a:spLocks noChangeArrowheads="1"/>
                </p:cNvSpPr>
                <p:nvPr/>
              </p:nvSpPr>
              <p:spPr bwMode="auto">
                <a:xfrm>
                  <a:off x="2541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87085" name="Oval 29"/>
                <p:cNvSpPr>
                  <a:spLocks noChangeArrowheads="1"/>
                </p:cNvSpPr>
                <p:nvPr/>
              </p:nvSpPr>
              <p:spPr bwMode="auto">
                <a:xfrm>
                  <a:off x="3170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87086" name="Oval 30"/>
                <p:cNvSpPr>
                  <a:spLocks noChangeArrowheads="1"/>
                </p:cNvSpPr>
                <p:nvPr/>
              </p:nvSpPr>
              <p:spPr bwMode="auto">
                <a:xfrm>
                  <a:off x="3799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87080" name="Group 31"/>
              <p:cNvGrpSpPr>
                <a:grpSpLocks/>
              </p:cNvGrpSpPr>
              <p:nvPr/>
            </p:nvGrpSpPr>
            <p:grpSpPr bwMode="auto">
              <a:xfrm>
                <a:off x="2421" y="11656"/>
                <a:ext cx="1347" cy="544"/>
                <a:chOff x="2421" y="11656"/>
                <a:chExt cx="1347" cy="544"/>
              </a:xfrm>
            </p:grpSpPr>
            <p:sp>
              <p:nvSpPr>
                <p:cNvPr id="87081" name="Arc 32"/>
                <p:cNvSpPr>
                  <a:spLocks/>
                </p:cNvSpPr>
                <p:nvPr/>
              </p:nvSpPr>
              <p:spPr bwMode="auto">
                <a:xfrm rot="14247989" flipH="1">
                  <a:off x="2647" y="11715"/>
                  <a:ext cx="462" cy="507"/>
                </a:xfrm>
                <a:custGeom>
                  <a:avLst/>
                  <a:gdLst>
                    <a:gd name="T0" fmla="*/ 0 w 21600"/>
                    <a:gd name="T1" fmla="*/ 0 h 21310"/>
                    <a:gd name="T2" fmla="*/ 0 w 21600"/>
                    <a:gd name="T3" fmla="*/ 0 h 21310"/>
                    <a:gd name="T4" fmla="*/ 0 w 21600"/>
                    <a:gd name="T5" fmla="*/ 0 h 213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310"/>
                    <a:gd name="T11" fmla="*/ 21600 w 21600"/>
                    <a:gd name="T12" fmla="*/ 21310 h 213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310" fill="none" extrusionOk="0">
                      <a:moveTo>
                        <a:pt x="3527" y="0"/>
                      </a:moveTo>
                      <a:cubicBezTo>
                        <a:pt x="13953" y="1726"/>
                        <a:pt x="21600" y="10742"/>
                        <a:pt x="21600" y="21310"/>
                      </a:cubicBezTo>
                    </a:path>
                    <a:path w="21600" h="21310" stroke="0" extrusionOk="0">
                      <a:moveTo>
                        <a:pt x="3527" y="0"/>
                      </a:moveTo>
                      <a:cubicBezTo>
                        <a:pt x="13953" y="1726"/>
                        <a:pt x="21600" y="10742"/>
                        <a:pt x="21600" y="21310"/>
                      </a:cubicBezTo>
                      <a:lnTo>
                        <a:pt x="0" y="213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82" name="Arc 33"/>
                <p:cNvSpPr>
                  <a:spLocks/>
                </p:cNvSpPr>
                <p:nvPr/>
              </p:nvSpPr>
              <p:spPr bwMode="auto">
                <a:xfrm rot="14247989" flipH="1">
                  <a:off x="3330" y="11719"/>
                  <a:ext cx="334" cy="542"/>
                </a:xfrm>
                <a:custGeom>
                  <a:avLst/>
                  <a:gdLst>
                    <a:gd name="T0" fmla="*/ 0 w 21600"/>
                    <a:gd name="T1" fmla="*/ 0 h 26608"/>
                    <a:gd name="T2" fmla="*/ 0 w 21600"/>
                    <a:gd name="T3" fmla="*/ 0 h 26608"/>
                    <a:gd name="T4" fmla="*/ 0 w 21600"/>
                    <a:gd name="T5" fmla="*/ 0 h 2660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6608"/>
                    <a:gd name="T11" fmla="*/ 21600 w 21600"/>
                    <a:gd name="T12" fmla="*/ 26608 h 266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6608" fill="none" extrusionOk="0">
                      <a:moveTo>
                        <a:pt x="3527" y="0"/>
                      </a:moveTo>
                      <a:cubicBezTo>
                        <a:pt x="13953" y="1726"/>
                        <a:pt x="21600" y="10742"/>
                        <a:pt x="21600" y="21310"/>
                      </a:cubicBezTo>
                      <a:cubicBezTo>
                        <a:pt x="21600" y="23096"/>
                        <a:pt x="21378" y="24876"/>
                        <a:pt x="20940" y="26608"/>
                      </a:cubicBezTo>
                    </a:path>
                    <a:path w="21600" h="26608" stroke="0" extrusionOk="0">
                      <a:moveTo>
                        <a:pt x="3527" y="0"/>
                      </a:moveTo>
                      <a:cubicBezTo>
                        <a:pt x="13953" y="1726"/>
                        <a:pt x="21600" y="10742"/>
                        <a:pt x="21600" y="21310"/>
                      </a:cubicBezTo>
                      <a:cubicBezTo>
                        <a:pt x="21600" y="23096"/>
                        <a:pt x="21378" y="24876"/>
                        <a:pt x="20940" y="26608"/>
                      </a:cubicBezTo>
                      <a:lnTo>
                        <a:pt x="0" y="213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83" name="Arc 34"/>
                <p:cNvSpPr>
                  <a:spLocks/>
                </p:cNvSpPr>
                <p:nvPr/>
              </p:nvSpPr>
              <p:spPr bwMode="auto">
                <a:xfrm rot="14247989" flipH="1">
                  <a:off x="2437" y="11640"/>
                  <a:ext cx="286" cy="318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25127" y="290"/>
                      </a:moveTo>
                      <a:cubicBezTo>
                        <a:pt x="35553" y="2016"/>
                        <a:pt x="43200" y="1103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2693" y="-1"/>
                        <a:pt x="23784" y="82"/>
                        <a:pt x="24864" y="248"/>
                      </a:cubicBezTo>
                    </a:path>
                    <a:path w="43200" h="43200" stroke="0" extrusionOk="0">
                      <a:moveTo>
                        <a:pt x="25127" y="290"/>
                      </a:moveTo>
                      <a:cubicBezTo>
                        <a:pt x="35553" y="2016"/>
                        <a:pt x="43200" y="11032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2693" y="-1"/>
                        <a:pt x="23784" y="82"/>
                        <a:pt x="24864" y="24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7076" name="Rectangle 35"/>
            <p:cNvSpPr>
              <a:spLocks noChangeArrowheads="1"/>
            </p:cNvSpPr>
            <p:nvPr/>
          </p:nvSpPr>
          <p:spPr bwMode="auto">
            <a:xfrm>
              <a:off x="960" y="2976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87077" name="Rectangle 36"/>
            <p:cNvSpPr>
              <a:spLocks noChangeArrowheads="1"/>
            </p:cNvSpPr>
            <p:nvPr/>
          </p:nvSpPr>
          <p:spPr bwMode="auto">
            <a:xfrm>
              <a:off x="2304" y="2976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87078" name="Rectangle 37"/>
            <p:cNvSpPr>
              <a:spLocks noChangeArrowheads="1"/>
            </p:cNvSpPr>
            <p:nvPr/>
          </p:nvSpPr>
          <p:spPr bwMode="auto">
            <a:xfrm>
              <a:off x="1632" y="2976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348038" y="5949950"/>
            <a:ext cx="2771775" cy="987425"/>
            <a:chOff x="2976" y="3554"/>
            <a:chExt cx="1746" cy="622"/>
          </a:xfrm>
        </p:grpSpPr>
        <p:grpSp>
          <p:nvGrpSpPr>
            <p:cNvPr id="87061" name="Group 39"/>
            <p:cNvGrpSpPr>
              <a:grpSpLocks/>
            </p:cNvGrpSpPr>
            <p:nvPr/>
          </p:nvGrpSpPr>
          <p:grpSpPr bwMode="auto">
            <a:xfrm>
              <a:off x="2976" y="3554"/>
              <a:ext cx="1584" cy="574"/>
              <a:chOff x="2976" y="3554"/>
              <a:chExt cx="1392" cy="526"/>
            </a:xfrm>
          </p:grpSpPr>
          <p:grpSp>
            <p:nvGrpSpPr>
              <p:cNvPr id="87065" name="Group 40"/>
              <p:cNvGrpSpPr>
                <a:grpSpLocks/>
              </p:cNvGrpSpPr>
              <p:nvPr/>
            </p:nvGrpSpPr>
            <p:grpSpPr bwMode="auto">
              <a:xfrm>
                <a:off x="2976" y="3554"/>
                <a:ext cx="1392" cy="526"/>
                <a:chOff x="2421" y="11656"/>
                <a:chExt cx="1440" cy="544"/>
              </a:xfrm>
            </p:grpSpPr>
            <p:grpSp>
              <p:nvGrpSpPr>
                <p:cNvPr id="87067" name="Group 41"/>
                <p:cNvGrpSpPr>
                  <a:grpSpLocks/>
                </p:cNvGrpSpPr>
                <p:nvPr/>
              </p:nvGrpSpPr>
              <p:grpSpPr bwMode="auto">
                <a:xfrm>
                  <a:off x="2541" y="11968"/>
                  <a:ext cx="1320" cy="62"/>
                  <a:chOff x="2541" y="11968"/>
                  <a:chExt cx="1320" cy="62"/>
                </a:xfrm>
              </p:grpSpPr>
              <p:sp>
                <p:nvSpPr>
                  <p:cNvPr id="87072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541" y="11968"/>
                    <a:ext cx="62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8707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170" y="11968"/>
                    <a:ext cx="62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  <p:sp>
                <p:nvSpPr>
                  <p:cNvPr id="8707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799" y="11968"/>
                    <a:ext cx="62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87068" name="Group 45"/>
                <p:cNvGrpSpPr>
                  <a:grpSpLocks/>
                </p:cNvGrpSpPr>
                <p:nvPr/>
              </p:nvGrpSpPr>
              <p:grpSpPr bwMode="auto">
                <a:xfrm>
                  <a:off x="2421" y="11656"/>
                  <a:ext cx="1347" cy="544"/>
                  <a:chOff x="2421" y="11656"/>
                  <a:chExt cx="1347" cy="544"/>
                </a:xfrm>
              </p:grpSpPr>
              <p:sp>
                <p:nvSpPr>
                  <p:cNvPr id="87069" name="Arc 46"/>
                  <p:cNvSpPr>
                    <a:spLocks/>
                  </p:cNvSpPr>
                  <p:nvPr/>
                </p:nvSpPr>
                <p:spPr bwMode="auto">
                  <a:xfrm rot="14247989" flipH="1">
                    <a:off x="2647" y="11715"/>
                    <a:ext cx="462" cy="507"/>
                  </a:xfrm>
                  <a:custGeom>
                    <a:avLst/>
                    <a:gdLst>
                      <a:gd name="T0" fmla="*/ 0 w 21600"/>
                      <a:gd name="T1" fmla="*/ 0 h 21310"/>
                      <a:gd name="T2" fmla="*/ 0 w 21600"/>
                      <a:gd name="T3" fmla="*/ 0 h 21310"/>
                      <a:gd name="T4" fmla="*/ 0 w 21600"/>
                      <a:gd name="T5" fmla="*/ 0 h 2131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310"/>
                      <a:gd name="T11" fmla="*/ 21600 w 21600"/>
                      <a:gd name="T12" fmla="*/ 21310 h 213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310" fill="none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</a:path>
                      <a:path w="21600" h="21310" stroke="0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  <a:lnTo>
                          <a:pt x="0" y="2131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70" name="Arc 47"/>
                  <p:cNvSpPr>
                    <a:spLocks/>
                  </p:cNvSpPr>
                  <p:nvPr/>
                </p:nvSpPr>
                <p:spPr bwMode="auto">
                  <a:xfrm rot="14247989" flipH="1">
                    <a:off x="3330" y="11719"/>
                    <a:ext cx="334" cy="542"/>
                  </a:xfrm>
                  <a:custGeom>
                    <a:avLst/>
                    <a:gdLst>
                      <a:gd name="T0" fmla="*/ 0 w 21600"/>
                      <a:gd name="T1" fmla="*/ 0 h 26608"/>
                      <a:gd name="T2" fmla="*/ 0 w 21600"/>
                      <a:gd name="T3" fmla="*/ 0 h 26608"/>
                      <a:gd name="T4" fmla="*/ 0 w 21600"/>
                      <a:gd name="T5" fmla="*/ 0 h 2660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6608"/>
                      <a:gd name="T11" fmla="*/ 21600 w 21600"/>
                      <a:gd name="T12" fmla="*/ 26608 h 266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6608" fill="none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  <a:cubicBezTo>
                          <a:pt x="21600" y="23096"/>
                          <a:pt x="21378" y="24876"/>
                          <a:pt x="20940" y="26608"/>
                        </a:cubicBezTo>
                      </a:path>
                      <a:path w="21600" h="26608" stroke="0" extrusionOk="0">
                        <a:moveTo>
                          <a:pt x="3527" y="0"/>
                        </a:moveTo>
                        <a:cubicBezTo>
                          <a:pt x="13953" y="1726"/>
                          <a:pt x="21600" y="10742"/>
                          <a:pt x="21600" y="21310"/>
                        </a:cubicBezTo>
                        <a:cubicBezTo>
                          <a:pt x="21600" y="23096"/>
                          <a:pt x="21378" y="24876"/>
                          <a:pt x="20940" y="26608"/>
                        </a:cubicBezTo>
                        <a:lnTo>
                          <a:pt x="0" y="2131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71" name="Arc 48"/>
                  <p:cNvSpPr>
                    <a:spLocks/>
                  </p:cNvSpPr>
                  <p:nvPr/>
                </p:nvSpPr>
                <p:spPr bwMode="auto">
                  <a:xfrm rot="14247989" flipH="1">
                    <a:off x="2437" y="11640"/>
                    <a:ext cx="286" cy="318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5127" y="290"/>
                        </a:moveTo>
                        <a:cubicBezTo>
                          <a:pt x="35553" y="2016"/>
                          <a:pt x="43200" y="11032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2693" y="-1"/>
                          <a:pt x="23784" y="82"/>
                          <a:pt x="24864" y="248"/>
                        </a:cubicBezTo>
                      </a:path>
                      <a:path w="43200" h="43200" stroke="0" extrusionOk="0">
                        <a:moveTo>
                          <a:pt x="25127" y="290"/>
                        </a:moveTo>
                        <a:cubicBezTo>
                          <a:pt x="35553" y="2016"/>
                          <a:pt x="43200" y="11032"/>
                          <a:pt x="43200" y="21600"/>
                        </a:cubicBez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2693" y="-1"/>
                          <a:pt x="23784" y="82"/>
                          <a:pt x="24864" y="248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7066" name="Arc 49"/>
              <p:cNvSpPr>
                <a:spLocks/>
              </p:cNvSpPr>
              <p:nvPr/>
            </p:nvSpPr>
            <p:spPr bwMode="auto">
              <a:xfrm rot="-801738">
                <a:off x="3193" y="3744"/>
                <a:ext cx="1127" cy="235"/>
              </a:xfrm>
              <a:custGeom>
                <a:avLst/>
                <a:gdLst>
                  <a:gd name="T0" fmla="*/ 0 w 27475"/>
                  <a:gd name="T1" fmla="*/ 0 h 21600"/>
                  <a:gd name="T2" fmla="*/ 0 w 27475"/>
                  <a:gd name="T3" fmla="*/ 0 h 21600"/>
                  <a:gd name="T4" fmla="*/ 0 w 2747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7475"/>
                  <a:gd name="T10" fmla="*/ 0 h 21600"/>
                  <a:gd name="T11" fmla="*/ 27475 w 2747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475" h="21600" fill="none" extrusionOk="0">
                    <a:moveTo>
                      <a:pt x="0" y="814"/>
                    </a:moveTo>
                    <a:cubicBezTo>
                      <a:pt x="1911" y="274"/>
                      <a:pt x="3888" y="-1"/>
                      <a:pt x="5875" y="0"/>
                    </a:cubicBezTo>
                    <a:cubicBezTo>
                      <a:pt x="17804" y="0"/>
                      <a:pt x="27475" y="9670"/>
                      <a:pt x="27475" y="21600"/>
                    </a:cubicBezTo>
                  </a:path>
                  <a:path w="27475" h="21600" stroke="0" extrusionOk="0">
                    <a:moveTo>
                      <a:pt x="0" y="814"/>
                    </a:moveTo>
                    <a:cubicBezTo>
                      <a:pt x="1911" y="274"/>
                      <a:pt x="3888" y="-1"/>
                      <a:pt x="5875" y="0"/>
                    </a:cubicBezTo>
                    <a:cubicBezTo>
                      <a:pt x="17804" y="0"/>
                      <a:pt x="27475" y="9670"/>
                      <a:pt x="27475" y="21600"/>
                    </a:cubicBezTo>
                    <a:lnTo>
                      <a:pt x="587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62" name="Rectangle 50"/>
            <p:cNvSpPr>
              <a:spLocks noChangeArrowheads="1"/>
            </p:cNvSpPr>
            <p:nvPr/>
          </p:nvSpPr>
          <p:spPr bwMode="auto">
            <a:xfrm>
              <a:off x="4416" y="3792"/>
              <a:ext cx="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87063" name="Rectangle 51"/>
            <p:cNvSpPr>
              <a:spLocks noChangeArrowheads="1"/>
            </p:cNvSpPr>
            <p:nvPr/>
          </p:nvSpPr>
          <p:spPr bwMode="auto">
            <a:xfrm>
              <a:off x="3744" y="384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87064" name="Rectangle 52"/>
            <p:cNvSpPr>
              <a:spLocks noChangeArrowheads="1"/>
            </p:cNvSpPr>
            <p:nvPr/>
          </p:nvSpPr>
          <p:spPr bwMode="auto">
            <a:xfrm>
              <a:off x="3024" y="37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492500" y="4630738"/>
            <a:ext cx="2571750" cy="1030287"/>
            <a:chOff x="912" y="3470"/>
            <a:chExt cx="1620" cy="649"/>
          </a:xfrm>
        </p:grpSpPr>
        <p:grpSp>
          <p:nvGrpSpPr>
            <p:cNvPr id="87048" name="Group 54"/>
            <p:cNvGrpSpPr>
              <a:grpSpLocks/>
            </p:cNvGrpSpPr>
            <p:nvPr/>
          </p:nvGrpSpPr>
          <p:grpSpPr bwMode="auto">
            <a:xfrm>
              <a:off x="912" y="3470"/>
              <a:ext cx="1488" cy="610"/>
              <a:chOff x="1008" y="3470"/>
              <a:chExt cx="1285" cy="430"/>
            </a:xfrm>
          </p:grpSpPr>
          <p:grpSp>
            <p:nvGrpSpPr>
              <p:cNvPr id="87052" name="Group 55"/>
              <p:cNvGrpSpPr>
                <a:grpSpLocks/>
              </p:cNvGrpSpPr>
              <p:nvPr/>
            </p:nvGrpSpPr>
            <p:grpSpPr bwMode="auto">
              <a:xfrm>
                <a:off x="1115" y="3717"/>
                <a:ext cx="1178" cy="49"/>
                <a:chOff x="2541" y="11968"/>
                <a:chExt cx="1320" cy="62"/>
              </a:xfrm>
            </p:grpSpPr>
            <p:sp>
              <p:nvSpPr>
                <p:cNvPr id="87058" name="Oval 56"/>
                <p:cNvSpPr>
                  <a:spLocks noChangeArrowheads="1"/>
                </p:cNvSpPr>
                <p:nvPr/>
              </p:nvSpPr>
              <p:spPr bwMode="auto">
                <a:xfrm>
                  <a:off x="2541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87059" name="Oval 57"/>
                <p:cNvSpPr>
                  <a:spLocks noChangeArrowheads="1"/>
                </p:cNvSpPr>
                <p:nvPr/>
              </p:nvSpPr>
              <p:spPr bwMode="auto">
                <a:xfrm>
                  <a:off x="3170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87060" name="Oval 58"/>
                <p:cNvSpPr>
                  <a:spLocks noChangeArrowheads="1"/>
                </p:cNvSpPr>
                <p:nvPr/>
              </p:nvSpPr>
              <p:spPr bwMode="auto">
                <a:xfrm>
                  <a:off x="3799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87053" name="Arc 59"/>
              <p:cNvSpPr>
                <a:spLocks/>
              </p:cNvSpPr>
              <p:nvPr/>
            </p:nvSpPr>
            <p:spPr bwMode="auto">
              <a:xfrm rot="14247989" flipH="1">
                <a:off x="1233" y="3491"/>
                <a:ext cx="365" cy="453"/>
              </a:xfrm>
              <a:custGeom>
                <a:avLst/>
                <a:gdLst>
                  <a:gd name="T0" fmla="*/ 0 w 21600"/>
                  <a:gd name="T1" fmla="*/ 0 h 21310"/>
                  <a:gd name="T2" fmla="*/ 0 w 21600"/>
                  <a:gd name="T3" fmla="*/ 0 h 21310"/>
                  <a:gd name="T4" fmla="*/ 0 w 21600"/>
                  <a:gd name="T5" fmla="*/ 0 h 213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10"/>
                  <a:gd name="T11" fmla="*/ 21600 w 21600"/>
                  <a:gd name="T12" fmla="*/ 21310 h 213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10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</a:path>
                  <a:path w="21600" h="21310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Arc 60"/>
              <p:cNvSpPr>
                <a:spLocks/>
              </p:cNvSpPr>
              <p:nvPr/>
            </p:nvSpPr>
            <p:spPr bwMode="auto">
              <a:xfrm rot="14247989" flipH="1">
                <a:off x="1836" y="3492"/>
                <a:ext cx="264" cy="484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Arc 61"/>
              <p:cNvSpPr>
                <a:spLocks/>
              </p:cNvSpPr>
              <p:nvPr/>
            </p:nvSpPr>
            <p:spPr bwMode="auto">
              <a:xfrm rot="14247989" flipH="1">
                <a:off x="1037" y="3441"/>
                <a:ext cx="226" cy="28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5127" y="290"/>
                    </a:moveTo>
                    <a:cubicBezTo>
                      <a:pt x="35553" y="2016"/>
                      <a:pt x="43200" y="11032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693" y="-1"/>
                      <a:pt x="23784" y="82"/>
                      <a:pt x="24864" y="248"/>
                    </a:cubicBezTo>
                  </a:path>
                  <a:path w="43200" h="43200" stroke="0" extrusionOk="0">
                    <a:moveTo>
                      <a:pt x="25127" y="290"/>
                    </a:moveTo>
                    <a:cubicBezTo>
                      <a:pt x="35553" y="2016"/>
                      <a:pt x="43200" y="11032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693" y="-1"/>
                      <a:pt x="23784" y="82"/>
                      <a:pt x="24864" y="24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Arc 62"/>
              <p:cNvSpPr>
                <a:spLocks/>
              </p:cNvSpPr>
              <p:nvPr/>
            </p:nvSpPr>
            <p:spPr bwMode="auto">
              <a:xfrm rot="7352011" flipH="1" flipV="1">
                <a:off x="1812" y="3507"/>
                <a:ext cx="264" cy="484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Arc 63"/>
              <p:cNvSpPr>
                <a:spLocks/>
              </p:cNvSpPr>
              <p:nvPr/>
            </p:nvSpPr>
            <p:spPr bwMode="auto">
              <a:xfrm rot="7352011" flipH="1" flipV="1">
                <a:off x="1277" y="3507"/>
                <a:ext cx="264" cy="483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49" name="Rectangle 64"/>
            <p:cNvSpPr>
              <a:spLocks noChangeArrowheads="1"/>
            </p:cNvSpPr>
            <p:nvPr/>
          </p:nvSpPr>
          <p:spPr bwMode="auto">
            <a:xfrm>
              <a:off x="1632" y="37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87050" name="Rectangle 65"/>
            <p:cNvSpPr>
              <a:spLocks noChangeArrowheads="1"/>
            </p:cNvSpPr>
            <p:nvPr/>
          </p:nvSpPr>
          <p:spPr bwMode="auto">
            <a:xfrm>
              <a:off x="960" y="3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87051" name="Rectangle 66"/>
            <p:cNvSpPr>
              <a:spLocks noChangeArrowheads="1"/>
            </p:cNvSpPr>
            <p:nvPr/>
          </p:nvSpPr>
          <p:spPr bwMode="auto">
            <a:xfrm>
              <a:off x="2304" y="3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03779" name="Rectangle 3"/>
          <p:cNvSpPr>
            <a:spLocks noChangeArrowheads="1"/>
          </p:cNvSpPr>
          <p:nvPr>
            <p:ph type="body" idx="1"/>
          </p:nvPr>
        </p:nvSpPr>
        <p:spPr>
          <a:xfrm>
            <a:off x="755650" y="1341438"/>
            <a:ext cx="7772400" cy="48958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定理：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是非空集合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上的关系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r(R)=R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sz="1600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endParaRPr lang="en-US" altLang="zh-CN" sz="1600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latin typeface="Verdana" pitchFamily="34" charset="0"/>
              </a:rPr>
              <a:t> 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是自反的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满足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en-US" altLang="zh-CN" smtClean="0">
                <a:latin typeface="Verdana" pitchFamily="34" charset="0"/>
              </a:rPr>
              <a:t>,R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是自反的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endParaRPr lang="en-US" altLang="zh-CN" smtClean="0"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或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</a:t>
            </a:r>
            <a:r>
              <a:rPr lang="en-US" altLang="zh-CN" baseline="-30000" smtClean="0">
                <a:latin typeface="Verdana" pitchFamily="34" charset="0"/>
              </a:rPr>
              <a:t>A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如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R,</a:t>
            </a:r>
            <a:r>
              <a:rPr lang="zh-CN" altLang="en-US" smtClean="0">
                <a:latin typeface="Verdana" pitchFamily="34" charset="0"/>
              </a:rPr>
              <a:t>由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知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如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由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的自反性知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均有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en-US" altLang="zh-CN" smtClean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05827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定理</a:t>
            </a:r>
            <a:r>
              <a:rPr lang="en-US" altLang="zh-CN" smtClean="0">
                <a:latin typeface="Verdana" pitchFamily="34" charset="0"/>
              </a:rPr>
              <a:t>: 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是非空集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的关系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则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s(R)=R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baseline="30000" smtClean="0">
                <a:latin typeface="Verdana" pitchFamily="34" charset="0"/>
              </a:rPr>
              <a:t> </a:t>
            </a:r>
            <a:endParaRPr lang="en-US" altLang="zh-CN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latin typeface="Verdana" pitchFamily="34" charset="0"/>
              </a:rPr>
              <a:t>满足定义第</a:t>
            </a:r>
            <a:r>
              <a:rPr lang="en-US" altLang="zh-CN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条</a:t>
            </a:r>
          </a:p>
          <a:p>
            <a:pPr lvl="1"/>
            <a:r>
              <a:rPr lang="zh-CN" altLang="en-US" smtClean="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latin typeface="Verdana" pitchFamily="34" charset="0"/>
              </a:rPr>
              <a:t>是对称的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9011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zh-CN" altLang="en-US" smtClean="0">
                <a:latin typeface="Verdana" pitchFamily="34" charset="0"/>
              </a:rPr>
              <a:t>如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且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是对称的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endParaRPr lang="en-US" altLang="zh-CN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或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endParaRPr lang="en-US" altLang="zh-CN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如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R,</a:t>
            </a:r>
            <a:r>
              <a:rPr lang="zh-CN" altLang="en-US" smtClean="0">
                <a:latin typeface="Verdana" pitchFamily="34" charset="0"/>
              </a:rPr>
              <a:t>由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endParaRPr lang="en-US" altLang="zh-CN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如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R,</a:t>
            </a: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</a:rPr>
              <a:t>&lt;b,a&gt;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endParaRPr lang="en-US" altLang="zh-CN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因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对称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&lt;a,b&gt;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endParaRPr lang="en-US" altLang="zh-CN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满足定义第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条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0992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Verdana" pitchFamily="34" charset="0"/>
              </a:rPr>
              <a:t>例</a:t>
            </a:r>
            <a:r>
              <a:rPr lang="en-US" altLang="zh-CN" smtClean="0">
                <a:latin typeface="Verdana" pitchFamily="34" charset="0"/>
              </a:rPr>
              <a:t>: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A={1,2,3},A</a:t>
            </a:r>
            <a:r>
              <a:rPr lang="zh-CN" altLang="en-US" smtClean="0">
                <a:latin typeface="Verdana" pitchFamily="34" charset="0"/>
              </a:rPr>
              <a:t>上的关系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如图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求</a:t>
            </a:r>
            <a:r>
              <a:rPr lang="en-US" altLang="zh-CN" smtClean="0">
                <a:latin typeface="Verdana" pitchFamily="34" charset="0"/>
              </a:rPr>
              <a:t>r(R),s(R)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解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latin typeface="Verdana" pitchFamily="34" charset="0"/>
              </a:rPr>
              <a:t>R={&lt;1,2&gt;,&lt;2,3&gt;,&lt;3,2&gt;,&lt;3,3&gt;}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r(R)= 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baseline="-30000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={&lt;1,2&gt;,&lt;2,3&gt;,&lt;3,2&gt;,&lt;3,3&gt;,&lt;2,2&gt;,&lt;1,1&gt;}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s(R)= 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={&lt;1,2&gt;,&lt;2,3&gt;,&lt;3,2&gt;,&lt;3,3&gt;,&lt;2,1&gt;}</a:t>
            </a:r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00" y="1836738"/>
            <a:ext cx="4114800" cy="1447800"/>
            <a:chOff x="981" y="909"/>
            <a:chExt cx="2040" cy="763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1101" y="1236"/>
              <a:ext cx="1320" cy="65"/>
              <a:chOff x="2541" y="11968"/>
              <a:chExt cx="1320" cy="62"/>
            </a:xfrm>
          </p:grpSpPr>
          <p:sp>
            <p:nvSpPr>
              <p:cNvPr id="91147" name="Oval 6"/>
              <p:cNvSpPr>
                <a:spLocks noChangeArrowheads="1"/>
              </p:cNvSpPr>
              <p:nvPr/>
            </p:nvSpPr>
            <p:spPr bwMode="auto">
              <a:xfrm>
                <a:off x="2541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1148" name="Oval 7"/>
              <p:cNvSpPr>
                <a:spLocks noChangeArrowheads="1"/>
              </p:cNvSpPr>
              <p:nvPr/>
            </p:nvSpPr>
            <p:spPr bwMode="auto">
              <a:xfrm>
                <a:off x="3170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1149" name="Oval 8"/>
              <p:cNvSpPr>
                <a:spLocks noChangeArrowheads="1"/>
              </p:cNvSpPr>
              <p:nvPr/>
            </p:nvSpPr>
            <p:spPr bwMode="auto">
              <a:xfrm>
                <a:off x="3799" y="119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sp>
          <p:nvSpPr>
            <p:cNvPr id="91142" name="Arc 9"/>
            <p:cNvSpPr>
              <a:spLocks/>
            </p:cNvSpPr>
            <p:nvPr/>
          </p:nvSpPr>
          <p:spPr bwMode="auto">
            <a:xfrm rot="7352011" flipH="1" flipV="1">
              <a:off x="1806" y="1067"/>
              <a:ext cx="484" cy="507"/>
            </a:xfrm>
            <a:custGeom>
              <a:avLst/>
              <a:gdLst>
                <a:gd name="T0" fmla="*/ 0 w 21600"/>
                <a:gd name="T1" fmla="*/ 0 h 21310"/>
                <a:gd name="T2" fmla="*/ 0 w 21600"/>
                <a:gd name="T3" fmla="*/ 0 h 21310"/>
                <a:gd name="T4" fmla="*/ 0 w 21600"/>
                <a:gd name="T5" fmla="*/ 0 h 213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0"/>
                <a:gd name="T11" fmla="*/ 21600 w 21600"/>
                <a:gd name="T12" fmla="*/ 21310 h 21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0" fill="none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</a:path>
                <a:path w="21600" h="21310" stroke="0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lnTo>
                    <a:pt x="0" y="21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3" name="Arc 10"/>
            <p:cNvSpPr>
              <a:spLocks/>
            </p:cNvSpPr>
            <p:nvPr/>
          </p:nvSpPr>
          <p:spPr bwMode="auto">
            <a:xfrm rot="7352011" flipH="1" flipV="1">
              <a:off x="1255" y="988"/>
              <a:ext cx="350" cy="542"/>
            </a:xfrm>
            <a:custGeom>
              <a:avLst/>
              <a:gdLst>
                <a:gd name="T0" fmla="*/ 0 w 21600"/>
                <a:gd name="T1" fmla="*/ 0 h 26608"/>
                <a:gd name="T2" fmla="*/ 0 w 21600"/>
                <a:gd name="T3" fmla="*/ 0 h 26608"/>
                <a:gd name="T4" fmla="*/ 0 w 21600"/>
                <a:gd name="T5" fmla="*/ 0 h 2660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608"/>
                <a:gd name="T11" fmla="*/ 21600 w 21600"/>
                <a:gd name="T12" fmla="*/ 26608 h 266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608" fill="none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cubicBezTo>
                    <a:pt x="21600" y="23096"/>
                    <a:pt x="21378" y="24876"/>
                    <a:pt x="20940" y="26608"/>
                  </a:cubicBezTo>
                </a:path>
                <a:path w="21600" h="26608" stroke="0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cubicBezTo>
                    <a:pt x="21600" y="23096"/>
                    <a:pt x="21378" y="24876"/>
                    <a:pt x="20940" y="26608"/>
                  </a:cubicBezTo>
                  <a:lnTo>
                    <a:pt x="0" y="21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Arc 11"/>
            <p:cNvSpPr>
              <a:spLocks/>
            </p:cNvSpPr>
            <p:nvPr/>
          </p:nvSpPr>
          <p:spPr bwMode="auto">
            <a:xfrm rot="7352011">
              <a:off x="2232" y="900"/>
              <a:ext cx="300" cy="31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5127" y="290"/>
                  </a:moveTo>
                  <a:cubicBezTo>
                    <a:pt x="35553" y="2016"/>
                    <a:pt x="43200" y="11032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3" y="-1"/>
                    <a:pt x="23784" y="82"/>
                    <a:pt x="24864" y="248"/>
                  </a:cubicBezTo>
                </a:path>
                <a:path w="43200" h="43200" stroke="0" extrusionOk="0">
                  <a:moveTo>
                    <a:pt x="25127" y="290"/>
                  </a:moveTo>
                  <a:cubicBezTo>
                    <a:pt x="35553" y="2016"/>
                    <a:pt x="43200" y="11032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93" y="-1"/>
                    <a:pt x="23784" y="82"/>
                    <a:pt x="24864" y="24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Text Box 12"/>
            <p:cNvSpPr txBox="1">
              <a:spLocks noChangeArrowheads="1"/>
            </p:cNvSpPr>
            <p:nvPr/>
          </p:nvSpPr>
          <p:spPr bwMode="auto">
            <a:xfrm>
              <a:off x="981" y="1236"/>
              <a:ext cx="2040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0"/>
                <a:t> </a:t>
              </a:r>
              <a:r>
                <a:rPr kumimoji="0" lang="en-US" altLang="zh-CN" sz="2800" b="0"/>
                <a:t>1             2            3</a:t>
              </a:r>
            </a:p>
          </p:txBody>
        </p:sp>
        <p:sp>
          <p:nvSpPr>
            <p:cNvPr id="91146" name="Arc 13"/>
            <p:cNvSpPr>
              <a:spLocks/>
            </p:cNvSpPr>
            <p:nvPr/>
          </p:nvSpPr>
          <p:spPr bwMode="auto">
            <a:xfrm rot="-3327878" flipH="1" flipV="1">
              <a:off x="1830" y="1006"/>
              <a:ext cx="484" cy="507"/>
            </a:xfrm>
            <a:custGeom>
              <a:avLst/>
              <a:gdLst>
                <a:gd name="T0" fmla="*/ 0 w 21600"/>
                <a:gd name="T1" fmla="*/ 0 h 21310"/>
                <a:gd name="T2" fmla="*/ 0 w 21600"/>
                <a:gd name="T3" fmla="*/ 0 h 21310"/>
                <a:gd name="T4" fmla="*/ 0 w 21600"/>
                <a:gd name="T5" fmla="*/ 0 h 213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0"/>
                <a:gd name="T11" fmla="*/ 21600 w 21600"/>
                <a:gd name="T12" fmla="*/ 21310 h 21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0" fill="none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</a:path>
                <a:path w="21600" h="21310" stroke="0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lnTo>
                    <a:pt x="0" y="21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9421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685800" y="1341438"/>
            <a:ext cx="7486650" cy="48958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</a:rPr>
              <a:t>定理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:</a:t>
            </a:r>
            <a:r>
              <a:rPr lang="en-US" altLang="zh-CN" sz="2400" smtClean="0">
                <a:latin typeface="Verdana" pitchFamily="34" charset="0"/>
              </a:rPr>
              <a:t> </a:t>
            </a:r>
            <a:r>
              <a:rPr lang="zh-CN" altLang="en-US" sz="2400" smtClean="0">
                <a:latin typeface="Verdana" pitchFamily="34" charset="0"/>
              </a:rPr>
              <a:t>设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zh-CN" altLang="en-US" sz="2400" smtClean="0">
                <a:latin typeface="Verdana" pitchFamily="34" charset="0"/>
              </a:rPr>
              <a:t>是非空集合</a:t>
            </a:r>
            <a:r>
              <a:rPr lang="en-US" altLang="zh-CN" sz="2400" smtClean="0">
                <a:latin typeface="Verdana" pitchFamily="34" charset="0"/>
              </a:rPr>
              <a:t>A</a:t>
            </a:r>
            <a:r>
              <a:rPr lang="zh-CN" altLang="en-US" sz="2400" smtClean="0">
                <a:latin typeface="Verdana" pitchFamily="34" charset="0"/>
              </a:rPr>
              <a:t>上的关系</a:t>
            </a:r>
            <a:r>
              <a:rPr lang="en-US" altLang="zh-CN" sz="2400" smtClean="0">
                <a:latin typeface="Verdana" pitchFamily="34" charset="0"/>
              </a:rPr>
              <a:t>, </a:t>
            </a:r>
            <a:r>
              <a:rPr lang="zh-CN" altLang="en-US" sz="2400" smtClean="0">
                <a:latin typeface="Verdana" pitchFamily="34" charset="0"/>
              </a:rPr>
              <a:t>则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t(R)= R</a:t>
            </a:r>
            <a:r>
              <a:rPr lang="en-US" altLang="zh-CN" sz="2400" baseline="3000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sz="2400" baseline="3000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…</a:t>
            </a:r>
            <a:r>
              <a:rPr lang="en-US" altLang="zh-CN" sz="2400" baseline="30000" smtClean="0">
                <a:latin typeface="Verdana" pitchFamily="34" charset="0"/>
              </a:rPr>
              <a:t>  </a:t>
            </a:r>
            <a:endParaRPr lang="zh-CN" altLang="en-US" sz="2400" baseline="30000" smtClean="0"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z="2400" smtClean="0">
                <a:latin typeface="Verdana" pitchFamily="34" charset="0"/>
              </a:rPr>
              <a:t>首先证明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…</a:t>
            </a:r>
            <a:r>
              <a:rPr lang="en-US" altLang="zh-CN" sz="2400" baseline="30000" smtClean="0">
                <a:latin typeface="Verdana" pitchFamily="34" charset="0"/>
              </a:rPr>
              <a:t> </a:t>
            </a: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 </a:t>
            </a:r>
            <a:r>
              <a:rPr lang="en-US" altLang="zh-CN" sz="2400" smtClean="0">
                <a:latin typeface="Verdana" pitchFamily="34" charset="0"/>
              </a:rPr>
              <a:t>t(R)</a:t>
            </a:r>
            <a:r>
              <a:rPr lang="zh-CN" altLang="en-US" sz="2400" smtClean="0">
                <a:latin typeface="Verdana" pitchFamily="34" charset="0"/>
              </a:rPr>
              <a:t>，使用归纳法。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n=1</a:t>
            </a:r>
            <a:r>
              <a:rPr lang="zh-CN" altLang="en-US" sz="2400" smtClean="0">
                <a:latin typeface="Verdana" pitchFamily="34" charset="0"/>
              </a:rPr>
              <a:t>，显然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</a:rPr>
              <a:t>= R</a:t>
            </a: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 </a:t>
            </a:r>
            <a:r>
              <a:rPr lang="en-US" altLang="zh-CN" sz="2400" smtClean="0">
                <a:latin typeface="Verdana" pitchFamily="34" charset="0"/>
              </a:rPr>
              <a:t>t(R)</a:t>
            </a:r>
            <a:endParaRPr lang="en-US" altLang="zh-CN" sz="2400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假设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k </a:t>
            </a: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 </a:t>
            </a:r>
            <a:r>
              <a:rPr lang="en-US" altLang="zh-CN" sz="2400" smtClean="0">
                <a:latin typeface="Verdana" pitchFamily="34" charset="0"/>
              </a:rPr>
              <a:t>t(R)</a:t>
            </a:r>
            <a:r>
              <a:rPr lang="zh-CN" altLang="en-US" sz="2400" smtClean="0">
                <a:latin typeface="Verdana" pitchFamily="34" charset="0"/>
              </a:rPr>
              <a:t>，对任意</a:t>
            </a:r>
            <a:r>
              <a:rPr lang="en-US" altLang="zh-CN" sz="2400" smtClean="0">
                <a:latin typeface="Verdana" pitchFamily="34" charset="0"/>
              </a:rPr>
              <a:t>&lt;x,y&gt;</a:t>
            </a:r>
            <a:r>
              <a:rPr lang="zh-CN" altLang="en-US" sz="2400" smtClean="0">
                <a:latin typeface="Verdana" pitchFamily="34" charset="0"/>
              </a:rPr>
              <a:t>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         </a:t>
            </a:r>
            <a:r>
              <a:rPr lang="en-US" altLang="zh-CN" sz="2400" smtClean="0">
                <a:latin typeface="Verdana" pitchFamily="34" charset="0"/>
              </a:rPr>
              <a:t>&lt;x,y&gt;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k+1 </a:t>
            </a:r>
            <a:r>
              <a:rPr lang="en-US" altLang="zh-CN" sz="2400" smtClean="0">
                <a:latin typeface="Verdana" pitchFamily="34" charset="0"/>
              </a:rPr>
              <a:t>=R</a:t>
            </a:r>
            <a:r>
              <a:rPr lang="en-US" altLang="zh-CN" sz="2400" baseline="30000" smtClean="0">
                <a:latin typeface="Verdana" pitchFamily="34" charset="0"/>
              </a:rPr>
              <a:t>k </a:t>
            </a:r>
            <a:r>
              <a:rPr lang="en-US" altLang="zh-CN" sz="2400" baseline="30000" smtClean="0">
                <a:latin typeface="Verdana" pitchFamily="34" charset="0"/>
                <a:sym typeface="Symbol" pitchFamily="18" charset="2"/>
              </a:rPr>
              <a:t> 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endParaRPr lang="en-US" altLang="en-US" sz="2400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         </a:t>
            </a: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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t(&lt;x,t&gt;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k 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400" baseline="30000" smtClean="0">
                <a:latin typeface="Verdana" pitchFamily="34" charset="0"/>
              </a:rPr>
              <a:t> </a:t>
            </a:r>
            <a:r>
              <a:rPr lang="en-US" altLang="zh-CN" sz="2400" smtClean="0">
                <a:latin typeface="Verdana" pitchFamily="34" charset="0"/>
              </a:rPr>
              <a:t>&lt;t,y&gt;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         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t(&lt;x,t&gt;</a:t>
            </a:r>
            <a:r>
              <a:rPr lang="en-US" altLang="zh-CN" sz="2400" smtClean="0">
                <a:latin typeface="Verdana" pitchFamily="34" charset="0"/>
              </a:rPr>
              <a:t>t(R)</a:t>
            </a:r>
            <a:r>
              <a:rPr lang="en-US" altLang="zh-CN" sz="2400" baseline="30000" smtClean="0">
                <a:latin typeface="Verdana" pitchFamily="34" charset="0"/>
              </a:rPr>
              <a:t> 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400" baseline="30000" smtClean="0">
                <a:latin typeface="Verdana" pitchFamily="34" charset="0"/>
              </a:rPr>
              <a:t> </a:t>
            </a:r>
            <a:r>
              <a:rPr lang="en-US" altLang="zh-CN" sz="2400" smtClean="0">
                <a:latin typeface="Verdana" pitchFamily="34" charset="0"/>
              </a:rPr>
              <a:t>&lt;t,y&gt;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400" smtClean="0">
                <a:latin typeface="Verdana" pitchFamily="34" charset="0"/>
              </a:rPr>
              <a:t>t(R))</a:t>
            </a:r>
            <a:endParaRPr lang="en-US" altLang="zh-CN" sz="2400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         </a:t>
            </a:r>
            <a:r>
              <a:rPr lang="en-US" altLang="zh-CN" sz="2400" smtClean="0">
                <a:latin typeface="Verdana" pitchFamily="34" charset="0"/>
              </a:rPr>
              <a:t>&lt;x,y&gt;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z="2400" smtClean="0">
                <a:latin typeface="Verdana" pitchFamily="34" charset="0"/>
              </a:rPr>
              <a:t>t(R)</a:t>
            </a:r>
            <a:endParaRPr lang="en-US" altLang="zh-CN" sz="2400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Verdana" pitchFamily="34" charset="0"/>
              </a:rPr>
              <a:t>其次， </a:t>
            </a:r>
            <a:r>
              <a:rPr lang="en-US" altLang="zh-CN" sz="2400" smtClean="0">
                <a:latin typeface="Verdana" pitchFamily="34" charset="0"/>
              </a:rPr>
              <a:t>t(R) </a:t>
            </a:r>
            <a:r>
              <a:rPr lang="zh-CN" altLang="en-US" sz="2400" smtClean="0">
                <a:latin typeface="Verdana" pitchFamily="34" charset="0"/>
                <a:sym typeface="Symbol" pitchFamily="18" charset="2"/>
              </a:rPr>
              <a:t></a:t>
            </a:r>
            <a:r>
              <a:rPr lang="zh-CN" altLang="en-US" sz="2400" smtClean="0">
                <a:latin typeface="Verdana" pitchFamily="34" charset="0"/>
              </a:rPr>
              <a:t> 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…</a:t>
            </a:r>
            <a:r>
              <a:rPr lang="zh-CN" altLang="en-US" sz="2400" smtClean="0">
                <a:latin typeface="Verdana" pitchFamily="34" charset="0"/>
              </a:rPr>
              <a:t>即证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…</a:t>
            </a:r>
            <a:r>
              <a:rPr lang="zh-CN" altLang="en-US" sz="2400" smtClean="0">
                <a:latin typeface="Verdana" pitchFamily="34" charset="0"/>
              </a:rPr>
              <a:t>传递</a:t>
            </a:r>
            <a:endParaRPr lang="zh-CN" altLang="en-US" sz="2400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  <a:latin typeface="Verdana" pitchFamily="34" charset="0"/>
              </a:rPr>
              <a:t>推论</a:t>
            </a:r>
            <a:r>
              <a:rPr lang="en-US" altLang="zh-CN" sz="2400" smtClean="0">
                <a:solidFill>
                  <a:schemeClr val="accent2"/>
                </a:solidFill>
                <a:latin typeface="Verdana" pitchFamily="34" charset="0"/>
              </a:rPr>
              <a:t>:</a:t>
            </a:r>
            <a:r>
              <a:rPr lang="en-US" altLang="zh-CN" sz="2400" smtClean="0">
                <a:latin typeface="Verdana" pitchFamily="34" charset="0"/>
              </a:rPr>
              <a:t> </a:t>
            </a:r>
            <a:r>
              <a:rPr lang="zh-CN" altLang="en-US" sz="2400" smtClean="0">
                <a:latin typeface="Verdana" pitchFamily="34" charset="0"/>
              </a:rPr>
              <a:t>设</a:t>
            </a:r>
            <a:r>
              <a:rPr lang="en-US" altLang="zh-CN" sz="2400" smtClean="0">
                <a:latin typeface="Verdana" pitchFamily="34" charset="0"/>
              </a:rPr>
              <a:t>A</a:t>
            </a:r>
            <a:r>
              <a:rPr lang="zh-CN" altLang="en-US" sz="2400" smtClean="0">
                <a:latin typeface="Verdana" pitchFamily="34" charset="0"/>
              </a:rPr>
              <a:t>是非空有限集，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zh-CN" altLang="en-US" sz="2400" smtClean="0">
                <a:latin typeface="Verdana" pitchFamily="34" charset="0"/>
              </a:rPr>
              <a:t>是集合</a:t>
            </a:r>
            <a:r>
              <a:rPr lang="en-US" altLang="zh-CN" sz="2400" smtClean="0">
                <a:latin typeface="Verdana" pitchFamily="34" charset="0"/>
              </a:rPr>
              <a:t>A</a:t>
            </a:r>
            <a:r>
              <a:rPr lang="zh-CN" altLang="en-US" sz="2400" smtClean="0">
                <a:latin typeface="Verdana" pitchFamily="34" charset="0"/>
              </a:rPr>
              <a:t>上的二元关系，则存在正整数</a:t>
            </a:r>
            <a:r>
              <a:rPr lang="en-US" altLang="zh-CN" sz="2400" smtClean="0">
                <a:latin typeface="Verdana" pitchFamily="34" charset="0"/>
              </a:rPr>
              <a:t>n</a:t>
            </a:r>
            <a:r>
              <a:rPr lang="zh-CN" altLang="en-US" sz="2400" smtClean="0">
                <a:latin typeface="Verdana" pitchFamily="34" charset="0"/>
              </a:rPr>
              <a:t>，使得</a:t>
            </a:r>
            <a:r>
              <a:rPr lang="en-US" altLang="zh-CN" sz="2400" smtClean="0">
                <a:latin typeface="Verdana" pitchFamily="34" charset="0"/>
              </a:rPr>
              <a:t>t(R)=R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… 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baseline="30000" smtClean="0">
                <a:latin typeface="Verdana" pitchFamily="34" charset="0"/>
              </a:rPr>
              <a:t>n</a:t>
            </a:r>
            <a:endParaRPr lang="en-US" altLang="zh-CN" sz="240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14019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例 </a:t>
            </a:r>
            <a:r>
              <a:rPr lang="en-US" altLang="zh-CN" smtClean="0">
                <a:latin typeface="Verdana" pitchFamily="34" charset="0"/>
              </a:rPr>
              <a:t>A={a,b,c,d}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R={&lt;a,b&gt;,&lt;a,c&gt;,&lt;b,c&gt;,&lt;b,d&gt;}</a:t>
            </a:r>
          </a:p>
          <a:p>
            <a:pPr lvl="1"/>
            <a:r>
              <a:rPr lang="en-US" altLang="zh-CN" smtClean="0">
                <a:latin typeface="Verdana" pitchFamily="34" charset="0"/>
              </a:rPr>
              <a:t>S={&lt;a,b&gt;,&lt;b,c&gt;,&lt;c,d&gt;},</a:t>
            </a:r>
            <a:r>
              <a:rPr lang="zh-CN" altLang="en-US" smtClean="0">
                <a:latin typeface="Verdana" pitchFamily="34" charset="0"/>
              </a:rPr>
              <a:t>求</a:t>
            </a:r>
            <a:r>
              <a:rPr lang="en-US" altLang="zh-CN" smtClean="0">
                <a:latin typeface="Verdana" pitchFamily="34" charset="0"/>
              </a:rPr>
              <a:t>t(R),t(S)</a:t>
            </a:r>
          </a:p>
          <a:p>
            <a:endParaRPr lang="en-US" altLang="zh-CN" smtClean="0">
              <a:latin typeface="Verdana" pitchFamily="34" charset="0"/>
            </a:endParaRPr>
          </a:p>
          <a:p>
            <a:endParaRPr lang="en-US" altLang="zh-CN" smtClean="0">
              <a:latin typeface="Verdana" pitchFamily="34" charset="0"/>
            </a:endParaRPr>
          </a:p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解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={&lt;a,c&gt;,&lt;a,d&gt;},R</a:t>
            </a:r>
            <a:r>
              <a:rPr lang="en-US" altLang="zh-CN" baseline="30000" smtClean="0">
                <a:latin typeface="Verdana" pitchFamily="34" charset="0"/>
              </a:rPr>
              <a:t>3</a:t>
            </a:r>
            <a:r>
              <a:rPr lang="en-US" altLang="zh-CN" smtClean="0">
                <a:latin typeface="Verdana" pitchFamily="34" charset="0"/>
              </a:rPr>
              <a:t>=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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t(R)=R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{&lt;a,c&gt;,&lt;a,d&gt;}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S</a:t>
            </a:r>
            <a:r>
              <a:rPr lang="en-US" altLang="zh-CN" baseline="30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={&lt;a,c&gt;,&lt;b,d&gt;},S</a:t>
            </a:r>
            <a:r>
              <a:rPr lang="en-US" altLang="zh-CN" baseline="30000" smtClean="0">
                <a:latin typeface="Verdana" pitchFamily="34" charset="0"/>
              </a:rPr>
              <a:t>3</a:t>
            </a:r>
            <a:r>
              <a:rPr lang="en-US" altLang="zh-CN" smtClean="0">
                <a:latin typeface="Verdana" pitchFamily="34" charset="0"/>
              </a:rPr>
              <a:t>={&lt;a,d&gt;},S</a:t>
            </a:r>
            <a:r>
              <a:rPr lang="en-US" altLang="zh-CN" baseline="30000" smtClean="0">
                <a:latin typeface="Verdana" pitchFamily="34" charset="0"/>
              </a:rPr>
              <a:t>4</a:t>
            </a:r>
            <a:r>
              <a:rPr lang="en-US" altLang="zh-CN" smtClean="0">
                <a:latin typeface="Verdana" pitchFamily="34" charset="0"/>
              </a:rPr>
              <a:t>=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</a:t>
            </a:r>
            <a:endParaRPr lang="en-US" altLang="zh-CN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</a:t>
            </a:r>
            <a:r>
              <a:rPr lang="en-US" altLang="zh-CN" smtClean="0">
                <a:latin typeface="Verdana" pitchFamily="34" charset="0"/>
              </a:rPr>
              <a:t>t(S)=S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{&lt;a,c&gt;,&lt;b,d&gt;}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latin typeface="Verdana" pitchFamily="34" charset="0"/>
              </a:rPr>
              <a:t>{&lt;a,d&gt;}</a:t>
            </a:r>
            <a:endParaRPr lang="zh-CN" altLang="en-US" smtClean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5538" y="2276475"/>
            <a:ext cx="3733800" cy="1752600"/>
            <a:chOff x="2541" y="6976"/>
            <a:chExt cx="2280" cy="1040"/>
          </a:xfrm>
        </p:grpSpPr>
        <p:sp>
          <p:nvSpPr>
            <p:cNvPr id="93200" name="Arc 5"/>
            <p:cNvSpPr>
              <a:spLocks/>
            </p:cNvSpPr>
            <p:nvPr/>
          </p:nvSpPr>
          <p:spPr bwMode="auto">
            <a:xfrm rot="8207567" flipH="1" flipV="1">
              <a:off x="2738" y="7163"/>
              <a:ext cx="1003" cy="853"/>
            </a:xfrm>
            <a:custGeom>
              <a:avLst/>
              <a:gdLst>
                <a:gd name="T0" fmla="*/ 0 w 21600"/>
                <a:gd name="T1" fmla="*/ 0 h 21310"/>
                <a:gd name="T2" fmla="*/ 0 w 21600"/>
                <a:gd name="T3" fmla="*/ 0 h 21310"/>
                <a:gd name="T4" fmla="*/ 0 w 21600"/>
                <a:gd name="T5" fmla="*/ 0 h 213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0"/>
                <a:gd name="T11" fmla="*/ 21600 w 21600"/>
                <a:gd name="T12" fmla="*/ 21310 h 21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0" fill="none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</a:path>
                <a:path w="21600" h="21310" stroke="0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lnTo>
                    <a:pt x="0" y="21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3201" name="Group 6"/>
            <p:cNvGrpSpPr>
              <a:grpSpLocks/>
            </p:cNvGrpSpPr>
            <p:nvPr/>
          </p:nvGrpSpPr>
          <p:grpSpPr bwMode="auto">
            <a:xfrm>
              <a:off x="2541" y="7288"/>
              <a:ext cx="2280" cy="728"/>
              <a:chOff x="2541" y="7288"/>
              <a:chExt cx="2280" cy="728"/>
            </a:xfrm>
          </p:grpSpPr>
          <p:grpSp>
            <p:nvGrpSpPr>
              <p:cNvPr id="93204" name="Group 7"/>
              <p:cNvGrpSpPr>
                <a:grpSpLocks/>
              </p:cNvGrpSpPr>
              <p:nvPr/>
            </p:nvGrpSpPr>
            <p:grpSpPr bwMode="auto">
              <a:xfrm flipH="1" flipV="1">
                <a:off x="2661" y="7496"/>
                <a:ext cx="1320" cy="62"/>
                <a:chOff x="2541" y="11968"/>
                <a:chExt cx="1320" cy="62"/>
              </a:xfrm>
            </p:grpSpPr>
            <p:sp>
              <p:nvSpPr>
                <p:cNvPr id="93209" name="Oval 8"/>
                <p:cNvSpPr>
                  <a:spLocks noChangeArrowheads="1"/>
                </p:cNvSpPr>
                <p:nvPr/>
              </p:nvSpPr>
              <p:spPr bwMode="auto">
                <a:xfrm>
                  <a:off x="2541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93210" name="Oval 9"/>
                <p:cNvSpPr>
                  <a:spLocks noChangeArrowheads="1"/>
                </p:cNvSpPr>
                <p:nvPr/>
              </p:nvSpPr>
              <p:spPr bwMode="auto">
                <a:xfrm>
                  <a:off x="3170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  <p:sp>
              <p:nvSpPr>
                <p:cNvPr id="93211" name="Oval 10"/>
                <p:cNvSpPr>
                  <a:spLocks noChangeArrowheads="1"/>
                </p:cNvSpPr>
                <p:nvPr/>
              </p:nvSpPr>
              <p:spPr bwMode="auto">
                <a:xfrm>
                  <a:off x="3799" y="11968"/>
                  <a:ext cx="62" cy="6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93205" name="Arc 11"/>
              <p:cNvSpPr>
                <a:spLocks/>
              </p:cNvSpPr>
              <p:nvPr/>
            </p:nvSpPr>
            <p:spPr bwMode="auto">
              <a:xfrm rot="13839911" flipH="1">
                <a:off x="3377" y="7265"/>
                <a:ext cx="462" cy="507"/>
              </a:xfrm>
              <a:custGeom>
                <a:avLst/>
                <a:gdLst>
                  <a:gd name="T0" fmla="*/ 0 w 21600"/>
                  <a:gd name="T1" fmla="*/ 0 h 21310"/>
                  <a:gd name="T2" fmla="*/ 0 w 21600"/>
                  <a:gd name="T3" fmla="*/ 0 h 21310"/>
                  <a:gd name="T4" fmla="*/ 0 w 21600"/>
                  <a:gd name="T5" fmla="*/ 0 h 2131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10"/>
                  <a:gd name="T11" fmla="*/ 21600 w 21600"/>
                  <a:gd name="T12" fmla="*/ 21310 h 213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10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</a:path>
                  <a:path w="21600" h="21310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6" name="Arc 12"/>
              <p:cNvSpPr>
                <a:spLocks/>
              </p:cNvSpPr>
              <p:nvPr/>
            </p:nvSpPr>
            <p:spPr bwMode="auto">
              <a:xfrm rot="14247989" flipH="1">
                <a:off x="2823" y="7266"/>
                <a:ext cx="334" cy="542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7" name="Text Box 13"/>
              <p:cNvSpPr txBox="1">
                <a:spLocks noChangeArrowheads="1"/>
              </p:cNvSpPr>
              <p:nvPr/>
            </p:nvSpPr>
            <p:spPr bwMode="auto">
              <a:xfrm>
                <a:off x="2541" y="7600"/>
                <a:ext cx="2280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0"/>
                  <a:t> </a:t>
                </a:r>
                <a:r>
                  <a:rPr kumimoji="0" lang="en-US" altLang="zh-CN" sz="2800" b="0"/>
                  <a:t>a          b         c       d</a:t>
                </a:r>
              </a:p>
            </p:txBody>
          </p:sp>
          <p:sp>
            <p:nvSpPr>
              <p:cNvPr id="93208" name="Oval 14"/>
              <p:cNvSpPr>
                <a:spLocks noChangeArrowheads="1"/>
              </p:cNvSpPr>
              <p:nvPr/>
            </p:nvSpPr>
            <p:spPr bwMode="auto">
              <a:xfrm flipH="1" flipV="1">
                <a:off x="4519" y="7496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</p:grpSp>
        <p:sp>
          <p:nvSpPr>
            <p:cNvPr id="93202" name="Arc 15"/>
            <p:cNvSpPr>
              <a:spLocks/>
            </p:cNvSpPr>
            <p:nvPr/>
          </p:nvSpPr>
          <p:spPr bwMode="auto">
            <a:xfrm rot="13392433" flipH="1">
              <a:off x="3338" y="7080"/>
              <a:ext cx="1003" cy="853"/>
            </a:xfrm>
            <a:custGeom>
              <a:avLst/>
              <a:gdLst>
                <a:gd name="T0" fmla="*/ 0 w 21600"/>
                <a:gd name="T1" fmla="*/ 0 h 21310"/>
                <a:gd name="T2" fmla="*/ 0 w 21600"/>
                <a:gd name="T3" fmla="*/ 0 h 21310"/>
                <a:gd name="T4" fmla="*/ 0 w 21600"/>
                <a:gd name="T5" fmla="*/ 0 h 213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0"/>
                <a:gd name="T11" fmla="*/ 21600 w 21600"/>
                <a:gd name="T12" fmla="*/ 21310 h 21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0" fill="none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</a:path>
                <a:path w="21600" h="21310" stroke="0" extrusionOk="0">
                  <a:moveTo>
                    <a:pt x="3527" y="0"/>
                  </a:moveTo>
                  <a:cubicBezTo>
                    <a:pt x="13953" y="1726"/>
                    <a:pt x="21600" y="10742"/>
                    <a:pt x="21600" y="21310"/>
                  </a:cubicBezTo>
                  <a:lnTo>
                    <a:pt x="0" y="213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3" name="Text Box 16"/>
            <p:cNvSpPr txBox="1">
              <a:spLocks noChangeArrowheads="1"/>
            </p:cNvSpPr>
            <p:nvPr/>
          </p:nvSpPr>
          <p:spPr bwMode="auto">
            <a:xfrm>
              <a:off x="3141" y="6976"/>
              <a:ext cx="60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932363" y="2552700"/>
            <a:ext cx="3352800" cy="1524000"/>
            <a:chOff x="5781" y="7392"/>
            <a:chExt cx="2280" cy="832"/>
          </a:xfrm>
        </p:grpSpPr>
        <p:sp>
          <p:nvSpPr>
            <p:cNvPr id="93190" name="Text Box 18"/>
            <p:cNvSpPr txBox="1">
              <a:spLocks noChangeArrowheads="1"/>
            </p:cNvSpPr>
            <p:nvPr/>
          </p:nvSpPr>
          <p:spPr bwMode="auto">
            <a:xfrm>
              <a:off x="5781" y="7808"/>
              <a:ext cx="228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0"/>
                <a:t> </a:t>
              </a:r>
              <a:r>
                <a:rPr kumimoji="0" lang="en-US" altLang="zh-CN" sz="2800" b="0"/>
                <a:t>a        b        c       d</a:t>
              </a:r>
              <a:r>
                <a:rPr kumimoji="0" lang="en-US" altLang="zh-CN" sz="1400" b="0"/>
                <a:t> </a:t>
              </a:r>
            </a:p>
          </p:txBody>
        </p:sp>
        <p:grpSp>
          <p:nvGrpSpPr>
            <p:cNvPr id="93191" name="Group 19"/>
            <p:cNvGrpSpPr>
              <a:grpSpLocks/>
            </p:cNvGrpSpPr>
            <p:nvPr/>
          </p:nvGrpSpPr>
          <p:grpSpPr bwMode="auto">
            <a:xfrm flipV="1">
              <a:off x="5930" y="7600"/>
              <a:ext cx="1891" cy="367"/>
              <a:chOff x="5930" y="7600"/>
              <a:chExt cx="1891" cy="367"/>
            </a:xfrm>
          </p:grpSpPr>
          <p:sp>
            <p:nvSpPr>
              <p:cNvPr id="93193" name="Oval 20"/>
              <p:cNvSpPr>
                <a:spLocks noChangeArrowheads="1"/>
              </p:cNvSpPr>
              <p:nvPr/>
            </p:nvSpPr>
            <p:spPr bwMode="auto">
              <a:xfrm>
                <a:off x="5930" y="777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3194" name="Oval 21"/>
              <p:cNvSpPr>
                <a:spLocks noChangeArrowheads="1"/>
              </p:cNvSpPr>
              <p:nvPr/>
            </p:nvSpPr>
            <p:spPr bwMode="auto">
              <a:xfrm>
                <a:off x="6559" y="777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3195" name="Arc 22"/>
              <p:cNvSpPr>
                <a:spLocks/>
              </p:cNvSpPr>
              <p:nvPr/>
            </p:nvSpPr>
            <p:spPr bwMode="auto">
              <a:xfrm rot="7352011" flipH="1" flipV="1">
                <a:off x="6090" y="7529"/>
                <a:ext cx="334" cy="542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6" name="Arc 23"/>
              <p:cNvSpPr>
                <a:spLocks/>
              </p:cNvSpPr>
              <p:nvPr/>
            </p:nvSpPr>
            <p:spPr bwMode="auto">
              <a:xfrm rot="7352011" flipH="1" flipV="1">
                <a:off x="6630" y="7512"/>
                <a:ext cx="334" cy="542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7" name="Oval 24"/>
              <p:cNvSpPr>
                <a:spLocks noChangeArrowheads="1"/>
              </p:cNvSpPr>
              <p:nvPr/>
            </p:nvSpPr>
            <p:spPr bwMode="auto">
              <a:xfrm>
                <a:off x="7101" y="77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3198" name="Oval 25"/>
              <p:cNvSpPr>
                <a:spLocks noChangeArrowheads="1"/>
              </p:cNvSpPr>
              <p:nvPr/>
            </p:nvSpPr>
            <p:spPr bwMode="auto">
              <a:xfrm>
                <a:off x="7759" y="7768"/>
                <a:ext cx="62" cy="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charset="0"/>
                </a:endParaRPr>
              </a:p>
            </p:txBody>
          </p:sp>
          <p:sp>
            <p:nvSpPr>
              <p:cNvPr id="93199" name="Arc 26"/>
              <p:cNvSpPr>
                <a:spLocks/>
              </p:cNvSpPr>
              <p:nvPr/>
            </p:nvSpPr>
            <p:spPr bwMode="auto">
              <a:xfrm rot="7352011" flipH="1" flipV="1">
                <a:off x="7263" y="7496"/>
                <a:ext cx="334" cy="542"/>
              </a:xfrm>
              <a:custGeom>
                <a:avLst/>
                <a:gdLst>
                  <a:gd name="T0" fmla="*/ 0 w 21600"/>
                  <a:gd name="T1" fmla="*/ 0 h 26608"/>
                  <a:gd name="T2" fmla="*/ 0 w 21600"/>
                  <a:gd name="T3" fmla="*/ 0 h 26608"/>
                  <a:gd name="T4" fmla="*/ 0 w 21600"/>
                  <a:gd name="T5" fmla="*/ 0 h 266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08"/>
                  <a:gd name="T11" fmla="*/ 21600 w 21600"/>
                  <a:gd name="T12" fmla="*/ 26608 h 266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08" fill="none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</a:path>
                  <a:path w="21600" h="26608" stroke="0" extrusionOk="0">
                    <a:moveTo>
                      <a:pt x="3527" y="0"/>
                    </a:moveTo>
                    <a:cubicBezTo>
                      <a:pt x="13953" y="1726"/>
                      <a:pt x="21600" y="10742"/>
                      <a:pt x="21600" y="21310"/>
                    </a:cubicBezTo>
                    <a:cubicBezTo>
                      <a:pt x="21600" y="23096"/>
                      <a:pt x="21378" y="24876"/>
                      <a:pt x="20940" y="26608"/>
                    </a:cubicBezTo>
                    <a:lnTo>
                      <a:pt x="0" y="2131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192" name="Text Box 27"/>
            <p:cNvSpPr txBox="1">
              <a:spLocks noChangeArrowheads="1"/>
            </p:cNvSpPr>
            <p:nvPr/>
          </p:nvSpPr>
          <p:spPr bwMode="auto">
            <a:xfrm>
              <a:off x="6621" y="7392"/>
              <a:ext cx="480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rgbClr val="FFFFFF"/>
                  </a:solidFill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关系的性质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37252" name="Rectangle 3"/>
          <p:cNvSpPr>
            <a:spLocks noChangeArrowheads="1"/>
          </p:cNvSpPr>
          <p:nvPr/>
        </p:nvSpPr>
        <p:spPr bwMode="auto">
          <a:xfrm>
            <a:off x="835025" y="1989138"/>
            <a:ext cx="7704138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自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反自反：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称：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反对称：</a:t>
            </a:r>
            <a:endParaRPr lang="zh-CN" altLang="en-US">
              <a:latin typeface="仿宋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传</a:t>
            </a:r>
            <a:r>
              <a:rPr lang="zh-CN" altLang="en-US">
                <a:solidFill>
                  <a:srgbClr val="FF0000"/>
                </a:solidFill>
                <a:latin typeface="仿宋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递：</a:t>
            </a:r>
            <a:r>
              <a:rPr lang="zh-CN" altLang="en-US" b="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aphicFrame>
        <p:nvGraphicFramePr>
          <p:cNvPr id="437253" name="Object 4"/>
          <p:cNvGraphicFramePr>
            <a:graphicFrameLocks noChangeAspect="1"/>
          </p:cNvGraphicFramePr>
          <p:nvPr/>
        </p:nvGraphicFramePr>
        <p:xfrm>
          <a:off x="1973263" y="2060575"/>
          <a:ext cx="2678112" cy="439738"/>
        </p:xfrm>
        <a:graphic>
          <a:graphicData uri="http://schemas.openxmlformats.org/presentationml/2006/ole">
            <p:oleObj spid="_x0000_s9218" name="Equation" r:id="rId3" imgW="1218960" imgH="203040" progId="Equation.DSMT4">
              <p:embed/>
            </p:oleObj>
          </a:graphicData>
        </a:graphic>
      </p:graphicFrame>
      <p:graphicFrame>
        <p:nvGraphicFramePr>
          <p:cNvPr id="437254" name="Object 5"/>
          <p:cNvGraphicFramePr>
            <a:graphicFrameLocks noChangeAspect="1"/>
          </p:cNvGraphicFramePr>
          <p:nvPr/>
        </p:nvGraphicFramePr>
        <p:xfrm>
          <a:off x="1998663" y="2492375"/>
          <a:ext cx="2795587" cy="433388"/>
        </p:xfrm>
        <a:graphic>
          <a:graphicData uri="http://schemas.openxmlformats.org/presentationml/2006/ole">
            <p:oleObj spid="_x0000_s9219" name="Equation" r:id="rId4" imgW="1180800" imgH="203040" progId="Equation.DSMT4">
              <p:embed/>
            </p:oleObj>
          </a:graphicData>
        </a:graphic>
      </p:graphicFrame>
      <p:graphicFrame>
        <p:nvGraphicFramePr>
          <p:cNvPr id="437255" name="Object 6"/>
          <p:cNvGraphicFramePr>
            <a:graphicFrameLocks noChangeAspect="1"/>
          </p:cNvGraphicFramePr>
          <p:nvPr/>
        </p:nvGraphicFramePr>
        <p:xfrm>
          <a:off x="1985963" y="2925763"/>
          <a:ext cx="5205412" cy="447675"/>
        </p:xfrm>
        <a:graphic>
          <a:graphicData uri="http://schemas.openxmlformats.org/presentationml/2006/ole">
            <p:oleObj spid="_x0000_s9220" name="公式" r:id="rId5" imgW="2323800" imgH="203040" progId="Equation.3">
              <p:embed/>
            </p:oleObj>
          </a:graphicData>
        </a:graphic>
      </p:graphicFrame>
      <p:graphicFrame>
        <p:nvGraphicFramePr>
          <p:cNvPr id="437256" name="Object 7"/>
          <p:cNvGraphicFramePr>
            <a:graphicFrameLocks noChangeAspect="1"/>
          </p:cNvGraphicFramePr>
          <p:nvPr/>
        </p:nvGraphicFramePr>
        <p:xfrm>
          <a:off x="1985963" y="3357563"/>
          <a:ext cx="5956300" cy="423862"/>
        </p:xfrm>
        <a:graphic>
          <a:graphicData uri="http://schemas.openxmlformats.org/presentationml/2006/ole">
            <p:oleObj spid="_x0000_s9221" name="公式" r:id="rId6" imgW="2819160" imgH="203040" progId="Equation.3">
              <p:embed/>
            </p:oleObj>
          </a:graphicData>
        </a:graphic>
      </p:graphicFrame>
      <p:graphicFrame>
        <p:nvGraphicFramePr>
          <p:cNvPr id="437257" name="Object 8"/>
          <p:cNvGraphicFramePr>
            <a:graphicFrameLocks noChangeAspect="1"/>
          </p:cNvGraphicFramePr>
          <p:nvPr/>
        </p:nvGraphicFramePr>
        <p:xfrm>
          <a:off x="1985963" y="3789363"/>
          <a:ext cx="6978650" cy="425450"/>
        </p:xfrm>
        <a:graphic>
          <a:graphicData uri="http://schemas.openxmlformats.org/presentationml/2006/ole">
            <p:oleObj spid="_x0000_s9222" name="公式" r:id="rId7" imgW="3390840" imgH="203040" progId="Equation.3">
              <p:embed/>
            </p:oleObj>
          </a:graphicData>
        </a:graphic>
      </p:graphicFrame>
      <p:sp>
        <p:nvSpPr>
          <p:cNvPr id="437258" name="Line 9"/>
          <p:cNvSpPr>
            <a:spLocks noChangeShapeType="1"/>
          </p:cNvSpPr>
          <p:nvPr/>
        </p:nvSpPr>
        <p:spPr bwMode="auto">
          <a:xfrm>
            <a:off x="4210050" y="25527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/>
      <p:bldP spid="43725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关系的判断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是自反关系的充要条件是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en-US" altLang="zh-CN" baseline="-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是反自反关系的充要条件是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R∩I</a:t>
            </a:r>
            <a:r>
              <a:rPr lang="en-US" altLang="zh-CN" baseline="-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=Ф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上对称的充要条件是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R=R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endParaRPr lang="en-US" altLang="zh-CN" smtClean="0">
              <a:solidFill>
                <a:srgbClr val="FF0000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上反对称的充要条件是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R∩R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I</a:t>
            </a:r>
            <a:r>
              <a:rPr lang="en-US" altLang="zh-CN" baseline="-25000" smtClean="0">
                <a:solidFill>
                  <a:srgbClr val="FF0000"/>
                </a:solidFill>
                <a:latin typeface="Verdana" pitchFamily="34" charset="0"/>
              </a:rPr>
              <a:t>A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上传递的充要条件是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 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R</a:t>
            </a:r>
            <a:endParaRPr lang="zh-CN" altLang="en-US" sz="280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pPr lvl="1"/>
            <a:endParaRPr lang="zh-CN" altLang="en-US" sz="280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关系的闭包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zh-CN" altLang="en-US" smtClean="0">
                <a:solidFill>
                  <a:srgbClr val="33CC33"/>
                </a:solidFill>
                <a:latin typeface="Verdana" pitchFamily="34" charset="0"/>
              </a:rPr>
              <a:t>自反的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对称的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传递的</a:t>
            </a:r>
            <a:r>
              <a:rPr lang="zh-CN" altLang="en-US" smtClean="0">
                <a:latin typeface="Verdana" pitchFamily="34" charset="0"/>
              </a:rPr>
              <a:t>）</a:t>
            </a:r>
          </a:p>
          <a:p>
            <a:pPr lvl="1" algn="just"/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上任何一个满足以上两条的关系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r>
              <a:rPr lang="zh-CN" altLang="en-US" smtClean="0">
                <a:latin typeface="Verdana" pitchFamily="34" charset="0"/>
              </a:rPr>
              <a:t>，均有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”</a:t>
            </a:r>
            <a:endParaRPr lang="zh-CN" altLang="en-US" smtClean="0"/>
          </a:p>
          <a:p>
            <a:r>
              <a:rPr lang="zh-CN" altLang="en-US" smtClean="0"/>
              <a:t>闭包的构造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r(R)=R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sz="1500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endParaRPr lang="en-US" altLang="zh-CN" sz="1500" smtClean="0">
              <a:solidFill>
                <a:srgbClr val="FF0000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s(R)=R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baseline="30000" smtClean="0">
                <a:latin typeface="Verdana" pitchFamily="34" charset="0"/>
              </a:rPr>
              <a:t> 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t(R)= 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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…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有序对与笛卡儿积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just">
              <a:lnSpc>
                <a:spcPct val="100000"/>
              </a:lnSpc>
            </a:pPr>
            <a:r>
              <a:rPr lang="zh-CN" altLang="en-US" sz="2800"/>
              <a:t>笛卡儿积的性质：</a:t>
            </a:r>
            <a:endParaRPr lang="en-US" altLang="zh-CN" sz="2800">
              <a:latin typeface="宋体" pitchFamily="2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对于任意集合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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=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</a:t>
            </a:r>
            <a:endParaRPr lang="en-US" altLang="zh-CN" sz="2500">
              <a:solidFill>
                <a:schemeClr val="accent2"/>
              </a:solidFill>
              <a:ea typeface="仿宋_GB2312" pitchFamily="49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一般不满足交换律，当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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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</a:rPr>
              <a:t>时，</a:t>
            </a: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    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</a:rPr>
              <a:t> 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endParaRPr lang="en-US" altLang="zh-CN" sz="2500">
              <a:solidFill>
                <a:schemeClr val="accent2"/>
              </a:solidFill>
              <a:latin typeface="Verdana" pitchFamily="34" charset="0"/>
              <a:ea typeface="仿宋_GB2312" pitchFamily="49" charset="-122"/>
            </a:endParaRPr>
          </a:p>
          <a:p>
            <a:pPr marL="742950" lvl="1" indent="-285750" algn="just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2500">
                <a:solidFill>
                  <a:schemeClr val="accent2"/>
                </a:solidFill>
              </a:rPr>
              <a:t>一般不满足结合律，即当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</a:rPr>
              <a:t>，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zh-CN" altLang="en-US" sz="2500">
                <a:solidFill>
                  <a:schemeClr val="accent2"/>
                </a:solidFill>
              </a:rPr>
              <a:t>均非空时，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  <a:r>
              <a:rPr lang="zh-CN" altLang="en-US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A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(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B</a:t>
            </a:r>
            <a:r>
              <a:rPr lang="en-US" altLang="zh-CN" sz="250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</a:t>
            </a:r>
            <a:r>
              <a:rPr lang="en-US" altLang="zh-CN" sz="2500" i="1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C</a:t>
            </a:r>
            <a:r>
              <a:rPr lang="en-US" altLang="zh-CN" sz="2500">
                <a:solidFill>
                  <a:schemeClr val="accent2"/>
                </a:solidFill>
                <a:latin typeface="Verdana" pitchFamily="34" charset="0"/>
                <a:ea typeface="仿宋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allAtOnce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给定关系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r(R)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s(R)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t(R)</a:t>
            </a:r>
            <a:r>
              <a:rPr lang="zh-CN" altLang="en-US" smtClean="0">
                <a:latin typeface="Verdana" pitchFamily="34" charset="0"/>
              </a:rPr>
              <a:t>的关系矩阵分别为</a:t>
            </a:r>
            <a:r>
              <a:rPr lang="en-US" altLang="zh-CN" smtClean="0">
                <a:latin typeface="Verdana" pitchFamily="34" charset="0"/>
              </a:rPr>
              <a:t>M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M</a:t>
            </a:r>
            <a:r>
              <a:rPr lang="en-US" altLang="zh-CN" sz="16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M</a:t>
            </a:r>
            <a:r>
              <a:rPr lang="en-US" altLang="zh-CN" sz="1600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M</a:t>
            </a:r>
            <a:r>
              <a:rPr lang="en-US" altLang="zh-CN" sz="1600" smtClean="0">
                <a:latin typeface="Verdana" pitchFamily="34" charset="0"/>
              </a:rPr>
              <a:t>t</a:t>
            </a:r>
            <a:r>
              <a:rPr lang="zh-CN" altLang="en-US" smtClean="0">
                <a:latin typeface="Verdana" pitchFamily="34" charset="0"/>
              </a:rPr>
              <a:t>，那么：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=M+E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=M+M’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M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=M+M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+M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+…</a:t>
            </a:r>
            <a:endParaRPr lang="zh-CN" altLang="en-US" baseline="30000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342188" cy="4895850"/>
          </a:xfrm>
        </p:spPr>
        <p:txBody>
          <a:bodyPr/>
          <a:lstStyle/>
          <a:p>
            <a:r>
              <a:rPr lang="zh-CN" altLang="en-US" smtClean="0"/>
              <a:t>关系图分别为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sz="1600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sz="1600" smtClean="0">
                <a:latin typeface="Verdana" pitchFamily="34" charset="0"/>
              </a:rPr>
              <a:t>s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sz="1600" smtClean="0">
                <a:latin typeface="Verdana" pitchFamily="34" charset="0"/>
              </a:rPr>
              <a:t>t</a:t>
            </a:r>
            <a:r>
              <a:rPr lang="zh-CN" altLang="en-US" smtClean="0">
                <a:latin typeface="Verdana" pitchFamily="34" charset="0"/>
              </a:rPr>
              <a:t>，那么：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考察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的每个顶点，如果没有环就加上一个环，最终得到的是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考察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的每一条边，如果有一条从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的单向边，则在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中加一条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的反方向边，最终得到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考察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的每个顶点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，找出从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出发的所有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步，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3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步，</a:t>
            </a:r>
            <a:r>
              <a:rPr lang="en-US" altLang="en-US" smtClean="0">
                <a:solidFill>
                  <a:schemeClr val="accent2"/>
                </a:solidFill>
              </a:rPr>
              <a:t>…</a:t>
            </a:r>
            <a:r>
              <a:rPr lang="en-US" altLang="zh-CN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步长的路径。设路径的终点为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j1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j2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en-US" smtClean="0">
                <a:solidFill>
                  <a:schemeClr val="accent2"/>
                </a:solidFill>
              </a:rPr>
              <a:t>…</a:t>
            </a:r>
            <a:r>
              <a:rPr lang="en-US" altLang="zh-CN" smtClean="0">
                <a:solidFill>
                  <a:schemeClr val="accent2"/>
                </a:solidFill>
              </a:rPr>
              <a:t>，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jk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。如果没有从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i="1" baseline="-25000" smtClean="0">
                <a:solidFill>
                  <a:schemeClr val="accent2"/>
                </a:solidFill>
                <a:latin typeface="Verdana" pitchFamily="34" charset="0"/>
              </a:rPr>
              <a:t>jl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的边，就加上这条边，最终得到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z="1500" smtClean="0">
                <a:solidFill>
                  <a:schemeClr val="accent2"/>
                </a:solidFill>
                <a:latin typeface="Verdana" pitchFamily="34" charset="0"/>
              </a:rPr>
              <a:t>t</a:t>
            </a:r>
            <a:endParaRPr lang="zh-CN" altLang="en-US" sz="1500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9728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定理：设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是一集合，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上的二元关系，则有：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是自反的当且仅当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是对称的当且仅当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是可传递的当且仅当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是自反的当且仅当</a:t>
            </a:r>
            <a:r>
              <a:rPr lang="en-US" altLang="zh-CN" smtClean="0">
                <a:latin typeface="Verdana" pitchFamily="34" charset="0"/>
              </a:rPr>
              <a:t>r(R)</a:t>
            </a:r>
            <a:r>
              <a:rPr lang="zh-CN" altLang="en-US" smtClean="0">
                <a:latin typeface="Verdana" pitchFamily="34" charset="0"/>
              </a:rPr>
              <a:t>＝</a:t>
            </a:r>
            <a:r>
              <a:rPr lang="en-US" altLang="zh-CN" smtClean="0">
                <a:latin typeface="Verdana" pitchFamily="34" charset="0"/>
              </a:rPr>
              <a:t>R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r(R)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。由自反闭包定义，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r(R)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定理：设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是集合，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上的二元关系，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，则有：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r>
              <a:rPr lang="en-US" altLang="zh-CN" smtClean="0">
                <a:latin typeface="Verdana" pitchFamily="34" charset="0"/>
              </a:rPr>
              <a:t>r(R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smtClean="0">
                <a:latin typeface="Verdana" pitchFamily="34" charset="0"/>
              </a:rPr>
              <a:t>r(R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 </a:t>
            </a:r>
            <a:r>
              <a:rPr lang="en-US" altLang="zh-CN" smtClean="0">
                <a:latin typeface="Verdana" pitchFamily="34" charset="0"/>
              </a:rPr>
              <a:t>r(R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)=R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sz="1600" smtClean="0">
                <a:latin typeface="Verdana" pitchFamily="34" charset="0"/>
                <a:sym typeface="Symbol" pitchFamily="18" charset="2"/>
              </a:rPr>
              <a:t>A 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r(R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)=R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</a:t>
            </a:r>
            <a:r>
              <a:rPr lang="en-US" altLang="zh-CN" sz="1600" smtClean="0">
                <a:latin typeface="Verdana" pitchFamily="34" charset="0"/>
                <a:sym typeface="Symbol" pitchFamily="18" charset="2"/>
              </a:rPr>
              <a:t>A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z="1600" smtClean="0"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100355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定理：设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是一集合，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上的二元关系，则有：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是自反的，则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s(R),t(R)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也自反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r(R),t(R)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也对称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是可传递的，则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r(R)</a:t>
            </a: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也可传递</a:t>
            </a:r>
          </a:p>
          <a:p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6112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latin typeface="Verdana" pitchFamily="34" charset="0"/>
              </a:rPr>
              <a:t>定理：设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是一集合，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上的二元关系，则有：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也对称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归纳法证明若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是对称，则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zh-CN" altLang="en-US" smtClean="0">
                <a:latin typeface="Verdana" pitchFamily="34" charset="0"/>
              </a:rPr>
              <a:t>也对称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n=1</a:t>
            </a:r>
            <a:r>
              <a:rPr lang="zh-CN" altLang="en-US" smtClean="0">
                <a:latin typeface="Verdana" pitchFamily="34" charset="0"/>
              </a:rPr>
              <a:t>，显然成立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假设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zh-CN" altLang="en-US" smtClean="0">
                <a:latin typeface="Verdana" pitchFamily="34" charset="0"/>
              </a:rPr>
              <a:t>对称，对任意</a:t>
            </a:r>
            <a:r>
              <a:rPr lang="en-US" altLang="zh-CN" smtClean="0">
                <a:latin typeface="Verdana" pitchFamily="34" charset="0"/>
              </a:rPr>
              <a:t>&lt;x,y&gt;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&lt;x,y&gt;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n+1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t(&lt;x,t&gt;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&lt;t,y&gt;R)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t(&lt;t,x&gt;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&lt;y,t&gt;R)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&lt;y,x&gt;R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&lt;y,x&gt;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n+1 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263171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定理：设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是一集合，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上的二元关系，则有：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是对称的，则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t(R)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也对称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…&lt;y,x&gt;R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&lt;y,x&gt;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n+1 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任取</a:t>
            </a:r>
            <a:r>
              <a:rPr lang="en-US" altLang="zh-CN" smtClean="0">
                <a:latin typeface="Verdana" pitchFamily="34" charset="0"/>
              </a:rPr>
              <a:t>&lt;x,y&gt;</a:t>
            </a:r>
            <a:r>
              <a:rPr lang="zh-CN" altLang="en-US" smtClean="0">
                <a:latin typeface="Verdana" pitchFamily="34" charset="0"/>
              </a:rPr>
              <a:t>，有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</a:t>
            </a:r>
            <a:r>
              <a:rPr lang="en-US" altLang="zh-CN" smtClean="0">
                <a:latin typeface="Verdana" pitchFamily="34" charset="0"/>
              </a:rPr>
              <a:t>&lt;x,y&gt;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t(</a:t>
            </a:r>
            <a:r>
              <a:rPr lang="en-US" altLang="zh-CN" smtClean="0">
                <a:latin typeface="Verdana" pitchFamily="34" charset="0"/>
              </a:rPr>
              <a:t>R)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n(&lt;x,y&gt;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</a:rPr>
              <a:t>)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baseline="30000" smtClean="0">
                <a:latin typeface="Verdana" pitchFamily="34" charset="0"/>
                <a:sym typeface="Symbol" pitchFamily="18" charset="2"/>
              </a:rPr>
              <a:t>        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n(&lt;y,x&gt;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en-US" altLang="zh-CN" baseline="30000" smtClean="0">
                <a:latin typeface="Verdana" pitchFamily="34" charset="0"/>
              </a:rPr>
              <a:t>n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&lt;y,x&gt;t(</a:t>
            </a:r>
            <a:r>
              <a:rPr lang="en-US" altLang="zh-CN" smtClean="0">
                <a:latin typeface="Verdana" pitchFamily="34" charset="0"/>
              </a:rPr>
              <a:t>R)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7.5 </a:t>
            </a:r>
            <a:r>
              <a:rPr lang="zh-CN" altLang="en-US" smtClean="0"/>
              <a:t>关系的闭包</a:t>
            </a:r>
          </a:p>
        </p:txBody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是传递的，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s(R)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不一定是传递的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反例：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R={&lt;a,b&gt;,&lt;c,b&gt;}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是传递的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s(R)={&lt;a,b&gt;,&lt;b,a&gt;,&lt;c,b&gt;,&lt;b,c&gt;}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   s(R)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不是传递的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第七章</a:t>
            </a:r>
            <a:r>
              <a:rPr lang="en-US" altLang="zh-CN" smtClean="0"/>
              <a:t>: </a:t>
            </a:r>
            <a:r>
              <a:rPr lang="zh-CN" altLang="en-US" smtClean="0"/>
              <a:t>二元关系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endParaRPr lang="zh-CN" altLang="en-US" sz="3800" smtClean="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 smtClean="0">
                <a:solidFill>
                  <a:schemeClr val="tx1"/>
                </a:solidFill>
                <a:latin typeface="Verdana" pitchFamily="34" charset="0"/>
              </a:rPr>
              <a:t>      第六节：等价关系与划分</a:t>
            </a: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104452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675" y="350043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7.6 </a:t>
            </a:r>
            <a:r>
              <a:rPr lang="zh-CN" altLang="en-US" smtClean="0">
                <a:solidFill>
                  <a:schemeClr val="folHlink"/>
                </a:solidFill>
              </a:rPr>
              <a:t>等价关系与划分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Verdana" pitchFamily="34" charset="0"/>
              </a:rPr>
              <a:t>等价关系：非空集合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上的关系，满足：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自反的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对称的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可传递的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例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实数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或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、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集上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集合上的“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=”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关系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全集上集合的相等关系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命题集合上的命题等价关系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22314</TotalTime>
  <Words>11166</Words>
  <Application>Microsoft Office PowerPoint</Application>
  <PresentationFormat>全屏显示(4:3)</PresentationFormat>
  <Paragraphs>1336</Paragraphs>
  <Slides>154</Slides>
  <Notes>130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154</vt:i4>
      </vt:variant>
    </vt:vector>
  </HeadingPairs>
  <TitlesOfParts>
    <vt:vector size="168" baseType="lpstr">
      <vt:lpstr>Times New Roman</vt:lpstr>
      <vt:lpstr>宋体</vt:lpstr>
      <vt:lpstr>Wingdings</vt:lpstr>
      <vt:lpstr>Verdana</vt:lpstr>
      <vt:lpstr>Arial</vt:lpstr>
      <vt:lpstr>仿宋_GB2312</vt:lpstr>
      <vt:lpstr>Symbol</vt:lpstr>
      <vt:lpstr>Lucida Sans Unicode</vt:lpstr>
      <vt:lpstr>楷体_GB2312</vt:lpstr>
      <vt:lpstr>华文中宋</vt:lpstr>
      <vt:lpstr>MT Extra</vt:lpstr>
      <vt:lpstr>xobjects</vt:lpstr>
      <vt:lpstr>Microsoft 公式 3.0</vt:lpstr>
      <vt:lpstr>MathType 5.0 Equation</vt:lpstr>
      <vt:lpstr>第七章: 二元关系</vt:lpstr>
      <vt:lpstr>第七章: 二元关系</vt:lpstr>
      <vt:lpstr>引言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7.1 有序对与笛卡儿积</vt:lpstr>
      <vt:lpstr>第七章: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7.2 二元关系</vt:lpstr>
      <vt:lpstr>第七章: 二元关系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幻灯片 33</vt:lpstr>
      <vt:lpstr>回顾</vt:lpstr>
      <vt:lpstr>回顾</vt:lpstr>
      <vt:lpstr>回顾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7.3 关系的运算</vt:lpstr>
      <vt:lpstr>回顾</vt:lpstr>
      <vt:lpstr>回顾</vt:lpstr>
      <vt:lpstr>7.3 关系的运算</vt:lpstr>
      <vt:lpstr>7.3 关系的运算</vt:lpstr>
      <vt:lpstr>第七章: 二元关系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7.4 关系的性质</vt:lpstr>
      <vt:lpstr>第七章: 二元关系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回顾</vt:lpstr>
      <vt:lpstr>回顾</vt:lpstr>
      <vt:lpstr>回顾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7.5 关系的闭包</vt:lpstr>
      <vt:lpstr>第七章: 二元关系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7.6 等价关系与划分</vt:lpstr>
      <vt:lpstr>第七章: 二元关系</vt:lpstr>
      <vt:lpstr>7.7 偏序关系</vt:lpstr>
      <vt:lpstr>7.7 偏序关系</vt:lpstr>
      <vt:lpstr>7.7 偏序关系</vt:lpstr>
      <vt:lpstr>7.7 偏序关系</vt:lpstr>
      <vt:lpstr>回顾</vt:lpstr>
      <vt:lpstr>回顾</vt:lpstr>
      <vt:lpstr>回顾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7.7 偏序关系</vt:lpstr>
      <vt:lpstr>第七章  习题课 </vt:lpstr>
      <vt:lpstr>第七章  习题课</vt:lpstr>
      <vt:lpstr>第七章  习题课</vt:lpstr>
      <vt:lpstr>第七章  习题课</vt:lpstr>
      <vt:lpstr>第七章  习题课</vt:lpstr>
      <vt:lpstr>基本要求</vt:lpstr>
      <vt:lpstr>练习1</vt:lpstr>
      <vt:lpstr>解答</vt:lpstr>
      <vt:lpstr>练习2</vt:lpstr>
      <vt:lpstr>幻灯片 146</vt:lpstr>
      <vt:lpstr>练习4</vt:lpstr>
      <vt:lpstr>练习5</vt:lpstr>
      <vt:lpstr>幻灯片 149</vt:lpstr>
      <vt:lpstr>关系性质的证明方法</vt:lpstr>
      <vt:lpstr>关系性质的证明方法</vt:lpstr>
      <vt:lpstr>幻灯片 152</vt:lpstr>
      <vt:lpstr>幻灯片 153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apple</cp:lastModifiedBy>
  <cp:revision>1406</cp:revision>
  <dcterms:created xsi:type="dcterms:W3CDTF">2005-10-17T02:31:54Z</dcterms:created>
  <dcterms:modified xsi:type="dcterms:W3CDTF">2018-05-02T09:16:07Z</dcterms:modified>
</cp:coreProperties>
</file>