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7"/>
  </p:notesMasterIdLst>
  <p:handoutMasterIdLst>
    <p:handoutMasterId r:id="rId58"/>
  </p:handoutMasterIdLst>
  <p:sldIdLst>
    <p:sldId id="743" r:id="rId2"/>
    <p:sldId id="757" r:id="rId3"/>
    <p:sldId id="759" r:id="rId4"/>
    <p:sldId id="715" r:id="rId5"/>
    <p:sldId id="672" r:id="rId6"/>
    <p:sldId id="713" r:id="rId7"/>
    <p:sldId id="714" r:id="rId8"/>
    <p:sldId id="802" r:id="rId9"/>
    <p:sldId id="803" r:id="rId10"/>
    <p:sldId id="716" r:id="rId11"/>
    <p:sldId id="752" r:id="rId12"/>
    <p:sldId id="753" r:id="rId13"/>
    <p:sldId id="762" r:id="rId14"/>
    <p:sldId id="763" r:id="rId15"/>
    <p:sldId id="764" r:id="rId16"/>
    <p:sldId id="765" r:id="rId17"/>
    <p:sldId id="766" r:id="rId18"/>
    <p:sldId id="767" r:id="rId19"/>
    <p:sldId id="719" r:id="rId20"/>
    <p:sldId id="720" r:id="rId21"/>
    <p:sldId id="758" r:id="rId22"/>
    <p:sldId id="718" r:id="rId23"/>
    <p:sldId id="754" r:id="rId24"/>
    <p:sldId id="755" r:id="rId25"/>
    <p:sldId id="724" r:id="rId26"/>
    <p:sldId id="723" r:id="rId27"/>
    <p:sldId id="725" r:id="rId28"/>
    <p:sldId id="771" r:id="rId29"/>
    <p:sldId id="726" r:id="rId30"/>
    <p:sldId id="727" r:id="rId31"/>
    <p:sldId id="728" r:id="rId32"/>
    <p:sldId id="729" r:id="rId33"/>
    <p:sldId id="730" r:id="rId34"/>
    <p:sldId id="772" r:id="rId35"/>
    <p:sldId id="731" r:id="rId36"/>
    <p:sldId id="732" r:id="rId37"/>
    <p:sldId id="733" r:id="rId38"/>
    <p:sldId id="734" r:id="rId39"/>
    <p:sldId id="735" r:id="rId40"/>
    <p:sldId id="773" r:id="rId41"/>
    <p:sldId id="736" r:id="rId42"/>
    <p:sldId id="737" r:id="rId43"/>
    <p:sldId id="774" r:id="rId44"/>
    <p:sldId id="738" r:id="rId45"/>
    <p:sldId id="744" r:id="rId46"/>
    <p:sldId id="745" r:id="rId47"/>
    <p:sldId id="746" r:id="rId48"/>
    <p:sldId id="747" r:id="rId49"/>
    <p:sldId id="748" r:id="rId50"/>
    <p:sldId id="775" r:id="rId51"/>
    <p:sldId id="749" r:id="rId52"/>
    <p:sldId id="776" r:id="rId53"/>
    <p:sldId id="750" r:id="rId54"/>
    <p:sldId id="751" r:id="rId55"/>
    <p:sldId id="768" r:id="rId56"/>
  </p:sldIdLst>
  <p:sldSz cx="9144000" cy="6858000" type="screen4x3"/>
  <p:notesSz cx="6797675" cy="9928225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0C0C0"/>
    <a:srgbClr val="9D0187"/>
    <a:srgbClr val="00CB00"/>
    <a:srgbClr val="00CC00"/>
    <a:srgbClr val="FF3300"/>
    <a:srgbClr val="80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3" autoAdjust="0"/>
    <p:restoredTop sz="94660"/>
  </p:normalViewPr>
  <p:slideViewPr>
    <p:cSldViewPr>
      <p:cViewPr varScale="1">
        <p:scale>
          <a:sx n="68" d="100"/>
          <a:sy n="68" d="100"/>
        </p:scale>
        <p:origin x="33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4946650" cy="37099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4577" tIns="46458" rIns="94577" bIns="464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7939B1BF-5736-4F85-857E-B0A6A4951CE7}" type="slidenum">
              <a:rPr lang="en-US" altLang="zh-CN" sz="1700"/>
              <a:pPr defTabSz="882650"/>
              <a:t>11</a:t>
            </a:fld>
            <a:endParaRPr lang="en-US" altLang="zh-CN" sz="17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4795EF91-A049-48DC-BF9A-9CF0F36F0E15}" type="slidenum">
              <a:rPr lang="en-US" altLang="zh-CN" sz="1700"/>
              <a:pPr defTabSz="882650"/>
              <a:t>49</a:t>
            </a:fld>
            <a:endParaRPr lang="en-US" altLang="zh-CN" sz="17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A47397F5-643E-4565-9569-35D6BE5D0155}" type="slidenum">
              <a:rPr lang="en-US" altLang="zh-CN" sz="1700"/>
              <a:pPr defTabSz="882650"/>
              <a:t>51</a:t>
            </a:fld>
            <a:endParaRPr lang="en-US" altLang="zh-CN" sz="17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EBEF2A34-AC6F-484B-94A6-77C14F5596C3}" type="slidenum">
              <a:rPr lang="en-US" altLang="zh-CN" sz="1700"/>
              <a:pPr defTabSz="882650"/>
              <a:t>53</a:t>
            </a:fld>
            <a:endParaRPr lang="en-US" altLang="zh-CN" sz="17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89E0A211-D4D7-4396-8C05-3042F024717B}" type="slidenum">
              <a:rPr lang="en-US" altLang="zh-CN" sz="1700"/>
              <a:pPr defTabSz="882650"/>
              <a:t>54</a:t>
            </a:fld>
            <a:endParaRPr lang="en-US" altLang="zh-CN" sz="17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B365AA34-D3F3-40F6-ABEC-9951696967E8}" type="slidenum">
              <a:rPr lang="en-US" altLang="zh-CN" sz="1700"/>
              <a:pPr defTabSz="882650"/>
              <a:t>12</a:t>
            </a:fld>
            <a:endParaRPr lang="en-US" altLang="zh-CN" sz="17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7A2C5870-0631-4036-A559-2D9D913F9ECD}" type="slidenum">
              <a:rPr lang="en-US" altLang="zh-CN" sz="1700"/>
              <a:pPr defTabSz="882650"/>
              <a:t>23</a:t>
            </a:fld>
            <a:endParaRPr lang="en-US" altLang="zh-CN" sz="17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75DFAABC-02A4-4FA7-B2C9-B6D04C8A3233}" type="slidenum">
              <a:rPr lang="en-US" altLang="zh-CN" sz="1700"/>
              <a:pPr defTabSz="882650"/>
              <a:t>24</a:t>
            </a:fld>
            <a:endParaRPr lang="en-US" altLang="zh-CN" sz="17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EAC64B99-7B34-4908-BDF4-A685804FE252}" type="slidenum">
              <a:rPr lang="en-US" altLang="zh-CN" sz="1700"/>
              <a:pPr defTabSz="882650"/>
              <a:t>45</a:t>
            </a:fld>
            <a:endParaRPr lang="en-US" altLang="zh-CN" sz="17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279CBA9A-0542-46AC-81F7-7CC70A769A12}" type="slidenum">
              <a:rPr lang="en-US" altLang="zh-CN" sz="1700"/>
              <a:pPr defTabSz="882650"/>
              <a:t>46</a:t>
            </a:fld>
            <a:endParaRPr lang="en-US" altLang="zh-CN" sz="17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3AE0FA1F-26B6-4D35-B708-3D5198A17318}" type="slidenum">
              <a:rPr lang="en-US" altLang="zh-CN" sz="1700"/>
              <a:pPr defTabSz="882650"/>
              <a:t>47</a:t>
            </a:fld>
            <a:endParaRPr lang="en-US" altLang="zh-CN" sz="17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5571" tIns="47786" rIns="95571" bIns="47786"/>
          <a:lstStyle/>
          <a:p>
            <a:pPr defTabSz="882650"/>
            <a:fld id="{497BDB0E-941D-49AD-9B76-7FBA36CAF2A0}" type="slidenum">
              <a:rPr lang="en-US" altLang="zh-CN" sz="1700"/>
              <a:pPr defTabSz="882650"/>
              <a:t>48</a:t>
            </a:fld>
            <a:endParaRPr lang="en-US" altLang="zh-CN" sz="17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192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81000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810000" cy="4895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7772400" cy="4895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</a:t>
            </a:r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  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444501" y="6302375"/>
            <a:ext cx="8231188" cy="6350"/>
          </a:xfrm>
          <a:prstGeom prst="line">
            <a:avLst/>
          </a:prstGeom>
          <a:noFill/>
          <a:ln w="25400">
            <a:solidFill>
              <a:srgbClr val="00CB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1800" b="0">
              <a:latin typeface="Times New Roman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576264" y="1217613"/>
            <a:ext cx="7956550" cy="0"/>
          </a:xfrm>
          <a:prstGeom prst="line">
            <a:avLst/>
          </a:prstGeom>
          <a:noFill/>
          <a:ln w="25400">
            <a:solidFill>
              <a:srgbClr val="2359FB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1" lang="zh-CN" altLang="en-US" sz="1800" b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037388" y="6356350"/>
            <a:ext cx="1447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algn="ctr">
              <a:spcBef>
                <a:spcPct val="50000"/>
              </a:spcBef>
              <a:defRPr/>
            </a:pPr>
            <a:fld id="{CEE37F27-9611-45F9-A04E-77D43D55ADA8}" type="slidenum">
              <a:rPr kumimoji="1" lang="en-US" altLang="zh-CN" sz="1500">
                <a:solidFill>
                  <a:srgbClr val="00CB00"/>
                </a:solidFill>
                <a:latin typeface="Times New Roman" pitchFamily="18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1" lang="en-US" altLang="zh-CN" sz="1500">
              <a:solidFill>
                <a:srgbClr val="00CB00"/>
              </a:solidFill>
              <a:latin typeface="Times New Roman" pitchFamily="18" charset="0"/>
            </a:endParaRPr>
          </a:p>
        </p:txBody>
      </p:sp>
      <p:pic>
        <p:nvPicPr>
          <p:cNvPr id="1031" name="Picture 10" descr="head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9388" y="261938"/>
            <a:ext cx="10795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images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40650" y="188915"/>
            <a:ext cx="11049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2359FB"/>
          </a:solidFill>
          <a:latin typeface="Verdana" pitchFamily="34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q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v"/>
        <a:defRPr kumimoji="1" sz="1875" b="1">
          <a:solidFill>
            <a:schemeClr val="tx2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1725" b="1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formal_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logical_entailmen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iba.com/logical_entailment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zh-CN" altLang="en-US"/>
              <a:t>第三章</a:t>
            </a:r>
            <a:r>
              <a:rPr lang="en-US" altLang="zh-CN"/>
              <a:t>:</a:t>
            </a:r>
            <a:r>
              <a:rPr lang="zh-CN" altLang="en-US"/>
              <a:t>命题逻辑的推理理论</a:t>
            </a:r>
          </a:p>
        </p:txBody>
      </p:sp>
      <p:sp>
        <p:nvSpPr>
          <p:cNvPr id="2051" name="Rectangle 3"/>
          <p:cNvSpPr txBox="1">
            <a:spLocks noChangeArrowheads="1"/>
          </p:cNvSpPr>
          <p:nvPr/>
        </p:nvSpPr>
        <p:spPr bwMode="auto">
          <a:xfrm>
            <a:off x="1439466" y="1808561"/>
            <a:ext cx="6172200" cy="36933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/>
          <a:lstStyle/>
          <a:p>
            <a:pPr marL="271463" indent="-271463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2400" dirty="0">
                <a:latin typeface="Times New Roman" pitchFamily="18" charset="0"/>
              </a:rPr>
              <a:t>主要内容</a:t>
            </a:r>
          </a:p>
          <a:p>
            <a:pPr marL="271463" indent="-271463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推理的形式结构</a:t>
            </a:r>
          </a:p>
          <a:p>
            <a:pPr marL="271463" indent="-271463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自然推理系统</a:t>
            </a:r>
            <a:r>
              <a:rPr kumimoji="1" lang="en-US" altLang="zh-CN" sz="2400" i="1" dirty="0">
                <a:latin typeface="Times New Roman" pitchFamily="18" charset="0"/>
              </a:rPr>
              <a:t>P</a:t>
            </a:r>
          </a:p>
          <a:p>
            <a:pPr marL="271463" indent="-271463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q"/>
            </a:pPr>
            <a:r>
              <a:rPr kumimoji="1" lang="zh-CN" altLang="en-US" sz="2400" dirty="0">
                <a:latin typeface="Times New Roman" pitchFamily="18" charset="0"/>
              </a:rPr>
              <a:t>本章与其他各章的联系</a:t>
            </a:r>
          </a:p>
          <a:p>
            <a:pPr marL="271463" indent="-271463">
              <a:spcBef>
                <a:spcPct val="20000"/>
              </a:spcBef>
              <a:buClr>
                <a:srgbClr val="FF6600"/>
              </a:buClr>
              <a:buSzPct val="100000"/>
              <a:buFont typeface="Wingdings" pitchFamily="2" charset="2"/>
              <a:buChar char="l"/>
            </a:pPr>
            <a:r>
              <a:rPr kumimoji="1" lang="zh-CN" altLang="en-US" sz="2400" dirty="0">
                <a:latin typeface="Times New Roman" pitchFamily="18" charset="0"/>
              </a:rPr>
              <a:t>本章是第五章的特殊情况和先行准备</a:t>
            </a:r>
          </a:p>
          <a:p>
            <a:pPr marL="271463" indent="-271463">
              <a:spcBef>
                <a:spcPct val="20000"/>
              </a:spcBef>
              <a:buClr>
                <a:srgbClr val="FF9900"/>
              </a:buClr>
              <a:buSzPct val="100000"/>
              <a:buFont typeface="Wingdings" pitchFamily="2" charset="2"/>
              <a:buChar char="l"/>
            </a:pPr>
            <a:endParaRPr kumimoji="1" lang="en-US" altLang="zh-CN" sz="2400" dirty="0">
              <a:latin typeface="Times New Roman" pitchFamily="18" charset="0"/>
            </a:endParaRPr>
          </a:p>
          <a:p>
            <a:pPr marL="271463" indent="-271463">
              <a:spcBef>
                <a:spcPct val="20000"/>
              </a:spcBef>
              <a:buClr>
                <a:schemeClr val="accent2"/>
              </a:buClr>
              <a:buSzPct val="100000"/>
            </a:pPr>
            <a:endParaRPr kumimoji="1" lang="en-US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判断推理是否正确方法</a:t>
            </a:r>
            <a:endParaRPr lang="zh-CN" altLang="en-US"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</a:pPr>
            <a:r>
              <a:rPr lang="zh-CN" altLang="en-US">
                <a:sym typeface="Symbol" pitchFamily="18" charset="2"/>
              </a:rPr>
              <a:t>真值表法</a:t>
            </a:r>
          </a:p>
          <a:p>
            <a:pPr marL="642938" lvl="1" indent="-300038">
              <a:buFont typeface="Wingdings" pitchFamily="2" charset="2"/>
              <a:buAutoNum type="circleNumDbPlain"/>
            </a:pPr>
            <a:r>
              <a:rPr lang="zh-CN" altLang="en-US">
                <a:sym typeface="Symbol" pitchFamily="18" charset="2"/>
              </a:rPr>
              <a:t>等值演算法</a:t>
            </a:r>
          </a:p>
          <a:p>
            <a:pPr marL="642938" lvl="1" indent="-300038">
              <a:buFont typeface="Wingdings" pitchFamily="2" charset="2"/>
              <a:buAutoNum type="circleNumDbPlain"/>
            </a:pPr>
            <a:r>
              <a:rPr lang="zh-CN" altLang="en-US">
                <a:sym typeface="Symbol" pitchFamily="18" charset="2"/>
              </a:rPr>
              <a:t>主析取范式法</a:t>
            </a:r>
            <a:endParaRPr lang="zh-CN" altLang="en-US" b="0">
              <a:sym typeface="Symbol" pitchFamily="18" charset="2"/>
            </a:endParaRPr>
          </a:p>
          <a:p>
            <a:pPr marL="642938" lvl="1" indent="-300038">
              <a:buNone/>
            </a:pPr>
            <a:endParaRPr lang="en-US" altLang="zh-CN" b="0">
              <a:sym typeface="Symbol" pitchFamily="18" charset="2"/>
            </a:endParaRPr>
          </a:p>
          <a:p>
            <a:pPr marL="985838" lvl="2" indent="-300038"/>
            <a:endParaRPr lang="en-GB" altLang="zh-CN" sz="1575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推理实例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6" y="1754983"/>
            <a:ext cx="6218634" cy="107989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800">
                <a:solidFill>
                  <a:srgbClr val="A50021"/>
                </a:solidFill>
              </a:rPr>
              <a:t>例</a:t>
            </a:r>
            <a:r>
              <a:rPr lang="en-US" altLang="zh-CN" sz="1800"/>
              <a:t>  </a:t>
            </a:r>
            <a:r>
              <a:rPr lang="zh-CN" altLang="en-US" sz="1800"/>
              <a:t>判断下面推理是否正确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(1) </a:t>
            </a:r>
            <a:r>
              <a:rPr lang="zh-CN" altLang="en-US" sz="1800"/>
              <a:t>若今天是</a:t>
            </a:r>
            <a:r>
              <a:rPr lang="en-US" altLang="zh-CN" sz="1800"/>
              <a:t>1</a:t>
            </a:r>
            <a:r>
              <a:rPr lang="zh-CN" altLang="en-US" sz="1800"/>
              <a:t>号，则明天是</a:t>
            </a:r>
            <a:r>
              <a:rPr lang="en-US" altLang="zh-CN" sz="1800"/>
              <a:t>5</a:t>
            </a:r>
            <a:r>
              <a:rPr lang="zh-CN" altLang="en-US" sz="1800"/>
              <a:t>号</a:t>
            </a:r>
            <a:r>
              <a:rPr lang="en-US" altLang="zh-CN" sz="1800"/>
              <a:t>. </a:t>
            </a:r>
            <a:r>
              <a:rPr lang="zh-CN" altLang="en-US" sz="1800"/>
              <a:t>今天是</a:t>
            </a:r>
            <a:r>
              <a:rPr lang="en-US" altLang="zh-CN" sz="1800"/>
              <a:t>1</a:t>
            </a:r>
            <a:r>
              <a:rPr lang="zh-CN" altLang="en-US" sz="1800"/>
              <a:t>号</a:t>
            </a:r>
            <a:r>
              <a:rPr lang="en-US" altLang="zh-CN" sz="1800"/>
              <a:t>. </a:t>
            </a:r>
            <a:r>
              <a:rPr lang="zh-CN" altLang="en-US" sz="1800"/>
              <a:t>所以</a:t>
            </a:r>
            <a:r>
              <a:rPr lang="en-US" altLang="zh-CN" sz="1800"/>
              <a:t>, </a:t>
            </a:r>
            <a:r>
              <a:rPr lang="zh-CN" altLang="en-US" sz="1800"/>
              <a:t>明天是</a:t>
            </a:r>
            <a:r>
              <a:rPr lang="en-US" altLang="zh-CN" sz="1800"/>
              <a:t>5</a:t>
            </a:r>
            <a:r>
              <a:rPr lang="zh-CN" altLang="en-US" sz="1800"/>
              <a:t>号</a:t>
            </a:r>
            <a:r>
              <a:rPr lang="en-US" altLang="zh-CN" sz="1800"/>
              <a:t>.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/>
              <a:t>(2) </a:t>
            </a:r>
            <a:r>
              <a:rPr lang="zh-CN" altLang="en-US" sz="1800"/>
              <a:t>若今天是</a:t>
            </a:r>
            <a:r>
              <a:rPr lang="en-US" altLang="zh-CN" sz="1800"/>
              <a:t>1</a:t>
            </a:r>
            <a:r>
              <a:rPr lang="zh-CN" altLang="en-US" sz="1800"/>
              <a:t>号，则明天是</a:t>
            </a:r>
            <a:r>
              <a:rPr lang="en-US" altLang="zh-CN" sz="1800"/>
              <a:t>5</a:t>
            </a:r>
            <a:r>
              <a:rPr lang="zh-CN" altLang="en-US" sz="1800"/>
              <a:t>号</a:t>
            </a:r>
            <a:r>
              <a:rPr lang="en-US" altLang="zh-CN" sz="1800"/>
              <a:t>. </a:t>
            </a:r>
            <a:r>
              <a:rPr lang="zh-CN" altLang="en-US" sz="1800"/>
              <a:t>明天是</a:t>
            </a:r>
            <a:r>
              <a:rPr lang="en-US" altLang="zh-CN" sz="1800"/>
              <a:t>5</a:t>
            </a:r>
            <a:r>
              <a:rPr lang="zh-CN" altLang="en-US" sz="1800"/>
              <a:t>号</a:t>
            </a:r>
            <a:r>
              <a:rPr lang="en-US" altLang="zh-CN" sz="1800"/>
              <a:t>. </a:t>
            </a:r>
            <a:r>
              <a:rPr lang="zh-CN" altLang="en-US" sz="1800"/>
              <a:t>所以</a:t>
            </a:r>
            <a:r>
              <a:rPr lang="en-US" altLang="zh-CN" sz="1800"/>
              <a:t>, </a:t>
            </a:r>
            <a:r>
              <a:rPr lang="zh-CN" altLang="en-US" sz="1800"/>
              <a:t>今天是</a:t>
            </a:r>
            <a:r>
              <a:rPr lang="en-US" altLang="zh-CN" sz="1800"/>
              <a:t>1</a:t>
            </a:r>
            <a:r>
              <a:rPr lang="zh-CN" altLang="en-US" sz="1800"/>
              <a:t>号</a:t>
            </a:r>
            <a:r>
              <a:rPr lang="en-US" altLang="zh-CN" sz="1800"/>
              <a:t>. 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439467" y="2943226"/>
            <a:ext cx="3996928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解  设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zh-CN" altLang="en-US">
                <a:latin typeface="Times New Roman" pitchFamily="18" charset="0"/>
              </a:rPr>
              <a:t>：今天是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号，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zh-CN" altLang="en-US">
                <a:latin typeface="Times New Roman" pitchFamily="18" charset="0"/>
              </a:rPr>
              <a:t>：明天是</a:t>
            </a:r>
            <a:r>
              <a:rPr lang="en-US" altLang="zh-CN">
                <a:latin typeface="Times New Roman" pitchFamily="18" charset="0"/>
              </a:rPr>
              <a:t>5</a:t>
            </a:r>
            <a:r>
              <a:rPr lang="zh-CN" altLang="en-US">
                <a:latin typeface="Times New Roman" pitchFamily="18" charset="0"/>
              </a:rPr>
              <a:t>号</a:t>
            </a:r>
            <a:r>
              <a:rPr lang="en-US" altLang="zh-CN">
                <a:latin typeface="Times New Roman" pitchFamily="18" charset="0"/>
              </a:rPr>
              <a:t>. 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(1) </a:t>
            </a:r>
            <a:r>
              <a:rPr lang="zh-CN" altLang="en-US">
                <a:latin typeface="Times New Roman" pitchFamily="18" charset="0"/>
              </a:rPr>
              <a:t>推理的形式结构</a:t>
            </a:r>
            <a:r>
              <a:rPr lang="en-US" altLang="zh-CN">
                <a:latin typeface="Times New Roman" pitchFamily="18" charset="0"/>
              </a:rPr>
              <a:t>: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490914" y="3268267"/>
            <a:ext cx="2322910" cy="431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1818086" y="3699272"/>
            <a:ext cx="4698206" cy="188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用等值演算法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             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>
                <a:latin typeface="Times New Roman" pitchFamily="18" charset="0"/>
              </a:rPr>
              <a:t>((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>
                <a:latin typeface="Times New Roman" pitchFamily="18" charset="0"/>
              </a:rPr>
              <a:t> 1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   </a:t>
            </a:r>
            <a:r>
              <a:rPr lang="zh-CN" altLang="en-US">
                <a:latin typeface="Times New Roman" pitchFamily="18" charset="0"/>
              </a:rPr>
              <a:t>由定理</a:t>
            </a:r>
            <a:r>
              <a:rPr lang="en-US" altLang="zh-CN">
                <a:latin typeface="Times New Roman" pitchFamily="18" charset="0"/>
              </a:rPr>
              <a:t>3.1</a:t>
            </a:r>
            <a:r>
              <a:rPr lang="zh-CN" altLang="en-US">
                <a:latin typeface="Times New Roman" pitchFamily="18" charset="0"/>
              </a:rPr>
              <a:t>可知推理正确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推理实例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6" y="1863330"/>
            <a:ext cx="2321719" cy="43100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1800"/>
              <a:t>(2) </a:t>
            </a:r>
            <a:r>
              <a:rPr lang="zh-CN" altLang="en-US" sz="1800"/>
              <a:t>推理的形式结构</a:t>
            </a:r>
            <a:r>
              <a:rPr lang="en-US" altLang="zh-CN" sz="1800"/>
              <a:t>: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654028" y="1808561"/>
            <a:ext cx="1565672" cy="4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1494235" y="2194322"/>
            <a:ext cx="5524500" cy="290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   </a:t>
            </a:r>
            <a:r>
              <a:rPr lang="zh-CN" altLang="en-US">
                <a:latin typeface="Times New Roman" pitchFamily="18" charset="0"/>
              </a:rPr>
              <a:t>用主析取范式法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             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>
                <a:latin typeface="Times New Roman" pitchFamily="18" charset="0"/>
              </a:rPr>
              <a:t> ((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 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3</a:t>
            </a:r>
            <a:r>
              <a:rPr lang="en-US" altLang="zh-CN">
                <a:latin typeface="Times New Roman" pitchFamily="18" charset="0"/>
              </a:rPr>
              <a:t> 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      </a:t>
            </a:r>
            <a:r>
              <a:rPr lang="zh-CN" altLang="en-US">
                <a:latin typeface="Times New Roman" pitchFamily="18" charset="0"/>
              </a:rPr>
              <a:t>结果不含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故</a:t>
            </a:r>
            <a:r>
              <a:rPr lang="en-US" altLang="zh-CN">
                <a:latin typeface="Times New Roman" pitchFamily="18" charset="0"/>
              </a:rPr>
              <a:t>01</a:t>
            </a:r>
            <a:r>
              <a:rPr lang="zh-CN" altLang="en-US">
                <a:latin typeface="Times New Roman" pitchFamily="18" charset="0"/>
              </a:rPr>
              <a:t>是成假赋值，所以推理不正确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400050">
              <a:lnSpc>
                <a:spcPct val="80000"/>
              </a:lnSpc>
            </a:pPr>
            <a:r>
              <a:rPr lang="zh-CN" altLang="en-US" sz="1800"/>
              <a:t>推理定律</a:t>
            </a:r>
          </a:p>
          <a:p>
            <a:pPr marL="400050" indent="-400050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/>
              <a:t>推理定律</a:t>
            </a:r>
            <a:r>
              <a:rPr lang="en-US" altLang="zh-CN" sz="1800"/>
              <a:t>——</a:t>
            </a:r>
            <a:r>
              <a:rPr lang="zh-CN" altLang="en-US" sz="1800"/>
              <a:t>重言蕴涵式</a:t>
            </a:r>
          </a:p>
          <a:p>
            <a:pPr marL="400050" indent="-400050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z="1800"/>
              <a:t>重要的推理定律：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>
                <a:solidFill>
                  <a:srgbClr val="FF3300"/>
                </a:solidFill>
              </a:rPr>
              <a:t>             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1800">
                <a:solidFill>
                  <a:srgbClr val="FF3300"/>
                </a:solidFill>
              </a:rPr>
              <a:t> 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                            </a:t>
            </a:r>
            <a:r>
              <a:rPr lang="zh-CN" altLang="en-US" sz="1800">
                <a:solidFill>
                  <a:srgbClr val="FF3300"/>
                </a:solidFill>
              </a:rPr>
              <a:t>附加律 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>
                <a:solidFill>
                  <a:srgbClr val="FF3300"/>
                </a:solidFill>
              </a:rPr>
              <a:t>             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</a:rPr>
              <a:t>                            </a:t>
            </a:r>
            <a:r>
              <a:rPr lang="zh-CN" altLang="en-US" sz="1800">
                <a:solidFill>
                  <a:srgbClr val="FF3300"/>
                </a:solidFill>
              </a:rPr>
              <a:t>化简律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例</a:t>
            </a:r>
            <a:r>
              <a:rPr lang="en-US" altLang="zh-CN" sz="1800"/>
              <a:t>1</a:t>
            </a:r>
            <a:r>
              <a:rPr lang="zh-CN" altLang="en-US" sz="1800"/>
              <a:t>：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      如果谁骄傲自满，那么他就要落后；小张骄傲自满，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      所以，小张必定要落后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             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                     </a:t>
            </a:r>
            <a:r>
              <a:rPr lang="zh-CN" altLang="en-US" sz="1800">
                <a:solidFill>
                  <a:srgbClr val="FF3300"/>
                </a:solidFill>
              </a:rPr>
              <a:t>假言推理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例</a:t>
            </a:r>
            <a:r>
              <a:rPr lang="en-US" altLang="zh-CN" sz="1800"/>
              <a:t>2</a:t>
            </a:r>
            <a:r>
              <a:rPr lang="zh-CN" altLang="en-US" sz="1800"/>
              <a:t>：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      如果谁得了肺炎，他就一定要发烧；小李没发烧，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/>
              <a:t>      所以，小李没患肺炎</a:t>
            </a:r>
          </a:p>
          <a:p>
            <a:pPr marL="400050" indent="-400050">
              <a:lnSpc>
                <a:spcPct val="80000"/>
              </a:lnSpc>
              <a:buNone/>
            </a:pPr>
            <a:r>
              <a:rPr lang="zh-CN" altLang="en-US" sz="1800">
                <a:solidFill>
                  <a:srgbClr val="FF3300"/>
                </a:solidFill>
              </a:rPr>
              <a:t>            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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</a:rPr>
              <a:t>                 </a:t>
            </a:r>
            <a:r>
              <a:rPr lang="zh-CN" altLang="en-US" sz="1800">
                <a:solidFill>
                  <a:srgbClr val="FF3300"/>
                </a:solidFill>
              </a:rPr>
              <a:t>拒取式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9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如果降落的物体不受外力的影响，那么，它不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会改变降落的方向；这个物体受到了外力的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影响，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所以，它会改变降落的方向 </a:t>
            </a:r>
          </a:p>
          <a:p>
            <a:r>
              <a:rPr lang="zh-CN" altLang="en-US"/>
              <a:t>例</a:t>
            </a:r>
            <a:r>
              <a:rPr lang="en-US" altLang="zh-CN"/>
              <a:t>4</a:t>
            </a:r>
            <a:r>
              <a:rPr lang="zh-CN" altLang="en-US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如果赵某是走私犯，那么，他应受法律制裁；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经查明，赵某确实受到了法律制裁，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所以，赵某是走私犯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5</a:t>
            </a:r>
            <a:r>
              <a:rPr lang="zh-CN" altLang="en-US"/>
              <a:t>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我要么选择汤要么选择色拉；我不选择汤。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所以，我选择色拉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         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</a:rPr>
              <a:t>                    </a:t>
            </a:r>
            <a:r>
              <a:rPr lang="zh-CN" altLang="en-US">
                <a:solidFill>
                  <a:srgbClr val="FF3300"/>
                </a:solidFill>
              </a:rPr>
              <a:t>析取三段论</a:t>
            </a:r>
          </a:p>
          <a:p>
            <a:pPr>
              <a:lnSpc>
                <a:spcPct val="90000"/>
              </a:lnSpc>
            </a:pPr>
            <a:r>
              <a:rPr lang="zh-CN" altLang="en-US"/>
              <a:t>例</a:t>
            </a:r>
            <a:r>
              <a:rPr lang="en-US" altLang="zh-CN"/>
              <a:t>6</a:t>
            </a:r>
            <a:r>
              <a:rPr lang="zh-CN" altLang="en-US"/>
              <a:t>：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如果我不能起床，则我不能上班。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如果我不能上班，则我不能得到报酬。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所以，如果我不能起床，则我不能得到报酬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        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</a:rPr>
              <a:t>(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3300"/>
                </a:solidFill>
              </a:rPr>
              <a:t>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</a:rPr>
              <a:t>)           </a:t>
            </a:r>
            <a:r>
              <a:rPr lang="zh-CN" altLang="en-US">
                <a:solidFill>
                  <a:srgbClr val="FF3300"/>
                </a:solidFill>
              </a:rPr>
              <a:t>假言三段论</a:t>
            </a:r>
            <a:endParaRPr lang="zh-CN" altLang="en-US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    </a:t>
            </a:r>
            <a:r>
              <a:rPr lang="zh-CN" altLang="en-US" i="1">
                <a:solidFill>
                  <a:srgbClr val="FF3300"/>
                </a:solidFill>
              </a:rPr>
              <a:t> </a:t>
            </a:r>
            <a:r>
              <a:rPr lang="en-US" altLang="zh-CN" i="1">
                <a:solidFill>
                  <a:srgbClr val="FF3300"/>
                </a:solidFill>
              </a:rPr>
              <a:t>(A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</a:t>
            </a:r>
            <a:r>
              <a:rPr lang="en-US" altLang="zh-CN" i="1">
                <a:solidFill>
                  <a:srgbClr val="FF3300"/>
                </a:solidFill>
              </a:rPr>
              <a:t>B)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FF3300"/>
                </a:solidFill>
              </a:rPr>
              <a:t>(B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</a:t>
            </a:r>
            <a:r>
              <a:rPr lang="en-US" altLang="zh-CN" i="1">
                <a:solidFill>
                  <a:srgbClr val="FF3300"/>
                </a:solidFill>
              </a:rPr>
              <a:t>C) 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i="1">
                <a:solidFill>
                  <a:srgbClr val="FF3300"/>
                </a:solidFill>
              </a:rPr>
              <a:t> (A</a:t>
            </a:r>
            <a:r>
              <a:rPr lang="en-US" altLang="zh-CN" i="1">
                <a:solidFill>
                  <a:srgbClr val="FF3300"/>
                </a:solidFill>
                <a:sym typeface="Symbol" pitchFamily="18" charset="2"/>
              </a:rPr>
              <a:t></a:t>
            </a:r>
            <a:r>
              <a:rPr lang="en-US" altLang="zh-CN" i="1">
                <a:solidFill>
                  <a:srgbClr val="FF3300"/>
                </a:solidFill>
              </a:rPr>
              <a:t>C)</a:t>
            </a:r>
            <a:r>
              <a:rPr lang="en-US" altLang="zh-CN"/>
              <a:t>          </a:t>
            </a:r>
            <a:r>
              <a:rPr lang="zh-CN" altLang="en-US">
                <a:solidFill>
                  <a:srgbClr val="FF3300"/>
                </a:solidFill>
              </a:rPr>
              <a:t>等价三段论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863328"/>
            <a:ext cx="6100763" cy="3671888"/>
          </a:xfrm>
        </p:spPr>
        <p:txBody>
          <a:bodyPr/>
          <a:lstStyle/>
          <a:p>
            <a:r>
              <a:rPr lang="zh-CN" altLang="en-US" sz="1800"/>
              <a:t>例</a:t>
            </a:r>
            <a:r>
              <a:rPr lang="en-US" altLang="zh-CN" sz="1800"/>
              <a:t>7</a:t>
            </a:r>
            <a:r>
              <a:rPr lang="zh-CN" altLang="en-US" sz="1800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        东方朔偷饮了汉武帝求得的据说饮了能够不死的酒，汉武帝要杀他，他说：“如果这酒真能使人不死，那么你就杀不死我；如果这酒不能使人不死</a:t>
            </a:r>
            <a:r>
              <a:rPr lang="en-US" altLang="zh-CN" sz="1800"/>
              <a:t>(</a:t>
            </a:r>
            <a:r>
              <a:rPr lang="zh-CN" altLang="en-US" sz="1800"/>
              <a:t>你能杀得死我</a:t>
            </a:r>
            <a:r>
              <a:rPr lang="en-US" altLang="zh-CN" sz="1800"/>
              <a:t>)</a:t>
            </a:r>
            <a:r>
              <a:rPr lang="zh-CN" altLang="en-US" sz="1800"/>
              <a:t>，那么它就没有什么用处（不必杀我）；这酒或者能使人不死，或者不能使人不死；所以你或者杀不死我，或者不必杀我。”</a:t>
            </a:r>
            <a:r>
              <a:rPr lang="en-US" altLang="zh-CN" sz="1800"/>
              <a:t> </a:t>
            </a:r>
          </a:p>
          <a:p>
            <a:pPr>
              <a:buFont typeface="Wingdings" pitchFamily="2" charset="2"/>
              <a:buNone/>
            </a:pPr>
            <a:endParaRPr lang="en-US" altLang="zh-CN" sz="1800"/>
          </a:p>
          <a:p>
            <a:pPr>
              <a:buFont typeface="Wingdings" pitchFamily="2" charset="2"/>
              <a:buNone/>
            </a:pPr>
            <a:r>
              <a:rPr lang="en-US" altLang="zh-CN" sz="1800">
                <a:solidFill>
                  <a:srgbClr val="FF3300"/>
                </a:solidFill>
              </a:rPr>
              <a:t>          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 i="1">
                <a:solidFill>
                  <a:srgbClr val="FF3300"/>
                </a:solidFill>
              </a:rPr>
              <a:t>C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FF3300"/>
                </a:solidFill>
              </a:rPr>
              <a:t>D</a:t>
            </a:r>
            <a:r>
              <a:rPr lang="en-US" altLang="zh-CN" sz="1800">
                <a:solidFill>
                  <a:srgbClr val="FF3300"/>
                </a:solidFill>
              </a:rPr>
              <a:t>)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sz="1800" i="1">
                <a:solidFill>
                  <a:srgbClr val="FF3300"/>
                </a:solidFill>
              </a:rPr>
              <a:t>C</a:t>
            </a:r>
            <a:r>
              <a:rPr lang="en-US" altLang="zh-CN" sz="1800">
                <a:solidFill>
                  <a:srgbClr val="FF3300"/>
                </a:solidFill>
              </a:rPr>
              <a:t>)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1800">
                <a:solidFill>
                  <a:srgbClr val="FF3300"/>
                </a:solidFill>
              </a:rPr>
              <a:t> (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</a:t>
            </a:r>
            <a:r>
              <a:rPr lang="en-US" altLang="zh-CN" sz="1800" i="1">
                <a:solidFill>
                  <a:srgbClr val="FF3300"/>
                </a:solidFill>
              </a:rPr>
              <a:t>D</a:t>
            </a:r>
            <a:r>
              <a:rPr lang="en-US" altLang="zh-CN" sz="1800">
                <a:solidFill>
                  <a:srgbClr val="FF3300"/>
                </a:solidFill>
              </a:rPr>
              <a:t>)         </a:t>
            </a:r>
            <a:r>
              <a:rPr lang="zh-CN" altLang="en-US" sz="1800">
                <a:solidFill>
                  <a:srgbClr val="FF3300"/>
                </a:solidFill>
              </a:rPr>
              <a:t>构造性二难</a:t>
            </a:r>
            <a:r>
              <a:rPr lang="zh-CN" altLang="en-US" sz="1800"/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1800">
                <a:solidFill>
                  <a:srgbClr val="FF3300"/>
                </a:solidFill>
              </a:rPr>
              <a:t>          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 sz="1800">
                <a:solidFill>
                  <a:srgbClr val="FF3300"/>
                </a:solidFill>
              </a:rPr>
              <a:t>(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1800" i="1">
                <a:solidFill>
                  <a:srgbClr val="FF3300"/>
                </a:solidFill>
              </a:rPr>
              <a:t>A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)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 sz="1800">
                <a:solidFill>
                  <a:srgbClr val="FF3300"/>
                </a:solidFill>
              </a:rPr>
              <a:t> </a:t>
            </a:r>
            <a:r>
              <a:rPr lang="en-US" altLang="zh-CN" sz="1800" i="1">
                <a:solidFill>
                  <a:srgbClr val="FF3300"/>
                </a:solidFill>
              </a:rPr>
              <a:t>B</a:t>
            </a:r>
            <a:r>
              <a:rPr lang="en-US" altLang="zh-CN" sz="1800">
                <a:solidFill>
                  <a:srgbClr val="FF3300"/>
                </a:solidFill>
              </a:rPr>
              <a:t>                           </a:t>
            </a:r>
            <a:r>
              <a:rPr lang="zh-CN" altLang="en-US" sz="1800">
                <a:solidFill>
                  <a:srgbClr val="FF3300"/>
                </a:solidFill>
              </a:rPr>
              <a:t>构造性二难</a:t>
            </a:r>
          </a:p>
          <a:p>
            <a:pPr>
              <a:buFont typeface="Wingdings" pitchFamily="2" charset="2"/>
              <a:buNone/>
            </a:pPr>
            <a:r>
              <a:rPr lang="zh-CN" altLang="en-US" sz="1800">
                <a:solidFill>
                  <a:srgbClr val="FF3300"/>
                </a:solidFill>
              </a:rPr>
              <a:t>                                                                              （特殊形式）</a:t>
            </a:r>
          </a:p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例</a:t>
            </a:r>
            <a:r>
              <a:rPr lang="zh-CN" altLang="zh-CN"/>
              <a:t>8</a:t>
            </a:r>
            <a:r>
              <a:rPr lang="zh-CN"/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 If it rains, we will stay inside. 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 If it is sunny, we will go for a walk. 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Either we will not stay inside, or we will not go for a walk. </a:t>
            </a:r>
          </a:p>
          <a:p>
            <a:pPr>
              <a:buFont typeface="Wingdings" pitchFamily="2" charset="2"/>
              <a:buNone/>
            </a:pPr>
            <a:r>
              <a:rPr lang="zh-CN" altLang="zh-CN"/>
              <a:t>   Therefore, either it will not rain, or it will not be sunny. 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FF3300"/>
                </a:solidFill>
              </a:rPr>
              <a:t>    (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</a:rPr>
              <a:t>(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FF3300"/>
                </a:solidFill>
              </a:rPr>
              <a:t>D</a:t>
            </a:r>
            <a:r>
              <a:rPr lang="en-US" altLang="zh-CN">
                <a:solidFill>
                  <a:srgbClr val="FF3300"/>
                </a:solidFill>
              </a:rPr>
              <a:t>)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FF3300"/>
                </a:solidFill>
              </a:rPr>
              <a:t>(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FF3300"/>
                </a:solidFill>
              </a:rPr>
              <a:t>B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</a:t>
            </a:r>
            <a:r>
              <a:rPr lang="en-US" altLang="zh-CN" i="1">
                <a:solidFill>
                  <a:srgbClr val="FF3300"/>
                </a:solidFill>
              </a:rPr>
              <a:t>D</a:t>
            </a:r>
            <a:r>
              <a:rPr lang="en-US" altLang="zh-CN">
                <a:solidFill>
                  <a:srgbClr val="FF3300"/>
                </a:solidFill>
              </a:rPr>
              <a:t>) 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</a:t>
            </a:r>
            <a:r>
              <a:rPr lang="en-US" altLang="zh-CN">
                <a:solidFill>
                  <a:srgbClr val="FF3300"/>
                </a:solidFill>
              </a:rPr>
              <a:t> (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i="1">
                <a:solidFill>
                  <a:srgbClr val="FF3300"/>
                </a:solidFill>
              </a:rPr>
              <a:t>A</a:t>
            </a:r>
            <a:r>
              <a:rPr lang="en-US" altLang="zh-CN">
                <a:solidFill>
                  <a:srgbClr val="FF3300"/>
                </a:solidFill>
                <a:sym typeface="Symbol" pitchFamily="18" charset="2"/>
              </a:rPr>
              <a:t></a:t>
            </a:r>
            <a:r>
              <a:rPr lang="en-US" altLang="zh-CN" i="1">
                <a:solidFill>
                  <a:srgbClr val="FF3300"/>
                </a:solidFill>
              </a:rPr>
              <a:t>C</a:t>
            </a:r>
            <a:r>
              <a:rPr lang="en-US" altLang="zh-CN">
                <a:solidFill>
                  <a:srgbClr val="FF3300"/>
                </a:solidFill>
              </a:rPr>
              <a:t>)   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rgbClr val="FF3300"/>
                </a:solidFill>
              </a:rPr>
              <a:t>                                                         破坏性二难</a:t>
            </a:r>
            <a:endParaRPr lang="zh-CN">
              <a:solidFill>
                <a:srgbClr val="FF3300"/>
              </a:solidFill>
            </a:endParaRPr>
          </a:p>
          <a:p>
            <a:pPr>
              <a:buFont typeface="Wingdings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863328"/>
            <a:ext cx="5830491" cy="367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1200"/>
              <a:t>普罗泰戈拉收了一名学生叫欧提勒士。普氏与他签订了这样一份合同：前者向后者传授辩论技巧，教他帮人打官司；后者入学时交一半学费，另一半学费则在他毕业后帮人打官司赢了之后再交。时光荏苒，欧氏从普氏那里毕业了。但他总不帮人打官司，普氏于是就总得不到那另一半学费。</a:t>
            </a:r>
          </a:p>
          <a:p>
            <a:pPr>
              <a:lnSpc>
                <a:spcPct val="80000"/>
              </a:lnSpc>
            </a:pPr>
            <a:endParaRPr lang="zh-CN" altLang="en-US" sz="1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/>
              <a:t>普氏为了要那另一半学费，他去与欧氏打官司，并打着这样的如意算盘：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 如果欧氏打赢了这场官司，按照合同的规定，他应该给我另一半学费。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 如果欧氏打输了这场官司，按照法庭的裁决，他应该给我另一半学费。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 欧氏或者打赢这场官司，或者打输这场官司。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 总之，他应该付给我另一半学费。</a:t>
            </a:r>
            <a:r>
              <a:rPr lang="zh-CN" altLang="en-US" sz="12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/>
              <a:t>但欧氏却对普氏说：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如果这场官司我打赢了，按照法庭的裁决，我不应该给您另一半学费。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如果这场官司我打输了，按照合同的规定，我不应该给您另一半学费。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我或者打赢这场官司，或者打输这场官司。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 i="1">
                <a:solidFill>
                  <a:srgbClr val="FF3300"/>
                </a:solidFill>
              </a:rPr>
              <a:t>      总之，我不应该付另一半学费</a:t>
            </a:r>
            <a:r>
              <a:rPr lang="zh-CN" altLang="en-US" sz="12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zh-CN" altLang="en-US" sz="12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1200"/>
              <a:t>究竟谁的说法对呢？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01391" y="1754981"/>
            <a:ext cx="5938838" cy="3671888"/>
          </a:xfrm>
          <a:noFill/>
        </p:spPr>
        <p:txBody>
          <a:bodyPr/>
          <a:lstStyle/>
          <a:p>
            <a:r>
              <a:rPr lang="zh-CN" altLang="en-US"/>
              <a:t>推理定律</a:t>
            </a:r>
            <a:endParaRPr lang="en-GB" altLang="zh-CN" sz="18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3368278" y="2355056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A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2855119" y="2619375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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A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2675335" y="2890838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643187" y="3161110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B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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20487" name="Rectangle 10"/>
          <p:cNvSpPr>
            <a:spLocks noChangeArrowheads="1"/>
          </p:cNvSpPr>
          <p:nvPr/>
        </p:nvSpPr>
        <p:spPr bwMode="auto">
          <a:xfrm>
            <a:off x="2589610" y="3429000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B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24584" name="Rectangle 11"/>
          <p:cNvSpPr>
            <a:spLocks noChangeArrowheads="1"/>
          </p:cNvSpPr>
          <p:nvPr/>
        </p:nvSpPr>
        <p:spPr bwMode="auto">
          <a:xfrm>
            <a:off x="2677716" y="3750469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 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B</a:t>
            </a:r>
            <a:r>
              <a:rPr lang="en-US" altLang="zh-CN">
                <a:sym typeface="Symbol" pitchFamily="18" charset="2"/>
              </a:rPr>
              <a:t> 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/>
              <a:t> </a:t>
            </a:r>
            <a:r>
              <a:rPr lang="en-US" altLang="zh-CN">
                <a:solidFill>
                  <a:srgbClr val="9D0187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rgbClr val="9D0187"/>
                </a:solidFill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A</a:t>
            </a:r>
            <a:r>
              <a:rPr lang="en-US" altLang="zh-CN">
                <a:sym typeface="Symbol" pitchFamily="18" charset="2"/>
              </a:rPr>
              <a:t>  </a:t>
            </a:r>
            <a:r>
              <a:rPr lang="en-US" altLang="zh-CN" i="1">
                <a:sym typeface="Symbol" pitchFamily="18" charset="2"/>
              </a:rPr>
              <a:t>C</a:t>
            </a:r>
            <a:r>
              <a:rPr lang="en-US" altLang="zh-CN">
                <a:sym typeface="Symbol" pitchFamily="18" charset="2"/>
              </a:rPr>
              <a:t>)</a:t>
            </a:r>
            <a:r>
              <a:rPr lang="en-US" altLang="zh-CN"/>
              <a:t> </a:t>
            </a:r>
          </a:p>
        </p:txBody>
      </p:sp>
      <p:sp>
        <p:nvSpPr>
          <p:cNvPr id="20489" name="Rectangle 12"/>
          <p:cNvSpPr>
            <a:spLocks noChangeArrowheads="1"/>
          </p:cNvSpPr>
          <p:nvPr/>
        </p:nvSpPr>
        <p:spPr bwMode="auto">
          <a:xfrm>
            <a:off x="2696766" y="4071938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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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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1893094" y="4391025"/>
            <a:ext cx="3186113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0491" name="Rectangle 13"/>
          <p:cNvSpPr>
            <a:spLocks noChangeArrowheads="1"/>
          </p:cNvSpPr>
          <p:nvPr/>
        </p:nvSpPr>
        <p:spPr bwMode="auto">
          <a:xfrm>
            <a:off x="1975247" y="4712494"/>
            <a:ext cx="3186113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endParaRPr lang="en-US" altLang="zh-CN">
              <a:solidFill>
                <a:schemeClr val="bg2"/>
              </a:solidFill>
              <a:sym typeface="Symbol" pitchFamily="18" charset="2"/>
            </a:endParaRPr>
          </a:p>
        </p:txBody>
      </p:sp>
      <p:sp>
        <p:nvSpPr>
          <p:cNvPr id="20492" name="Rectangle 13"/>
          <p:cNvSpPr>
            <a:spLocks noChangeArrowheads="1"/>
          </p:cNvSpPr>
          <p:nvPr/>
        </p:nvSpPr>
        <p:spPr bwMode="auto">
          <a:xfrm>
            <a:off x="1893094" y="4980385"/>
            <a:ext cx="3186113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bg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bg2"/>
                </a:solidFill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(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  </a:t>
            </a:r>
            <a:r>
              <a:rPr lang="en-US" altLang="zh-CN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i="1">
                <a:solidFill>
                  <a:schemeClr val="bg2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US" altLang="zh-CN">
                <a:solidFill>
                  <a:schemeClr val="bg2"/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20493" name="TextBox 13"/>
          <p:cNvSpPr txBox="1">
            <a:spLocks noChangeArrowheads="1"/>
          </p:cNvSpPr>
          <p:nvPr/>
        </p:nvSpPr>
        <p:spPr bwMode="auto">
          <a:xfrm>
            <a:off x="5643564" y="2411016"/>
            <a:ext cx="80367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附加律</a:t>
            </a:r>
          </a:p>
        </p:txBody>
      </p:sp>
      <p:sp>
        <p:nvSpPr>
          <p:cNvPr id="20494" name="TextBox 14"/>
          <p:cNvSpPr txBox="1">
            <a:spLocks noChangeArrowheads="1"/>
          </p:cNvSpPr>
          <p:nvPr/>
        </p:nvSpPr>
        <p:spPr bwMode="auto">
          <a:xfrm>
            <a:off x="5643563" y="5036345"/>
            <a:ext cx="15537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破坏性二难</a:t>
            </a:r>
          </a:p>
        </p:txBody>
      </p:sp>
      <p:sp>
        <p:nvSpPr>
          <p:cNvPr id="20495" name="TextBox 15"/>
          <p:cNvSpPr txBox="1">
            <a:spLocks noChangeArrowheads="1"/>
          </p:cNvSpPr>
          <p:nvPr/>
        </p:nvSpPr>
        <p:spPr bwMode="auto">
          <a:xfrm>
            <a:off x="5643562" y="4768454"/>
            <a:ext cx="21967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构造性二难（特殊形式）</a:t>
            </a:r>
          </a:p>
        </p:txBody>
      </p:sp>
      <p:sp>
        <p:nvSpPr>
          <p:cNvPr id="20496" name="TextBox 16"/>
          <p:cNvSpPr txBox="1">
            <a:spLocks noChangeArrowheads="1"/>
          </p:cNvSpPr>
          <p:nvPr/>
        </p:nvSpPr>
        <p:spPr bwMode="auto">
          <a:xfrm>
            <a:off x="5643562" y="4446985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构造性二难</a:t>
            </a:r>
          </a:p>
        </p:txBody>
      </p:sp>
      <p:sp>
        <p:nvSpPr>
          <p:cNvPr id="20497" name="TextBox 17"/>
          <p:cNvSpPr txBox="1">
            <a:spLocks noChangeArrowheads="1"/>
          </p:cNvSpPr>
          <p:nvPr/>
        </p:nvSpPr>
        <p:spPr bwMode="auto">
          <a:xfrm>
            <a:off x="5643562" y="4125516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等价三段论</a:t>
            </a:r>
          </a:p>
        </p:txBody>
      </p:sp>
      <p:sp>
        <p:nvSpPr>
          <p:cNvPr id="24594" name="TextBox 18"/>
          <p:cNvSpPr txBox="1">
            <a:spLocks noChangeArrowheads="1"/>
          </p:cNvSpPr>
          <p:nvPr/>
        </p:nvSpPr>
        <p:spPr bwMode="auto">
          <a:xfrm>
            <a:off x="5643562" y="3804049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假言三段论</a:t>
            </a:r>
          </a:p>
        </p:txBody>
      </p:sp>
      <p:sp>
        <p:nvSpPr>
          <p:cNvPr id="20499" name="TextBox 19"/>
          <p:cNvSpPr txBox="1">
            <a:spLocks noChangeArrowheads="1"/>
          </p:cNvSpPr>
          <p:nvPr/>
        </p:nvSpPr>
        <p:spPr bwMode="auto">
          <a:xfrm>
            <a:off x="5643562" y="3482579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析取三段论</a:t>
            </a:r>
          </a:p>
        </p:txBody>
      </p:sp>
      <p:sp>
        <p:nvSpPr>
          <p:cNvPr id="20500" name="TextBox 20"/>
          <p:cNvSpPr txBox="1">
            <a:spLocks noChangeArrowheads="1"/>
          </p:cNvSpPr>
          <p:nvPr/>
        </p:nvSpPr>
        <p:spPr bwMode="auto">
          <a:xfrm>
            <a:off x="5643562" y="3214689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拒取式</a:t>
            </a:r>
          </a:p>
        </p:txBody>
      </p:sp>
      <p:sp>
        <p:nvSpPr>
          <p:cNvPr id="20501" name="TextBox 21"/>
          <p:cNvSpPr txBox="1">
            <a:spLocks noChangeArrowheads="1"/>
          </p:cNvSpPr>
          <p:nvPr/>
        </p:nvSpPr>
        <p:spPr bwMode="auto">
          <a:xfrm>
            <a:off x="5643562" y="2946797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假言推理</a:t>
            </a:r>
          </a:p>
        </p:txBody>
      </p:sp>
      <p:sp>
        <p:nvSpPr>
          <p:cNvPr id="20502" name="TextBox 22"/>
          <p:cNvSpPr txBox="1">
            <a:spLocks noChangeArrowheads="1"/>
          </p:cNvSpPr>
          <p:nvPr/>
        </p:nvSpPr>
        <p:spPr bwMode="auto">
          <a:xfrm>
            <a:off x="5643562" y="2678907"/>
            <a:ext cx="2196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化简律</a:t>
            </a:r>
          </a:p>
        </p:txBody>
      </p:sp>
      <p:sp>
        <p:nvSpPr>
          <p:cNvPr id="205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458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459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/>
      <p:bldP spid="245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itchFamily="2" charset="2"/>
              <a:buNone/>
            </a:pPr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 sz="2700"/>
              <a:t>第一节：推理的形式结构</a:t>
            </a:r>
            <a:endParaRPr lang="en-GB" altLang="zh-CN" sz="2700"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270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27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3076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316" y="2943226"/>
            <a:ext cx="751284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493044" y="1863328"/>
            <a:ext cx="6535341" cy="3671888"/>
          </a:xfrm>
          <a:noFill/>
        </p:spPr>
        <p:txBody>
          <a:bodyPr/>
          <a:lstStyle/>
          <a:p>
            <a:pPr marL="342900" indent="-342900">
              <a:buNone/>
            </a:pPr>
            <a:r>
              <a:rPr lang="zh-CN" altLang="en-US">
                <a:sym typeface="Symbol" pitchFamily="18" charset="2"/>
              </a:rPr>
              <a:t>证明：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 C)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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  <a:r>
              <a:rPr kumimoji="0" lang="en-US" altLang="zh-CN">
                <a:latin typeface="Verdana" pitchFamily="34" charset="0"/>
              </a:rPr>
              <a:t> </a:t>
            </a:r>
          </a:p>
          <a:p>
            <a:pPr marL="342900" indent="-342900">
              <a:buNone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    ((A 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 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  <a:endParaRPr lang="zh-CN" altLang="en-US">
              <a:sym typeface="Symbol" pitchFamily="18" charset="2"/>
            </a:endParaRPr>
          </a:p>
          <a:p>
            <a:pPr marL="342900" indent="-3429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((A 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(B  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</a:p>
          <a:p>
            <a:pPr marL="342900" indent="-3429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 ((A  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(B  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  <a:endParaRPr lang="zh-CN" altLang="en-US">
              <a:sym typeface="Symbol" pitchFamily="18" charset="2"/>
            </a:endParaRPr>
          </a:p>
          <a:p>
            <a:pPr marL="342900" indent="-3429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((A  B)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 C))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(A  C)</a:t>
            </a:r>
          </a:p>
          <a:p>
            <a:pPr marL="342900" indent="-3429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((A  B)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 C))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(A  C)</a:t>
            </a:r>
            <a:endParaRPr lang="zh-CN" altLang="en-US">
              <a:sym typeface="Symbol" pitchFamily="18" charset="2"/>
            </a:endParaRPr>
          </a:p>
          <a:p>
            <a:pPr marL="342900" indent="-3429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((A  B)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A 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((B  C)  C)</a:t>
            </a:r>
          </a:p>
          <a:p>
            <a:pPr marL="342900" indent="-342900">
              <a:buFont typeface="Symbol" pitchFamily="18" charset="2"/>
              <a:buChar char="Û"/>
            </a:pPr>
            <a:r>
              <a:rPr kumimoji="0" lang="en-US" altLang="zh-CN">
                <a:latin typeface="Verdana" pitchFamily="34" charset="0"/>
                <a:sym typeface="Symbol" pitchFamily="18" charset="2"/>
              </a:rPr>
              <a:t>(B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A )</a:t>
            </a:r>
            <a:r>
              <a:rPr kumimoji="0" lang="en-US" altLang="zh-CN">
                <a:latin typeface="Verdana" pitchFamily="34" charset="0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(B  C)</a:t>
            </a:r>
            <a:endParaRPr lang="zh-CN" altLang="en-US">
              <a:sym typeface="Symbol" pitchFamily="18" charset="2"/>
            </a:endParaRPr>
          </a:p>
          <a:p>
            <a:pPr marL="342900" indent="-342900">
              <a:buFont typeface="Symbol" pitchFamily="18" charset="2"/>
              <a:buChar char="Û"/>
            </a:pPr>
            <a:r>
              <a:rPr lang="en-US" altLang="zh-CN" sz="1800">
                <a:latin typeface="Verdana" pitchFamily="34" charset="0"/>
                <a:sym typeface="Symbol" pitchFamily="18" charset="2"/>
              </a:rPr>
              <a:t>1</a:t>
            </a:r>
          </a:p>
          <a:p>
            <a:pPr marL="342900" indent="-342900">
              <a:buNone/>
            </a:pPr>
            <a:endParaRPr lang="en-GB" altLang="zh-CN" sz="1800">
              <a:latin typeface="Verdana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350" y="1213249"/>
            <a:ext cx="5829300" cy="45839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/>
              <a:t>         </a:t>
            </a:r>
          </a:p>
          <a:p>
            <a:pPr algn="ctr">
              <a:buFont typeface="Wingdings" pitchFamily="2" charset="2"/>
              <a:buNone/>
            </a:pPr>
            <a:endParaRPr lang="zh-CN" altLang="en-US"/>
          </a:p>
          <a:p>
            <a:pPr algn="ctr">
              <a:buFont typeface="Wingdings" pitchFamily="2" charset="2"/>
              <a:buNone/>
            </a:pPr>
            <a:r>
              <a:rPr lang="zh-CN" altLang="en-US" sz="2700"/>
              <a:t>第二节：自然推理系统</a:t>
            </a:r>
            <a:r>
              <a:rPr lang="en-US" altLang="zh-CN" sz="2700"/>
              <a:t>P</a:t>
            </a:r>
            <a:endParaRPr lang="zh-CN" altLang="en-US" sz="2700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270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Wingdings" pitchFamily="2" charset="2"/>
              <a:buNone/>
            </a:pPr>
            <a:endParaRPr lang="en-US" altLang="zh-CN" sz="2700">
              <a:solidFill>
                <a:schemeClr val="tx1"/>
              </a:solidFill>
              <a:latin typeface="Verdana" pitchFamily="34" charset="0"/>
            </a:endParaRPr>
          </a:p>
        </p:txBody>
      </p:sp>
      <p:pic>
        <p:nvPicPr>
          <p:cNvPr id="22532" name="Picture 21" descr="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316" y="2943226"/>
            <a:ext cx="751284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1863328"/>
            <a:ext cx="5938838" cy="3671888"/>
          </a:xfrm>
          <a:noFill/>
        </p:spPr>
        <p:txBody>
          <a:bodyPr/>
          <a:lstStyle/>
          <a:p>
            <a:r>
              <a:rPr lang="zh-CN" altLang="en-US" i="1">
                <a:solidFill>
                  <a:srgbClr val="FF3300"/>
                </a:solidFill>
              </a:rPr>
              <a:t>自然演绎推理</a:t>
            </a:r>
            <a:r>
              <a:rPr lang="zh-CN" altLang="en-US"/>
              <a:t>：从一组已知为真的事实出发，直接运用经典逻辑推理规则推出结论的过程</a:t>
            </a:r>
            <a:endParaRPr lang="en-US" altLang="zh-CN"/>
          </a:p>
          <a:p>
            <a:r>
              <a:rPr lang="zh-CN" altLang="en-US"/>
              <a:t>为什么要自然演绎</a:t>
            </a:r>
            <a:r>
              <a:rPr lang="en-US" altLang="zh-CN">
                <a:latin typeface="Verdana" pitchFamily="34" charset="0"/>
              </a:rPr>
              <a:t>(Natural Deduction)</a:t>
            </a:r>
            <a:r>
              <a:rPr lang="zh-CN" altLang="en-US"/>
              <a:t>？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给出验证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的推理过程</a:t>
            </a:r>
          </a:p>
          <a:p>
            <a:r>
              <a:rPr lang="zh-CN" altLang="en-US"/>
              <a:t>需要引入</a:t>
            </a:r>
            <a:r>
              <a:rPr lang="zh-CN" altLang="en-US">
                <a:solidFill>
                  <a:srgbClr val="FF0000"/>
                </a:solidFill>
              </a:rPr>
              <a:t>证明</a:t>
            </a:r>
            <a:r>
              <a:rPr lang="zh-CN" altLang="en-US"/>
              <a:t>的概念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</a:t>
            </a:r>
            <a:r>
              <a:rPr lang="zh-CN" altLang="en-US" sz="1800" i="1">
                <a:solidFill>
                  <a:schemeClr val="accent2"/>
                </a:solidFill>
              </a:rPr>
              <a:t>一个描述推理过程的命题公式序列，其中的每个公式或者是已知前提，或者是由前面的公式应用到推理规则得到的结论</a:t>
            </a:r>
          </a:p>
          <a:p>
            <a:r>
              <a:rPr lang="zh-CN" altLang="en-US"/>
              <a:t>自然演绎模拟人类的推理</a:t>
            </a:r>
          </a:p>
          <a:p>
            <a:endParaRPr lang="zh-CN" altLang="en-US"/>
          </a:p>
          <a:p>
            <a:endParaRPr lang="zh-CN" altLang="en-GB" sz="1800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897981" y="2946797"/>
            <a:ext cx="3429000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100">
                <a:latin typeface="Verdana" pitchFamily="34" charset="0"/>
              </a:rPr>
              <a:t>A</a:t>
            </a:r>
            <a:r>
              <a:rPr kumimoji="1" lang="en-US" altLang="zh-CN" sz="1200">
                <a:latin typeface="Verdana" pitchFamily="34" charset="0"/>
              </a:rPr>
              <a:t>1</a:t>
            </a:r>
            <a:r>
              <a:rPr kumimoji="1" lang="en-US" altLang="zh-CN" sz="2100">
                <a:latin typeface="Verdana" pitchFamily="34" charset="0"/>
                <a:sym typeface="Symbol" pitchFamily="18" charset="2"/>
              </a:rPr>
              <a:t></a:t>
            </a:r>
            <a:r>
              <a:rPr kumimoji="1" lang="en-US" altLang="zh-CN" sz="2100">
                <a:latin typeface="Verdana" pitchFamily="34" charset="0"/>
              </a:rPr>
              <a:t>…</a:t>
            </a:r>
            <a:r>
              <a:rPr kumimoji="1" lang="en-US" altLang="zh-CN" sz="2100">
                <a:latin typeface="Verdana" pitchFamily="34" charset="0"/>
                <a:sym typeface="Symbol" pitchFamily="18" charset="2"/>
              </a:rPr>
              <a:t></a:t>
            </a:r>
            <a:r>
              <a:rPr kumimoji="1" lang="en-US" altLang="zh-CN" sz="2100">
                <a:latin typeface="Verdana" pitchFamily="34" charset="0"/>
              </a:rPr>
              <a:t>A</a:t>
            </a:r>
            <a:r>
              <a:rPr kumimoji="1" lang="en-US" altLang="zh-CN" sz="1200">
                <a:latin typeface="Verdana" pitchFamily="34" charset="0"/>
              </a:rPr>
              <a:t>k</a:t>
            </a:r>
            <a:r>
              <a:rPr kumimoji="1" lang="en-US" altLang="zh-CN" sz="2100">
                <a:latin typeface="Verdana" pitchFamily="34" charset="0"/>
              </a:rPr>
              <a:t> </a:t>
            </a:r>
            <a:r>
              <a:rPr kumimoji="1" lang="zh-CN" altLang="en-US" sz="2100">
                <a:latin typeface="Verdana" pitchFamily="34" charset="0"/>
                <a:sym typeface="Symbol" pitchFamily="18" charset="2"/>
              </a:rPr>
              <a:t></a:t>
            </a:r>
            <a:r>
              <a:rPr kumimoji="1" lang="en-US" altLang="zh-CN" sz="2100">
                <a:latin typeface="Verdana" pitchFamily="34" charset="0"/>
              </a:rPr>
              <a:t> B</a:t>
            </a:r>
            <a:endParaRPr kumimoji="1" lang="zh-CN" altLang="en-US" sz="21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</a:rPr>
              <a:t>3.2  </a:t>
            </a:r>
            <a:r>
              <a:rPr lang="zh-CN" altLang="en-US">
                <a:latin typeface="Times New Roman" pitchFamily="18" charset="0"/>
              </a:rPr>
              <a:t>自然推理系统</a:t>
            </a:r>
            <a:r>
              <a:rPr lang="en-US" altLang="zh-CN" i="1">
                <a:latin typeface="Times New Roman" pitchFamily="18" charset="0"/>
              </a:rPr>
              <a:t>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7" y="1915717"/>
            <a:ext cx="5779294" cy="3511153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>
                <a:solidFill>
                  <a:srgbClr val="A50021"/>
                </a:solidFill>
              </a:rPr>
              <a:t>定义</a:t>
            </a:r>
            <a:r>
              <a:rPr lang="en-US" altLang="zh-CN" sz="1800">
                <a:solidFill>
                  <a:srgbClr val="A50021"/>
                </a:solidFill>
              </a:rPr>
              <a:t>3.2</a:t>
            </a:r>
            <a:r>
              <a:rPr lang="en-US" altLang="zh-CN" sz="1800"/>
              <a:t>   </a:t>
            </a:r>
            <a:r>
              <a:rPr lang="zh-CN" altLang="en-US" sz="1800"/>
              <a:t>一个</a:t>
            </a:r>
            <a:r>
              <a:rPr lang="zh-CN" altLang="en-US" sz="1800">
                <a:solidFill>
                  <a:srgbClr val="A50021"/>
                </a:solidFill>
              </a:rPr>
              <a:t>形式系统 </a:t>
            </a:r>
            <a:r>
              <a:rPr lang="en-US" altLang="zh-CN" sz="1800"/>
              <a:t>I (</a:t>
            </a:r>
            <a:r>
              <a:rPr lang="en-US" altLang="zh-CN" u="sng">
                <a:hlinkClick r:id="rId3"/>
              </a:rPr>
              <a:t>Formal System</a:t>
            </a:r>
            <a:r>
              <a:rPr lang="en-US" altLang="zh-CN" sz="1800"/>
              <a:t>)</a:t>
            </a:r>
            <a:r>
              <a:rPr lang="en-US" altLang="zh-CN" sz="1800" i="1"/>
              <a:t> </a:t>
            </a:r>
            <a:r>
              <a:rPr lang="zh-CN" altLang="en-US" sz="1800"/>
              <a:t>由下面四个部分组成：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/>
              <a:t>  </a:t>
            </a:r>
            <a:r>
              <a:rPr lang="en-US" altLang="zh-CN" sz="1800"/>
              <a:t>(1)  </a:t>
            </a:r>
            <a:r>
              <a:rPr lang="zh-CN" altLang="en-US" sz="1800"/>
              <a:t>非空的字母表，记作 </a:t>
            </a:r>
            <a:r>
              <a:rPr lang="en-US" altLang="zh-CN" sz="1800" i="1"/>
              <a:t>A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</a:t>
            </a:r>
            <a:r>
              <a:rPr lang="en-US" altLang="zh-CN" sz="1800" i="1"/>
              <a:t>.  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  (2)  </a:t>
            </a:r>
            <a:r>
              <a:rPr lang="en-US" altLang="zh-CN" sz="1800" i="1"/>
              <a:t>A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 </a:t>
            </a:r>
            <a:r>
              <a:rPr lang="zh-CN" altLang="en-US" sz="1800"/>
              <a:t>中符号构造的合式公式集，记作 </a:t>
            </a:r>
            <a:r>
              <a:rPr lang="en-US" altLang="zh-CN" sz="1800" i="1"/>
              <a:t>E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</a:t>
            </a:r>
            <a:r>
              <a:rPr lang="en-US" altLang="zh-CN" sz="1800" i="1"/>
              <a:t>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  (3)  </a:t>
            </a:r>
            <a:r>
              <a:rPr lang="en-US" altLang="zh-CN" sz="1800" i="1"/>
              <a:t>E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 </a:t>
            </a:r>
            <a:r>
              <a:rPr lang="zh-CN" altLang="en-US" sz="1800"/>
              <a:t>中一些特殊的公式组成的公理集，记作 </a:t>
            </a:r>
            <a:r>
              <a:rPr lang="en-US" altLang="zh-CN" sz="1800" i="1"/>
              <a:t>A</a:t>
            </a:r>
            <a:r>
              <a:rPr lang="en-US" altLang="zh-CN" sz="1800" i="1" baseline="-25000"/>
              <a:t>X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</a:t>
            </a:r>
            <a:r>
              <a:rPr lang="en-US" altLang="zh-CN" sz="1800" i="1"/>
              <a:t>.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  (4)  </a:t>
            </a:r>
            <a:r>
              <a:rPr lang="zh-CN" altLang="en-US" sz="1800"/>
              <a:t>推理规则集，记作 </a:t>
            </a:r>
            <a:r>
              <a:rPr lang="en-US" altLang="zh-CN" sz="1800" i="1"/>
              <a:t>R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</a:t>
            </a:r>
            <a:r>
              <a:rPr lang="en-US" altLang="zh-CN" sz="1800" i="1"/>
              <a:t>.</a:t>
            </a:r>
            <a:r>
              <a:rPr lang="en-US" altLang="zh-CN" sz="1800"/>
              <a:t>  </a:t>
            </a:r>
          </a:p>
          <a:p>
            <a:pPr marL="457200" indent="-457200" algn="just">
              <a:lnSpc>
                <a:spcPct val="90000"/>
              </a:lnSpc>
              <a:buNone/>
            </a:pPr>
            <a:r>
              <a:rPr lang="zh-CN" altLang="en-US" sz="1800"/>
              <a:t>        记</a:t>
            </a:r>
            <a:r>
              <a:rPr lang="en-US" altLang="zh-CN" sz="1800" i="1"/>
              <a:t>I</a:t>
            </a:r>
            <a:r>
              <a:rPr lang="en-US" altLang="zh-CN" sz="1800"/>
              <a:t>=&lt;</a:t>
            </a:r>
            <a:r>
              <a:rPr lang="en-US" altLang="zh-CN" sz="1800" i="1"/>
              <a:t>A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),</a:t>
            </a:r>
            <a:r>
              <a:rPr lang="en-US" altLang="zh-CN" sz="1800" i="1"/>
              <a:t>E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),</a:t>
            </a:r>
            <a:r>
              <a:rPr lang="en-US" altLang="zh-CN" sz="1800" i="1"/>
              <a:t>A</a:t>
            </a:r>
            <a:r>
              <a:rPr lang="en-US" altLang="zh-CN" sz="1800" i="1" baseline="-25000"/>
              <a:t>X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),</a:t>
            </a:r>
            <a:r>
              <a:rPr lang="en-US" altLang="zh-CN" sz="1800" i="1"/>
              <a:t>R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)&gt;, </a:t>
            </a:r>
            <a:r>
              <a:rPr lang="zh-CN" altLang="en-US" sz="1800"/>
              <a:t>其中</a:t>
            </a:r>
            <a:r>
              <a:rPr lang="en-US" altLang="zh-CN" sz="1800"/>
              <a:t>&lt;</a:t>
            </a:r>
            <a:r>
              <a:rPr lang="en-US" altLang="zh-CN" sz="1800" i="1"/>
              <a:t>A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),</a:t>
            </a:r>
            <a:r>
              <a:rPr lang="en-US" altLang="zh-CN" sz="1800" i="1"/>
              <a:t>E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)&gt;</a:t>
            </a:r>
            <a:r>
              <a:rPr lang="zh-CN" altLang="en-US" sz="1800"/>
              <a:t>是 </a:t>
            </a:r>
            <a:r>
              <a:rPr lang="en-US" altLang="zh-CN" sz="1800" i="1"/>
              <a:t>I 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A50021"/>
                </a:solidFill>
              </a:rPr>
              <a:t>形式语言系统</a:t>
            </a:r>
            <a:r>
              <a:rPr lang="en-US" altLang="zh-CN" sz="1800"/>
              <a:t>, &lt;</a:t>
            </a:r>
            <a:r>
              <a:rPr lang="en-US" altLang="zh-CN" sz="1800" i="1"/>
              <a:t>A</a:t>
            </a:r>
            <a:r>
              <a:rPr lang="en-US" altLang="zh-CN" sz="1800" i="1" baseline="-25000"/>
              <a:t>X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),</a:t>
            </a:r>
            <a:r>
              <a:rPr lang="en-US" altLang="zh-CN" sz="1800" i="1"/>
              <a:t>R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)&gt; </a:t>
            </a:r>
            <a:r>
              <a:rPr lang="zh-CN" altLang="en-US" sz="1800"/>
              <a:t>是 </a:t>
            </a:r>
            <a:r>
              <a:rPr lang="en-US" altLang="zh-CN" sz="1800" i="1"/>
              <a:t>I </a:t>
            </a:r>
            <a:r>
              <a:rPr lang="zh-CN" altLang="en-US" sz="1800"/>
              <a:t>的</a:t>
            </a:r>
            <a:r>
              <a:rPr lang="zh-CN" altLang="en-US" sz="1800">
                <a:solidFill>
                  <a:srgbClr val="A50021"/>
                </a:solidFill>
              </a:rPr>
              <a:t>形式演算系统</a:t>
            </a:r>
            <a:r>
              <a:rPr lang="en-US" altLang="zh-CN" sz="1800"/>
              <a:t>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altLang="zh-CN" sz="1800"/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>
                <a:solidFill>
                  <a:srgbClr val="A50021"/>
                </a:solidFill>
              </a:rPr>
              <a:t>自然推理系统</a:t>
            </a:r>
            <a:r>
              <a:rPr lang="en-US" altLang="zh-CN" sz="1800"/>
              <a:t>: </a:t>
            </a:r>
            <a:r>
              <a:rPr lang="zh-CN" altLang="en-US" sz="1800"/>
              <a:t>无公理</a:t>
            </a:r>
            <a:r>
              <a:rPr lang="en-US" altLang="zh-CN" sz="1800"/>
              <a:t>, </a:t>
            </a:r>
            <a:r>
              <a:rPr lang="zh-CN" altLang="en-US" sz="1800"/>
              <a:t>即</a:t>
            </a:r>
            <a:r>
              <a:rPr lang="en-US" altLang="zh-CN" sz="1800" i="1"/>
              <a:t>A</a:t>
            </a:r>
            <a:r>
              <a:rPr lang="en-US" altLang="zh-CN" sz="1800" i="1" baseline="-25000"/>
              <a:t>X</a:t>
            </a:r>
            <a:r>
              <a:rPr lang="en-US" altLang="zh-CN" sz="1800"/>
              <a:t>(</a:t>
            </a:r>
            <a:r>
              <a:rPr lang="en-US" altLang="zh-CN" sz="1800" i="1"/>
              <a:t>I</a:t>
            </a:r>
            <a:r>
              <a:rPr lang="en-US" altLang="zh-CN" sz="1800"/>
              <a:t>)=</a:t>
            </a:r>
            <a:r>
              <a:rPr lang="en-US" altLang="zh-CN" sz="1800">
                <a:sym typeface="Symbol" pitchFamily="18" charset="2"/>
              </a:rPr>
              <a:t>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>
                <a:solidFill>
                  <a:srgbClr val="A50021"/>
                </a:solidFill>
              </a:rPr>
              <a:t>公理推理系统  </a:t>
            </a:r>
            <a:r>
              <a:rPr lang="zh-CN" altLang="en-US" sz="1800"/>
              <a:t>推出的结论是系统中的重言式</a:t>
            </a:r>
            <a:r>
              <a:rPr lang="en-US" altLang="zh-CN" sz="1800"/>
              <a:t>, </a:t>
            </a:r>
            <a:r>
              <a:rPr lang="zh-CN" altLang="en-US" sz="1800"/>
              <a:t>称作</a:t>
            </a:r>
            <a:r>
              <a:rPr lang="zh-CN" altLang="en-US" sz="1800">
                <a:solidFill>
                  <a:srgbClr val="A50021"/>
                </a:solidFill>
              </a:rPr>
              <a:t>定理</a:t>
            </a:r>
            <a:endParaRPr lang="en-US" altLang="zh-CN" sz="1800">
              <a:solidFill>
                <a:srgbClr val="A50021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zh-CN" altLang="en-US" sz="180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自然推理系统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6" y="1754983"/>
            <a:ext cx="6172200" cy="339447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>
                <a:solidFill>
                  <a:srgbClr val="A50021"/>
                </a:solidFill>
              </a:rPr>
              <a:t>定义</a:t>
            </a:r>
            <a:r>
              <a:rPr lang="en-US" altLang="zh-CN" sz="1800">
                <a:solidFill>
                  <a:srgbClr val="A50021"/>
                </a:solidFill>
              </a:rPr>
              <a:t>3.3 </a:t>
            </a:r>
            <a:r>
              <a:rPr lang="zh-CN" altLang="en-US" sz="1800">
                <a:solidFill>
                  <a:srgbClr val="A50021"/>
                </a:solidFill>
              </a:rPr>
              <a:t>自然推理系统 </a:t>
            </a:r>
            <a:r>
              <a:rPr lang="en-US" altLang="zh-CN" sz="1800" i="1"/>
              <a:t>P </a:t>
            </a:r>
            <a:r>
              <a:rPr lang="en-US" altLang="zh-CN" sz="1800"/>
              <a:t>(</a:t>
            </a:r>
            <a:r>
              <a:rPr lang="en-US" altLang="zh-CN"/>
              <a:t>Natural Deduction System</a:t>
            </a:r>
            <a:r>
              <a:rPr lang="en-US" altLang="zh-CN" sz="1800"/>
              <a:t>)</a:t>
            </a:r>
            <a:r>
              <a:rPr lang="zh-CN" altLang="en-US" sz="1800"/>
              <a:t>定义如下</a:t>
            </a:r>
            <a:r>
              <a:rPr lang="en-US" altLang="zh-CN" sz="1800"/>
              <a:t>: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1. </a:t>
            </a:r>
            <a:r>
              <a:rPr lang="zh-CN" altLang="en-US" sz="1800"/>
              <a:t>字母表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/>
              <a:t>  </a:t>
            </a:r>
            <a:r>
              <a:rPr lang="en-US" altLang="zh-CN" sz="1800"/>
              <a:t>(1)  </a:t>
            </a:r>
            <a:r>
              <a:rPr lang="zh-CN" altLang="en-US" sz="1800"/>
              <a:t>命题变项符号：</a:t>
            </a:r>
            <a:r>
              <a:rPr lang="en-US" altLang="zh-CN" sz="1800" i="1"/>
              <a:t>p</a:t>
            </a:r>
            <a:r>
              <a:rPr lang="en-US" altLang="zh-CN" sz="1800"/>
              <a:t>, </a:t>
            </a:r>
            <a:r>
              <a:rPr lang="en-US" altLang="zh-CN" sz="1800" i="1"/>
              <a:t>q</a:t>
            </a:r>
            <a:r>
              <a:rPr lang="en-US" altLang="zh-CN" sz="1800"/>
              <a:t>, </a:t>
            </a:r>
            <a:r>
              <a:rPr lang="en-US" altLang="zh-CN" sz="1800" i="1"/>
              <a:t>r</a:t>
            </a:r>
            <a:r>
              <a:rPr lang="en-US" altLang="zh-CN" sz="1800"/>
              <a:t>, …, </a:t>
            </a:r>
            <a:r>
              <a:rPr lang="en-US" altLang="zh-CN" sz="1800" i="1"/>
              <a:t>p</a:t>
            </a:r>
            <a:r>
              <a:rPr lang="en-US" altLang="zh-CN" sz="1800" i="1" baseline="-25000"/>
              <a:t>i</a:t>
            </a:r>
            <a:r>
              <a:rPr lang="en-US" altLang="zh-CN" sz="1800"/>
              <a:t>, </a:t>
            </a:r>
            <a:r>
              <a:rPr lang="en-US" altLang="zh-CN" sz="1800" i="1"/>
              <a:t>q</a:t>
            </a:r>
            <a:r>
              <a:rPr lang="en-US" altLang="zh-CN" sz="1800" i="1" baseline="-25000"/>
              <a:t>i</a:t>
            </a:r>
            <a:r>
              <a:rPr lang="en-US" altLang="zh-CN" sz="1800"/>
              <a:t>, </a:t>
            </a:r>
            <a:r>
              <a:rPr lang="en-US" altLang="zh-CN" sz="1800" i="1"/>
              <a:t>r</a:t>
            </a:r>
            <a:r>
              <a:rPr lang="en-US" altLang="zh-CN" sz="1800" i="1" baseline="-25000"/>
              <a:t>i</a:t>
            </a:r>
            <a:r>
              <a:rPr lang="en-US" altLang="zh-CN" sz="1800"/>
              <a:t>, …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  (2)  </a:t>
            </a:r>
            <a:r>
              <a:rPr lang="zh-CN" altLang="en-US" sz="1800"/>
              <a:t>联结词符号：</a:t>
            </a:r>
            <a:r>
              <a:rPr lang="zh-CN" altLang="en-US" sz="1800">
                <a:sym typeface="Symbol" pitchFamily="18" charset="2"/>
              </a:rPr>
              <a:t></a:t>
            </a:r>
            <a:r>
              <a:rPr lang="en-US" altLang="zh-CN" sz="1800"/>
              <a:t>, 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/>
              <a:t>, 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/>
              <a:t>, </a:t>
            </a:r>
            <a:r>
              <a:rPr lang="en-US" altLang="zh-CN" sz="1800">
                <a:sym typeface="Symbol" pitchFamily="18" charset="2"/>
              </a:rPr>
              <a:t></a:t>
            </a:r>
            <a:r>
              <a:rPr lang="en-US" altLang="zh-CN" sz="1800"/>
              <a:t>, </a:t>
            </a:r>
            <a:r>
              <a:rPr lang="en-US" altLang="zh-CN" sz="1800">
                <a:sym typeface="Symbol" pitchFamily="18" charset="2"/>
              </a:rPr>
              <a:t></a:t>
            </a:r>
            <a:endParaRPr lang="en-US" altLang="zh-CN" sz="1800"/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  (3)  </a:t>
            </a:r>
            <a:r>
              <a:rPr lang="zh-CN" altLang="en-US" sz="1800"/>
              <a:t>括号与逗号：</a:t>
            </a:r>
            <a:r>
              <a:rPr lang="en-US" altLang="zh-CN" sz="1800"/>
              <a:t>(, ), </a:t>
            </a:r>
            <a:r>
              <a:rPr lang="zh-CN" altLang="en-US" sz="1800"/>
              <a:t>，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2. </a:t>
            </a:r>
            <a:r>
              <a:rPr lang="zh-CN" altLang="en-US" sz="1800"/>
              <a:t>合式公式（同定义</a:t>
            </a:r>
            <a:r>
              <a:rPr lang="en-US" altLang="zh-CN" sz="1800"/>
              <a:t>1.6</a:t>
            </a:r>
            <a:r>
              <a:rPr lang="zh-CN" altLang="en-US" sz="1800"/>
              <a:t>）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zh-CN" sz="1800"/>
              <a:t>3. </a:t>
            </a:r>
            <a:r>
              <a:rPr lang="zh-CN" altLang="en-US" sz="1800"/>
              <a:t>推理规则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/>
              <a:t>  </a:t>
            </a:r>
            <a:r>
              <a:rPr lang="en-US" altLang="zh-CN" sz="1800"/>
              <a:t>(1)  </a:t>
            </a:r>
            <a:r>
              <a:rPr lang="zh-CN" altLang="en-US" sz="1800"/>
              <a:t>前提引入规则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/>
              <a:t>  </a:t>
            </a:r>
            <a:r>
              <a:rPr lang="en-US" altLang="zh-CN" sz="1800"/>
              <a:t>(2)  </a:t>
            </a:r>
            <a:r>
              <a:rPr lang="zh-CN" altLang="en-US" sz="1800"/>
              <a:t>结论引入规则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zh-CN" altLang="en-US" sz="1800"/>
              <a:t>  </a:t>
            </a:r>
            <a:r>
              <a:rPr lang="en-US" altLang="zh-CN" sz="1800"/>
              <a:t>(3)  </a:t>
            </a:r>
            <a:r>
              <a:rPr lang="zh-CN" altLang="en-US" sz="1800"/>
              <a:t>置换规则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假言推理规则</a:t>
            </a:r>
          </a:p>
          <a:p>
            <a:pPr marL="342900" indent="-342900"/>
            <a:endParaRPr lang="zh-CN" altLang="en-US"/>
          </a:p>
          <a:p>
            <a:pPr marL="342900" indent="-342900">
              <a:buNone/>
            </a:pPr>
            <a:r>
              <a:rPr lang="en-US" altLang="zh-CN" sz="1800" b="0">
                <a:sym typeface="Symbol" pitchFamily="18" charset="2"/>
              </a:rPr>
              <a:t>                    </a:t>
            </a:r>
          </a:p>
          <a:p>
            <a:pPr marL="342900" indent="-342900">
              <a:buNone/>
            </a:pPr>
            <a:r>
              <a:rPr lang="en-US" altLang="zh-CN" sz="1800" b="0">
                <a:sym typeface="Symbol" pitchFamily="18" charset="2"/>
              </a:rPr>
              <a:t>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 sz="1800">
                <a:sym typeface="Symbol" pitchFamily="18" charset="2"/>
              </a:rPr>
              <a:t></a:t>
            </a:r>
            <a:r>
              <a:rPr lang="en-US" altLang="zh-CN" sz="1800" b="0">
                <a:sym typeface="Symbol" pitchFamily="18" charset="2"/>
              </a:rPr>
              <a:t>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>
              <a:solidFill>
                <a:srgbClr val="800000"/>
              </a:solidFill>
            </a:endParaRPr>
          </a:p>
          <a:p>
            <a:pPr marL="342900" indent="-342900">
              <a:buNone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2675335" y="2402681"/>
            <a:ext cx="2599134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006328" y="3752850"/>
            <a:ext cx="12418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2465786" y="4455320"/>
            <a:ext cx="3835003" cy="1200329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All men are mortal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Socrates is a man</a:t>
            </a:r>
            <a:r>
              <a:rPr lang="en-US" altLang="zh-CN">
                <a:solidFill>
                  <a:schemeClr val="bg1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Therefore Socrates is mortal 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519364" y="5049441"/>
            <a:ext cx="16740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附加规则</a:t>
            </a:r>
          </a:p>
          <a:p>
            <a:pPr marL="342900" indent="-342900"/>
            <a:endParaRPr lang="zh-CN" altLang="en-US"/>
          </a:p>
          <a:p>
            <a:pPr marL="342900" indent="-342900">
              <a:buNone/>
            </a:pPr>
            <a:r>
              <a:rPr lang="en-US" altLang="zh-CN" sz="1800" b="0">
                <a:sym typeface="Symbol" pitchFamily="18" charset="2"/>
              </a:rPr>
              <a:t>                    </a:t>
            </a:r>
            <a:endParaRPr kumimoji="0" lang="en-US" altLang="zh-CN" i="1">
              <a:latin typeface="Verdana" pitchFamily="34" charset="0"/>
              <a:sym typeface="Symbol" pitchFamily="18" charset="2"/>
            </a:endParaRP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sym typeface="Symbol" pitchFamily="18" charset="2"/>
              </a:rPr>
              <a:t>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/>
          </a:p>
          <a:p>
            <a:pPr marL="342900" indent="-342900"/>
            <a:endParaRPr lang="zh-CN" altLang="en-US">
              <a:solidFill>
                <a:srgbClr val="800000"/>
              </a:solidFill>
            </a:endParaRPr>
          </a:p>
          <a:p>
            <a:pPr marL="342900" indent="-342900">
              <a:buNone/>
            </a:pP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27652" name="Line 6"/>
          <p:cNvSpPr>
            <a:spLocks noChangeShapeType="1"/>
          </p:cNvSpPr>
          <p:nvPr/>
        </p:nvSpPr>
        <p:spPr bwMode="auto">
          <a:xfrm>
            <a:off x="3006328" y="3375422"/>
            <a:ext cx="15656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2897981" y="2355056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A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化简规则</a:t>
            </a:r>
          </a:p>
          <a:p>
            <a:pPr marL="342900" indent="-342900"/>
            <a:endParaRPr lang="zh-CN" altLang="en-US"/>
          </a:p>
          <a:p>
            <a:pPr marL="342900" indent="-342900">
              <a:buNone/>
            </a:pPr>
            <a:r>
              <a:rPr lang="en-US" altLang="zh-CN" sz="1800" b="0">
                <a:sym typeface="Symbol" pitchFamily="18" charset="2"/>
              </a:rPr>
              <a:t>                    </a:t>
            </a:r>
            <a:endParaRPr kumimoji="0" lang="en-US" altLang="zh-CN" i="1">
              <a:latin typeface="Verdana" pitchFamily="34" charset="0"/>
              <a:sym typeface="Symbol" pitchFamily="18" charset="2"/>
            </a:endParaRP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 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342900" indent="-342900"/>
            <a:r>
              <a:rPr lang="zh-CN" altLang="en-US">
                <a:solidFill>
                  <a:srgbClr val="FF3300"/>
                </a:solidFill>
              </a:rPr>
              <a:t>合取引入规则</a:t>
            </a:r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 A</a:t>
            </a: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  <a:endParaRPr lang="en-US" altLang="zh-CN">
              <a:solidFill>
                <a:srgbClr val="800000"/>
              </a:solidFill>
            </a:endParaRP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383757" y="3375422"/>
            <a:ext cx="11882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75410" y="2357438"/>
            <a:ext cx="1675459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 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100" i="1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100" i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3006330" y="4887516"/>
            <a:ext cx="151209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p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i="1">
                <a:latin typeface="Verdana" pitchFamily="34" charset="0"/>
              </a:rPr>
              <a:t>q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latin typeface="Verdana" pitchFamily="34" charset="0"/>
              </a:rPr>
              <a:t>r </a:t>
            </a:r>
            <a:r>
              <a:rPr lang="en-US" altLang="zh-CN">
                <a:latin typeface="Lucida Sans Unicode" pitchFamily="34" charset="0"/>
              </a:rPr>
              <a:t>⊨ </a:t>
            </a:r>
            <a:r>
              <a:rPr lang="en-US" altLang="zh-CN" i="1">
                <a:latin typeface="Verdana" pitchFamily="34" charset="0"/>
              </a:rPr>
              <a:t>r</a:t>
            </a:r>
            <a:endParaRPr lang="zh-CN" altLang="en-US" i="1">
              <a:latin typeface="Verdana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en-US" altLang="zh-CN" i="1">
                <a:latin typeface="Verdana" pitchFamily="34" charset="0"/>
              </a:rPr>
              <a:t>p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i="1">
                <a:latin typeface="Verdana" pitchFamily="34" charset="0"/>
              </a:rPr>
              <a:t>q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latin typeface="Verdana" pitchFamily="34" charset="0"/>
              </a:rPr>
              <a:t>r </a:t>
            </a:r>
            <a:r>
              <a:rPr lang="en-US" altLang="zh-CN">
                <a:latin typeface="Lucida Sans Unicode" pitchFamily="34" charset="0"/>
              </a:rPr>
              <a:t>⊨ </a:t>
            </a:r>
            <a:r>
              <a:rPr lang="en-US" altLang="zh-CN" i="1">
                <a:latin typeface="Verdana" pitchFamily="34" charset="0"/>
              </a:rPr>
              <a:t>r</a:t>
            </a:r>
            <a:endParaRPr lang="zh-CN" altLang="en-US" i="1">
              <a:latin typeface="Verdana" pitchFamily="34" charset="0"/>
            </a:endParaRPr>
          </a:p>
          <a:p>
            <a:pPr marL="342900" indent="-342900">
              <a:buNone/>
            </a:pP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p</a:t>
            </a: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q 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p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q    </a:t>
            </a:r>
            <a:r>
              <a:rPr lang="en-US" altLang="zh-CN" i="1">
                <a:latin typeface="Verdana" pitchFamily="34" charset="0"/>
              </a:rPr>
              <a:t>p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 </a:t>
            </a:r>
            <a:r>
              <a:rPr lang="en-US" altLang="zh-CN" i="1">
                <a:latin typeface="Verdana" pitchFamily="34" charset="0"/>
              </a:rPr>
              <a:t>q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latin typeface="Verdana" pitchFamily="34" charset="0"/>
              </a:rPr>
              <a:t>r </a:t>
            </a:r>
          </a:p>
          <a:p>
            <a:pPr marL="342900" indent="-342900" algn="just">
              <a:buNone/>
            </a:pPr>
            <a:r>
              <a:rPr lang="en-US" altLang="zh-CN" i="1">
                <a:latin typeface="Verdana" pitchFamily="34" charset="0"/>
              </a:rPr>
              <a:t>                              r</a:t>
            </a:r>
          </a:p>
          <a:p>
            <a:pPr marL="342900" indent="-342900" algn="just">
              <a:buNone/>
            </a:pPr>
            <a:endParaRPr lang="en-US" altLang="zh-CN" i="1">
              <a:latin typeface="Verdana" pitchFamily="34" charset="0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437336" y="3050381"/>
            <a:ext cx="97274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>
            <a:off x="3492105" y="3482579"/>
            <a:ext cx="23217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2465785" y="4238626"/>
            <a:ext cx="3348038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>
                <a:solidFill>
                  <a:srgbClr val="800000"/>
                </a:solidFill>
              </a:rPr>
              <a:t>推理过程可以写成证明树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 sz="1800"/>
              <a:t>何为推理？何为证明？</a:t>
            </a:r>
          </a:p>
          <a:p>
            <a:pPr marL="533400" indent="-533400">
              <a:buNone/>
            </a:pPr>
            <a:r>
              <a:rPr lang="zh-CN" altLang="en-US" sz="1800"/>
              <a:t>        例子：</a:t>
            </a:r>
          </a:p>
          <a:p>
            <a:pPr marL="533400" indent="-533400">
              <a:buNone/>
            </a:pPr>
            <a:r>
              <a:rPr lang="zh-CN" altLang="en-US" sz="1800"/>
              <a:t>      （</a:t>
            </a:r>
            <a:r>
              <a:rPr lang="en-US" altLang="zh-CN" sz="1800"/>
              <a:t>1</a:t>
            </a:r>
            <a:r>
              <a:rPr lang="zh-CN" altLang="en-US" sz="1800"/>
              <a:t>）若</a:t>
            </a:r>
            <a:r>
              <a:rPr lang="en-US" altLang="zh-CN" sz="1800" i="1"/>
              <a:t>A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/>
              <a:t>B</a:t>
            </a:r>
            <a:r>
              <a:rPr lang="zh-CN" altLang="en-US" sz="1800"/>
              <a:t>且</a:t>
            </a:r>
            <a:r>
              <a:rPr lang="en-US" altLang="zh-CN" sz="1800" i="1"/>
              <a:t>C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/>
              <a:t>D</a:t>
            </a:r>
            <a:r>
              <a:rPr lang="zh-CN" altLang="en-US" sz="1800"/>
              <a:t>，则</a:t>
            </a:r>
            <a:r>
              <a:rPr lang="en-US" altLang="zh-CN" sz="1800" i="1"/>
              <a:t>A</a:t>
            </a:r>
            <a:r>
              <a:rPr lang="en-US" altLang="zh-CN" sz="1800">
                <a:sym typeface="Symbol" pitchFamily="18" charset="2"/>
              </a:rPr>
              <a:t></a:t>
            </a:r>
            <a:r>
              <a:rPr lang="en-US" altLang="zh-CN" sz="1800" i="1"/>
              <a:t>C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/>
              <a:t>B</a:t>
            </a:r>
            <a:r>
              <a:rPr lang="en-US" altLang="zh-CN" sz="1800">
                <a:sym typeface="Symbol" pitchFamily="18" charset="2"/>
              </a:rPr>
              <a:t></a:t>
            </a:r>
            <a:r>
              <a:rPr lang="en-US" altLang="zh-CN" sz="1800" i="1"/>
              <a:t>D</a:t>
            </a:r>
            <a:endParaRPr lang="en-US" altLang="zh-CN" sz="1800"/>
          </a:p>
          <a:p>
            <a:pPr marL="533400" indent="-533400">
              <a:buNone/>
            </a:pPr>
            <a:r>
              <a:rPr lang="zh-CN" altLang="en-US" sz="1800"/>
              <a:t>      （</a:t>
            </a:r>
            <a:r>
              <a:rPr lang="en-US" altLang="zh-CN" sz="1800"/>
              <a:t>2</a:t>
            </a:r>
            <a:r>
              <a:rPr lang="zh-CN" altLang="en-US" sz="1800"/>
              <a:t>）若今天是星期一，则明天是星期二</a:t>
            </a:r>
          </a:p>
          <a:p>
            <a:pPr marL="533400" indent="-533400">
              <a:buNone/>
            </a:pPr>
            <a:r>
              <a:rPr lang="zh-CN" altLang="en-US" sz="1800"/>
              <a:t>      （</a:t>
            </a:r>
            <a:r>
              <a:rPr lang="en-US" altLang="zh-CN" sz="1800"/>
              <a:t>3</a:t>
            </a:r>
            <a:r>
              <a:rPr lang="zh-CN" altLang="en-US" sz="1800"/>
              <a:t>）若</a:t>
            </a:r>
            <a:r>
              <a:rPr lang="en-US" altLang="zh-CN" sz="1800" i="1"/>
              <a:t>A</a:t>
            </a:r>
            <a:r>
              <a:rPr lang="en-US" altLang="zh-CN" sz="1800">
                <a:sym typeface="Symbol" pitchFamily="18" charset="2"/>
              </a:rPr>
              <a:t></a:t>
            </a:r>
            <a:r>
              <a:rPr lang="en-US" altLang="zh-CN" sz="1800" i="1"/>
              <a:t>C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/>
              <a:t>B</a:t>
            </a:r>
            <a:r>
              <a:rPr lang="en-US" altLang="zh-CN" sz="1800">
                <a:sym typeface="Symbol" pitchFamily="18" charset="2"/>
              </a:rPr>
              <a:t></a:t>
            </a:r>
            <a:r>
              <a:rPr lang="en-US" altLang="zh-CN" sz="1800" i="1"/>
              <a:t>D</a:t>
            </a:r>
            <a:r>
              <a:rPr lang="zh-CN" altLang="en-US" sz="1800"/>
              <a:t>，则</a:t>
            </a:r>
            <a:r>
              <a:rPr lang="en-US" altLang="zh-CN" sz="1800" i="1"/>
              <a:t>A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/>
              <a:t>B</a:t>
            </a:r>
            <a:r>
              <a:rPr lang="zh-CN" altLang="en-US" sz="1800"/>
              <a:t>且</a:t>
            </a:r>
            <a:r>
              <a:rPr lang="en-US" altLang="zh-CN" sz="1800" i="1"/>
              <a:t>C</a:t>
            </a:r>
            <a:r>
              <a:rPr lang="en-US" altLang="zh-CN" sz="1800">
                <a:sym typeface="Symbol" pitchFamily="18" charset="2"/>
              </a:rPr>
              <a:t></a:t>
            </a:r>
            <a:r>
              <a:rPr lang="en-US" altLang="zh-CN" sz="1800" i="1"/>
              <a:t>D</a:t>
            </a:r>
            <a:endParaRPr lang="en-US" altLang="zh-CN" sz="1800"/>
          </a:p>
          <a:p>
            <a:pPr marL="533400" indent="-533400"/>
            <a:r>
              <a:rPr lang="zh-CN" altLang="en-US" sz="1800" i="1">
                <a:solidFill>
                  <a:srgbClr val="FF3300"/>
                </a:solidFill>
              </a:rPr>
              <a:t>推理 </a:t>
            </a:r>
            <a:r>
              <a:rPr lang="en-US" altLang="zh-CN" sz="1800"/>
              <a:t>(</a:t>
            </a:r>
            <a:r>
              <a:rPr lang="en-US" altLang="zh-CN" sz="1800" b="0"/>
              <a:t> Inference</a:t>
            </a:r>
            <a:r>
              <a:rPr lang="en-US" altLang="zh-CN" sz="1800"/>
              <a:t>) —— </a:t>
            </a:r>
            <a:r>
              <a:rPr lang="zh-CN" altLang="en-US" sz="1800"/>
              <a:t>从前提出发推出结论的思维过程</a:t>
            </a:r>
          </a:p>
          <a:p>
            <a:pPr marL="533400" indent="-533400">
              <a:buNone/>
            </a:pPr>
            <a:r>
              <a:rPr lang="zh-CN" altLang="en-US" sz="1800"/>
              <a:t>          上例中，（</a:t>
            </a:r>
            <a:r>
              <a:rPr lang="en-US" altLang="zh-CN" sz="1800"/>
              <a:t>1</a:t>
            </a:r>
            <a:r>
              <a:rPr lang="zh-CN" altLang="en-US" sz="1800"/>
              <a:t>），（</a:t>
            </a:r>
            <a:r>
              <a:rPr lang="en-US" altLang="zh-CN" sz="1800"/>
              <a:t>2</a:t>
            </a:r>
            <a:r>
              <a:rPr lang="zh-CN" altLang="en-US" sz="1800"/>
              <a:t>）是正确的推理，而（</a:t>
            </a:r>
            <a:r>
              <a:rPr lang="en-US" altLang="zh-CN" sz="1800"/>
              <a:t>3</a:t>
            </a:r>
            <a:r>
              <a:rPr lang="zh-CN" altLang="en-US" sz="1800"/>
              <a:t>）是错误的推理</a:t>
            </a:r>
            <a:endParaRPr lang="en-US" altLang="zh-CN" sz="1800"/>
          </a:p>
          <a:p>
            <a:pPr marL="533400" indent="-533400"/>
            <a:r>
              <a:rPr lang="zh-CN" altLang="en-US" sz="1800" i="1">
                <a:solidFill>
                  <a:srgbClr val="FF3300"/>
                </a:solidFill>
              </a:rPr>
              <a:t>证明 </a:t>
            </a:r>
            <a:r>
              <a:rPr lang="en-US" altLang="zh-CN" sz="1800" b="0"/>
              <a:t>(P</a:t>
            </a:r>
            <a:r>
              <a:rPr lang="en-US" altLang="en-US" sz="1800" b="0"/>
              <a:t>roof</a:t>
            </a:r>
            <a:r>
              <a:rPr lang="en-US" altLang="zh-CN" sz="1800" b="0"/>
              <a:t>) ——</a:t>
            </a:r>
            <a:r>
              <a:rPr lang="en-US" altLang="zh-CN" sz="1800"/>
              <a:t> </a:t>
            </a:r>
            <a:r>
              <a:rPr lang="zh-CN" altLang="en-US" sz="1800"/>
              <a:t>描述推理正确或错误的过程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拒取式规则</a:t>
            </a:r>
          </a:p>
          <a:p>
            <a:pPr marL="342900" indent="-342900"/>
            <a:endParaRPr lang="zh-CN" altLang="en-US"/>
          </a:p>
          <a:p>
            <a:pPr marL="342900" indent="-342900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     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      </a:t>
            </a:r>
            <a:r>
              <a:rPr lang="zh-CN" altLang="en-US">
                <a:sym typeface="Symbol" pitchFamily="18" charset="2"/>
              </a:rPr>
              <a:t>结论：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342900" indent="-342900"/>
            <a:r>
              <a:rPr lang="zh-CN" altLang="en-US"/>
              <a:t>假言三段式规则</a:t>
            </a:r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C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383757" y="3375422"/>
            <a:ext cx="11882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3006330" y="4941094"/>
            <a:ext cx="16740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3113485" y="2294335"/>
            <a:ext cx="2970609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B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  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4355308" y="3861197"/>
            <a:ext cx="3240881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zh-CN" altLang="en-US"/>
              <a:t>析取三段式规则</a:t>
            </a:r>
          </a:p>
          <a:p>
            <a:pPr marL="342900" indent="-342900">
              <a:lnSpc>
                <a:spcPct val="90000"/>
              </a:lnSpc>
            </a:pPr>
            <a:endParaRPr lang="zh-CN" altLang="en-US"/>
          </a:p>
          <a:p>
            <a:pPr marL="342900" indent="-342900">
              <a:lnSpc>
                <a:spcPct val="90000"/>
              </a:lnSpc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342900" indent="-342900" algn="just">
              <a:lnSpc>
                <a:spcPct val="90000"/>
              </a:lnSpc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     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</a:t>
            </a:r>
          </a:p>
          <a:p>
            <a:pPr marL="342900" indent="-342900" algn="just">
              <a:lnSpc>
                <a:spcPct val="90000"/>
              </a:lnSpc>
              <a:buNone/>
            </a:pPr>
            <a:r>
              <a:rPr lang="zh-CN" altLang="en-US" sz="1800" b="0">
                <a:sym typeface="Symbol" pitchFamily="18" charset="2"/>
              </a:rPr>
              <a:t>                            </a:t>
            </a:r>
            <a:r>
              <a:rPr lang="zh-CN" altLang="en-US">
                <a:sym typeface="Symbol" pitchFamily="18" charset="2"/>
              </a:rPr>
              <a:t>结论：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/>
              <a:t>构造二难推理规则</a:t>
            </a:r>
          </a:p>
          <a:p>
            <a:pPr marL="342900" indent="-342900">
              <a:lnSpc>
                <a:spcPct val="90000"/>
              </a:lnSpc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342900" indent="-342900" algn="just">
              <a:lnSpc>
                <a:spcPct val="90000"/>
              </a:lnSpc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D</a:t>
            </a:r>
          </a:p>
          <a:p>
            <a:pPr marL="342900" indent="-342900" algn="just">
              <a:lnSpc>
                <a:spcPct val="90000"/>
              </a:lnSpc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</a:t>
            </a:r>
          </a:p>
          <a:p>
            <a:pPr marL="342900" indent="-342900" algn="just">
              <a:lnSpc>
                <a:spcPct val="90000"/>
              </a:lnSpc>
              <a:buNone/>
            </a:pPr>
            <a:r>
              <a:rPr lang="zh-CN" altLang="en-US" sz="1800" b="0">
                <a:sym typeface="Symbol" pitchFamily="18" charset="2"/>
              </a:rPr>
              <a:t>                      </a:t>
            </a:r>
            <a:r>
              <a:rPr lang="zh-CN" altLang="en-US">
                <a:sym typeface="Symbol" pitchFamily="18" charset="2"/>
              </a:rPr>
              <a:t>结论：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D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383757" y="3267075"/>
            <a:ext cx="11882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006330" y="4994672"/>
            <a:ext cx="16740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3275410" y="2294335"/>
            <a:ext cx="237648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</a:rPr>
              <a:t>B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A</a:t>
            </a:r>
          </a:p>
        </p:txBody>
      </p:sp>
      <p:sp>
        <p:nvSpPr>
          <p:cNvPr id="32775" name="Rectangle 13"/>
          <p:cNvSpPr>
            <a:spLocks noChangeArrowheads="1"/>
          </p:cNvSpPr>
          <p:nvPr/>
        </p:nvSpPr>
        <p:spPr bwMode="auto">
          <a:xfrm>
            <a:off x="4410075" y="3644504"/>
            <a:ext cx="3186113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zh-CN" altLang="en-US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i="1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US"/>
              <a:t>破坏性二难推理规则</a:t>
            </a:r>
          </a:p>
          <a:p>
            <a:pPr marL="342900" indent="-342900">
              <a:buNone/>
            </a:pPr>
            <a:endParaRPr lang="zh-CN" altLang="en-US"/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B</a:t>
            </a:r>
          </a:p>
          <a:p>
            <a:pPr marL="342900" indent="-342900" algn="just">
              <a:buNone/>
            </a:pPr>
            <a:r>
              <a:rPr lang="en-US" altLang="zh-CN" sz="1800" b="0">
                <a:sym typeface="Symbol" pitchFamily="18" charset="2"/>
              </a:rPr>
              <a:t> 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D</a:t>
            </a:r>
          </a:p>
          <a:p>
            <a:pPr marL="342900" indent="-342900" algn="just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B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D</a:t>
            </a:r>
          </a:p>
          <a:p>
            <a:pPr marL="342900" indent="-342900" algn="just">
              <a:buNone/>
            </a:pPr>
            <a:r>
              <a:rPr lang="zh-CN" altLang="en-US" sz="1800" b="0">
                <a:sym typeface="Symbol" pitchFamily="18" charset="2"/>
              </a:rPr>
              <a:t>                    </a:t>
            </a:r>
            <a:r>
              <a:rPr lang="zh-CN" altLang="en-US">
                <a:sym typeface="Symbol" pitchFamily="18" charset="2"/>
              </a:rPr>
              <a:t>结论：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A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 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C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 </a:t>
            </a:r>
            <a:endParaRPr kumimoji="0" lang="en-US" altLang="zh-CN" i="1"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3796" name="Line 5"/>
          <p:cNvSpPr>
            <a:spLocks noChangeShapeType="1"/>
          </p:cNvSpPr>
          <p:nvPr/>
        </p:nvSpPr>
        <p:spPr bwMode="auto">
          <a:xfrm>
            <a:off x="3059907" y="4185047"/>
            <a:ext cx="16740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797" name="Rectangle 13"/>
          <p:cNvSpPr>
            <a:spLocks noChangeArrowheads="1"/>
          </p:cNvSpPr>
          <p:nvPr/>
        </p:nvSpPr>
        <p:spPr bwMode="auto">
          <a:xfrm>
            <a:off x="1818086" y="2457450"/>
            <a:ext cx="5940028" cy="323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100" i="1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100" i="1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C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 </a:t>
            </a:r>
            <a:r>
              <a:rPr lang="en-US" altLang="zh-CN" sz="2100" i="1">
                <a:solidFill>
                  <a:schemeClr val="accent2"/>
                </a:solidFill>
                <a:sym typeface="Symbol" pitchFamily="18" charset="2"/>
              </a:rPr>
              <a:t>D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100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</a:t>
            </a:r>
            <a:r>
              <a:rPr lang="en-US" altLang="zh-CN" sz="2100" i="1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B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)</a:t>
            </a:r>
            <a:r>
              <a:rPr lang="en-US" altLang="zh-CN" sz="2100">
                <a:solidFill>
                  <a:schemeClr val="accent2"/>
                </a:solidFill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</a:t>
            </a:r>
            <a:r>
              <a:rPr lang="zh-CN" altLang="en-US" sz="21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A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  </a:t>
            </a:r>
            <a:r>
              <a:rPr lang="en-US" altLang="zh-CN" sz="210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 </a:t>
            </a:r>
            <a:r>
              <a:rPr lang="en-US" altLang="zh-CN" sz="21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</a:t>
            </a:r>
            <a:r>
              <a:rPr lang="en-US" altLang="zh-CN" sz="2100">
                <a:solidFill>
                  <a:schemeClr val="accent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zh-CN" altLang="en-US"/>
              <a:t>形式推演</a:t>
            </a:r>
            <a:r>
              <a:rPr lang="en-US" altLang="zh-CN"/>
              <a:t>(</a:t>
            </a:r>
            <a:r>
              <a:rPr lang="zh-CN" altLang="en-US"/>
              <a:t>语法蕴涵</a:t>
            </a:r>
            <a:r>
              <a:rPr lang="en-US" altLang="zh-CN"/>
              <a:t>)(Formal Deduction)</a:t>
            </a:r>
            <a:r>
              <a:rPr lang="zh-CN" altLang="en-US"/>
              <a:t>：</a:t>
            </a:r>
            <a:r>
              <a:rPr lang="zh-CN" altLang="en-US" sz="1800"/>
              <a:t>给定</a:t>
            </a:r>
            <a:r>
              <a:rPr lang="en-US" altLang="zh-CN" sz="1800" i="1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 sz="1800"/>
              <a:t>,…,</a:t>
            </a:r>
            <a:r>
              <a:rPr lang="en-US" altLang="zh-CN" sz="1800" i="1">
                <a:latin typeface="Verdana" pitchFamily="34" charset="0"/>
              </a:rPr>
              <a:t>A</a:t>
            </a:r>
            <a:r>
              <a:rPr lang="en-US" altLang="zh-CN" sz="900"/>
              <a:t>k</a:t>
            </a:r>
            <a:r>
              <a:rPr lang="zh-CN" altLang="en-US" sz="1800"/>
              <a:t>和</a:t>
            </a:r>
            <a:r>
              <a:rPr lang="en-US" altLang="zh-CN" sz="1800" i="1">
                <a:latin typeface="Verdana" pitchFamily="34" charset="0"/>
              </a:rPr>
              <a:t>B</a:t>
            </a:r>
            <a:endParaRPr lang="en-GB" altLang="zh-CN" sz="1800" i="1">
              <a:latin typeface="Verdana" pitchFamily="34" charset="0"/>
            </a:endParaRPr>
          </a:p>
          <a:p>
            <a:pPr marL="642938" lvl="1" indent="-300038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itchFamily="34" charset="0"/>
              </a:rPr>
              <a:t>⊢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存在公式序列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2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2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200" i="1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，对每个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=1,…,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n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),</a:t>
            </a:r>
          </a:p>
          <a:p>
            <a:pPr marL="985838" lvl="2" indent="-300038">
              <a:lnSpc>
                <a:spcPct val="90000"/>
              </a:lnSpc>
            </a:pPr>
            <a:r>
              <a:rPr lang="en-US" altLang="zh-CN" sz="1575" i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1050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zh-CN" altLang="en-US" sz="1575">
                <a:solidFill>
                  <a:srgbClr val="FF3300"/>
                </a:solidFill>
                <a:latin typeface="Verdana" pitchFamily="34" charset="0"/>
              </a:rPr>
              <a:t>是某个</a:t>
            </a:r>
            <a:r>
              <a:rPr lang="en-US" altLang="zh-CN" sz="1575" i="1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z="1050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zh-CN" altLang="en-US" sz="1575">
                <a:solidFill>
                  <a:srgbClr val="FF3300"/>
                </a:solidFill>
                <a:latin typeface="Verdana" pitchFamily="34" charset="0"/>
              </a:rPr>
              <a:t>或者</a:t>
            </a:r>
          </a:p>
          <a:p>
            <a:pPr marL="985838" lvl="2" indent="-300038">
              <a:lnSpc>
                <a:spcPct val="90000"/>
              </a:lnSpc>
            </a:pPr>
            <a:r>
              <a:rPr lang="en-US" altLang="zh-CN" sz="1575" i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1050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zh-CN" altLang="en-US" sz="1575">
                <a:solidFill>
                  <a:srgbClr val="FF3300"/>
                </a:solidFill>
                <a:latin typeface="Verdana" pitchFamily="34" charset="0"/>
              </a:rPr>
              <a:t>是由序列中前面的公式应用推理规则得到</a:t>
            </a:r>
          </a:p>
          <a:p>
            <a:pPr marL="985838" lvl="2" indent="-300038">
              <a:lnSpc>
                <a:spcPct val="90000"/>
              </a:lnSpc>
            </a:pPr>
            <a:r>
              <a:rPr lang="en-US" altLang="zh-CN" sz="1575" i="1">
                <a:solidFill>
                  <a:srgbClr val="FF3300"/>
                </a:solidFill>
                <a:latin typeface="Verdana" pitchFamily="34" charset="0"/>
              </a:rPr>
              <a:t>C</a:t>
            </a:r>
            <a:r>
              <a:rPr lang="en-US" altLang="zh-CN" sz="1050" i="1">
                <a:solidFill>
                  <a:srgbClr val="FF3300"/>
                </a:solidFill>
                <a:latin typeface="Verdana" pitchFamily="34" charset="0"/>
              </a:rPr>
              <a:t>n</a:t>
            </a:r>
            <a:r>
              <a:rPr lang="en-US" altLang="zh-CN" sz="1575">
                <a:solidFill>
                  <a:srgbClr val="FF3300"/>
                </a:solidFill>
                <a:latin typeface="Verdana" pitchFamily="34" charset="0"/>
              </a:rPr>
              <a:t>=B</a:t>
            </a:r>
          </a:p>
          <a:p>
            <a:pPr marL="642938" lvl="1" indent="-300038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2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C</a:t>
            </a:r>
            <a:r>
              <a:rPr lang="en-US" altLang="zh-CN" sz="1200" i="1">
                <a:solidFill>
                  <a:schemeClr val="accent2"/>
                </a:solidFill>
              </a:rPr>
              <a:t>n</a:t>
            </a:r>
            <a:r>
              <a:rPr lang="zh-CN" altLang="en-US">
                <a:solidFill>
                  <a:schemeClr val="accent2"/>
                </a:solidFill>
              </a:rPr>
              <a:t>是由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</a:rPr>
              <a:t>k</a:t>
            </a:r>
            <a:r>
              <a:rPr lang="zh-CN" altLang="en-US">
                <a:solidFill>
                  <a:schemeClr val="accent2"/>
                </a:solidFill>
              </a:rPr>
              <a:t>推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</a:rPr>
              <a:t>的证明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lnSpc>
                <a:spcPct val="90000"/>
              </a:lnSpc>
            </a:pPr>
            <a:endParaRPr lang="zh-CN" altLang="en-US"/>
          </a:p>
          <a:p>
            <a:pPr marL="342900" indent="-342900">
              <a:lnSpc>
                <a:spcPct val="90000"/>
              </a:lnSpc>
              <a:buNone/>
            </a:pPr>
            <a:endParaRPr lang="zh-CN" altLang="en-US"/>
          </a:p>
          <a:p>
            <a:pPr marL="342900" indent="-342900">
              <a:lnSpc>
                <a:spcPct val="90000"/>
              </a:lnSpc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875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zh-CN" altLang="en-US" sz="1875"/>
              <a:t>：</a:t>
            </a:r>
            <a:r>
              <a:rPr lang="zh-CN" altLang="en-US" sz="1875" b="0"/>
              <a:t>考虑下述论证</a:t>
            </a:r>
            <a:endParaRPr lang="en-GB" altLang="zh-CN" sz="1875" i="1">
              <a:latin typeface="Verdana" pitchFamily="34" charset="0"/>
            </a:endParaRPr>
          </a:p>
          <a:p>
            <a:pPr lvl="1">
              <a:defRPr/>
            </a:pPr>
            <a:r>
              <a:rPr lang="zh-CN" altLang="en-US">
                <a:solidFill>
                  <a:schemeClr val="accent2"/>
                </a:solidFill>
              </a:rPr>
              <a:t>如果这里有球赛，则通行是困难的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defRPr/>
            </a:pPr>
            <a:r>
              <a:rPr lang="zh-CN" altLang="en-US">
                <a:solidFill>
                  <a:schemeClr val="accent2"/>
                </a:solidFill>
              </a:rPr>
              <a:t>如果他们按时到达，则通行是不困难的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defRPr/>
            </a:pPr>
            <a:r>
              <a:rPr lang="zh-CN" altLang="en-US">
                <a:solidFill>
                  <a:schemeClr val="accent2"/>
                </a:solidFill>
              </a:rPr>
              <a:t>他们按时到达了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1875"/>
              <a:t>      问：得到什么结论？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</p:spPr>
        <p:txBody>
          <a:bodyPr/>
          <a:lstStyle/>
          <a:p>
            <a:pPr marL="342900" indent="-3429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zh-CN" altLang="en-US"/>
              <a:t>：</a:t>
            </a:r>
            <a:r>
              <a:rPr lang="zh-CN" altLang="en-US" b="0"/>
              <a:t>考虑下述论证</a:t>
            </a:r>
            <a:endParaRPr lang="en-GB" altLang="zh-CN" i="1">
              <a:latin typeface="Verdana" pitchFamily="34" charset="0"/>
            </a:endParaRPr>
          </a:p>
          <a:p>
            <a:pPr marL="642938" lvl="1" indent="-300038">
              <a:defRPr/>
            </a:pPr>
            <a:r>
              <a:rPr lang="zh-CN" altLang="en-US">
                <a:solidFill>
                  <a:schemeClr val="accent2"/>
                </a:solidFill>
              </a:rPr>
              <a:t>如果这里有球赛，则通行是困难的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defRPr/>
            </a:pPr>
            <a:r>
              <a:rPr lang="zh-CN" altLang="en-US">
                <a:solidFill>
                  <a:schemeClr val="accent2"/>
                </a:solidFill>
              </a:rPr>
              <a:t>如果他们按时到达，则通行是不困难的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defRPr/>
            </a:pPr>
            <a:r>
              <a:rPr lang="zh-CN" altLang="en-US">
                <a:solidFill>
                  <a:schemeClr val="accent2"/>
                </a:solidFill>
              </a:rPr>
              <a:t>他们按时到达了</a:t>
            </a:r>
          </a:p>
          <a:p>
            <a:pPr marL="342900" indent="-34290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1875"/>
              <a:t>      问：得到什么结论？</a:t>
            </a:r>
          </a:p>
          <a:p>
            <a:pPr marL="342900" indent="-34290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/>
              <a:t>设 </a:t>
            </a:r>
            <a:r>
              <a:rPr lang="en-US" altLang="zh-CN" i="1">
                <a:latin typeface="Verdana" pitchFamily="34" charset="0"/>
              </a:rPr>
              <a:t>p</a:t>
            </a:r>
            <a:r>
              <a:rPr lang="en-US" altLang="zh-CN"/>
              <a:t>:</a:t>
            </a:r>
            <a:r>
              <a:rPr lang="zh-CN" altLang="en-US"/>
              <a:t>这里有球赛 </a:t>
            </a:r>
            <a:r>
              <a:rPr lang="en-US" altLang="zh-CN" i="1">
                <a:latin typeface="Verdana" pitchFamily="34" charset="0"/>
              </a:rPr>
              <a:t>q</a:t>
            </a:r>
            <a:r>
              <a:rPr lang="en-US" altLang="zh-CN"/>
              <a:t>:</a:t>
            </a:r>
            <a:r>
              <a:rPr lang="zh-CN" altLang="en-US"/>
              <a:t>通行是困难的 </a:t>
            </a:r>
            <a:r>
              <a:rPr lang="en-US" altLang="zh-CN" i="1">
                <a:latin typeface="Verdana" pitchFamily="34" charset="0"/>
              </a:rPr>
              <a:t>r</a:t>
            </a:r>
            <a:r>
              <a:rPr lang="en-US" altLang="zh-CN"/>
              <a:t>:</a:t>
            </a:r>
            <a:r>
              <a:rPr lang="zh-CN" altLang="en-US"/>
              <a:t>他们按时到达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342900" indent="-342900">
              <a:buNone/>
              <a:defRPr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p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q</a:t>
            </a:r>
          </a:p>
          <a:p>
            <a:pPr marL="342900" indent="-342900" algn="just">
              <a:buNone/>
              <a:defRPr/>
            </a:pPr>
            <a:r>
              <a:rPr lang="en-US" altLang="zh-CN" sz="1800" b="0">
                <a:sym typeface="Symbol" pitchFamily="18" charset="2"/>
              </a:rPr>
              <a:t>                                   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r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q</a:t>
            </a:r>
          </a:p>
          <a:p>
            <a:pPr marL="342900" indent="-342900" algn="just">
              <a:buNone/>
              <a:defRPr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       r</a:t>
            </a:r>
          </a:p>
          <a:p>
            <a:pPr marL="342900" indent="-342900" algn="just">
              <a:buNone/>
              <a:defRPr/>
            </a:pPr>
            <a:r>
              <a:rPr lang="zh-CN" altLang="en-US" sz="1800" b="0">
                <a:sym typeface="Symbol" pitchFamily="18" charset="2"/>
              </a:rPr>
              <a:t>                                   </a:t>
            </a:r>
            <a:r>
              <a:rPr lang="zh-CN" altLang="en-US">
                <a:sym typeface="Symbol" pitchFamily="18" charset="2"/>
              </a:rPr>
              <a:t>     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p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</a:t>
            </a: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762375" y="4994672"/>
            <a:ext cx="971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</p:spPr>
        <p:txBody>
          <a:bodyPr/>
          <a:lstStyle/>
          <a:p>
            <a:pPr marL="342900" indent="-3429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</a:p>
          <a:p>
            <a:pPr marL="642938" lvl="1" indent="-300038">
              <a:defRPr/>
            </a:pPr>
            <a:r>
              <a:rPr lang="zh-CN" altLang="en-US">
                <a:solidFill>
                  <a:schemeClr val="accent2"/>
                </a:solidFill>
              </a:rPr>
              <a:t>前提</a:t>
            </a: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q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，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endParaRPr lang="en-GB" altLang="zh-CN" i="1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结论：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r>
              <a:rPr kumimoji="0" lang="en-US" altLang="zh-CN">
                <a:latin typeface="Verdana" pitchFamily="34" charset="0"/>
                <a:sym typeface="Symbol" pitchFamily="18" charset="2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 marL="342900" indent="-342900"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q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endParaRPr kumimoji="0" lang="zh-CN" altLang="en-US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463654" y="3320655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517232" y="3668317"/>
            <a:ext cx="1513285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18422" y="3969545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518422" y="4316017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518422" y="4694636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拒取式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  <p:bldP spid="37894" grpId="0"/>
      <p:bldP spid="37895" grpId="0"/>
      <p:bldP spid="37896" grpId="0"/>
      <p:bldP spid="378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</p:spPr>
        <p:txBody>
          <a:bodyPr/>
          <a:lstStyle/>
          <a:p>
            <a:pPr marL="342900" indent="-3429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d, 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r, d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i="1">
                <a:latin typeface="Verdana" pitchFamily="34" charset="0"/>
              </a:rPr>
              <a:t> </a:t>
            </a:r>
            <a:r>
              <a:rPr lang="en-US" altLang="zh-CN">
                <a:latin typeface="Lucida Sans Unicode" pitchFamily="34" charset="0"/>
              </a:rPr>
              <a:t>⊢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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i="1">
                <a:latin typeface="Verdana" pitchFamily="34" charset="0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 marL="342900" indent="-342900"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d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d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s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c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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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endParaRPr lang="zh-CN" altLang="en-US" i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463654" y="2641998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517232" y="3289698"/>
            <a:ext cx="1513285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4517232" y="3644505"/>
            <a:ext cx="1513285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假言三段论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4518422" y="3992167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463654" y="2943226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 置换规则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4518422" y="4316017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置换规则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4518422" y="4670823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假言三段论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18422" y="5018486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置换规则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7" grpId="0"/>
      <p:bldP spid="38918" grpId="0"/>
      <p:bldP spid="38919" grpId="0"/>
      <p:bldP spid="38921" grpId="0"/>
      <p:bldP spid="38922" grpId="0"/>
      <p:bldP spid="38923" grpId="0"/>
      <p:bldP spid="389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GB">
                <a:latin typeface="Verdana" pitchFamily="34" charset="0"/>
              </a:rPr>
              <a:t>构造证明的方法</a:t>
            </a:r>
          </a:p>
          <a:p>
            <a:pPr marL="642938" lvl="1" indent="-30003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附加前提证明法</a:t>
            </a:r>
          </a:p>
          <a:p>
            <a:pPr marL="642938" lvl="1" indent="-30003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归谬法</a:t>
            </a: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/>
            <a:endParaRPr lang="zh-CN" altLang="en-US"/>
          </a:p>
          <a:p>
            <a:pPr marL="342900" indent="-342900">
              <a:buNone/>
            </a:pPr>
            <a:endParaRPr lang="zh-CN" altLang="en-US"/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GB">
                <a:latin typeface="Verdana" pitchFamily="34" charset="0"/>
              </a:rPr>
              <a:t>附加前提证明法</a:t>
            </a:r>
          </a:p>
          <a:p>
            <a:pPr marL="642938" lvl="1" indent="-30003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对形如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…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 B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的证明</a:t>
            </a:r>
          </a:p>
          <a:p>
            <a:pPr marL="342900" indent="-342900"/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/>
            <a:endParaRPr lang="zh-CN" altLang="en-US"/>
          </a:p>
          <a:p>
            <a:pPr marL="342900" indent="-342900">
              <a:buNone/>
            </a:pPr>
            <a:endParaRPr lang="zh-CN" altLang="en-US" sz="120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6679406" y="2402683"/>
            <a:ext cx="539354" cy="756047"/>
          </a:xfrm>
          <a:prstGeom prst="curvedLeftArrow">
            <a:avLst>
              <a:gd name="adj1" fmla="val 28035"/>
              <a:gd name="adj2" fmla="val 56071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925242" y="2726532"/>
            <a:ext cx="4212431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/>
              <a:t>转化为： </a:t>
            </a:r>
            <a:r>
              <a:rPr kumimoji="1" lang="zh-CN" altLang="en-GB" sz="2100">
                <a:solidFill>
                  <a:schemeClr val="accent2"/>
                </a:solidFill>
              </a:rPr>
              <a:t>  </a:t>
            </a:r>
            <a:r>
              <a:rPr kumimoji="1" lang="en-US" altLang="zh-CN" sz="2100" i="1">
                <a:solidFill>
                  <a:schemeClr val="accent2"/>
                </a:solidFill>
              </a:rPr>
              <a:t>A</a:t>
            </a:r>
            <a:r>
              <a:rPr kumimoji="1" lang="en-US" altLang="zh-CN" sz="1200">
                <a:solidFill>
                  <a:schemeClr val="accent2"/>
                </a:solidFill>
              </a:rPr>
              <a:t>1</a:t>
            </a:r>
            <a:r>
              <a:rPr kumimoji="1" lang="en-US" altLang="zh-CN" sz="2100">
                <a:solidFill>
                  <a:schemeClr val="accent2"/>
                </a:solidFill>
                <a:sym typeface="Symbol" pitchFamily="18" charset="2"/>
              </a:rPr>
              <a:t>, …, </a:t>
            </a:r>
            <a:r>
              <a:rPr kumimoji="1" lang="en-US" altLang="zh-CN" sz="2100" i="1">
                <a:solidFill>
                  <a:schemeClr val="accent2"/>
                </a:solidFill>
              </a:rPr>
              <a:t>A</a:t>
            </a:r>
            <a:r>
              <a:rPr kumimoji="1" lang="en-US" altLang="zh-CN" sz="1200">
                <a:solidFill>
                  <a:schemeClr val="accent2"/>
                </a:solidFill>
              </a:rPr>
              <a:t>k</a:t>
            </a:r>
            <a:r>
              <a:rPr kumimoji="1" lang="en-GB" altLang="zh-CN" sz="2100">
                <a:solidFill>
                  <a:schemeClr val="accent2"/>
                </a:solidFill>
              </a:rPr>
              <a:t>, </a:t>
            </a:r>
            <a:r>
              <a:rPr kumimoji="1" lang="en-US" altLang="zh-CN" sz="2100" i="1">
                <a:solidFill>
                  <a:schemeClr val="accent2"/>
                </a:solidFill>
              </a:rPr>
              <a:t>A </a:t>
            </a:r>
            <a:r>
              <a:rPr kumimoji="1" lang="en-GB" altLang="zh-CN" sz="2100">
                <a:solidFill>
                  <a:schemeClr val="accent2"/>
                </a:solidFill>
                <a:latin typeface="Lucida Sans Unicode" pitchFamily="34" charset="0"/>
                <a:sym typeface="Symbol" pitchFamily="18" charset="2"/>
              </a:rPr>
              <a:t>⊢</a:t>
            </a:r>
            <a:r>
              <a:rPr kumimoji="1" lang="en-US" altLang="zh-CN" sz="2100" i="1">
                <a:solidFill>
                  <a:schemeClr val="accent2"/>
                </a:solidFill>
              </a:rPr>
              <a:t> B</a:t>
            </a:r>
            <a:endParaRPr kumimoji="1" lang="zh-CN" altLang="en-US" sz="21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1213249"/>
            <a:ext cx="5829300" cy="458390"/>
          </a:xfrm>
          <a:noFill/>
        </p:spPr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推理形式结构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943100"/>
            <a:ext cx="5830491" cy="3592116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逻辑</a:t>
            </a:r>
            <a:r>
              <a:rPr lang="en-US" altLang="zh-CN"/>
              <a:t>(</a:t>
            </a:r>
            <a:r>
              <a:rPr lang="zh-CN" altLang="en-US"/>
              <a:t>语义</a:t>
            </a:r>
            <a:r>
              <a:rPr lang="en-US" altLang="zh-CN"/>
              <a:t>)</a:t>
            </a:r>
            <a:r>
              <a:rPr lang="zh-CN" altLang="en-US"/>
              <a:t>蕴涵</a:t>
            </a:r>
            <a:r>
              <a:rPr lang="en-US" altLang="zh-CN"/>
              <a:t>(</a:t>
            </a:r>
            <a:r>
              <a:rPr lang="en-US" altLang="zh-CN" u="sng">
                <a:hlinkClick r:id="rId2"/>
              </a:rPr>
              <a:t>Logical Entailment</a:t>
            </a:r>
            <a:r>
              <a:rPr lang="en-US" altLang="zh-CN"/>
              <a:t>)</a:t>
            </a:r>
            <a:r>
              <a:rPr lang="zh-CN" altLang="en-US"/>
              <a:t>：给定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050"/>
              <a:t>1</a:t>
            </a:r>
            <a:r>
              <a:rPr lang="en-US" altLang="zh-CN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050"/>
              <a:t>k</a:t>
            </a:r>
            <a:r>
              <a:rPr lang="zh-CN" altLang="en-US"/>
              <a:t>和</a:t>
            </a:r>
            <a:r>
              <a:rPr lang="en-US" altLang="zh-CN">
                <a:latin typeface="Verdana" pitchFamily="34" charset="0"/>
              </a:rPr>
              <a:t>B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对任意赋值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如果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125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)=T,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则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(B)=T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或者存在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z="1125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zh-CN" altLang="en-US" sz="1125">
                <a:solidFill>
                  <a:srgbClr val="FF3300"/>
                </a:solidFill>
                <a:latin typeface="Verdana" pitchFamily="34" charset="0"/>
              </a:rPr>
              <a:t>，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使得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125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)=F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称由前提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k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推出结论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的推理是有效的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为有效结论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endParaRPr lang="en-GB" altLang="zh-CN">
              <a:solidFill>
                <a:schemeClr val="accent2"/>
              </a:solidFill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GB">
                <a:latin typeface="Verdana" pitchFamily="34" charset="0"/>
              </a:rPr>
              <a:t>讨论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蕴涵跟蕴涵式的关系？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注意</a:t>
            </a:r>
            <a:r>
              <a:rPr lang="en-US" altLang="zh-CN"/>
              <a:t>: </a:t>
            </a:r>
            <a:r>
              <a:rPr lang="zh-CN" altLang="en-US"/>
              <a:t>推理正确不能保证结论一定正确</a:t>
            </a:r>
          </a:p>
          <a:p>
            <a:pPr lvl="1">
              <a:lnSpc>
                <a:spcPct val="90000"/>
              </a:lnSpc>
            </a:pPr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5" grpId="0" build="p" bldLvl="2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0" y="1863328"/>
            <a:ext cx="6100763" cy="3671888"/>
          </a:xfrm>
        </p:spPr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  <a:r>
              <a:rPr lang="en-US" altLang="zh-CN">
                <a:latin typeface="Verdana" pitchFamily="34" charset="0"/>
              </a:rPr>
              <a:t>((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(</a:t>
            </a:r>
            <a:r>
              <a:rPr lang="zh-CN" altLang="en-US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latin typeface="Verdana" pitchFamily="34" charset="0"/>
              </a:rPr>
              <a:t>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en-US" altLang="zh-CN" b="0">
                <a:sym typeface="Symbol" pitchFamily="18" charset="2"/>
              </a:rPr>
              <a:t>  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i="1">
                <a:latin typeface="Verdana" pitchFamily="34" charset="0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</p:spPr>
        <p:txBody>
          <a:bodyPr/>
          <a:lstStyle/>
          <a:p>
            <a:pPr marL="342900" indent="-342900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  <a:r>
              <a:rPr lang="en-US" altLang="zh-CN">
                <a:latin typeface="Verdana" pitchFamily="34" charset="0"/>
              </a:rPr>
              <a:t>((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(</a:t>
            </a:r>
            <a:r>
              <a:rPr lang="zh-CN" altLang="en-US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latin typeface="Verdana" pitchFamily="34" charset="0"/>
              </a:rPr>
              <a:t>)</a:t>
            </a:r>
            <a:r>
              <a:rPr lang="en-US" altLang="zh-CN" b="0"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>
                <a:latin typeface="Verdana" pitchFamily="34" charset="0"/>
              </a:rPr>
              <a:t>)</a:t>
            </a:r>
            <a:r>
              <a:rPr lang="en-US" altLang="zh-CN" sz="1800" b="0">
                <a:sym typeface="Symbol" pitchFamily="18" charset="2"/>
              </a:rPr>
              <a:t>  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r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 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r>
              <a:rPr lang="en-US" altLang="zh-CN" b="0">
                <a:solidFill>
                  <a:srgbClr val="FF3300"/>
                </a:solidFill>
                <a:latin typeface="Verdana" pitchFamily="34" charset="0"/>
              </a:rPr>
              <a:t>)</a:t>
            </a:r>
            <a:r>
              <a:rPr lang="en-US" altLang="zh-CN" i="1">
                <a:latin typeface="Verdana" pitchFamily="34" charset="0"/>
              </a:rPr>
              <a:t> </a:t>
            </a:r>
            <a:endParaRPr lang="zh-CN" altLang="en-US">
              <a:latin typeface="Verdana" pitchFamily="34" charset="0"/>
            </a:endParaRPr>
          </a:p>
          <a:p>
            <a:pPr marL="342900" indent="-342900">
              <a:buNone/>
              <a:defRPr/>
            </a:pPr>
            <a:r>
              <a:rPr kumimoji="0" lang="zh-CN" altLang="en-US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r</a:t>
            </a:r>
            <a:endParaRPr kumimoji="0" lang="en-US" altLang="zh-CN" i="1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latin typeface="Verdana" pitchFamily="34" charset="0"/>
                <a:sym typeface="Symbol" pitchFamily="18" charset="2"/>
              </a:rPr>
              <a:t> </a:t>
            </a:r>
            <a:r>
              <a:rPr lang="zh-CN" altLang="en-US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¬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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r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endParaRPr kumimoji="0" lang="en-US" altLang="zh-CN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kumimoji="0"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)</a:t>
            </a: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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kumimoji="0" lang="en-US" altLang="zh-CN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642938" lvl="1" indent="-300038">
              <a:buFont typeface="Wingdings" pitchFamily="2" charset="2"/>
              <a:buAutoNum type="circleNumDbPlain"/>
              <a:defRPr/>
            </a:pPr>
            <a:r>
              <a:rPr lang="en-US" altLang="zh-CN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s</a:t>
            </a:r>
            <a:endParaRPr lang="zh-CN" altLang="en-US" i="1">
              <a:solidFill>
                <a:srgbClr val="FF3300"/>
              </a:solidFill>
              <a:latin typeface="Verdana" pitchFamily="34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463654" y="2641998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 前提引入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4517232" y="2912270"/>
            <a:ext cx="1513285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517232" y="3644505"/>
            <a:ext cx="1513285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4518422" y="3992167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518422" y="3267076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置换规则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518422" y="4316017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3018" name="Text Box 11"/>
          <p:cNvSpPr txBox="1">
            <a:spLocks noChangeArrowheads="1"/>
          </p:cNvSpPr>
          <p:nvPr/>
        </p:nvSpPr>
        <p:spPr bwMode="auto">
          <a:xfrm>
            <a:off x="4518422" y="5018486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假言推理</a:t>
            </a:r>
          </a:p>
        </p:txBody>
      </p:sp>
      <p:sp>
        <p:nvSpPr>
          <p:cNvPr id="43019" name="Text Box 12"/>
          <p:cNvSpPr txBox="1">
            <a:spLocks noChangeArrowheads="1"/>
          </p:cNvSpPr>
          <p:nvPr/>
        </p:nvSpPr>
        <p:spPr bwMode="auto">
          <a:xfrm>
            <a:off x="4518422" y="4639867"/>
            <a:ext cx="1513284" cy="3808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875">
                <a:solidFill>
                  <a:schemeClr val="accent2"/>
                </a:solidFill>
              </a:rPr>
              <a:t>前提引入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  <a:noFill/>
        </p:spPr>
        <p:txBody>
          <a:bodyPr/>
          <a:lstStyle/>
          <a:p>
            <a:pPr marL="342900" indent="-342900"/>
            <a:r>
              <a:rPr lang="zh-CN" altLang="en-GB">
                <a:latin typeface="Verdana" pitchFamily="34" charset="0"/>
              </a:rPr>
              <a:t>归谬法</a:t>
            </a:r>
          </a:p>
          <a:p>
            <a:pPr marL="642938" lvl="1" indent="-300038"/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对形如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(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  <a:sym typeface="Symbol" pitchFamily="18" charset="2"/>
              </a:rPr>
              <a:t>…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1200" i="1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) 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的证明</a:t>
            </a:r>
          </a:p>
          <a:p>
            <a:pPr marL="342900" indent="-342900"/>
            <a:endParaRPr lang="zh-CN" altLang="en-US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/>
            <a:endParaRPr lang="zh-CN" altLang="en-US"/>
          </a:p>
          <a:p>
            <a:pPr marL="342900" indent="-342900">
              <a:buNone/>
            </a:pPr>
            <a:endParaRPr lang="zh-CN" altLang="en-US" sz="1200">
              <a:solidFill>
                <a:schemeClr val="accent2"/>
              </a:solidFill>
              <a:latin typeface="Arial" charset="0"/>
            </a:endParaRPr>
          </a:p>
          <a:p>
            <a:pPr marL="342900" indent="-342900">
              <a:buNone/>
            </a:pPr>
            <a:r>
              <a:rPr kumimoji="0" lang="en-US" altLang="zh-CN" i="1">
                <a:latin typeface="Verdana" pitchFamily="34" charset="0"/>
                <a:sym typeface="Symbol" pitchFamily="18" charset="2"/>
              </a:rPr>
              <a:t>                       </a:t>
            </a:r>
          </a:p>
        </p:txBody>
      </p:sp>
      <p:sp>
        <p:nvSpPr>
          <p:cNvPr id="43012" name="AutoShape 4"/>
          <p:cNvSpPr>
            <a:spLocks noChangeArrowheads="1"/>
          </p:cNvSpPr>
          <p:nvPr/>
        </p:nvSpPr>
        <p:spPr bwMode="auto">
          <a:xfrm>
            <a:off x="6679406" y="2402683"/>
            <a:ext cx="539354" cy="756047"/>
          </a:xfrm>
          <a:prstGeom prst="curvedLeftArrow">
            <a:avLst>
              <a:gd name="adj1" fmla="val 28035"/>
              <a:gd name="adj2" fmla="val 56071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25241" y="2726532"/>
            <a:ext cx="4591050" cy="4154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00"/>
              <a:t>转化为： </a:t>
            </a:r>
            <a:r>
              <a:rPr kumimoji="1" lang="zh-CN" altLang="en-GB" sz="2100">
                <a:solidFill>
                  <a:schemeClr val="accent2"/>
                </a:solidFill>
              </a:rPr>
              <a:t> </a:t>
            </a:r>
            <a:r>
              <a:rPr kumimoji="1" lang="en-US" altLang="zh-CN" sz="2100" i="1">
                <a:solidFill>
                  <a:schemeClr val="accent2"/>
                </a:solidFill>
              </a:rPr>
              <a:t>A</a:t>
            </a:r>
            <a:r>
              <a:rPr kumimoji="1" lang="en-US" altLang="zh-CN" sz="1200">
                <a:solidFill>
                  <a:schemeClr val="accent2"/>
                </a:solidFill>
              </a:rPr>
              <a:t>1 </a:t>
            </a:r>
            <a:r>
              <a:rPr kumimoji="1" lang="en-US" altLang="zh-CN" sz="2100">
                <a:solidFill>
                  <a:schemeClr val="accent2"/>
                </a:solidFill>
                <a:sym typeface="Symbol" pitchFamily="18" charset="2"/>
              </a:rPr>
              <a:t>… </a:t>
            </a:r>
            <a:r>
              <a:rPr kumimoji="1" lang="en-US" altLang="zh-CN" sz="2100" i="1">
                <a:solidFill>
                  <a:schemeClr val="accent2"/>
                </a:solidFill>
              </a:rPr>
              <a:t>A</a:t>
            </a:r>
            <a:r>
              <a:rPr kumimoji="1" lang="en-US" altLang="zh-CN" sz="1200">
                <a:solidFill>
                  <a:schemeClr val="accent2"/>
                </a:solidFill>
              </a:rPr>
              <a:t>k</a:t>
            </a:r>
            <a:r>
              <a:rPr kumimoji="1" lang="en-GB" altLang="zh-CN" sz="2100">
                <a:solidFill>
                  <a:schemeClr val="accent2"/>
                </a:solidFill>
              </a:rPr>
              <a:t> </a:t>
            </a:r>
            <a:r>
              <a:rPr kumimoji="1" lang="en-GB" altLang="zh-CN" sz="2100">
                <a:solidFill>
                  <a:schemeClr val="accent2"/>
                </a:solidFill>
                <a:sym typeface="Symbol" pitchFamily="18" charset="2"/>
              </a:rPr>
              <a:t></a:t>
            </a:r>
            <a:r>
              <a:rPr kumimoji="1" lang="en-US" altLang="zh-CN" sz="2100" i="1">
                <a:solidFill>
                  <a:schemeClr val="accent2"/>
                </a:solidFill>
              </a:rPr>
              <a:t>B</a:t>
            </a:r>
            <a:r>
              <a:rPr kumimoji="1" lang="zh-CN" altLang="en-US" sz="2100">
                <a:solidFill>
                  <a:schemeClr val="accent2"/>
                </a:solidFill>
              </a:rPr>
              <a:t>为矛盾式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  <a:endParaRPr lang="zh-CN" alt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¬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800">
                <a:solidFill>
                  <a:schemeClr val="accent2"/>
                </a:solidFill>
              </a:rPr>
              <a:t>∨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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sz="1800">
                <a:sym typeface="Symbol" pitchFamily="18" charset="2"/>
              </a:rPr>
              <a:t> 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1800" i="1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p</a:t>
            </a:r>
            <a:endParaRPr lang="zh-CN" altLang="en-US" sz="1800" i="1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自然推理系统</a:t>
            </a:r>
            <a:r>
              <a:rPr lang="en-US" altLang="zh-CN"/>
              <a:t>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6160" y="1863328"/>
            <a:ext cx="5938838" cy="36718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证明 </a:t>
            </a:r>
          </a:p>
          <a:p>
            <a:pPr marL="342900" indent="-342900">
              <a:lnSpc>
                <a:spcPct val="90000"/>
              </a:lnSpc>
              <a:buNone/>
              <a:defRPr/>
            </a:pP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¬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800">
                <a:solidFill>
                  <a:schemeClr val="accent2"/>
                </a:solidFill>
              </a:rPr>
              <a:t>∨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</a:rPr>
              <a:t>s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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(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</a:t>
            </a:r>
            <a:r>
              <a:rPr lang="en-US" altLang="zh-CN" sz="1800">
                <a:solidFill>
                  <a:schemeClr val="accent2"/>
                </a:solidFill>
                <a:sym typeface="Symbol" pitchFamily="18" charset="2"/>
              </a:rPr>
              <a:t></a:t>
            </a:r>
            <a:r>
              <a:rPr lang="en-US" altLang="zh-CN" sz="1800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sym typeface="Symbol" pitchFamily="18" charset="2"/>
              </a:rPr>
              <a:t>))</a:t>
            </a:r>
            <a:r>
              <a:rPr lang="en-US" altLang="zh-CN" sz="1800">
                <a:sym typeface="Symbol" pitchFamily="18" charset="2"/>
              </a:rPr>
              <a:t>  </a:t>
            </a:r>
            <a:r>
              <a:rPr lang="en-US" altLang="zh-CN" sz="1800">
                <a:solidFill>
                  <a:srgbClr val="FF3300"/>
                </a:solidFill>
                <a:sym typeface="Symbol" pitchFamily="18" charset="2"/>
              </a:rPr>
              <a:t></a:t>
            </a:r>
            <a:r>
              <a:rPr lang="en-US" altLang="zh-CN" sz="1800" i="1">
                <a:solidFill>
                  <a:srgbClr val="FF3300"/>
                </a:solidFill>
                <a:latin typeface="Verdana" pitchFamily="34" charset="0"/>
                <a:sym typeface="Symbol" pitchFamily="18" charset="2"/>
              </a:rPr>
              <a:t>p</a:t>
            </a:r>
            <a:endParaRPr lang="zh-CN" altLang="en-US" sz="1800" i="1">
              <a:solidFill>
                <a:srgbClr val="FF3300"/>
              </a:solidFill>
              <a:latin typeface="Verdana" pitchFamily="34" charset="0"/>
            </a:endParaRPr>
          </a:p>
          <a:p>
            <a:pPr marL="342900" indent="-342900">
              <a:lnSpc>
                <a:spcPct val="90000"/>
              </a:lnSpc>
              <a:buNone/>
              <a:defRPr/>
            </a:pPr>
            <a:r>
              <a:rPr kumimoji="0" lang="zh-CN" altLang="en-US" sz="1800">
                <a:solidFill>
                  <a:srgbClr val="FF0000"/>
                </a:solidFill>
                <a:latin typeface="Verdana" pitchFamily="34" charset="0"/>
                <a:sym typeface="Symbol" pitchFamily="18" charset="2"/>
              </a:rPr>
              <a:t>解</a:t>
            </a:r>
            <a:r>
              <a:rPr kumimoji="0" lang="zh-CN" altLang="en-US" sz="1800">
                <a:latin typeface="Verdana" pitchFamily="34" charset="0"/>
                <a:sym typeface="Symbol" pitchFamily="18" charset="2"/>
              </a:rPr>
              <a:t>：</a:t>
            </a:r>
            <a:r>
              <a:rPr kumimoji="0" lang="zh-CN" altLang="en-US" sz="1800" i="1">
                <a:latin typeface="Verdana" pitchFamily="34" charset="0"/>
                <a:sym typeface="Symbol" pitchFamily="18" charset="2"/>
              </a:rPr>
              <a:t>  </a:t>
            </a: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1575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1575" i="1">
                <a:solidFill>
                  <a:srgbClr val="FF3300"/>
                </a:solidFill>
                <a:latin typeface="Verdana" pitchFamily="34" charset="0"/>
              </a:rPr>
              <a:t>p</a:t>
            </a:r>
            <a:endParaRPr kumimoji="0" lang="en-US" altLang="zh-CN" sz="1575" i="1">
              <a:solidFill>
                <a:srgbClr val="FF3300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1575"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p </a:t>
            </a:r>
            <a:r>
              <a:rPr lang="en-US" altLang="zh-CN" sz="1575">
                <a:solidFill>
                  <a:schemeClr val="accent2"/>
                </a:solidFill>
                <a:sym typeface="Symbol" pitchFamily="18" charset="2"/>
              </a:rPr>
              <a:t>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endParaRPr kumimoji="0" lang="en-US" altLang="zh-CN" sz="1575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q</a:t>
            </a:r>
            <a:endParaRPr kumimoji="0" lang="en-US" altLang="zh-CN" sz="1575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r>
              <a:rPr lang="en-US" altLang="zh-CN" sz="1575">
                <a:solidFill>
                  <a:schemeClr val="accent2"/>
                </a:solidFill>
                <a:sym typeface="Symbol" pitchFamily="18" charset="2"/>
              </a:rPr>
              <a:t> 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endParaRPr kumimoji="0" lang="en-US" altLang="zh-CN" sz="1575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kumimoji="0" lang="zh-CN" altLang="en-US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1575" b="0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sz="1575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  <a:endParaRPr lang="en-US" altLang="zh-CN" sz="1575">
              <a:solidFill>
                <a:schemeClr val="accent2"/>
              </a:solidFill>
              <a:latin typeface="Verdana" pitchFamily="34" charset="0"/>
            </a:endParaRP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zh-CN" altLang="en-US" sz="1575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1575">
                <a:solidFill>
                  <a:schemeClr val="accent2"/>
                </a:solidFill>
                <a:sym typeface="Symbol" pitchFamily="18" charset="2"/>
              </a:rPr>
              <a:t>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s</a:t>
            </a: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zh-CN" altLang="en-US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575">
                <a:solidFill>
                  <a:schemeClr val="accent2"/>
                </a:solidFill>
              </a:rPr>
              <a:t>∨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s</a:t>
            </a:r>
            <a:endParaRPr kumimoji="0" lang="en-US" altLang="zh-CN" sz="1575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1575">
                <a:solidFill>
                  <a:schemeClr val="accent1"/>
                </a:solidFill>
                <a:latin typeface="Verdana" pitchFamily="34" charset="0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r</a:t>
            </a: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r</a:t>
            </a:r>
            <a:r>
              <a:rPr lang="en-US" altLang="zh-CN" sz="1575">
                <a:solidFill>
                  <a:schemeClr val="accent2"/>
                </a:solidFill>
                <a:sym typeface="Symbol" pitchFamily="18" charset="2"/>
              </a:rPr>
              <a:t>¬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</a:p>
          <a:p>
            <a:pPr marL="642938" lvl="1" indent="-300038">
              <a:lnSpc>
                <a:spcPct val="90000"/>
              </a:lnSpc>
              <a:buFont typeface="Wingdings" pitchFamily="2" charset="2"/>
              <a:buAutoNum type="circleNumDbPlain"/>
              <a:defRPr/>
            </a:pPr>
            <a:r>
              <a:rPr lang="en-US" altLang="zh-CN" sz="1575">
                <a:solidFill>
                  <a:schemeClr val="accent2"/>
                </a:solidFill>
                <a:sym typeface="Symbol" pitchFamily="18" charset="2"/>
              </a:rPr>
              <a:t>¬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q</a:t>
            </a:r>
            <a:endParaRPr lang="zh-CN" altLang="en-US" sz="1575" i="1">
              <a:solidFill>
                <a:schemeClr val="accent2"/>
              </a:solidFill>
              <a:latin typeface="Verdan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第三章 习题课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714500"/>
            <a:ext cx="6172200" cy="3996929"/>
          </a:xfrm>
        </p:spPr>
        <p:txBody>
          <a:bodyPr/>
          <a:lstStyle/>
          <a:p>
            <a:pPr marL="342900" indent="-342900">
              <a:buNone/>
            </a:pPr>
            <a:r>
              <a:rPr lang="zh-CN" altLang="en-US" sz="1800"/>
              <a:t>主要内容</a:t>
            </a:r>
          </a:p>
          <a:p>
            <a:pPr marL="342900" indent="-3429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推理的形式结构</a:t>
            </a:r>
            <a:endParaRPr lang="en-US" altLang="zh-CN" sz="1800"/>
          </a:p>
          <a:p>
            <a:pPr marL="342900" indent="-3429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判断推理是否正确的方法</a:t>
            </a:r>
          </a:p>
          <a:p>
            <a:pPr marL="342900" indent="-342900">
              <a:buNone/>
            </a:pPr>
            <a:r>
              <a:rPr lang="zh-CN" altLang="en-US" sz="1800"/>
              <a:t>     真值表法  </a:t>
            </a:r>
          </a:p>
          <a:p>
            <a:pPr marL="342900" indent="-342900">
              <a:buNone/>
            </a:pPr>
            <a:r>
              <a:rPr lang="zh-CN" altLang="en-US" sz="1800"/>
              <a:t>     等值演算法</a:t>
            </a:r>
          </a:p>
          <a:p>
            <a:pPr marL="342900" indent="-342900">
              <a:buNone/>
            </a:pPr>
            <a:r>
              <a:rPr lang="zh-CN" altLang="en-US" sz="1800"/>
              <a:t>     主析取范式法</a:t>
            </a:r>
          </a:p>
          <a:p>
            <a:pPr marL="342900" indent="-3429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推理定律</a:t>
            </a:r>
          </a:p>
          <a:p>
            <a:pPr marL="342900" indent="-3429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自然推理系统</a:t>
            </a:r>
            <a:r>
              <a:rPr lang="en-US" altLang="zh-CN" sz="1800" i="1"/>
              <a:t>P</a:t>
            </a:r>
          </a:p>
          <a:p>
            <a:pPr marL="342900" indent="-342900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1800"/>
              <a:t>构造推理证明的方法</a:t>
            </a:r>
          </a:p>
          <a:p>
            <a:pPr marL="342900" indent="-342900">
              <a:buClr>
                <a:srgbClr val="FF9900"/>
              </a:buClr>
              <a:buNone/>
            </a:pPr>
            <a:r>
              <a:rPr lang="zh-CN" altLang="en-US" sz="1800"/>
              <a:t>      直接证明法</a:t>
            </a:r>
          </a:p>
          <a:p>
            <a:pPr marL="342900" indent="-342900">
              <a:buClr>
                <a:srgbClr val="FF9900"/>
              </a:buClr>
              <a:buNone/>
            </a:pPr>
            <a:r>
              <a:rPr lang="zh-CN" altLang="en-US" sz="1800"/>
              <a:t>       附加前提证明法</a:t>
            </a:r>
          </a:p>
          <a:p>
            <a:pPr marL="342900" indent="-342900">
              <a:buClr>
                <a:srgbClr val="FF9900"/>
              </a:buClr>
              <a:buNone/>
            </a:pPr>
            <a:r>
              <a:rPr lang="zh-CN" altLang="en-US" sz="1800"/>
              <a:t>       归谬法</a:t>
            </a:r>
            <a:r>
              <a:rPr lang="en-US" altLang="zh-CN" sz="1800"/>
              <a:t>(</a:t>
            </a:r>
            <a:r>
              <a:rPr lang="zh-CN" altLang="en-US" sz="1800"/>
              <a:t>反证法</a:t>
            </a:r>
            <a:r>
              <a:rPr lang="en-US" altLang="zh-CN" sz="180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基本要求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754983"/>
            <a:ext cx="6048375" cy="3726656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理解并记住推理形式结构的两种形式：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en-US" altLang="zh-CN"/>
              <a:t>1. 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/>
              <a:t>B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en-US" altLang="zh-CN"/>
              <a:t>    2.  </a:t>
            </a:r>
            <a:r>
              <a:rPr lang="zh-CN" altLang="en-US"/>
              <a:t>前提：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 , 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 baseline="-250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/>
              <a:t>         </a:t>
            </a:r>
            <a:r>
              <a:rPr lang="zh-CN" altLang="en-US"/>
              <a:t>结论：</a:t>
            </a:r>
            <a:r>
              <a:rPr lang="en-US" altLang="zh-CN" i="1"/>
              <a:t>B</a:t>
            </a:r>
            <a:endParaRPr lang="en-US" altLang="zh-CN"/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熟练掌握判断推理是否正确的不同方法（如真值表法、等值演算法、主析取范式法等）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牢记 </a:t>
            </a:r>
            <a:r>
              <a:rPr lang="en-US" altLang="zh-CN" i="1"/>
              <a:t>P </a:t>
            </a:r>
            <a:r>
              <a:rPr lang="zh-CN" altLang="en-US"/>
              <a:t>系统中各条推理规则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熟练掌握构造证明的直接证明法、附加前提证明法和归谬法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/>
              <a:t>会解决实际中的简单推理问题</a:t>
            </a:r>
          </a:p>
          <a:p>
            <a:pPr>
              <a:buClr>
                <a:srgbClr val="FF9900"/>
              </a:buClr>
              <a:buFont typeface="Wingdings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：判断推理是否正确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6" y="1754983"/>
            <a:ext cx="6172200" cy="1079897"/>
          </a:xfrm>
        </p:spPr>
        <p:txBody>
          <a:bodyPr/>
          <a:lstStyle/>
          <a:p>
            <a:pPr marL="469106" indent="-469106">
              <a:buNone/>
            </a:pPr>
            <a:r>
              <a:rPr lang="en-US" altLang="zh-CN"/>
              <a:t>1. </a:t>
            </a:r>
            <a:r>
              <a:rPr lang="zh-CN" altLang="en-US"/>
              <a:t>判断下面推理是否正确</a:t>
            </a:r>
            <a:r>
              <a:rPr lang="en-US" altLang="zh-CN"/>
              <a:t>:</a:t>
            </a:r>
          </a:p>
          <a:p>
            <a:pPr marL="469106" indent="-469106">
              <a:buNone/>
            </a:pPr>
            <a:r>
              <a:rPr lang="en-US" altLang="zh-CN"/>
              <a:t>   (</a:t>
            </a:r>
            <a:r>
              <a:rPr lang="en-US" altLang="zh-CN">
                <a:sym typeface="Wingdings" pitchFamily="2" charset="2"/>
              </a:rPr>
              <a:t>1)  </a:t>
            </a:r>
            <a:r>
              <a:rPr lang="zh-CN" altLang="en-US">
                <a:sym typeface="Wingdings" pitchFamily="2" charset="2"/>
              </a:rPr>
              <a:t>前提：</a:t>
            </a:r>
            <a:r>
              <a:rPr lang="zh-CN" altLang="en-US">
                <a:sym typeface="Symbol" pitchFamily="18" charset="2"/>
              </a:rPr>
              <a:t>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 i="1"/>
              <a:t>q</a:t>
            </a:r>
            <a:r>
              <a:rPr lang="en-US" altLang="zh-CN"/>
              <a:t>,  </a:t>
            </a:r>
            <a:r>
              <a:rPr lang="en-US" altLang="zh-CN">
                <a:sym typeface="Symbol" pitchFamily="18" charset="2"/>
              </a:rPr>
              <a:t></a:t>
            </a:r>
            <a:r>
              <a:rPr lang="en-US" altLang="zh-CN" i="1"/>
              <a:t>q</a:t>
            </a:r>
            <a:endParaRPr lang="en-US" altLang="zh-CN"/>
          </a:p>
          <a:p>
            <a:pPr marL="469106" indent="-469106">
              <a:buNone/>
            </a:pPr>
            <a:r>
              <a:rPr lang="en-US" altLang="zh-CN"/>
              <a:t>          </a:t>
            </a:r>
            <a:r>
              <a:rPr lang="zh-CN" altLang="en-US"/>
              <a:t>结论：</a:t>
            </a:r>
            <a:r>
              <a:rPr lang="zh-CN" altLang="en-US">
                <a:sym typeface="Symbol" pitchFamily="18" charset="2"/>
              </a:rPr>
              <a:t></a:t>
            </a:r>
            <a:r>
              <a:rPr lang="en-US" altLang="zh-CN" i="1"/>
              <a:t>p </a:t>
            </a:r>
            <a:endParaRPr lang="en-US" altLang="zh-CN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439466" y="2781301"/>
            <a:ext cx="2376488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/>
              <a:t>解   推理的形式结构</a:t>
            </a:r>
            <a:r>
              <a:rPr lang="en-US" altLang="zh-CN"/>
              <a:t>: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707606" y="2781300"/>
            <a:ext cx="3349229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p     </a:t>
            </a:r>
            <a:endParaRPr lang="en-US" altLang="zh-CN">
              <a:sym typeface="Symbol" pitchFamily="18" charset="2"/>
            </a:endParaRP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1439467" y="3158730"/>
            <a:ext cx="4320778" cy="210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方法一：等值演算法</a:t>
            </a: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         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>
                <a:latin typeface="Times New Roman" pitchFamily="18" charset="0"/>
              </a:rPr>
              <a:t>((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>
                <a:latin typeface="Times New Roman" pitchFamily="18" charset="0"/>
              </a:rPr>
              <a:t> 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>
                <a:latin typeface="Times New Roman" pitchFamily="18" charset="0"/>
              </a:rPr>
              <a:t> ((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</a:t>
            </a:r>
            <a:r>
              <a:rPr lang="en-US" altLang="zh-CN" i="1">
                <a:latin typeface="Times New Roman" pitchFamily="18" charset="0"/>
              </a:rPr>
              <a:t>p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 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1439466" y="5264945"/>
            <a:ext cx="5509022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latin typeface="Times New Roman" pitchFamily="18" charset="0"/>
              </a:rPr>
              <a:t>易知</a:t>
            </a:r>
            <a:r>
              <a:rPr lang="en-US" altLang="zh-CN">
                <a:latin typeface="Times New Roman" pitchFamily="18" charset="0"/>
              </a:rPr>
              <a:t>10</a:t>
            </a:r>
            <a:r>
              <a:rPr lang="zh-CN" altLang="en-US">
                <a:latin typeface="Times New Roman" pitchFamily="18" charset="0"/>
              </a:rPr>
              <a:t>是成假赋值，不是重言式，所以推理不正确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 b="0">
                <a:latin typeface="Times New Roman" pitchFamily="18" charset="0"/>
              </a:rPr>
              <a:t>1</a:t>
            </a:r>
            <a:r>
              <a:rPr lang="zh-CN" altLang="en-US"/>
              <a:t>解答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1439466" y="1808560"/>
            <a:ext cx="583287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方法二：主析取范式法，</a:t>
            </a:r>
          </a:p>
          <a:p>
            <a:r>
              <a:rPr lang="zh-CN" altLang="en-US">
                <a:latin typeface="Times New Roman" pitchFamily="18" charset="0"/>
              </a:rPr>
              <a:t>      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p</a:t>
            </a:r>
          </a:p>
          <a:p>
            <a:pPr>
              <a:buFont typeface="Symbol" pitchFamily="18" charset="2"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((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)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)</a:t>
            </a:r>
            <a:r>
              <a:rPr lang="en-US" altLang="zh-CN" i="1">
                <a:latin typeface="Times New Roman" pitchFamily="18" charset="0"/>
              </a:rPr>
              <a:t>p</a:t>
            </a:r>
          </a:p>
          <a:p>
            <a:pPr>
              <a:buFont typeface="Symbol" pitchFamily="18" charset="2"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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q</a:t>
            </a:r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>
              <a:buFont typeface="Symbol" pitchFamily="18" charset="2"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 baseline="-25000">
                <a:latin typeface="Times New Roman" pitchFamily="18" charset="0"/>
                <a:sym typeface="Symbol" pitchFamily="18" charset="2"/>
              </a:rPr>
              <a:t>2</a:t>
            </a:r>
          </a:p>
          <a:p>
            <a:pPr>
              <a:buFont typeface="Symbol" pitchFamily="18" charset="2"/>
              <a:buNone/>
            </a:pPr>
            <a:r>
              <a:rPr lang="en-US" altLang="zh-CN">
                <a:latin typeface="Times New Roman" pitchFamily="18" charset="0"/>
                <a:sym typeface="Symbol" pitchFamily="18" charset="2"/>
              </a:rPr>
              <a:t>    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3</a:t>
            </a:r>
          </a:p>
          <a:p>
            <a:pPr>
              <a:buFont typeface="Symbol" pitchFamily="18" charset="2"/>
              <a:buNone/>
            </a:pPr>
            <a:r>
              <a:rPr lang="zh-CN" altLang="en-US">
                <a:latin typeface="Times New Roman" pitchFamily="18" charset="0"/>
              </a:rPr>
              <a:t>未含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不是重言式</a:t>
            </a:r>
            <a:r>
              <a:rPr lang="en-US" altLang="zh-CN">
                <a:latin typeface="Times New Roman" pitchFamily="18" charset="0"/>
              </a:rPr>
              <a:t>, </a:t>
            </a:r>
            <a:r>
              <a:rPr lang="zh-CN" altLang="en-US">
                <a:latin typeface="Times New Roman" pitchFamily="18" charset="0"/>
              </a:rPr>
              <a:t>推理不正确</a:t>
            </a:r>
            <a:r>
              <a:rPr lang="en-US" altLang="zh-CN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 b="0">
                <a:latin typeface="Times New Roman" pitchFamily="18" charset="0"/>
              </a:rPr>
              <a:t>1</a:t>
            </a:r>
            <a:r>
              <a:rPr lang="zh-CN" altLang="en-US"/>
              <a:t>解答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1763316"/>
            <a:ext cx="6172200" cy="28003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方法三   真值表法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i="1">
                <a:solidFill>
                  <a:srgbClr val="000000"/>
                </a:solidFill>
                <a:cs typeface="Times New Roman" pitchFamily="18" charset="0"/>
              </a:rPr>
              <a:t>      </a:t>
            </a: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endParaRPr lang="zh-CN" altLang="en-US" i="1">
              <a:solidFill>
                <a:srgbClr val="000000"/>
              </a:solidFill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不是重言式</a:t>
            </a:r>
            <a:r>
              <a:rPr lang="en-US" altLang="zh-CN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cs typeface="Times New Roman" pitchFamily="18" charset="0"/>
              </a:rPr>
              <a:t>推理不正确</a:t>
            </a:r>
          </a:p>
        </p:txBody>
      </p:sp>
      <p:grpSp>
        <p:nvGrpSpPr>
          <p:cNvPr id="51204" name="Group 163"/>
          <p:cNvGrpSpPr>
            <a:grpSpLocks/>
          </p:cNvGrpSpPr>
          <p:nvPr/>
        </p:nvGrpSpPr>
        <p:grpSpPr bwMode="auto">
          <a:xfrm>
            <a:off x="1656161" y="2187180"/>
            <a:ext cx="5778103" cy="1835944"/>
            <a:chOff x="431" y="1434"/>
            <a:chExt cx="4853" cy="1542"/>
          </a:xfrm>
        </p:grpSpPr>
        <p:sp>
          <p:nvSpPr>
            <p:cNvPr id="51206" name="Rectangle 19"/>
            <p:cNvSpPr>
              <a:spLocks noChangeArrowheads="1"/>
            </p:cNvSpPr>
            <p:nvPr/>
          </p:nvSpPr>
          <p:spPr bwMode="auto">
            <a:xfrm>
              <a:off x="3470" y="2661"/>
              <a:ext cx="181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7" name="Rectangle 18"/>
            <p:cNvSpPr>
              <a:spLocks noChangeArrowheads="1"/>
            </p:cNvSpPr>
            <p:nvPr/>
          </p:nvSpPr>
          <p:spPr bwMode="auto">
            <a:xfrm>
              <a:off x="749" y="2661"/>
              <a:ext cx="99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8" name="Rectangle 17"/>
            <p:cNvSpPr>
              <a:spLocks noChangeArrowheads="1"/>
            </p:cNvSpPr>
            <p:nvPr/>
          </p:nvSpPr>
          <p:spPr bwMode="auto">
            <a:xfrm>
              <a:off x="431" y="2661"/>
              <a:ext cx="104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09" name="Rectangle 16"/>
            <p:cNvSpPr>
              <a:spLocks noChangeArrowheads="1"/>
            </p:cNvSpPr>
            <p:nvPr/>
          </p:nvSpPr>
          <p:spPr bwMode="auto">
            <a:xfrm>
              <a:off x="3470" y="2358"/>
              <a:ext cx="1814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0" name="Rectangle 15"/>
            <p:cNvSpPr>
              <a:spLocks noChangeArrowheads="1"/>
            </p:cNvSpPr>
            <p:nvPr/>
          </p:nvSpPr>
          <p:spPr bwMode="auto">
            <a:xfrm>
              <a:off x="749" y="2358"/>
              <a:ext cx="99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1" name="Rectangle 14"/>
            <p:cNvSpPr>
              <a:spLocks noChangeArrowheads="1"/>
            </p:cNvSpPr>
            <p:nvPr/>
          </p:nvSpPr>
          <p:spPr bwMode="auto">
            <a:xfrm>
              <a:off x="431" y="2358"/>
              <a:ext cx="1043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2" name="Rectangle 13"/>
            <p:cNvSpPr>
              <a:spLocks noChangeArrowheads="1"/>
            </p:cNvSpPr>
            <p:nvPr/>
          </p:nvSpPr>
          <p:spPr bwMode="auto">
            <a:xfrm>
              <a:off x="3470" y="2054"/>
              <a:ext cx="1814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3" name="Rectangle 12"/>
            <p:cNvSpPr>
              <a:spLocks noChangeArrowheads="1"/>
            </p:cNvSpPr>
            <p:nvPr/>
          </p:nvSpPr>
          <p:spPr bwMode="auto">
            <a:xfrm>
              <a:off x="749" y="2054"/>
              <a:ext cx="998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4" name="Rectangle 11"/>
            <p:cNvSpPr>
              <a:spLocks noChangeArrowheads="1"/>
            </p:cNvSpPr>
            <p:nvPr/>
          </p:nvSpPr>
          <p:spPr bwMode="auto">
            <a:xfrm>
              <a:off x="431" y="2054"/>
              <a:ext cx="1043" cy="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5" name="Rectangle 10"/>
            <p:cNvSpPr>
              <a:spLocks noChangeArrowheads="1"/>
            </p:cNvSpPr>
            <p:nvPr/>
          </p:nvSpPr>
          <p:spPr bwMode="auto">
            <a:xfrm>
              <a:off x="3470" y="1751"/>
              <a:ext cx="1814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16" name="Rectangle 9"/>
            <p:cNvSpPr>
              <a:spLocks noChangeArrowheads="1"/>
            </p:cNvSpPr>
            <p:nvPr/>
          </p:nvSpPr>
          <p:spPr bwMode="auto">
            <a:xfrm>
              <a:off x="749" y="1751"/>
              <a:ext cx="998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7" name="Rectangle 8"/>
            <p:cNvSpPr>
              <a:spLocks noChangeArrowheads="1"/>
            </p:cNvSpPr>
            <p:nvPr/>
          </p:nvSpPr>
          <p:spPr bwMode="auto">
            <a:xfrm>
              <a:off x="431" y="1751"/>
              <a:ext cx="1043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18" name="Rectangle 7"/>
            <p:cNvSpPr>
              <a:spLocks noChangeArrowheads="1"/>
            </p:cNvSpPr>
            <p:nvPr/>
          </p:nvSpPr>
          <p:spPr bwMode="auto">
            <a:xfrm>
              <a:off x="3470" y="1434"/>
              <a:ext cx="181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(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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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endParaRPr lang="en-US" altLang="zh-CN">
                <a:latin typeface="Times New Roman" pitchFamily="18" charset="0"/>
                <a:ea typeface="华文中宋" pitchFamily="2" charset="-122"/>
                <a:cs typeface="Times New Roman" pitchFamily="18" charset="0"/>
              </a:endParaRPr>
            </a:p>
          </p:txBody>
        </p:sp>
        <p:sp>
          <p:nvSpPr>
            <p:cNvPr id="51219" name="Rectangle 6"/>
            <p:cNvSpPr>
              <a:spLocks noChangeArrowheads="1"/>
            </p:cNvSpPr>
            <p:nvPr/>
          </p:nvSpPr>
          <p:spPr bwMode="auto">
            <a:xfrm>
              <a:off x="749" y="1434"/>
              <a:ext cx="998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i="1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1220" name="Rectangle 5"/>
            <p:cNvSpPr>
              <a:spLocks noChangeArrowheads="1"/>
            </p:cNvSpPr>
            <p:nvPr/>
          </p:nvSpPr>
          <p:spPr bwMode="auto">
            <a:xfrm>
              <a:off x="431" y="1434"/>
              <a:ext cx="1043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657" y="1434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6"/>
            <p:cNvSpPr>
              <a:spLocks noChangeShapeType="1"/>
            </p:cNvSpPr>
            <p:nvPr/>
          </p:nvSpPr>
          <p:spPr bwMode="auto">
            <a:xfrm>
              <a:off x="431" y="1434"/>
              <a:ext cx="0" cy="317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9"/>
            <p:cNvSpPr>
              <a:spLocks noChangeShapeType="1"/>
            </p:cNvSpPr>
            <p:nvPr/>
          </p:nvSpPr>
          <p:spPr bwMode="auto">
            <a:xfrm>
              <a:off x="5284" y="1434"/>
              <a:ext cx="0" cy="317"/>
            </a:xfrm>
            <a:prstGeom prst="line">
              <a:avLst/>
            </a:prstGeom>
            <a:noFill/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137"/>
            <p:cNvSpPr>
              <a:spLocks noChangeShapeType="1"/>
            </p:cNvSpPr>
            <p:nvPr/>
          </p:nvSpPr>
          <p:spPr bwMode="auto">
            <a:xfrm>
              <a:off x="431" y="1751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139"/>
            <p:cNvSpPr>
              <a:spLocks noChangeShapeType="1"/>
            </p:cNvSpPr>
            <p:nvPr/>
          </p:nvSpPr>
          <p:spPr bwMode="auto">
            <a:xfrm>
              <a:off x="5284" y="1751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140"/>
            <p:cNvSpPr>
              <a:spLocks noChangeShapeType="1"/>
            </p:cNvSpPr>
            <p:nvPr/>
          </p:nvSpPr>
          <p:spPr bwMode="auto">
            <a:xfrm>
              <a:off x="657" y="1751"/>
              <a:ext cx="4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45"/>
            <p:cNvSpPr>
              <a:spLocks noChangeShapeType="1"/>
            </p:cNvSpPr>
            <p:nvPr/>
          </p:nvSpPr>
          <p:spPr bwMode="auto">
            <a:xfrm>
              <a:off x="431" y="2054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146"/>
            <p:cNvSpPr>
              <a:spLocks noChangeShapeType="1"/>
            </p:cNvSpPr>
            <p:nvPr/>
          </p:nvSpPr>
          <p:spPr bwMode="auto">
            <a:xfrm>
              <a:off x="431" y="2358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147"/>
            <p:cNvSpPr>
              <a:spLocks noChangeShapeType="1"/>
            </p:cNvSpPr>
            <p:nvPr/>
          </p:nvSpPr>
          <p:spPr bwMode="auto">
            <a:xfrm>
              <a:off x="431" y="2661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151"/>
            <p:cNvSpPr>
              <a:spLocks noChangeShapeType="1"/>
            </p:cNvSpPr>
            <p:nvPr/>
          </p:nvSpPr>
          <p:spPr bwMode="auto">
            <a:xfrm>
              <a:off x="5284" y="2054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52"/>
            <p:cNvSpPr>
              <a:spLocks noChangeShapeType="1"/>
            </p:cNvSpPr>
            <p:nvPr/>
          </p:nvSpPr>
          <p:spPr bwMode="auto">
            <a:xfrm>
              <a:off x="5284" y="2358"/>
              <a:ext cx="0" cy="303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53"/>
            <p:cNvSpPr>
              <a:spLocks noChangeShapeType="1"/>
            </p:cNvSpPr>
            <p:nvPr/>
          </p:nvSpPr>
          <p:spPr bwMode="auto">
            <a:xfrm>
              <a:off x="5284" y="2661"/>
              <a:ext cx="0" cy="304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Rectangle 157"/>
            <p:cNvSpPr>
              <a:spLocks noChangeArrowheads="1"/>
            </p:cNvSpPr>
            <p:nvPr/>
          </p:nvSpPr>
          <p:spPr bwMode="auto">
            <a:xfrm>
              <a:off x="1474" y="1434"/>
              <a:ext cx="817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0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1</a:t>
              </a:r>
            </a:p>
          </p:txBody>
        </p:sp>
        <p:sp>
          <p:nvSpPr>
            <p:cNvPr id="51234" name="Rectangle 158"/>
            <p:cNvSpPr>
              <a:spLocks noChangeArrowheads="1"/>
            </p:cNvSpPr>
            <p:nvPr/>
          </p:nvSpPr>
          <p:spPr bwMode="auto">
            <a:xfrm>
              <a:off x="2245" y="1434"/>
              <a:ext cx="1134" cy="1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(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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q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</a:t>
              </a:r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imes New Roman" pitchFamily="18" charset="0"/>
                  <a:sym typeface="Symbol" pitchFamily="18" charset="2"/>
                </a:rPr>
                <a:t>q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1</a:t>
              </a:r>
            </a:p>
            <a:p>
              <a:pPr algn="just">
                <a:spcBef>
                  <a:spcPct val="35000"/>
                </a:spcBef>
                <a:buClr>
                  <a:srgbClr val="69B3F1"/>
                </a:buClr>
                <a:buFont typeface="Wingdings" pitchFamily="2" charset="2"/>
                <a:buNone/>
              </a:pPr>
              <a:r>
                <a:rPr lang="en-US" altLang="zh-CN">
                  <a:latin typeface="Times New Roman" pitchFamily="18" charset="0"/>
                  <a:ea typeface="华文中宋" pitchFamily="2" charset="-122"/>
                  <a:cs typeface="Times New Roman" pitchFamily="18" charset="0"/>
                </a:rPr>
                <a:t>         0</a:t>
              </a:r>
            </a:p>
          </p:txBody>
        </p:sp>
        <p:sp>
          <p:nvSpPr>
            <p:cNvPr id="51235" name="Line 159"/>
            <p:cNvSpPr>
              <a:spLocks noChangeShapeType="1"/>
            </p:cNvSpPr>
            <p:nvPr/>
          </p:nvSpPr>
          <p:spPr bwMode="auto">
            <a:xfrm>
              <a:off x="657" y="2976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6" name="Line 160"/>
            <p:cNvSpPr>
              <a:spLocks noChangeShapeType="1"/>
            </p:cNvSpPr>
            <p:nvPr/>
          </p:nvSpPr>
          <p:spPr bwMode="auto">
            <a:xfrm>
              <a:off x="1429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7" name="Line 161"/>
            <p:cNvSpPr>
              <a:spLocks noChangeShapeType="1"/>
            </p:cNvSpPr>
            <p:nvPr/>
          </p:nvSpPr>
          <p:spPr bwMode="auto">
            <a:xfrm>
              <a:off x="2200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8" name="Line 162"/>
            <p:cNvSpPr>
              <a:spLocks noChangeShapeType="1"/>
            </p:cNvSpPr>
            <p:nvPr/>
          </p:nvSpPr>
          <p:spPr bwMode="auto">
            <a:xfrm>
              <a:off x="3424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212" name="Rectangle 164"/>
          <p:cNvSpPr>
            <a:spLocks noChangeArrowheads="1"/>
          </p:cNvSpPr>
          <p:nvPr/>
        </p:nvSpPr>
        <p:spPr bwMode="auto">
          <a:xfrm>
            <a:off x="1494235" y="5103019"/>
            <a:ext cx="6172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 algn="just">
              <a:spcBef>
                <a:spcPct val="20000"/>
              </a:spcBef>
              <a:buClr>
                <a:srgbClr val="69B3F1"/>
              </a:buClr>
            </a:pP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方法四  直接观察出</a:t>
            </a:r>
            <a:r>
              <a:rPr lang="en-US" altLang="zh-CN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是成假赋值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1" y="1863328"/>
            <a:ext cx="5885260" cy="3671888"/>
          </a:xfrm>
          <a:noFill/>
        </p:spPr>
        <p:txBody>
          <a:bodyPr/>
          <a:lstStyle/>
          <a:p>
            <a:r>
              <a:rPr lang="zh-CN" altLang="en-US" sz="1800"/>
              <a:t>例子</a:t>
            </a:r>
            <a:endParaRPr lang="zh-CN" altLang="en-GB" sz="1800">
              <a:latin typeface="Verdana" pitchFamily="34" charset="0"/>
            </a:endParaRPr>
          </a:p>
          <a:p>
            <a:pPr lvl="1"/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p 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US" altLang="zh-CN" sz="1575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q</a:t>
            </a:r>
            <a:endParaRPr lang="en-US" altLang="zh-CN" sz="1575" i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,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q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 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  <a:sym typeface="Symbol" pitchFamily="18" charset="2"/>
              </a:rPr>
              <a:t>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p</a:t>
            </a:r>
            <a:r>
              <a:rPr lang="en-US" altLang="zh-CN" sz="1575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US" altLang="zh-CN" sz="1575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 sz="1575" i="1">
                <a:solidFill>
                  <a:schemeClr val="accent2"/>
                </a:solidFill>
                <a:latin typeface="Verdana" pitchFamily="34" charset="0"/>
              </a:rPr>
              <a:t>q</a:t>
            </a:r>
            <a:endParaRPr lang="en-US" altLang="zh-CN" sz="1575">
              <a:solidFill>
                <a:schemeClr val="accent2"/>
              </a:solidFill>
              <a:latin typeface="Lucida Sans Unicode" pitchFamily="34" charset="0"/>
            </a:endParaRPr>
          </a:p>
          <a:p>
            <a:pPr lvl="1">
              <a:buFont typeface="Wingdings" pitchFamily="2" charset="2"/>
              <a:buNone/>
            </a:pPr>
            <a:endParaRPr lang="zh-CN" altLang="en-US" sz="1575" b="0"/>
          </a:p>
          <a:p>
            <a:pPr lvl="1"/>
            <a:endParaRPr lang="en-GB" altLang="zh-CN" sz="1575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graphicFrame>
        <p:nvGraphicFramePr>
          <p:cNvPr id="754030" name="Group 366"/>
          <p:cNvGraphicFramePr>
            <a:graphicFrameLocks noGrp="1"/>
          </p:cNvGraphicFramePr>
          <p:nvPr>
            <p:ph sz="half" idx="2"/>
          </p:nvPr>
        </p:nvGraphicFramePr>
        <p:xfrm>
          <a:off x="1656161" y="2996805"/>
          <a:ext cx="5830491" cy="1941910"/>
        </p:xfrm>
        <a:graphic>
          <a:graphicData uri="http://schemas.openxmlformats.org/drawingml/2006/table">
            <a:tbl>
              <a:tblPr/>
              <a:tblGrid>
                <a:gridCol w="594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5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(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1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4031" name="Rectangle 367"/>
          <p:cNvSpPr>
            <a:spLocks noChangeArrowheads="1"/>
          </p:cNvSpPr>
          <p:nvPr/>
        </p:nvSpPr>
        <p:spPr bwMode="auto">
          <a:xfrm>
            <a:off x="4572000" y="4293395"/>
            <a:ext cx="2376488" cy="27027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>
              <a:defRPr/>
            </a:pPr>
            <a:r>
              <a:rPr kumimoji="1" lang="en-US" altLang="zh-CN" sz="3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3.1 </a:t>
            </a:r>
            <a:r>
              <a:rPr kumimoji="1" lang="zh-CN" altLang="en-US" sz="3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推理形式结构</a:t>
            </a:r>
            <a:endParaRPr kumimoji="1" lang="zh-CN" altLang="en-US" sz="3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0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>
                <a:latin typeface="Times New Roman" pitchFamily="18" charset="0"/>
              </a:rPr>
              <a:t>：判断推理是否正确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/>
              <a:t>   (2) </a:t>
            </a:r>
            <a:r>
              <a:rPr kumimoji="0" lang="zh-CN" altLang="en-US"/>
              <a:t>前提：</a:t>
            </a:r>
            <a:r>
              <a:rPr kumimoji="0" lang="en-US" altLang="zh-CN" i="1"/>
              <a:t>q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/>
              <a:t>r</a:t>
            </a:r>
            <a:r>
              <a:rPr kumimoji="0" lang="en-US" altLang="zh-CN"/>
              <a:t>,   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</a:t>
            </a:r>
            <a:r>
              <a:rPr kumimoji="0" lang="en-US" altLang="zh-CN" i="1"/>
              <a:t>r </a:t>
            </a:r>
            <a:endParaRPr kumimoji="0" lang="en-US" altLang="zh-CN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    </a:t>
            </a:r>
            <a:r>
              <a:rPr kumimoji="0" lang="zh-CN" altLang="en-US"/>
              <a:t>结论：</a:t>
            </a:r>
            <a:r>
              <a:rPr kumimoji="0" lang="en-US" altLang="zh-CN" i="1"/>
              <a:t>q</a:t>
            </a:r>
            <a:r>
              <a:rPr kumimoji="0" lang="en-US" altLang="zh-CN">
                <a:sym typeface="Symbol" pitchFamily="18" charset="2"/>
              </a:rPr>
              <a:t></a:t>
            </a:r>
            <a:r>
              <a:rPr kumimoji="0" lang="en-US" altLang="zh-CN" i="1"/>
              <a:t>p</a:t>
            </a:r>
            <a:r>
              <a:rPr kumimoji="0" lang="en-US" altLang="zh-CN"/>
              <a:t> 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解答</a:t>
            </a:r>
            <a:endParaRPr lang="zh-CN" altLang="en-US" b="0">
              <a:latin typeface="Times New Roman" pitchFamily="18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5913" y="2726533"/>
            <a:ext cx="4714875" cy="275510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1800"/>
              <a:t>用等值演算法</a:t>
            </a:r>
          </a:p>
          <a:p>
            <a:pPr>
              <a:buFont typeface="Wingdings" pitchFamily="2" charset="2"/>
              <a:buNone/>
            </a:pPr>
            <a:r>
              <a:rPr lang="zh-CN" altLang="en-US" sz="1800"/>
              <a:t>    </a:t>
            </a:r>
            <a:r>
              <a:rPr lang="en-US" altLang="zh-CN" sz="1800"/>
              <a:t>(</a:t>
            </a:r>
            <a:r>
              <a:rPr lang="en-US" altLang="zh-CN" sz="1800" i="1"/>
              <a:t>q</a:t>
            </a:r>
            <a:r>
              <a:rPr lang="en-US" altLang="zh-CN" sz="1800">
                <a:sym typeface="Symbol" pitchFamily="18" charset="2"/>
              </a:rPr>
              <a:t></a:t>
            </a:r>
            <a:r>
              <a:rPr lang="en-US" altLang="zh-CN" sz="1800" i="1"/>
              <a:t>r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/>
              <a:t>(</a:t>
            </a:r>
            <a:r>
              <a:rPr lang="en-US" altLang="zh-CN" sz="1800" i="1"/>
              <a:t>p</a:t>
            </a:r>
            <a:r>
              <a:rPr lang="en-US" altLang="zh-CN" sz="1800">
                <a:sym typeface="Symbol" pitchFamily="18" charset="2"/>
              </a:rPr>
              <a:t></a:t>
            </a:r>
            <a:r>
              <a:rPr lang="en-US" altLang="zh-CN" sz="1800" i="1"/>
              <a:t>r</a:t>
            </a:r>
            <a:r>
              <a:rPr lang="en-US" altLang="zh-CN" sz="1800"/>
              <a:t>)</a:t>
            </a:r>
            <a:r>
              <a:rPr lang="en-US" altLang="zh-CN" sz="1800">
                <a:sym typeface="Symbol" pitchFamily="18" charset="2"/>
              </a:rPr>
              <a:t>(</a:t>
            </a:r>
            <a:r>
              <a:rPr lang="en-US" altLang="zh-CN" sz="1800" i="1"/>
              <a:t>q</a:t>
            </a:r>
            <a:r>
              <a:rPr lang="en-US" altLang="zh-CN" sz="1800">
                <a:sym typeface="Symbol" pitchFamily="18" charset="2"/>
              </a:rPr>
              <a:t></a:t>
            </a:r>
            <a:r>
              <a:rPr lang="en-US" altLang="zh-CN" sz="1800" i="1"/>
              <a:t>p</a:t>
            </a:r>
            <a:r>
              <a:rPr lang="en-US" altLang="zh-CN" sz="1800"/>
              <a:t>) 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ym typeface="Symbol" pitchFamily="18" charset="2"/>
              </a:rPr>
              <a:t>(( 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)(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</a:t>
            </a:r>
            <a:r>
              <a:rPr lang="en-US" altLang="zh-CN" sz="1800" i="1"/>
              <a:t>r</a:t>
            </a:r>
            <a:r>
              <a:rPr lang="en-US" altLang="zh-CN" sz="1800"/>
              <a:t>) ) </a:t>
            </a:r>
            <a:r>
              <a:rPr lang="en-US" altLang="zh-CN" sz="1800">
                <a:sym typeface="Symbol" pitchFamily="18" charset="2"/>
              </a:rPr>
              <a:t>(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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</a:t>
            </a:r>
            <a:r>
              <a:rPr lang="en-US" altLang="zh-CN" sz="180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ym typeface="Symbol" pitchFamily="18" charset="2"/>
              </a:rPr>
              <a:t>((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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)(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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))(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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</a:t>
            </a:r>
            <a:r>
              <a:rPr lang="en-US" altLang="zh-CN" sz="180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ym typeface="Symbol" pitchFamily="18" charset="2"/>
              </a:rPr>
              <a:t>((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)(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)(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))(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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</a:t>
            </a:r>
            <a:endParaRPr lang="en-US" altLang="en-US" sz="1800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>
                <a:sym typeface="Symbol" pitchFamily="18" charset="2"/>
              </a:rPr>
              <a:t> ((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)(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)(</a:t>
            </a:r>
            <a:r>
              <a:rPr lang="en-US" altLang="zh-CN" sz="1800" i="1">
                <a:sym typeface="Symbol" pitchFamily="18" charset="2"/>
              </a:rPr>
              <a:t>r</a:t>
            </a:r>
            <a:r>
              <a:rPr lang="en-US" altLang="zh-CN" sz="1800">
                <a:sym typeface="Symbol" pitchFamily="18" charset="2"/>
              </a:rPr>
              <a:t>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))(</a:t>
            </a:r>
            <a:r>
              <a:rPr lang="en-US" altLang="zh-CN" sz="1800" i="1">
                <a:sym typeface="Symbol" pitchFamily="18" charset="2"/>
              </a:rPr>
              <a:t>q</a:t>
            </a:r>
            <a:r>
              <a:rPr lang="en-US" altLang="zh-CN" sz="1800">
                <a:sym typeface="Symbol" pitchFamily="18" charset="2"/>
              </a:rPr>
              <a:t></a:t>
            </a:r>
            <a:r>
              <a:rPr lang="en-US" altLang="zh-CN" sz="1800" i="1">
                <a:sym typeface="Symbol" pitchFamily="18" charset="2"/>
              </a:rPr>
              <a:t>p</a:t>
            </a:r>
            <a:r>
              <a:rPr lang="en-US" altLang="zh-CN" sz="180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sym typeface="Symbol" pitchFamily="18" charset="2"/>
              </a:rPr>
              <a:t>1</a:t>
            </a:r>
          </a:p>
          <a:p>
            <a:pPr>
              <a:buFont typeface="Wingdings" pitchFamily="2" charset="2"/>
              <a:buNone/>
            </a:pPr>
            <a:r>
              <a:rPr lang="zh-CN" altLang="en-US" sz="1800">
                <a:sym typeface="Symbol" pitchFamily="18" charset="2"/>
              </a:rPr>
              <a:t>推理正确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547813" y="1732360"/>
            <a:ext cx="342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前提：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,  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r </a:t>
            </a:r>
            <a:endParaRPr lang="en-US" altLang="zh-CN">
              <a:latin typeface="Times New Roman" pitchFamily="18" charset="0"/>
            </a:endParaRPr>
          </a:p>
          <a:p>
            <a:r>
              <a:rPr lang="en-US" altLang="zh-CN">
                <a:latin typeface="Times New Roman" pitchFamily="18" charset="0"/>
              </a:rPr>
              <a:t>      </a:t>
            </a:r>
            <a:r>
              <a:rPr lang="zh-CN" altLang="en-US">
                <a:latin typeface="Times New Roman" pitchFamily="18" charset="0"/>
              </a:rPr>
              <a:t>结论：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47812" y="2380060"/>
            <a:ext cx="237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解  推理的形式结构：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789760" y="2380060"/>
            <a:ext cx="3429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(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)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：构造证明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kumimoji="0" lang="en-US" altLang="zh-CN"/>
              <a:t>(1) </a:t>
            </a:r>
            <a:r>
              <a:rPr kumimoji="0" lang="zh-CN" altLang="en-US"/>
              <a:t>前提：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/>
              <a:t>q </a:t>
            </a:r>
            <a:endParaRPr kumimoji="0" lang="en-US" altLang="zh-CN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</a:t>
            </a:r>
            <a:r>
              <a:rPr kumimoji="0" lang="zh-CN" altLang="en-US"/>
              <a:t>结论：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(</a:t>
            </a:r>
            <a:r>
              <a:rPr kumimoji="0" lang="en-US" altLang="zh-CN" i="1">
                <a:sym typeface="Symbol" pitchFamily="18" charset="2"/>
              </a:rPr>
              <a:t>p</a:t>
            </a:r>
            <a:r>
              <a:rPr lang="en-US" altLang="zh-CN">
                <a:sym typeface="Symbol" pitchFamily="18" charset="2"/>
              </a:rPr>
              <a:t></a:t>
            </a:r>
            <a:r>
              <a:rPr kumimoji="0" lang="en-US" altLang="zh-CN" i="1">
                <a:sym typeface="Symbol" pitchFamily="18" charset="2"/>
              </a:rPr>
              <a:t>q</a:t>
            </a:r>
            <a:r>
              <a:rPr kumimoji="0" lang="en-US" altLang="zh-CN">
                <a:sym typeface="Symbol" pitchFamily="18" charset="2"/>
              </a:rPr>
              <a:t>)</a:t>
            </a:r>
            <a:r>
              <a:rPr kumimoji="0" lang="en-US" altLang="zh-CN"/>
              <a:t> </a:t>
            </a:r>
          </a:p>
          <a:p>
            <a:pPr>
              <a:buFont typeface="Wingdings" pitchFamily="2" charset="2"/>
              <a:buNone/>
            </a:pPr>
            <a:endParaRPr kumimoji="0" lang="en-US" altLang="zh-CN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(2)</a:t>
            </a:r>
            <a:r>
              <a:rPr kumimoji="0" lang="zh-CN" altLang="en-US"/>
              <a:t>前提：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(</a:t>
            </a:r>
            <a:r>
              <a:rPr kumimoji="0" lang="en-US" altLang="zh-CN" i="1"/>
              <a:t>q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kumimoji="0" lang="en-US" altLang="zh-CN">
                <a:sym typeface="Symbol" pitchFamily="18" charset="2"/>
              </a:rPr>
              <a:t>)</a:t>
            </a:r>
            <a:r>
              <a:rPr kumimoji="0" lang="en-US" altLang="zh-CN"/>
              <a:t>,</a:t>
            </a:r>
            <a:r>
              <a:rPr kumimoji="0" lang="en-US" altLang="zh-CN" i="1"/>
              <a:t> s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>
                <a:sym typeface="Symbol" pitchFamily="18" charset="2"/>
              </a:rPr>
              <a:t>p</a:t>
            </a:r>
            <a:r>
              <a:rPr kumimoji="0" lang="en-US" altLang="zh-CN">
                <a:sym typeface="Symbol" pitchFamily="18" charset="2"/>
              </a:rPr>
              <a:t>, </a:t>
            </a:r>
            <a:r>
              <a:rPr kumimoji="0" lang="en-US" altLang="zh-CN" i="1">
                <a:sym typeface="Symbol" pitchFamily="18" charset="2"/>
              </a:rPr>
              <a:t>q</a:t>
            </a:r>
            <a:endParaRPr kumimoji="0" lang="en-US" altLang="zh-CN" i="1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</a:t>
            </a:r>
            <a:r>
              <a:rPr kumimoji="0" lang="zh-CN" altLang="en-US"/>
              <a:t>结论：</a:t>
            </a:r>
            <a:r>
              <a:rPr kumimoji="0" lang="en-US" altLang="zh-CN" i="1"/>
              <a:t>s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kumimoji="0" lang="en-US" altLang="zh-CN" i="1">
                <a:sym typeface="Symbol" pitchFamily="18" charset="2"/>
              </a:rPr>
              <a:t>r</a:t>
            </a:r>
          </a:p>
          <a:p>
            <a:pPr>
              <a:buFont typeface="Wingdings" pitchFamily="2" charset="2"/>
              <a:buNone/>
            </a:pPr>
            <a:endParaRPr kumimoji="0" lang="en-US" altLang="zh-CN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kumimoji="0" lang="en-US" altLang="zh-CN"/>
              <a:t>(3)</a:t>
            </a:r>
            <a:r>
              <a:rPr kumimoji="0" lang="zh-CN" altLang="en-US"/>
              <a:t>前提：</a:t>
            </a:r>
            <a:r>
              <a:rPr kumimoji="0" lang="en-US" altLang="zh-CN" i="1"/>
              <a:t>p</a:t>
            </a:r>
            <a:r>
              <a:rPr kumimoji="0" lang="en-US" altLang="zh-CN">
                <a:sym typeface="Symbol" pitchFamily="18" charset="2"/>
              </a:rPr>
              <a:t></a:t>
            </a:r>
            <a:r>
              <a:rPr lang="en-US" altLang="zh-CN">
                <a:sym typeface="Symbol" pitchFamily="18" charset="2"/>
              </a:rPr>
              <a:t></a:t>
            </a:r>
            <a:r>
              <a:rPr kumimoji="0" lang="en-US" altLang="zh-CN" i="1"/>
              <a:t>q</a:t>
            </a:r>
            <a:r>
              <a:rPr kumimoji="0" lang="en-US" altLang="zh-CN"/>
              <a:t>,</a:t>
            </a:r>
            <a:r>
              <a:rPr kumimoji="0" lang="en-US" altLang="zh-CN" i="1"/>
              <a:t> </a:t>
            </a:r>
            <a:r>
              <a:rPr lang="en-US" altLang="zh-CN">
                <a:sym typeface="Symbol" pitchFamily="18" charset="2"/>
              </a:rPr>
              <a:t></a:t>
            </a:r>
            <a:r>
              <a:rPr kumimoji="0"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>
                <a:sym typeface="Symbol" pitchFamily="18" charset="2"/>
              </a:rPr>
              <a:t>q</a:t>
            </a:r>
            <a:r>
              <a:rPr kumimoji="0" lang="en-US" altLang="zh-CN"/>
              <a:t>,</a:t>
            </a:r>
            <a:r>
              <a:rPr kumimoji="0" lang="en-US" altLang="zh-CN" i="1"/>
              <a:t> r</a:t>
            </a:r>
            <a:r>
              <a:rPr lang="en-US" altLang="zh-CN">
                <a:sym typeface="Symbol" pitchFamily="18" charset="2"/>
              </a:rPr>
              <a:t></a:t>
            </a:r>
            <a:r>
              <a:rPr lang="en-US" altLang="zh-CN" i="1">
                <a:sym typeface="Symbol" pitchFamily="18" charset="2"/>
              </a:rPr>
              <a:t>s</a:t>
            </a:r>
            <a:endParaRPr kumimoji="0" lang="en-US" altLang="zh-CN" i="1"/>
          </a:p>
          <a:p>
            <a:pPr>
              <a:buFont typeface="Wingdings" pitchFamily="2" charset="2"/>
              <a:buNone/>
            </a:pPr>
            <a:r>
              <a:rPr kumimoji="0" lang="en-US" altLang="zh-CN"/>
              <a:t>     </a:t>
            </a:r>
            <a:r>
              <a:rPr kumimoji="0" lang="zh-CN" altLang="en-US"/>
              <a:t>结论：</a:t>
            </a:r>
            <a:r>
              <a:rPr lang="en-US" altLang="zh-CN">
                <a:sym typeface="Symbol" pitchFamily="18" charset="2"/>
              </a:rPr>
              <a:t></a:t>
            </a:r>
            <a:r>
              <a:rPr kumimoji="0" lang="en-US" altLang="zh-CN" i="1"/>
              <a:t>p</a:t>
            </a:r>
            <a:endParaRPr kumimoji="0" lang="en-US" altLang="zh-CN" i="1"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kumimoji="0" lang="en-US" altLang="zh-CN" i="1"/>
          </a:p>
          <a:p>
            <a:pPr>
              <a:buFont typeface="Wingdings" pitchFamily="2" charset="2"/>
              <a:buNone/>
            </a:pPr>
            <a:endParaRPr kumimoji="0" lang="zh-CN" altLang="en-US" i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/>
              <a:t>：实际问题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466" y="1754982"/>
            <a:ext cx="6172200" cy="1350169"/>
          </a:xfrm>
        </p:spPr>
        <p:txBody>
          <a:bodyPr/>
          <a:lstStyle/>
          <a:p>
            <a:pPr marL="273844" indent="-273844">
              <a:buNone/>
            </a:pPr>
            <a:r>
              <a:rPr lang="en-US" altLang="zh-CN" sz="1800"/>
              <a:t>3. </a:t>
            </a:r>
            <a:r>
              <a:rPr lang="zh-CN" altLang="en-US" sz="1800"/>
              <a:t>在系统</a:t>
            </a:r>
            <a:r>
              <a:rPr lang="en-US" altLang="zh-CN" sz="1800" i="1"/>
              <a:t>P</a:t>
            </a:r>
            <a:r>
              <a:rPr lang="zh-CN" altLang="en-US" sz="1800"/>
              <a:t>中构造下面推理的证明：</a:t>
            </a:r>
          </a:p>
          <a:p>
            <a:pPr marL="273844" indent="-273844">
              <a:buNone/>
            </a:pPr>
            <a:r>
              <a:rPr lang="zh-CN" altLang="en-US" sz="1800"/>
              <a:t>    如果今天是周六，我们就到颐和园或圆明园玩</a:t>
            </a:r>
            <a:r>
              <a:rPr lang="en-US" altLang="zh-CN" sz="1800"/>
              <a:t>. </a:t>
            </a:r>
            <a:r>
              <a:rPr lang="zh-CN" altLang="en-US" sz="1800"/>
              <a:t>如果颐和</a:t>
            </a:r>
          </a:p>
          <a:p>
            <a:pPr marL="273844" indent="-273844">
              <a:buNone/>
            </a:pPr>
            <a:r>
              <a:rPr lang="zh-CN" altLang="en-US" sz="1800"/>
              <a:t>    园游人太多，就不去颐和园</a:t>
            </a:r>
            <a:r>
              <a:rPr lang="en-US" altLang="zh-CN" sz="1800"/>
              <a:t>. </a:t>
            </a:r>
            <a:r>
              <a:rPr lang="zh-CN" altLang="en-US" sz="1800"/>
              <a:t>今天是周六，并且颐和园游</a:t>
            </a:r>
          </a:p>
          <a:p>
            <a:pPr marL="273844" indent="-273844">
              <a:buNone/>
            </a:pPr>
            <a:r>
              <a:rPr lang="zh-CN" altLang="en-US" sz="1800"/>
              <a:t>    人太多</a:t>
            </a:r>
            <a:r>
              <a:rPr lang="en-US" altLang="zh-CN" sz="1800"/>
              <a:t>. </a:t>
            </a:r>
            <a:r>
              <a:rPr lang="zh-CN" altLang="en-US" sz="1800"/>
              <a:t>所以</a:t>
            </a:r>
            <a:r>
              <a:rPr lang="en-US" altLang="zh-CN" sz="1800"/>
              <a:t>, </a:t>
            </a:r>
            <a:r>
              <a:rPr lang="zh-CN" altLang="en-US" sz="1800"/>
              <a:t>我们去圆明园或动物园玩</a:t>
            </a:r>
            <a:r>
              <a:rPr lang="en-US" altLang="zh-CN" sz="1800"/>
              <a:t>.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410891" y="3107532"/>
            <a:ext cx="6156722" cy="2054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证明</a:t>
            </a:r>
            <a:r>
              <a:rPr lang="zh-CN" altLang="en-US">
                <a:latin typeface="Times New Roman" pitchFamily="18" charset="0"/>
                <a:sym typeface="Wingdings" pitchFamily="2" charset="2"/>
              </a:rPr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  <a:sym typeface="Wingdings" pitchFamily="2" charset="2"/>
              </a:rPr>
              <a:t>  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(1) </a:t>
            </a:r>
            <a:r>
              <a:rPr lang="zh-CN" altLang="en-US">
                <a:latin typeface="Times New Roman" pitchFamily="18" charset="0"/>
              </a:rPr>
              <a:t>设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zh-CN" altLang="en-US">
                <a:latin typeface="Times New Roman" pitchFamily="18" charset="0"/>
              </a:rPr>
              <a:t>：今天是周六，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zh-CN" altLang="en-US">
                <a:latin typeface="Times New Roman" pitchFamily="18" charset="0"/>
              </a:rPr>
              <a:t>：到颐和园玩，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             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zh-CN" altLang="en-US">
                <a:latin typeface="Times New Roman" pitchFamily="18" charset="0"/>
              </a:rPr>
              <a:t>：到圆明园玩，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zh-CN" altLang="en-US">
                <a:latin typeface="Times New Roman" pitchFamily="18" charset="0"/>
              </a:rPr>
              <a:t>：颐和园游人太多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             </a:t>
            </a:r>
            <a:r>
              <a:rPr lang="en-US" altLang="zh-CN" i="1">
                <a:latin typeface="Times New Roman" pitchFamily="18" charset="0"/>
              </a:rPr>
              <a:t>t</a:t>
            </a:r>
            <a:r>
              <a:rPr lang="zh-CN" altLang="en-US">
                <a:latin typeface="Times New Roman" pitchFamily="18" charset="0"/>
              </a:rPr>
              <a:t>：到动物园玩</a:t>
            </a:r>
          </a:p>
          <a:p>
            <a:pPr>
              <a:lnSpc>
                <a:spcPct val="120000"/>
              </a:lnSpc>
            </a:pPr>
            <a:r>
              <a:rPr lang="zh-CN" altLang="en-US">
                <a:latin typeface="Times New Roman" pitchFamily="18" charset="0"/>
              </a:rPr>
              <a:t>  </a:t>
            </a:r>
            <a:r>
              <a:rPr lang="en-US" altLang="zh-CN">
                <a:latin typeface="Times New Roman" pitchFamily="18" charset="0"/>
              </a:rPr>
              <a:t>(2) </a:t>
            </a:r>
            <a:r>
              <a:rPr lang="zh-CN" altLang="en-US">
                <a:latin typeface="Times New Roman" pitchFamily="18" charset="0"/>
              </a:rPr>
              <a:t>前提：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</a:rPr>
              <a:t>),   </a:t>
            </a:r>
            <a:r>
              <a:rPr lang="en-US" altLang="zh-CN" i="1">
                <a:latin typeface="Times New Roman" pitchFamily="18" charset="0"/>
              </a:rPr>
              <a:t>s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</a:t>
            </a:r>
            <a:r>
              <a:rPr lang="en-US" altLang="zh-CN" i="1">
                <a:latin typeface="Times New Roman" pitchFamily="18" charset="0"/>
              </a:rPr>
              <a:t>q</a:t>
            </a:r>
            <a:r>
              <a:rPr lang="en-US" altLang="zh-CN">
                <a:latin typeface="Times New Roman" pitchFamily="18" charset="0"/>
              </a:rPr>
              <a:t>,   </a:t>
            </a:r>
            <a:r>
              <a:rPr lang="en-US" altLang="zh-CN" i="1">
                <a:latin typeface="Times New Roman" pitchFamily="18" charset="0"/>
              </a:rPr>
              <a:t>p</a:t>
            </a:r>
            <a:r>
              <a:rPr lang="en-US" altLang="zh-CN">
                <a:latin typeface="Times New Roman" pitchFamily="18" charset="0"/>
              </a:rPr>
              <a:t>,  </a:t>
            </a:r>
            <a:r>
              <a:rPr lang="en-US" altLang="zh-CN" i="1">
                <a:latin typeface="Times New Roman" pitchFamily="18" charset="0"/>
              </a:rPr>
              <a:t>s</a:t>
            </a:r>
            <a:endParaRPr lang="en-US" altLang="zh-CN">
              <a:latin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Times New Roman" pitchFamily="18" charset="0"/>
              </a:rPr>
              <a:t>        </a:t>
            </a:r>
            <a:r>
              <a:rPr lang="zh-CN" altLang="en-US">
                <a:latin typeface="Times New Roman" pitchFamily="18" charset="0"/>
              </a:rPr>
              <a:t>结论：</a:t>
            </a:r>
            <a:r>
              <a:rPr lang="en-US" altLang="zh-CN" i="1">
                <a:latin typeface="Times New Roman" pitchFamily="18" charset="0"/>
              </a:rPr>
              <a:t>r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</a:t>
            </a:r>
            <a:r>
              <a:rPr lang="en-US" altLang="zh-CN" i="1">
                <a:latin typeface="Times New Roman" pitchFamily="18" charset="0"/>
              </a:rPr>
              <a:t>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练习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解答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235" y="1863328"/>
            <a:ext cx="6172200" cy="339447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(3) </a:t>
            </a:r>
            <a:r>
              <a:rPr lang="zh-CN" altLang="en-US"/>
              <a:t>证明：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① </a:t>
            </a:r>
            <a:r>
              <a:rPr lang="en-US" altLang="zh-CN" i="1"/>
              <a:t>p</a:t>
            </a:r>
            <a:r>
              <a:rPr lang="en-US" altLang="zh-CN">
                <a:sym typeface="Symbol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/>
              <a:t>r</a:t>
            </a:r>
            <a:r>
              <a:rPr lang="en-US" altLang="zh-CN"/>
              <a:t>)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② </a:t>
            </a:r>
            <a:r>
              <a:rPr lang="en-US" altLang="zh-CN" i="1"/>
              <a:t>p</a:t>
            </a:r>
            <a:r>
              <a:rPr lang="en-US" altLang="zh-CN"/>
              <a:t>             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③ </a:t>
            </a:r>
            <a:r>
              <a:rPr lang="en-US" altLang="zh-CN" i="1"/>
              <a:t>q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/>
              <a:t>r</a:t>
            </a:r>
            <a:r>
              <a:rPr lang="en-US" altLang="zh-CN"/>
              <a:t>                   ①②</a:t>
            </a:r>
            <a:r>
              <a:rPr lang="zh-CN" altLang="en-US"/>
              <a:t>假言推理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④ </a:t>
            </a:r>
            <a:r>
              <a:rPr lang="en-US" altLang="zh-CN" i="1"/>
              <a:t>s</a:t>
            </a:r>
            <a:r>
              <a:rPr lang="en-US" altLang="zh-CN">
                <a:sym typeface="Symbol" pitchFamily="18" charset="2"/>
              </a:rPr>
              <a:t></a:t>
            </a:r>
            <a:r>
              <a:rPr lang="en-US" altLang="zh-CN" i="1"/>
              <a:t>q</a:t>
            </a:r>
            <a:r>
              <a:rPr lang="en-US" altLang="zh-CN"/>
              <a:t>    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⑤ </a:t>
            </a:r>
            <a:r>
              <a:rPr lang="en-US" altLang="zh-CN" i="1"/>
              <a:t>s</a:t>
            </a:r>
            <a:r>
              <a:rPr lang="en-US" altLang="zh-CN"/>
              <a:t>                       </a:t>
            </a:r>
            <a:r>
              <a:rPr lang="zh-CN" altLang="en-US"/>
              <a:t>前提引入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⑥ </a:t>
            </a:r>
            <a:r>
              <a:rPr lang="zh-CN" altLang="en-US">
                <a:sym typeface="Symbol" pitchFamily="18" charset="2"/>
              </a:rPr>
              <a:t></a:t>
            </a:r>
            <a:r>
              <a:rPr lang="en-US" altLang="zh-CN" i="1"/>
              <a:t>q</a:t>
            </a:r>
            <a:r>
              <a:rPr lang="en-US" altLang="zh-CN"/>
              <a:t>                    ④⑤</a:t>
            </a:r>
            <a:r>
              <a:rPr lang="zh-CN" altLang="en-US"/>
              <a:t>假言推理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⑦ </a:t>
            </a:r>
            <a:r>
              <a:rPr lang="en-US" altLang="zh-CN" i="1"/>
              <a:t>r</a:t>
            </a:r>
            <a:r>
              <a:rPr lang="en-US" altLang="zh-CN"/>
              <a:t>                       ③⑥</a:t>
            </a:r>
            <a:r>
              <a:rPr lang="zh-CN" altLang="en-US"/>
              <a:t>析取三段论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    ⑧ </a:t>
            </a:r>
            <a:r>
              <a:rPr lang="en-US" altLang="zh-CN" i="1"/>
              <a:t>r</a:t>
            </a:r>
            <a:r>
              <a:rPr lang="en-US" altLang="zh-CN">
                <a:sym typeface="Symbol" pitchFamily="18" charset="2"/>
              </a:rPr>
              <a:t></a:t>
            </a:r>
            <a:r>
              <a:rPr lang="en-US" altLang="zh-CN" i="1"/>
              <a:t>t</a:t>
            </a:r>
            <a:r>
              <a:rPr lang="en-US" altLang="zh-CN"/>
              <a:t>                    ⑦</a:t>
            </a:r>
            <a:r>
              <a:rPr lang="zh-CN" altLang="en-US"/>
              <a:t>附加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  <a:p>
            <a:r>
              <a:rPr lang="en-US" altLang="zh-CN"/>
              <a:t>15</a:t>
            </a:r>
            <a:endParaRPr lang="zh-CN" altLang="en-US"/>
          </a:p>
          <a:p>
            <a:r>
              <a:rPr lang="en-US" altLang="zh-CN"/>
              <a:t>16</a:t>
            </a:r>
            <a:endParaRPr lang="zh-CN" altLang="en-US"/>
          </a:p>
          <a:p>
            <a:r>
              <a:rPr lang="en-US" altLang="zh-CN"/>
              <a:t>17</a:t>
            </a:r>
          </a:p>
          <a:p>
            <a:r>
              <a:rPr lang="en-US" altLang="zh-CN"/>
              <a:t>18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1863328"/>
            <a:ext cx="5938838" cy="3671888"/>
          </a:xfrm>
          <a:noFill/>
        </p:spPr>
        <p:txBody>
          <a:bodyPr/>
          <a:lstStyle/>
          <a:p>
            <a:r>
              <a:rPr lang="zh-CN" altLang="en-US"/>
              <a:t>定理：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 sz="18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 </a:t>
            </a:r>
            <a:r>
              <a:rPr lang="zh-CN" altLang="en-US">
                <a:latin typeface="Verdana" pitchFamily="34" charset="0"/>
              </a:rPr>
              <a:t>当且仅当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latin typeface="Verdana" pitchFamily="34" charset="0"/>
              </a:rPr>
              <a:t>              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900"/>
              <a:t> 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en-US" altLang="zh-CN" sz="1800">
                <a:latin typeface="Verdana" pitchFamily="34" charset="0"/>
              </a:rPr>
              <a:t> </a:t>
            </a:r>
            <a:r>
              <a:rPr lang="zh-CN" altLang="en-US">
                <a:latin typeface="Verdana" pitchFamily="34" charset="0"/>
              </a:rPr>
              <a:t>为重言式</a:t>
            </a:r>
            <a:endParaRPr lang="en-GB" altLang="en-US">
              <a:latin typeface="Verdana" pitchFamily="34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证明 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必要性</a:t>
            </a:r>
            <a:r>
              <a:rPr lang="zh-CN" altLang="en-US">
                <a:latin typeface="Verdana" pitchFamily="34" charset="0"/>
              </a:rPr>
              <a:t>：任意</a:t>
            </a:r>
            <a:r>
              <a:rPr lang="en-US" altLang="zh-CN" i="1">
                <a:latin typeface="Verdana" pitchFamily="34" charset="0"/>
              </a:rPr>
              <a:t>v</a:t>
            </a:r>
            <a:r>
              <a:rPr lang="en-US" altLang="zh-CN">
                <a:latin typeface="Verdana" pitchFamily="34" charset="0"/>
              </a:rPr>
              <a:t>, </a:t>
            </a:r>
            <a:r>
              <a:rPr lang="zh-CN" altLang="en-US">
                <a:latin typeface="Verdana" pitchFamily="34" charset="0"/>
              </a:rPr>
              <a:t>不会出现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zh-CN" altLang="en-US">
                <a:latin typeface="Verdana" pitchFamily="34" charset="0"/>
              </a:rPr>
              <a:t>为真且  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zh-CN" altLang="en-US">
                <a:latin typeface="Verdana" pitchFamily="34" charset="0"/>
              </a:rPr>
              <a:t>为假的情况，所以</a:t>
            </a:r>
            <a:r>
              <a:rPr lang="en-US" altLang="zh-CN">
                <a:latin typeface="Verdana" pitchFamily="34" charset="0"/>
              </a:rPr>
              <a:t>v(A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900"/>
              <a:t> </a:t>
            </a:r>
            <a:r>
              <a:rPr lang="en-US" altLang="zh-CN">
                <a:latin typeface="Verdana" pitchFamily="34" charset="0"/>
              </a:rPr>
              <a:t>B)=T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Verdana" pitchFamily="34" charset="0"/>
              </a:rPr>
              <a:t>       </a:t>
            </a:r>
            <a:r>
              <a:rPr lang="zh-CN" altLang="en-US">
                <a:solidFill>
                  <a:srgbClr val="800000"/>
                </a:solidFill>
                <a:latin typeface="Verdana" pitchFamily="34" charset="0"/>
              </a:rPr>
              <a:t>充分性</a:t>
            </a:r>
            <a:r>
              <a:rPr lang="zh-CN" altLang="en-US">
                <a:latin typeface="Verdana" pitchFamily="34" charset="0"/>
              </a:rPr>
              <a:t>：任意</a:t>
            </a:r>
            <a:r>
              <a:rPr lang="en-US" altLang="zh-CN" i="1">
                <a:latin typeface="Verdana" pitchFamily="34" charset="0"/>
              </a:rPr>
              <a:t>v</a:t>
            </a:r>
            <a:r>
              <a:rPr lang="en-US" altLang="zh-CN">
                <a:latin typeface="Verdana" pitchFamily="34" charset="0"/>
              </a:rPr>
              <a:t>, v(A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900"/>
              <a:t> </a:t>
            </a:r>
            <a:r>
              <a:rPr lang="en-US" altLang="zh-CN">
                <a:latin typeface="Verdana" pitchFamily="34" charset="0"/>
              </a:rPr>
              <a:t>B)=T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        则或者：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zh-CN" altLang="en-US">
                <a:latin typeface="Verdana" pitchFamily="34" charset="0"/>
              </a:rPr>
              <a:t>和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zh-CN" altLang="en-US">
                <a:latin typeface="Verdana" pitchFamily="34" charset="0"/>
              </a:rPr>
              <a:t>同时为</a:t>
            </a:r>
            <a:r>
              <a:rPr lang="en-US" altLang="zh-CN">
                <a:latin typeface="Verdana" pitchFamily="34" charset="0"/>
              </a:rPr>
              <a:t>T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           或者：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zh-CN" altLang="en-US">
                <a:latin typeface="Verdana" pitchFamily="34" charset="0"/>
              </a:rPr>
              <a:t>为假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latin typeface="Verdana" pitchFamily="34" charset="0"/>
              </a:rPr>
              <a:t>        所以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 sz="18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 </a:t>
            </a:r>
            <a:endParaRPr lang="zh-CN" altLang="en-US">
              <a:latin typeface="Verdana" pitchFamily="34" charset="0"/>
            </a:endParaRPr>
          </a:p>
          <a:p>
            <a:pPr lvl="1"/>
            <a:endParaRPr lang="en-GB" altLang="zh-CN" sz="21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>
              <a:defRPr/>
            </a:pPr>
            <a:r>
              <a:rPr kumimoji="1" lang="en-US" altLang="zh-CN" sz="3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3.1 </a:t>
            </a:r>
            <a:r>
              <a:rPr kumimoji="1" lang="zh-CN" altLang="en-US" sz="3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推理形式结构</a:t>
            </a:r>
            <a:endParaRPr kumimoji="1" lang="zh-CN" altLang="en-US" sz="3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7350" y="1863328"/>
            <a:ext cx="5938838" cy="3671888"/>
          </a:xfrm>
          <a:noFill/>
        </p:spPr>
        <p:txBody>
          <a:bodyPr/>
          <a:lstStyle/>
          <a:p>
            <a:r>
              <a:rPr lang="zh-CN" altLang="en-US"/>
              <a:t>蕴涵元符号：</a:t>
            </a:r>
            <a:r>
              <a:rPr lang="zh-CN" altLang="en-US">
                <a:sym typeface="Symbol" pitchFamily="18" charset="2"/>
              </a:rPr>
              <a:t></a:t>
            </a:r>
          </a:p>
          <a:p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zh-CN" altLang="en-US">
                <a:sym typeface="Symbol" pitchFamily="18" charset="2"/>
              </a:rPr>
              <a:t></a:t>
            </a:r>
            <a:r>
              <a:rPr lang="en-US" altLang="zh-CN" sz="900"/>
              <a:t> </a:t>
            </a:r>
            <a:r>
              <a:rPr lang="en-US" altLang="zh-CN">
                <a:latin typeface="Verdana" pitchFamily="34" charset="0"/>
              </a:rPr>
              <a:t>B </a:t>
            </a:r>
            <a:r>
              <a:rPr lang="zh-CN" altLang="en-US">
                <a:latin typeface="Verdana" pitchFamily="34" charset="0"/>
              </a:rPr>
              <a:t>代表 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 sz="18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</a:t>
            </a:r>
          </a:p>
          <a:p>
            <a:r>
              <a:rPr lang="zh-CN" altLang="en-US">
                <a:latin typeface="Verdana" pitchFamily="34" charset="0"/>
              </a:rPr>
              <a:t>推理的形式结构</a:t>
            </a:r>
          </a:p>
          <a:p>
            <a:pPr lvl="1"/>
            <a:r>
              <a:rPr lang="zh-CN" altLang="en-US">
                <a:sym typeface="Symbol" pitchFamily="18" charset="2"/>
              </a:rPr>
              <a:t>前提：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1</a:t>
            </a:r>
            <a:r>
              <a:rPr lang="en-US" altLang="zh-CN" sz="1575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k</a:t>
            </a:r>
            <a:endParaRPr lang="zh-CN" altLang="en-US" b="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结论：</a:t>
            </a:r>
            <a:r>
              <a:rPr lang="en-US" altLang="zh-CN">
                <a:latin typeface="Verdana" pitchFamily="34" charset="0"/>
              </a:rPr>
              <a:t>B</a:t>
            </a:r>
          </a:p>
          <a:p>
            <a:pPr lvl="1"/>
            <a:r>
              <a:rPr lang="zh-CN" altLang="en-US">
                <a:latin typeface="Verdana" pitchFamily="34" charset="0"/>
              </a:rPr>
              <a:t>推理的形式结构：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825"/>
              <a:t> </a:t>
            </a:r>
            <a:r>
              <a:rPr lang="en-US" altLang="zh-CN">
                <a:latin typeface="Verdana" pitchFamily="34" charset="0"/>
              </a:rPr>
              <a:t>B</a:t>
            </a:r>
            <a:endParaRPr lang="zh-CN" altLang="en-US" b="0">
              <a:sym typeface="Symbol" pitchFamily="18" charset="2"/>
            </a:endParaRPr>
          </a:p>
          <a:p>
            <a:pPr lvl="2"/>
            <a:endParaRPr lang="en-GB" altLang="zh-CN" sz="1575" b="0">
              <a:solidFill>
                <a:schemeClr val="accent2"/>
              </a:solidFill>
              <a:latin typeface="Verdana" pitchFamily="34" charset="0"/>
              <a:ea typeface="Batang" pitchFamily="18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1213249"/>
            <a:ext cx="5829300" cy="45839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7866" tIns="33338" rIns="67866" bIns="33338" anchor="ctr"/>
          <a:lstStyle/>
          <a:p>
            <a:pPr algn="ctr">
              <a:defRPr/>
            </a:pPr>
            <a:r>
              <a:rPr kumimoji="1" lang="en-US" altLang="zh-CN" sz="3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3.1 </a:t>
            </a:r>
            <a:r>
              <a:rPr kumimoji="1" lang="zh-CN" altLang="en-US" sz="3000" kern="0">
                <a:solidFill>
                  <a:srgbClr val="2359FB"/>
                </a:solidFill>
                <a:latin typeface="+mj-lt"/>
                <a:ea typeface="+mj-ea"/>
                <a:cs typeface="+mj-cs"/>
              </a:rPr>
              <a:t>推理形式结构</a:t>
            </a:r>
            <a:endParaRPr kumimoji="1" lang="zh-CN" altLang="en-US" sz="3000" kern="0" dirty="0">
              <a:solidFill>
                <a:srgbClr val="2359F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9219" name="文本占位符 2"/>
          <p:cNvSpPr>
            <a:spLocks noGrp="1"/>
          </p:cNvSpPr>
          <p:nvPr>
            <p:ph type="body" sz="half" idx="1"/>
          </p:nvPr>
        </p:nvSpPr>
        <p:spPr>
          <a:xfrm>
            <a:off x="1657351" y="1863328"/>
            <a:ext cx="5723335" cy="3671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逻辑</a:t>
            </a:r>
            <a:r>
              <a:rPr lang="en-US" altLang="zh-CN"/>
              <a:t>(</a:t>
            </a:r>
            <a:r>
              <a:rPr lang="zh-CN" altLang="en-US"/>
              <a:t>语义</a:t>
            </a:r>
            <a:r>
              <a:rPr lang="en-US" altLang="zh-CN"/>
              <a:t>)</a:t>
            </a:r>
            <a:r>
              <a:rPr lang="zh-CN" altLang="en-US"/>
              <a:t>蕴涵</a:t>
            </a:r>
            <a:r>
              <a:rPr lang="en-US" altLang="zh-CN"/>
              <a:t>(</a:t>
            </a:r>
            <a:r>
              <a:rPr lang="en-US" altLang="zh-CN" u="sng">
                <a:hlinkClick r:id="rId2"/>
              </a:rPr>
              <a:t>Logical Entailment</a:t>
            </a:r>
            <a:r>
              <a:rPr lang="en-US" altLang="zh-CN"/>
              <a:t>)</a:t>
            </a:r>
            <a:r>
              <a:rPr lang="zh-CN" altLang="en-US"/>
              <a:t>：给定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050"/>
              <a:t>1</a:t>
            </a:r>
            <a:r>
              <a:rPr lang="en-US" altLang="zh-CN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1050"/>
              <a:t>k</a:t>
            </a:r>
            <a:r>
              <a:rPr lang="zh-CN" altLang="en-US"/>
              <a:t>和</a:t>
            </a:r>
            <a:r>
              <a:rPr lang="en-US" altLang="zh-CN">
                <a:latin typeface="Verdana" pitchFamily="34" charset="0"/>
              </a:rPr>
              <a:t>B</a:t>
            </a:r>
            <a:endParaRPr lang="en-GB" altLang="zh-CN">
              <a:latin typeface="Verdana" pitchFamily="34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对任意赋值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如果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125" i="1">
                <a:solidFill>
                  <a:srgbClr val="FF3300"/>
                </a:solidFill>
                <a:latin typeface="Verdana" pitchFamily="34" charset="0"/>
              </a:rPr>
              <a:t>i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)=T,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则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(B)=T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或者存在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A</a:t>
            </a:r>
            <a:r>
              <a:rPr lang="en-US" altLang="zh-CN" sz="1125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zh-CN" altLang="en-US" sz="1125">
                <a:solidFill>
                  <a:srgbClr val="FF3300"/>
                </a:solidFill>
                <a:latin typeface="Verdana" pitchFamily="34" charset="0"/>
              </a:rPr>
              <a:t>，</a:t>
            </a:r>
            <a:r>
              <a:rPr lang="zh-CN" altLang="en-US">
                <a:solidFill>
                  <a:srgbClr val="FF3300"/>
                </a:solidFill>
                <a:latin typeface="Verdana" pitchFamily="34" charset="0"/>
              </a:rPr>
              <a:t>使得</a:t>
            </a:r>
            <a:r>
              <a:rPr lang="en-US" altLang="zh-CN" i="1">
                <a:solidFill>
                  <a:srgbClr val="FF3300"/>
                </a:solidFill>
                <a:latin typeface="Verdana" pitchFamily="34" charset="0"/>
              </a:rPr>
              <a:t>v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(A</a:t>
            </a:r>
            <a:r>
              <a:rPr lang="en-US" altLang="zh-CN" sz="1125" i="1">
                <a:solidFill>
                  <a:srgbClr val="FF3300"/>
                </a:solidFill>
                <a:latin typeface="Verdana" pitchFamily="34" charset="0"/>
              </a:rPr>
              <a:t>j</a:t>
            </a:r>
            <a:r>
              <a:rPr lang="en-US" altLang="zh-CN">
                <a:solidFill>
                  <a:srgbClr val="FF3300"/>
                </a:solidFill>
                <a:latin typeface="Verdana" pitchFamily="34" charset="0"/>
              </a:rPr>
              <a:t>)=F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称由前提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k 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推出结论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的推理是有效的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  <a:r>
              <a:rPr lang="zh-CN" altLang="en-US">
                <a:solidFill>
                  <a:schemeClr val="accent2"/>
                </a:solidFill>
                <a:latin typeface="Verdana" pitchFamily="34" charset="0"/>
              </a:rPr>
              <a:t>为有效结论</a:t>
            </a:r>
          </a:p>
          <a:p>
            <a:pPr lvl="1">
              <a:lnSpc>
                <a:spcPct val="90000"/>
              </a:lnSpc>
            </a:pPr>
            <a:r>
              <a:rPr lang="zh-CN" altLang="en-GB">
                <a:solidFill>
                  <a:schemeClr val="accent2"/>
                </a:solidFill>
                <a:latin typeface="Verdana" pitchFamily="34" charset="0"/>
              </a:rPr>
              <a:t>符号：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{</a:t>
            </a:r>
            <a:r>
              <a:rPr lang="en-US" altLang="zh-CN" i="1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,…,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A</a:t>
            </a:r>
            <a:r>
              <a:rPr lang="en-US" altLang="zh-CN" sz="975">
                <a:solidFill>
                  <a:schemeClr val="accent2"/>
                </a:solidFill>
              </a:rPr>
              <a:t>k</a:t>
            </a:r>
            <a:r>
              <a:rPr lang="en-GB" altLang="zh-CN">
                <a:solidFill>
                  <a:schemeClr val="accent2"/>
                </a:solidFill>
                <a:latin typeface="Verdana" pitchFamily="34" charset="0"/>
              </a:rPr>
              <a:t>} </a:t>
            </a:r>
            <a:r>
              <a:rPr lang="en-GB" altLang="zh-CN">
                <a:solidFill>
                  <a:schemeClr val="accent2"/>
                </a:solidFill>
                <a:latin typeface="Lucida Sans Unicode" pitchFamily="34" charset="0"/>
              </a:rPr>
              <a:t>⊨ </a:t>
            </a:r>
            <a:r>
              <a:rPr lang="en-US" altLang="zh-CN">
                <a:solidFill>
                  <a:schemeClr val="accent2"/>
                </a:solidFill>
                <a:latin typeface="Verdana" pitchFamily="34" charset="0"/>
              </a:rPr>
              <a:t>B</a:t>
            </a:r>
          </a:p>
          <a:p>
            <a:pPr lvl="1">
              <a:lnSpc>
                <a:spcPct val="90000"/>
              </a:lnSpc>
            </a:pPr>
            <a:endParaRPr lang="en-US" altLang="zh-CN">
              <a:solidFill>
                <a:schemeClr val="accent2"/>
              </a:solidFill>
              <a:latin typeface="Verdana" pitchFamily="34" charset="0"/>
            </a:endParaRPr>
          </a:p>
          <a:p>
            <a:r>
              <a:rPr lang="zh-CN" altLang="en-US"/>
              <a:t>定理：</a:t>
            </a:r>
            <a:r>
              <a:rPr lang="en-GB" altLang="zh-CN">
                <a:latin typeface="Verdana" pitchFamily="34" charset="0"/>
              </a:rPr>
              <a:t>{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 sz="1800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</a:t>
            </a:r>
            <a:r>
              <a:rPr lang="en-GB" altLang="zh-CN">
                <a:latin typeface="Verdana" pitchFamily="34" charset="0"/>
              </a:rPr>
              <a:t>} </a:t>
            </a:r>
            <a:r>
              <a:rPr lang="en-GB" altLang="zh-CN">
                <a:latin typeface="Lucida Sans Unicode" pitchFamily="34" charset="0"/>
              </a:rPr>
              <a:t>⊨ </a:t>
            </a:r>
            <a:r>
              <a:rPr lang="en-US" altLang="zh-CN">
                <a:latin typeface="Verdana" pitchFamily="34" charset="0"/>
              </a:rPr>
              <a:t>B </a:t>
            </a:r>
            <a:r>
              <a:rPr lang="zh-CN" altLang="en-US">
                <a:latin typeface="Verdana" pitchFamily="34" charset="0"/>
              </a:rPr>
              <a:t>当且仅当</a:t>
            </a:r>
          </a:p>
          <a:p>
            <a:pPr>
              <a:buFont typeface="Wingdings" pitchFamily="2" charset="2"/>
              <a:buNone/>
            </a:pPr>
            <a:r>
              <a:rPr lang="en-US" altLang="zh-CN" sz="1800">
                <a:latin typeface="Verdana" pitchFamily="34" charset="0"/>
              </a:rPr>
              <a:t>              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900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900"/>
              <a:t> </a:t>
            </a:r>
            <a:r>
              <a:rPr lang="en-US" altLang="zh-CN">
                <a:latin typeface="Verdana" pitchFamily="34" charset="0"/>
              </a:rPr>
              <a:t>B</a:t>
            </a:r>
            <a:r>
              <a:rPr lang="en-US" altLang="zh-CN" sz="1800">
                <a:latin typeface="Verdana" pitchFamily="34" charset="0"/>
              </a:rPr>
              <a:t> </a:t>
            </a:r>
            <a:r>
              <a:rPr lang="zh-CN" altLang="en-US">
                <a:latin typeface="Verdana" pitchFamily="34" charset="0"/>
              </a:rPr>
              <a:t>为重言式</a:t>
            </a:r>
            <a:endParaRPr lang="en-GB" altLang="en-US">
              <a:latin typeface="Verdana" pitchFamily="34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GB" altLang="zh-CN">
              <a:solidFill>
                <a:schemeClr val="accent2"/>
              </a:solidFill>
              <a:latin typeface="Lucida Sans Unicode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回顾</a:t>
            </a:r>
          </a:p>
        </p:txBody>
      </p:sp>
      <p:sp>
        <p:nvSpPr>
          <p:cNvPr id="10243" name="文本占位符 2"/>
          <p:cNvSpPr>
            <a:spLocks noGrp="1"/>
          </p:cNvSpPr>
          <p:nvPr>
            <p:ph type="body" sz="half" idx="1"/>
          </p:nvPr>
        </p:nvSpPr>
        <p:spPr>
          <a:xfrm>
            <a:off x="1657350" y="1863328"/>
            <a:ext cx="5776913" cy="3671888"/>
          </a:xfrm>
        </p:spPr>
        <p:txBody>
          <a:bodyPr/>
          <a:lstStyle/>
          <a:p>
            <a:r>
              <a:rPr lang="zh-CN" altLang="en-US">
                <a:latin typeface="Verdana" pitchFamily="34" charset="0"/>
              </a:rPr>
              <a:t>推理的形式结构</a:t>
            </a:r>
          </a:p>
          <a:p>
            <a:pPr lvl="1"/>
            <a:r>
              <a:rPr lang="zh-CN" altLang="en-US">
                <a:sym typeface="Symbol" pitchFamily="18" charset="2"/>
              </a:rPr>
              <a:t>前提：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1</a:t>
            </a:r>
            <a:r>
              <a:rPr lang="en-US" altLang="zh-CN" sz="1575"/>
              <a:t>,…,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k</a:t>
            </a:r>
            <a:endParaRPr lang="zh-CN" altLang="en-US" b="0">
              <a:sym typeface="Symbol" pitchFamily="18" charset="2"/>
            </a:endParaRPr>
          </a:p>
          <a:p>
            <a:pPr lvl="1"/>
            <a:r>
              <a:rPr lang="zh-CN" altLang="en-US">
                <a:sym typeface="Symbol" pitchFamily="18" charset="2"/>
              </a:rPr>
              <a:t>结论：</a:t>
            </a:r>
            <a:r>
              <a:rPr lang="en-US" altLang="zh-CN">
                <a:latin typeface="Verdana" pitchFamily="34" charset="0"/>
              </a:rPr>
              <a:t>B</a:t>
            </a:r>
          </a:p>
          <a:p>
            <a:pPr lvl="1"/>
            <a:r>
              <a:rPr lang="zh-CN" altLang="en-US">
                <a:latin typeface="Verdana" pitchFamily="34" charset="0"/>
              </a:rPr>
              <a:t>推理的形式结构： 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1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/>
              <a:t>…</a:t>
            </a:r>
            <a:r>
              <a:rPr lang="en-US" altLang="zh-CN">
                <a:sym typeface="Symbol" pitchFamily="18" charset="2"/>
              </a:rPr>
              <a:t></a:t>
            </a:r>
            <a:r>
              <a:rPr lang="en-US" altLang="zh-CN">
                <a:latin typeface="Verdana" pitchFamily="34" charset="0"/>
              </a:rPr>
              <a:t>A</a:t>
            </a:r>
            <a:r>
              <a:rPr lang="en-US" altLang="zh-CN" sz="825"/>
              <a:t>k </a:t>
            </a:r>
            <a:r>
              <a:rPr lang="en-US" altLang="zh-CN"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 sz="825"/>
              <a:t> </a:t>
            </a:r>
            <a:r>
              <a:rPr lang="en-US" altLang="zh-CN">
                <a:latin typeface="Verdana" pitchFamily="34" charset="0"/>
              </a:rPr>
              <a:t>B</a:t>
            </a:r>
            <a:endParaRPr lang="zh-CN" altLang="en-US" b="0">
              <a:sym typeface="Symbol" pitchFamily="18" charset="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objects">
  <a:themeElements>
    <a:clrScheme name="xobjects 8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66FF"/>
      </a:hlink>
      <a:folHlink>
        <a:srgbClr val="3366FF"/>
      </a:folHlink>
    </a:clrScheme>
    <a:fontScheme name="xobjects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xobjec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objec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objects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13931</TotalTime>
  <Words>4198</Words>
  <Application>Microsoft Office PowerPoint</Application>
  <PresentationFormat>全屏显示(4:3)</PresentationFormat>
  <Paragraphs>599</Paragraphs>
  <Slides>55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Batang</vt:lpstr>
      <vt:lpstr>华文中宋</vt:lpstr>
      <vt:lpstr>宋体</vt:lpstr>
      <vt:lpstr>Arial</vt:lpstr>
      <vt:lpstr>Lucida Sans Unicode</vt:lpstr>
      <vt:lpstr>Symbol</vt:lpstr>
      <vt:lpstr>Times New Roman</vt:lpstr>
      <vt:lpstr>Verdana</vt:lpstr>
      <vt:lpstr>Wingdings</vt:lpstr>
      <vt:lpstr>xobjects</vt:lpstr>
      <vt:lpstr>第三章:命题逻辑的推理理论</vt:lpstr>
      <vt:lpstr>PowerPoint 演示文稿</vt:lpstr>
      <vt:lpstr>3.1 推理形式结构</vt:lpstr>
      <vt:lpstr>3.1 推理形式结构</vt:lpstr>
      <vt:lpstr>PowerPoint 演示文稿</vt:lpstr>
      <vt:lpstr>PowerPoint 演示文稿</vt:lpstr>
      <vt:lpstr>PowerPoint 演示文稿</vt:lpstr>
      <vt:lpstr>回顾</vt:lpstr>
      <vt:lpstr>回顾</vt:lpstr>
      <vt:lpstr>3.1 推理形式结构</vt:lpstr>
      <vt:lpstr>推理实例</vt:lpstr>
      <vt:lpstr>推理实例</vt:lpstr>
      <vt:lpstr>3.1 推理形式结构</vt:lpstr>
      <vt:lpstr>3.1 推理形式结构</vt:lpstr>
      <vt:lpstr>3.1 推理形式结构</vt:lpstr>
      <vt:lpstr>3.1 推理形式结构</vt:lpstr>
      <vt:lpstr>3.1 推理形式结构</vt:lpstr>
      <vt:lpstr>3.1 推理形式结构</vt:lpstr>
      <vt:lpstr>3.1 推理形式结构</vt:lpstr>
      <vt:lpstr>3.1 推理形式结构</vt:lpstr>
      <vt:lpstr>PowerPoint 演示文稿</vt:lpstr>
      <vt:lpstr>3.2 自然推理系统P</vt:lpstr>
      <vt:lpstr>3.2  自然推理系统P</vt:lpstr>
      <vt:lpstr>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3.2 自然推理系统P</vt:lpstr>
      <vt:lpstr>第三章 习题课</vt:lpstr>
      <vt:lpstr>基本要求</vt:lpstr>
      <vt:lpstr>练习1：判断推理是否正确</vt:lpstr>
      <vt:lpstr>练习1解答</vt:lpstr>
      <vt:lpstr>练习1解答</vt:lpstr>
      <vt:lpstr>练习1：判断推理是否正确</vt:lpstr>
      <vt:lpstr>练习1解答</vt:lpstr>
      <vt:lpstr>练习2：构造证明</vt:lpstr>
      <vt:lpstr>练习3：实际问题</vt:lpstr>
      <vt:lpstr>练习3解答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漆桂林</dc:creator>
  <cp:lastModifiedBy>涂山月</cp:lastModifiedBy>
  <cp:revision>878</cp:revision>
  <dcterms:created xsi:type="dcterms:W3CDTF">2005-10-17T02:31:54Z</dcterms:created>
  <dcterms:modified xsi:type="dcterms:W3CDTF">2018-06-01T17:01:13Z</dcterms:modified>
</cp:coreProperties>
</file>