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8"/>
  </p:notesMasterIdLst>
  <p:handoutMasterIdLst>
    <p:handoutMasterId r:id="rId59"/>
  </p:handoutMasterIdLst>
  <p:sldIdLst>
    <p:sldId id="860" r:id="rId2"/>
    <p:sldId id="861" r:id="rId3"/>
    <p:sldId id="803" r:id="rId4"/>
    <p:sldId id="786" r:id="rId5"/>
    <p:sldId id="805" r:id="rId6"/>
    <p:sldId id="804" r:id="rId7"/>
    <p:sldId id="807" r:id="rId8"/>
    <p:sldId id="808" r:id="rId9"/>
    <p:sldId id="809" r:id="rId10"/>
    <p:sldId id="810" r:id="rId11"/>
    <p:sldId id="813" r:id="rId12"/>
    <p:sldId id="814" r:id="rId13"/>
    <p:sldId id="815" r:id="rId14"/>
    <p:sldId id="816" r:id="rId15"/>
    <p:sldId id="818" r:id="rId16"/>
    <p:sldId id="817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73" r:id="rId28"/>
    <p:sldId id="899" r:id="rId29"/>
    <p:sldId id="900" r:id="rId30"/>
    <p:sldId id="901" r:id="rId31"/>
    <p:sldId id="841" r:id="rId32"/>
    <p:sldId id="842" r:id="rId33"/>
    <p:sldId id="843" r:id="rId34"/>
    <p:sldId id="844" r:id="rId35"/>
    <p:sldId id="845" r:id="rId36"/>
    <p:sldId id="875" r:id="rId37"/>
    <p:sldId id="849" r:id="rId38"/>
    <p:sldId id="848" r:id="rId39"/>
    <p:sldId id="850" r:id="rId40"/>
    <p:sldId id="851" r:id="rId41"/>
    <p:sldId id="853" r:id="rId42"/>
    <p:sldId id="876" r:id="rId43"/>
    <p:sldId id="852" r:id="rId44"/>
    <p:sldId id="854" r:id="rId45"/>
    <p:sldId id="855" r:id="rId46"/>
    <p:sldId id="856" r:id="rId47"/>
    <p:sldId id="857" r:id="rId48"/>
    <p:sldId id="862" r:id="rId49"/>
    <p:sldId id="863" r:id="rId50"/>
    <p:sldId id="864" r:id="rId51"/>
    <p:sldId id="865" r:id="rId52"/>
    <p:sldId id="866" r:id="rId53"/>
    <p:sldId id="867" r:id="rId54"/>
    <p:sldId id="868" r:id="rId55"/>
    <p:sldId id="869" r:id="rId56"/>
    <p:sldId id="877" r:id="rId57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600"/>
    <a:srgbClr val="C0C0C0"/>
    <a:srgbClr val="9D0187"/>
    <a:srgbClr val="00CB00"/>
    <a:srgbClr val="00CC00"/>
    <a:srgbClr val="FF3300"/>
    <a:srgbClr val="80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7B504479-20AE-4B34-BB1F-1B47D1D3F75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B58730CA-D072-4D20-B2F3-EDD68087763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E23B6691-6B7B-4B73-B3C1-52E16104A27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2AA1D445-D6D4-4314-8EB5-C64D3A2AE2F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CAFADD99-E532-41B5-9A8E-B85617C3E52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2D4F80F5-46D1-472A-AE79-B5AAEBCBC82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341B447F-EF8F-43FB-A70E-32BAE84ADD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8E858DC7-5BC4-4BBA-B218-E3DC93FD31BF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25B802B4-59B2-4A24-8E4F-5B51F7B599B3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0AA9DF47-60FC-44DF-BD68-D1C7790FEB0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3810000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44500" y="6302375"/>
            <a:ext cx="8231188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76263" y="1217613"/>
            <a:ext cx="7956550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37388" y="635635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fld id="{13CAD530-869D-4623-BA92-914FDFAE092F}" type="slidenum">
              <a:rPr kumimoji="1" lang="en-US" altLang="zh-CN" sz="2000">
                <a:solidFill>
                  <a:srgbClr val="00CB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1" lang="en-US" altLang="zh-CN" sz="2000">
              <a:solidFill>
                <a:srgbClr val="00CB00"/>
              </a:solidFill>
              <a:latin typeface="Times New Roman" pitchFamily="18" charset="0"/>
            </a:endParaRPr>
          </a:p>
        </p:txBody>
      </p:sp>
      <p:pic>
        <p:nvPicPr>
          <p:cNvPr id="3079" name="Picture 10" descr="head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261938"/>
            <a:ext cx="1079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12" descr="image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40650" y="188913"/>
            <a:ext cx="1104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q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v"/>
        <a:defRPr kumimoji="1"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中宋" pitchFamily="2" charset="-122"/>
              </a:rPr>
              <a:t>第三部分 代数结构</a:t>
            </a:r>
          </a:p>
        </p:txBody>
      </p:sp>
      <p:sp>
        <p:nvSpPr>
          <p:cNvPr id="40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zh-CN" altLang="en-US" smtClean="0"/>
              <a:t>主要内容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代数系统</a:t>
            </a:r>
            <a:r>
              <a:rPr lang="en-US" altLang="zh-CN" smtClean="0"/>
              <a:t>----</a:t>
            </a:r>
            <a:r>
              <a:rPr lang="zh-CN" altLang="en-US" smtClean="0"/>
              <a:t>二元运算及其性质、代数系统和子代数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半群与群</a:t>
            </a:r>
            <a:r>
              <a:rPr lang="en-US" altLang="zh-CN" smtClean="0"/>
              <a:t>----</a:t>
            </a:r>
            <a:r>
              <a:rPr lang="zh-CN" altLang="en-US" smtClean="0"/>
              <a:t>半群、独异点、群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格与布尔代数</a:t>
            </a:r>
            <a:r>
              <a:rPr lang="en-US" altLang="zh-CN" smtClean="0"/>
              <a:t>----</a:t>
            </a:r>
            <a:r>
              <a:rPr lang="zh-CN" altLang="en-US" smtClean="0"/>
              <a:t>格、布尔代数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80400" cy="48958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例：在</a:t>
            </a:r>
            <a:r>
              <a:rPr lang="en-US" altLang="zh-CN" smtClean="0">
                <a:latin typeface="Verdana" pitchFamily="34" charset="0"/>
              </a:rPr>
              <a:t>I</a:t>
            </a:r>
            <a:r>
              <a:rPr lang="en-US" altLang="zh-CN" baseline="-30000" smtClean="0">
                <a:latin typeface="Verdana" pitchFamily="34" charset="0"/>
              </a:rPr>
              <a:t>+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上定义运算：</a:t>
            </a:r>
            <a:r>
              <a:rPr lang="zh-CN" altLang="en-US" smtClean="0">
                <a:latin typeface="Verdana" pitchFamily="34" charset="0"/>
              </a:rPr>
              <a:t>*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</a:rPr>
              <a:t>+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。</a:t>
            </a:r>
            <a:r>
              <a:rPr lang="zh-CN" altLang="en-US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</a:rPr>
              <a:t>x,y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∈I</a:t>
            </a:r>
            <a:r>
              <a:rPr lang="en-US" altLang="zh-CN" baseline="-30000" smtClean="0">
                <a:latin typeface="Verdana" pitchFamily="34" charset="0"/>
              </a:rPr>
              <a:t>+</a:t>
            </a:r>
            <a:endParaRPr lang="en-US" altLang="zh-CN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x*y=x,y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的最大公约数，</a:t>
            </a:r>
            <a:r>
              <a:rPr lang="en-US" altLang="zh-CN" smtClean="0">
                <a:latin typeface="Verdana" pitchFamily="34" charset="0"/>
              </a:rPr>
              <a:t>x+y=x,y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的最小公倍数</a:t>
            </a:r>
            <a:endParaRPr lang="zh-CN" altLang="en-US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求：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6*8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6+8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12*15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12+15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例：在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上求平方根运算（一元运算）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不是一个代数运算</a:t>
            </a:r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-9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不存在平方根，存在性不满足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9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有两个平方根，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-3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，唯一性不满足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895850"/>
          </a:xfrm>
        </p:spPr>
        <p:txBody>
          <a:bodyPr/>
          <a:lstStyle/>
          <a:p>
            <a:pPr algn="just"/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例：设</a:t>
            </a:r>
            <a:r>
              <a:rPr lang="en-US" altLang="zh-CN" smtClean="0">
                <a:latin typeface="宋体" pitchFamily="2" charset="-122"/>
                <a:ea typeface="仿宋_GB2312" pitchFamily="49" charset="-122"/>
              </a:rPr>
              <a:t>S</a:t>
            </a:r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＝</a:t>
            </a:r>
            <a:r>
              <a:rPr lang="en-US" altLang="zh-CN" smtClean="0">
                <a:latin typeface="宋体" pitchFamily="2" charset="-122"/>
                <a:ea typeface="仿宋_GB2312" pitchFamily="49" charset="-122"/>
              </a:rPr>
              <a:t>{1,2},</a:t>
            </a:r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给出</a:t>
            </a:r>
            <a:r>
              <a:rPr lang="en-US" altLang="zh-CN" smtClean="0">
                <a:latin typeface="宋体" pitchFamily="2" charset="-122"/>
                <a:ea typeface="仿宋_GB2312" pitchFamily="49" charset="-122"/>
              </a:rPr>
              <a:t>P(S)</a:t>
            </a:r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上的运算</a:t>
            </a:r>
            <a:r>
              <a:rPr lang="en-US" altLang="zh-CN" smtClean="0">
                <a:latin typeface="宋体" pitchFamily="2" charset="-122"/>
                <a:cs typeface="Arial" charset="0"/>
              </a:rPr>
              <a:t>~</a:t>
            </a:r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和</a:t>
            </a:r>
            <a:r>
              <a:rPr lang="zh-CN" altLang="en-US" smtClean="0">
                <a:latin typeface="宋体" pitchFamily="2" charset="-122"/>
              </a:rPr>
              <a:t>⊕</a:t>
            </a:r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运算表，</a:t>
            </a:r>
            <a:r>
              <a:rPr lang="en-US" altLang="zh-CN" smtClean="0">
                <a:latin typeface="宋体" pitchFamily="2" charset="-122"/>
                <a:ea typeface="仿宋_GB2312" pitchFamily="49" charset="-122"/>
              </a:rPr>
              <a:t>S</a:t>
            </a:r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为全集合</a:t>
            </a:r>
          </a:p>
          <a:p>
            <a:pPr algn="just">
              <a:buFont typeface="Wingdings" pitchFamily="2" charset="2"/>
              <a:buNone/>
            </a:pPr>
            <a:endParaRPr lang="zh-CN" altLang="en-US" smtClean="0">
              <a:latin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endParaRPr lang="en-US" altLang="zh-CN" smtClean="0">
              <a:latin typeface="仿宋_GB2312" pitchFamily="49" charset="-122"/>
            </a:endParaRPr>
          </a:p>
        </p:txBody>
      </p:sp>
      <p:graphicFrame>
        <p:nvGraphicFramePr>
          <p:cNvPr id="507952" name="Group 48"/>
          <p:cNvGraphicFramePr>
            <a:graphicFrameLocks noGrp="1"/>
          </p:cNvGraphicFramePr>
          <p:nvPr/>
        </p:nvGraphicFramePr>
        <p:xfrm>
          <a:off x="3657600" y="2590800"/>
          <a:ext cx="4333875" cy="3143250"/>
        </p:xfrm>
        <a:graphic>
          <a:graphicData uri="http://schemas.openxmlformats.org/drawingml/2006/table">
            <a:tbl>
              <a:tblPr/>
              <a:tblGrid>
                <a:gridCol w="866775"/>
                <a:gridCol w="866775"/>
                <a:gridCol w="866775"/>
                <a:gridCol w="866775"/>
                <a:gridCol w="866775"/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⊕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Φ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{1,2}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Φ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Φ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{1,2}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Φ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{1,2}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{1,2}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Φ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{1,2}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{1,2}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Φ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7990" name="Group 86"/>
          <p:cNvGraphicFramePr>
            <a:graphicFrameLocks noGrp="1"/>
          </p:cNvGraphicFramePr>
          <p:nvPr/>
        </p:nvGraphicFramePr>
        <p:xfrm>
          <a:off x="1219200" y="2571750"/>
          <a:ext cx="1828800" cy="314325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~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Φ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{1,2}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{2}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{1,2}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pitchFamily="34" charset="0"/>
                        </a:rPr>
                        <a:t>Φ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可交换的运算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：*为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上的二元运算，对于任意的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y∈S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都有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x*y=y*x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*满足交换律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实数集合的加法、逻辑公式集合的合取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函数的复合运算</a:t>
            </a: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可结合的运算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：*为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上的二元运算，对于任意的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y,z∈S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都有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(x*y)*z=x*(y*z)</a:t>
            </a:r>
            <a:endParaRPr lang="zh-CN" altLang="en-US" smtClean="0">
              <a:latin typeface="Verdana" pitchFamily="34" charset="0"/>
              <a:ea typeface="仿宋_GB2312" pitchFamily="49" charset="-122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*满足结合律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实数集合的加法、逻辑公式集合的合取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函数的复合运算</a:t>
            </a:r>
            <a:endParaRPr lang="zh-CN" altLang="en-US" smtClean="0">
              <a:latin typeface="Verdana" pitchFamily="34" charset="0"/>
              <a:ea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*适合幂等律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*为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上的二元运算，对于任意的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x∈S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都有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x*x=x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满足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x*x=x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称为运算*的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幂等元</a:t>
            </a:r>
          </a:p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集合的并和交适合幂等律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集合的</a:t>
            </a:r>
            <a:r>
              <a:rPr lang="zh-CN" altLang="en-US" sz="28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⊕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和</a:t>
            </a:r>
            <a:r>
              <a:rPr lang="en-US" altLang="zh-CN" sz="28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-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一般不适合幂等律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是加法的幂等元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是乘法的幂等元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运算*对⊙是可分配的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：⊙和*为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上的二元运算，对于任意的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z∈S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都有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  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x*(y⊙z)=(x*y)⊙(x*z) 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（左分配律）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 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(y⊙z)*x=(y*x)⊙(z*x)  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（右分配律）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*对⊙是满足分配律</a:t>
            </a:r>
          </a:p>
          <a:p>
            <a:pPr algn="just"/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  <a:ea typeface="仿宋_GB2312" pitchFamily="49" charset="-122"/>
              </a:rPr>
              <a:t>实数上的乘法对加法是可分配的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  <a:ea typeface="仿宋_GB2312" pitchFamily="49" charset="-122"/>
              </a:rPr>
              <a:t>集合上的交对并是可分配的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  <a:ea typeface="仿宋_GB2312" pitchFamily="49" charset="-122"/>
              </a:rPr>
              <a:t>逻辑公式上的合取对析取是可分配的</a:t>
            </a:r>
          </a:p>
          <a:p>
            <a:pPr lvl="1" algn="just"/>
            <a:endParaRPr lang="zh-CN" altLang="en-US" smtClean="0">
              <a:solidFill>
                <a:schemeClr val="accent2"/>
              </a:solidFill>
              <a:latin typeface="宋体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运算*和⊙满足吸收律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：⊙和*为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上的二元运算，对于任意的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y∈S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都有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  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x*(x⊙y)=x</a:t>
            </a:r>
            <a:endParaRPr lang="zh-CN" altLang="en-US" smtClean="0">
              <a:latin typeface="Verdana" pitchFamily="34" charset="0"/>
              <a:ea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  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x⊙(x*y)=x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algn="just"/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  <a:ea typeface="仿宋_GB2312" pitchFamily="49" charset="-122"/>
              </a:rPr>
              <a:t>集合上的交和并满足吸收律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  <a:ea typeface="仿宋_GB2312" pitchFamily="49" charset="-122"/>
              </a:rPr>
              <a:t>逻辑公式上的合取和析取满足吸收律</a:t>
            </a:r>
          </a:p>
          <a:p>
            <a:pPr lvl="1" algn="just"/>
            <a:endParaRPr lang="zh-CN" altLang="en-US" smtClean="0">
              <a:solidFill>
                <a:schemeClr val="accent2"/>
              </a:solidFill>
              <a:latin typeface="宋体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左幺元（右幺元）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：设*是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上的二元运算，如果存在元素</a:t>
            </a:r>
            <a:r>
              <a:rPr lang="en-US" altLang="zh-CN" smtClean="0">
                <a:latin typeface="Verdana" pitchFamily="34" charset="0"/>
              </a:rPr>
              <a:t>e</a:t>
            </a:r>
            <a:r>
              <a:rPr lang="en-US" altLang="zh-CN" baseline="-30000" smtClean="0">
                <a:latin typeface="Verdana" pitchFamily="34" charset="0"/>
              </a:rPr>
              <a:t>L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（或</a:t>
            </a:r>
            <a:r>
              <a:rPr lang="en-US" altLang="zh-CN" smtClean="0">
                <a:latin typeface="Verdana" pitchFamily="34" charset="0"/>
              </a:rPr>
              <a:t>e</a:t>
            </a:r>
            <a:r>
              <a:rPr lang="en-US" altLang="zh-CN" baseline="-30000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）</a:t>
            </a:r>
            <a:r>
              <a:rPr lang="zh-CN" altLang="en-US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，使得对一切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，均有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L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x=x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（或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=x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）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 则称</a:t>
            </a:r>
            <a:r>
              <a:rPr lang="en-US" altLang="zh-CN" smtClean="0">
                <a:latin typeface="Verdana" pitchFamily="34" charset="0"/>
              </a:rPr>
              <a:t>e</a:t>
            </a:r>
            <a:r>
              <a:rPr lang="en-US" altLang="zh-CN" baseline="-30000" smtClean="0">
                <a:latin typeface="Verdana" pitchFamily="34" charset="0"/>
              </a:rPr>
              <a:t>L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（</a:t>
            </a:r>
            <a:r>
              <a:rPr lang="en-US" altLang="zh-CN" smtClean="0">
                <a:latin typeface="Verdana" pitchFamily="34" charset="0"/>
              </a:rPr>
              <a:t>e</a:t>
            </a:r>
            <a:r>
              <a:rPr lang="en-US" altLang="zh-CN" baseline="-30000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）是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中关于运算*的一个左幺元（右幺元）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若元素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既是左幺元，又是右幺元，则称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中关于*的一个幺元（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e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也可记为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，称单位元）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847013" cy="4895850"/>
          </a:xfrm>
        </p:spPr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实数集上加法运算，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是幺元；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             乘法运算，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是幺元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幂集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）上的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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运算，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是幺元；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                         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运算，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是幺元</a:t>
            </a:r>
          </a:p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例：实数集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上定义运算</a:t>
            </a:r>
            <a:r>
              <a:rPr lang="zh-CN" altLang="en-US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</a:rPr>
              <a:t>a,b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</a:rPr>
              <a:t>a*b=a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则不存在左幺元，使得</a:t>
            </a:r>
            <a:r>
              <a:rPr lang="zh-CN" altLang="en-US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baseline="-30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*b=b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，而对一切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zh-CN" altLang="en-US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，有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b*a=b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该代数系统不存在左幺元。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但是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中的每一个元素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都是右幺元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134350" cy="4895850"/>
          </a:xfrm>
        </p:spPr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定理：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l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分别是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上对于*的左幺元和右幺元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那么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=e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，且这个元素就是幺元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latin typeface="Verdana" pitchFamily="34" charset="0"/>
                <a:ea typeface="仿宋_GB2312" pitchFamily="49" charset="-122"/>
              </a:rPr>
              <a:t>证明：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=e</a:t>
            </a:r>
            <a:r>
              <a:rPr lang="en-US" altLang="zh-CN" baseline="-25000" smtClean="0">
                <a:latin typeface="Verdana" pitchFamily="34" charset="0"/>
                <a:ea typeface="仿宋_GB2312" pitchFamily="49" charset="-122"/>
              </a:rPr>
              <a:t>l 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*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=e</a:t>
            </a:r>
            <a:r>
              <a:rPr lang="en-US" altLang="zh-CN" baseline="-25000" smtClean="0">
                <a:latin typeface="Verdana" pitchFamily="34" charset="0"/>
                <a:ea typeface="仿宋_GB2312" pitchFamily="49" charset="-122"/>
              </a:rPr>
              <a:t>r</a:t>
            </a:r>
            <a:endParaRPr lang="zh-CN" altLang="en-US" smtClean="0">
              <a:latin typeface="Verdana" pitchFamily="34" charset="0"/>
              <a:ea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smtClean="0">
              <a:latin typeface="Verdana" pitchFamily="34" charset="0"/>
              <a:ea typeface="仿宋_GB2312" pitchFamily="49" charset="-122"/>
            </a:endParaRPr>
          </a:p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推论：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一个二元运算的幺元是唯一的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latin typeface="Verdana" pitchFamily="34" charset="0"/>
                <a:ea typeface="仿宋_GB2312" pitchFamily="49" charset="-122"/>
              </a:rPr>
              <a:t>证明：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设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e=e</a:t>
            </a:r>
            <a:r>
              <a:rPr lang="en-US" altLang="zh-CN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=e</a:t>
            </a:r>
            <a:r>
              <a:rPr lang="en-US" altLang="zh-CN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. 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假设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smtClean="0">
                <a:latin typeface="Verdana" pitchFamily="34" charset="0"/>
              </a:rPr>
              <a:t>’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</a:rPr>
              <a:t>中的单位元，则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smtClean="0">
                <a:latin typeface="Verdana" pitchFamily="34" charset="0"/>
              </a:rPr>
              <a:t>’=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baseline="-25000" smtClean="0">
                <a:latin typeface="Verdana" pitchFamily="34" charset="0"/>
                <a:ea typeface="仿宋_GB2312" pitchFamily="49" charset="-122"/>
              </a:rPr>
              <a:t> 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*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smtClean="0">
                <a:latin typeface="Verdana" pitchFamily="34" charset="0"/>
              </a:rPr>
              <a:t>’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=e</a:t>
            </a:r>
          </a:p>
          <a:p>
            <a:pPr algn="just"/>
            <a:endParaRPr lang="en-US" altLang="zh-CN" smtClean="0">
              <a:latin typeface="Verdana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342188" cy="4895850"/>
          </a:xfrm>
        </p:spPr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左零元（右零元）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：*是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上的二元运算，如果存在元素</a:t>
            </a:r>
            <a:r>
              <a:rPr lang="en-US" altLang="zh-CN" smtClean="0">
                <a:latin typeface="Verdana" pitchFamily="34" charset="0"/>
              </a:rPr>
              <a:t>0</a:t>
            </a:r>
            <a:r>
              <a:rPr lang="en-US" altLang="zh-CN" baseline="-30000" smtClean="0">
                <a:latin typeface="Verdana" pitchFamily="34" charset="0"/>
              </a:rPr>
              <a:t>L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（或</a:t>
            </a:r>
            <a:r>
              <a:rPr lang="en-US" altLang="zh-CN" smtClean="0">
                <a:latin typeface="Verdana" pitchFamily="34" charset="0"/>
              </a:rPr>
              <a:t>0</a:t>
            </a:r>
            <a:r>
              <a:rPr lang="en-US" altLang="zh-CN" baseline="-30000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）</a:t>
            </a:r>
            <a:r>
              <a:rPr lang="zh-CN" altLang="en-US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，使得对一切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 均有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L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x= 0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L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（或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 0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）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则称</a:t>
            </a:r>
            <a:r>
              <a:rPr lang="en-US" altLang="zh-CN" smtClean="0">
                <a:latin typeface="Verdana" pitchFamily="34" charset="0"/>
              </a:rPr>
              <a:t>0</a:t>
            </a:r>
            <a:r>
              <a:rPr lang="en-US" altLang="zh-CN" baseline="-30000" smtClean="0">
                <a:latin typeface="Verdana" pitchFamily="34" charset="0"/>
              </a:rPr>
              <a:t>L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（</a:t>
            </a:r>
            <a:r>
              <a:rPr lang="en-US" altLang="zh-CN" smtClean="0">
                <a:latin typeface="Verdana" pitchFamily="34" charset="0"/>
              </a:rPr>
              <a:t>0</a:t>
            </a:r>
            <a:r>
              <a:rPr lang="en-US" altLang="zh-CN" baseline="-30000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）是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中关于运算*的一个左零元（右零元）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若元素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既是左零元，又是右零元，则称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中关于运算*的一个零元</a:t>
            </a: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注：零元不一定是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中宋" pitchFamily="2" charset="-122"/>
              </a:rPr>
              <a:t>第九章 代数系统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 smtClean="0"/>
              <a:t>主要内容</a:t>
            </a:r>
          </a:p>
          <a:p>
            <a:pPr>
              <a:buClr>
                <a:srgbClr val="FF9900"/>
              </a:buClr>
            </a:pPr>
            <a:r>
              <a:rPr lang="zh-CN" altLang="en-US" smtClean="0"/>
              <a:t>二元运算及其性质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一元和二元运算定义及其实例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二元运算的性质</a:t>
            </a:r>
          </a:p>
          <a:p>
            <a:pPr>
              <a:buClr>
                <a:srgbClr val="FF9900"/>
              </a:buClr>
            </a:pPr>
            <a:r>
              <a:rPr lang="zh-CN" altLang="en-US" smtClean="0"/>
              <a:t>代数系统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代数系统定义及其实例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子代数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积代数</a:t>
            </a:r>
          </a:p>
          <a:p>
            <a:pPr>
              <a:buClr>
                <a:srgbClr val="FF9900"/>
              </a:buClr>
            </a:pPr>
            <a:r>
              <a:rPr lang="zh-CN" altLang="en-US" smtClean="0"/>
              <a:t>代数系统的同态与同构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实数集合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上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对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×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运算而言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,0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是零元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P(A)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上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zh-CN" altLang="en-US" u="sng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对∪运算</a:t>
            </a:r>
            <a:r>
              <a:rPr lang="en-US" altLang="zh-CN" u="sng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u="sng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是零元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；对∩运算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是零元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命题上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zh-CN" altLang="en-US" u="sng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对∨运算</a:t>
            </a:r>
            <a:r>
              <a:rPr lang="en-US" altLang="zh-CN" u="sng" smtClean="0">
                <a:solidFill>
                  <a:srgbClr val="FF0000"/>
                </a:solidFill>
                <a:latin typeface="Verdana" pitchFamily="34" charset="0"/>
              </a:rPr>
              <a:t>T</a:t>
            </a:r>
            <a:r>
              <a:rPr lang="zh-CN" altLang="en-US" u="sng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是零元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；对∧运算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是零元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定理：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l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分别是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上对于*的左零元和右零元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那么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=0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，且这个元素就是零元。而且零元是唯一的</a:t>
            </a:r>
          </a:p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定理：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设*为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上的二元运算，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分别为*运算的幺元和零元，如果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至少有两个元素，则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1≠0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证明：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反证法。假设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1=0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，任意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有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                  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x=x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*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1=x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*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0=0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与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至少有两个元素矛盾！</a:t>
            </a:r>
          </a:p>
          <a:p>
            <a:pPr algn="just"/>
            <a:endParaRPr lang="zh-CN" altLang="en-US" smtClean="0">
              <a:latin typeface="Verdana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设</a:t>
            </a:r>
            <a:r>
              <a:rPr lang="zh-CN" altLang="en-US" smtClean="0">
                <a:latin typeface="Verdana" pitchFamily="34" charset="0"/>
              </a:rPr>
              <a:t>*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是集合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1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是运算</a:t>
            </a:r>
            <a:r>
              <a:rPr lang="zh-CN" altLang="en-US" smtClean="0">
                <a:latin typeface="Verdana" pitchFamily="34" charset="0"/>
              </a:rPr>
              <a:t>*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的幺元，对于</a:t>
            </a:r>
            <a:r>
              <a:rPr lang="zh-CN" altLang="en-US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，如果存在一个元素</a:t>
            </a:r>
            <a:r>
              <a:rPr lang="en-US" altLang="zh-CN" smtClean="0">
                <a:latin typeface="Verdana" pitchFamily="34" charset="0"/>
              </a:rPr>
              <a:t>y</a:t>
            </a:r>
            <a:r>
              <a:rPr lang="en-US" altLang="zh-CN" baseline="-25000" smtClean="0">
                <a:latin typeface="Verdana" pitchFamily="34" charset="0"/>
              </a:rPr>
              <a:t>l 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(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或</a:t>
            </a:r>
            <a:r>
              <a:rPr lang="en-US" altLang="zh-CN" smtClean="0">
                <a:latin typeface="Verdana" pitchFamily="34" charset="0"/>
              </a:rPr>
              <a:t>y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，使得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l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*x=1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（或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x*y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）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则称</a:t>
            </a:r>
            <a:r>
              <a:rPr lang="en-US" altLang="zh-CN" smtClean="0">
                <a:latin typeface="Verdana" pitchFamily="34" charset="0"/>
              </a:rPr>
              <a:t>y</a:t>
            </a:r>
            <a:r>
              <a:rPr lang="en-US" altLang="zh-CN" baseline="-25000" smtClean="0">
                <a:latin typeface="Verdana" pitchFamily="34" charset="0"/>
              </a:rPr>
              <a:t>l 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(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或</a:t>
            </a:r>
            <a:r>
              <a:rPr lang="en-US" altLang="zh-CN" smtClean="0">
                <a:latin typeface="Verdana" pitchFamily="34" charset="0"/>
              </a:rPr>
              <a:t>y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是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的</a:t>
            </a:r>
            <a:r>
              <a:rPr lang="zh-CN" altLang="en-US" i="1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左逆元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（或</a:t>
            </a:r>
            <a:r>
              <a:rPr lang="zh-CN" altLang="en-US" i="1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右逆元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）</a:t>
            </a:r>
          </a:p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如果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的逆元存在，则称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可逆的</a:t>
            </a:r>
          </a:p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Z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上的加法运算，则任一元素的逆元就是它的相反数；而对</a:t>
            </a:r>
            <a:r>
              <a:rPr lang="en-US" altLang="zh-CN" smtClean="0">
                <a:latin typeface="Verdana" pitchFamily="34" charset="0"/>
              </a:rPr>
              <a:t>N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上的加法运算，只有</a:t>
            </a:r>
            <a:r>
              <a:rPr lang="en-US" altLang="zh-CN" smtClean="0">
                <a:latin typeface="Verdana" pitchFamily="34" charset="0"/>
              </a:rPr>
              <a:t>0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存在逆元是</a:t>
            </a:r>
            <a:r>
              <a:rPr lang="en-US" altLang="zh-CN" smtClean="0">
                <a:latin typeface="Verdana" pitchFamily="34" charset="0"/>
              </a:rPr>
              <a:t>0</a:t>
            </a:r>
          </a:p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例：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n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阶矩阵加法和乘法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847013" cy="4895850"/>
          </a:xfrm>
        </p:spPr>
        <p:txBody>
          <a:bodyPr/>
          <a:lstStyle/>
          <a:p>
            <a:pPr algn="just"/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代数</a:t>
            </a:r>
            <a:r>
              <a:rPr lang="en-US" altLang="zh-CN" smtClean="0">
                <a:latin typeface="宋体" pitchFamily="2" charset="-122"/>
                <a:ea typeface="仿宋_GB2312" pitchFamily="49" charset="-122"/>
              </a:rPr>
              <a:t>A</a:t>
            </a:r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＝</a:t>
            </a:r>
            <a:r>
              <a:rPr lang="en-US" altLang="zh-CN" smtClean="0">
                <a:latin typeface="宋体" pitchFamily="2" charset="-122"/>
                <a:ea typeface="仿宋_GB2312" pitchFamily="49" charset="-122"/>
              </a:rPr>
              <a:t>&lt;{a,b,c},*&gt;</a:t>
            </a:r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由下表定义</a:t>
            </a:r>
          </a:p>
          <a:p>
            <a:pPr algn="just"/>
            <a:endParaRPr lang="zh-CN" altLang="en-US" smtClean="0">
              <a:latin typeface="仿宋_GB2312" pitchFamily="49" charset="-122"/>
            </a:endParaRPr>
          </a:p>
          <a:p>
            <a:pPr algn="just"/>
            <a:endParaRPr lang="zh-CN" altLang="en-US" sz="2400" smtClean="0">
              <a:latin typeface="仿宋_GB2312" pitchFamily="49" charset="-122"/>
            </a:endParaRPr>
          </a:p>
          <a:p>
            <a:pPr algn="just"/>
            <a:endParaRPr lang="zh-CN" altLang="en-US" sz="2400" smtClean="0">
              <a:latin typeface="仿宋_GB2312" pitchFamily="49" charset="-122"/>
            </a:endParaRPr>
          </a:p>
          <a:p>
            <a:pPr algn="just"/>
            <a:endParaRPr lang="zh-CN" altLang="en-US" sz="2400" smtClean="0">
              <a:latin typeface="仿宋_GB2312" pitchFamily="49" charset="-122"/>
            </a:endParaRPr>
          </a:p>
          <a:p>
            <a:pPr algn="just"/>
            <a:endParaRPr lang="zh-CN" altLang="en-US" sz="2400" smtClean="0">
              <a:latin typeface="仿宋_GB2312" pitchFamily="49" charset="-122"/>
            </a:endParaRPr>
          </a:p>
          <a:p>
            <a:pPr algn="just"/>
            <a:endParaRPr lang="zh-CN" altLang="en-US" sz="2400" smtClean="0">
              <a:latin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sz="2400" smtClean="0">
              <a:latin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 smtClean="0"/>
              <a:t>可以看出，</a:t>
            </a:r>
            <a:r>
              <a:rPr lang="en-US" altLang="zh-CN" sz="2400" smtClean="0"/>
              <a:t>b</a:t>
            </a:r>
            <a:r>
              <a:rPr lang="zh-CN" altLang="en-US" sz="2400" smtClean="0"/>
              <a:t>是</a:t>
            </a:r>
            <a:r>
              <a:rPr lang="zh-CN" altLang="en-US" sz="2400" smtClean="0">
                <a:solidFill>
                  <a:srgbClr val="FF0000"/>
                </a:solidFill>
              </a:rPr>
              <a:t>幺元</a:t>
            </a:r>
            <a:r>
              <a:rPr lang="zh-CN" altLang="en-US" sz="2400" smtClean="0"/>
              <a:t>。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FF0000"/>
                </a:solidFill>
              </a:rPr>
              <a:t>逆元</a:t>
            </a:r>
            <a:r>
              <a:rPr lang="zh-CN" altLang="en-US" sz="2400" smtClean="0"/>
              <a:t>是</a:t>
            </a:r>
            <a:r>
              <a:rPr lang="en-US" altLang="zh-CN" sz="2400" smtClean="0"/>
              <a:t>c, b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FF0000"/>
                </a:solidFill>
              </a:rPr>
              <a:t>逆元</a:t>
            </a:r>
            <a:r>
              <a:rPr lang="zh-CN" altLang="en-US" sz="2400" smtClean="0"/>
              <a:t>是自身，</a:t>
            </a:r>
            <a:r>
              <a:rPr lang="en-US" altLang="zh-CN" sz="2400" smtClean="0"/>
              <a:t>c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FF0000"/>
                </a:solidFill>
              </a:rPr>
              <a:t>逆元</a:t>
            </a:r>
            <a:r>
              <a:rPr lang="zh-CN" altLang="en-US" sz="2400" smtClean="0"/>
              <a:t>是</a:t>
            </a: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</a:t>
            </a:r>
            <a:endParaRPr lang="zh-CN" altLang="en-US" sz="2400" smtClean="0"/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ph sz="half" idx="2"/>
          </p:nvPr>
        </p:nvGraphicFramePr>
        <p:xfrm>
          <a:off x="1692275" y="1989138"/>
          <a:ext cx="4967288" cy="2808287"/>
        </p:xfrm>
        <a:graphic>
          <a:graphicData uri="http://schemas.openxmlformats.org/drawingml/2006/table">
            <a:tbl>
              <a:tblPr/>
              <a:tblGrid>
                <a:gridCol w="1241425"/>
                <a:gridCol w="1243013"/>
                <a:gridCol w="1241425"/>
                <a:gridCol w="1241425"/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989888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定理：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设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Z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是集合</a:t>
            </a:r>
            <a:r>
              <a:rPr lang="en-US" altLang="zh-CN" sz="2400" smtClean="0">
                <a:latin typeface="Verdana" pitchFamily="34" charset="0"/>
              </a:rPr>
              <a:t>,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400" smtClean="0">
                <a:latin typeface="Verdana" pitchFamily="34" charset="0"/>
              </a:rPr>
              <a:t>*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是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Z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上的二元运算</a:t>
            </a:r>
            <a:r>
              <a:rPr lang="en-US" altLang="zh-CN" sz="2400" smtClean="0">
                <a:latin typeface="Verdana" pitchFamily="34" charset="0"/>
              </a:rPr>
              <a:t>,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并且是</a:t>
            </a: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可结合的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，运算*的</a:t>
            </a:r>
            <a:r>
              <a:rPr lang="zh-CN" altLang="en-US" sz="2000" smtClean="0">
                <a:latin typeface="Verdana" pitchFamily="34" charset="0"/>
                <a:ea typeface="仿宋_GB2312" pitchFamily="49" charset="-122"/>
              </a:rPr>
              <a:t>幺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元是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1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。若</a:t>
            </a:r>
            <a:r>
              <a:rPr lang="en-US" altLang="zh-CN" sz="2400" smtClean="0">
                <a:latin typeface="Verdana" pitchFamily="34" charset="0"/>
              </a:rPr>
              <a:t>x∈Z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有左逆元和右逆元</a:t>
            </a:r>
            <a:r>
              <a:rPr lang="en-US" altLang="zh-CN" sz="2400" smtClean="0">
                <a:latin typeface="Verdana" pitchFamily="34" charset="0"/>
              </a:rPr>
              <a:t>,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则它的左逆元等于右逆元</a:t>
            </a:r>
            <a:r>
              <a:rPr lang="en-US" altLang="zh-CN" sz="2400" smtClean="0">
                <a:latin typeface="Verdana" pitchFamily="34" charset="0"/>
              </a:rPr>
              <a:t>,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且逆元是唯一的。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证明：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（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）先证左逆元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右逆元：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设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和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分别是</a:t>
            </a:r>
            <a:r>
              <a:rPr lang="en-US" altLang="zh-CN" sz="2400" smtClean="0">
                <a:latin typeface="Verdana" pitchFamily="34" charset="0"/>
              </a:rPr>
              <a:t>x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的左逆元和右逆元</a:t>
            </a:r>
            <a:r>
              <a:rPr lang="en-US" altLang="zh-CN" sz="2400" smtClean="0">
                <a:latin typeface="Verdana" pitchFamily="34" charset="0"/>
              </a:rPr>
              <a:t>,</a:t>
            </a:r>
            <a:br>
              <a:rPr lang="en-US" altLang="zh-CN" sz="2400" smtClean="0">
                <a:latin typeface="Verdana" pitchFamily="34" charset="0"/>
              </a:rPr>
            </a:br>
            <a:r>
              <a:rPr lang="en-US" altLang="zh-CN" sz="2400" smtClean="0">
                <a:latin typeface="Verdana" pitchFamily="34" charset="0"/>
              </a:rPr>
              <a:t>∵x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是可逆的和可结合的（条件给出）</a:t>
            </a:r>
            <a:r>
              <a:rPr lang="zh-CN" altLang="en-US" sz="2400" smtClean="0">
                <a:latin typeface="Verdana" pitchFamily="34" charset="0"/>
              </a:rPr>
              <a:t>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</a:rPr>
              <a:t>∴ 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z="2400" smtClean="0">
                <a:latin typeface="Verdana" pitchFamily="34" charset="0"/>
              </a:rPr>
              <a:t>*x=x*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400" smtClean="0">
                <a:latin typeface="Verdana" pitchFamily="34" charset="0"/>
              </a:rPr>
              <a:t>=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∵ 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z="2400" smtClean="0">
                <a:latin typeface="Verdana" pitchFamily="34" charset="0"/>
              </a:rPr>
              <a:t>*x*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400" smtClean="0">
                <a:latin typeface="Verdana" pitchFamily="34" charset="0"/>
              </a:rPr>
              <a:t>=(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z="2400" smtClean="0">
                <a:latin typeface="Verdana" pitchFamily="34" charset="0"/>
              </a:rPr>
              <a:t>*x)*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400" smtClean="0">
                <a:latin typeface="Verdana" pitchFamily="34" charset="0"/>
              </a:rPr>
              <a:t>=1*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400" smtClean="0">
                <a:latin typeface="Verdana" pitchFamily="34" charset="0"/>
              </a:rPr>
              <a:t>=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</a:rPr>
              <a:t>   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z="2400" smtClean="0">
                <a:latin typeface="Verdana" pitchFamily="34" charset="0"/>
              </a:rPr>
              <a:t>*x*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400" smtClean="0">
                <a:latin typeface="Verdana" pitchFamily="34" charset="0"/>
              </a:rPr>
              <a:t>=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z="2400" smtClean="0">
                <a:latin typeface="Verdana" pitchFamily="34" charset="0"/>
              </a:rPr>
              <a:t>*(x*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400" smtClean="0">
                <a:latin typeface="Verdana" pitchFamily="34" charset="0"/>
              </a:rPr>
              <a:t>)= 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z="2400" smtClean="0">
                <a:latin typeface="Verdana" pitchFamily="34" charset="0"/>
              </a:rPr>
              <a:t>*1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400" smtClean="0">
                <a:latin typeface="Verdana" pitchFamily="34" charset="0"/>
              </a:rPr>
              <a:t>=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；</a:t>
            </a:r>
            <a:r>
              <a:rPr lang="zh-CN" altLang="en-US" sz="2400" smtClean="0">
                <a:latin typeface="Verdana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</a:rPr>
              <a:t>∴ 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l</a:t>
            </a:r>
            <a:r>
              <a:rPr lang="en-US" altLang="zh-CN" sz="2400" smtClean="0">
                <a:latin typeface="Verdana" pitchFamily="34" charset="0"/>
              </a:rPr>
              <a:t>=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baseline="-25000" smtClean="0">
                <a:latin typeface="Verdana" pitchFamily="34" charset="0"/>
                <a:ea typeface="仿宋_GB2312" pitchFamily="49" charset="-122"/>
              </a:rPr>
              <a:t>r </a:t>
            </a:r>
            <a:endParaRPr lang="zh-CN" altLang="en-US" sz="2400" smtClean="0">
              <a:latin typeface="Verdana" pitchFamily="34" charset="0"/>
              <a:ea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sz="240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847013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（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）证明逆元是唯一的：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假设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和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z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是</a:t>
            </a:r>
            <a:r>
              <a:rPr lang="en-US" altLang="zh-CN" sz="2400" smtClean="0">
                <a:latin typeface="Verdana" pitchFamily="34" charset="0"/>
              </a:rPr>
              <a:t>x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的二个不同的逆元</a:t>
            </a:r>
            <a:r>
              <a:rPr lang="en-US" altLang="zh-CN" sz="2400" smtClean="0">
                <a:latin typeface="Verdana" pitchFamily="34" charset="0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则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smtClean="0">
                <a:latin typeface="Verdana" pitchFamily="34" charset="0"/>
              </a:rPr>
              <a:t>=y*1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=y</a:t>
            </a:r>
            <a:r>
              <a:rPr lang="en-US" altLang="zh-CN" sz="2400" smtClean="0">
                <a:latin typeface="Verdana" pitchFamily="34" charset="0"/>
              </a:rPr>
              <a:t>*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（</a:t>
            </a:r>
            <a:r>
              <a:rPr lang="en-US" altLang="zh-CN" sz="2400" smtClean="0">
                <a:latin typeface="Verdana" pitchFamily="34" charset="0"/>
              </a:rPr>
              <a:t>x*z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）</a:t>
            </a:r>
            <a:r>
              <a:rPr lang="en-US" altLang="zh-CN" sz="2400" smtClean="0">
                <a:latin typeface="Verdana" pitchFamily="34" charset="0"/>
              </a:rPr>
              <a:t>=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（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400" smtClean="0">
                <a:latin typeface="Verdana" pitchFamily="34" charset="0"/>
              </a:rPr>
              <a:t>*x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）</a:t>
            </a:r>
            <a:r>
              <a:rPr lang="zh-CN" altLang="en-US" sz="2400" smtClean="0">
                <a:latin typeface="Verdana" pitchFamily="34" charset="0"/>
              </a:rPr>
              <a:t>*</a:t>
            </a:r>
            <a:r>
              <a:rPr lang="en-US" altLang="zh-CN" sz="2400" smtClean="0">
                <a:latin typeface="Verdana" pitchFamily="34" charset="0"/>
              </a:rPr>
              <a:t>z=1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*z</a:t>
            </a:r>
            <a:r>
              <a:rPr lang="en-US" altLang="zh-CN" sz="2400" smtClean="0">
                <a:latin typeface="Verdana" pitchFamily="34" charset="0"/>
              </a:rPr>
              <a:t>=z,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这和假设相矛盾。</a:t>
            </a:r>
            <a:r>
              <a:rPr lang="zh-CN" altLang="en-US" sz="2400" smtClean="0">
                <a:latin typeface="Verdana" pitchFamily="34" charset="0"/>
              </a:rPr>
              <a:t/>
            </a:r>
            <a:br>
              <a:rPr lang="zh-CN" altLang="en-US" sz="2400" smtClean="0">
                <a:latin typeface="Verdana" pitchFamily="34" charset="0"/>
              </a:rPr>
            </a:br>
            <a:endParaRPr lang="zh-CN" altLang="en-US" sz="2400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</a:rPr>
              <a:t>∴</a:t>
            </a:r>
            <a:r>
              <a:rPr lang="en-US" altLang="zh-CN" sz="2400" smtClean="0">
                <a:latin typeface="Verdana" pitchFamily="34" charset="0"/>
              </a:rPr>
              <a:t>x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若存在逆元的话一定是唯一的（</a:t>
            </a: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前提*是可结合的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*满足消去律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：*是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上的二元运算，对于每一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x,y,z∈S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有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  若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x*y=x*z,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且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x≠0,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则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y=z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；（左消去律）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   若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y*x=z*x,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且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x≠0,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则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y=z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；（右消去律）</a:t>
            </a:r>
          </a:p>
          <a:p>
            <a:pPr algn="just"/>
            <a:r>
              <a:rPr lang="zh-CN" altLang="en-US" smtClean="0">
                <a:latin typeface="Verdana" pitchFamily="34" charset="0"/>
              </a:rPr>
              <a:t>例</a:t>
            </a:r>
            <a:r>
              <a:rPr lang="zh-CN" altLang="en-US" b="0" smtClean="0">
                <a:latin typeface="Verdana" pitchFamily="34" charset="0"/>
              </a:rPr>
              <a:t>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整数集合上加法，乘法运算都满足消去律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幂集合上交和并运算</a:t>
            </a:r>
            <a:r>
              <a:rPr lang="zh-CN" altLang="en-US" i="1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不满足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消去律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313737" cy="4895850"/>
          </a:xfrm>
        </p:spPr>
        <p:txBody>
          <a:bodyPr/>
          <a:lstStyle/>
          <a:p>
            <a:r>
              <a:rPr lang="zh-CN" altLang="en-US" smtClean="0">
                <a:ea typeface="仿宋_GB2312" pitchFamily="49" charset="-122"/>
              </a:rPr>
              <a:t>例：对于下面给定的集合和该集合上的二元运算，指出该运算的性质，并求出它的单位元、零元和所有可逆元素的逆元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(1) Z</a:t>
            </a:r>
            <a:r>
              <a:rPr lang="en-US" altLang="zh-CN" baseline="30000" smtClean="0">
                <a:latin typeface="Verdana" pitchFamily="34" charset="0"/>
              </a:rPr>
              <a:t>+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x*y = lcm(x, y)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（求最小公倍数）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(2) Q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x*y = x+y-xy</a:t>
            </a:r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95288" y="1270000"/>
            <a:ext cx="8137525" cy="48958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代数常由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部分组成：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一个集合，叫做代数的</a:t>
            </a:r>
            <a:r>
              <a:rPr lang="zh-CN" altLang="en-US" i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载体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2.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定义在载体上的</a:t>
            </a:r>
            <a:r>
              <a:rPr lang="zh-CN" altLang="en-US" i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运算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3.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载体的特异元素，叫做代数</a:t>
            </a:r>
            <a:r>
              <a:rPr lang="zh-CN" altLang="en-US" i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常数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    因此，代数通常用载体，运算和常数组成的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重组表示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mtClean="0">
                <a:latin typeface="Verdana" pitchFamily="34" charset="0"/>
              </a:rPr>
              <a:t>二元运算</a:t>
            </a:r>
            <a:r>
              <a:rPr lang="en-US" altLang="zh-CN" smtClean="0">
                <a:latin typeface="Verdana" pitchFamily="34" charset="0"/>
              </a:rPr>
              <a:t>: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设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是个集合</a:t>
            </a:r>
            <a:r>
              <a:rPr lang="en-US" altLang="zh-CN" smtClean="0">
                <a:latin typeface="Verdana" pitchFamily="34" charset="0"/>
              </a:rPr>
              <a:t>,S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×S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到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的一个函数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(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映射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f: S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×S→S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称为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上的一个二元代数运算</a:t>
            </a:r>
            <a:endParaRPr lang="zh-CN" altLang="en-US" b="0" smtClean="0">
              <a:latin typeface="Verdana" pitchFamily="34" charset="0"/>
              <a:ea typeface="仿宋_GB2312" pitchFamily="49" charset="-12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一元运算：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设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是个集合</a:t>
            </a:r>
            <a:r>
              <a:rPr lang="en-US" altLang="zh-CN" smtClean="0">
                <a:latin typeface="Verdana" pitchFamily="34" charset="0"/>
              </a:rPr>
              <a:t>, </a:t>
            </a:r>
            <a:r>
              <a:rPr lang="zh-CN" altLang="en-US" smtClean="0">
                <a:latin typeface="Verdana" pitchFamily="34" charset="0"/>
              </a:rPr>
              <a:t>函数</a:t>
            </a:r>
            <a:r>
              <a:rPr lang="en-US" altLang="zh-CN" smtClean="0">
                <a:latin typeface="Verdana" pitchFamily="34" charset="0"/>
              </a:rPr>
              <a:t>f: A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→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称为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上的一个一元代数运算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458200" cy="48958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</a:rPr>
              <a:t>运算的性质：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交换律：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x*y=y*x</a:t>
            </a:r>
            <a:endParaRPr lang="zh-CN" altLang="en-US" sz="2400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结合律：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(x*y)*z=x*(y*z)</a:t>
            </a:r>
            <a:endParaRPr lang="zh-CN" altLang="en-US" sz="2400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幂等律： 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x*x=x</a:t>
            </a:r>
            <a:endParaRPr lang="zh-CN" altLang="en-US" sz="2400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分配律： 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x*(y⊙z)=(x*y)⊙(x*z) 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（左分配律）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               (y⊙z)*x=(y*x)⊙(z*x)  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（右分配律）</a:t>
            </a:r>
            <a:endParaRPr lang="zh-CN" altLang="en-US" sz="2400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吸收律： 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x*(x⊙y)=x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                x⊙(x*y)=x</a:t>
            </a:r>
            <a:endParaRPr lang="zh-CN" altLang="en-US" sz="2400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消去律：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若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x*y=x*z,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且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x≠0,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则</a:t>
            </a:r>
            <a:r>
              <a:rPr lang="en-US" altLang="zh-CN" sz="2400" smtClean="0">
                <a:latin typeface="Verdana" pitchFamily="34" charset="0"/>
                <a:ea typeface="仿宋_GB2312" pitchFamily="49" charset="-122"/>
              </a:rPr>
              <a:t>y=z   </a:t>
            </a: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（左消去律）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  <a:ea typeface="仿宋_GB2312" pitchFamily="49" charset="-122"/>
              </a:rPr>
              <a:t>                   </a:t>
            </a:r>
            <a:r>
              <a:rPr lang="zh-CN" altLang="en-US" sz="2400" smtClean="0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若</a:t>
            </a:r>
            <a:r>
              <a:rPr lang="en-US" altLang="zh-CN" sz="2400" smtClean="0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y*x=z*x,</a:t>
            </a:r>
            <a:r>
              <a:rPr lang="zh-CN" altLang="en-US" sz="2400" smtClean="0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且</a:t>
            </a:r>
            <a:r>
              <a:rPr lang="en-US" altLang="zh-CN" sz="2400" smtClean="0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x≠0,</a:t>
            </a:r>
            <a:r>
              <a:rPr lang="zh-CN" altLang="en-US" sz="2400" smtClean="0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则</a:t>
            </a:r>
            <a:r>
              <a:rPr lang="en-US" altLang="zh-CN" sz="2400" smtClean="0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y=z   </a:t>
            </a:r>
            <a:r>
              <a:rPr lang="zh-CN" altLang="en-US" sz="2400" smtClean="0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（右消去律）</a:t>
            </a:r>
            <a:endParaRPr lang="en-US" altLang="zh-CN" sz="2400" smtClean="0">
              <a:solidFill>
                <a:schemeClr val="tx2"/>
              </a:solidFill>
              <a:latin typeface="Verdana" pitchFamily="34" charset="0"/>
              <a:ea typeface="仿宋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100" smtClean="0">
              <a:solidFill>
                <a:schemeClr val="tx2"/>
              </a:solidFill>
              <a:latin typeface="Verdana" pitchFamily="34" charset="0"/>
              <a:ea typeface="仿宋_GB2312" pitchFamily="49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100" smtClean="0">
              <a:solidFill>
                <a:srgbClr val="FF0000"/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>
              <a:solidFill>
                <a:srgbClr val="FF0000"/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sz="2400" smtClean="0">
              <a:solidFill>
                <a:srgbClr val="FF0000"/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zh-CN" altLang="en-US" sz="2400" smtClean="0">
              <a:latin typeface="Verdana" pitchFamily="34" charset="0"/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sz="2400" smtClean="0">
              <a:latin typeface="Verdana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第九章</a:t>
            </a:r>
            <a:r>
              <a:rPr lang="en-US" altLang="zh-CN" smtClean="0"/>
              <a:t>: </a:t>
            </a:r>
            <a:r>
              <a:rPr lang="zh-CN" altLang="en-US" smtClean="0"/>
              <a:t>代数系统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3600" smtClean="0"/>
              <a:t>    </a:t>
            </a:r>
          </a:p>
          <a:p>
            <a:pPr algn="ctr">
              <a:buFont typeface="Wingdings" pitchFamily="2" charset="2"/>
              <a:buNone/>
            </a:pPr>
            <a:endParaRPr lang="zh-CN" altLang="en-US" sz="3600" smtClean="0"/>
          </a:p>
          <a:p>
            <a:pPr algn="ctr">
              <a:buFont typeface="Wingdings" pitchFamily="2" charset="2"/>
              <a:buNone/>
            </a:pPr>
            <a:r>
              <a:rPr lang="zh-CN" altLang="en-US" sz="3600" smtClean="0"/>
              <a:t>第一节：二元运算及其性质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6148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313" y="3359150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代数常数</a:t>
            </a: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左幺元（右幺元）</a:t>
            </a:r>
            <a:r>
              <a:rPr lang="zh-CN" altLang="en-US" smtClean="0">
                <a:solidFill>
                  <a:srgbClr val="FF3300"/>
                </a:solidFill>
                <a:latin typeface="Verdana" pitchFamily="34" charset="0"/>
                <a:ea typeface="仿宋_GB2312" pitchFamily="49" charset="-122"/>
              </a:rPr>
              <a:t>：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L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 = 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（或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= 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）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左零元（右零元）：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L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 = 0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L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（或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*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r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 0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）</a:t>
            </a: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左逆元（右逆元）：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500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500" baseline="-25000" smtClean="0">
                <a:solidFill>
                  <a:schemeClr val="accent2"/>
                </a:solidFill>
                <a:latin typeface="Verdana" pitchFamily="34" charset="0"/>
              </a:rPr>
              <a:t>l  </a:t>
            </a:r>
            <a:r>
              <a:rPr lang="en-US" altLang="zh-CN" sz="2500" smtClean="0">
                <a:solidFill>
                  <a:schemeClr val="accent2"/>
                </a:solidFill>
                <a:latin typeface="Verdana" pitchFamily="34" charset="0"/>
              </a:rPr>
              <a:t>* x = 1</a:t>
            </a:r>
            <a:r>
              <a:rPr lang="zh-CN" altLang="en-US" sz="2500" smtClean="0">
                <a:solidFill>
                  <a:schemeClr val="accent2"/>
                </a:solidFill>
                <a:latin typeface="Verdana" pitchFamily="34" charset="0"/>
              </a:rPr>
              <a:t>（或 </a:t>
            </a:r>
            <a:r>
              <a:rPr lang="en-US" altLang="zh-CN" sz="2500" smtClean="0">
                <a:solidFill>
                  <a:schemeClr val="accent2"/>
                </a:solidFill>
                <a:latin typeface="Verdana" pitchFamily="34" charset="0"/>
              </a:rPr>
              <a:t>x * y</a:t>
            </a:r>
            <a:r>
              <a:rPr lang="en-US" altLang="zh-CN" sz="2500" baseline="-25000" smtClean="0">
                <a:solidFill>
                  <a:schemeClr val="accent2"/>
                </a:solidFill>
                <a:latin typeface="Verdana" pitchFamily="34" charset="0"/>
              </a:rPr>
              <a:t>r </a:t>
            </a:r>
            <a:r>
              <a:rPr lang="en-US" altLang="zh-CN" sz="2500" smtClean="0">
                <a:solidFill>
                  <a:schemeClr val="accent2"/>
                </a:solidFill>
                <a:latin typeface="Verdana" pitchFamily="34" charset="0"/>
              </a:rPr>
              <a:t>= 1</a:t>
            </a:r>
            <a:r>
              <a:rPr lang="zh-CN" altLang="en-US" sz="2500" smtClean="0">
                <a:solidFill>
                  <a:schemeClr val="accent2"/>
                </a:solidFill>
                <a:latin typeface="Verdana" pitchFamily="34" charset="0"/>
              </a:rPr>
              <a:t>）</a:t>
            </a:r>
          </a:p>
          <a:p>
            <a:pPr lvl="1" algn="just"/>
            <a:endParaRPr lang="zh-CN" altLang="en-US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lvl="1" algn="just"/>
            <a:endParaRPr lang="zh-CN" altLang="en-US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lvl="1" algn="just"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第九章</a:t>
            </a:r>
            <a:r>
              <a:rPr lang="en-US" altLang="zh-CN" smtClean="0"/>
              <a:t>: </a:t>
            </a:r>
            <a:r>
              <a:rPr lang="zh-CN" altLang="en-US" smtClean="0"/>
              <a:t>代数系统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pPr>
              <a:buFont typeface="Wingdings" pitchFamily="2" charset="2"/>
              <a:buNone/>
            </a:pPr>
            <a:endParaRPr lang="zh-CN" altLang="en-US" sz="3600" smtClean="0">
              <a:solidFill>
                <a:schemeClr val="bg2"/>
              </a:solidFill>
            </a:endParaRPr>
          </a:p>
          <a:p>
            <a:endParaRPr lang="zh-CN" altLang="en-US" sz="3600" smtClean="0"/>
          </a:p>
          <a:p>
            <a:pPr>
              <a:buFont typeface="Wingdings" pitchFamily="2" charset="2"/>
              <a:buNone/>
            </a:pPr>
            <a:r>
              <a:rPr lang="zh-CN" altLang="en-US" sz="3600" smtClean="0"/>
              <a:t>                   第二节：代数系统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34820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2938" y="3284538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代数系统：</a:t>
            </a:r>
            <a:r>
              <a:rPr lang="zh-CN" altLang="en-US" smtClean="0">
                <a:latin typeface="Verdana" pitchFamily="34" charset="0"/>
              </a:rPr>
              <a:t>非空集合</a:t>
            </a:r>
            <a:r>
              <a:rPr lang="en-US" altLang="zh-CN" smtClean="0">
                <a:latin typeface="Verdana" pitchFamily="34" charset="0"/>
              </a:rPr>
              <a:t>S</a:t>
            </a:r>
            <a:r>
              <a:rPr lang="zh-CN" altLang="en-US" smtClean="0">
                <a:latin typeface="Verdana" pitchFamily="34" charset="0"/>
              </a:rPr>
              <a:t>和集合上</a:t>
            </a:r>
            <a:r>
              <a:rPr lang="en-US" altLang="zh-CN" smtClean="0">
                <a:latin typeface="Verdana" pitchFamily="34" charset="0"/>
              </a:rPr>
              <a:t>k</a:t>
            </a:r>
            <a:r>
              <a:rPr lang="zh-CN" altLang="en-US" smtClean="0">
                <a:latin typeface="Verdana" pitchFamily="34" charset="0"/>
              </a:rPr>
              <a:t>个一元或二元运算</a:t>
            </a:r>
            <a:r>
              <a:rPr lang="en-US" altLang="zh-CN" smtClean="0">
                <a:latin typeface="Verdana" pitchFamily="34" charset="0"/>
              </a:rPr>
              <a:t>f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,…,f</a:t>
            </a:r>
            <a:r>
              <a:rPr lang="en-US" altLang="zh-CN" baseline="-25000" smtClean="0">
                <a:latin typeface="Verdana" pitchFamily="34" charset="0"/>
              </a:rPr>
              <a:t>k</a:t>
            </a:r>
            <a:r>
              <a:rPr lang="zh-CN" altLang="en-US" smtClean="0">
                <a:latin typeface="Verdana" pitchFamily="34" charset="0"/>
              </a:rPr>
              <a:t>所组成的系统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符号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V=&lt;S,f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,… 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endParaRPr lang="zh-CN" altLang="en-US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/>
            <a:r>
              <a:rPr lang="zh-CN" altLang="en-US" smtClean="0">
                <a:latin typeface="Verdana" pitchFamily="34" charset="0"/>
              </a:rPr>
              <a:t>构成一个代数系统必须具备的条件</a:t>
            </a:r>
            <a:r>
              <a:rPr lang="zh-CN" altLang="en-US" smtClean="0">
                <a:latin typeface="仿宋_GB2312" pitchFamily="49" charset="-122"/>
              </a:rPr>
              <a:t>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一个非空集合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称为</a:t>
            </a:r>
            <a:r>
              <a:rPr lang="zh-CN" altLang="en-US" i="1" smtClean="0">
                <a:solidFill>
                  <a:srgbClr val="FF0000"/>
                </a:solidFill>
                <a:latin typeface="Verdana" pitchFamily="34" charset="0"/>
              </a:rPr>
              <a:t>载体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上的</a:t>
            </a:r>
            <a:r>
              <a:rPr lang="zh-CN" altLang="en-US" i="1" smtClean="0">
                <a:solidFill>
                  <a:srgbClr val="FF0000"/>
                </a:solidFill>
                <a:latin typeface="Verdana" pitchFamily="34" charset="0"/>
              </a:rPr>
              <a:t>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常见代数系统：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&lt;N, +&gt;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&lt;Z, +, </a:t>
            </a:r>
            <a:r>
              <a:rPr lang="en-US" altLang="zh-CN" smtClean="0"/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&lt;M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(R), +, </a:t>
            </a:r>
            <a:r>
              <a:rPr lang="en-US" altLang="zh-CN" smtClean="0"/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&lt;P(S), 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∪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∩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∼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特异元素（代数常元）</a:t>
            </a:r>
            <a:r>
              <a:rPr lang="zh-CN" altLang="en-US" smtClean="0">
                <a:solidFill>
                  <a:srgbClr val="FF0000"/>
                </a:solidFill>
                <a:latin typeface="仿宋_GB2312" pitchFamily="49" charset="-122"/>
              </a:rPr>
              <a:t>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二元运算中的单位元与零元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&lt;Z,+&gt;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中的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+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运算的单位元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0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&lt;P(S), 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∪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∩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∼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中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∪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∩运算的单位元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和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  <a:sym typeface="Symbol" pitchFamily="18" charset="2"/>
            </a:endParaRPr>
          </a:p>
          <a:p>
            <a:pPr lvl="1" algn="just"/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通常也可把特异元素（常数）放在代数系统之中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形成</a:t>
            </a:r>
            <a:r>
              <a:rPr lang="en-US" altLang="zh-CN" smtClean="0">
                <a:latin typeface="Verdana" pitchFamily="34" charset="0"/>
              </a:rPr>
              <a:t>&lt;S,f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, f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,… f</a:t>
            </a:r>
            <a:r>
              <a:rPr lang="en-US" altLang="zh-CN" baseline="-25000" smtClean="0">
                <a:latin typeface="Verdana" pitchFamily="34" charset="0"/>
              </a:rPr>
              <a:t>k</a:t>
            </a:r>
            <a:r>
              <a:rPr lang="en-US" altLang="zh-CN" smtClean="0">
                <a:latin typeface="Verdana" pitchFamily="34" charset="0"/>
              </a:rPr>
              <a:t>,x&gt;</a:t>
            </a:r>
            <a:r>
              <a:rPr lang="zh-CN" altLang="en-US" smtClean="0">
                <a:latin typeface="Verdana" pitchFamily="34" charset="0"/>
              </a:rPr>
              <a:t> ：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&lt;N, +, 0&gt;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&lt;P(S), 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∪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∩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∼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S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代数系统的基数</a:t>
            </a:r>
            <a:r>
              <a:rPr lang="en-US" altLang="zh-CN" smtClean="0">
                <a:latin typeface="Verdana" pitchFamily="34" charset="0"/>
              </a:rPr>
              <a:t>|V|=|S|,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                       就是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非空集合的基数</a:t>
            </a:r>
            <a:endParaRPr lang="zh-CN" altLang="en-US" smtClean="0">
              <a:solidFill>
                <a:srgbClr val="FF0000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同类型的代数系统：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两个代数系统中有相同个数的运算和常数，且对应运算的元数相同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=&lt;R, +, 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-, 0, 1&gt;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=&lt;P(S), 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∪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∩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∼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S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 algn="just"/>
            <a:endParaRPr lang="en-US" altLang="zh-CN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同类型的代数系统不一定具有相同的运算性质</a:t>
            </a:r>
          </a:p>
          <a:p>
            <a:r>
              <a:rPr lang="zh-CN" altLang="en-US" smtClean="0"/>
              <a:t>代数结构的主要内容：</a:t>
            </a:r>
          </a:p>
          <a:p>
            <a:pPr>
              <a:buFont typeface="Wingdings" pitchFamily="2" charset="2"/>
              <a:buNone/>
            </a:pPr>
            <a:r>
              <a:rPr lang="zh-CN" altLang="en-US" i="1" smtClean="0"/>
              <a:t>        </a:t>
            </a:r>
            <a:r>
              <a:rPr lang="zh-CN" altLang="en-US" i="1" smtClean="0">
                <a:solidFill>
                  <a:schemeClr val="accent2"/>
                </a:solidFill>
              </a:rPr>
              <a:t>从代数系统的构成成分和遵从的算律出发，将代数系统分类，然后研究其共同性质，再将研究结果运用到具体的代数系统中</a:t>
            </a:r>
            <a:endParaRPr lang="zh-CN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运算封闭：</a:t>
            </a:r>
            <a:r>
              <a:rPr lang="zh-CN" altLang="en-US" smtClean="0">
                <a:latin typeface="Verdana" pitchFamily="34" charset="0"/>
              </a:rPr>
              <a:t>设*和∆是集合</a:t>
            </a:r>
            <a:r>
              <a:rPr lang="en-US" altLang="zh-CN" smtClean="0">
                <a:latin typeface="Verdana" pitchFamily="34" charset="0"/>
              </a:rPr>
              <a:t>S</a:t>
            </a:r>
            <a:r>
              <a:rPr lang="zh-CN" altLang="en-US" smtClean="0">
                <a:latin typeface="Verdana" pitchFamily="34" charset="0"/>
              </a:rPr>
              <a:t>上的二元和一元运算，</a:t>
            </a:r>
            <a:r>
              <a:rPr lang="en-US" altLang="zh-CN" smtClean="0">
                <a:latin typeface="Verdana" pitchFamily="34" charset="0"/>
              </a:rPr>
              <a:t>S’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S</a:t>
            </a:r>
            <a:r>
              <a:rPr lang="zh-CN" altLang="en-US" smtClean="0">
                <a:latin typeface="Verdana" pitchFamily="34" charset="0"/>
              </a:rPr>
              <a:t>的子集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a,b∈S’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蕴涵着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a*b∈S’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，那么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对*是封闭的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a∈S’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蕴涵着∆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a∈S’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，那么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对∆是封闭的</a:t>
            </a:r>
            <a:endParaRPr lang="en-US" altLang="zh-CN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/>
            <a:r>
              <a:rPr lang="zh-CN" altLang="en-US" smtClean="0">
                <a:latin typeface="Verdana" pitchFamily="34" charset="0"/>
              </a:rPr>
              <a:t>例：减法是</a:t>
            </a:r>
            <a:r>
              <a:rPr lang="en-US" altLang="zh-CN" smtClean="0">
                <a:latin typeface="Verdana" pitchFamily="34" charset="0"/>
              </a:rPr>
              <a:t>Z</a:t>
            </a:r>
            <a:r>
              <a:rPr lang="zh-CN" altLang="en-US" smtClean="0">
                <a:latin typeface="Verdana" pitchFamily="34" charset="0"/>
              </a:rPr>
              <a:t>上的运算，</a:t>
            </a:r>
            <a:r>
              <a:rPr lang="en-US" altLang="zh-CN" smtClean="0">
                <a:latin typeface="Verdana" pitchFamily="34" charset="0"/>
              </a:rPr>
              <a:t>Z</a:t>
            </a:r>
            <a:r>
              <a:rPr lang="zh-CN" altLang="en-US" smtClean="0">
                <a:latin typeface="Verdana" pitchFamily="34" charset="0"/>
              </a:rPr>
              <a:t>的子集自然数</a:t>
            </a:r>
            <a:r>
              <a:rPr lang="en-US" altLang="zh-CN" smtClean="0">
                <a:latin typeface="Verdana" pitchFamily="34" charset="0"/>
              </a:rPr>
              <a:t>N</a:t>
            </a:r>
            <a:endParaRPr lang="zh-CN" altLang="en-US" smtClean="0"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可能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x,y∈N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x-y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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N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减法在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上不是封闭的，即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N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对减法不封闭</a:t>
            </a:r>
          </a:p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N</a:t>
            </a:r>
            <a:r>
              <a:rPr lang="zh-CN" altLang="en-US" smtClean="0">
                <a:latin typeface="Verdana" pitchFamily="34" charset="0"/>
              </a:rPr>
              <a:t>对</a:t>
            </a:r>
            <a:r>
              <a:rPr lang="en-US" altLang="zh-CN" smtClean="0">
                <a:latin typeface="Verdana" pitchFamily="34" charset="0"/>
              </a:rPr>
              <a:t>Z</a:t>
            </a:r>
            <a:r>
              <a:rPr lang="zh-CN" altLang="en-US" smtClean="0">
                <a:latin typeface="Verdana" pitchFamily="34" charset="0"/>
              </a:rPr>
              <a:t>的加法运算</a:t>
            </a:r>
            <a:r>
              <a:rPr lang="en-US" altLang="zh-CN" smtClean="0">
                <a:latin typeface="Verdana" pitchFamily="34" charset="0"/>
              </a:rPr>
              <a:t>+</a:t>
            </a:r>
            <a:r>
              <a:rPr lang="zh-CN" altLang="en-US" smtClean="0">
                <a:latin typeface="Verdana" pitchFamily="34" charset="0"/>
              </a:rPr>
              <a:t>是封闭的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子代数系统：</a:t>
            </a:r>
            <a:r>
              <a:rPr lang="en-US" altLang="zh-CN" smtClean="0">
                <a:latin typeface="Verdana" pitchFamily="34" charset="0"/>
              </a:rPr>
              <a:t>&lt;S,f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,…,f</a:t>
            </a:r>
            <a:r>
              <a:rPr lang="en-US" altLang="zh-CN" baseline="-25000" smtClean="0">
                <a:latin typeface="Verdana" pitchFamily="34" charset="0"/>
              </a:rPr>
              <a:t>k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是一个代数系统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A,B≠Φ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对运算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,…,f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k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是封闭的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有相同的代数常元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&lt;B,f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,…,f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&lt;S,f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,…,f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的代数子系统</a:t>
            </a:r>
            <a:endParaRPr lang="zh-CN" altLang="en-US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/>
            <a:r>
              <a:rPr lang="zh-CN" altLang="en-US" smtClean="0">
                <a:latin typeface="Verdana" pitchFamily="34" charset="0"/>
              </a:rPr>
              <a:t>例：整数集合</a:t>
            </a:r>
            <a:r>
              <a:rPr lang="en-US" altLang="zh-CN" smtClean="0">
                <a:latin typeface="Verdana" pitchFamily="34" charset="0"/>
              </a:rPr>
              <a:t>Z</a:t>
            </a:r>
            <a:r>
              <a:rPr lang="zh-CN" altLang="en-US" smtClean="0">
                <a:latin typeface="Verdana" pitchFamily="34" charset="0"/>
              </a:rPr>
              <a:t>在加法下构成一个代数系统</a:t>
            </a:r>
            <a:r>
              <a:rPr lang="en-US" altLang="zh-CN" smtClean="0">
                <a:latin typeface="Verdana" pitchFamily="34" charset="0"/>
              </a:rPr>
              <a:t>&lt;Z,+,0&gt;</a:t>
            </a:r>
            <a:endParaRPr lang="zh-CN" altLang="en-US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Z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是奇数集合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,&lt;Z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1,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+&gt;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是否其子代数系统？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Z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是偶数集合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,&lt;Z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2,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+,0&gt;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是否其子代数系统？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&lt;Z,-&gt; </a:t>
            </a:r>
            <a:r>
              <a:rPr lang="zh-CN" altLang="en-US" smtClean="0">
                <a:latin typeface="Verdana" pitchFamily="34" charset="0"/>
              </a:rPr>
              <a:t>是代数系统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&lt;N,-&gt;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不是子代数系统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N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对减法不封闭的</a:t>
            </a:r>
            <a:endParaRPr lang="zh-CN" altLang="en-US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/>
            <a:r>
              <a:rPr lang="zh-CN" altLang="en-US" smtClean="0">
                <a:latin typeface="Verdana" pitchFamily="34" charset="0"/>
              </a:rPr>
              <a:t>注：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任何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V=&lt;S,f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,…,f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k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的子代数一定存在</a:t>
            </a:r>
            <a:endParaRPr lang="zh-CN" altLang="en-US" b="0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最大的子代数是它自己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最小子代数：所有常元构成的子代数</a:t>
            </a:r>
          </a:p>
          <a:p>
            <a:pPr lvl="2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可能不存在！</a:t>
            </a:r>
          </a:p>
          <a:p>
            <a:pPr lvl="1" algn="just"/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endParaRPr lang="zh-CN" altLang="en-US" b="0" smtClean="0">
              <a:latin typeface="仿宋_GB2312" pitchFamily="49" charset="-122"/>
              <a:ea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     本部分用代数方法来研究数学结构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故又叫</a:t>
            </a:r>
            <a:r>
              <a:rPr lang="zh-CN" altLang="en-US" i="1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代数结构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它将用抽象的方法来研究集合上的关系和运算。代数的概念和方法已经渗透到计算机科学的许多分支中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它对程序理论、数据结构、编码理论的研究和逻辑电路的设计已具有理论和实践的指导意义。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代数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，也称代数结构或代数系统，是指定义有若干运算的集合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积代数：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V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=&lt;A,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zh-CN" smtClean="0">
                <a:latin typeface="Verdana" pitchFamily="34" charset="0"/>
              </a:rPr>
              <a:t>V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=&lt;B,</a:t>
            </a:r>
            <a:r>
              <a:rPr lang="en-US" altLang="en-US" smtClean="0"/>
              <a:t>＊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是同类型的代数系统，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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en-US" smtClean="0"/>
              <a:t>＊</a:t>
            </a:r>
            <a:r>
              <a:rPr lang="en-US" altLang="zh-CN" smtClean="0"/>
              <a:t>为</a:t>
            </a:r>
            <a:r>
              <a:rPr lang="zh-CN" altLang="en-US" smtClean="0"/>
              <a:t>二元代数系统</a:t>
            </a:r>
            <a:endParaRPr lang="zh-CN" altLang="en-US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V=&lt;A</a:t>
            </a:r>
            <a:r>
              <a:rPr lang="en-US" altLang="en-US" smtClean="0">
                <a:solidFill>
                  <a:schemeClr val="accent2"/>
                </a:solidFill>
                <a:latin typeface="Verdana" pitchFamily="34" charset="0"/>
              </a:rPr>
              <a:t>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B,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的积代数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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定义为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&lt;a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,b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&lt;a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,b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&gt;=&lt;a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a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 b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1</a:t>
            </a:r>
            <a:r>
              <a:rPr lang="en-US" altLang="en-US" smtClean="0">
                <a:solidFill>
                  <a:schemeClr val="accent2"/>
                </a:solidFill>
              </a:rPr>
              <a:t>＊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baseline="-25000" smtClean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&gt;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V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的因子代数</a:t>
            </a:r>
            <a:endParaRPr lang="zh-CN" altLang="en-US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/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80400" cy="4895850"/>
          </a:xfrm>
        </p:spPr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定理：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V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=&lt;A,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zh-CN" smtClean="0">
                <a:latin typeface="Verdana" pitchFamily="34" charset="0"/>
              </a:rPr>
              <a:t>V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=&lt;B,</a:t>
            </a:r>
            <a:r>
              <a:rPr lang="en-US" altLang="en-US" smtClean="0"/>
              <a:t>＊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是同类型的代数系统，</a:t>
            </a:r>
            <a:r>
              <a:rPr lang="en-US" altLang="zh-CN" smtClean="0">
                <a:latin typeface="Verdana" pitchFamily="34" charset="0"/>
              </a:rPr>
              <a:t>V=&lt;A</a:t>
            </a:r>
            <a:r>
              <a:rPr lang="en-US" altLang="en-US" smtClean="0">
                <a:latin typeface="Verdana" pitchFamily="34" charset="0"/>
              </a:rPr>
              <a:t>×</a:t>
            </a:r>
            <a:r>
              <a:rPr lang="en-US" altLang="zh-CN" smtClean="0">
                <a:latin typeface="Verdana" pitchFamily="34" charset="0"/>
              </a:rPr>
              <a:t>B,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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为</a:t>
            </a:r>
            <a:r>
              <a:rPr lang="en-US" altLang="zh-CN" smtClean="0">
                <a:latin typeface="Verdana" pitchFamily="34" charset="0"/>
              </a:rPr>
              <a:t>V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zh-CN" smtClean="0">
                <a:latin typeface="Verdana" pitchFamily="34" charset="0"/>
              </a:rPr>
              <a:t>V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的积代数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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en-US" smtClean="0">
                <a:solidFill>
                  <a:schemeClr val="accent2"/>
                </a:solidFill>
                <a:latin typeface="Verdana" pitchFamily="34" charset="0"/>
              </a:rPr>
              <a:t>＊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运算是可交换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可结合、幂等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的，那么运算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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也是可交换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可结合、幂等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en-US" altLang="zh-CN" baseline="-2500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e</a:t>
            </a:r>
            <a:r>
              <a:rPr lang="en-US" altLang="zh-CN" baseline="-25000" smtClean="0">
                <a:solidFill>
                  <a:schemeClr val="accent2"/>
                </a:solidFill>
                <a:latin typeface="宋体" pitchFamily="2" charset="-12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mtClean="0">
                <a:solidFill>
                  <a:schemeClr val="accent2"/>
                </a:solidFill>
                <a:latin typeface="Microsoft Sans Serif" pitchFamily="34" charset="0"/>
                <a:cs typeface="Microsoft Sans Serif" pitchFamily="34" charset="0"/>
              </a:rPr>
              <a:t>0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Microsoft Sans Serif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Microsoft Sans Serif" pitchFamily="34" charset="0"/>
                <a:cs typeface="Microsoft Sans Serif" pitchFamily="34" charset="0"/>
              </a:rPr>
              <a:t>,0</a:t>
            </a:r>
            <a:r>
              <a:rPr lang="en-US" altLang="zh-CN" baseline="-25000" smtClean="0">
                <a:solidFill>
                  <a:schemeClr val="accent2"/>
                </a:solidFill>
                <a:latin typeface="Microsoft Sans Serif" pitchFamily="34" charset="0"/>
                <a:cs typeface="Microsoft Sans Serif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分别为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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en-US" smtClean="0">
                <a:solidFill>
                  <a:schemeClr val="accent2"/>
                </a:solidFill>
                <a:latin typeface="Verdana" pitchFamily="34" charset="0"/>
              </a:rPr>
              <a:t>＊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运算的单位元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零元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，那么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&lt;e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,e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&gt;(&lt;</a:t>
            </a:r>
            <a:r>
              <a:rPr lang="en-US" altLang="zh-CN" smtClean="0">
                <a:solidFill>
                  <a:schemeClr val="accent2"/>
                </a:solidFill>
                <a:latin typeface="Microsoft Sans Serif" pitchFamily="34" charset="0"/>
                <a:cs typeface="Microsoft Sans Serif" pitchFamily="34" charset="0"/>
              </a:rPr>
              <a:t>0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Microsoft Sans Serif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Microsoft Sans Serif" pitchFamily="34" charset="0"/>
                <a:cs typeface="Microsoft Sans Serif" pitchFamily="34" charset="0"/>
              </a:rPr>
              <a:t>0</a:t>
            </a:r>
            <a:r>
              <a:rPr lang="en-US" altLang="zh-CN" baseline="-25000" smtClean="0">
                <a:solidFill>
                  <a:schemeClr val="accent2"/>
                </a:solidFill>
                <a:latin typeface="Microsoft Sans Serif" pitchFamily="34" charset="0"/>
                <a:cs typeface="Microsoft Sans Serif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也是运算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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的单位元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零元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分别为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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en-US" smtClean="0">
                <a:solidFill>
                  <a:schemeClr val="accent2"/>
                </a:solidFill>
                <a:latin typeface="Verdana" pitchFamily="34" charset="0"/>
              </a:rPr>
              <a:t>＊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运算的可逆元素，那么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&lt;x,y&gt;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也是运算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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的可逆元素，逆元为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&lt;x</a:t>
            </a:r>
            <a:r>
              <a:rPr lang="en-US" altLang="zh-CN" baseline="30000" smtClean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-1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,y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-1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&gt;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  <a:p>
            <a:pPr lvl="2" algn="just"/>
            <a:endParaRPr lang="zh-CN" altLang="en-US" smtClean="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/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代数系统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918450" cy="4895850"/>
          </a:xfrm>
        </p:spPr>
        <p:txBody>
          <a:bodyPr/>
          <a:lstStyle/>
          <a:p>
            <a:r>
              <a:rPr lang="zh-CN" altLang="en-US" smtClean="0"/>
              <a:t>积代数也保留因子代数中的分配律和吸收律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消去律是一个例外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</a:rPr>
              <a:t>    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例：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Z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={0,1, …,n-1}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，其中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是正整数，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=&lt;Z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4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   &gt;, 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=&lt;Z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   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分别表示模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4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和模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乘法的代数系统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733675" y="2854325"/>
          <a:ext cx="469900" cy="503238"/>
        </p:xfrm>
        <a:graphic>
          <a:graphicData uri="http://schemas.openxmlformats.org/presentationml/2006/ole">
            <p:oleObj spid="_x0000_s1026" name="Equation" r:id="rId3" imgW="177480" imgH="190440" progId="Equation.DSMT4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399088" y="2854325"/>
          <a:ext cx="468312" cy="503238"/>
        </p:xfrm>
        <a:graphic>
          <a:graphicData uri="http://schemas.openxmlformats.org/presentationml/2006/ole">
            <p:oleObj spid="_x0000_s1027" name="Equation" r:id="rId4" imgW="17748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第九章</a:t>
            </a:r>
            <a:r>
              <a:rPr lang="en-US" altLang="zh-CN" smtClean="0"/>
              <a:t>: </a:t>
            </a:r>
            <a:r>
              <a:rPr lang="zh-CN" altLang="en-US" smtClean="0"/>
              <a:t>代数系统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3300" smtClean="0"/>
          </a:p>
          <a:p>
            <a:pPr lvl="1">
              <a:buFont typeface="Wingdings" pitchFamily="2" charset="2"/>
              <a:buNone/>
            </a:pPr>
            <a:r>
              <a:rPr lang="zh-CN" altLang="en-US" sz="3300" smtClean="0"/>
              <a:t>        第三节：代数系统的同态与同构</a:t>
            </a:r>
            <a:endParaRPr lang="en-US" altLang="zh-CN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46084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213" y="3068638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同态和同构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动机：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</a:rPr>
              <a:t>不同代数系统可能类型相同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</a:rPr>
              <a:t>更进一步，可能有共同的运算性质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</a:rPr>
              <a:t>有些系统在结构上相似或相同</a:t>
            </a: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同态和同构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</a:rPr>
              <a:t>讨论代数系统的相似或相同的关系</a:t>
            </a:r>
          </a:p>
          <a:p>
            <a:pPr algn="just"/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同态和同构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例：给定</a:t>
            </a:r>
            <a:r>
              <a:rPr lang="en-US" altLang="zh-CN" smtClean="0">
                <a:latin typeface="Verdana" pitchFamily="34" charset="0"/>
              </a:rPr>
              <a:t>V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=&lt;Z</a:t>
            </a:r>
            <a:r>
              <a:rPr lang="en-US" altLang="zh-CN" baseline="-25000" smtClean="0">
                <a:latin typeface="Verdana" pitchFamily="34" charset="0"/>
              </a:rPr>
              <a:t>3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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3</a:t>
            </a:r>
            <a:r>
              <a:rPr lang="en-US" altLang="zh-CN" smtClean="0">
                <a:latin typeface="Verdana" pitchFamily="34" charset="0"/>
              </a:rPr>
              <a:t>&gt;, V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=&lt;A,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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6</a:t>
            </a:r>
            <a:r>
              <a:rPr lang="en-US" altLang="zh-CN" smtClean="0">
                <a:latin typeface="Verdana" pitchFamily="34" charset="0"/>
              </a:rPr>
              <a:t>&gt;, Z</a:t>
            </a:r>
            <a:r>
              <a:rPr lang="en-US" altLang="zh-CN" baseline="-25000" smtClean="0">
                <a:latin typeface="Verdana" pitchFamily="34" charset="0"/>
              </a:rPr>
              <a:t>3</a:t>
            </a:r>
            <a:r>
              <a:rPr lang="en-US" altLang="zh-CN" smtClean="0">
                <a:latin typeface="Verdana" pitchFamily="34" charset="0"/>
              </a:rPr>
              <a:t>={0,1,2}, A={0,2,4},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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3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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6</a:t>
            </a:r>
            <a:r>
              <a:rPr lang="zh-CN" altLang="en-US" smtClean="0">
                <a:latin typeface="Verdana" pitchFamily="34" charset="0"/>
              </a:rPr>
              <a:t>分别是表示模</a:t>
            </a:r>
            <a:r>
              <a:rPr lang="en-US" altLang="zh-CN" smtClean="0">
                <a:latin typeface="Verdana" pitchFamily="34" charset="0"/>
              </a:rPr>
              <a:t>3</a:t>
            </a:r>
            <a:r>
              <a:rPr lang="zh-CN" altLang="en-US" smtClean="0">
                <a:latin typeface="Verdana" pitchFamily="34" charset="0"/>
              </a:rPr>
              <a:t>和模</a:t>
            </a:r>
            <a:r>
              <a:rPr lang="en-US" altLang="zh-CN" smtClean="0">
                <a:latin typeface="Verdana" pitchFamily="34" charset="0"/>
              </a:rPr>
              <a:t>6</a:t>
            </a:r>
            <a:r>
              <a:rPr lang="zh-CN" altLang="en-US" smtClean="0">
                <a:latin typeface="Verdana" pitchFamily="34" charset="0"/>
              </a:rPr>
              <a:t>加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</a:rPr>
              <a:t>定义函数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宋体" pitchFamily="2" charset="-122"/>
              </a:rPr>
              <a:t>: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Z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f={&lt;0,0&gt;, &lt;1,2&gt;, &lt;2,4&gt;}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是双射函数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的映射下，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Z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有相同结构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algn="just"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宋体" pitchFamily="2" charset="-122"/>
            </a:endParaRPr>
          </a:p>
          <a:p>
            <a:pPr algn="just"/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同态和同构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同态映射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同态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en-US" altLang="zh-CN" smtClean="0">
                <a:latin typeface="Verdana" pitchFamily="34" charset="0"/>
              </a:rPr>
              <a:t>f: A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mtClean="0">
                <a:latin typeface="Verdana" pitchFamily="34" charset="0"/>
              </a:rPr>
              <a:t>B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V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=&lt;A,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</a:rPr>
              <a:t>&gt;, V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=&lt;B, </a:t>
            </a:r>
            <a:r>
              <a:rPr lang="zh-CN" altLang="en-US" smtClean="0"/>
              <a:t>＊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是同类型代数系统</a:t>
            </a:r>
            <a:endParaRPr lang="en-US" altLang="zh-CN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f(x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y)=f(x)</a:t>
            </a:r>
            <a:r>
              <a:rPr lang="zh-CN" altLang="en-US" smtClean="0">
                <a:solidFill>
                  <a:schemeClr val="accent2"/>
                </a:solidFill>
              </a:rPr>
              <a:t>＊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f(y)</a:t>
            </a:r>
          </a:p>
          <a:p>
            <a:pPr algn="just"/>
            <a:r>
              <a:rPr lang="zh-CN" altLang="en-US" smtClean="0">
                <a:latin typeface="Verdana" pitchFamily="34" charset="0"/>
              </a:rPr>
              <a:t>同态映射分类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单同态：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为单射</a:t>
            </a:r>
            <a:endParaRPr lang="zh-CN" altLang="en-US" smtClean="0">
              <a:solidFill>
                <a:schemeClr val="accent2"/>
              </a:solidFill>
              <a:latin typeface="Lucida Sans Unicode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满同态：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为满射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∼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同构：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为双射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≅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自同态</a:t>
            </a:r>
            <a:r>
              <a:rPr lang="en-US" altLang="zh-CN" smtClean="0">
                <a:latin typeface="Verdana" pitchFamily="34" charset="0"/>
              </a:rPr>
              <a:t>f: A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mtClean="0">
                <a:latin typeface="Verdana" pitchFamily="34" charset="0"/>
              </a:rPr>
              <a:t>A</a:t>
            </a:r>
            <a:endParaRPr lang="zh-CN" altLang="en-US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宋体" pitchFamily="2" charset="-122"/>
            </a:endParaRPr>
          </a:p>
          <a:p>
            <a:pPr algn="just"/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同态和同构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例：设代数系统</a:t>
            </a:r>
            <a:r>
              <a:rPr lang="en-US" altLang="zh-CN" smtClean="0">
                <a:latin typeface="Verdana" pitchFamily="34" charset="0"/>
              </a:rPr>
              <a:t>G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&lt;N,+&gt;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zh-CN" smtClean="0">
                <a:latin typeface="Verdana" pitchFamily="34" charset="0"/>
              </a:rPr>
              <a:t>G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&lt;N</a:t>
            </a:r>
            <a:r>
              <a:rPr lang="en-US" altLang="zh-CN" baseline="-25000" smtClean="0">
                <a:latin typeface="Verdana" pitchFamily="34" charset="0"/>
              </a:rPr>
              <a:t>n</a:t>
            </a:r>
            <a:r>
              <a:rPr lang="en-US" altLang="zh-CN" smtClean="0">
                <a:latin typeface="Verdana" pitchFamily="34" charset="0"/>
              </a:rPr>
              <a:t>,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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n</a:t>
            </a:r>
            <a:r>
              <a:rPr lang="en-US" altLang="zh-CN" smtClean="0">
                <a:latin typeface="Verdana" pitchFamily="34" charset="0"/>
              </a:rPr>
              <a:t> &gt;, N</a:t>
            </a:r>
            <a:r>
              <a:rPr lang="en-US" altLang="zh-CN" baseline="-25000" smtClean="0">
                <a:latin typeface="Verdana" pitchFamily="34" charset="0"/>
              </a:rPr>
              <a:t>n</a:t>
            </a:r>
            <a:r>
              <a:rPr lang="en-US" altLang="zh-CN" smtClean="0">
                <a:latin typeface="Verdana" pitchFamily="34" charset="0"/>
              </a:rPr>
              <a:t> ={0,1,2,…n-1}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f: N→N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f(x)=(x)mod n</a:t>
            </a:r>
            <a:endParaRPr lang="zh-CN" altLang="en-US" smtClean="0">
              <a:solidFill>
                <a:schemeClr val="accent2"/>
              </a:solidFill>
              <a:latin typeface="Lucida Sans Unicode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的同态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    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x,y</a:t>
            </a:r>
            <a:r>
              <a:rPr lang="en-US" altLang="zh-CN" smtClean="0">
                <a:latin typeface="Verdana" pitchFamily="34" charset="0"/>
              </a:rPr>
              <a:t>∈ N</a:t>
            </a:r>
            <a:r>
              <a:rPr lang="zh-CN" altLang="en-US" smtClean="0">
                <a:latin typeface="Verdana" pitchFamily="34" charset="0"/>
              </a:rPr>
              <a:t>有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    </a:t>
            </a:r>
            <a:r>
              <a:rPr lang="en-US" altLang="zh-CN" smtClean="0">
                <a:latin typeface="Verdana" pitchFamily="34" charset="0"/>
              </a:rPr>
              <a:t>f(x+y)=(x+y)mod 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      =(x)mod n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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n</a:t>
            </a:r>
            <a:r>
              <a:rPr lang="en-US" altLang="zh-CN" smtClean="0">
                <a:latin typeface="Verdana" pitchFamily="34" charset="0"/>
              </a:rPr>
              <a:t> (y)mod n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      =f(x)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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n</a:t>
            </a:r>
            <a:r>
              <a:rPr lang="en-US" altLang="zh-CN" smtClean="0">
                <a:latin typeface="Verdana" pitchFamily="34" charset="0"/>
              </a:rPr>
              <a:t> f(y)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    由于</a:t>
            </a:r>
            <a:r>
              <a:rPr lang="en-US" altLang="zh-CN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为满射，</a:t>
            </a:r>
            <a:r>
              <a:rPr lang="en-US" altLang="zh-CN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为满同态</a:t>
            </a:r>
            <a:endParaRPr lang="zh-CN" altLang="en-US" smtClean="0">
              <a:solidFill>
                <a:schemeClr val="accent2"/>
              </a:solidFill>
              <a:latin typeface="宋体" pitchFamily="2" charset="-122"/>
            </a:endParaRPr>
          </a:p>
          <a:p>
            <a:pPr algn="just"/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中宋" pitchFamily="2" charset="-122"/>
              </a:rPr>
              <a:t>第九章 习题课</a:t>
            </a:r>
          </a:p>
        </p:txBody>
      </p:sp>
      <p:sp>
        <p:nvSpPr>
          <p:cNvPr id="51203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r>
              <a:rPr lang="zh-CN" altLang="en-US" sz="2400" smtClean="0"/>
              <a:t>主要内容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代数系统的构成：非空集合、封闭的二元和一元运算、代数常数 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二元运算性质和特异元素：交换律、结合律、幂等律、分配律、吸收律、单位元、零元、可逆元和逆元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同类型的与同种的代数系统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子代数的定义与实例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积代数的定义与性质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代数系统的同态与同构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基本要求</a:t>
            </a:r>
          </a:p>
        </p:txBody>
      </p:sp>
      <p:sp>
        <p:nvSpPr>
          <p:cNvPr id="5222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判断给定集合和运算能否构成代数系统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判断给定二元运算的性质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求二元运算的特异元素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了解同类型和同种代数系统的概念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了解子代数的基本概念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计算积代数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判断函数是否为同态映射和同构映射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代数常由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部分组成：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一个集合，叫做代数的</a:t>
            </a:r>
            <a:r>
              <a:rPr lang="zh-CN" altLang="en-US" i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载体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2.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定义在载体上的</a:t>
            </a:r>
            <a:r>
              <a:rPr lang="zh-CN" altLang="en-US" i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运算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3.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载体的特异元素，叫做代数</a:t>
            </a:r>
            <a:r>
              <a:rPr lang="zh-CN" altLang="en-US" i="1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常数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    因此，代数通常用载体，运算和常数组成的</a:t>
            </a:r>
            <a:r>
              <a:rPr lang="en-US" altLang="zh-CN" smtClean="0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重组表示</a:t>
            </a:r>
            <a:endParaRPr lang="en-US" altLang="zh-CN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b="0" smtClean="0"/>
              <a:t>1</a:t>
            </a: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08088"/>
            <a:ext cx="8147050" cy="180022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．设∘运算为</a:t>
            </a:r>
            <a:r>
              <a:rPr lang="en-US" altLang="zh-CN" sz="2400" i="1" smtClean="0"/>
              <a:t>Q</a:t>
            </a:r>
            <a:r>
              <a:rPr lang="zh-CN" altLang="en-US" sz="2400" smtClean="0"/>
              <a:t>上的二元运算，</a:t>
            </a:r>
            <a:endParaRPr lang="zh-CN" altLang="en-US" sz="2400" smtClean="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400" smtClean="0">
                <a:sym typeface="Symbol" pitchFamily="18" charset="2"/>
              </a:rPr>
              <a:t>                     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y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Q</a:t>
            </a:r>
            <a:r>
              <a:rPr lang="en-US" altLang="zh-CN" sz="2400" smtClean="0"/>
              <a:t>,  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∘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 = 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+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+2</a:t>
            </a:r>
            <a:r>
              <a:rPr lang="en-US" altLang="zh-CN" sz="2400" i="1" smtClean="0"/>
              <a:t>xy</a:t>
            </a:r>
            <a:r>
              <a:rPr lang="en-US" altLang="zh-CN" sz="2400" smtClean="0"/>
              <a:t>,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400" smtClean="0"/>
              <a:t>(1) </a:t>
            </a:r>
            <a:r>
              <a:rPr lang="zh-CN" altLang="en-US" sz="2400" smtClean="0"/>
              <a:t>判断∘运算是否满足交换律和结合律，并说明理由</a:t>
            </a:r>
            <a:r>
              <a:rPr lang="en-US" altLang="zh-CN" sz="2400" smtClean="0"/>
              <a:t>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400" smtClean="0"/>
              <a:t>(2) </a:t>
            </a:r>
            <a:r>
              <a:rPr lang="zh-CN" altLang="en-US" sz="2400" smtClean="0"/>
              <a:t>求出∘运算的单位元、零元和所有可逆元素的逆元</a:t>
            </a:r>
            <a:r>
              <a:rPr lang="en-US" altLang="zh-CN" sz="2400" smtClean="0"/>
              <a:t>.</a:t>
            </a:r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468313" y="3079750"/>
            <a:ext cx="7993062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(1) </a:t>
            </a:r>
            <a:r>
              <a:rPr lang="en-US" altLang="zh-CN" sz="2400">
                <a:solidFill>
                  <a:schemeClr val="accent2"/>
                </a:solidFill>
              </a:rPr>
              <a:t>∘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运算可交换，可结合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.  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任取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</a:rPr>
              <a:t>Q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∘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xy 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∘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zh-CN" altLang="fr-FR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任取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</a:rPr>
              <a:t>Q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   (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∘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∘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</a:rPr>
              <a:t>z 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= (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+2(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z 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=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+4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xyz</a:t>
            </a:r>
            <a:endParaRPr lang="fr-FR" altLang="zh-CN" sz="240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     x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∘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∘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</a:rPr>
              <a:t>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 =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+(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zh-CN" altLang="fr-FR" sz="240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= 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xy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+2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yz</a:t>
            </a:r>
            <a:r>
              <a:rPr lang="fr-FR" altLang="zh-CN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+4</a:t>
            </a:r>
            <a:r>
              <a:rPr lang="fr-FR" altLang="zh-CN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xyz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13"/>
          <p:cNvGrpSpPr>
            <a:grpSpLocks/>
          </p:cNvGrpSpPr>
          <p:nvPr/>
        </p:nvGrpSpPr>
        <p:grpSpPr bwMode="auto">
          <a:xfrm>
            <a:off x="612775" y="1196975"/>
            <a:ext cx="7991475" cy="3816350"/>
            <a:chOff x="249" y="845"/>
            <a:chExt cx="5034" cy="2496"/>
          </a:xfrm>
        </p:grpSpPr>
        <p:sp>
          <p:nvSpPr>
            <p:cNvPr id="2054" name="Rectangle 12"/>
            <p:cNvSpPr>
              <a:spLocks noChangeArrowheads="1"/>
            </p:cNvSpPr>
            <p:nvPr/>
          </p:nvSpPr>
          <p:spPr bwMode="auto">
            <a:xfrm>
              <a:off x="249" y="845"/>
              <a:ext cx="5034" cy="2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(2)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设</a:t>
              </a:r>
              <a:r>
                <a:rPr lang="zh-CN" altLang="en-US" sz="2400">
                  <a:latin typeface="Times New Roman" pitchFamily="18" charset="0"/>
                </a:rPr>
                <a:t>∘运算的单位元和零元分别为 </a:t>
              </a:r>
              <a:r>
                <a:rPr lang="en-US" altLang="zh-CN" sz="2400" i="1">
                  <a:latin typeface="Times New Roman" pitchFamily="18" charset="0"/>
                  <a:sym typeface="Symbol" pitchFamily="18" charset="2"/>
                </a:rPr>
                <a:t>e </a:t>
              </a:r>
              <a:r>
                <a:rPr lang="zh-CN" altLang="en-US" sz="2400">
                  <a:latin typeface="Times New Roman" pitchFamily="18" charset="0"/>
                  <a:sym typeface="Symbol" pitchFamily="18" charset="2"/>
                </a:rPr>
                <a:t>和 </a:t>
              </a:r>
              <a:r>
                <a:rPr lang="zh-CN" altLang="en-US" sz="2400" i="1">
                  <a:latin typeface="Times New Roman" pitchFamily="18" charset="0"/>
                  <a:sym typeface="Symbol" pitchFamily="18" charset="2"/>
                </a:rPr>
                <a:t> </a:t>
              </a:r>
              <a:r>
                <a:rPr lang="zh-CN" altLang="en-US" sz="2400">
                  <a:latin typeface="Times New Roman" pitchFamily="18" charset="0"/>
                </a:rPr>
                <a:t>，则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对于任</a:t>
              </a:r>
            </a:p>
            <a:p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意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有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∘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=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成立，即</a:t>
              </a:r>
              <a:endParaRPr lang="zh-CN" altLang="en-US" sz="2400">
                <a:latin typeface="Times New Roman" pitchFamily="18" charset="0"/>
                <a:sym typeface="Symbol" pitchFamily="18" charset="2"/>
              </a:endParaRPr>
            </a:p>
            <a:p>
              <a:r>
                <a:rPr lang="zh-CN" altLang="en-US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                       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+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+2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xe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=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 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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= 0 </a:t>
              </a:r>
              <a:endParaRPr lang="en-US" altLang="zh-CN" sz="2400">
                <a:latin typeface="Times New Roman" pitchFamily="18" charset="0"/>
                <a:sym typeface="Symbol" pitchFamily="18" charset="2"/>
              </a:endParaRPr>
            </a:p>
            <a:p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由于</a:t>
              </a:r>
              <a:r>
                <a:rPr lang="zh-CN" altLang="en-US" sz="2400">
                  <a:latin typeface="Times New Roman" pitchFamily="18" charset="0"/>
                </a:rPr>
                <a:t>∘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运算可交换，所以 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0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是幺元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.</a:t>
              </a:r>
              <a:endParaRPr lang="en-US" altLang="zh-CN" sz="2400">
                <a:latin typeface="Times New Roman" pitchFamily="18" charset="0"/>
                <a:sym typeface="Symbol" pitchFamily="18" charset="2"/>
              </a:endParaRPr>
            </a:p>
            <a:p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对于任意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有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∘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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成立，即</a:t>
              </a:r>
              <a:endParaRPr lang="zh-CN" altLang="en-US" sz="2400">
                <a:latin typeface="Times New Roman" pitchFamily="18" charset="0"/>
                <a:sym typeface="Symbol" pitchFamily="18" charset="2"/>
              </a:endParaRPr>
            </a:p>
            <a:p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         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+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+2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x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=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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+2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x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= 0 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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1/2 </a:t>
              </a:r>
              <a:endParaRPr lang="en-US" altLang="zh-CN" sz="2400">
                <a:latin typeface="Times New Roman" pitchFamily="18" charset="0"/>
                <a:sym typeface="Symbol" pitchFamily="18" charset="2"/>
              </a:endParaRPr>
            </a:p>
            <a:p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给定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，设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的逆元为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则有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∘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= 0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成立，即</a:t>
              </a:r>
              <a:endParaRPr lang="zh-CN" altLang="en-US" sz="2400">
                <a:latin typeface="Times New Roman" pitchFamily="18" charset="0"/>
                <a:sym typeface="Symbol" pitchFamily="18" charset="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                    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+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+2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xy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= 0 </a:t>
              </a:r>
              <a:r>
                <a:rPr lang="en-US" altLang="zh-CN" sz="2400">
                  <a:latin typeface="Times New Roman" pitchFamily="18" charset="0"/>
                </a:rPr>
                <a:t>                        (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/>
                <a:t>≠ 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1/2</a:t>
              </a:r>
              <a:r>
                <a:rPr lang="en-US" altLang="zh-CN" sz="2400">
                  <a:latin typeface="Times New Roman" pitchFamily="18" charset="0"/>
                </a:rPr>
                <a:t> )</a:t>
              </a:r>
            </a:p>
            <a:p>
              <a:pPr>
                <a:lnSpc>
                  <a:spcPct val="170000"/>
                </a:lnSpc>
              </a:pP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因此当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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1/2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时</a:t>
              </a:r>
              <a:r>
                <a:rPr lang="zh-CN" altLang="en-US" sz="2400">
                  <a:solidFill>
                    <a:srgbClr val="000000"/>
                  </a:solidFill>
                  <a:sym typeface="Symbol" pitchFamily="18" charset="2"/>
                </a:rPr>
                <a:t>，            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是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的逆元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.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835" y="2478"/>
            <a:ext cx="998" cy="501"/>
          </p:xfrm>
          <a:graphic>
            <a:graphicData uri="http://schemas.openxmlformats.org/presentationml/2006/ole">
              <p:oleObj spid="_x0000_s2050" name="公式" r:id="rId4" imgW="812520" imgH="406080" progId="Equation.3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1882" y="2886"/>
            <a:ext cx="563" cy="413"/>
          </p:xfrm>
          <a:graphic>
            <a:graphicData uri="http://schemas.openxmlformats.org/presentationml/2006/ole">
              <p:oleObj spid="_x0000_s2051" name="公式" r:id="rId5" imgW="558720" imgH="406080" progId="Equation.3">
                <p:embed/>
              </p:oleObj>
            </a:graphicData>
          </a:graphic>
        </p:graphicFrame>
      </p:grp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1214438" y="357188"/>
            <a:ext cx="61214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解答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ChangeArrowheads="1"/>
          </p:cNvSpPr>
          <p:nvPr/>
        </p:nvSpPr>
        <p:spPr bwMode="auto">
          <a:xfrm>
            <a:off x="468313" y="1377950"/>
            <a:ext cx="79581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42875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．下面是三个运算表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indent="142875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说明那些运算是可交换的、可结合的、幂等的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400">
              <a:latin typeface="Times New Roman" pitchFamily="18" charset="0"/>
            </a:endParaRPr>
          </a:p>
          <a:p>
            <a:pPr indent="142875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(2) 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求出每个运算的单位元、零元、所有可逆元素的逆元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4275" name="Rectangle 98"/>
          <p:cNvSpPr>
            <a:spLocks noChangeArrowheads="1"/>
          </p:cNvSpPr>
          <p:nvPr/>
        </p:nvSpPr>
        <p:spPr bwMode="auto">
          <a:xfrm>
            <a:off x="0" y="4252913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 sz="2400"/>
          </a:p>
        </p:txBody>
      </p:sp>
      <p:sp>
        <p:nvSpPr>
          <p:cNvPr id="54276" name="Rectangle 104"/>
          <p:cNvSpPr>
            <a:spLocks noChangeArrowheads="1"/>
          </p:cNvSpPr>
          <p:nvPr/>
        </p:nvSpPr>
        <p:spPr bwMode="auto">
          <a:xfrm>
            <a:off x="1357313" y="428625"/>
            <a:ext cx="61214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4277" name="Rectangle 105"/>
          <p:cNvSpPr>
            <a:spLocks noChangeArrowheads="1"/>
          </p:cNvSpPr>
          <p:nvPr/>
        </p:nvSpPr>
        <p:spPr bwMode="auto">
          <a:xfrm>
            <a:off x="4643438" y="2297113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400"/>
          </a:p>
        </p:txBody>
      </p:sp>
      <p:pic>
        <p:nvPicPr>
          <p:cNvPr id="54278" name="Picture 121" descr="图片2"/>
          <p:cNvPicPr>
            <a:picLocks noChangeAspect="1" noChangeArrowheads="1"/>
          </p:cNvPicPr>
          <p:nvPr/>
        </p:nvPicPr>
        <p:blipFill>
          <a:blip r:embed="rId3" cstate="print"/>
          <a:srcRect l="37276" r="35172"/>
          <a:stretch>
            <a:fillRect/>
          </a:stretch>
        </p:blipFill>
        <p:spPr bwMode="auto">
          <a:xfrm>
            <a:off x="3708400" y="3284538"/>
            <a:ext cx="187166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122" descr="图片2"/>
          <p:cNvPicPr>
            <a:picLocks noChangeAspect="1" noChangeArrowheads="1"/>
          </p:cNvPicPr>
          <p:nvPr/>
        </p:nvPicPr>
        <p:blipFill>
          <a:blip r:embed="rId3" cstate="print"/>
          <a:srcRect l="72096"/>
          <a:stretch>
            <a:fillRect/>
          </a:stretch>
        </p:blipFill>
        <p:spPr bwMode="auto">
          <a:xfrm>
            <a:off x="6132513" y="3284538"/>
            <a:ext cx="18954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0" name="Picture 123" descr="图片2"/>
          <p:cNvPicPr>
            <a:picLocks noChangeAspect="1" noChangeArrowheads="1"/>
          </p:cNvPicPr>
          <p:nvPr/>
        </p:nvPicPr>
        <p:blipFill>
          <a:blip r:embed="rId3" cstate="print"/>
          <a:srcRect r="70320"/>
          <a:stretch>
            <a:fillRect/>
          </a:stretch>
        </p:blipFill>
        <p:spPr bwMode="auto">
          <a:xfrm>
            <a:off x="1042988" y="3284538"/>
            <a:ext cx="20161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990600" y="12334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解</a:t>
            </a:r>
            <a:endParaRPr lang="zh-CN" altLang="en-US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529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</a:p>
        </p:txBody>
      </p:sp>
      <p:sp>
        <p:nvSpPr>
          <p:cNvPr id="5427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629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(1) * </a:t>
            </a:r>
            <a:r>
              <a:rPr lang="zh-CN" altLang="en-US" sz="2400" smtClean="0"/>
              <a:t>满足交换律，满足结合律，不满足幂等律</a:t>
            </a:r>
            <a:r>
              <a:rPr lang="en-US" altLang="zh-CN" sz="240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ym typeface="Symbol" pitchFamily="18" charset="2"/>
              </a:rPr>
              <a:t>      </a:t>
            </a:r>
            <a:r>
              <a:rPr lang="en-US" altLang="zh-CN" sz="2400" smtClean="0"/>
              <a:t>∘ </a:t>
            </a:r>
            <a:r>
              <a:rPr lang="zh-CN" altLang="en-US" sz="2400" smtClean="0">
                <a:sym typeface="Symbol" pitchFamily="18" charset="2"/>
              </a:rPr>
              <a:t>不满足交换律，满足结合律，满足幂等律</a:t>
            </a:r>
            <a:r>
              <a:rPr lang="en-US" altLang="zh-CN" sz="2400" smtClean="0"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ym typeface="Symbol" pitchFamily="18" charset="2"/>
              </a:rPr>
              <a:t>    </a:t>
            </a:r>
            <a:r>
              <a:rPr lang="zh-CN" altLang="zh-CN" sz="2400" smtClean="0">
                <a:latin typeface="宋体" pitchFamily="2" charset="-122"/>
                <a:sym typeface="Symbol" pitchFamily="18" charset="2"/>
              </a:rPr>
              <a:t>·</a:t>
            </a:r>
            <a:r>
              <a:rPr lang="zh-CN" altLang="en-US" sz="2400" smtClean="0">
                <a:sym typeface="Symbol" pitchFamily="18" charset="2"/>
              </a:rPr>
              <a:t>满足交换律，满足结合律，不满足幂等律</a:t>
            </a:r>
            <a:r>
              <a:rPr lang="en-US" altLang="zh-CN" sz="2400" smtClean="0"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ym typeface="Symbol" pitchFamily="18" charset="2"/>
              </a:rPr>
              <a:t>(2) * </a:t>
            </a:r>
            <a:r>
              <a:rPr lang="zh-CN" altLang="en-US" sz="2400" smtClean="0">
                <a:sym typeface="Symbol" pitchFamily="18" charset="2"/>
              </a:rPr>
              <a:t>的单位元为</a:t>
            </a:r>
            <a:r>
              <a:rPr lang="en-US" altLang="zh-CN" sz="2400" i="1" smtClean="0">
                <a:sym typeface="Symbol" pitchFamily="18" charset="2"/>
              </a:rPr>
              <a:t>b</a:t>
            </a:r>
            <a:r>
              <a:rPr lang="zh-CN" altLang="en-US" sz="2400" smtClean="0">
                <a:sym typeface="Symbol" pitchFamily="18" charset="2"/>
              </a:rPr>
              <a:t>，没有零元，</a:t>
            </a:r>
            <a:r>
              <a:rPr lang="zh-CN" altLang="en-US" sz="2400" i="1" smtClean="0">
                <a:sym typeface="Symbol" pitchFamily="18" charset="2"/>
              </a:rPr>
              <a:t> </a:t>
            </a:r>
            <a:r>
              <a:rPr lang="en-US" altLang="zh-CN" sz="2400" i="1" smtClean="0">
                <a:sym typeface="Symbol" pitchFamily="18" charset="2"/>
              </a:rPr>
              <a:t>a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>
                <a:sym typeface="Symbol" pitchFamily="18" charset="2"/>
              </a:rPr>
              <a:t>=</a:t>
            </a:r>
            <a:r>
              <a:rPr lang="en-US" altLang="zh-CN" sz="2400" i="1" smtClean="0">
                <a:sym typeface="Symbol" pitchFamily="18" charset="2"/>
              </a:rPr>
              <a:t>c</a:t>
            </a:r>
            <a:r>
              <a:rPr lang="en-US" altLang="zh-CN" sz="2400" smtClean="0">
                <a:sym typeface="Symbol" pitchFamily="18" charset="2"/>
              </a:rPr>
              <a:t>, </a:t>
            </a:r>
            <a:r>
              <a:rPr lang="en-US" altLang="zh-CN" sz="2400" i="1" smtClean="0">
                <a:sym typeface="Symbol" pitchFamily="18" charset="2"/>
              </a:rPr>
              <a:t>b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>
                <a:sym typeface="Symbol" pitchFamily="18" charset="2"/>
              </a:rPr>
              <a:t>=</a:t>
            </a:r>
            <a:r>
              <a:rPr lang="en-US" altLang="zh-CN" sz="2400" i="1" smtClean="0">
                <a:sym typeface="Symbol" pitchFamily="18" charset="2"/>
              </a:rPr>
              <a:t>b</a:t>
            </a:r>
            <a:r>
              <a:rPr lang="en-US" altLang="zh-CN" sz="2400" smtClean="0">
                <a:sym typeface="Symbol" pitchFamily="18" charset="2"/>
              </a:rPr>
              <a:t>,</a:t>
            </a:r>
            <a:r>
              <a:rPr lang="en-US" altLang="zh-CN" sz="2400" i="1" smtClean="0">
                <a:sym typeface="Symbol" pitchFamily="18" charset="2"/>
              </a:rPr>
              <a:t>c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>
                <a:sym typeface="Symbol" pitchFamily="18" charset="2"/>
              </a:rPr>
              <a:t>=</a:t>
            </a:r>
            <a:r>
              <a:rPr lang="en-US" altLang="zh-CN" sz="2400" i="1" smtClean="0">
                <a:sym typeface="Symbol" pitchFamily="18" charset="2"/>
              </a:rPr>
              <a:t>a</a:t>
            </a:r>
            <a:r>
              <a:rPr lang="en-US" altLang="zh-CN" sz="2400" smtClean="0"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ym typeface="Symbol" pitchFamily="18" charset="2"/>
              </a:rPr>
              <a:t>      </a:t>
            </a:r>
            <a:r>
              <a:rPr lang="en-US" altLang="zh-CN" sz="2400" smtClean="0"/>
              <a:t>∘ </a:t>
            </a:r>
            <a:r>
              <a:rPr lang="zh-CN" altLang="en-US" sz="2400" smtClean="0">
                <a:sym typeface="Symbol" pitchFamily="18" charset="2"/>
              </a:rPr>
              <a:t>的单位元和零元都不存在，没有可逆元素</a:t>
            </a:r>
            <a:r>
              <a:rPr lang="en-US" altLang="zh-CN" sz="2400" smtClean="0"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ym typeface="Symbol" pitchFamily="18" charset="2"/>
              </a:rPr>
              <a:t>     </a:t>
            </a:r>
            <a:r>
              <a:rPr lang="zh-CN" altLang="zh-CN" sz="2400" smtClean="0">
                <a:latin typeface="宋体" pitchFamily="2" charset="-122"/>
                <a:sym typeface="Symbol" pitchFamily="18" charset="2"/>
              </a:rPr>
              <a:t>·</a:t>
            </a:r>
            <a:r>
              <a:rPr lang="zh-CN" altLang="en-US" sz="2400" smtClean="0">
                <a:sym typeface="Symbol" pitchFamily="18" charset="2"/>
              </a:rPr>
              <a:t>的单位元为 </a:t>
            </a:r>
            <a:r>
              <a:rPr lang="en-US" altLang="zh-CN" sz="2400" i="1" smtClean="0">
                <a:sym typeface="Symbol" pitchFamily="18" charset="2"/>
              </a:rPr>
              <a:t>a</a:t>
            </a:r>
            <a:r>
              <a:rPr lang="zh-CN" altLang="en-US" sz="2400" smtClean="0">
                <a:sym typeface="Symbol" pitchFamily="18" charset="2"/>
              </a:rPr>
              <a:t>，零元为</a:t>
            </a:r>
            <a:r>
              <a:rPr lang="en-US" altLang="zh-CN" sz="2400" i="1" smtClean="0">
                <a:sym typeface="Symbol" pitchFamily="18" charset="2"/>
              </a:rPr>
              <a:t>c</a:t>
            </a:r>
            <a:r>
              <a:rPr lang="zh-CN" altLang="en-US" sz="2400" smtClean="0">
                <a:sym typeface="Symbol" pitchFamily="18" charset="2"/>
              </a:rPr>
              <a:t>，</a:t>
            </a:r>
            <a:r>
              <a:rPr lang="en-US" altLang="zh-CN" sz="2400" i="1" smtClean="0">
                <a:sym typeface="Symbol" pitchFamily="18" charset="2"/>
              </a:rPr>
              <a:t>a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>
                <a:sym typeface="Symbol" pitchFamily="18" charset="2"/>
              </a:rPr>
              <a:t>=</a:t>
            </a:r>
            <a:r>
              <a:rPr lang="en-US" altLang="zh-CN" sz="2400" i="1" smtClean="0">
                <a:sym typeface="Symbol" pitchFamily="18" charset="2"/>
              </a:rPr>
              <a:t>a</a:t>
            </a:r>
            <a:r>
              <a:rPr lang="zh-CN" altLang="en-US" sz="2400" smtClean="0">
                <a:sym typeface="Symbol" pitchFamily="18" charset="2"/>
              </a:rPr>
              <a:t>，</a:t>
            </a:r>
            <a:r>
              <a:rPr lang="en-US" altLang="zh-CN" sz="2400" i="1" smtClean="0">
                <a:sym typeface="Symbol" pitchFamily="18" charset="2"/>
              </a:rPr>
              <a:t>b</a:t>
            </a:r>
            <a:r>
              <a:rPr lang="en-US" altLang="zh-CN" sz="2400" smtClean="0">
                <a:sym typeface="Symbol" pitchFamily="18" charset="2"/>
              </a:rPr>
              <a:t>, </a:t>
            </a:r>
            <a:r>
              <a:rPr lang="en-US" altLang="zh-CN" sz="2400" i="1" smtClean="0">
                <a:sym typeface="Symbol" pitchFamily="18" charset="2"/>
              </a:rPr>
              <a:t>c</a:t>
            </a:r>
            <a:r>
              <a:rPr lang="zh-CN" altLang="en-US" sz="2400" smtClean="0">
                <a:sym typeface="Symbol" pitchFamily="18" charset="2"/>
              </a:rPr>
              <a:t>不是可逆元素</a:t>
            </a:r>
            <a:r>
              <a:rPr lang="en-US" altLang="zh-CN" sz="2400" smtClean="0">
                <a:sym typeface="Symbol" pitchFamily="18" charset="2"/>
              </a:rPr>
              <a:t>. 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  <a:sym typeface="Symbol" pitchFamily="18" charset="2"/>
              </a:rPr>
              <a:t>说明：关于结合律的判断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  <a:sym typeface="Symbol" pitchFamily="18" charset="2"/>
              </a:rPr>
              <a:t>需要针对运算元素的每种选择进行验证，若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|</a:t>
            </a:r>
            <a:r>
              <a:rPr lang="en-US" altLang="zh-CN" sz="2400" i="1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|=</a:t>
            </a:r>
            <a:r>
              <a:rPr lang="en-US" altLang="zh-CN" sz="2400" i="1" smtClean="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zh-CN" altLang="en-US" sz="2400" smtClean="0">
                <a:solidFill>
                  <a:schemeClr val="accent2"/>
                </a:solidFill>
                <a:sym typeface="Symbol" pitchFamily="18" charset="2"/>
              </a:rPr>
              <a:t>，一般需要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  <a:sym typeface="Symbol" pitchFamily="18" charset="2"/>
              </a:rPr>
              <a:t>验证</a:t>
            </a:r>
            <a:r>
              <a:rPr lang="en-US" altLang="zh-CN" sz="2400" i="1" smtClean="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z="2400" baseline="30000" smtClean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zh-CN" altLang="en-US" sz="2400" smtClean="0">
                <a:solidFill>
                  <a:schemeClr val="accent2"/>
                </a:solidFill>
                <a:sym typeface="Symbol" pitchFamily="18" charset="2"/>
              </a:rPr>
              <a:t>个等式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  <a:sym typeface="Symbol" pitchFamily="18" charset="2"/>
              </a:rPr>
              <a:t>单位元和零元不必参与验证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  <a:sym typeface="Symbol" pitchFamily="18" charset="2"/>
              </a:rPr>
              <a:t>通过对具体运算性质的分析也可能简化验证的复杂性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24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b="0" smtClean="0"/>
              <a:t>3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3. </a:t>
            </a:r>
            <a:r>
              <a:rPr lang="zh-CN" altLang="en-US" sz="2400" smtClean="0"/>
              <a:t>设</a:t>
            </a:r>
            <a:r>
              <a:rPr lang="en-US" altLang="zh-CN" sz="2400" i="1" smtClean="0"/>
              <a:t>G</a:t>
            </a:r>
            <a:r>
              <a:rPr lang="zh-CN" altLang="en-US" sz="2400" smtClean="0"/>
              <a:t>为非</a:t>
            </a:r>
            <a:r>
              <a:rPr lang="en-US" altLang="zh-CN" sz="2400" smtClean="0"/>
              <a:t>0</a:t>
            </a:r>
            <a:r>
              <a:rPr lang="zh-CN" altLang="en-US" sz="2400" smtClean="0"/>
              <a:t>实数集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*</a:t>
            </a:r>
            <a:r>
              <a:rPr lang="zh-CN" altLang="en-US" sz="2400" smtClean="0"/>
              <a:t>关于普通乘法构成的代数系统，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判断下述函数是否为</a:t>
            </a:r>
            <a:r>
              <a:rPr lang="en-US" altLang="zh-CN" sz="2400" i="1" smtClean="0"/>
              <a:t>G</a:t>
            </a:r>
            <a:r>
              <a:rPr lang="zh-CN" altLang="en-US" sz="2400" smtClean="0"/>
              <a:t>的自同态？如果不是，说明理由</a:t>
            </a:r>
            <a:r>
              <a:rPr lang="en-US" altLang="zh-CN" sz="2400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如果是，判别它们是否为单同态、满同态、同构</a:t>
            </a:r>
            <a:r>
              <a:rPr lang="en-US" altLang="zh-CN" sz="2400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(1) 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= |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| +1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(2) 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= |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|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(3) 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= 0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(4) 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 = 2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45259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解  </a:t>
            </a:r>
            <a:r>
              <a:rPr lang="en-US" altLang="zh-CN" sz="2400" smtClean="0"/>
              <a:t>(1)  </a:t>
            </a:r>
            <a:r>
              <a:rPr lang="zh-CN" altLang="en-US" sz="2400" smtClean="0"/>
              <a:t>不是同态</a:t>
            </a:r>
            <a:r>
              <a:rPr lang="en-US" altLang="zh-CN" sz="2400" smtClean="0"/>
              <a:t>, </a:t>
            </a:r>
            <a:r>
              <a:rPr lang="zh-CN" altLang="en-US" sz="2400" smtClean="0"/>
              <a:t>因为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(2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smtClean="0"/>
              <a:t>2)=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(4)=5, 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(2)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(2)=3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smtClean="0"/>
              <a:t>3=9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(2) </a:t>
            </a:r>
            <a:r>
              <a:rPr lang="zh-CN" altLang="en-US" sz="2400" smtClean="0"/>
              <a:t>是同态，不是单同态，也不是满同态，因为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(1)=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smtClean="0">
                <a:sym typeface="Symbol" pitchFamily="18" charset="2"/>
              </a:rPr>
              <a:t></a:t>
            </a:r>
            <a:r>
              <a:rPr lang="en-US" altLang="zh-CN" sz="2400" smtClean="0"/>
              <a:t>1), </a:t>
            </a:r>
            <a:r>
              <a:rPr lang="zh-CN" altLang="en-US" sz="2400" smtClean="0"/>
              <a:t>且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  </a:t>
            </a:r>
            <a:r>
              <a:rPr lang="en-US" altLang="zh-CN" sz="2400" smtClean="0"/>
              <a:t>ran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 </a:t>
            </a:r>
            <a:r>
              <a:rPr lang="zh-CN" altLang="en-US" sz="2400" smtClean="0"/>
              <a:t>中没有负数</a:t>
            </a:r>
            <a:r>
              <a:rPr lang="en-US" altLang="zh-CN" sz="240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(3) </a:t>
            </a:r>
            <a:r>
              <a:rPr lang="zh-CN" altLang="en-US" sz="2400" smtClean="0"/>
              <a:t>不是</a:t>
            </a:r>
            <a:r>
              <a:rPr lang="en-US" altLang="zh-CN" sz="2400" i="1" smtClean="0"/>
              <a:t>G </a:t>
            </a:r>
            <a:r>
              <a:rPr lang="zh-CN" altLang="en-US" sz="2400" smtClean="0"/>
              <a:t>的自同态，因为 </a:t>
            </a:r>
            <a:r>
              <a:rPr lang="en-US" altLang="zh-CN" sz="2400" i="1" smtClean="0"/>
              <a:t>f </a:t>
            </a:r>
            <a:r>
              <a:rPr lang="zh-CN" altLang="en-US" sz="2400" smtClean="0"/>
              <a:t>不是 </a:t>
            </a:r>
            <a:r>
              <a:rPr lang="en-US" altLang="zh-CN" sz="2400" i="1" smtClean="0"/>
              <a:t>G </a:t>
            </a:r>
            <a:r>
              <a:rPr lang="zh-CN" altLang="en-US" sz="2400" smtClean="0"/>
              <a:t>到 </a:t>
            </a:r>
            <a:r>
              <a:rPr lang="en-US" altLang="zh-CN" sz="2400" i="1" smtClean="0"/>
              <a:t>G </a:t>
            </a:r>
            <a:r>
              <a:rPr lang="zh-CN" altLang="en-US" sz="2400" smtClean="0"/>
              <a:t>的函数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(4) </a:t>
            </a:r>
            <a:r>
              <a:rPr lang="zh-CN" altLang="en-US" sz="2400" smtClean="0"/>
              <a:t>不是</a:t>
            </a:r>
            <a:r>
              <a:rPr lang="en-US" altLang="zh-CN" sz="2400" i="1" smtClean="0"/>
              <a:t>G </a:t>
            </a:r>
            <a:r>
              <a:rPr lang="zh-CN" altLang="en-US" sz="2400" smtClean="0"/>
              <a:t>的自同态，因为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(2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smtClean="0"/>
              <a:t>2)=2, 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(2)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(2)=2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smtClean="0"/>
              <a:t>2=4 </a:t>
            </a:r>
          </a:p>
          <a:p>
            <a:pPr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</a:rPr>
              <a:t>说明：判别或证明同态映射的方法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</a:rPr>
              <a:t>(1) </a:t>
            </a:r>
            <a:r>
              <a:rPr lang="zh-CN" altLang="en-US" sz="2400" smtClean="0">
                <a:solidFill>
                  <a:schemeClr val="accent2"/>
                </a:solidFill>
              </a:rPr>
              <a:t>先判断（或证明）</a:t>
            </a:r>
            <a:r>
              <a:rPr lang="en-US" altLang="zh-CN" sz="2400" i="1" smtClean="0">
                <a:solidFill>
                  <a:schemeClr val="accent2"/>
                </a:solidFill>
              </a:rPr>
              <a:t>f </a:t>
            </a:r>
            <a:r>
              <a:rPr lang="zh-CN" altLang="en-US" sz="2400" smtClean="0">
                <a:solidFill>
                  <a:schemeClr val="accent2"/>
                </a:solidFill>
              </a:rPr>
              <a:t>是</a:t>
            </a:r>
            <a:r>
              <a:rPr lang="en-US" altLang="zh-CN" sz="2400" i="1" smtClean="0">
                <a:solidFill>
                  <a:schemeClr val="accent2"/>
                </a:solidFill>
              </a:rPr>
              <a:t>G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1 </a:t>
            </a:r>
            <a:r>
              <a:rPr lang="zh-CN" altLang="en-US" sz="2400" smtClean="0">
                <a:solidFill>
                  <a:schemeClr val="accent2"/>
                </a:solidFill>
              </a:rPr>
              <a:t>到 </a:t>
            </a:r>
            <a:r>
              <a:rPr lang="en-US" altLang="zh-CN" sz="2400" i="1" smtClean="0">
                <a:solidFill>
                  <a:schemeClr val="accent2"/>
                </a:solidFill>
              </a:rPr>
              <a:t>G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2</a:t>
            </a:r>
            <a:r>
              <a:rPr lang="zh-CN" altLang="en-US" sz="2400" smtClean="0">
                <a:solidFill>
                  <a:schemeClr val="accent2"/>
                </a:solidFill>
              </a:rPr>
              <a:t>的映射 </a:t>
            </a:r>
            <a:r>
              <a:rPr lang="en-US" altLang="zh-CN" sz="2400" i="1" smtClean="0">
                <a:solidFill>
                  <a:schemeClr val="accent2"/>
                </a:solidFill>
                <a:sym typeface="Symbol" pitchFamily="18" charset="2"/>
              </a:rPr>
              <a:t>f</a:t>
            </a:r>
            <a:r>
              <a:rPr lang="en-US" altLang="zh-CN" sz="2400" smtClean="0">
                <a:solidFill>
                  <a:schemeClr val="accent2"/>
                </a:solidFill>
              </a:rPr>
              <a:t>: </a:t>
            </a:r>
            <a:r>
              <a:rPr lang="en-US" altLang="zh-CN" sz="2400" i="1" smtClean="0">
                <a:solidFill>
                  <a:schemeClr val="accent2"/>
                </a:solidFill>
              </a:rPr>
              <a:t>G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z="2400" i="1" smtClean="0">
                <a:solidFill>
                  <a:schemeClr val="accent2"/>
                </a:solidFill>
              </a:rPr>
              <a:t>G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2</a:t>
            </a:r>
            <a:r>
              <a:rPr lang="en-US" altLang="zh-CN" sz="2400" smtClean="0">
                <a:solidFill>
                  <a:schemeClr val="accent2"/>
                </a:solidFill>
              </a:rPr>
              <a:t>.  </a:t>
            </a:r>
            <a:r>
              <a:rPr lang="zh-CN" altLang="en-US" sz="2400" smtClean="0">
                <a:solidFill>
                  <a:schemeClr val="accent2"/>
                </a:solidFill>
              </a:rPr>
              <a:t>如果已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</a:rPr>
              <a:t>      知 </a:t>
            </a:r>
            <a:r>
              <a:rPr lang="en-US" altLang="zh-CN" sz="2400" i="1" smtClean="0">
                <a:solidFill>
                  <a:schemeClr val="accent2"/>
                </a:solidFill>
              </a:rPr>
              <a:t>f</a:t>
            </a:r>
            <a:r>
              <a:rPr lang="en-US" altLang="zh-CN" sz="2400" smtClean="0">
                <a:solidFill>
                  <a:schemeClr val="accent2"/>
                </a:solidFill>
              </a:rPr>
              <a:t>: </a:t>
            </a:r>
            <a:r>
              <a:rPr lang="en-US" altLang="zh-CN" sz="2400" i="1" smtClean="0">
                <a:solidFill>
                  <a:schemeClr val="accent2"/>
                </a:solidFill>
              </a:rPr>
              <a:t>G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z="2400" i="1" smtClean="0">
                <a:solidFill>
                  <a:schemeClr val="accent2"/>
                </a:solidFill>
              </a:rPr>
              <a:t>G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2</a:t>
            </a:r>
            <a:r>
              <a:rPr lang="zh-CN" altLang="en-US" sz="2400" smtClean="0">
                <a:solidFill>
                  <a:schemeClr val="accent2"/>
                </a:solidFill>
              </a:rPr>
              <a:t>，则这步判断可以省去</a:t>
            </a:r>
            <a:r>
              <a:rPr lang="en-US" altLang="zh-CN" sz="2400" smtClean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</a:rPr>
              <a:t>(2) 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 sz="2400" i="1" smtClean="0">
                <a:solidFill>
                  <a:schemeClr val="accent2"/>
                </a:solidFill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</a:rPr>
              <a:t>, </a:t>
            </a:r>
            <a:r>
              <a:rPr lang="en-US" altLang="zh-CN" sz="2400" i="1" smtClean="0">
                <a:solidFill>
                  <a:schemeClr val="accent2"/>
                </a:solidFill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</a:rPr>
              <a:t> 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sz="2400" i="1" smtClean="0">
                <a:solidFill>
                  <a:schemeClr val="accent2"/>
                </a:solidFill>
              </a:rPr>
              <a:t>G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400" smtClean="0">
                <a:solidFill>
                  <a:schemeClr val="accent2"/>
                </a:solidFill>
              </a:rPr>
              <a:t>, </a:t>
            </a:r>
            <a:r>
              <a:rPr lang="zh-CN" altLang="en-US" sz="2400" smtClean="0">
                <a:solidFill>
                  <a:schemeClr val="accent2"/>
                </a:solidFill>
              </a:rPr>
              <a:t>验证 </a:t>
            </a:r>
            <a:r>
              <a:rPr lang="en-US" altLang="zh-CN" sz="2400" i="1" smtClean="0">
                <a:solidFill>
                  <a:schemeClr val="accent2"/>
                </a:solidFill>
              </a:rPr>
              <a:t>f</a:t>
            </a:r>
            <a:r>
              <a:rPr lang="en-US" altLang="zh-CN" sz="2400" smtClean="0">
                <a:solidFill>
                  <a:schemeClr val="accent2"/>
                </a:solidFill>
              </a:rPr>
              <a:t>(</a:t>
            </a:r>
            <a:r>
              <a:rPr lang="en-US" altLang="zh-CN" sz="2400" i="1" smtClean="0">
                <a:solidFill>
                  <a:schemeClr val="accent2"/>
                </a:solidFill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</a:rPr>
              <a:t> 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2400" smtClean="0">
                <a:solidFill>
                  <a:schemeClr val="accent2"/>
                </a:solidFill>
              </a:rPr>
              <a:t> </a:t>
            </a:r>
            <a:r>
              <a:rPr lang="en-US" altLang="zh-CN" sz="2400" i="1" smtClean="0">
                <a:solidFill>
                  <a:schemeClr val="accent2"/>
                </a:solidFill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</a:rPr>
              <a:t>) = </a:t>
            </a:r>
            <a:r>
              <a:rPr lang="en-US" altLang="zh-CN" sz="2400" i="1" smtClean="0">
                <a:solidFill>
                  <a:schemeClr val="accent2"/>
                </a:solidFill>
              </a:rPr>
              <a:t>f</a:t>
            </a:r>
            <a:r>
              <a:rPr lang="en-US" altLang="zh-CN" sz="2400" smtClean="0">
                <a:solidFill>
                  <a:schemeClr val="accent2"/>
                </a:solidFill>
              </a:rPr>
              <a:t>(</a:t>
            </a:r>
            <a:r>
              <a:rPr lang="en-US" altLang="zh-CN" sz="2400" i="1" smtClean="0">
                <a:solidFill>
                  <a:schemeClr val="accent2"/>
                </a:solidFill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</a:rPr>
              <a:t>) </a:t>
            </a: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2400" smtClean="0">
                <a:solidFill>
                  <a:schemeClr val="accent2"/>
                </a:solidFill>
              </a:rPr>
              <a:t> </a:t>
            </a:r>
            <a:r>
              <a:rPr lang="en-US" altLang="zh-CN" sz="2400" i="1" smtClean="0">
                <a:solidFill>
                  <a:schemeClr val="accent2"/>
                </a:solidFill>
              </a:rPr>
              <a:t>f</a:t>
            </a:r>
            <a:r>
              <a:rPr lang="en-US" altLang="zh-CN" sz="2400" smtClean="0">
                <a:solidFill>
                  <a:schemeClr val="accent2"/>
                </a:solidFill>
              </a:rPr>
              <a:t>(</a:t>
            </a:r>
            <a:r>
              <a:rPr lang="en-US" altLang="zh-CN" sz="2400" i="1" smtClean="0">
                <a:solidFill>
                  <a:schemeClr val="accent2"/>
                </a:solidFill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</a:rPr>
              <a:t>(3) </a:t>
            </a:r>
            <a:r>
              <a:rPr lang="zh-CN" altLang="en-US" sz="2400" smtClean="0">
                <a:solidFill>
                  <a:schemeClr val="accent2"/>
                </a:solidFill>
              </a:rPr>
              <a:t>判断同态性质只需判断函数的单射、满射、双射性即可</a:t>
            </a:r>
            <a:r>
              <a:rPr lang="en-US" altLang="zh-CN" sz="2400" smtClean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9</a:t>
            </a:r>
          </a:p>
          <a:p>
            <a:r>
              <a:rPr lang="en-US" altLang="zh-CN" smtClean="0"/>
              <a:t>10</a:t>
            </a:r>
          </a:p>
          <a:p>
            <a:r>
              <a:rPr lang="en-US" altLang="zh-CN" smtClean="0"/>
              <a:t>11</a:t>
            </a:r>
          </a:p>
          <a:p>
            <a:r>
              <a:rPr lang="en-US" altLang="zh-CN" smtClean="0"/>
              <a:t>15</a:t>
            </a:r>
          </a:p>
          <a:p>
            <a:r>
              <a:rPr lang="en-US" altLang="zh-CN" smtClean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558088" cy="4895850"/>
          </a:xfrm>
        </p:spPr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二元运算</a:t>
            </a:r>
            <a:r>
              <a:rPr lang="en-US" altLang="zh-CN" smtClean="0">
                <a:latin typeface="Verdana" pitchFamily="34" charset="0"/>
              </a:rPr>
              <a:t>: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设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是个集合</a:t>
            </a:r>
            <a:r>
              <a:rPr lang="en-US" altLang="zh-CN" smtClean="0">
                <a:latin typeface="Verdana" pitchFamily="34" charset="0"/>
              </a:rPr>
              <a:t>,S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×S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到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的一个函数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(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映射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f: S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×S→S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称为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上的一个二元代数运算</a:t>
            </a:r>
            <a:endParaRPr lang="zh-CN" altLang="en-US" b="0" smtClean="0">
              <a:latin typeface="Verdana" pitchFamily="34" charset="0"/>
              <a:ea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注：映射有存在性和唯一性的要求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运算当然要此要求。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①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存在性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: 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x,y∈S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f(&lt;x,y&gt;)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要有结果，并且此结果∈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  <a:endParaRPr lang="zh-CN" altLang="en-US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②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唯一性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: 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x,y∈S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f(&lt;x,y&gt;)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只能有一个结果∈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4895850"/>
          </a:xfrm>
        </p:spPr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自然数集合上的加法和乘法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整数集合？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任意集合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S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的幂集上的并、交运算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命题集合上的合取、析取运算</a:t>
            </a:r>
            <a:endParaRPr lang="zh-CN" altLang="en-US" smtClean="0">
              <a:latin typeface="Verdana" pitchFamily="34" charset="0"/>
              <a:ea typeface="仿宋_GB2312" pitchFamily="49" charset="-122"/>
            </a:endParaRPr>
          </a:p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通常用</a:t>
            </a:r>
            <a:r>
              <a:rPr lang="zh-CN" altLang="en-US" smtClean="0">
                <a:latin typeface="宋体" pitchFamily="2" charset="-122"/>
              </a:rPr>
              <a:t>*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·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</a:rPr>
              <a:t>+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×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来表示二元运算，称为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算符</a:t>
            </a:r>
            <a:endParaRPr lang="zh-CN" altLang="en-US" smtClean="0">
              <a:latin typeface="Verdana" pitchFamily="34" charset="0"/>
              <a:ea typeface="仿宋_GB2312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</a:t>
            </a:r>
            <a:r>
              <a:rPr lang="en-US" altLang="zh-CN" smtClean="0">
                <a:latin typeface="Verdana" pitchFamily="34" charset="0"/>
              </a:rPr>
              <a:t>: f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上的二元运算，即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f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×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→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的映射。</a:t>
            </a:r>
            <a:endParaRPr lang="zh-CN" altLang="en-US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     </a:t>
            </a:r>
            <a:r>
              <a:rPr lang="en-US" altLang="zh-CN" smtClean="0">
                <a:latin typeface="Verdana" pitchFamily="34" charset="0"/>
              </a:rPr>
              <a:t>x,y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∈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</a:rPr>
              <a:t>f(&lt;x,y&gt;)=z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∈</a:t>
            </a:r>
            <a:r>
              <a:rPr lang="en-US" altLang="zh-CN" smtClean="0">
                <a:latin typeface="Verdana" pitchFamily="34" charset="0"/>
              </a:rPr>
              <a:t>A,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用算符</a:t>
            </a:r>
            <a:r>
              <a:rPr lang="zh-CN" altLang="en-US" smtClean="0">
                <a:latin typeface="宋体" pitchFamily="2" charset="-122"/>
              </a:rPr>
              <a:t>*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表示</a:t>
            </a:r>
            <a:r>
              <a:rPr lang="en-US" altLang="zh-CN" smtClean="0">
                <a:latin typeface="Verdana" pitchFamily="34" charset="0"/>
              </a:rPr>
              <a:t>,  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即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en-US" altLang="zh-CN" smtClean="0">
                <a:latin typeface="宋体" pitchFamily="2" charset="-122"/>
              </a:rPr>
              <a:t>*</a:t>
            </a:r>
            <a:r>
              <a:rPr lang="en-US" altLang="zh-CN" smtClean="0">
                <a:latin typeface="Verdana" pitchFamily="34" charset="0"/>
              </a:rPr>
              <a:t>y=z</a:t>
            </a:r>
          </a:p>
          <a:p>
            <a:pPr algn="just">
              <a:buFont typeface="Wingdings" pitchFamily="2" charset="2"/>
              <a:buNone/>
            </a:pPr>
            <a:endParaRPr lang="en-US" altLang="zh-CN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例：</a:t>
            </a:r>
            <a:r>
              <a:rPr lang="en-US" altLang="zh-CN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上的二元运算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:</a:t>
            </a:r>
            <a:endParaRPr lang="en-US" altLang="zh-CN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</a:rPr>
              <a:t>x,y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mtClean="0">
                <a:latin typeface="Verdana" pitchFamily="34" charset="0"/>
              </a:rPr>
              <a:t>f(&lt;x,y&gt;)=x,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用算符</a:t>
            </a:r>
            <a:r>
              <a:rPr lang="zh-CN" altLang="en-US" smtClean="0">
                <a:latin typeface="Verdana" pitchFamily="34" charset="0"/>
              </a:rPr>
              <a:t>*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表示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即</a:t>
            </a:r>
            <a:r>
              <a:rPr lang="en-US" altLang="zh-CN" smtClean="0">
                <a:latin typeface="Verdana" pitchFamily="34" charset="0"/>
              </a:rPr>
              <a:t>x*y=x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计算：</a:t>
            </a:r>
            <a:r>
              <a:rPr lang="en-US" altLang="zh-CN" smtClean="0">
                <a:latin typeface="Verdana" pitchFamily="34" charset="0"/>
              </a:rPr>
              <a:t>3</a:t>
            </a:r>
            <a:r>
              <a:rPr lang="zh-CN" altLang="en-US" smtClean="0">
                <a:latin typeface="Verdana" pitchFamily="34" charset="0"/>
              </a:rPr>
              <a:t>*</a:t>
            </a:r>
            <a:r>
              <a:rPr lang="en-US" altLang="zh-CN" smtClean="0">
                <a:latin typeface="Verdana" pitchFamily="34" charset="0"/>
              </a:rPr>
              <a:t>4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(-5)</a:t>
            </a:r>
            <a:r>
              <a:rPr lang="zh-CN" altLang="en-US" smtClean="0">
                <a:latin typeface="Verdana" pitchFamily="34" charset="0"/>
              </a:rPr>
              <a:t>*</a:t>
            </a:r>
            <a:r>
              <a:rPr lang="en-US" altLang="zh-CN" smtClean="0">
                <a:latin typeface="Verdana" pitchFamily="34" charset="0"/>
              </a:rPr>
              <a:t>0.2</a:t>
            </a:r>
          </a:p>
          <a:p>
            <a:pPr algn="just">
              <a:buFont typeface="Wingdings" pitchFamily="2" charset="2"/>
              <a:buNone/>
            </a:pPr>
            <a:endParaRPr lang="en-US" altLang="zh-CN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二元运算及其性质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一元运算：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设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是个集合</a:t>
            </a:r>
            <a:r>
              <a:rPr lang="en-US" altLang="zh-CN" smtClean="0">
                <a:latin typeface="Verdana" pitchFamily="34" charset="0"/>
              </a:rPr>
              <a:t>, </a:t>
            </a:r>
            <a:r>
              <a:rPr lang="zh-CN" altLang="en-US" smtClean="0">
                <a:latin typeface="Verdana" pitchFamily="34" charset="0"/>
              </a:rPr>
              <a:t>函数</a:t>
            </a:r>
            <a:r>
              <a:rPr lang="en-US" altLang="zh-CN" smtClean="0">
                <a:latin typeface="Verdana" pitchFamily="34" charset="0"/>
              </a:rPr>
              <a:t>f: A</a:t>
            </a:r>
            <a:r>
              <a:rPr lang="en-US" altLang="zh-CN" smtClean="0">
                <a:latin typeface="Verdana" pitchFamily="34" charset="0"/>
                <a:ea typeface="仿宋_GB2312" pitchFamily="49" charset="-122"/>
              </a:rPr>
              <a:t>→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称为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  <a:ea typeface="仿宋_GB2312" pitchFamily="49" charset="-122"/>
              </a:rPr>
              <a:t>上的一个一元代数运算</a:t>
            </a:r>
          </a:p>
          <a:p>
            <a:pPr algn="just"/>
            <a:r>
              <a:rPr lang="zh-CN" altLang="en-US" smtClean="0">
                <a:latin typeface="宋体" pitchFamily="2" charset="-122"/>
                <a:ea typeface="仿宋_GB2312" pitchFamily="49" charset="-122"/>
              </a:rPr>
              <a:t>例：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</a:rPr>
              <a:t>整数集合、有理数集合上的相反数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</a:rPr>
              <a:t>非零有理数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</a:rPr>
              <a:t>的倒数</a:t>
            </a:r>
            <a:r>
              <a:rPr lang="en-US" altLang="zh-CN" smtClean="0">
                <a:solidFill>
                  <a:schemeClr val="accent2"/>
                </a:solidFill>
                <a:latin typeface="仿宋_GB2312" pitchFamily="49" charset="-122"/>
              </a:rPr>
              <a:t>1/x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</a:rPr>
              <a:t>集合的补运算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仿宋_GB2312" pitchFamily="49" charset="-122"/>
              </a:rPr>
              <a:t>逻辑公式的补运算</a:t>
            </a:r>
          </a:p>
          <a:p>
            <a:pPr algn="just">
              <a:buFont typeface="Wingdings" pitchFamily="2" charset="2"/>
              <a:buNone/>
            </a:pPr>
            <a:endParaRPr lang="en-US" altLang="zh-CN" smtClean="0">
              <a:latin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24692</TotalTime>
  <Words>4191</Words>
  <Application>Microsoft Office PowerPoint</Application>
  <PresentationFormat>全屏显示(4:3)</PresentationFormat>
  <Paragraphs>474</Paragraphs>
  <Slides>56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宋体</vt:lpstr>
      <vt:lpstr>Verdana</vt:lpstr>
      <vt:lpstr>Times New Roman</vt:lpstr>
      <vt:lpstr>Wingdings</vt:lpstr>
      <vt:lpstr>华文中宋</vt:lpstr>
      <vt:lpstr>仿宋_GB2312</vt:lpstr>
      <vt:lpstr>Symbol</vt:lpstr>
      <vt:lpstr>Lucida Sans Unicode</vt:lpstr>
      <vt:lpstr>Microsoft Sans Serif</vt:lpstr>
      <vt:lpstr>xobjects</vt:lpstr>
      <vt:lpstr>MathType 5.0 Equation</vt:lpstr>
      <vt:lpstr>Microsoft 公式 3.0</vt:lpstr>
      <vt:lpstr>第三部分 代数结构</vt:lpstr>
      <vt:lpstr>第九章 代数系统</vt:lpstr>
      <vt:lpstr>第九章: 代数系统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9.1 二元运算及其性质</vt:lpstr>
      <vt:lpstr>回顾</vt:lpstr>
      <vt:lpstr>回顾</vt:lpstr>
      <vt:lpstr>回顾</vt:lpstr>
      <vt:lpstr>第九章: 代数系统</vt:lpstr>
      <vt:lpstr>9.2 代数系统</vt:lpstr>
      <vt:lpstr>9.2 代数系统</vt:lpstr>
      <vt:lpstr>9.2 代数系统</vt:lpstr>
      <vt:lpstr>9.2 代数系统</vt:lpstr>
      <vt:lpstr>9.2 代数系统</vt:lpstr>
      <vt:lpstr>9.2 代数系统</vt:lpstr>
      <vt:lpstr>9.2 代数系统</vt:lpstr>
      <vt:lpstr>9.2 代数系统</vt:lpstr>
      <vt:lpstr>9.2 代数系统</vt:lpstr>
      <vt:lpstr>9.2 代数系统</vt:lpstr>
      <vt:lpstr>9.2 代数系统</vt:lpstr>
      <vt:lpstr>第九章: 代数系统</vt:lpstr>
      <vt:lpstr>9.3 同态和同构</vt:lpstr>
      <vt:lpstr>9.3 同态和同构</vt:lpstr>
      <vt:lpstr>9.3 同态和同构</vt:lpstr>
      <vt:lpstr>9.3 同态和同构</vt:lpstr>
      <vt:lpstr>第九章 习题课</vt:lpstr>
      <vt:lpstr>基本要求</vt:lpstr>
      <vt:lpstr>练习1</vt:lpstr>
      <vt:lpstr>幻灯片 51</vt:lpstr>
      <vt:lpstr>幻灯片 52</vt:lpstr>
      <vt:lpstr>解答</vt:lpstr>
      <vt:lpstr>练习3</vt:lpstr>
      <vt:lpstr>解答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漆桂林</dc:creator>
  <cp:lastModifiedBy>apple</cp:lastModifiedBy>
  <cp:revision>1352</cp:revision>
  <dcterms:created xsi:type="dcterms:W3CDTF">2005-10-17T02:31:54Z</dcterms:created>
  <dcterms:modified xsi:type="dcterms:W3CDTF">2018-05-09T07:28:30Z</dcterms:modified>
</cp:coreProperties>
</file>