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handoutMasterIdLst>
    <p:handoutMasterId r:id="rId51"/>
  </p:handoutMasterIdLst>
  <p:sldIdLst>
    <p:sldId id="611" r:id="rId2"/>
    <p:sldId id="752" r:id="rId3"/>
    <p:sldId id="715" r:id="rId4"/>
    <p:sldId id="753" r:id="rId5"/>
    <p:sldId id="754" r:id="rId6"/>
    <p:sldId id="755" r:id="rId7"/>
    <p:sldId id="756" r:id="rId8"/>
    <p:sldId id="757" r:id="rId9"/>
    <p:sldId id="758" r:id="rId10"/>
    <p:sldId id="759" r:id="rId11"/>
    <p:sldId id="817" r:id="rId12"/>
    <p:sldId id="818" r:id="rId13"/>
    <p:sldId id="819" r:id="rId14"/>
    <p:sldId id="820" r:id="rId15"/>
    <p:sldId id="760" r:id="rId16"/>
    <p:sldId id="762" r:id="rId17"/>
    <p:sldId id="763" r:id="rId18"/>
    <p:sldId id="764" r:id="rId19"/>
    <p:sldId id="765" r:id="rId20"/>
    <p:sldId id="766" r:id="rId21"/>
    <p:sldId id="767" r:id="rId22"/>
    <p:sldId id="768" r:id="rId23"/>
    <p:sldId id="769" r:id="rId24"/>
    <p:sldId id="798" r:id="rId25"/>
    <p:sldId id="799" r:id="rId26"/>
    <p:sldId id="772" r:id="rId27"/>
    <p:sldId id="773" r:id="rId28"/>
    <p:sldId id="774" r:id="rId29"/>
    <p:sldId id="800" r:id="rId30"/>
    <p:sldId id="797" r:id="rId31"/>
    <p:sldId id="801" r:id="rId32"/>
    <p:sldId id="802" r:id="rId33"/>
    <p:sldId id="803" r:id="rId34"/>
    <p:sldId id="806" r:id="rId35"/>
    <p:sldId id="809" r:id="rId36"/>
    <p:sldId id="804" r:id="rId37"/>
    <p:sldId id="810" r:id="rId38"/>
    <p:sldId id="808" r:id="rId39"/>
    <p:sldId id="811" r:id="rId40"/>
    <p:sldId id="777" r:id="rId41"/>
    <p:sldId id="781" r:id="rId42"/>
    <p:sldId id="782" r:id="rId43"/>
    <p:sldId id="813" r:id="rId44"/>
    <p:sldId id="816" r:id="rId45"/>
    <p:sldId id="785" r:id="rId46"/>
    <p:sldId id="814" r:id="rId47"/>
    <p:sldId id="815" r:id="rId48"/>
    <p:sldId id="812" r:id="rId49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C0C0C0"/>
    <a:srgbClr val="9D0187"/>
    <a:srgbClr val="00CB00"/>
    <a:srgbClr val="00CC00"/>
    <a:srgbClr val="FF33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7EFE0C5-E930-4F0A-9878-4F6C8659BEB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69ECFA7-2656-46C2-BB49-A3FCC5F68F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9246117-4406-45A7-9729-CE2695636A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D0D1C92-D22B-4E42-9202-3063589AD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69081F0-FE84-473D-8629-25004477AE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22340D9-0993-4541-86A6-AD9C3C369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098AE0F-9E56-4040-A077-D2A582972F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1848A4E-38B7-4058-B080-9F8BDA226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68C1348-CF50-4002-A3EE-E30025A7BB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3813A20-ED19-4EAD-88F9-A238BE7D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58E4373-E172-4AA4-9FD3-027AE06946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96CAD1C-C74B-4D46-95AB-27CEEBB45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0CF69F3-624C-4EEE-8F93-0AD4D8C43F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0E88DE2-C502-4FD0-A727-E9C3D4743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7C4276B-08D5-4CB5-8C46-F3655255E7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835C6BE-ECF4-429D-8E24-27BF3FB8B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2BA19E8-9FF1-4BA2-B86A-A898E696AD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290EA2F-79EB-4477-A646-871E89046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C6C29E3-5458-4A55-89D1-8B6B6D1CAA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1A8B531-4049-4E8D-87BD-1CFC5FC8F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F6B03E-2D08-4544-8F28-883EF5A207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E4F62AD-7ADF-458D-95F7-F085E2D54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9C4EE19-BD83-4B9B-A517-B1B38933EB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4947BC-E4A0-4069-A640-6F2B77B70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2CB07A6-A7FD-4093-9456-8BB47B6391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FF05D8C-A87F-4DAD-BCB1-6CC03FA3C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C8E895-52A3-42A6-AF45-BAD51573E3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B0ECEAF-EFF3-4D2A-B386-21645CAC6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1AC5F9-C6B8-40A0-8D51-E569F7EE0B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294CE1E-6151-4533-A7D6-64F22658F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337D7E9-5668-48AA-8D6B-A0D1EB8D83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269BF56-A8BA-4DC2-9784-5CA0CBBC8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1566398-DCE2-4F0F-B6FD-3AB5C34526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80ADFC1-039E-4A59-8487-7E0E17BE2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DE53BAE-9D13-47DA-BA58-8932A89B6F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B442769-7FD4-4176-8B5C-BB89F0831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7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15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087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352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286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982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245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33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396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40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7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63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9844609-1CE4-4AD3-99B2-96B7B529A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7E8BEC-B5DC-494A-8C84-98682CBBF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BA24417F-ECB4-4037-BDD4-B029899F5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F3963A81-37B6-4E24-AA0C-B142F5D7C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2757874-CCA6-4643-A094-B5BFFED7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fld id="{6EF34A96-9C9D-41D7-A7B9-06FAE3FBC304}" type="slidenum">
              <a:rPr kumimoji="1" lang="en-US" altLang="zh-CN" sz="2000">
                <a:solidFill>
                  <a:srgbClr val="00CB00"/>
                </a:solidFill>
                <a:latin typeface="Times New Roman" panose="02020603050405020304" pitchFamily="18" charset="0"/>
              </a:rPr>
              <a:pPr algn="ctr">
                <a:spcBef>
                  <a:spcPct val="50000"/>
                </a:spcBef>
              </a:pPr>
              <a:t>‹#›</a:t>
            </a:fld>
            <a:endParaRPr kumimoji="1" lang="en-US" altLang="zh-CN" sz="2000">
              <a:solidFill>
                <a:srgbClr val="00CB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5" name="Picture 10" descr="head4">
            <a:extLst>
              <a:ext uri="{FF2B5EF4-FFF2-40B4-BE49-F238E27FC236}">
                <a16:creationId xmlns:a16="http://schemas.microsoft.com/office/drawing/2014/main" id="{56542B7C-5E5F-4363-81E3-D94507BA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2" descr="images">
            <a:extLst>
              <a:ext uri="{FF2B5EF4-FFF2-40B4-BE49-F238E27FC236}">
                <a16:creationId xmlns:a16="http://schemas.microsoft.com/office/drawing/2014/main" id="{BC7F3DA2-08ED-48F9-812B-AC70482A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88913"/>
            <a:ext cx="1104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prenex_norma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E22209-DFA8-4985-B722-5AAD6E153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/>
              <a:t>第五章</a:t>
            </a:r>
            <a:r>
              <a:rPr lang="en-US" altLang="zh-CN"/>
              <a:t>: </a:t>
            </a:r>
            <a:r>
              <a:rPr lang="zh-CN" altLang="en-US"/>
              <a:t>等值演算与推理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E9B1573-5E76-43F2-8882-1AE385490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r>
              <a:rPr lang="zh-CN" altLang="en-US"/>
              <a:t>本章的主要内容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一阶逻辑等值式与基本的等值式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置换规则、换名规则、代替规则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前束范式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一阶逻辑推理理论</a:t>
            </a:r>
          </a:p>
          <a:p>
            <a:r>
              <a:rPr lang="zh-CN" altLang="en-US"/>
              <a:t>本章与其他各章的关系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 本章的先行基础是前四章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 本章是集合论各章的先行基础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B8C02C42-022D-479E-97BC-2BE050EF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52550" indent="-4381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Times New Roman" panose="02020603050405020304" pitchFamily="18" charset="0"/>
              </a:rPr>
              <a:t>置换规则：给定</a:t>
            </a:r>
            <a:r>
              <a:rPr kumimoji="1" lang="el-GR" altLang="zh-CN" sz="2800">
                <a:latin typeface="Lucida Sans Unicode" panose="020B0602030504020204" pitchFamily="34" charset="0"/>
              </a:rPr>
              <a:t>φ</a:t>
            </a:r>
            <a:r>
              <a:rPr kumimoji="1" lang="en-US" altLang="zh-CN" sz="2800">
                <a:latin typeface="Verdana" panose="020B0604030504040204" pitchFamily="34" charset="0"/>
              </a:rPr>
              <a:t>(</a:t>
            </a:r>
            <a:r>
              <a:rPr kumimoji="1" lang="en-US" altLang="zh-CN" sz="2800" i="1">
                <a:latin typeface="Verdana" panose="020B0604030504040204" pitchFamily="34" charset="0"/>
              </a:rPr>
              <a:t>A</a:t>
            </a:r>
            <a:r>
              <a:rPr kumimoji="1" lang="en-US" altLang="zh-CN" sz="2800">
                <a:latin typeface="Verdana" panose="020B0604030504040204" pitchFamily="34" charset="0"/>
              </a:rPr>
              <a:t>)</a:t>
            </a:r>
            <a:endParaRPr kumimoji="1" lang="el-GR" altLang="zh-CN" sz="280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</a:rPr>
              <a:t>若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 </a:t>
            </a: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zh-CN" altLang="en-US" sz="2900">
                <a:solidFill>
                  <a:schemeClr val="accent2"/>
                </a:solidFill>
                <a:latin typeface="Times New Roman" panose="02020603050405020304" pitchFamily="18" charset="0"/>
              </a:rPr>
              <a:t> ，则</a:t>
            </a:r>
            <a:r>
              <a:rPr kumimoji="1" lang="el-GR" altLang="zh-CN" sz="2500">
                <a:solidFill>
                  <a:schemeClr val="accent2"/>
                </a:solidFill>
                <a:latin typeface="Lucida Sans Unicode" panose="020B0602030504020204" pitchFamily="34" charset="0"/>
              </a:rPr>
              <a:t>φ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l-GR" altLang="zh-CN" sz="2500">
                <a:solidFill>
                  <a:schemeClr val="accent2"/>
                </a:solidFill>
                <a:latin typeface="Lucida Sans Unicode" panose="020B0602030504020204" pitchFamily="34" charset="0"/>
              </a:rPr>
              <a:t>φ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1" lang="zh-CN" altLang="en-US" sz="29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换名规则：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x’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’)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x’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不在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中出现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x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(x) </a:t>
            </a: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x’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(x’)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x’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不在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中出现</a:t>
            </a:r>
            <a:endParaRPr kumimoji="1" lang="en-US" altLang="zh-CN" sz="29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Times New Roman" panose="02020603050405020304" pitchFamily="18" charset="0"/>
              </a:rPr>
              <a:t>代替规则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’)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，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x’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不在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中出现</a:t>
            </a:r>
            <a:endParaRPr kumimoji="1" lang="en-US" altLang="zh-CN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kumimoji="1" lang="zh-CN" altLang="en-US" sz="23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BDD5476-0FFA-4F10-80D0-C93BD24B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0B5C8CD-22AE-492B-8374-E8014B777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499499B-0872-434A-B121-796DF3D0B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两类基本等值式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/>
              <a:t>命题逻辑的重言式的代换实例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/>
              <a:t>与量词相关的等值式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D5E15F2-6DC6-4017-B7B0-99CBAD9C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4175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消去量词等值式</a:t>
            </a: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en-US" altLang="zh-CN" sz="25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2.   </a:t>
            </a: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量词否定等值式</a:t>
            </a:r>
          </a:p>
        </p:txBody>
      </p:sp>
      <p:sp>
        <p:nvSpPr>
          <p:cNvPr id="141317" name="Text Box 6">
            <a:extLst>
              <a:ext uri="{FF2B5EF4-FFF2-40B4-BE49-F238E27FC236}">
                <a16:creationId xmlns:a16="http://schemas.microsoft.com/office/drawing/2014/main" id="{94FFD7D9-2611-429F-8681-A7C4A8C4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3500438"/>
            <a:ext cx="6121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1</a:t>
            </a:r>
            <a:r>
              <a:rPr kumimoji="1" lang="en-US" altLang="zh-CN" sz="2500">
                <a:sym typeface="Symbol" panose="05050102010706020507" pitchFamily="18" charset="2"/>
              </a:rPr>
              <a:t>) 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2</a:t>
            </a:r>
            <a:r>
              <a:rPr kumimoji="1" lang="en-US" altLang="zh-CN" sz="2500">
                <a:sym typeface="Symbol" panose="05050102010706020507" pitchFamily="18" charset="2"/>
              </a:rPr>
              <a:t>) … 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n</a:t>
            </a:r>
            <a:r>
              <a:rPr kumimoji="1" lang="en-US" altLang="zh-CN" sz="25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41318" name="Text Box 7">
            <a:extLst>
              <a:ext uri="{FF2B5EF4-FFF2-40B4-BE49-F238E27FC236}">
                <a16:creationId xmlns:a16="http://schemas.microsoft.com/office/drawing/2014/main" id="{4E6A1C59-FE23-4050-B637-0A71C2F2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4143375"/>
            <a:ext cx="62642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 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1</a:t>
            </a:r>
            <a:r>
              <a:rPr kumimoji="1" lang="en-US" altLang="zh-CN" sz="2500">
                <a:sym typeface="Symbol" panose="05050102010706020507" pitchFamily="18" charset="2"/>
              </a:rPr>
              <a:t>) </a:t>
            </a:r>
            <a:r>
              <a:rPr kumimoji="1" lang="en-US" altLang="zh-CN" sz="2500"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kumimoji="1" lang="en-US" altLang="zh-CN" sz="2500">
                <a:sym typeface="Symbol" panose="05050102010706020507" pitchFamily="18" charset="2"/>
              </a:rPr>
              <a:t>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2</a:t>
            </a:r>
            <a:r>
              <a:rPr kumimoji="1" lang="en-US" altLang="zh-CN" sz="2500">
                <a:sym typeface="Symbol" panose="05050102010706020507" pitchFamily="18" charset="2"/>
              </a:rPr>
              <a:t>) 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… 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n</a:t>
            </a:r>
            <a:r>
              <a:rPr kumimoji="1" lang="en-US" altLang="zh-CN" sz="25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41319" name="Text Box 8">
            <a:extLst>
              <a:ext uri="{FF2B5EF4-FFF2-40B4-BE49-F238E27FC236}">
                <a16:creationId xmlns:a16="http://schemas.microsoft.com/office/drawing/2014/main" id="{2443717C-E902-49CE-A8B8-E199EFC9A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229225"/>
            <a:ext cx="6121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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</a:t>
            </a:r>
            <a:r>
              <a:rPr kumimoji="1" lang="en-US" altLang="zh-CN" sz="2500" i="1"/>
              <a:t>x</a:t>
            </a:r>
            <a:r>
              <a:rPr kumimoji="1" lang="en-US" altLang="zh-CN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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  </a:t>
            </a:r>
          </a:p>
        </p:txBody>
      </p:sp>
      <p:sp>
        <p:nvSpPr>
          <p:cNvPr id="141320" name="Text Box 9">
            <a:extLst>
              <a:ext uri="{FF2B5EF4-FFF2-40B4-BE49-F238E27FC236}">
                <a16:creationId xmlns:a16="http://schemas.microsoft.com/office/drawing/2014/main" id="{70D648C1-34DA-441A-8F7B-75A9FEFF4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805488"/>
            <a:ext cx="62642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</a:t>
            </a:r>
            <a:r>
              <a:rPr kumimoji="1" lang="en-US" altLang="zh-CN" sz="2500" i="1">
                <a:latin typeface="Verdana" panose="020B0604030504040204" pitchFamily="34" charset="0"/>
              </a:rPr>
              <a:t>x 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</a:t>
            </a:r>
            <a:r>
              <a:rPr kumimoji="1" lang="en-US" altLang="zh-CN" sz="2500" i="1"/>
              <a:t>x</a:t>
            </a:r>
            <a:r>
              <a:rPr kumimoji="1" lang="en-US" altLang="zh-CN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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  <p:bldP spid="141318" grpId="0"/>
      <p:bldP spid="141319" grpId="0"/>
      <p:bldP spid="141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DB2115B6-AF9C-4CF9-B09B-2E9DE954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第二类等值式：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量词辖域收缩与扩张等值式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在公式</a:t>
            </a: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中自由出现，但不在</a:t>
            </a: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zh-CN" altLang="en-US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中自由出现</a:t>
            </a:r>
            <a:endParaRPr kumimoji="1" lang="en-US" altLang="zh-CN" sz="23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42339" name="Text Box 4">
            <a:extLst>
              <a:ext uri="{FF2B5EF4-FFF2-40B4-BE49-F238E27FC236}">
                <a16:creationId xmlns:a16="http://schemas.microsoft.com/office/drawing/2014/main" id="{AF009E0A-CAB5-4122-BADF-67621918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81300"/>
            <a:ext cx="6554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(1a)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/>
              <a:t> </a:t>
            </a:r>
          </a:p>
        </p:txBody>
      </p:sp>
      <p:sp>
        <p:nvSpPr>
          <p:cNvPr id="142340" name="Text Box 5">
            <a:extLst>
              <a:ext uri="{FF2B5EF4-FFF2-40B4-BE49-F238E27FC236}">
                <a16:creationId xmlns:a16="http://schemas.microsoft.com/office/drawing/2014/main" id="{9D43FB92-D4AA-4209-B42F-CE09BE35E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(1b)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42341" name="Text Box 8">
            <a:extLst>
              <a:ext uri="{FF2B5EF4-FFF2-40B4-BE49-F238E27FC236}">
                <a16:creationId xmlns:a16="http://schemas.microsoft.com/office/drawing/2014/main" id="{2CA97062-D9C6-42DC-AF37-1F846581E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73463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(1c)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solidFill>
                  <a:srgbClr val="FF0000"/>
                </a:solidFill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42342" name="Text Box 9">
            <a:extLst>
              <a:ext uri="{FF2B5EF4-FFF2-40B4-BE49-F238E27FC236}">
                <a16:creationId xmlns:a16="http://schemas.microsoft.com/office/drawing/2014/main" id="{46EE8897-9972-4028-8847-9C5F2445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06850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(1d)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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 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</a:t>
            </a:r>
          </a:p>
        </p:txBody>
      </p:sp>
      <p:sp>
        <p:nvSpPr>
          <p:cNvPr id="142343" name="Text Box 10">
            <a:extLst>
              <a:ext uri="{FF2B5EF4-FFF2-40B4-BE49-F238E27FC236}">
                <a16:creationId xmlns:a16="http://schemas.microsoft.com/office/drawing/2014/main" id="{86C16C07-FA16-4C25-83F5-BDE44E1C2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438650"/>
            <a:ext cx="6554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(2a)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/>
              <a:t> </a:t>
            </a:r>
          </a:p>
        </p:txBody>
      </p:sp>
      <p:sp>
        <p:nvSpPr>
          <p:cNvPr id="142344" name="Text Box 11">
            <a:extLst>
              <a:ext uri="{FF2B5EF4-FFF2-40B4-BE49-F238E27FC236}">
                <a16:creationId xmlns:a16="http://schemas.microsoft.com/office/drawing/2014/main" id="{5CC4314B-2ECB-45CA-9338-907B39748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827588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(2b)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42345" name="Text Box 12">
            <a:extLst>
              <a:ext uri="{FF2B5EF4-FFF2-40B4-BE49-F238E27FC236}">
                <a16:creationId xmlns:a16="http://schemas.microsoft.com/office/drawing/2014/main" id="{7520B60E-8A89-4BCA-BABE-0EEF2745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259388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(2c)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42346" name="Text Box 13">
            <a:extLst>
              <a:ext uri="{FF2B5EF4-FFF2-40B4-BE49-F238E27FC236}">
                <a16:creationId xmlns:a16="http://schemas.microsoft.com/office/drawing/2014/main" id="{E49083E8-035D-4F9F-AB6C-0275543A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692775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(2d)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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 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</a:t>
            </a:r>
          </a:p>
        </p:txBody>
      </p:sp>
      <p:sp>
        <p:nvSpPr>
          <p:cNvPr id="14347" name="Rectangle 2">
            <a:extLst>
              <a:ext uri="{FF2B5EF4-FFF2-40B4-BE49-F238E27FC236}">
                <a16:creationId xmlns:a16="http://schemas.microsoft.com/office/drawing/2014/main" id="{EB52DA2E-E20B-44FE-8579-5D249CD0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回顾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0" grpId="0"/>
      <p:bldP spid="142341" grpId="0"/>
      <p:bldP spid="142342" grpId="0"/>
      <p:bldP spid="142343" grpId="0"/>
      <p:bldP spid="142344" grpId="0"/>
      <p:bldP spid="142345" grpId="0"/>
      <p:bldP spid="1423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BEF59154-F54F-4478-AD38-A2BF8116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第二类等值式：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4.   </a:t>
            </a: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量词分配等值式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在公式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和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中自由出现</a:t>
            </a:r>
            <a:endParaRPr kumimoji="1" lang="en-US" altLang="zh-CN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1E6DB330-4805-4FE6-BE80-740039B2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00438"/>
            <a:ext cx="65547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) 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/>
              <a:t>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/>
              <a:t> 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DE091108-653A-4287-9E85-23C510B0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24175"/>
            <a:ext cx="66976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 </a:t>
            </a:r>
          </a:p>
        </p:txBody>
      </p:sp>
      <p:sp>
        <p:nvSpPr>
          <p:cNvPr id="15365" name="Text Box 12">
            <a:extLst>
              <a:ext uri="{FF2B5EF4-FFF2-40B4-BE49-F238E27FC236}">
                <a16:creationId xmlns:a16="http://schemas.microsoft.com/office/drawing/2014/main" id="{C6620253-42EC-4C3B-A228-D275574B1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35425"/>
            <a:ext cx="65547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(3) 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))  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 i="1">
                <a:latin typeface="Verdana" panose="020B0604030504040204" pitchFamily="34" charset="0"/>
              </a:rPr>
              <a:t> 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</a:t>
            </a:r>
            <a:r>
              <a:rPr kumimoji="1" lang="en-US" altLang="zh-CN" sz="2500" i="1">
                <a:latin typeface="Verdana" panose="020B0604030504040204" pitchFamily="34" charset="0"/>
              </a:rPr>
              <a:t>x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3E7A0425-FCB9-4C8A-A319-D3C40C1C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回顾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013732F-A9EC-427F-A8A0-D3CE2FB67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AE67468-61CE-4A4C-A680-329C49985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置换规则</a:t>
            </a:r>
          </a:p>
          <a:p>
            <a:r>
              <a:rPr lang="zh-CN" altLang="en-US"/>
              <a:t>换名规则</a:t>
            </a:r>
          </a:p>
          <a:p>
            <a:r>
              <a:rPr lang="zh-CN" altLang="en-US"/>
              <a:t>代替规则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D33850B6-BB04-4651-9EA3-A938970AC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Times New Roman" panose="02020603050405020304" pitchFamily="18" charset="0"/>
              </a:rPr>
              <a:t>例：消去既是约束出现又是自由出现的变项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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endParaRPr kumimoji="1" lang="zh-CN" altLang="en-US" sz="2500" b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endParaRPr kumimoji="1" lang="zh-CN" altLang="en-US" sz="2500" b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endParaRPr kumimoji="1" lang="zh-CN" altLang="en-US" sz="2500" b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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3E007AC7-7A2A-4C63-ACA6-BDC0F804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70125"/>
            <a:ext cx="67691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F(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  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</a:pP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F(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  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zh-CN" altLang="en-US" sz="2500">
              <a:solidFill>
                <a:srgbClr val="FF0000"/>
              </a:solidFill>
            </a:endParaRP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0B141786-122B-48CF-848D-E6185E2E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221163"/>
            <a:ext cx="67691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(F(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  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</a:pP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(F(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  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endParaRPr lang="zh-CN" altLang="en-US" sz="2500">
              <a:solidFill>
                <a:srgbClr val="FF0000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1785CAF1-C179-48A6-921F-673E5E28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8A3B3317-90C1-4A15-A8B5-F646CD27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给定</a:t>
            </a:r>
            <a:r>
              <a:rPr kumimoji="1" lang="en-US" altLang="zh-CN" sz="2800">
                <a:latin typeface="Verdana" panose="020B0604030504040204" pitchFamily="34" charset="0"/>
                <a:sym typeface="Symbol" panose="05050102010706020507" pitchFamily="18" charset="2"/>
              </a:rPr>
              <a:t>D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={</a:t>
            </a:r>
            <a:r>
              <a:rPr kumimoji="1" lang="en-US" altLang="zh-CN" sz="2800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>
                <a:latin typeface="Verdana" panose="020B0604030504040204" pitchFamily="34" charset="0"/>
                <a:sym typeface="Symbol" panose="05050102010706020507" pitchFamily="18" charset="2"/>
              </a:rPr>
              <a:t>c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},</a:t>
            </a: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消去下列公式的量词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(F(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 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(F(a)  F(b)  F(c))  (G(a)  G(b)  G(c))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/>
              <a:t> 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(F(x,a)  F(x,b)  F(x,c))</a:t>
            </a:r>
            <a:endParaRPr kumimoji="1" lang="en-US" altLang="zh-CN" sz="250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 (F(a,a)  F(a,b)  F(a,c))  (F(b,a)  F(b,b)  F(b,c))  (F(c,a)  F(c,b)  F(c,c))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en-US" altLang="zh-CN" sz="25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0A282F4-A68F-48F0-AD9D-0E553104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A3EB3290-79E9-47E8-886E-F0687FFD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96975"/>
            <a:ext cx="82788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给定解释</a:t>
            </a:r>
            <a:r>
              <a:rPr kumimoji="1" lang="en-US" altLang="zh-CN" sz="2800">
                <a:sym typeface="Symbol" panose="05050102010706020507" pitchFamily="18" charset="2"/>
              </a:rPr>
              <a:t>I</a:t>
            </a: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如下：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D</a:t>
            </a:r>
            <a:r>
              <a:rPr kumimoji="1" lang="en-US" altLang="zh-CN" sz="250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={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2, 3</a:t>
            </a:r>
            <a:r>
              <a:rPr kumimoji="1" lang="en-US" altLang="zh-CN" sz="250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= 2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(2) = 3, f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(3) = 2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(2) = F, F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(3) = 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G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(2,2)=G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(2,3)=G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(3,2)=T, G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(3,3)=F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L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(2,2)=L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(3,3)=T, L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(2,3)=L</a:t>
            </a:r>
            <a:r>
              <a:rPr kumimoji="1" lang="en-US" altLang="zh-CN" sz="2500" baseline="30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*</a:t>
            </a:r>
            <a:r>
              <a:rPr kumimoji="1" lang="en-US" altLang="zh-CN" sz="25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(3,2)=F</a:t>
            </a:r>
            <a:endParaRPr kumimoji="1" lang="zh-CN" altLang="en-US" sz="28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求下列各式在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下的真值：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x (F(f(x))  G(x, f(x)))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xyL(x,y)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y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xL(x,y)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en-US" altLang="zh-CN" sz="2500">
              <a:solidFill>
                <a:schemeClr val="tx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49A15-E49B-4F25-9D22-17D8A142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548D3556-55A8-45F0-BBAB-503E3D0B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求下列各式在</a:t>
            </a:r>
            <a:r>
              <a:rPr kumimoji="1" lang="en-US" altLang="zh-CN" sz="2800">
                <a:sym typeface="Symbol" panose="05050102010706020507" pitchFamily="18" charset="2"/>
              </a:rPr>
              <a:t>I</a:t>
            </a: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下的真值：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)) 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)))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(F(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(2))  G(2, 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(2)))  (F(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(3))  G(3, 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(3)))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(F(3)  G(2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3))  (F(2)  G(3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2))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(T  T)  (F  T)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T</a:t>
            </a: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xyL(x,y)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T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y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xL(x,y)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en-US" altLang="zh-CN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None/>
            </a:pPr>
            <a:endParaRPr kumimoji="1" lang="en-US" altLang="zh-CN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FDD0A5F-6073-46C0-A6EE-FCC222B6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77A73B0-3FD3-42BA-97CF-E0B9861FE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/>
              <a:t>第五章</a:t>
            </a:r>
            <a:r>
              <a:rPr lang="en-US" altLang="zh-CN"/>
              <a:t>: </a:t>
            </a:r>
            <a:r>
              <a:rPr lang="zh-CN" altLang="en-US"/>
              <a:t>等值演算与推理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164131-58A2-4726-94CA-A9045FD98F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latin typeface="Verdana" panose="020B0604030504040204" pitchFamily="34" charset="0"/>
              </a:rPr>
              <a:t>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latin typeface="Verdana" panose="020B0604030504040204" pitchFamily="34" charset="0"/>
              </a:rPr>
              <a:t>            第二节：前束范式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1"/>
                </a:solidFill>
                <a:latin typeface="Verdana" panose="020B0604030504040204" pitchFamily="34" charset="0"/>
              </a:rPr>
              <a:t>   </a:t>
            </a:r>
          </a:p>
        </p:txBody>
      </p:sp>
      <p:pic>
        <p:nvPicPr>
          <p:cNvPr id="21508" name="Picture 22" descr="images">
            <a:extLst>
              <a:ext uri="{FF2B5EF4-FFF2-40B4-BE49-F238E27FC236}">
                <a16:creationId xmlns:a16="http://schemas.microsoft.com/office/drawing/2014/main" id="{9412FC5C-FA46-44AB-B346-2D6A46CE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702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4E7CA32-3F7A-4680-B1BE-062829A9F5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8EA636E-08D3-49BC-866C-4285ABBF2C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       </a:t>
            </a:r>
            <a:r>
              <a:rPr lang="zh-CN" altLang="en-US" sz="3600"/>
              <a:t>第一节：等值式与置换规则</a:t>
            </a:r>
            <a:endParaRPr lang="en-GB" altLang="zh-CN" sz="3600"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bg2"/>
                </a:solidFill>
                <a:latin typeface="Verdana" panose="020B0604030504040204" pitchFamily="34" charset="0"/>
              </a:rPr>
              <a:t>   </a:t>
            </a:r>
          </a:p>
        </p:txBody>
      </p:sp>
      <p:pic>
        <p:nvPicPr>
          <p:cNvPr id="4100" name="Picture 21" descr="images">
            <a:extLst>
              <a:ext uri="{FF2B5EF4-FFF2-40B4-BE49-F238E27FC236}">
                <a16:creationId xmlns:a16="http://schemas.microsoft.com/office/drawing/2014/main" id="{E1E20F95-7550-4D27-A0DB-DFFA89CF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678A63B2-746D-499D-93C1-0B554988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82073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前束范式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u="sng">
                <a:latin typeface="Times New Roman" panose="02020603050405020304" pitchFamily="18" charset="0"/>
                <a:sym typeface="Symbol" panose="05050102010706020507" pitchFamily="18" charset="2"/>
                <a:hlinkClick r:id="rId3"/>
              </a:rPr>
              <a:t>Prenex Normal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：一阶逻辑公式满足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量词都出现在公式最前面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量词的辖域一直延伸到公式末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形如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16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16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16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16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…Q</a:t>
            </a:r>
            <a:r>
              <a:rPr kumimoji="1" lang="en-US" altLang="zh-CN" sz="16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k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16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k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Q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为或，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不含量词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Verdana" panose="020B0604030504040204" pitchFamily="34" charset="0"/>
                <a:sym typeface="Symbol" panose="05050102010706020507" pitchFamily="18" charset="2"/>
              </a:rPr>
              <a:t>例：下列哪个为前束范式？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(F(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G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 ¬ H(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,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1" lang="en-US" altLang="zh-CN" sz="2500" b="0" baseline="-25000">
                <a:solidFill>
                  <a:schemeClr val="tx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x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(F(x)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y (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(y)  ¬ H(x,y))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endParaRPr kumimoji="1" lang="zh-CN" altLang="en-US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zh-CN" altLang="en-US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25FC10-FCBB-4384-B3FE-7B586F0F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5.2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前束范式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BFF47AB-2DCD-439B-BC17-AC28BCDCBA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等值式与置换规则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15BC299-28B7-42A5-B944-F61526BC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前束范式存在定理：一阶逻辑任何公式都存在等值的前束范式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将公式中的联接词、换为、、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利用量词否定等值式把</a:t>
            </a:r>
            <a:r>
              <a:rPr kumimoji="1" lang="zh-CN" altLang="en-US" sz="250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深入到原子公式前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利用换名规则或代替规则</a:t>
            </a:r>
            <a:endParaRPr kumimoji="1" lang="en-US" altLang="zh-CN" sz="25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利用量词辖域的扩张收缩律把量词移到全式的最前面</a:t>
            </a:r>
            <a:endParaRPr kumimoji="1" lang="zh-CN" altLang="en-US" sz="2500">
              <a:solidFill>
                <a:schemeClr val="accent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endParaRPr kumimoji="1" lang="en-US" altLang="zh-CN" sz="2800" b="0" baseline="-2500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zh-CN" altLang="en-US" sz="2500" b="0" baseline="-25000">
              <a:solidFill>
                <a:schemeClr val="tx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endParaRPr kumimoji="1" lang="zh-CN" altLang="en-US" sz="2500">
              <a:solidFill>
                <a:schemeClr val="tx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B1CB609-C208-4F6D-8915-D64EE8E579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等值式与置换规则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7B503E9F-A880-409C-8BB0-C20ED941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例：求下面公式的前束范式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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endParaRPr kumimoji="1" lang="zh-CN" altLang="en-US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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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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None/>
            </a:pP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或者</a:t>
            </a:r>
            <a:endParaRPr kumimoji="1" lang="en-US" altLang="zh-CN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 G(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</a:rPr>
              <a:t> (F(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  G(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CCAA25-4D5F-4DB6-A2AC-8048DEC2C6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等值式与置换规则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AE00BE2-9B16-4A6C-92B2-BD733F6D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例：求下面公式的前束范式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 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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 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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 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Char char="Û"/>
            </a:pPr>
            <a:endParaRPr kumimoji="1" lang="en-US" altLang="zh-CN" sz="25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Symbol" panose="05050102010706020507" pitchFamily="18" charset="2"/>
              <a:buNone/>
            </a:pPr>
            <a:endParaRPr kumimoji="1" lang="en-US" altLang="zh-CN" sz="2500" b="0" baseline="-25000">
              <a:solidFill>
                <a:schemeClr val="tx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80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EDB75D3-630A-47EE-B2D8-B8AE25218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等值式与置换规则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7492CC7-4D22-4A33-8CBB-34835CFCB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Symbol" panose="05050102010706020507" pitchFamily="18" charset="2"/>
              </a:rPr>
              <a:t>例：求下面公式的前束范式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zh-CN"/>
              <a:t>            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F(</a:t>
            </a:r>
            <a:r>
              <a:rPr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endParaRPr lang="fr-FR" altLang="zh-CN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endParaRPr lang="zh-CN" altLang="en-US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344068" name="Rectangle 4">
            <a:extLst>
              <a:ext uri="{FF2B5EF4-FFF2-40B4-BE49-F238E27FC236}">
                <a16:creationId xmlns:a16="http://schemas.microsoft.com/office/drawing/2014/main" id="{9C12DCA0-FD6A-42A3-BFBB-DDCF80A6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536825"/>
            <a:ext cx="76327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Verdana" panose="020B0604030504040204" pitchFamily="34" charset="0"/>
              </a:rPr>
              <a:t> 使用换名规则</a:t>
            </a:r>
            <a:r>
              <a:rPr lang="fr-FR" altLang="zh-CN" sz="2800">
                <a:solidFill>
                  <a:srgbClr val="FF0000"/>
                </a:solidFill>
                <a:latin typeface="Verdana" panose="020B0604030504040204" pitchFamily="34" charset="0"/>
              </a:rPr>
              <a:t>:</a:t>
            </a:r>
            <a:endParaRPr lang="en-US" altLang="zh-CN" sz="28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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F(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  <a:endParaRPr lang="fr-FR" altLang="zh-CN" sz="28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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F(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  <a:endParaRPr lang="fr-FR" altLang="zh-CN" sz="28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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(F(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  <a:endParaRPr lang="fr-FR" altLang="zh-CN" sz="28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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(F(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lang="fr-FR" altLang="zh-CN" sz="28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fr-FR" altLang="zh-CN" sz="2800">
                <a:solidFill>
                  <a:schemeClr val="accent2"/>
                </a:solidFill>
                <a:latin typeface="Verdana" panose="020B0604030504040204" pitchFamily="34" charset="0"/>
              </a:rPr>
              <a:t>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A36C301-1266-4586-854D-63755CF31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等值式与置换规则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E806067-FC01-4206-A872-7E4881230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fr-FR"/>
              <a:t> </a:t>
            </a:r>
            <a:r>
              <a:rPr kumimoji="0" lang="zh-CN" altLang="fr-FR">
                <a:solidFill>
                  <a:srgbClr val="FF0000"/>
                </a:solidFill>
              </a:rPr>
              <a:t>使用代替规则</a:t>
            </a:r>
            <a:r>
              <a:rPr kumimoji="0" lang="fr-FR" altLang="zh-CN">
                <a:solidFill>
                  <a:srgbClr val="FF0000"/>
                </a:solidFill>
              </a:rPr>
              <a:t>:</a:t>
            </a:r>
            <a:endParaRPr kumimoji="0" lang="en-US" altLang="zh-CN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           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F(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  <a:endParaRPr kumimoji="0" lang="fr-FR" altLang="zh-CN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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F(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  <a:endParaRPr kumimoji="0" lang="fr-FR" altLang="zh-CN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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(F(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  <a:endParaRPr kumimoji="0" lang="fr-FR" altLang="zh-CN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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(F(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(G(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H(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,</a:t>
            </a:r>
            <a:r>
              <a:rPr kumimoji="0" lang="fr-FR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kumimoji="0" lang="fr-FR" altLang="zh-CN">
                <a:solidFill>
                  <a:schemeClr val="accent2"/>
                </a:solidFill>
                <a:latin typeface="Verdana" panose="020B0604030504040204" pitchFamily="34" charset="0"/>
              </a:rPr>
              <a:t>))) </a:t>
            </a:r>
            <a:endParaRPr kumimoji="0" lang="en-US" altLang="zh-CN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62D3CC9-B239-46C9-9B79-CD65A1C3E0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/>
              <a:t>第五章</a:t>
            </a:r>
            <a:r>
              <a:rPr lang="en-US" altLang="zh-CN"/>
              <a:t>: </a:t>
            </a:r>
            <a:r>
              <a:rPr lang="zh-CN" altLang="en-US"/>
              <a:t>等值演算与推理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4C88FBE-D7DB-4247-8858-5686887973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1"/>
                </a:solidFill>
                <a:latin typeface="Verdana" panose="020B0604030504040204" pitchFamily="34" charset="0"/>
              </a:rPr>
              <a:t>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1"/>
                </a:solidFill>
                <a:latin typeface="Verdana" panose="020B0604030504040204" pitchFamily="34" charset="0"/>
              </a:rPr>
              <a:t>   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latin typeface="Verdana" panose="020B0604030504040204" pitchFamily="34" charset="0"/>
              </a:rPr>
              <a:t>           第三节：推理理论</a:t>
            </a:r>
          </a:p>
        </p:txBody>
      </p:sp>
      <p:pic>
        <p:nvPicPr>
          <p:cNvPr id="28676" name="Picture 22" descr="images">
            <a:extLst>
              <a:ext uri="{FF2B5EF4-FFF2-40B4-BE49-F238E27FC236}">
                <a16:creationId xmlns:a16="http://schemas.microsoft.com/office/drawing/2014/main" id="{2CA3D821-CFB2-4842-9E22-9FD2A9B9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2861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>
            <a:extLst>
              <a:ext uri="{FF2B5EF4-FFF2-40B4-BE49-F238E27FC236}">
                <a16:creationId xmlns:a16="http://schemas.microsoft.com/office/drawing/2014/main" id="{0D8CD779-ECDF-4258-94C7-9C778AA9BA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r>
              <a:rPr lang="zh-CN" altLang="en-US"/>
              <a:t>逻辑</a:t>
            </a:r>
            <a:r>
              <a:rPr lang="en-US" altLang="zh-CN"/>
              <a:t>(</a:t>
            </a:r>
            <a:r>
              <a:rPr lang="zh-CN" altLang="en-US"/>
              <a:t>语义</a:t>
            </a:r>
            <a:r>
              <a:rPr lang="en-US" altLang="zh-CN"/>
              <a:t>)</a:t>
            </a:r>
            <a:r>
              <a:rPr lang="zh-CN" altLang="en-US"/>
              <a:t>蕴涵：给定</a:t>
            </a:r>
            <a:r>
              <a:rPr lang="en-US" altLang="zh-CN">
                <a:latin typeface="Verdana" panose="020B0604030504040204" pitchFamily="34" charset="0"/>
              </a:rPr>
              <a:t>A</a:t>
            </a:r>
            <a:r>
              <a:rPr lang="en-US" altLang="zh-CN" sz="1400"/>
              <a:t>1</a:t>
            </a:r>
            <a:r>
              <a:rPr lang="en-US" altLang="zh-CN"/>
              <a:t>,…,</a:t>
            </a:r>
            <a:r>
              <a:rPr lang="en-US" altLang="zh-CN">
                <a:latin typeface="Verdana" panose="020B0604030504040204" pitchFamily="34" charset="0"/>
              </a:rPr>
              <a:t>A</a:t>
            </a:r>
            <a:r>
              <a:rPr lang="en-US" altLang="zh-CN" sz="1400"/>
              <a:t>k</a:t>
            </a:r>
            <a:r>
              <a:rPr lang="zh-CN" altLang="en-US"/>
              <a:t>和</a:t>
            </a:r>
            <a:r>
              <a:rPr lang="en-US" altLang="zh-CN">
                <a:latin typeface="Verdana" panose="020B0604030504040204" pitchFamily="34" charset="0"/>
              </a:rPr>
              <a:t>B</a:t>
            </a:r>
            <a:endParaRPr lang="en-GB" altLang="zh-CN">
              <a:latin typeface="Verdana" panose="020B0604030504040204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anose="020B0604030504040204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anose="020B0604030504040204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anose="020B0604030504040204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anose="020B0602030504020204" pitchFamily="34" charset="0"/>
              </a:rPr>
              <a:t>⊨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endParaRPr lang="en-GB" altLang="zh-CN">
              <a:solidFill>
                <a:schemeClr val="accent2"/>
              </a:solidFill>
              <a:latin typeface="Lucida Sans Unicode" panose="020B0602030504020204" pitchFamily="34" charset="0"/>
            </a:endParaRPr>
          </a:p>
          <a:p>
            <a:pPr lvl="1"/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对任意赋值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:</a:t>
            </a:r>
          </a:p>
          <a:p>
            <a:pPr lvl="2"/>
            <a:r>
              <a:rPr lang="zh-CN" altLang="en-US">
                <a:solidFill>
                  <a:srgbClr val="FF3300"/>
                </a:solidFill>
                <a:latin typeface="Verdana" panose="020B0604030504040204" pitchFamily="34" charset="0"/>
              </a:rPr>
              <a:t>如果</a:t>
            </a:r>
            <a:r>
              <a:rPr lang="en-US" altLang="zh-CN" i="1">
                <a:solidFill>
                  <a:srgbClr val="FF3300"/>
                </a:solidFill>
                <a:latin typeface="Verdana" panose="020B0604030504040204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</a:rPr>
              <a:t>(A</a:t>
            </a:r>
            <a:r>
              <a:rPr lang="en-US" altLang="zh-CN" sz="1500" i="1">
                <a:solidFill>
                  <a:srgbClr val="FF3300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</a:rPr>
              <a:t>)=T,</a:t>
            </a:r>
            <a:r>
              <a:rPr lang="zh-CN" altLang="en-US">
                <a:solidFill>
                  <a:srgbClr val="FF3300"/>
                </a:solidFill>
                <a:latin typeface="Verdana" panose="020B0604030504040204" pitchFamily="34" charset="0"/>
              </a:rPr>
              <a:t>则</a:t>
            </a:r>
            <a:r>
              <a:rPr lang="en-US" altLang="zh-CN" i="1">
                <a:solidFill>
                  <a:srgbClr val="FF3300"/>
                </a:solidFill>
                <a:latin typeface="Verdana" panose="020B0604030504040204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</a:rPr>
              <a:t>(B)=T</a:t>
            </a:r>
          </a:p>
          <a:p>
            <a:pPr lvl="2"/>
            <a:r>
              <a:rPr lang="zh-CN" altLang="en-US">
                <a:solidFill>
                  <a:srgbClr val="FF3300"/>
                </a:solidFill>
                <a:latin typeface="Verdana" panose="020B0604030504040204" pitchFamily="34" charset="0"/>
              </a:rPr>
              <a:t>或者存在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500" i="1">
                <a:solidFill>
                  <a:srgbClr val="FF3300"/>
                </a:solidFill>
                <a:latin typeface="Verdana" panose="020B0604030504040204" pitchFamily="34" charset="0"/>
              </a:rPr>
              <a:t>i</a:t>
            </a:r>
            <a:r>
              <a:rPr lang="zh-CN" altLang="en-US" sz="1500" i="1">
                <a:solidFill>
                  <a:srgbClr val="FF3300"/>
                </a:solidFill>
                <a:latin typeface="Verdana" panose="020B0604030504040204" pitchFamily="34" charset="0"/>
              </a:rPr>
              <a:t>，</a:t>
            </a:r>
            <a:r>
              <a:rPr lang="zh-CN" altLang="en-US">
                <a:solidFill>
                  <a:srgbClr val="FF3300"/>
                </a:solidFill>
                <a:latin typeface="Verdana" panose="020B0604030504040204" pitchFamily="34" charset="0"/>
              </a:rPr>
              <a:t>使得</a:t>
            </a:r>
            <a:r>
              <a:rPr lang="en-US" altLang="zh-CN" i="1">
                <a:solidFill>
                  <a:srgbClr val="FF3300"/>
                </a:solidFill>
                <a:latin typeface="Verdana" panose="020B0604030504040204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</a:rPr>
              <a:t>(A</a:t>
            </a:r>
            <a:r>
              <a:rPr lang="en-US" altLang="zh-CN" sz="1500" i="1">
                <a:solidFill>
                  <a:srgbClr val="FF3300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rgbClr val="FF3300"/>
                </a:solidFill>
                <a:latin typeface="Verdana" panose="020B0604030504040204" pitchFamily="34" charset="0"/>
              </a:rPr>
              <a:t>)=F</a:t>
            </a:r>
          </a:p>
          <a:p>
            <a:pPr lvl="1"/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称由前提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300">
                <a:solidFill>
                  <a:schemeClr val="accent2"/>
                </a:solidFill>
              </a:rPr>
              <a:t>k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推出结论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的推理是有效的</a:t>
            </a:r>
          </a:p>
          <a:p>
            <a:pPr lvl="1"/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为有效结论</a:t>
            </a:r>
          </a:p>
          <a:p>
            <a:r>
              <a:rPr lang="zh-CN" altLang="en-US"/>
              <a:t>定理：</a:t>
            </a:r>
            <a:r>
              <a:rPr lang="en-GB" altLang="zh-CN">
                <a:latin typeface="Verdana" panose="020B0604030504040204" pitchFamily="34" charset="0"/>
              </a:rPr>
              <a:t>{</a:t>
            </a:r>
            <a:r>
              <a:rPr lang="en-US" altLang="zh-CN">
                <a:latin typeface="Verdana" panose="020B0604030504040204" pitchFamily="34" charset="0"/>
              </a:rPr>
              <a:t>A</a:t>
            </a:r>
            <a:r>
              <a:rPr lang="en-US" altLang="zh-CN" sz="1400"/>
              <a:t>1</a:t>
            </a:r>
            <a:r>
              <a:rPr lang="en-US" altLang="zh-CN"/>
              <a:t>,…,</a:t>
            </a:r>
            <a:r>
              <a:rPr lang="en-US" altLang="zh-CN">
                <a:latin typeface="Verdana" panose="020B0604030504040204" pitchFamily="34" charset="0"/>
              </a:rPr>
              <a:t>A</a:t>
            </a:r>
            <a:r>
              <a:rPr lang="en-US" altLang="zh-CN" sz="1400"/>
              <a:t>k</a:t>
            </a:r>
            <a:r>
              <a:rPr lang="en-GB" altLang="zh-CN">
                <a:latin typeface="Verdana" panose="020B0604030504040204" pitchFamily="34" charset="0"/>
              </a:rPr>
              <a:t>} </a:t>
            </a:r>
            <a:r>
              <a:rPr lang="en-GB" altLang="zh-CN">
                <a:latin typeface="Lucida Sans Unicode" panose="020B0602030504020204" pitchFamily="34" charset="0"/>
              </a:rPr>
              <a:t>⊨ </a:t>
            </a:r>
            <a:r>
              <a:rPr lang="en-US" altLang="zh-CN">
                <a:latin typeface="Verdana" panose="020B0604030504040204" pitchFamily="34" charset="0"/>
              </a:rPr>
              <a:t>B </a:t>
            </a:r>
            <a:r>
              <a:rPr lang="zh-CN" altLang="en-US">
                <a:latin typeface="Verdana" panose="020B0604030504040204" pitchFamily="34" charset="0"/>
              </a:rPr>
              <a:t>当且仅当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Verdana" panose="020B0604030504040204" pitchFamily="34" charset="0"/>
              </a:rPr>
              <a:t>            A</a:t>
            </a:r>
            <a:r>
              <a:rPr lang="en-US" altLang="zh-CN" sz="1400"/>
              <a:t>1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Verdana" panose="020B0604030504040204" pitchFamily="34" charset="0"/>
              </a:rPr>
              <a:t>A</a:t>
            </a:r>
            <a:r>
              <a:rPr lang="en-US" altLang="zh-CN" sz="1400"/>
              <a:t>k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>
                <a:latin typeface="Verdana" panose="020B0604030504040204" pitchFamily="34" charset="0"/>
              </a:rPr>
              <a:t>B </a:t>
            </a:r>
            <a:r>
              <a:rPr lang="zh-CN" altLang="en-US">
                <a:latin typeface="Verdana" panose="020B0604030504040204" pitchFamily="34" charset="0"/>
              </a:rPr>
              <a:t>为重言式</a:t>
            </a:r>
            <a:endParaRPr lang="en-GB" altLang="en-US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B5A3836-D742-4B2E-A8BB-7F771812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5.3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推理理论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>
            <a:extLst>
              <a:ext uri="{FF2B5EF4-FFF2-40B4-BE49-F238E27FC236}">
                <a16:creationId xmlns:a16="http://schemas.microsoft.com/office/drawing/2014/main" id="{9F2C0FD8-4702-463C-A8BD-F95F677C67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r>
              <a:rPr lang="zh-CN" altLang="en-US"/>
              <a:t>例：证明 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 </a:t>
            </a:r>
            <a:r>
              <a:rPr lang="en-GB" altLang="zh-CN">
                <a:latin typeface="Lucida Sans Unicode" panose="020B0602030504020204" pitchFamily="34" charset="0"/>
              </a:rPr>
              <a:t>⊨ </a:t>
            </a:r>
            <a:r>
              <a:rPr lang="zh-CN" altLang="en-US">
                <a:sym typeface="Symbol" panose="05050102010706020507" pitchFamily="18" charset="2"/>
              </a:rPr>
              <a:t>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 </a:t>
            </a:r>
            <a:endParaRPr lang="en-GB" altLang="zh-CN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证明</a:t>
            </a:r>
            <a:r>
              <a:rPr lang="zh-CN" altLang="en-GB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（反证法）</a:t>
            </a:r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：设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 </a:t>
            </a:r>
            <a:r>
              <a:rPr lang="en-GB" altLang="zh-CN">
                <a:latin typeface="Lucida Sans Unicode" panose="020B0602030504020204" pitchFamily="34" charset="0"/>
              </a:rPr>
              <a:t>⊭ </a:t>
            </a:r>
            <a:r>
              <a:rPr lang="zh-CN" altLang="en-US">
                <a:sym typeface="Symbol" panose="05050102010706020507" pitchFamily="18" charset="2"/>
              </a:rPr>
              <a:t>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zh-CN" altLang="en-US"/>
              <a:t> </a:t>
            </a:r>
            <a:endParaRPr lang="zh-CN" altLang="en-GB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    存在个体域</a:t>
            </a: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D</a:t>
            </a: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的赋值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Verdana" panose="020B0604030504040204" pitchFamily="34" charset="0"/>
              </a:rPr>
              <a:t>，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))=T</a:t>
            </a:r>
            <a:r>
              <a:rPr lang="zh-CN" altLang="en-US">
                <a:latin typeface="Verdana" panose="020B0604030504040204" pitchFamily="3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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))=F</a:t>
            </a:r>
            <a:r>
              <a:rPr lang="zh-CN" altLang="en-US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    由于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))=T</a:t>
            </a:r>
            <a:r>
              <a:rPr lang="zh-CN" altLang="en-US">
                <a:latin typeface="Verdana" panose="020B0604030504040204" pitchFamily="34" charset="0"/>
              </a:rPr>
              <a:t>，存在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D</a:t>
            </a:r>
            <a:r>
              <a:rPr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，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>
                <a:latin typeface="Verdana" panose="020B0604030504040204" pitchFamily="34" charset="0"/>
              </a:rPr>
              <a:t>)=T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latin typeface="Verdana" panose="020B0604030504040204" pitchFamily="34" charset="0"/>
              </a:rPr>
              <a:t>    故存在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D</a:t>
            </a:r>
            <a:r>
              <a:rPr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，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a</a:t>
            </a:r>
            <a:r>
              <a:rPr lang="en-US" altLang="zh-CN">
                <a:latin typeface="Verdana" panose="020B0604030504040204" pitchFamily="34" charset="0"/>
              </a:rPr>
              <a:t>)=F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     由于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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))=F</a:t>
            </a:r>
            <a:r>
              <a:rPr lang="zh-CN" altLang="en-US">
                <a:latin typeface="Verdana" panose="020B0604030504040204" pitchFamily="34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A(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))=T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latin typeface="Verdana" panose="020B0604030504040204" pitchFamily="34" charset="0"/>
              </a:rPr>
              <a:t>    矛盾！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B8B4F22-B3D0-40CF-9A41-CA02C4CD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5.3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推理理论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5BCD068-6D37-45B7-A220-302C44283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05C1387-F5F9-4D3B-A1A6-3A4D4A657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公式</a:t>
            </a:r>
            <a:r>
              <a:rPr lang="en-US" altLang="zh-CN" sz="2400" i="1"/>
              <a:t>A</a:t>
            </a:r>
            <a:r>
              <a:rPr lang="zh-CN" altLang="en-US" sz="2400"/>
              <a:t>和</a:t>
            </a:r>
            <a:r>
              <a:rPr lang="en-US" altLang="zh-CN" sz="2400" i="1"/>
              <a:t>B</a:t>
            </a:r>
            <a:r>
              <a:rPr lang="zh-CN" altLang="en-US" sz="2400"/>
              <a:t>等值：</a:t>
            </a:r>
            <a:r>
              <a:rPr lang="en-US" altLang="zh-CN" sz="2400" i="1"/>
              <a:t>A</a:t>
            </a:r>
            <a:r>
              <a:rPr lang="en-US" altLang="zh-CN" sz="2400"/>
              <a:t>↔</a:t>
            </a:r>
            <a:r>
              <a:rPr lang="en-US" altLang="zh-CN" sz="2400" i="1"/>
              <a:t>B</a:t>
            </a:r>
            <a:r>
              <a:rPr lang="zh-CN" altLang="en-US" sz="2400"/>
              <a:t>为永真式</a:t>
            </a:r>
          </a:p>
          <a:p>
            <a:r>
              <a:rPr lang="zh-CN" altLang="en-US" sz="2400"/>
              <a:t>两类基本等值式：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1. </a:t>
            </a:r>
            <a:r>
              <a:rPr lang="zh-CN" altLang="en-US" sz="2400"/>
              <a:t>命题逻辑的重言式的代换实例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2. </a:t>
            </a:r>
            <a:r>
              <a:rPr lang="zh-CN" altLang="en-US" sz="2400"/>
              <a:t>关于量词的等值式</a:t>
            </a:r>
          </a:p>
          <a:p>
            <a:r>
              <a:rPr lang="zh-CN" altLang="en-US" sz="2400"/>
              <a:t>三条规则：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1. </a:t>
            </a:r>
            <a:r>
              <a:rPr lang="zh-CN" altLang="en-US" sz="2400"/>
              <a:t>置换规则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2. </a:t>
            </a:r>
            <a:r>
              <a:rPr lang="zh-CN" altLang="en-US" sz="2400"/>
              <a:t>换名规则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en-US" altLang="zh-CN" sz="2400"/>
              <a:t>3. </a:t>
            </a:r>
            <a:r>
              <a:rPr lang="zh-CN" altLang="en-US" sz="2400"/>
              <a:t>代替规则</a:t>
            </a:r>
          </a:p>
          <a:p>
            <a:r>
              <a:rPr lang="zh-CN" altLang="en-US" sz="2400"/>
              <a:t>前束范式</a:t>
            </a:r>
          </a:p>
          <a:p>
            <a:r>
              <a:rPr lang="zh-CN" altLang="en-GB" sz="2400">
                <a:latin typeface="Verdana" panose="020B0604030504040204" pitchFamily="34" charset="0"/>
              </a:rPr>
              <a:t>推理正确：</a:t>
            </a:r>
            <a:r>
              <a:rPr lang="en-GB" altLang="zh-CN" sz="2400">
                <a:latin typeface="Verdana" panose="020B0604030504040204" pitchFamily="34" charset="0"/>
              </a:rPr>
              <a:t>{</a:t>
            </a:r>
            <a:r>
              <a:rPr lang="en-US" altLang="zh-CN" sz="2400">
                <a:latin typeface="Verdana" panose="020B0604030504040204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 sz="2400"/>
              <a:t>,…,</a:t>
            </a:r>
            <a:r>
              <a:rPr lang="en-US" altLang="zh-CN" sz="2400">
                <a:latin typeface="Verdana" panose="020B0604030504040204" pitchFamily="34" charset="0"/>
              </a:rPr>
              <a:t>A</a:t>
            </a:r>
            <a:r>
              <a:rPr lang="en-US" altLang="zh-CN" sz="1200"/>
              <a:t>k</a:t>
            </a:r>
            <a:r>
              <a:rPr lang="en-GB" altLang="zh-CN" sz="2400">
                <a:latin typeface="Verdana" panose="020B0604030504040204" pitchFamily="34" charset="0"/>
              </a:rPr>
              <a:t>} </a:t>
            </a:r>
            <a:r>
              <a:rPr lang="en-GB" altLang="zh-CN" sz="2400">
                <a:latin typeface="Lucida Sans Unicode" panose="020B0602030504020204" pitchFamily="34" charset="0"/>
              </a:rPr>
              <a:t>⊨ </a:t>
            </a:r>
            <a:r>
              <a:rPr lang="en-US" altLang="zh-CN" sz="2400">
                <a:latin typeface="Verdana" panose="020B0604030504040204" pitchFamily="34" charset="0"/>
              </a:rPr>
              <a:t>B </a:t>
            </a:r>
            <a:r>
              <a:rPr lang="zh-CN" altLang="en-US" sz="2400">
                <a:latin typeface="Verdana" panose="020B0604030504040204" pitchFamily="34" charset="0"/>
              </a:rPr>
              <a:t>当且仅当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Verdana" panose="020B0604030504040204" pitchFamily="34" charset="0"/>
              </a:rPr>
              <a:t>                               A</a:t>
            </a:r>
            <a:r>
              <a:rPr lang="en-US" altLang="zh-CN" sz="1200"/>
              <a:t>1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/>
              <a:t>…</a:t>
            </a:r>
            <a:r>
              <a:rPr lang="en-US" altLang="zh-CN" sz="2400">
                <a:sym typeface="Symbol" panose="05050102010706020507" pitchFamily="18" charset="2"/>
              </a:rPr>
              <a:t> </a:t>
            </a:r>
            <a:r>
              <a:rPr lang="en-US" altLang="zh-CN" sz="2400">
                <a:latin typeface="Verdana" panose="020B0604030504040204" pitchFamily="34" charset="0"/>
              </a:rPr>
              <a:t>A</a:t>
            </a:r>
            <a:r>
              <a:rPr lang="en-US" altLang="zh-CN" sz="1200"/>
              <a:t>k</a:t>
            </a:r>
            <a:r>
              <a:rPr lang="en-US" altLang="zh-CN" sz="2400"/>
              <a:t> </a:t>
            </a:r>
            <a:r>
              <a:rPr lang="en-US" altLang="zh-CN" sz="2400"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>
                <a:latin typeface="Verdana" panose="020B0604030504040204" pitchFamily="34" charset="0"/>
              </a:rPr>
              <a:t>B </a:t>
            </a:r>
            <a:r>
              <a:rPr lang="zh-CN" altLang="en-US" sz="2400">
                <a:latin typeface="Verdana" panose="020B0604030504040204" pitchFamily="34" charset="0"/>
              </a:rPr>
              <a:t>为重言式</a:t>
            </a:r>
            <a:endParaRPr lang="en-GB" altLang="en-US" sz="240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35797F8D-CFB1-4C35-B8DE-D4ADAA0C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等值式</a:t>
            </a:r>
            <a:r>
              <a:rPr kumimoji="1" lang="en-US" altLang="zh-CN" sz="3200">
                <a:latin typeface="Times New Roman" panose="02020603050405020304" pitchFamily="18" charset="0"/>
              </a:rPr>
              <a:t>(Equivalence)</a:t>
            </a:r>
            <a:r>
              <a:rPr kumimoji="1" lang="zh-CN" altLang="en-US" sz="3200">
                <a:latin typeface="Times New Roman" panose="02020603050405020304" pitchFamily="18" charset="0"/>
              </a:rPr>
              <a:t>：公式</a:t>
            </a:r>
            <a:r>
              <a:rPr kumimoji="1" lang="en-US" altLang="zh-CN" sz="3200" i="1">
                <a:latin typeface="Verdana" panose="020B0604030504040204" pitchFamily="34" charset="0"/>
              </a:rPr>
              <a:t>A</a:t>
            </a:r>
            <a:r>
              <a:rPr kumimoji="1" lang="zh-CN" altLang="en-US" sz="3200" i="1">
                <a:latin typeface="Verdana" panose="020B0604030504040204" pitchFamily="34" charset="0"/>
              </a:rPr>
              <a:t>，</a:t>
            </a:r>
            <a:r>
              <a:rPr kumimoji="1" lang="en-US" altLang="zh-CN" sz="3200" i="1">
                <a:latin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kumimoji="1" lang="zh-CN" altLang="en-US" sz="3200">
                <a:latin typeface="Times New Roman" panose="02020603050405020304" pitchFamily="18" charset="0"/>
              </a:rPr>
              <a:t>的等价式</a:t>
            </a:r>
            <a:r>
              <a:rPr kumimoji="1" lang="en-US" altLang="zh-CN" sz="3200" i="1">
                <a:latin typeface="Verdana" panose="020B0604030504040204" pitchFamily="34" charset="0"/>
              </a:rPr>
              <a:t>A</a:t>
            </a:r>
            <a:r>
              <a:rPr kumimoji="1" lang="en-US" altLang="zh-CN" sz="3200">
                <a:cs typeface="Arial" panose="020B0604020202020204" pitchFamily="34" charset="0"/>
              </a:rPr>
              <a:t>↔</a:t>
            </a:r>
            <a:r>
              <a:rPr kumimoji="1" lang="en-US" altLang="zh-CN" sz="3200" i="1">
                <a:latin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kumimoji="1" lang="zh-CN" altLang="en-US" sz="3200">
                <a:latin typeface="Verdana" panose="020B0604030504040204" pitchFamily="34" charset="0"/>
                <a:cs typeface="Arial" panose="020B0604020202020204" pitchFamily="34" charset="0"/>
              </a:rPr>
              <a:t>为永真式</a:t>
            </a:r>
            <a:endParaRPr kumimoji="1" lang="zh-CN" altLang="en-US" sz="320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符号：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，也称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逻辑恒等于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3E71FE-9863-485D-BA42-B34EF32F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ED0B35A-8EAB-41E8-BDC7-E769A3113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DA4D74E-1908-49D0-9B30-91FFBCB07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062912" cy="4895850"/>
          </a:xfrm>
        </p:spPr>
        <p:txBody>
          <a:bodyPr/>
          <a:lstStyle/>
          <a:p>
            <a:r>
              <a:rPr lang="zh-CN" altLang="en-US" sz="2400">
                <a:latin typeface="Verdana" panose="020B0604030504040204" pitchFamily="34" charset="0"/>
              </a:rPr>
              <a:t>第一组  命题逻辑推理定律代换实例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例如：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xF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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yG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xF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               为化简律代换实例</a:t>
            </a:r>
            <a:endParaRPr lang="en-US" altLang="zh-CN" sz="24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r>
              <a:rPr lang="zh-CN" altLang="en-US" sz="2400">
                <a:latin typeface="Verdana" panose="020B0604030504040204" pitchFamily="34" charset="0"/>
              </a:rPr>
              <a:t>第二组  由基本等值式生成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Verdana" panose="020B0604030504040204" pitchFamily="34" charset="0"/>
              </a:rPr>
              <a:t>    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例如：由 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生成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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  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与  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zh-CN" altLang="en-US" sz="2400">
                <a:latin typeface="Verdana" panose="020B0604030504040204" pitchFamily="34" charset="0"/>
              </a:rPr>
              <a:t>第三组  常用的推理定律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    例如：（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）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xB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             （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）</a:t>
            </a:r>
            <a:r>
              <a:rPr lang="zh-CN" altLang="en-US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))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xA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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xB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 sz="24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latin typeface="Verdana" panose="020B0604030504040204" pitchFamily="34" charset="0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Verdana" panose="020B0604030504040204" pitchFamily="34" charset="0"/>
              </a:rPr>
              <a:t>注意：反向蕴涵式不成立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7515629-1D79-4A09-A0A8-7AF84DE19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7697767-C9FB-4D3D-9B35-FDD9FCEF0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证明：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1. 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xA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xB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  <a:r>
              <a:rPr lang="en-GB" altLang="zh-CN">
                <a:solidFill>
                  <a:schemeClr val="accent2"/>
                </a:solidFill>
                <a:latin typeface="Lucida Sans Unicode" panose="020B0602030504020204" pitchFamily="34" charset="0"/>
              </a:rPr>
              <a:t>⊨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 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2.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))  </a:t>
            </a:r>
            <a:r>
              <a:rPr lang="zh-CN" altLang="en-GB">
                <a:solidFill>
                  <a:schemeClr val="accent2"/>
                </a:solidFill>
                <a:latin typeface="Lucida Sans Unicode" panose="020B0602030504020204" pitchFamily="34" charset="0"/>
              </a:rPr>
              <a:t>⊭</a:t>
            </a:r>
            <a:r>
              <a:rPr lang="en-GB" altLang="zh-CN">
                <a:solidFill>
                  <a:schemeClr val="accent2"/>
                </a:solidFill>
                <a:latin typeface="Lucida Sans Unicode" panose="020B0602030504020204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xA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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xB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>
            <a:extLst>
              <a:ext uri="{FF2B5EF4-FFF2-40B4-BE49-F238E27FC236}">
                <a16:creationId xmlns:a16="http://schemas.microsoft.com/office/drawing/2014/main" id="{E3E78CB1-3665-4D16-88F0-87D208C9A4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全称量词消去规则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UI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      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)         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  结论：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)      </a:t>
            </a:r>
            <a:r>
              <a:rPr lang="zh-CN" altLang="en-US" sz="3200">
                <a:sym typeface="Symbol" panose="05050102010706020507" pitchFamily="18" charset="2"/>
              </a:rPr>
              <a:t>结论：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sz="3200" i="1">
                <a:latin typeface="Verdana" panose="020B0604030504040204" pitchFamily="34" charset="0"/>
                <a:sym typeface="Symbol" panose="05050102010706020507" pitchFamily="18" charset="2"/>
              </a:rPr>
              <a:t>c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endParaRPr lang="zh-CN" altLang="en-GB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条件</a:t>
            </a:r>
          </a:p>
          <a:p>
            <a:pPr lvl="1"/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不在</a:t>
            </a:r>
            <a:r>
              <a:rPr kumimoji="0"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和</a:t>
            </a:r>
            <a:r>
              <a:rPr kumimoji="0"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的辖域内自由出现</a:t>
            </a:r>
          </a:p>
          <a:p>
            <a:pPr lvl="1"/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0"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指由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0"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把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0"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代入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得到</a:t>
            </a:r>
            <a:endParaRPr lang="en-GB" altLang="zh-CN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endParaRPr lang="en-GB" altLang="zh-CN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91BC3BB-9C3D-4ACF-AC55-CC7583AF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5.3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推理理论</a:t>
            </a:r>
          </a:p>
        </p:txBody>
      </p:sp>
      <p:sp>
        <p:nvSpPr>
          <p:cNvPr id="134149" name="Line 5">
            <a:extLst>
              <a:ext uri="{FF2B5EF4-FFF2-40B4-BE49-F238E27FC236}">
                <a16:creationId xmlns:a16="http://schemas.microsoft.com/office/drawing/2014/main" id="{2DC56D31-DB6D-4984-88BD-73A2EFD19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565400"/>
            <a:ext cx="244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0" name="Line 6">
            <a:extLst>
              <a:ext uri="{FF2B5EF4-FFF2-40B4-BE49-F238E27FC236}">
                <a16:creationId xmlns:a16="http://schemas.microsoft.com/office/drawing/2014/main" id="{34F8EE2D-B276-4E3E-8C6C-18393AA7A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565400"/>
            <a:ext cx="244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2">
            <a:extLst>
              <a:ext uri="{FF2B5EF4-FFF2-40B4-BE49-F238E27FC236}">
                <a16:creationId xmlns:a16="http://schemas.microsoft.com/office/drawing/2014/main" id="{6251A0E9-6BAE-43C8-B54B-1FFA977C5F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UI</a:t>
            </a:r>
            <a:r>
              <a:rPr lang="zh-CN" altLang="en-US"/>
              <a:t>条件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E9CEF-624B-4171-AD07-6F600271A99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/>
              <a:t>设真命题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推导如下：</a:t>
            </a:r>
            <a:endParaRPr lang="en-US" altLang="zh-CN"/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/>
              <a:t>                         </a:t>
            </a:r>
            <a:r>
              <a:rPr lang="zh-CN" altLang="en-US"/>
              <a:t>使用</a:t>
            </a:r>
            <a:r>
              <a:rPr lang="en-US" altLang="zh-CN"/>
              <a:t>UI</a:t>
            </a:r>
            <a:r>
              <a:rPr lang="zh-CN" altLang="en-US"/>
              <a:t>规则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该结论是错误的！！！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取解释</a:t>
            </a:r>
            <a:r>
              <a:rPr lang="en-US" altLang="zh-CN">
                <a:solidFill>
                  <a:schemeClr val="accent2"/>
                </a:solidFill>
              </a:rPr>
              <a:t>I</a:t>
            </a:r>
            <a:r>
              <a:rPr lang="zh-CN" altLang="en-US">
                <a:solidFill>
                  <a:schemeClr val="accent2"/>
                </a:solidFill>
              </a:rPr>
              <a:t>：个体域为实数域，</a:t>
            </a:r>
            <a:r>
              <a:rPr lang="en-US" altLang="zh-CN">
                <a:solidFill>
                  <a:schemeClr val="accent2"/>
                </a:solidFill>
              </a:rPr>
              <a:t>F(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y</a:t>
            </a:r>
            <a:r>
              <a:rPr lang="en-US" altLang="zh-CN">
                <a:solidFill>
                  <a:schemeClr val="accent2"/>
                </a:solidFill>
              </a:rPr>
              <a:t>):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>
                <a:solidFill>
                  <a:schemeClr val="accent2"/>
                </a:solidFill>
              </a:rPr>
              <a:t> &gt; </a:t>
            </a:r>
            <a:r>
              <a:rPr lang="en-US" altLang="zh-CN" i="1">
                <a:solidFill>
                  <a:schemeClr val="accent2"/>
                </a:solidFill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原因在于</a:t>
            </a:r>
            <a:r>
              <a:rPr lang="en-US" altLang="zh-CN"/>
              <a:t>:  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</a:t>
            </a:r>
            <a:r>
              <a:rPr kumimoji="0"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的辖域内自由出现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63DC9D8-875D-4512-9781-061C9EE91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406525"/>
          <a:ext cx="1728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06525"/>
                        <a:ext cx="1728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DCC591DD-1C1F-4F3C-8EA1-7EE586B04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20938"/>
          <a:ext cx="1574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5" imgW="634680" imgH="203040" progId="Equation.3">
                  <p:embed/>
                </p:oleObj>
              </mc:Choice>
              <mc:Fallback>
                <p:oleObj name="公式" r:id="rId5" imgW="634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0938"/>
                        <a:ext cx="1574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>
            <a:extLst>
              <a:ext uri="{FF2B5EF4-FFF2-40B4-BE49-F238E27FC236}">
                <a16:creationId xmlns:a16="http://schemas.microsoft.com/office/drawing/2014/main" id="{7949B886-1370-4D38-86A8-D165930C02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全称量词引入规则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(UG)</a:t>
            </a:r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，给定前提</a:t>
            </a:r>
            <a:r>
              <a:rPr lang="el-GR" altLang="zh-CN">
                <a:latin typeface="Lucida Console" panose="020B0609040504020204" pitchFamily="49" charset="0"/>
                <a:sym typeface="Symbol" panose="05050102010706020507" pitchFamily="18" charset="2"/>
              </a:rPr>
              <a:t>Γ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={</a:t>
            </a:r>
            <a:r>
              <a:rPr lang="en-GB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GB" altLang="zh-CN" sz="160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,…,</a:t>
            </a:r>
            <a:r>
              <a:rPr lang="en-GB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GB" altLang="zh-CN" sz="1600">
                <a:latin typeface="Verdan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             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结论：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endParaRPr lang="zh-CN" altLang="en-GB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条件：</a:t>
            </a:r>
          </a:p>
          <a:p>
            <a:pPr lvl="1"/>
            <a:r>
              <a:rPr kumimoji="0" lang="en-US" altLang="zh-CN" sz="29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不在</a:t>
            </a:r>
            <a:r>
              <a:rPr lang="el-GR" altLang="zh-CN">
                <a:solidFill>
                  <a:srgbClr val="FF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Γ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中任何公式自由出现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E6C3E55-2961-48AD-B0AA-329FE9BD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5.3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推理理论</a:t>
            </a:r>
          </a:p>
        </p:txBody>
      </p:sp>
      <p:sp>
        <p:nvSpPr>
          <p:cNvPr id="136196" name="Line 4">
            <a:extLst>
              <a:ext uri="{FF2B5EF4-FFF2-40B4-BE49-F238E27FC236}">
                <a16:creationId xmlns:a16="http://schemas.microsoft.com/office/drawing/2014/main" id="{7B31A340-C689-4170-B040-37856BE1A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2997200"/>
            <a:ext cx="2736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1D3B676-2A92-4EE2-8D4F-5A68C7C99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UG</a:t>
            </a:r>
            <a:r>
              <a:rPr lang="zh-CN" altLang="en-US"/>
              <a:t>条件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0A68A4C-8DF5-4D8C-B161-9BE085070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4582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Lucida Console" panose="020B0609040504020204" pitchFamily="49" charset="0"/>
                <a:sym typeface="Symbol" panose="05050102010706020507" pitchFamily="18" charset="2"/>
              </a:rPr>
              <a:t>前提：</a:t>
            </a:r>
            <a:r>
              <a:rPr lang="en-GB" altLang="zh-CN" sz="2400">
                <a:latin typeface="Verdana" panose="020B0604030504040204" pitchFamily="34" charset="0"/>
                <a:sym typeface="Symbol" panose="05050102010706020507" pitchFamily="18" charset="2"/>
              </a:rPr>
              <a:t>F(x), F(x)G(x)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Verdana" panose="020B0604030504040204" pitchFamily="34" charset="0"/>
                <a:sym typeface="Symbol" panose="05050102010706020507" pitchFamily="18" charset="2"/>
              </a:rPr>
              <a:t>   结论： </a:t>
            </a:r>
            <a:r>
              <a:rPr kumimoji="0" lang="en-US" altLang="zh-CN" sz="2400"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sz="24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GB" altLang="zh-CN" sz="2400">
                <a:latin typeface="Verdana" panose="020B0604030504040204" pitchFamily="34" charset="0"/>
                <a:sym typeface="Symbol" panose="05050102010706020507" pitchFamily="18" charset="2"/>
              </a:rPr>
              <a:t>G(x)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推导如下：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</a:t>
            </a:r>
            <a:r>
              <a:rPr lang="en-GB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1. F(x)G(x)       </a:t>
            </a:r>
            <a:r>
              <a:rPr lang="zh-CN" altLang="en-GB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前提引入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</a:t>
            </a:r>
            <a:r>
              <a:rPr lang="en-GB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2. F(x)                  </a:t>
            </a:r>
            <a:r>
              <a:rPr lang="zh-CN" altLang="en-GB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前提引入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3. G(x)                 </a:t>
            </a:r>
            <a:r>
              <a:rPr lang="zh-CN" altLang="en-GB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假言推理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4. </a:t>
            </a:r>
            <a:r>
              <a:rPr kumimoji="0"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sz="24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GB" altLang="zh-CN" sz="24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G(x)            </a:t>
            </a:r>
            <a:r>
              <a:rPr lang="zh-CN" altLang="en-US" sz="2400">
                <a:solidFill>
                  <a:schemeClr val="accent2"/>
                </a:solidFill>
              </a:rPr>
              <a:t>使用</a:t>
            </a:r>
            <a:r>
              <a:rPr lang="en-US" altLang="zh-CN" sz="2400">
                <a:solidFill>
                  <a:schemeClr val="accent2"/>
                </a:solidFill>
              </a:rPr>
              <a:t>UG</a:t>
            </a:r>
            <a:r>
              <a:rPr lang="zh-CN" altLang="en-US" sz="2400">
                <a:solidFill>
                  <a:schemeClr val="accent2"/>
                </a:solidFill>
              </a:rPr>
              <a:t>规则</a:t>
            </a:r>
            <a:endParaRPr lang="en-GB" altLang="zh-CN" sz="2400">
              <a:solidFill>
                <a:schemeClr val="accent2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   该结论是错误的！！！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</a:rPr>
              <a:t>   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取解释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：个体域为整数域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，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：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是偶数，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：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被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整除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原因在于：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zh-CN" altLang="en-GB" sz="24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</a:t>
            </a:r>
            <a:r>
              <a:rPr lang="el-GR" altLang="zh-CN" sz="2400">
                <a:solidFill>
                  <a:srgbClr val="FF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Γ</a:t>
            </a:r>
            <a:r>
              <a:rPr kumimoji="0" lang="zh-CN" altLang="en-US" sz="24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中的公式自由出现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>
            <a:extLst>
              <a:ext uri="{FF2B5EF4-FFF2-40B4-BE49-F238E27FC236}">
                <a16:creationId xmlns:a16="http://schemas.microsoft.com/office/drawing/2014/main" id="{8F540FD0-6B02-4A00-AAFE-5AABA417D2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062913" cy="4789488"/>
          </a:xfrm>
          <a:noFill/>
        </p:spPr>
        <p:txBody>
          <a:bodyPr/>
          <a:lstStyle/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存在量词消去规则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(EI)</a:t>
            </a:r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，给定前提</a:t>
            </a:r>
            <a:endParaRPr lang="en-GB" altLang="zh-CN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sym typeface="Symbol" panose="05050102010706020507" pitchFamily="18" charset="2"/>
              </a:rPr>
              <a:t> </a:t>
            </a:r>
            <a:r>
              <a:rPr lang="el-GR" altLang="zh-CN">
                <a:latin typeface="Lucida Console" panose="020B0609040504020204" pitchFamily="49" charset="0"/>
                <a:sym typeface="Symbol" panose="05050102010706020507" pitchFamily="18" charset="2"/>
              </a:rPr>
              <a:t>Γ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={</a:t>
            </a:r>
            <a:r>
              <a:rPr lang="en-GB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GB" altLang="zh-CN" sz="160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,…,</a:t>
            </a:r>
            <a:r>
              <a:rPr lang="en-GB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GB" altLang="zh-CN" sz="1600">
                <a:latin typeface="Verdan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        x 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结论：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c)</a:t>
            </a:r>
            <a:endParaRPr lang="zh-CN" altLang="en-GB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条件：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不在</a:t>
            </a:r>
            <a:r>
              <a:rPr lang="el-GR" altLang="zh-CN">
                <a:solidFill>
                  <a:srgbClr val="FF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Γ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的任何公式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出现</a:t>
            </a:r>
          </a:p>
          <a:p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例</a:t>
            </a:r>
            <a:r>
              <a:rPr kumimoji="0"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：要证明如果行列式有两行或两列成</a:t>
            </a:r>
            <a:r>
              <a:rPr kumimoji="0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比例</a:t>
            </a:r>
            <a:r>
              <a:rPr kumimoji="0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0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kumimoji="0"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行列式为零，只须取行列式的任意两行或两列，设它们成比例，证明行列式为零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E6E66AC-A55F-463E-8266-ABFDFF81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5.3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推理理论</a:t>
            </a:r>
          </a:p>
        </p:txBody>
      </p:sp>
      <p:sp>
        <p:nvSpPr>
          <p:cNvPr id="137220" name="Line 4">
            <a:extLst>
              <a:ext uri="{FF2B5EF4-FFF2-40B4-BE49-F238E27FC236}">
                <a16:creationId xmlns:a16="http://schemas.microsoft.com/office/drawing/2014/main" id="{56228BB7-AD57-4FDB-8960-ADD978031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068638"/>
            <a:ext cx="316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626FB59-2098-4FBA-9B4D-E18185032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sym typeface="Symbol" panose="05050102010706020507" pitchFamily="18" charset="2"/>
              </a:rPr>
              <a:t>EI</a:t>
            </a:r>
            <a:r>
              <a:rPr lang="zh-CN" altLang="en-GB">
                <a:sym typeface="Symbol" panose="05050102010706020507" pitchFamily="18" charset="2"/>
              </a:rPr>
              <a:t>规则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FF967F6-A586-4975-B8E3-333C4B7F7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设真命题 </a:t>
            </a:r>
            <a:r>
              <a:rPr lang="zh-CN" altLang="en-US">
                <a:latin typeface="Verdana" panose="020B0604030504040204" pitchFamily="34" charset="0"/>
              </a:rPr>
              <a:t>  </a:t>
            </a:r>
            <a:r>
              <a:rPr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c</a:t>
            </a:r>
            <a:r>
              <a:rPr lang="en-US" altLang="zh-CN">
                <a:latin typeface="Verdana" panose="020B0604030504040204" pitchFamily="34" charset="0"/>
              </a:rPr>
              <a:t>&lt;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  推导如下：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 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1.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&lt;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c    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EI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Verdana" panose="020B0604030504040204" pitchFamily="34" charset="0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   该结论是错误的！！！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   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取解释</a:t>
            </a:r>
            <a:r>
              <a:rPr kumimoji="0"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kumimoji="0"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：个体域为实数域</a:t>
            </a:r>
          </a:p>
          <a:p>
            <a:pPr>
              <a:buFont typeface="Wingdings" panose="05000000000000000000" pitchFamily="2" charset="2"/>
              <a:buNone/>
            </a:pPr>
            <a:endParaRPr kumimoji="0" lang="en-US" altLang="zh-CN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chemeClr val="hlink"/>
                </a:solidFill>
                <a:latin typeface="Verdana" panose="020B0604030504040204" pitchFamily="34" charset="0"/>
              </a:rPr>
              <a:t>  </a:t>
            </a:r>
            <a:r>
              <a:rPr lang="zh-CN" altLang="en-US"/>
              <a:t>原因在于：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</a:t>
            </a:r>
            <a:r>
              <a:rPr lang="el-GR" altLang="zh-CN">
                <a:solidFill>
                  <a:srgbClr val="FF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Γ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中的公式自由出现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>
            <a:extLst>
              <a:ext uri="{FF2B5EF4-FFF2-40B4-BE49-F238E27FC236}">
                <a16:creationId xmlns:a16="http://schemas.microsoft.com/office/drawing/2014/main" id="{8408D94F-112F-402D-8F53-6466F58A98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存在量词引入规则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(EG)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3200">
                <a:latin typeface="Verdana" panose="020B0604030504040204" pitchFamily="34" charset="0"/>
                <a:sym typeface="Symbol" panose="05050102010706020507" pitchFamily="18" charset="2"/>
              </a:rPr>
              <a:t>          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                  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c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  结论： 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      </a:t>
            </a:r>
            <a:r>
              <a:rPr lang="zh-CN" altLang="en-US">
                <a:sym typeface="Symbol" panose="05050102010706020507" pitchFamily="18" charset="2"/>
              </a:rPr>
              <a:t>结论： </a:t>
            </a:r>
            <a:r>
              <a:rPr lang="en-GB" altLang="zh-CN"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endParaRPr lang="zh-CN" altLang="en-GB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r>
              <a:rPr lang="zh-CN" altLang="en-GB">
                <a:latin typeface="Verdana" panose="020B0604030504040204" pitchFamily="34" charset="0"/>
                <a:sym typeface="Symbol" panose="05050102010706020507" pitchFamily="18" charset="2"/>
              </a:rPr>
              <a:t>条件：</a:t>
            </a:r>
          </a:p>
          <a:p>
            <a:pPr lvl="1"/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和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c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分别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不在</a:t>
            </a:r>
            <a:r>
              <a:rPr lang="en-GB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和</a:t>
            </a:r>
            <a:r>
              <a:rPr lang="en-GB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的辖域内自由出现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E6F41AC-DB07-4A47-886D-30A1B47A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5.3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推理理论</a:t>
            </a:r>
          </a:p>
        </p:txBody>
      </p:sp>
      <p:sp>
        <p:nvSpPr>
          <p:cNvPr id="139268" name="Line 4">
            <a:extLst>
              <a:ext uri="{FF2B5EF4-FFF2-40B4-BE49-F238E27FC236}">
                <a16:creationId xmlns:a16="http://schemas.microsoft.com/office/drawing/2014/main" id="{81FC0B1B-D398-447D-8EA3-599EC2B2D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2565400"/>
            <a:ext cx="2449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9" name="Line 5">
            <a:extLst>
              <a:ext uri="{FF2B5EF4-FFF2-40B4-BE49-F238E27FC236}">
                <a16:creationId xmlns:a16="http://schemas.microsoft.com/office/drawing/2014/main" id="{890B2F68-D08E-4AFE-981F-FD62484BB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565400"/>
            <a:ext cx="2449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9F5A2E-CA63-4F7A-88A0-AE157BB41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sym typeface="Symbol" panose="05050102010706020507" pitchFamily="18" charset="2"/>
              </a:rPr>
              <a:t>EG</a:t>
            </a:r>
            <a:r>
              <a:rPr lang="zh-CN" altLang="en-GB">
                <a:sym typeface="Symbol" panose="05050102010706020507" pitchFamily="18" charset="2"/>
              </a:rPr>
              <a:t>规则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581C52B-B339-4381-9F55-8F124FB5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Verdana" panose="020B0604030504040204" pitchFamily="34" charset="0"/>
              </a:rPr>
              <a:t>设个体域是实数域，真命题  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&gt;0)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推导如下：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 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1.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x(x&gt;x)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    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EG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规则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Verdana" panose="020B0604030504040204" pitchFamily="34" charset="0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   该结论是错误的！！！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原因在于</a:t>
            </a:r>
            <a:r>
              <a:rPr lang="en-US" altLang="zh-CN"/>
              <a:t>:  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zh-CN" altLang="en-GB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</a:t>
            </a:r>
            <a:r>
              <a:rPr kumimoji="0"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0" lang="zh-CN" altLang="en-US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的辖域内自由出现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A0AB308E-FB44-4FA9-96CE-1101C3E4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第一类等值式：命题逻辑的重言式的代换实例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rgbClr val="800000"/>
                </a:solidFill>
                <a:latin typeface="Times New Roman" panose="02020603050405020304" pitchFamily="18" charset="0"/>
              </a:rPr>
              <a:t>理由</a:t>
            </a: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：重言式的代换实例都是永真式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100">
                <a:cs typeface="Arial" panose="020B0604020202020204" pitchFamily="34" charset="0"/>
              </a:rPr>
              <a:t>例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 F(x)    </a:t>
            </a: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 F(x)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</a:pP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F(x)  G(x)   F(x)  G(x) </a:t>
            </a: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9BC72DF2-4619-492A-AE2B-956EE85F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29000"/>
            <a:ext cx="1512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500">
                <a:solidFill>
                  <a:srgbClr val="FF0000"/>
                </a:solidFill>
              </a:rPr>
              <a:t>¬¬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AB7CC22A-F3E3-4A43-A403-A5D2BA1DB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365625"/>
            <a:ext cx="39608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solidFill>
                  <a:srgbClr val="FF0000"/>
                </a:solidFill>
              </a:rPr>
              <a:t>B</a:t>
            </a:r>
            <a:r>
              <a:rPr kumimoji="1" lang="zh-CN" altLang="en-US" sz="2500">
                <a:solidFill>
                  <a:srgbClr val="FF0000"/>
                </a:solidFill>
              </a:rPr>
              <a:t>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 sz="2500">
                <a:solidFill>
                  <a:srgbClr val="FF0000"/>
                </a:solidFill>
              </a:rPr>
              <a:t>¬ </a:t>
            </a:r>
            <a:r>
              <a:rPr kumimoji="1" lang="en-US" altLang="zh-CN" sz="2500" i="1">
                <a:solidFill>
                  <a:srgbClr val="FF0000"/>
                </a:solidFill>
              </a:rPr>
              <a:t>A</a:t>
            </a:r>
            <a:r>
              <a:rPr kumimoji="1" lang="zh-CN" altLang="en-US" sz="2500">
                <a:solidFill>
                  <a:srgbClr val="FF0000"/>
                </a:solidFill>
              </a:rPr>
              <a:t> 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2500">
                <a:solidFill>
                  <a:srgbClr val="FF0000"/>
                </a:solidFill>
              </a:rPr>
              <a:t> </a:t>
            </a:r>
            <a:r>
              <a:rPr kumimoji="1" lang="en-US" altLang="zh-CN" sz="25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322731FA-FD1A-4335-9628-CE7627D4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>
            <a:extLst>
              <a:ext uri="{FF2B5EF4-FFF2-40B4-BE49-F238E27FC236}">
                <a16:creationId xmlns:a16="http://schemas.microsoft.com/office/drawing/2014/main" id="{97844723-26BD-4347-8ED1-A8FCEC492B5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918450" cy="489585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/>
              <a:t>自然推理系统</a:t>
            </a:r>
            <a:r>
              <a:rPr lang="en-US" altLang="zh-CN"/>
              <a:t>N</a:t>
            </a:r>
            <a:r>
              <a:rPr lang="en-US" altLang="zh-CN" baseline="-25000"/>
              <a:t>ℒ</a:t>
            </a:r>
            <a:endParaRPr lang="en-US" altLang="zh-CN"/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zh-CN" altLang="en-US"/>
              <a:t>字母表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zh-CN" altLang="en-US"/>
              <a:t>合式公式</a:t>
            </a: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zh-CN" altLang="en-US"/>
              <a:t>推理规则集</a:t>
            </a:r>
            <a:endParaRPr lang="zh-CN" altLang="en-US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zh-CN" altLang="en-US">
                <a:solidFill>
                  <a:srgbClr val="FF0000"/>
                </a:solidFill>
              </a:rPr>
              <a:t>关于量词的规则集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79F7DEA-1926-4970-A061-F49A287081F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>
            <a:extLst>
              <a:ext uri="{FF2B5EF4-FFF2-40B4-BE49-F238E27FC236}">
                <a16:creationId xmlns:a16="http://schemas.microsoft.com/office/drawing/2014/main" id="{3FB15E76-21DE-4BEB-BBBC-21DE928672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7918450" cy="4895850"/>
          </a:xfrm>
          <a:noFill/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/>
              <a:t>形式推演</a:t>
            </a:r>
            <a:r>
              <a:rPr lang="en-US" altLang="zh-CN"/>
              <a:t>(</a:t>
            </a:r>
            <a:r>
              <a:rPr lang="zh-CN" altLang="en-US"/>
              <a:t>语法蕴涵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zh-CN" altLang="en-US" sz="2400"/>
              <a:t>给定</a:t>
            </a:r>
            <a:r>
              <a:rPr lang="en-US" altLang="zh-CN" sz="2400" i="1">
                <a:latin typeface="Verdana" panose="020B0604030504040204" pitchFamily="34" charset="0"/>
              </a:rPr>
              <a:t>A</a:t>
            </a:r>
            <a:r>
              <a:rPr lang="en-US" altLang="zh-CN" sz="1200"/>
              <a:t>1</a:t>
            </a:r>
            <a:r>
              <a:rPr lang="en-US" altLang="zh-CN" sz="2400"/>
              <a:t>,…,</a:t>
            </a:r>
            <a:r>
              <a:rPr lang="en-US" altLang="zh-CN" sz="2400" i="1">
                <a:latin typeface="Verdana" panose="020B0604030504040204" pitchFamily="34" charset="0"/>
              </a:rPr>
              <a:t>A</a:t>
            </a:r>
            <a:r>
              <a:rPr lang="en-US" altLang="zh-CN" sz="1200"/>
              <a:t>k</a:t>
            </a:r>
            <a:r>
              <a:rPr lang="zh-CN" altLang="en-US" sz="2400"/>
              <a:t>和</a:t>
            </a:r>
            <a:r>
              <a:rPr lang="en-US" altLang="zh-CN" sz="2400" i="1">
                <a:latin typeface="Verdana" panose="020B0604030504040204" pitchFamily="34" charset="0"/>
              </a:rPr>
              <a:t>B</a:t>
            </a:r>
            <a:endParaRPr lang="en-GB" altLang="zh-CN" sz="2400" i="1">
              <a:latin typeface="Verdana" panose="020B0604030504040204" pitchFamily="34" charset="0"/>
            </a:endParaRPr>
          </a:p>
          <a:p>
            <a:pPr marL="857250" lvl="1" indent="-400050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anose="020B0604030504040204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anose="020B0604030504040204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anose="020B0604030504040204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anose="020B0602030504020204" pitchFamily="34" charset="0"/>
              </a:rPr>
              <a:t>⊢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endParaRPr lang="en-GB" altLang="zh-CN" i="1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marL="857250" lvl="1" indent="-400050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存在公式序列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6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，对每个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=1,…,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),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100" i="1">
                <a:solidFill>
                  <a:srgbClr val="FF3300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400" i="1">
                <a:solidFill>
                  <a:srgbClr val="FF3300"/>
                </a:solidFill>
                <a:latin typeface="Verdana" panose="020B0604030504040204" pitchFamily="34" charset="0"/>
              </a:rPr>
              <a:t>i</a:t>
            </a:r>
            <a:r>
              <a:rPr lang="zh-CN" altLang="en-US" sz="2100">
                <a:solidFill>
                  <a:srgbClr val="FF3300"/>
                </a:solidFill>
                <a:latin typeface="Verdana" panose="020B0604030504040204" pitchFamily="34" charset="0"/>
              </a:rPr>
              <a:t>是某个</a:t>
            </a:r>
            <a:r>
              <a:rPr lang="en-US" altLang="zh-CN" sz="2100" i="1">
                <a:solidFill>
                  <a:srgbClr val="FF3300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400" i="1">
                <a:solidFill>
                  <a:srgbClr val="FF3300"/>
                </a:solidFill>
                <a:latin typeface="Verdana" panose="020B0604030504040204" pitchFamily="34" charset="0"/>
              </a:rPr>
              <a:t>j,  </a:t>
            </a:r>
            <a:r>
              <a:rPr lang="zh-CN" altLang="en-US" sz="2100">
                <a:solidFill>
                  <a:srgbClr val="FF3300"/>
                </a:solidFill>
                <a:latin typeface="Verdana" panose="020B0604030504040204" pitchFamily="34" charset="0"/>
              </a:rPr>
              <a:t>或者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100" i="1">
                <a:solidFill>
                  <a:srgbClr val="FF3300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400" i="1">
                <a:solidFill>
                  <a:srgbClr val="FF3300"/>
                </a:solidFill>
                <a:latin typeface="Verdana" panose="020B0604030504040204" pitchFamily="34" charset="0"/>
              </a:rPr>
              <a:t>i</a:t>
            </a:r>
            <a:r>
              <a:rPr lang="zh-CN" altLang="en-US" sz="2100">
                <a:solidFill>
                  <a:srgbClr val="FF3300"/>
                </a:solidFill>
                <a:latin typeface="Verdana" panose="020B0604030504040204" pitchFamily="34" charset="0"/>
              </a:rPr>
              <a:t>是由序列中前面的公式应用推理规则得到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100" i="1">
                <a:solidFill>
                  <a:srgbClr val="FF3300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400" i="1">
                <a:solidFill>
                  <a:srgbClr val="FF3300"/>
                </a:solidFill>
                <a:latin typeface="Verdana" panose="020B0604030504040204" pitchFamily="34" charset="0"/>
              </a:rPr>
              <a:t>n</a:t>
            </a:r>
            <a:r>
              <a:rPr lang="en-US" altLang="zh-CN" sz="2100">
                <a:solidFill>
                  <a:srgbClr val="FF3300"/>
                </a:solidFill>
                <a:latin typeface="Verdana" panose="020B0604030504040204" pitchFamily="34" charset="0"/>
              </a:rPr>
              <a:t>=B</a:t>
            </a:r>
          </a:p>
          <a:p>
            <a:pPr marL="857250" lvl="1" indent="-400050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称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  <a:r>
              <a:rPr lang="en-US" altLang="zh-CN" sz="1600" i="1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</a:rPr>
              <a:t>是有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A</a:t>
            </a:r>
            <a:r>
              <a:rPr lang="en-US" altLang="zh-CN" sz="1600" i="1">
                <a:solidFill>
                  <a:schemeClr val="accent2"/>
                </a:solidFill>
              </a:rPr>
              <a:t>k</a:t>
            </a:r>
            <a:r>
              <a:rPr lang="zh-CN" altLang="en-US">
                <a:solidFill>
                  <a:schemeClr val="accent2"/>
                </a:solidFill>
              </a:rPr>
              <a:t>推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</a:rPr>
              <a:t>的证明</a:t>
            </a:r>
            <a:endParaRPr lang="zh-CN" altLang="en-US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marL="857250" lvl="1" indent="-400050">
              <a:lnSpc>
                <a:spcPct val="90000"/>
              </a:lnSpc>
            </a:pPr>
            <a:endParaRPr lang="zh-CN" altLang="en-US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i="1">
                <a:latin typeface="Verdana" panose="020B0604030504040204" pitchFamily="34" charset="0"/>
                <a:sym typeface="Symbol" panose="05050102010706020507" pitchFamily="18" charset="2"/>
              </a:rPr>
              <a:t>                       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85959C7-6491-4BB5-946E-D575C8844A0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>
            <a:extLst>
              <a:ext uri="{FF2B5EF4-FFF2-40B4-BE49-F238E27FC236}">
                <a16:creationId xmlns:a16="http://schemas.microsoft.com/office/drawing/2014/main" id="{B4BD64C0-5CC5-49CA-A486-5A4C46F14D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7918450" cy="489585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</a:t>
            </a:r>
            <a:r>
              <a:rPr lang="zh-CN" altLang="en-US">
                <a:sym typeface="Symbol" pitchFamily="18" charset="2"/>
              </a:rPr>
              <a:t>苏格拉底论证</a:t>
            </a:r>
          </a:p>
          <a:p>
            <a:pPr marL="857250" lvl="1" indent="-400050"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chemeClr val="accent2"/>
                </a:solidFill>
                <a:latin typeface="Verdana" pitchFamily="34" charset="0"/>
              </a:rPr>
              <a:t>凡是人都要死</a:t>
            </a:r>
            <a:r>
              <a:rPr lang="en-US" altLang="zh-CN" sz="24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zh-CN" altLang="en-US" sz="2400">
                <a:solidFill>
                  <a:schemeClr val="accent2"/>
                </a:solidFill>
                <a:latin typeface="Verdana" pitchFamily="34" charset="0"/>
              </a:rPr>
              <a:t>苏格拉底是人</a:t>
            </a:r>
            <a:r>
              <a:rPr lang="en-US" altLang="zh-CN" sz="24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zh-CN" altLang="en-US" sz="2400">
                <a:solidFill>
                  <a:schemeClr val="accent2"/>
                </a:solidFill>
                <a:latin typeface="Verdana" pitchFamily="34" charset="0"/>
              </a:rPr>
              <a:t>推出：苏格拉底要死</a:t>
            </a:r>
            <a:endParaRPr lang="en-US" altLang="zh-CN" sz="2400"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defRPr/>
            </a:pPr>
            <a:r>
              <a:rPr lang="en-US" altLang="zh-CN">
                <a:latin typeface="Verdana" pitchFamily="34" charset="0"/>
              </a:rPr>
              <a:t>M(</a:t>
            </a:r>
            <a:r>
              <a:rPr lang="en-US" altLang="zh-CN" i="1">
                <a:latin typeface="Verdana" pitchFamily="34" charset="0"/>
              </a:rPr>
              <a:t>x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zh-CN" altLang="en-US">
                <a:latin typeface="Verdana" pitchFamily="34" charset="0"/>
              </a:rPr>
              <a:t>：</a:t>
            </a:r>
            <a:r>
              <a:rPr lang="en-US" altLang="zh-CN" i="1">
                <a:latin typeface="Verdana" pitchFamily="34" charset="0"/>
              </a:rPr>
              <a:t>x</a:t>
            </a:r>
            <a:r>
              <a:rPr lang="zh-CN" altLang="en-US"/>
              <a:t>是人</a:t>
            </a:r>
            <a:r>
              <a:rPr lang="en-US" altLang="zh-CN"/>
              <a:t>,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D(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US">
                <a:sym typeface="Symbol" pitchFamily="18" charset="2"/>
              </a:rPr>
              <a:t>是要死的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s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lang="zh-CN" altLang="en-US">
                <a:sym typeface="Symbol" pitchFamily="18" charset="2"/>
              </a:rPr>
              <a:t>苏格拉底</a:t>
            </a:r>
          </a:p>
          <a:p>
            <a:pPr marL="857250" lvl="1" indent="-400050">
              <a:defRPr/>
            </a:pPr>
            <a:r>
              <a:rPr lang="zh-CN" altLang="en-US">
                <a:sym typeface="Symbol" pitchFamily="18" charset="2"/>
              </a:rPr>
              <a:t>前提：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>
                <a:latin typeface="Verdana" pitchFamily="34" charset="0"/>
              </a:rPr>
              <a:t>x</a:t>
            </a:r>
            <a:r>
              <a:rPr lang="en-US" altLang="zh-CN">
                <a:latin typeface="Verdana" pitchFamily="34" charset="0"/>
              </a:rPr>
              <a:t>(M(</a:t>
            </a:r>
            <a:r>
              <a:rPr lang="en-US" altLang="zh-CN" i="1">
                <a:latin typeface="Verdana" pitchFamily="34" charset="0"/>
              </a:rPr>
              <a:t>x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D(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)), M(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  </a:t>
            </a:r>
          </a:p>
          <a:p>
            <a:pPr marL="857250" lvl="1" indent="-400050">
              <a:defRPr/>
            </a:pPr>
            <a:r>
              <a:rPr lang="zh-CN" altLang="en-US">
                <a:latin typeface="Verdana" pitchFamily="34" charset="0"/>
                <a:sym typeface="Symbol" pitchFamily="18" charset="2"/>
              </a:rPr>
              <a:t>结论：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D(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</a:t>
            </a:r>
            <a:endParaRPr lang="zh-CN" altLang="en-US">
              <a:latin typeface="Verdana" pitchFamily="34" charset="0"/>
            </a:endParaRP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证明：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M(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(M(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D(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M(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D(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D(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41324" name="Text Box 12">
            <a:extLst>
              <a:ext uri="{FF2B5EF4-FFF2-40B4-BE49-F238E27FC236}">
                <a16:creationId xmlns:a16="http://schemas.microsoft.com/office/drawing/2014/main" id="{32925226-FB91-41D6-B2B9-564816E5E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4148138"/>
            <a:ext cx="2017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141325" name="Text Box 13">
            <a:extLst>
              <a:ext uri="{FF2B5EF4-FFF2-40B4-BE49-F238E27FC236}">
                <a16:creationId xmlns:a16="http://schemas.microsoft.com/office/drawing/2014/main" id="{95D413D5-EA75-4029-A2E5-DC84E216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579938"/>
            <a:ext cx="20177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141326" name="Text Box 14">
            <a:extLst>
              <a:ext uri="{FF2B5EF4-FFF2-40B4-BE49-F238E27FC236}">
                <a16:creationId xmlns:a16="http://schemas.microsoft.com/office/drawing/2014/main" id="{51EB4307-61CD-4F19-901B-B8D9616E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5084763"/>
            <a:ext cx="2017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 </a:t>
            </a:r>
            <a:r>
              <a:rPr kumimoji="1" lang="en-GB" altLang="zh-CN" sz="2500">
                <a:solidFill>
                  <a:schemeClr val="accent2"/>
                </a:solidFill>
                <a:sym typeface="Symbol" panose="05050102010706020507" pitchFamily="18" charset="2"/>
              </a:rPr>
              <a:t>-</a:t>
            </a:r>
            <a:endParaRPr kumimoji="1" lang="zh-CN" altLang="en-US" sz="25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141327" name="Text Box 15">
            <a:extLst>
              <a:ext uri="{FF2B5EF4-FFF2-40B4-BE49-F238E27FC236}">
                <a16:creationId xmlns:a16="http://schemas.microsoft.com/office/drawing/2014/main" id="{FC8C7F8C-AF1A-41FF-9CA9-096C014C0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5548313"/>
            <a:ext cx="20177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44039" name="Rectangle 2">
            <a:extLst>
              <a:ext uri="{FF2B5EF4-FFF2-40B4-BE49-F238E27FC236}">
                <a16:creationId xmlns:a16="http://schemas.microsoft.com/office/drawing/2014/main" id="{36D79E1C-BD39-455E-9876-6727C89C17E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/>
      <p:bldP spid="141325" grpId="0"/>
      <p:bldP spid="141326" grpId="0"/>
      <p:bldP spid="1413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0330E55-2AD7-4C40-9E07-90DF5C900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E399679-2B18-4464-B955-B1221AB66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构造下面推理的证明</a:t>
            </a:r>
            <a:endParaRPr lang="zh-CN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Verdana" panose="020B0604030504040204" pitchFamily="34" charset="0"/>
              </a:rPr>
              <a:t>前提： </a:t>
            </a:r>
            <a:r>
              <a:rPr lang="zh-CN" altLang="en-US" sz="2400"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F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)</a:t>
            </a:r>
            <a:r>
              <a:rPr lang="en-US" altLang="zh-CN" sz="2400"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Verdana" panose="020B0604030504040204" pitchFamily="34" charset="0"/>
              </a:rPr>
              <a:t>G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)), </a:t>
            </a:r>
            <a:r>
              <a:rPr lang="en-US" altLang="zh-CN" sz="2400"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G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)</a:t>
            </a:r>
            <a:r>
              <a:rPr lang="en-US" altLang="zh-CN" sz="2400"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Verdana" panose="020B0604030504040204" pitchFamily="34" charset="0"/>
              </a:rPr>
              <a:t>H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))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Verdana" panose="020B0604030504040204" pitchFamily="34" charset="0"/>
              </a:rPr>
              <a:t>结论： </a:t>
            </a:r>
            <a:r>
              <a:rPr lang="zh-CN" altLang="en-US" sz="2400"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Verdana" panose="020B0604030504040204" pitchFamily="34" charset="0"/>
              </a:rPr>
              <a:t>xF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)</a:t>
            </a:r>
            <a:r>
              <a:rPr lang="en-US" altLang="zh-CN" sz="2400">
                <a:latin typeface="Verdana" panose="020B0604030504040204" pitchFamily="34" charset="0"/>
                <a:sym typeface="Symbol" panose="05050102010706020507" pitchFamily="18" charset="2"/>
              </a:rPr>
              <a:t></a:t>
            </a:r>
            <a:r>
              <a:rPr lang="en-US" altLang="zh-CN" sz="2400" i="1">
                <a:latin typeface="Verdana" panose="020B0604030504040204" pitchFamily="34" charset="0"/>
              </a:rPr>
              <a:t>xH</a:t>
            </a:r>
            <a:r>
              <a:rPr lang="en-US" altLang="zh-CN" sz="2400">
                <a:latin typeface="Verdana" panose="020B0604030504040204" pitchFamily="34" charset="0"/>
              </a:rPr>
              <a:t>(</a:t>
            </a:r>
            <a:r>
              <a:rPr lang="en-US" altLang="zh-CN" sz="2400" i="1">
                <a:latin typeface="Verdana" panose="020B0604030504040204" pitchFamily="34" charset="0"/>
              </a:rPr>
              <a:t>x</a:t>
            </a:r>
            <a:r>
              <a:rPr lang="en-US" altLang="zh-CN" sz="2400">
                <a:latin typeface="Verdana" panose="020B0604030504040204" pitchFamily="34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900">
                <a:solidFill>
                  <a:srgbClr val="FF0000"/>
                </a:solidFill>
                <a:latin typeface="Verdana" panose="020B0604030504040204" pitchFamily="34" charset="0"/>
              </a:rPr>
              <a:t>证明：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      ① </a:t>
            </a:r>
            <a:r>
              <a:rPr kumimoji="0" lang="zh-CN" altLang="en-US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xF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en-US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                                         </a:t>
            </a:r>
            <a:r>
              <a:rPr kumimoji="0" lang="zh-CN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附加前提引入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chemeClr val="accent2"/>
                </a:solidFill>
                <a:latin typeface="Verdana" panose="020B0604030504040204" pitchFamily="34" charset="0"/>
              </a:rPr>
              <a:t>      ② </a:t>
            </a:r>
            <a:r>
              <a:rPr kumimoji="0" lang="en-US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en-US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                                             ①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</a:t>
            </a:r>
            <a:endParaRPr kumimoji="0" lang="fr-FR" altLang="zh-CN" sz="20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      ③ 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))                           </a:t>
            </a: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前提引入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      ④ 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                                   ③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</a:t>
            </a:r>
            <a:endParaRPr kumimoji="0" lang="fr-FR" altLang="zh-CN" sz="20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      ⑤ 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H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))                           </a:t>
            </a: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前提引入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      ⑥ 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H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                                  ⑤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</a:t>
            </a:r>
            <a:endParaRPr kumimoji="0" lang="fr-FR" altLang="zh-CN" sz="20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      ⑦ 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H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                                   ④⑥</a:t>
            </a: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假言三段论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      ⑧ 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H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                                             ②⑦</a:t>
            </a: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假言推理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CN" altLang="fr-FR" sz="2000">
                <a:solidFill>
                  <a:schemeClr val="accent2"/>
                </a:solidFill>
                <a:latin typeface="Verdana" panose="020B0604030504040204" pitchFamily="34" charset="0"/>
              </a:rPr>
              <a:t>      ⑨ </a:t>
            </a:r>
            <a:r>
              <a:rPr kumimoji="0" lang="zh-CN" altLang="en-US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xH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kumimoji="0" lang="fr-FR" altLang="zh-CN" sz="2000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)                                         ⑧</a:t>
            </a:r>
            <a:r>
              <a:rPr kumimoji="0" lang="en-US" altLang="zh-CN" sz="20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fr-FR" altLang="zh-CN" sz="2000">
                <a:solidFill>
                  <a:schemeClr val="accent2"/>
                </a:solidFill>
                <a:latin typeface="Verdana" panose="020B0604030504040204" pitchFamily="34" charset="0"/>
              </a:rPr>
              <a:t>+ </a:t>
            </a:r>
            <a:endParaRPr kumimoji="0" lang="en-US" altLang="zh-CN" sz="20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9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A7847D4-59CA-43A4-8A58-06A22B87C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13EE226-262C-4604-86FF-C219119CE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构造下面推理的证明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Verdana" panose="020B0604030504040204" pitchFamily="34" charset="0"/>
              </a:rPr>
              <a:t>     前提：</a:t>
            </a:r>
            <a:r>
              <a:rPr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Verdana" panose="020B0604030504040204" pitchFamily="34" charset="0"/>
              </a:rPr>
              <a:t>xF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</a:t>
            </a:r>
            <a:r>
              <a:rPr lang="en-US" altLang="zh-CN" i="1">
                <a:latin typeface="Verdana" panose="020B0604030504040204" pitchFamily="34" charset="0"/>
              </a:rPr>
              <a:t>xG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Verdana" panose="020B0604030504040204" pitchFamily="34" charset="0"/>
              </a:rPr>
              <a:t>     结论：</a:t>
            </a:r>
            <a:r>
              <a:rPr lang="zh-CN" altLang="en-US"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F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</a:t>
            </a:r>
            <a:r>
              <a:rPr lang="en-US" altLang="zh-CN"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Verdana" panose="020B0604030504040204" pitchFamily="34" charset="0"/>
              </a:rPr>
              <a:t>G</a:t>
            </a:r>
            <a:r>
              <a:rPr lang="en-US" altLang="zh-CN">
                <a:latin typeface="Verdana" panose="020B0604030504040204" pitchFamily="34" charset="0"/>
              </a:rPr>
              <a:t>(</a:t>
            </a:r>
            <a:r>
              <a:rPr lang="en-US" altLang="zh-CN" i="1">
                <a:latin typeface="Verdana" panose="020B0604030504040204" pitchFamily="34" charset="0"/>
              </a:rPr>
              <a:t>x</a:t>
            </a:r>
            <a:r>
              <a:rPr lang="en-US" altLang="zh-CN">
                <a:latin typeface="Verdana" panose="020B0604030504040204" pitchFamily="34" charset="0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Verdana" panose="020B0604030504040204" pitchFamily="34" charset="0"/>
              </a:rPr>
              <a:t>证明：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    ①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xF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xG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       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前提引入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    ②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y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))     ①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置换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</a:rPr>
              <a:t>     ③ </a:t>
            </a:r>
            <a:r>
              <a:rPr lang="zh-CN" altLang="en-US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))         ②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</a:t>
            </a:r>
            <a:endParaRPr lang="en-US" altLang="zh-CN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    ④ 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z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                 ③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</a:t>
            </a:r>
            <a:endParaRPr lang="en-US" altLang="zh-CN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     ⑤ 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G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anose="020B0604030504040204" pitchFamily="34" charset="0"/>
              </a:rPr>
              <a:t>))         ④</a:t>
            </a:r>
            <a:r>
              <a:rPr kumimoji="0" lang="en-US" altLang="zh-CN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0" lang="en-US" altLang="zh-CN" b="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+</a:t>
            </a:r>
            <a:endParaRPr lang="zh-CN" altLang="en-US" b="0" i="1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>
            <a:extLst>
              <a:ext uri="{FF2B5EF4-FFF2-40B4-BE49-F238E27FC236}">
                <a16:creationId xmlns:a16="http://schemas.microsoft.com/office/drawing/2014/main" id="{F55E3C12-A0CF-49D3-B18D-13CFD9F120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41438"/>
            <a:ext cx="7918450" cy="489585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/>
              <a:t>构造下面推理的证明</a:t>
            </a:r>
            <a:endParaRPr lang="zh-CN" altLang="en-US">
              <a:sym typeface="Symbol" pitchFamily="18" charset="2"/>
            </a:endParaRPr>
          </a:p>
          <a:p>
            <a:pPr marL="857250" lvl="1" indent="-400050">
              <a:defRPr/>
            </a:pPr>
            <a:r>
              <a:rPr lang="zh-CN" altLang="en-US">
                <a:latin typeface="Verdana" pitchFamily="34" charset="0"/>
              </a:rPr>
              <a:t>前提： 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latin typeface="Verdana" pitchFamily="34" charset="0"/>
              </a:rPr>
              <a:t>x(P(x)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Q(x)) , ¬Q(a)</a:t>
            </a:r>
            <a:endParaRPr lang="en-US" altLang="zh-CN">
              <a:latin typeface="Verdana" pitchFamily="34" charset="0"/>
            </a:endParaRPr>
          </a:p>
          <a:p>
            <a:pPr marL="857250" lvl="1" indent="-400050">
              <a:defRPr/>
            </a:pPr>
            <a:r>
              <a:rPr lang="zh-CN" altLang="en-US">
                <a:latin typeface="Verdana" pitchFamily="34" charset="0"/>
              </a:rPr>
              <a:t>结论： 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latin typeface="Verdana" pitchFamily="34" charset="0"/>
              </a:rPr>
              <a:t>x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¬ </a:t>
            </a:r>
            <a:r>
              <a:rPr lang="en-US" altLang="zh-CN">
                <a:latin typeface="Verdana" pitchFamily="34" charset="0"/>
              </a:rPr>
              <a:t>P(x)?</a:t>
            </a:r>
            <a:endParaRPr lang="zh-CN" altLang="en-US">
              <a:latin typeface="Verdana" pitchFamily="34" charset="0"/>
            </a:endParaRP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证明：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¬Q(a)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x(P(x)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Q(x))</a:t>
            </a: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P(a)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Q(a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¬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P(a)</a:t>
            </a:r>
          </a:p>
          <a:p>
            <a:pPr marL="857250" lvl="1" indent="-400050">
              <a:buFont typeface="Wingdings" panose="05000000000000000000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x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P(x)?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7465F3-6D35-4C7D-B63C-317B622DF16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7232A9A-31A3-4074-873D-834E04050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23B645B-AF2A-441D-A236-3A0B5CC53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415213" cy="4895850"/>
          </a:xfrm>
        </p:spPr>
        <p:txBody>
          <a:bodyPr/>
          <a:lstStyle/>
          <a:p>
            <a:r>
              <a:rPr lang="zh-CN" altLang="en-US"/>
              <a:t>在自然推理系统</a:t>
            </a:r>
            <a:r>
              <a:rPr lang="en-US" altLang="zh-CN" i="1"/>
              <a:t>N</a:t>
            </a:r>
            <a:r>
              <a:rPr lang="en-US" altLang="zh-CN" i="1" baseline="-25000">
                <a:latin typeface="Palace Script MT" panose="030303020206070C0B05" pitchFamily="66" charset="0"/>
              </a:rPr>
              <a:t>L</a:t>
            </a:r>
            <a:r>
              <a:rPr lang="en-US" altLang="zh-CN"/>
              <a:t> </a:t>
            </a:r>
            <a:r>
              <a:rPr lang="zh-CN" altLang="en-US"/>
              <a:t>中，构造推理的证明：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 人都喜欢吃蔬菜。但不是所有的人都喜欢吃鱼。所以</a:t>
            </a:r>
            <a:r>
              <a:rPr lang="en-US" altLang="zh-CN"/>
              <a:t>, </a:t>
            </a:r>
            <a:r>
              <a:rPr lang="zh-CN" altLang="en-US"/>
              <a:t>存在喜欢吃蔬菜而不喜欢吃鱼的人。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rgbClr val="FF0000"/>
                </a:solidFill>
              </a:rPr>
              <a:t>解：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chemeClr val="accent2"/>
                </a:solidFill>
              </a:rPr>
              <a:t>    令</a:t>
            </a:r>
            <a:r>
              <a:rPr kumimoji="0" lang="en-US" altLang="zh-CN" i="1">
                <a:solidFill>
                  <a:schemeClr val="accent2"/>
                </a:solidFill>
              </a:rPr>
              <a:t>F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): 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zh-CN" altLang="en-US">
                <a:solidFill>
                  <a:schemeClr val="accent2"/>
                </a:solidFill>
              </a:rPr>
              <a:t>为人，</a:t>
            </a:r>
            <a:r>
              <a:rPr kumimoji="0" lang="en-US" altLang="zh-CN" i="1">
                <a:solidFill>
                  <a:schemeClr val="accent2"/>
                </a:solidFill>
              </a:rPr>
              <a:t>G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): 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zh-CN" altLang="en-US">
                <a:solidFill>
                  <a:schemeClr val="accent2"/>
                </a:solidFill>
              </a:rPr>
              <a:t>喜欢吃蔬菜，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chemeClr val="accent2"/>
                </a:solidFill>
              </a:rPr>
              <a:t>        </a:t>
            </a:r>
            <a:r>
              <a:rPr kumimoji="0" lang="en-US" altLang="zh-CN" i="1">
                <a:solidFill>
                  <a:schemeClr val="accent2"/>
                </a:solidFill>
              </a:rPr>
              <a:t>H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): 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zh-CN" altLang="en-US">
                <a:solidFill>
                  <a:schemeClr val="accent2"/>
                </a:solidFill>
              </a:rPr>
              <a:t>喜欢吃鱼．</a:t>
            </a:r>
          </a:p>
          <a:p>
            <a:r>
              <a:rPr kumimoji="0" lang="zh-CN" altLang="en-US">
                <a:solidFill>
                  <a:schemeClr val="accent2"/>
                </a:solidFill>
              </a:rPr>
              <a:t>前提：</a:t>
            </a:r>
            <a:r>
              <a:rPr kumimoji="0"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F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</a:rPr>
              <a:t>G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)), </a:t>
            </a:r>
            <a:r>
              <a:rPr kumimoji="0"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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F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</a:rPr>
              <a:t>H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)) </a:t>
            </a:r>
          </a:p>
          <a:p>
            <a:r>
              <a:rPr kumimoji="0" lang="zh-CN" altLang="en-US">
                <a:solidFill>
                  <a:schemeClr val="accent2"/>
                </a:solidFill>
              </a:rPr>
              <a:t>结论：</a:t>
            </a:r>
            <a:r>
              <a:rPr kumimoji="0"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F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kumimoji="0" lang="en-US" altLang="zh-CN" i="1">
                <a:solidFill>
                  <a:schemeClr val="accent2"/>
                </a:solidFill>
              </a:rPr>
              <a:t>G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</a:t>
            </a:r>
            <a:r>
              <a:rPr kumimoji="0"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</a:t>
            </a:r>
            <a:r>
              <a:rPr kumimoji="0" lang="en-US" altLang="zh-CN" i="1">
                <a:solidFill>
                  <a:schemeClr val="accent2"/>
                </a:solidFill>
              </a:rPr>
              <a:t>H</a:t>
            </a:r>
            <a:r>
              <a:rPr kumimoji="0" lang="en-US" altLang="zh-CN">
                <a:solidFill>
                  <a:schemeClr val="accent2"/>
                </a:solidFill>
              </a:rPr>
              <a:t>(</a:t>
            </a:r>
            <a:r>
              <a:rPr kumimoji="0" lang="en-US" altLang="zh-CN" i="1">
                <a:solidFill>
                  <a:schemeClr val="accent2"/>
                </a:solidFill>
              </a:rPr>
              <a:t>x</a:t>
            </a:r>
            <a:r>
              <a:rPr kumimoji="0" lang="en-US" altLang="zh-CN">
                <a:solidFill>
                  <a:schemeClr val="accent2"/>
                </a:solidFill>
              </a:rPr>
              <a:t>))</a:t>
            </a:r>
            <a:endParaRPr kumimoji="0" lang="zh-CN" altLang="fr-FR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solidFill>
                <a:schemeClr val="accent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C3DB716-CC88-4B96-82D6-838D50BE5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推理理论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1A683B7-05D9-4F3A-A31F-C141AF1E5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0" lang="zh-CN" altLang="en-US" sz="2400">
                <a:solidFill>
                  <a:srgbClr val="FF0000"/>
                </a:solidFill>
              </a:rPr>
              <a:t>证明：用归谬法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    (1) 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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F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kumimoji="0" lang="en-US" altLang="zh-CN" sz="2400" i="1">
                <a:solidFill>
                  <a:schemeClr val="accent2"/>
                </a:solidFill>
              </a:rPr>
              <a:t>G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</a:t>
            </a:r>
            <a:r>
              <a:rPr kumimoji="0" lang="en-US" altLang="zh-CN" sz="2400" i="1">
                <a:solidFill>
                  <a:schemeClr val="accent2"/>
                </a:solidFill>
              </a:rPr>
              <a:t>H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</a:rPr>
              <a:t>))                   </a:t>
            </a:r>
            <a:r>
              <a:rPr kumimoji="0" lang="zh-CN" altLang="en-US" sz="2400">
                <a:solidFill>
                  <a:schemeClr val="accent2"/>
                </a:solidFill>
              </a:rPr>
              <a:t>结论否定引入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    (2) 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F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kumimoji="0" lang="en-US" altLang="zh-CN" sz="2400" i="1">
                <a:solidFill>
                  <a:schemeClr val="accent2"/>
                </a:solidFill>
              </a:rPr>
              <a:t>G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</a:t>
            </a:r>
            <a:r>
              <a:rPr kumimoji="0" lang="en-US" altLang="zh-CN" sz="2400" i="1">
                <a:solidFill>
                  <a:schemeClr val="accent2"/>
                </a:solidFill>
              </a:rPr>
              <a:t>H</a:t>
            </a:r>
            <a:r>
              <a:rPr kumimoji="0" lang="en-US" altLang="zh-CN" sz="2400">
                <a:solidFill>
                  <a:schemeClr val="accent2"/>
                </a:solidFill>
              </a:rPr>
              <a:t>(</a:t>
            </a:r>
            <a:r>
              <a:rPr kumimoji="0" lang="en-US" altLang="zh-CN" sz="2400" i="1">
                <a:solidFill>
                  <a:schemeClr val="accent2"/>
                </a:solidFill>
              </a:rPr>
              <a:t>x</a:t>
            </a:r>
            <a:r>
              <a:rPr kumimoji="0" lang="en-US" altLang="zh-CN" sz="2400">
                <a:solidFill>
                  <a:schemeClr val="accent2"/>
                </a:solidFill>
              </a:rPr>
              <a:t>))                  (1)</a:t>
            </a:r>
            <a:r>
              <a:rPr kumimoji="0" lang="zh-CN" altLang="en-US" sz="2400">
                <a:solidFill>
                  <a:schemeClr val="accent2"/>
                </a:solidFill>
              </a:rPr>
              <a:t>置换</a:t>
            </a:r>
            <a:endParaRPr kumimoji="0" lang="zh-CN" altLang="fr-FR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fr-FR" altLang="zh-CN" sz="2400">
                <a:solidFill>
                  <a:schemeClr val="accent2"/>
                </a:solidFill>
              </a:rPr>
              <a:t>    (3) 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F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y</a:t>
            </a:r>
            <a:r>
              <a:rPr kumimoji="0" lang="fr-FR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kumimoji="0" lang="fr-FR" altLang="zh-CN" sz="2400" i="1">
                <a:solidFill>
                  <a:schemeClr val="accent2"/>
                </a:solidFill>
              </a:rPr>
              <a:t>G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y</a:t>
            </a:r>
            <a:r>
              <a:rPr kumimoji="0" lang="fr-FR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</a:t>
            </a:r>
            <a:r>
              <a:rPr kumimoji="0" lang="fr-FR" altLang="zh-CN" sz="2400" i="1">
                <a:solidFill>
                  <a:schemeClr val="accent2"/>
                </a:solidFill>
              </a:rPr>
              <a:t>H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y</a:t>
            </a:r>
            <a:r>
              <a:rPr kumimoji="0" lang="fr-FR" altLang="zh-CN" sz="2400">
                <a:solidFill>
                  <a:schemeClr val="accent2"/>
                </a:solidFill>
              </a:rPr>
              <a:t>))                        (2)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</a:t>
            </a:r>
            <a:endParaRPr kumimoji="0" lang="fr-FR" altLang="zh-CN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fr-FR" altLang="zh-CN" sz="2400">
                <a:solidFill>
                  <a:schemeClr val="accent2"/>
                </a:solidFill>
              </a:rPr>
              <a:t>    (4) </a:t>
            </a:r>
            <a:r>
              <a:rPr kumimoji="0" lang="fr-FR" altLang="zh-CN" sz="2400" i="1">
                <a:solidFill>
                  <a:schemeClr val="accent2"/>
                </a:solidFill>
              </a:rPr>
              <a:t>G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y</a:t>
            </a:r>
            <a:r>
              <a:rPr kumimoji="0" lang="fr-FR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olidFill>
                  <a:schemeClr val="accent2"/>
                </a:solidFill>
              </a:rPr>
              <a:t> 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0" lang="fr-FR" altLang="zh-CN" sz="2400" i="1">
                <a:solidFill>
                  <a:schemeClr val="accent2"/>
                </a:solidFill>
              </a:rPr>
              <a:t>F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y</a:t>
            </a:r>
            <a:r>
              <a:rPr kumimoji="0" lang="fr-FR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0" lang="fr-FR" altLang="zh-CN" sz="2400" i="1">
                <a:solidFill>
                  <a:schemeClr val="accent2"/>
                </a:solidFill>
              </a:rPr>
              <a:t>H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y</a:t>
            </a:r>
            <a:r>
              <a:rPr kumimoji="0" lang="fr-FR" altLang="zh-CN" sz="2400">
                <a:solidFill>
                  <a:schemeClr val="accent2"/>
                </a:solidFill>
              </a:rPr>
              <a:t>)                           (3)</a:t>
            </a:r>
            <a:r>
              <a:rPr kumimoji="0" lang="zh-CN" altLang="fr-FR" sz="2400">
                <a:solidFill>
                  <a:schemeClr val="accent2"/>
                </a:solidFill>
              </a:rPr>
              <a:t>置换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fr-FR" altLang="zh-CN" sz="2400">
                <a:solidFill>
                  <a:schemeClr val="accent2"/>
                </a:solidFill>
              </a:rPr>
              <a:t>    (5) 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kumimoji="0" lang="fr-FR" altLang="zh-CN" sz="2400" i="1">
                <a:solidFill>
                  <a:schemeClr val="accent2"/>
                </a:solidFill>
              </a:rPr>
              <a:t>x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F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x</a:t>
            </a:r>
            <a:r>
              <a:rPr kumimoji="0" lang="fr-FR" altLang="zh-CN" sz="2400">
                <a:solidFill>
                  <a:schemeClr val="accent2"/>
                </a:solidFill>
              </a:rPr>
              <a:t>)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fr-FR" altLang="zh-CN" sz="2400" i="1">
                <a:solidFill>
                  <a:schemeClr val="accent2"/>
                </a:solidFill>
              </a:rPr>
              <a:t>G</a:t>
            </a:r>
            <a:r>
              <a:rPr kumimoji="0" lang="fr-FR" altLang="zh-CN" sz="2400">
                <a:solidFill>
                  <a:schemeClr val="accent2"/>
                </a:solidFill>
              </a:rPr>
              <a:t>(</a:t>
            </a:r>
            <a:r>
              <a:rPr kumimoji="0" lang="fr-FR" altLang="zh-CN" sz="2400" i="1">
                <a:solidFill>
                  <a:schemeClr val="accent2"/>
                </a:solidFill>
              </a:rPr>
              <a:t>x</a:t>
            </a:r>
            <a:r>
              <a:rPr kumimoji="0" lang="fr-FR" altLang="zh-CN" sz="2400">
                <a:solidFill>
                  <a:schemeClr val="accent2"/>
                </a:solidFill>
              </a:rPr>
              <a:t>))                                 </a:t>
            </a:r>
            <a:r>
              <a:rPr kumimoji="0" lang="zh-CN" altLang="fr-FR" sz="2400">
                <a:solidFill>
                  <a:schemeClr val="accent2"/>
                </a:solidFill>
              </a:rPr>
              <a:t>前提引入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>
                <a:solidFill>
                  <a:schemeClr val="accent2"/>
                </a:solidFill>
              </a:rPr>
              <a:t>    (6)   </a:t>
            </a:r>
            <a:r>
              <a:rPr lang="fr-FR" altLang="zh-CN" sz="2400" i="1">
                <a:solidFill>
                  <a:schemeClr val="accent2"/>
                </a:solidFill>
              </a:rPr>
              <a:t>F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fr-FR" altLang="zh-CN" sz="2400" i="1">
                <a:solidFill>
                  <a:schemeClr val="accent2"/>
                </a:solidFill>
              </a:rPr>
              <a:t>G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                                        (5)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</a:t>
            </a:r>
            <a:endParaRPr lang="fr-FR" altLang="zh-CN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>
                <a:solidFill>
                  <a:schemeClr val="accent2"/>
                </a:solidFill>
              </a:rPr>
              <a:t>    (7)   </a:t>
            </a:r>
            <a:r>
              <a:rPr lang="fr-FR" altLang="zh-CN" sz="2400" i="1">
                <a:solidFill>
                  <a:schemeClr val="accent2"/>
                </a:solidFill>
              </a:rPr>
              <a:t>F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fr-FR" altLang="zh-CN" sz="2400" i="1">
                <a:solidFill>
                  <a:schemeClr val="accent2"/>
                </a:solidFill>
              </a:rPr>
              <a:t>F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fr-FR" altLang="zh-CN" sz="2400" i="1">
                <a:solidFill>
                  <a:schemeClr val="accent2"/>
                </a:solidFill>
              </a:rPr>
              <a:t>H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                         (4)(6)</a:t>
            </a:r>
            <a:r>
              <a:rPr lang="zh-CN" altLang="fr-FR" sz="2400">
                <a:solidFill>
                  <a:schemeClr val="accent2"/>
                </a:solidFill>
              </a:rPr>
              <a:t>假言三段论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>
                <a:solidFill>
                  <a:schemeClr val="accent2"/>
                </a:solidFill>
              </a:rPr>
              <a:t>    (8)   </a:t>
            </a:r>
            <a:r>
              <a:rPr lang="fr-FR" altLang="zh-CN" sz="2400" i="1">
                <a:solidFill>
                  <a:schemeClr val="accent2"/>
                </a:solidFill>
              </a:rPr>
              <a:t>F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fr-FR" altLang="zh-CN" sz="2400" i="1">
                <a:solidFill>
                  <a:schemeClr val="accent2"/>
                </a:solidFill>
              </a:rPr>
              <a:t>H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                                      (7)</a:t>
            </a:r>
            <a:r>
              <a:rPr lang="zh-CN" altLang="fr-FR" sz="2400">
                <a:solidFill>
                  <a:schemeClr val="accent2"/>
                </a:solidFill>
              </a:rPr>
              <a:t>置换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>
                <a:solidFill>
                  <a:schemeClr val="accent2"/>
                </a:solidFill>
              </a:rPr>
              <a:t>    (9)  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F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fr-FR" altLang="zh-CN" sz="2400" i="1">
                <a:solidFill>
                  <a:schemeClr val="accent2"/>
                </a:solidFill>
              </a:rPr>
              <a:t>H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y</a:t>
            </a:r>
            <a:r>
              <a:rPr lang="fr-FR" altLang="zh-CN" sz="2400">
                <a:solidFill>
                  <a:schemeClr val="accent2"/>
                </a:solidFill>
              </a:rPr>
              <a:t>))                               (8)</a:t>
            </a:r>
            <a:r>
              <a:rPr lang="fr-FR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fr-FR" altLang="zh-CN" sz="2400">
                <a:solidFill>
                  <a:schemeClr val="accent2"/>
                </a:solidFill>
              </a:rPr>
              <a:t>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400">
                <a:solidFill>
                  <a:schemeClr val="accent2"/>
                </a:solidFill>
              </a:rPr>
              <a:t>    (10)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fr-FR" altLang="zh-CN" sz="2400" i="1">
                <a:solidFill>
                  <a:schemeClr val="accent2"/>
                </a:solidFill>
              </a:rPr>
              <a:t>x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F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x</a:t>
            </a:r>
            <a:r>
              <a:rPr lang="fr-FR" altLang="zh-CN" sz="2400">
                <a:solidFill>
                  <a:schemeClr val="accent2"/>
                </a:solidFill>
              </a:rPr>
              <a:t>)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fr-FR" altLang="zh-CN" sz="2400" i="1">
                <a:solidFill>
                  <a:schemeClr val="accent2"/>
                </a:solidFill>
              </a:rPr>
              <a:t>H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x</a:t>
            </a:r>
            <a:r>
              <a:rPr lang="fr-FR" altLang="zh-CN" sz="2400">
                <a:solidFill>
                  <a:schemeClr val="accent2"/>
                </a:solidFill>
              </a:rPr>
              <a:t>))                               (9)</a:t>
            </a:r>
            <a:r>
              <a:rPr lang="zh-CN" altLang="fr-FR" sz="2400">
                <a:solidFill>
                  <a:schemeClr val="accent2"/>
                </a:solidFill>
              </a:rPr>
              <a:t>置换</a:t>
            </a:r>
            <a:endParaRPr lang="zh-CN" altLang="en-U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</a:rPr>
              <a:t>    (11)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</a:t>
            </a:r>
            <a:r>
              <a:rPr lang="fr-FR" altLang="zh-CN" sz="2400" i="1">
                <a:solidFill>
                  <a:schemeClr val="accent2"/>
                </a:solidFill>
              </a:rPr>
              <a:t>x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F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x</a:t>
            </a:r>
            <a:r>
              <a:rPr lang="fr-FR" altLang="zh-CN" sz="2400">
                <a:solidFill>
                  <a:schemeClr val="accent2"/>
                </a:solidFill>
              </a:rPr>
              <a:t>) 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fr-FR" altLang="zh-CN" sz="2400" i="1">
                <a:solidFill>
                  <a:schemeClr val="accent2"/>
                </a:solidFill>
              </a:rPr>
              <a:t>H</a:t>
            </a:r>
            <a:r>
              <a:rPr lang="fr-FR" altLang="zh-CN" sz="2400">
                <a:solidFill>
                  <a:schemeClr val="accent2"/>
                </a:solidFill>
              </a:rPr>
              <a:t>(</a:t>
            </a:r>
            <a:r>
              <a:rPr lang="fr-FR" altLang="zh-CN" sz="2400" i="1">
                <a:solidFill>
                  <a:schemeClr val="accent2"/>
                </a:solidFill>
              </a:rPr>
              <a:t>x</a:t>
            </a:r>
            <a:r>
              <a:rPr lang="fr-FR" altLang="zh-CN" sz="2400">
                <a:solidFill>
                  <a:schemeClr val="accent2"/>
                </a:solidFill>
              </a:rPr>
              <a:t>))                            </a:t>
            </a:r>
            <a:r>
              <a:rPr lang="zh-CN" altLang="fr-FR" sz="2400">
                <a:solidFill>
                  <a:schemeClr val="accent2"/>
                </a:solidFill>
              </a:rPr>
              <a:t>前提引入</a:t>
            </a:r>
            <a:endParaRPr lang="zh-CN" altLang="en-U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</a:rPr>
              <a:t>    (12)  0                                                        (10)(11)</a:t>
            </a:r>
            <a:r>
              <a:rPr lang="zh-CN" altLang="en-US" sz="2400">
                <a:solidFill>
                  <a:schemeClr val="accent2"/>
                </a:solidFill>
              </a:rPr>
              <a:t>合取</a:t>
            </a:r>
            <a:r>
              <a:rPr lang="zh-CN" altLang="en-US" sz="2400"/>
              <a:t>  </a:t>
            </a:r>
            <a:endParaRPr lang="zh-CN" altLang="fr-FR" sz="2400"/>
          </a:p>
          <a:p>
            <a:pPr>
              <a:lnSpc>
                <a:spcPct val="80000"/>
              </a:lnSpc>
            </a:pPr>
            <a:endParaRPr kumimoji="0" lang="zh-CN" altLang="fr-FR" sz="2400"/>
          </a:p>
          <a:p>
            <a:pPr>
              <a:lnSpc>
                <a:spcPct val="80000"/>
              </a:lnSpc>
            </a:pPr>
            <a:endParaRPr kumimoji="0" lang="zh-CN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C8E2735-6837-42CD-84FA-D174C39A3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0B71ADF-8648-4A50-B7B3-3308FD81B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</a:p>
          <a:p>
            <a:r>
              <a:rPr lang="en-US" altLang="zh-CN"/>
              <a:t>12</a:t>
            </a:r>
          </a:p>
          <a:p>
            <a:r>
              <a:rPr lang="en-US" altLang="zh-CN"/>
              <a:t>13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>
            <a:extLst>
              <a:ext uri="{FF2B5EF4-FFF2-40B4-BE49-F238E27FC236}">
                <a16:creationId xmlns:a16="http://schemas.microsoft.com/office/drawing/2014/main" id="{61C792EC-7B7A-456A-9B28-F49DC5B7B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  <a:defRPr/>
            </a:pPr>
            <a:r>
              <a:rPr kumimoji="1" lang="zh-CN" altLang="en-US" sz="3200">
                <a:latin typeface="Times New Roman" pitchFamily="18" charset="0"/>
              </a:rPr>
              <a:t>第二类等值式：</a:t>
            </a:r>
          </a:p>
          <a:p>
            <a:pPr marL="933450" lvl="1" indent="-4762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AutoNum type="arabicPeriod"/>
              <a:defRPr/>
            </a:pPr>
            <a:r>
              <a:rPr kumimoji="1" lang="zh-CN" altLang="en-US" sz="2500">
                <a:solidFill>
                  <a:schemeClr val="accent2"/>
                </a:solidFill>
                <a:latin typeface="Times New Roman" pitchFamily="18" charset="0"/>
              </a:rPr>
              <a:t>消去量词等值式</a:t>
            </a:r>
          </a:p>
          <a:p>
            <a:pPr marL="933450" lvl="1" indent="-4762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None/>
              <a:defRPr/>
            </a:pPr>
            <a:r>
              <a:rPr kumimoji="1" lang="zh-CN" altLang="en-US" sz="2500">
                <a:solidFill>
                  <a:srgbClr val="FF0000"/>
                </a:solidFill>
                <a:latin typeface="Times New Roman" pitchFamily="18" charset="0"/>
              </a:rPr>
              <a:t>      给定</a:t>
            </a:r>
            <a:r>
              <a:rPr kumimoji="1" lang="zh-CN" altLang="en-US" sz="25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有限</a:t>
            </a:r>
            <a:r>
              <a:rPr kumimoji="1" lang="zh-CN" altLang="en-US" sz="2500">
                <a:solidFill>
                  <a:srgbClr val="FF0000"/>
                </a:solidFill>
                <a:latin typeface="Times New Roman" pitchFamily="18" charset="0"/>
              </a:rPr>
              <a:t>个体域 </a:t>
            </a:r>
            <a:r>
              <a:rPr kumimoji="1" lang="en-US" altLang="zh-CN" sz="2500">
                <a:solidFill>
                  <a:srgbClr val="FF0000"/>
                </a:solidFill>
                <a:latin typeface="Verdana" pitchFamily="34" charset="0"/>
              </a:rPr>
              <a:t>D</a:t>
            </a:r>
            <a:r>
              <a:rPr kumimoji="1" lang="en-US" altLang="zh-CN" sz="2500">
                <a:solidFill>
                  <a:srgbClr val="FF0000"/>
                </a:solidFill>
                <a:latin typeface="Times New Roman" pitchFamily="18" charset="0"/>
              </a:rPr>
              <a:t>={</a:t>
            </a:r>
            <a:r>
              <a:rPr kumimoji="1" lang="en-US" altLang="zh-CN" sz="2500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kumimoji="1" lang="en-US" altLang="zh-CN" sz="16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5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kumimoji="1" lang="en-US" altLang="zh-CN" sz="2500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kumimoji="1" lang="en-US" altLang="zh-CN" sz="16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500">
                <a:solidFill>
                  <a:srgbClr val="FF0000"/>
                </a:solidFill>
                <a:latin typeface="Times New Roman" pitchFamily="18" charset="0"/>
              </a:rPr>
              <a:t>,…,</a:t>
            </a:r>
            <a:r>
              <a:rPr kumimoji="1" lang="en-US" altLang="zh-CN" sz="2500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kumimoji="1" lang="en-US" altLang="zh-CN" sz="16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500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  <a:p>
            <a:pPr marL="933450" lvl="1" indent="-4762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None/>
              <a:defRPr/>
            </a:pPr>
            <a:endParaRPr kumimoji="1" lang="zh-CN" altLang="en-US" sz="2500">
              <a:solidFill>
                <a:srgbClr val="FF0000"/>
              </a:solidFill>
              <a:latin typeface="Times New Roman" pitchFamily="18" charset="0"/>
            </a:endParaRPr>
          </a:p>
          <a:p>
            <a:pPr marL="933450" lvl="1" indent="-4762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None/>
              <a:defRPr/>
            </a:pPr>
            <a:endParaRPr kumimoji="1" lang="zh-CN" altLang="en-US" sz="2500">
              <a:solidFill>
                <a:srgbClr val="FF0000"/>
              </a:solidFill>
              <a:latin typeface="Times New Roman" pitchFamily="18" charset="0"/>
            </a:endParaRPr>
          </a:p>
          <a:p>
            <a:pPr marL="933450" lvl="1" indent="-4762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None/>
              <a:defRPr/>
            </a:pPr>
            <a:endParaRPr kumimoji="1" lang="zh-CN" altLang="en-US" sz="2500">
              <a:solidFill>
                <a:srgbClr val="FF0000"/>
              </a:solidFill>
              <a:latin typeface="Times New Roman" pitchFamily="18" charset="0"/>
            </a:endParaRPr>
          </a:p>
          <a:p>
            <a:pPr marL="933450" lvl="1" indent="-47625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None/>
              <a:defRPr/>
            </a:pPr>
            <a:r>
              <a:rPr kumimoji="1" lang="en-US" altLang="zh-CN" sz="2500">
                <a:solidFill>
                  <a:schemeClr val="accent2"/>
                </a:solidFill>
                <a:latin typeface="Times New Roman" pitchFamily="18" charset="0"/>
              </a:rPr>
              <a:t>2.   </a:t>
            </a:r>
            <a:r>
              <a:rPr kumimoji="1" lang="zh-CN" altLang="en-US" sz="2500">
                <a:solidFill>
                  <a:schemeClr val="accent2"/>
                </a:solidFill>
                <a:latin typeface="Times New Roman" pitchFamily="18" charset="0"/>
              </a:rPr>
              <a:t>量词否定等值式</a:t>
            </a:r>
          </a:p>
          <a:p>
            <a:pPr marL="533400" indent="-53340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None/>
              <a:defRPr/>
            </a:pPr>
            <a:r>
              <a:rPr kumimoji="1"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       </a:t>
            </a:r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kumimoji="1" lang="zh-CN" altLang="en-US" sz="28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在公式</a:t>
            </a:r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kumimoji="1" lang="en-US" altLang="zh-CN" sz="28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kumimoji="1" lang="zh-CN" altLang="en-US" sz="28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中自由出现</a:t>
            </a:r>
          </a:p>
        </p:txBody>
      </p:sp>
      <p:sp>
        <p:nvSpPr>
          <p:cNvPr id="9219" name="Text Box 6">
            <a:extLst>
              <a:ext uri="{FF2B5EF4-FFF2-40B4-BE49-F238E27FC236}">
                <a16:creationId xmlns:a16="http://schemas.microsoft.com/office/drawing/2014/main" id="{259A4DCE-1D7D-41EE-88E8-CCC1291FC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924175"/>
            <a:ext cx="6121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1</a:t>
            </a:r>
            <a:r>
              <a:rPr kumimoji="1" lang="en-US" altLang="zh-CN" sz="2500">
                <a:sym typeface="Symbol" panose="05050102010706020507" pitchFamily="18" charset="2"/>
              </a:rPr>
              <a:t>) 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2</a:t>
            </a:r>
            <a:r>
              <a:rPr kumimoji="1" lang="en-US" altLang="zh-CN" sz="2500">
                <a:sym typeface="Symbol" panose="05050102010706020507" pitchFamily="18" charset="2"/>
              </a:rPr>
              <a:t>) … 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n</a:t>
            </a:r>
            <a:r>
              <a:rPr kumimoji="1" lang="en-US" altLang="zh-CN" sz="25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9220" name="Text Box 7">
            <a:extLst>
              <a:ext uri="{FF2B5EF4-FFF2-40B4-BE49-F238E27FC236}">
                <a16:creationId xmlns:a16="http://schemas.microsoft.com/office/drawing/2014/main" id="{2C26EA75-3175-4E22-B191-33553C92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3567113"/>
            <a:ext cx="62642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 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1</a:t>
            </a:r>
            <a:r>
              <a:rPr kumimoji="1" lang="en-US" altLang="zh-CN" sz="2500">
                <a:sym typeface="Symbol" panose="05050102010706020507" pitchFamily="18" charset="2"/>
              </a:rPr>
              <a:t>) </a:t>
            </a:r>
            <a:r>
              <a:rPr kumimoji="1" lang="en-US" altLang="zh-CN" sz="2500">
                <a:latin typeface="Verdana" panose="020B0604030504040204" pitchFamily="34" charset="0"/>
                <a:sym typeface="Symbol" panose="05050102010706020507" pitchFamily="18" charset="2"/>
              </a:rPr>
              <a:t></a:t>
            </a:r>
            <a:r>
              <a:rPr kumimoji="1" lang="en-US" altLang="zh-CN" sz="2500">
                <a:sym typeface="Symbol" panose="05050102010706020507" pitchFamily="18" charset="2"/>
              </a:rPr>
              <a:t>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2</a:t>
            </a:r>
            <a:r>
              <a:rPr kumimoji="1" lang="en-US" altLang="zh-CN" sz="2500">
                <a:sym typeface="Symbol" panose="05050102010706020507" pitchFamily="18" charset="2"/>
              </a:rPr>
              <a:t>) 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… 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1600"/>
              <a:t>n</a:t>
            </a:r>
            <a:r>
              <a:rPr kumimoji="1" lang="en-US" altLang="zh-CN" sz="2500"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9221" name="Text Box 8">
            <a:extLst>
              <a:ext uri="{FF2B5EF4-FFF2-40B4-BE49-F238E27FC236}">
                <a16:creationId xmlns:a16="http://schemas.microsoft.com/office/drawing/2014/main" id="{18B9915A-1231-4D0D-9B06-181C9641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5121275"/>
            <a:ext cx="6121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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</a:t>
            </a:r>
            <a:r>
              <a:rPr kumimoji="1" lang="en-US" altLang="zh-CN" sz="2500" i="1"/>
              <a:t>x</a:t>
            </a:r>
            <a:r>
              <a:rPr kumimoji="1" lang="en-US" altLang="zh-CN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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  </a:t>
            </a:r>
          </a:p>
        </p:txBody>
      </p:sp>
      <p:sp>
        <p:nvSpPr>
          <p:cNvPr id="9222" name="Text Box 9">
            <a:extLst>
              <a:ext uri="{FF2B5EF4-FFF2-40B4-BE49-F238E27FC236}">
                <a16:creationId xmlns:a16="http://schemas.microsoft.com/office/drawing/2014/main" id="{5060F4D6-F855-418B-9BAF-4973250F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5764213"/>
            <a:ext cx="62642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</a:t>
            </a:r>
            <a:r>
              <a:rPr kumimoji="1" lang="en-US" altLang="zh-CN" sz="2500" i="1">
                <a:latin typeface="Verdana" panose="020B0604030504040204" pitchFamily="34" charset="0"/>
              </a:rPr>
              <a:t>x 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</a:t>
            </a:r>
            <a:r>
              <a:rPr kumimoji="1" lang="en-US" altLang="zh-CN" sz="2500" i="1"/>
              <a:t>x</a:t>
            </a:r>
            <a:r>
              <a:rPr kumimoji="1" lang="en-US" altLang="zh-CN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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175" name="Rectangle 2">
            <a:extLst>
              <a:ext uri="{FF2B5EF4-FFF2-40B4-BE49-F238E27FC236}">
                <a16:creationId xmlns:a16="http://schemas.microsoft.com/office/drawing/2014/main" id="{3855339C-B177-4075-BECE-8717E812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43D4FAC6-3B31-48CA-A1FC-EFDB964C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例：</a:t>
            </a:r>
            <a:r>
              <a:rPr kumimoji="1" lang="zh-CN" altLang="en-US" sz="2800">
                <a:latin typeface="Times New Roman" panose="02020603050405020304" pitchFamily="18" charset="0"/>
              </a:rPr>
              <a:t>设个体域为</a:t>
            </a:r>
            <a:r>
              <a:rPr kumimoji="1" lang="en-US" altLang="zh-CN" sz="2800">
                <a:latin typeface="Verdana" panose="020B0604030504040204" pitchFamily="34" charset="0"/>
              </a:rPr>
              <a:t>D</a:t>
            </a:r>
            <a:r>
              <a:rPr kumimoji="1" lang="zh-CN" altLang="en-US" sz="2800">
                <a:latin typeface="Times New Roman" panose="02020603050405020304" pitchFamily="18" charset="0"/>
              </a:rPr>
              <a:t>＝</a:t>
            </a:r>
            <a:r>
              <a:rPr kumimoji="1" lang="en-US" altLang="zh-CN" sz="2800">
                <a:latin typeface="Times New Roman" panose="02020603050405020304" pitchFamily="18" charset="0"/>
              </a:rPr>
              <a:t>{</a:t>
            </a:r>
            <a:r>
              <a:rPr kumimoji="1" lang="en-US" altLang="zh-CN" sz="2800" i="1">
                <a:latin typeface="Verdana" panose="020B0604030504040204" pitchFamily="34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Verdana" panose="020B0604030504040204" pitchFamily="34" charset="0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Verdana" panose="020B0604030504040204" pitchFamily="34" charset="0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</a:rPr>
              <a:t>}</a:t>
            </a:r>
            <a:r>
              <a:rPr kumimoji="1" lang="zh-CN" altLang="en-US" sz="2800">
                <a:latin typeface="Times New Roman" panose="02020603050405020304" pitchFamily="18" charset="0"/>
              </a:rPr>
              <a:t>，将下面公式的量词消去</a:t>
            </a:r>
            <a:endParaRPr kumimoji="1" lang="zh-CN" altLang="en-US" sz="320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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endParaRPr kumimoji="1" lang="zh-CN" altLang="en-US" sz="2500" b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endParaRPr kumimoji="1" lang="zh-CN" altLang="en-US" sz="2500" b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kumimoji="1" lang="zh-CN" altLang="en-US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(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F(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  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G(</a:t>
            </a:r>
            <a:r>
              <a:rPr kumimoji="1" lang="en-US" altLang="zh-CN" sz="2500" i="1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olidFill>
                  <a:schemeClr val="accent2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0243" name="Text Box 8">
            <a:extLst>
              <a:ext uri="{FF2B5EF4-FFF2-40B4-BE49-F238E27FC236}">
                <a16:creationId xmlns:a16="http://schemas.microsoft.com/office/drawing/2014/main" id="{DAEBF134-F0FB-4650-9AC3-EF892D698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852738"/>
            <a:ext cx="67691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sz="2500">
                <a:sym typeface="Symbol" panose="05050102010706020507" pitchFamily="18" charset="2"/>
              </a:rPr>
              <a:t> (F(a)  F(b)  F(c))  (G(a)  G(b)  G(c))</a:t>
            </a:r>
          </a:p>
          <a:p>
            <a:pPr>
              <a:spcBef>
                <a:spcPct val="50000"/>
              </a:spcBef>
            </a:pPr>
            <a:endParaRPr lang="zh-CN" altLang="en-US" sz="2500"/>
          </a:p>
        </p:txBody>
      </p:sp>
      <p:sp>
        <p:nvSpPr>
          <p:cNvPr id="10244" name="Text Box 9">
            <a:extLst>
              <a:ext uri="{FF2B5EF4-FFF2-40B4-BE49-F238E27FC236}">
                <a16:creationId xmlns:a16="http://schemas.microsoft.com/office/drawing/2014/main" id="{98279582-FBD8-4C53-AF58-05BB1BBE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149725"/>
            <a:ext cx="67691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sz="2500">
                <a:sym typeface="Symbol" panose="05050102010706020507" pitchFamily="18" charset="2"/>
              </a:rPr>
              <a:t> </a:t>
            </a:r>
            <a:r>
              <a:rPr kumimoji="1" lang="en-US" altLang="zh-CN" sz="2500" i="1"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  F(</a:t>
            </a:r>
            <a:r>
              <a:rPr kumimoji="1" lang="en-US" altLang="zh-CN" sz="2500" i="1"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  </a:t>
            </a:r>
            <a:r>
              <a:rPr kumimoji="1" lang="en-US" altLang="zh-CN" sz="2500" i="1"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ym typeface="Symbol" panose="05050102010706020507" pitchFamily="18" charset="2"/>
              </a:rPr>
              <a:t>  G(</a:t>
            </a:r>
            <a:r>
              <a:rPr kumimoji="1" lang="en-US" altLang="zh-CN" sz="2500" i="1">
                <a:sym typeface="Symbol" panose="05050102010706020507" pitchFamily="18" charset="2"/>
              </a:rPr>
              <a:t>y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buFont typeface="Symbol" panose="05050102010706020507" pitchFamily="18" charset="2"/>
              <a:buChar char="Û"/>
            </a:pPr>
            <a:r>
              <a:rPr kumimoji="1" lang="en-US" altLang="zh-CN" sz="2500">
                <a:sym typeface="Symbol" panose="05050102010706020507" pitchFamily="18" charset="2"/>
              </a:rPr>
              <a:t> ( F(a)   F(b)   F(c))  </a:t>
            </a:r>
          </a:p>
          <a:p>
            <a:pPr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     ( G(a)   G(b)  G(c))</a:t>
            </a:r>
          </a:p>
          <a:p>
            <a:pPr>
              <a:spcBef>
                <a:spcPct val="50000"/>
              </a:spcBef>
            </a:pPr>
            <a:endParaRPr lang="zh-CN" altLang="en-US" sz="25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54E0153-B2FA-4F8F-B412-4F7789DA6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172EBA54-8311-49C9-B815-3F1AF109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第二类等值式：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AutoNum type="arabicPeriod" startAt="3"/>
            </a:pP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量词辖域收缩与扩张等值式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在公式</a:t>
            </a: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中自由出现，但不在</a:t>
            </a:r>
            <a:r>
              <a:rPr kumimoji="1" lang="en-US" altLang="zh-CN" sz="23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zh-CN" altLang="en-US" sz="23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中自由出现</a:t>
            </a:r>
            <a:endParaRPr kumimoji="1" lang="en-US" altLang="zh-CN" sz="23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168F4FCE-DF69-4EB1-B0E0-1F53DF723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24175"/>
            <a:ext cx="6554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(1a)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/>
              <a:t> 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EB250924-F8E4-404B-B78B-9E7E91B10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84538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(1b)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1269" name="Text Box 8">
            <a:extLst>
              <a:ext uri="{FF2B5EF4-FFF2-40B4-BE49-F238E27FC236}">
                <a16:creationId xmlns:a16="http://schemas.microsoft.com/office/drawing/2014/main" id="{A75F22E7-D021-4BFD-B355-5EB83B92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16338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(1c)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solidFill>
                  <a:srgbClr val="FF0000"/>
                </a:solidFill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1270" name="Text Box 9">
            <a:extLst>
              <a:ext uri="{FF2B5EF4-FFF2-40B4-BE49-F238E27FC236}">
                <a16:creationId xmlns:a16="http://schemas.microsoft.com/office/drawing/2014/main" id="{8416735E-753D-4C90-A11C-FF402751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49725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(1d)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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 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</a:t>
            </a:r>
          </a:p>
        </p:txBody>
      </p:sp>
      <p:sp>
        <p:nvSpPr>
          <p:cNvPr id="11271" name="Text Box 10">
            <a:extLst>
              <a:ext uri="{FF2B5EF4-FFF2-40B4-BE49-F238E27FC236}">
                <a16:creationId xmlns:a16="http://schemas.microsoft.com/office/drawing/2014/main" id="{A5CCA620-19B7-46AD-A2F3-F0E7E66F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81525"/>
            <a:ext cx="6554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(2a)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/>
              <a:t> </a:t>
            </a:r>
          </a:p>
        </p:txBody>
      </p:sp>
      <p:sp>
        <p:nvSpPr>
          <p:cNvPr id="11272" name="Text Box 11">
            <a:extLst>
              <a:ext uri="{FF2B5EF4-FFF2-40B4-BE49-F238E27FC236}">
                <a16:creationId xmlns:a16="http://schemas.microsoft.com/office/drawing/2014/main" id="{D109CA99-27AC-4E36-B94A-8EAB89D7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970463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(2b)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1273" name="Text Box 12">
            <a:extLst>
              <a:ext uri="{FF2B5EF4-FFF2-40B4-BE49-F238E27FC236}">
                <a16:creationId xmlns:a16="http://schemas.microsoft.com/office/drawing/2014/main" id="{9248B311-B6E8-417E-A1BA-E59BAACB9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02263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(2c)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</a:p>
        </p:txBody>
      </p:sp>
      <p:sp>
        <p:nvSpPr>
          <p:cNvPr id="11274" name="Text Box 13">
            <a:extLst>
              <a:ext uri="{FF2B5EF4-FFF2-40B4-BE49-F238E27FC236}">
                <a16:creationId xmlns:a16="http://schemas.microsoft.com/office/drawing/2014/main" id="{F295D250-050F-4A4C-A325-6D459457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835650"/>
            <a:ext cx="66976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(2d)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/>
              <a:t> </a:t>
            </a:r>
            <a:r>
              <a:rPr kumimoji="1" lang="en-US" altLang="zh-CN" sz="2500">
                <a:sym typeface="Symbol" panose="05050102010706020507" pitchFamily="18" charset="2"/>
              </a:rPr>
              <a:t>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 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</a:t>
            </a:r>
          </a:p>
        </p:txBody>
      </p:sp>
      <p:sp>
        <p:nvSpPr>
          <p:cNvPr id="9227" name="Rectangle 2">
            <a:extLst>
              <a:ext uri="{FF2B5EF4-FFF2-40B4-BE49-F238E27FC236}">
                <a16:creationId xmlns:a16="http://schemas.microsoft.com/office/drawing/2014/main" id="{A312A231-3874-4547-BAE8-092EA49E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1" grpId="0"/>
      <p:bldP spid="11272" grpId="0"/>
      <p:bldP spid="11273" grpId="0"/>
      <p:bldP spid="112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80402D38-4C3E-4E9E-9361-88250700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kumimoji="1" lang="zh-CN" altLang="en-US" sz="3200">
                <a:latin typeface="Times New Roman" panose="02020603050405020304" pitchFamily="18" charset="0"/>
              </a:rPr>
              <a:t>第二类等值式：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4.   </a:t>
            </a:r>
            <a:r>
              <a:rPr kumimoji="1"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量词分配等值式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在公式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和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中自由出现</a:t>
            </a:r>
            <a:endParaRPr kumimoji="1" lang="en-US" altLang="zh-CN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9CE2105C-12E1-4E7E-BE7F-D20DD4EE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00438"/>
            <a:ext cx="65547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) 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/>
              <a:t>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/>
              <a:t> 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332F464A-744B-4D43-A171-00C357F91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24175"/>
            <a:ext cx="66976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 </a:t>
            </a:r>
          </a:p>
        </p:txBody>
      </p:sp>
      <p:sp>
        <p:nvSpPr>
          <p:cNvPr id="10245" name="Text Box 12">
            <a:extLst>
              <a:ext uri="{FF2B5EF4-FFF2-40B4-BE49-F238E27FC236}">
                <a16:creationId xmlns:a16="http://schemas.microsoft.com/office/drawing/2014/main" id="{B15291E8-DB72-4248-A9BC-D35747545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35425"/>
            <a:ext cx="65547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(3) 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))  </a:t>
            </a:r>
            <a:r>
              <a:rPr kumimoji="1" lang="en-US" altLang="zh-CN" sz="250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</a:rPr>
              <a:t>x</a:t>
            </a:r>
            <a:r>
              <a:rPr kumimoji="1" lang="en-US" altLang="zh-CN" sz="2500" i="1">
                <a:latin typeface="Verdana" panose="020B0604030504040204" pitchFamily="34" charset="0"/>
              </a:rPr>
              <a:t> 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</a:t>
            </a:r>
            <a:r>
              <a:rPr kumimoji="1" lang="en-US" altLang="zh-CN" sz="2500" i="1">
                <a:latin typeface="Verdana" panose="020B0604030504040204" pitchFamily="34" charset="0"/>
              </a:rPr>
              <a:t>x 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19C7D7A7-C4C3-4046-8563-B051D61E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3C7AFBC2-D20E-4EA1-8F79-ED0BB926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533400" indent="-5334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33450" indent="-4762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zh-CN" altLang="en-US" sz="3200">
                <a:latin typeface="Times New Roman" panose="02020603050405020304" pitchFamily="18" charset="0"/>
              </a:rPr>
              <a:t>       下列等值式不成立！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在公式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和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)</a:t>
            </a:r>
            <a:r>
              <a:rPr kumimoji="1" lang="zh-CN" altLang="en-US" sz="250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中自由出现</a:t>
            </a:r>
            <a:endParaRPr kumimoji="1" lang="en-US" altLang="zh-CN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endParaRPr kumimoji="1" lang="zh-CN" altLang="en-US" sz="2500">
              <a:solidFill>
                <a:srgbClr val="FF0000"/>
              </a:solidFill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F9A40222-31F2-42CC-A8C4-6BCC01F9C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365625"/>
            <a:ext cx="65547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(2)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>
                <a:latin typeface="Verdana" panose="020B0604030504040204" pitchFamily="34" charset="0"/>
              </a:rPr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>
                <a:latin typeface="Verdana" panose="020B0604030504040204" pitchFamily="34" charset="0"/>
              </a:rPr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en-US" altLang="zh-CN" sz="2500" i="1"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 </a:t>
            </a:r>
            <a:r>
              <a:rPr kumimoji="1" lang="zh-CN" altLang="en-US" sz="2500">
                <a:sym typeface="Symbol" panose="05050102010706020507" pitchFamily="18" charset="2"/>
              </a:rPr>
              <a:t></a:t>
            </a:r>
            <a:r>
              <a:rPr kumimoji="1" lang="en-US" altLang="zh-CN" sz="2500" i="1"/>
              <a:t>x</a:t>
            </a:r>
            <a:r>
              <a:rPr kumimoji="1" lang="en-US" altLang="zh-CN"/>
              <a:t> </a:t>
            </a:r>
            <a:r>
              <a:rPr kumimoji="1" lang="en-US" altLang="zh-CN" sz="2500" i="1"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/>
              <a:t> 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65DDA687-29B5-459E-AFA6-5C83475A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65400"/>
            <a:ext cx="66976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en-US" altLang="zh-CN" sz="2500">
                <a:sym typeface="Symbol" panose="05050102010706020507" pitchFamily="18" charset="2"/>
              </a:rPr>
              <a:t>(1)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(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en-US" altLang="zh-CN" sz="2500" i="1"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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/>
              <a:t>A</a:t>
            </a:r>
            <a:r>
              <a:rPr kumimoji="1" lang="en-US" altLang="zh-CN" sz="2500"/>
              <a:t>(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) </a:t>
            </a:r>
            <a:r>
              <a:rPr kumimoji="1" lang="en-US" altLang="zh-CN" sz="2500">
                <a:sym typeface="Symbol" panose="05050102010706020507" pitchFamily="18" charset="2"/>
              </a:rPr>
              <a:t> </a:t>
            </a:r>
            <a:r>
              <a:rPr kumimoji="1" lang="zh-CN" altLang="en-US" sz="2500">
                <a:sym typeface="Symbol" panose="05050102010706020507" pitchFamily="18" charset="2"/>
              </a:rPr>
              <a:t></a:t>
            </a:r>
            <a:r>
              <a:rPr kumimoji="1" lang="en-US" altLang="zh-CN" sz="2500" i="1"/>
              <a:t>x</a:t>
            </a:r>
            <a:r>
              <a:rPr kumimoji="1" lang="en-US" altLang="zh-CN" sz="2500"/>
              <a:t> </a:t>
            </a:r>
            <a:r>
              <a:rPr kumimoji="1" lang="en-US" altLang="zh-CN" sz="2500" i="1">
                <a:sym typeface="Symbol" panose="05050102010706020507" pitchFamily="18" charset="2"/>
              </a:rPr>
              <a:t>B</a:t>
            </a:r>
            <a:r>
              <a:rPr kumimoji="1" lang="en-US" altLang="zh-CN" sz="2500">
                <a:sym typeface="Symbol" panose="05050102010706020507" pitchFamily="18" charset="2"/>
              </a:rPr>
              <a:t>(</a:t>
            </a:r>
            <a:r>
              <a:rPr kumimoji="1" lang="en-US" altLang="zh-CN" sz="2500" i="1">
                <a:sym typeface="Symbol" panose="05050102010706020507" pitchFamily="18" charset="2"/>
              </a:rPr>
              <a:t>x</a:t>
            </a:r>
            <a:r>
              <a:rPr kumimoji="1" lang="en-US" altLang="zh-CN" sz="2500">
                <a:sym typeface="Symbol" panose="05050102010706020507" pitchFamily="18" charset="2"/>
              </a:rPr>
              <a:t>)</a:t>
            </a:r>
            <a:r>
              <a:rPr kumimoji="1" lang="en-US" altLang="zh-CN" sz="2500"/>
              <a:t> </a:t>
            </a:r>
          </a:p>
        </p:txBody>
      </p:sp>
      <p:pic>
        <p:nvPicPr>
          <p:cNvPr id="11269" name="Picture 6" descr="pay attention">
            <a:extLst>
              <a:ext uri="{FF2B5EF4-FFF2-40B4-BE49-F238E27FC236}">
                <a16:creationId xmlns:a16="http://schemas.microsoft.com/office/drawing/2014/main" id="{0BC99A81-8BE8-4EDF-9147-3960D0D9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76350"/>
            <a:ext cx="720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7">
            <a:extLst>
              <a:ext uri="{FF2B5EF4-FFF2-40B4-BE49-F238E27FC236}">
                <a16:creationId xmlns:a16="http://schemas.microsoft.com/office/drawing/2014/main" id="{7BAE3EB6-1FAC-4FD4-A7F9-CBD3FD9A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41663"/>
            <a:ext cx="6985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500">
                <a:solidFill>
                  <a:srgbClr val="FF0000"/>
                </a:solidFill>
              </a:rPr>
              <a:t>提示：任意实数，或者是有理数或者是无理数</a:t>
            </a:r>
          </a:p>
          <a:p>
            <a:pPr>
              <a:spcBef>
                <a:spcPct val="50000"/>
              </a:spcBef>
            </a:pPr>
            <a:r>
              <a:rPr lang="zh-CN" altLang="en-US" sz="2500">
                <a:solidFill>
                  <a:schemeClr val="accent2"/>
                </a:solidFill>
              </a:rPr>
              <a:t>或者任意实数是有理数，或者任意实数是无理数</a:t>
            </a:r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E8B7070B-8630-4356-87C5-683DAC7A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013325"/>
            <a:ext cx="6985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500">
                <a:solidFill>
                  <a:srgbClr val="FF0000"/>
                </a:solidFill>
              </a:rPr>
              <a:t>提示：存在实数，既是有理数又是无理数</a:t>
            </a:r>
          </a:p>
          <a:p>
            <a:pPr>
              <a:spcBef>
                <a:spcPct val="50000"/>
              </a:spcBef>
            </a:pPr>
            <a:r>
              <a:rPr lang="zh-CN" altLang="en-US" sz="2500">
                <a:solidFill>
                  <a:schemeClr val="accent2"/>
                </a:solidFill>
              </a:rPr>
              <a:t>存在实数是有理数，并且存在实数是无理数</a:t>
            </a:r>
          </a:p>
        </p:txBody>
      </p:sp>
      <p:sp>
        <p:nvSpPr>
          <p:cNvPr id="11272" name="Rectangle 2">
            <a:extLst>
              <a:ext uri="{FF2B5EF4-FFF2-40B4-BE49-F238E27FC236}">
                <a16:creationId xmlns:a16="http://schemas.microsoft.com/office/drawing/2014/main" id="{13FCE72F-DE28-42F6-89E4-8E50DB7CA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anose="020B0604030504040204" pitchFamily="34" charset="0"/>
              </a:rPr>
              <a:t>5.1 </a:t>
            </a:r>
            <a:r>
              <a:rPr kumimoji="1" lang="zh-CN" altLang="en-US" sz="4000">
                <a:solidFill>
                  <a:srgbClr val="2359FB"/>
                </a:solidFill>
                <a:latin typeface="Verdana" panose="020B0604030504040204" pitchFamily="34" charset="0"/>
              </a:rPr>
              <a:t>等值式与置换规则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</p:bldLst>
  </p:timing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22234</TotalTime>
  <Words>4559</Words>
  <Application>Microsoft Office PowerPoint</Application>
  <PresentationFormat>全屏显示(4:3)</PresentationFormat>
  <Paragraphs>439</Paragraphs>
  <Slides>48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Arial</vt:lpstr>
      <vt:lpstr>宋体</vt:lpstr>
      <vt:lpstr>Verdana</vt:lpstr>
      <vt:lpstr>Times New Roman</vt:lpstr>
      <vt:lpstr>Wingdings</vt:lpstr>
      <vt:lpstr>Symbol</vt:lpstr>
      <vt:lpstr>Lucida Sans Unicode</vt:lpstr>
      <vt:lpstr>Lucida Console</vt:lpstr>
      <vt:lpstr>Palace Script MT</vt:lpstr>
      <vt:lpstr>xobjects</vt:lpstr>
      <vt:lpstr>MathType 5.0 Equation</vt:lpstr>
      <vt:lpstr>Microsoft 公式 3.0</vt:lpstr>
      <vt:lpstr>第五章: 等值演算与推理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</vt:lpstr>
      <vt:lpstr>PowerPoint 演示文稿</vt:lpstr>
      <vt:lpstr>PowerPoint 演示文稿</vt:lpstr>
      <vt:lpstr>回顾</vt:lpstr>
      <vt:lpstr>PowerPoint 演示文稿</vt:lpstr>
      <vt:lpstr>PowerPoint 演示文稿</vt:lpstr>
      <vt:lpstr>PowerPoint 演示文稿</vt:lpstr>
      <vt:lpstr>PowerPoint 演示文稿</vt:lpstr>
      <vt:lpstr>第五章: 等值演算与推理</vt:lpstr>
      <vt:lpstr>PowerPoint 演示文稿</vt:lpstr>
      <vt:lpstr>5.1 等值式与置换规则</vt:lpstr>
      <vt:lpstr>5.1 等值式与置换规则</vt:lpstr>
      <vt:lpstr>5.1 等值式与置换规则</vt:lpstr>
      <vt:lpstr>5.1 等值式与置换规则</vt:lpstr>
      <vt:lpstr>5.1 等值式与置换规则</vt:lpstr>
      <vt:lpstr>第五章: 等值演算与推理</vt:lpstr>
      <vt:lpstr>PowerPoint 演示文稿</vt:lpstr>
      <vt:lpstr>PowerPoint 演示文稿</vt:lpstr>
      <vt:lpstr>复习</vt:lpstr>
      <vt:lpstr>5.3 推理理论</vt:lpstr>
      <vt:lpstr>5.3 推理理论</vt:lpstr>
      <vt:lpstr>PowerPoint 演示文稿</vt:lpstr>
      <vt:lpstr>UI条件</vt:lpstr>
      <vt:lpstr>PowerPoint 演示文稿</vt:lpstr>
      <vt:lpstr>UG条件</vt:lpstr>
      <vt:lpstr>PowerPoint 演示文稿</vt:lpstr>
      <vt:lpstr>EI规则</vt:lpstr>
      <vt:lpstr>PowerPoint 演示文稿</vt:lpstr>
      <vt:lpstr>EG规则</vt:lpstr>
      <vt:lpstr>5.3 推理理论</vt:lpstr>
      <vt:lpstr>5.3 推理理论</vt:lpstr>
      <vt:lpstr>5.3 推理理论</vt:lpstr>
      <vt:lpstr>5.3 推理理论</vt:lpstr>
      <vt:lpstr>5.3 推理理论</vt:lpstr>
      <vt:lpstr>5.3 推理理论</vt:lpstr>
      <vt:lpstr>5.3 推理理论</vt:lpstr>
      <vt:lpstr>5.3 推理理论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涂山月</cp:lastModifiedBy>
  <cp:revision>1066</cp:revision>
  <dcterms:created xsi:type="dcterms:W3CDTF">2005-10-17T02:31:54Z</dcterms:created>
  <dcterms:modified xsi:type="dcterms:W3CDTF">2018-06-01T16:57:49Z</dcterms:modified>
</cp:coreProperties>
</file>