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65"/>
  </p:notesMasterIdLst>
  <p:handoutMasterIdLst>
    <p:handoutMasterId r:id="rId66"/>
  </p:handoutMasterIdLst>
  <p:sldIdLst>
    <p:sldId id="866" r:id="rId2"/>
    <p:sldId id="831" r:id="rId3"/>
    <p:sldId id="783" r:id="rId4"/>
    <p:sldId id="857" r:id="rId5"/>
    <p:sldId id="832" r:id="rId6"/>
    <p:sldId id="833" r:id="rId7"/>
    <p:sldId id="834" r:id="rId8"/>
    <p:sldId id="835" r:id="rId9"/>
    <p:sldId id="836" r:id="rId10"/>
    <p:sldId id="837" r:id="rId11"/>
    <p:sldId id="838" r:id="rId12"/>
    <p:sldId id="839" r:id="rId13"/>
    <p:sldId id="841" r:id="rId14"/>
    <p:sldId id="859" r:id="rId15"/>
    <p:sldId id="897" r:id="rId16"/>
    <p:sldId id="843" r:id="rId17"/>
    <p:sldId id="844" r:id="rId18"/>
    <p:sldId id="845" r:id="rId19"/>
    <p:sldId id="846" r:id="rId20"/>
    <p:sldId id="847" r:id="rId21"/>
    <p:sldId id="856" r:id="rId22"/>
    <p:sldId id="848" r:id="rId23"/>
    <p:sldId id="861" r:id="rId24"/>
    <p:sldId id="862" r:id="rId25"/>
    <p:sldId id="849" r:id="rId26"/>
    <p:sldId id="850" r:id="rId27"/>
    <p:sldId id="851" r:id="rId28"/>
    <p:sldId id="852" r:id="rId29"/>
    <p:sldId id="863" r:id="rId30"/>
    <p:sldId id="853" r:id="rId31"/>
    <p:sldId id="854" r:id="rId32"/>
    <p:sldId id="855" r:id="rId33"/>
    <p:sldId id="864" r:id="rId34"/>
    <p:sldId id="865" r:id="rId35"/>
    <p:sldId id="898" r:id="rId36"/>
    <p:sldId id="867" r:id="rId37"/>
    <p:sldId id="868" r:id="rId38"/>
    <p:sldId id="869" r:id="rId39"/>
    <p:sldId id="870" r:id="rId40"/>
    <p:sldId id="871" r:id="rId41"/>
    <p:sldId id="872" r:id="rId42"/>
    <p:sldId id="873" r:id="rId43"/>
    <p:sldId id="874" r:id="rId44"/>
    <p:sldId id="875" r:id="rId45"/>
    <p:sldId id="876" r:id="rId46"/>
    <p:sldId id="877" r:id="rId47"/>
    <p:sldId id="902" r:id="rId48"/>
    <p:sldId id="878" r:id="rId49"/>
    <p:sldId id="880" r:id="rId50"/>
    <p:sldId id="881" r:id="rId51"/>
    <p:sldId id="882" r:id="rId52"/>
    <p:sldId id="883" r:id="rId53"/>
    <p:sldId id="884" r:id="rId54"/>
    <p:sldId id="885" r:id="rId55"/>
    <p:sldId id="886" r:id="rId56"/>
    <p:sldId id="888" r:id="rId57"/>
    <p:sldId id="889" r:id="rId58"/>
    <p:sldId id="890" r:id="rId59"/>
    <p:sldId id="891" r:id="rId60"/>
    <p:sldId id="892" r:id="rId61"/>
    <p:sldId id="893" r:id="rId62"/>
    <p:sldId id="894" r:id="rId63"/>
    <p:sldId id="901" r:id="rId64"/>
  </p:sldIdLst>
  <p:sldSz cx="9144000" cy="6858000" type="screen4x3"/>
  <p:notesSz cx="7099300" cy="10234613"/>
  <p:kinsoku lang="zh-CN" invalStChars="!),.:;?]}、。—ˇ¨〃々～‖…’”〕〉》」』〗】∶！＂＇），．：；？］｀｜｝·" invalEndChars="([{‘“〔〈《「『〖【（［｛．·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06600"/>
    <a:srgbClr val="C0C0C0"/>
    <a:srgbClr val="9D0187"/>
    <a:srgbClr val="00CB00"/>
    <a:srgbClr val="00CC00"/>
    <a:srgbClr val="FF3300"/>
    <a:srgbClr val="800000"/>
    <a:srgbClr val="DDDDD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48" autoAdjust="0"/>
    <p:restoredTop sz="94660"/>
  </p:normalViewPr>
  <p:slideViewPr>
    <p:cSldViewPr>
      <p:cViewPr varScale="1">
        <p:scale>
          <a:sx n="76" d="100"/>
          <a:sy n="76" d="100"/>
        </p:scale>
        <p:origin x="-939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00125" y="774700"/>
            <a:ext cx="5099050" cy="38242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8017" tIns="48148" rIns="98017" bIns="481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48" tIns="49524" rIns="99048" bIns="49524"/>
          <a:lstStyle/>
          <a:p>
            <a:fld id="{B574BCC1-1E9E-4F96-9B23-38CB28843E02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1208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48" tIns="49524" rIns="99048" bIns="49524"/>
          <a:lstStyle/>
          <a:p>
            <a:fld id="{8410A2C3-D832-4BF5-9B18-37D64E82EC75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1218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48" tIns="49524" rIns="99048" bIns="49524"/>
          <a:lstStyle/>
          <a:p>
            <a:fld id="{3ED91D2B-4957-4655-8695-C153DD5A6136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1228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48" tIns="49524" rIns="99048" bIns="49524"/>
          <a:lstStyle/>
          <a:p>
            <a:fld id="{39077260-7E67-4FFA-B1BF-72098A588B61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1239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48" tIns="49524" rIns="99048" bIns="49524"/>
          <a:lstStyle/>
          <a:p>
            <a:fld id="{AF781800-1D22-4798-BC56-8558427D0330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1249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48" tIns="49524" rIns="99048" bIns="49524"/>
          <a:lstStyle/>
          <a:p>
            <a:fld id="{5E3D1FB1-DA9E-46A7-828E-15B4BDBEEAAB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1259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48" tIns="49524" rIns="99048" bIns="49524"/>
          <a:lstStyle/>
          <a:p>
            <a:fld id="{ABB9D1C1-1D9D-4F28-9A10-65356AEE57EC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1269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48" tIns="49524" rIns="99048" bIns="49524"/>
          <a:lstStyle/>
          <a:p>
            <a:fld id="{C0117813-5EB6-43AB-915C-6A869AB2D03F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1280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48" tIns="49524" rIns="99048" bIns="49524"/>
          <a:lstStyle/>
          <a:p>
            <a:fld id="{CBBF08B9-E923-4CC2-B008-4B775D6A282E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1290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48" tIns="49524" rIns="99048" bIns="49524"/>
          <a:lstStyle/>
          <a:p>
            <a:fld id="{1B78F46A-9C7E-4F2F-9A34-2A7B27BDA096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1300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44450"/>
            <a:ext cx="1943100" cy="6192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4450"/>
            <a:ext cx="5676900" cy="6192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445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341438"/>
            <a:ext cx="3810000" cy="48958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3810000" cy="48958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4450"/>
            <a:ext cx="7772400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41438"/>
            <a:ext cx="3810000" cy="489585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41438"/>
            <a:ext cx="3810000" cy="2371725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65563"/>
            <a:ext cx="3810000" cy="2371725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41438"/>
            <a:ext cx="38100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38100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4450"/>
            <a:ext cx="7772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41438"/>
            <a:ext cx="7772400" cy="4895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  </a:t>
            </a:r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  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444500" y="6302375"/>
            <a:ext cx="8231188" cy="6350"/>
          </a:xfrm>
          <a:prstGeom prst="line">
            <a:avLst/>
          </a:prstGeom>
          <a:noFill/>
          <a:ln w="25400">
            <a:solidFill>
              <a:srgbClr val="00CB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kumimoji="1" lang="zh-CN" altLang="en-US" sz="2400" b="0">
              <a:latin typeface="Times New Roman" pitchFamily="18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576263" y="1217613"/>
            <a:ext cx="7956550" cy="0"/>
          </a:xfrm>
          <a:prstGeom prst="line">
            <a:avLst/>
          </a:prstGeom>
          <a:noFill/>
          <a:ln w="25400">
            <a:solidFill>
              <a:srgbClr val="2359FB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kumimoji="1" lang="zh-CN" altLang="en-US" sz="2400" b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037388" y="6356350"/>
            <a:ext cx="1447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ctr">
              <a:spcBef>
                <a:spcPct val="50000"/>
              </a:spcBef>
              <a:defRPr/>
            </a:pPr>
            <a:fld id="{E1329578-7AAE-4CD1-A1D2-B2FB6DB9B3DF}" type="slidenum">
              <a:rPr kumimoji="1" lang="en-US" altLang="zh-CN" sz="2000">
                <a:solidFill>
                  <a:srgbClr val="00CB00"/>
                </a:solidFill>
                <a:latin typeface="Times New Roman" pitchFamily="18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kumimoji="1" lang="en-US" altLang="zh-CN" sz="2000">
              <a:solidFill>
                <a:srgbClr val="00CB00"/>
              </a:solidFill>
              <a:latin typeface="Times New Roman" pitchFamily="18" charset="0"/>
            </a:endParaRPr>
          </a:p>
        </p:txBody>
      </p:sp>
      <p:pic>
        <p:nvPicPr>
          <p:cNvPr id="5127" name="Picture 10" descr="head4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79388" y="261938"/>
            <a:ext cx="10795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8" name="Picture 12" descr="images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740650" y="188913"/>
            <a:ext cx="11049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2359FB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2359FB"/>
          </a:solidFill>
          <a:latin typeface="Verdana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2359FB"/>
          </a:solidFill>
          <a:latin typeface="Verdana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2359FB"/>
          </a:solidFill>
          <a:latin typeface="Verdana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2359FB"/>
          </a:solidFill>
          <a:latin typeface="Verdana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2359FB"/>
          </a:solidFill>
          <a:latin typeface="Verdana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2359FB"/>
          </a:solidFill>
          <a:latin typeface="Verdana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2359FB"/>
          </a:solidFill>
          <a:latin typeface="Verdana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2359FB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q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v"/>
        <a:defRPr kumimoji="1" sz="2500" b="1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kumimoji="1" sz="23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74663"/>
            <a:ext cx="7772400" cy="611187"/>
          </a:xfrm>
          <a:noFill/>
        </p:spPr>
        <p:txBody>
          <a:bodyPr/>
          <a:lstStyle/>
          <a:p>
            <a:r>
              <a:rPr lang="zh-CN" altLang="en-US" smtClean="0"/>
              <a:t>第八章</a:t>
            </a:r>
            <a:r>
              <a:rPr lang="en-US" altLang="zh-CN" smtClean="0"/>
              <a:t>: </a:t>
            </a:r>
            <a:r>
              <a:rPr lang="zh-CN" altLang="en-US" smtClean="0"/>
              <a:t>函数</a:t>
            </a:r>
          </a:p>
        </p:txBody>
      </p:sp>
      <p:sp>
        <p:nvSpPr>
          <p:cNvPr id="6147" name="Rectangle 14"/>
          <p:cNvSpPr txBox="1">
            <a:spLocks noChangeArrowheads="1"/>
          </p:cNvSpPr>
          <p:nvPr/>
        </p:nvSpPr>
        <p:spPr bwMode="auto">
          <a:xfrm>
            <a:off x="457200" y="1196975"/>
            <a:ext cx="8229600" cy="4525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457200" indent="-457200">
              <a:spcBef>
                <a:spcPct val="20000"/>
              </a:spcBef>
              <a:buClr>
                <a:schemeClr val="accent2"/>
              </a:buClr>
              <a:buSzPct val="100000"/>
              <a:buFont typeface="Wingdings" pitchFamily="2" charset="2"/>
              <a:buChar char="q"/>
            </a:pPr>
            <a:r>
              <a:rPr kumimoji="1" lang="zh-CN" altLang="en-US" sz="2800">
                <a:latin typeface="Times New Roman" pitchFamily="18" charset="0"/>
              </a:rPr>
              <a:t>主要内容</a:t>
            </a:r>
          </a:p>
          <a:p>
            <a:pPr marL="457200" indent="-457200">
              <a:spcBef>
                <a:spcPct val="20000"/>
              </a:spcBef>
              <a:buClr>
                <a:srgbClr val="FF9900"/>
              </a:buClr>
              <a:buSzPct val="100000"/>
              <a:buFont typeface="Wingdings" pitchFamily="2" charset="2"/>
              <a:buChar char="q"/>
            </a:pPr>
            <a:r>
              <a:rPr kumimoji="1" lang="zh-CN" altLang="en-US" sz="2800">
                <a:latin typeface="Times New Roman" pitchFamily="18" charset="0"/>
              </a:rPr>
              <a:t>函数的定义与性质</a:t>
            </a:r>
          </a:p>
          <a:p>
            <a:pPr marL="457200" indent="-457200">
              <a:spcBef>
                <a:spcPct val="20000"/>
              </a:spcBef>
              <a:buClr>
                <a:srgbClr val="FF9900"/>
              </a:buClr>
              <a:buSzPct val="100000"/>
              <a:buFont typeface="Wingdings" pitchFamily="2" charset="2"/>
              <a:buChar char="l"/>
            </a:pPr>
            <a:r>
              <a:rPr kumimoji="1" lang="zh-CN" altLang="en-US" sz="2800">
                <a:latin typeface="Times New Roman" pitchFamily="18" charset="0"/>
              </a:rPr>
              <a:t>函数定义</a:t>
            </a:r>
          </a:p>
          <a:p>
            <a:pPr marL="457200" indent="-457200">
              <a:spcBef>
                <a:spcPct val="20000"/>
              </a:spcBef>
              <a:buClr>
                <a:srgbClr val="FF9900"/>
              </a:buClr>
              <a:buSzPct val="100000"/>
              <a:buFont typeface="Wingdings" pitchFamily="2" charset="2"/>
              <a:buChar char="l"/>
            </a:pPr>
            <a:r>
              <a:rPr kumimoji="1" lang="zh-CN" altLang="en-US" sz="2800">
                <a:latin typeface="Times New Roman" pitchFamily="18" charset="0"/>
              </a:rPr>
              <a:t>函数性质</a:t>
            </a:r>
          </a:p>
          <a:p>
            <a:pPr marL="457200" indent="-457200">
              <a:spcBef>
                <a:spcPct val="20000"/>
              </a:spcBef>
              <a:buClr>
                <a:srgbClr val="FF9900"/>
              </a:buClr>
              <a:buSzPct val="100000"/>
              <a:buFont typeface="Wingdings" pitchFamily="2" charset="2"/>
              <a:buChar char="q"/>
            </a:pPr>
            <a:r>
              <a:rPr kumimoji="1" lang="zh-CN" altLang="en-US" sz="2800">
                <a:latin typeface="Times New Roman" pitchFamily="18" charset="0"/>
              </a:rPr>
              <a:t>函数运算</a:t>
            </a:r>
          </a:p>
          <a:p>
            <a:pPr marL="457200" indent="-457200">
              <a:spcBef>
                <a:spcPct val="20000"/>
              </a:spcBef>
              <a:buClr>
                <a:srgbClr val="FF9900"/>
              </a:buClr>
              <a:buSzPct val="100000"/>
              <a:buFont typeface="Wingdings" pitchFamily="2" charset="2"/>
              <a:buChar char="l"/>
            </a:pPr>
            <a:r>
              <a:rPr kumimoji="1" lang="zh-CN" altLang="en-US" sz="2800">
                <a:latin typeface="Times New Roman" pitchFamily="18" charset="0"/>
              </a:rPr>
              <a:t>函数的合成</a:t>
            </a:r>
          </a:p>
          <a:p>
            <a:pPr marL="457200" indent="-457200">
              <a:spcBef>
                <a:spcPct val="20000"/>
              </a:spcBef>
              <a:buClr>
                <a:srgbClr val="FF9900"/>
              </a:buClr>
              <a:buSzPct val="100000"/>
              <a:buFont typeface="Wingdings" pitchFamily="2" charset="2"/>
              <a:buChar char="l"/>
            </a:pPr>
            <a:r>
              <a:rPr kumimoji="1" lang="zh-CN" altLang="en-US" sz="2800">
                <a:latin typeface="Times New Roman" pitchFamily="18" charset="0"/>
              </a:rPr>
              <a:t>反函数</a:t>
            </a:r>
          </a:p>
          <a:p>
            <a:pPr marL="457200" indent="-457200">
              <a:spcBef>
                <a:spcPct val="20000"/>
              </a:spcBef>
              <a:buClr>
                <a:srgbClr val="FF9900"/>
              </a:buClr>
              <a:buSzPct val="100000"/>
              <a:buFont typeface="Wingdings" pitchFamily="2" charset="2"/>
              <a:buChar char="q"/>
            </a:pPr>
            <a:r>
              <a:rPr kumimoji="1" lang="zh-CN" altLang="en-US" sz="2800">
                <a:latin typeface="Times New Roman" pitchFamily="18" charset="0"/>
              </a:rPr>
              <a:t>双射函数与集合的基数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8.1 </a:t>
            </a:r>
            <a:r>
              <a:rPr lang="zh-CN" altLang="en-US" smtClean="0"/>
              <a:t>函数的定义与性质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函数的像：</a:t>
            </a:r>
            <a:r>
              <a:rPr lang="zh-CN" altLang="en-US" smtClean="0">
                <a:latin typeface="Verdana" pitchFamily="34" charset="0"/>
              </a:rPr>
              <a:t>设</a:t>
            </a:r>
            <a:r>
              <a:rPr lang="en-US" altLang="zh-CN" i="1" smtClean="0">
                <a:latin typeface="Verdana" pitchFamily="34" charset="0"/>
              </a:rPr>
              <a:t>f</a:t>
            </a:r>
            <a:r>
              <a:rPr lang="zh-CN" altLang="en-US" smtClean="0">
                <a:latin typeface="Verdana" pitchFamily="34" charset="0"/>
              </a:rPr>
              <a:t>是从</a:t>
            </a:r>
            <a:r>
              <a:rPr lang="en-US" altLang="zh-CN" i="1" smtClean="0">
                <a:latin typeface="Verdana" pitchFamily="34" charset="0"/>
              </a:rPr>
              <a:t>A</a:t>
            </a:r>
            <a:r>
              <a:rPr lang="zh-CN" altLang="en-US" smtClean="0">
                <a:latin typeface="Verdana" pitchFamily="34" charset="0"/>
              </a:rPr>
              <a:t>到</a:t>
            </a:r>
            <a:r>
              <a:rPr lang="en-US" altLang="zh-CN" i="1" smtClean="0">
                <a:latin typeface="Verdana" pitchFamily="34" charset="0"/>
              </a:rPr>
              <a:t>B</a:t>
            </a:r>
            <a:r>
              <a:rPr lang="zh-CN" altLang="en-US" smtClean="0">
                <a:latin typeface="Verdana" pitchFamily="34" charset="0"/>
              </a:rPr>
              <a:t>的函数，</a:t>
            </a:r>
            <a:r>
              <a:rPr lang="en-US" altLang="zh-CN" i="1" smtClean="0">
                <a:latin typeface="Verdana" pitchFamily="34" charset="0"/>
              </a:rPr>
              <a:t>A’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</a:t>
            </a:r>
            <a:r>
              <a:rPr lang="en-US" altLang="zh-CN" i="1" smtClean="0">
                <a:latin typeface="Verdana" pitchFamily="34" charset="0"/>
                <a:sym typeface="Symbol" pitchFamily="18" charset="2"/>
              </a:rPr>
              <a:t>A</a:t>
            </a:r>
            <a:r>
              <a:rPr lang="zh-CN" altLang="en-US" smtClean="0">
                <a:latin typeface="Verdana" pitchFamily="34" charset="0"/>
              </a:rPr>
              <a:t>，</a:t>
            </a:r>
            <a:r>
              <a:rPr lang="en-US" altLang="zh-CN" i="1" smtClean="0">
                <a:latin typeface="Verdana" pitchFamily="34" charset="0"/>
              </a:rPr>
              <a:t>B’ 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</a:t>
            </a:r>
            <a:r>
              <a:rPr lang="en-US" altLang="zh-CN" i="1" smtClean="0">
                <a:latin typeface="Verdana" pitchFamily="34" charset="0"/>
                <a:sym typeface="Symbol" pitchFamily="18" charset="2"/>
              </a:rPr>
              <a:t>B</a:t>
            </a:r>
            <a:endParaRPr lang="zh-CN" altLang="en-US" smtClean="0">
              <a:latin typeface="Verdana" pitchFamily="34" charset="0"/>
            </a:endParaRPr>
          </a:p>
          <a:p>
            <a:pPr lvl="1" algn="just">
              <a:lnSpc>
                <a:spcPct val="90000"/>
              </a:lnSpc>
            </a:pP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A’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)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=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{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f(x)| x∈A’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},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叫做</a:t>
            </a:r>
            <a:r>
              <a:rPr lang="en-US" altLang="zh-CN" i="1" smtClean="0">
                <a:solidFill>
                  <a:srgbClr val="FF0000"/>
                </a:solidFill>
                <a:latin typeface="Verdana" pitchFamily="34" charset="0"/>
              </a:rPr>
              <a:t>A’</a:t>
            </a:r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在函数</a:t>
            </a:r>
            <a:r>
              <a:rPr lang="en-US" altLang="zh-CN" i="1" smtClean="0">
                <a:solidFill>
                  <a:srgbClr val="FF0000"/>
                </a:solidFill>
                <a:latin typeface="Verdana" pitchFamily="34" charset="0"/>
              </a:rPr>
              <a:t>f</a:t>
            </a:r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下的像</a:t>
            </a:r>
          </a:p>
          <a:p>
            <a:pPr lvl="2" algn="just">
              <a:lnSpc>
                <a:spcPct val="90000"/>
              </a:lnSpc>
            </a:pPr>
            <a:r>
              <a:rPr lang="en-US" altLang="zh-CN" i="1" smtClean="0">
                <a:solidFill>
                  <a:srgbClr val="FF0000"/>
                </a:solidFill>
                <a:latin typeface="Verdana" pitchFamily="34" charset="0"/>
              </a:rPr>
              <a:t>f(A)</a:t>
            </a:r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为函数</a:t>
            </a:r>
            <a:r>
              <a:rPr lang="en-US" altLang="zh-CN" i="1" smtClean="0">
                <a:solidFill>
                  <a:srgbClr val="FF0000"/>
                </a:solidFill>
                <a:latin typeface="Verdana" pitchFamily="34" charset="0"/>
              </a:rPr>
              <a:t>f</a:t>
            </a:r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的像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(</a:t>
            </a:r>
            <a:r>
              <a:rPr lang="en-US" altLang="zh-CN" i="1" smtClean="0">
                <a:solidFill>
                  <a:srgbClr val="FF0000"/>
                </a:solidFill>
                <a:latin typeface="Verdana" pitchFamily="34" charset="0"/>
              </a:rPr>
              <a:t>f</a:t>
            </a:r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的值域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)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 </a:t>
            </a:r>
          </a:p>
          <a:p>
            <a:pPr lvl="1" algn="just">
              <a:lnSpc>
                <a:spcPct val="90000"/>
              </a:lnSpc>
            </a:pP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f</a:t>
            </a:r>
            <a:r>
              <a:rPr lang="zh-CN" altLang="en-US" baseline="30000" smtClean="0">
                <a:solidFill>
                  <a:schemeClr val="accent2"/>
                </a:solidFill>
                <a:latin typeface="Verdana" pitchFamily="34" charset="0"/>
              </a:rPr>
              <a:t>－</a:t>
            </a:r>
            <a:r>
              <a:rPr lang="en-US" altLang="zh-CN" baseline="30000" smtClean="0">
                <a:solidFill>
                  <a:schemeClr val="accent2"/>
                </a:solidFill>
                <a:latin typeface="Verdana" pitchFamily="34" charset="0"/>
              </a:rPr>
              <a:t>1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B’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)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=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{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x|x∈A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∧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)∈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B’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}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称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f</a:t>
            </a:r>
            <a:r>
              <a:rPr lang="zh-CN" altLang="en-US" baseline="30000" smtClean="0">
                <a:solidFill>
                  <a:schemeClr val="accent2"/>
                </a:solidFill>
                <a:latin typeface="Verdana" pitchFamily="34" charset="0"/>
              </a:rPr>
              <a:t>－</a:t>
            </a:r>
            <a:r>
              <a:rPr lang="en-US" altLang="zh-CN" baseline="30000" smtClean="0">
                <a:solidFill>
                  <a:schemeClr val="accent2"/>
                </a:solidFill>
                <a:latin typeface="Verdana" pitchFamily="34" charset="0"/>
              </a:rPr>
              <a:t>1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 (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B’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)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为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B’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在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f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下的</a:t>
            </a:r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完全原像</a:t>
            </a:r>
          </a:p>
          <a:p>
            <a:pPr algn="just">
              <a:lnSpc>
                <a:spcPct val="90000"/>
              </a:lnSpc>
            </a:pPr>
            <a:r>
              <a:rPr lang="zh-CN" altLang="en-US" smtClean="0">
                <a:latin typeface="Verdana" pitchFamily="34" charset="0"/>
              </a:rPr>
              <a:t>性质：</a:t>
            </a:r>
          </a:p>
          <a:p>
            <a:pPr lvl="1" algn="just">
              <a:lnSpc>
                <a:spcPct val="90000"/>
              </a:lnSpc>
            </a:pP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A’ 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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 f</a:t>
            </a:r>
            <a:r>
              <a:rPr lang="zh-CN" altLang="en-US" baseline="30000" smtClean="0">
                <a:solidFill>
                  <a:schemeClr val="accent2"/>
                </a:solidFill>
                <a:latin typeface="Verdana" pitchFamily="34" charset="0"/>
              </a:rPr>
              <a:t>－</a:t>
            </a:r>
            <a:r>
              <a:rPr lang="en-US" altLang="zh-CN" baseline="30000" smtClean="0">
                <a:solidFill>
                  <a:schemeClr val="accent2"/>
                </a:solidFill>
                <a:latin typeface="Verdana" pitchFamily="34" charset="0"/>
              </a:rPr>
              <a:t>1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A’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)) </a:t>
            </a:r>
          </a:p>
          <a:p>
            <a:pPr lvl="1" algn="just">
              <a:lnSpc>
                <a:spcPct val="90000"/>
              </a:lnSpc>
            </a:pP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A’ </a:t>
            </a:r>
            <a:r>
              <a:rPr lang="en-US" altLang="en-US" smtClean="0">
                <a:solidFill>
                  <a:srgbClr val="FF0000"/>
                </a:solidFill>
              </a:rPr>
              <a:t>≠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f</a:t>
            </a:r>
            <a:r>
              <a:rPr lang="zh-CN" altLang="en-US" baseline="30000" smtClean="0">
                <a:solidFill>
                  <a:schemeClr val="accent2"/>
                </a:solidFill>
                <a:latin typeface="Verdana" pitchFamily="34" charset="0"/>
              </a:rPr>
              <a:t>－</a:t>
            </a:r>
            <a:r>
              <a:rPr lang="en-US" altLang="zh-CN" baseline="30000" smtClean="0">
                <a:solidFill>
                  <a:schemeClr val="accent2"/>
                </a:solidFill>
                <a:latin typeface="Verdana" pitchFamily="34" charset="0"/>
              </a:rPr>
              <a:t>1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A’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))</a:t>
            </a:r>
          </a:p>
          <a:p>
            <a:pPr lvl="2" algn="just">
              <a:lnSpc>
                <a:spcPct val="90000"/>
              </a:lnSpc>
            </a:pP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例：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:{1,2,3}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{0,1}, </a:t>
            </a:r>
          </a:p>
          <a:p>
            <a:pPr lvl="2" algn="just">
              <a:lnSpc>
                <a:spcPct val="90000"/>
              </a:lnSpc>
              <a:buFontTx/>
              <a:buNone/>
            </a:pP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 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 f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(1)=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(2)=0, 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(3)=1</a:t>
            </a:r>
          </a:p>
          <a:p>
            <a:pPr lvl="2" algn="just">
              <a:lnSpc>
                <a:spcPct val="90000"/>
              </a:lnSpc>
              <a:buFontTx/>
              <a:buNone/>
            </a:pP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  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考虑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A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’={1}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8.1 </a:t>
            </a:r>
            <a:r>
              <a:rPr lang="zh-CN" altLang="en-US" smtClean="0"/>
              <a:t>函数的定义与性质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mtClean="0">
                <a:latin typeface="Verdana" pitchFamily="34" charset="0"/>
              </a:rPr>
              <a:t>例 设</a:t>
            </a:r>
            <a:r>
              <a:rPr lang="en-US" altLang="zh-CN" i="1" smtClean="0">
                <a:latin typeface="Verdana" pitchFamily="34" charset="0"/>
              </a:rPr>
              <a:t>f</a:t>
            </a:r>
            <a:r>
              <a:rPr lang="zh-CN" altLang="en-US" i="1" smtClean="0">
                <a:latin typeface="Verdana" pitchFamily="34" charset="0"/>
              </a:rPr>
              <a:t>：</a:t>
            </a:r>
            <a:r>
              <a:rPr lang="en-US" altLang="zh-CN" smtClean="0">
                <a:latin typeface="Verdana" pitchFamily="34" charset="0"/>
              </a:rPr>
              <a:t>{</a:t>
            </a:r>
            <a:r>
              <a:rPr lang="en-US" altLang="zh-CN" i="1" smtClean="0">
                <a:latin typeface="Verdana" pitchFamily="34" charset="0"/>
              </a:rPr>
              <a:t>a,b,c,d</a:t>
            </a:r>
            <a:r>
              <a:rPr lang="en-US" altLang="zh-CN" smtClean="0">
                <a:latin typeface="Verdana" pitchFamily="34" charset="0"/>
              </a:rPr>
              <a:t>}</a:t>
            </a:r>
            <a:r>
              <a:rPr lang="en-US" altLang="zh-CN" i="1" smtClean="0">
                <a:latin typeface="Verdana" pitchFamily="34" charset="0"/>
              </a:rPr>
              <a:t>→</a:t>
            </a:r>
            <a:r>
              <a:rPr lang="en-US" altLang="zh-CN" smtClean="0">
                <a:latin typeface="Verdana" pitchFamily="34" charset="0"/>
              </a:rPr>
              <a:t>{</a:t>
            </a:r>
            <a:r>
              <a:rPr lang="en-US" altLang="zh-CN" sz="2500" smtClean="0">
                <a:solidFill>
                  <a:schemeClr val="accent2"/>
                </a:solidFill>
                <a:latin typeface="Verdana" pitchFamily="34" charset="0"/>
              </a:rPr>
              <a:t>1,2,3</a:t>
            </a:r>
            <a:r>
              <a:rPr lang="en-US" altLang="zh-CN" smtClean="0">
                <a:latin typeface="Verdana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endParaRPr lang="en-US" altLang="zh-CN" i="1" smtClean="0">
              <a:latin typeface="Verdana" pitchFamily="34" charset="0"/>
            </a:endParaRPr>
          </a:p>
          <a:p>
            <a:pPr lvl="1" algn="just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 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({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})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=</a:t>
            </a:r>
          </a:p>
          <a:p>
            <a:pPr lvl="1" algn="just">
              <a:buFont typeface="Wingdings" pitchFamily="2" charset="2"/>
              <a:buNone/>
            </a:pP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                {1}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 </a:t>
            </a:r>
          </a:p>
          <a:p>
            <a:pPr lvl="1" algn="just"/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 f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({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a,b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})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=</a:t>
            </a:r>
          </a:p>
          <a:p>
            <a:pPr lvl="1" algn="just">
              <a:buFont typeface="Wingdings" pitchFamily="2" charset="2"/>
              <a:buNone/>
            </a:pP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               {1,2}</a:t>
            </a:r>
          </a:p>
          <a:p>
            <a:pPr lvl="1" algn="just"/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 f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Ф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)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=</a:t>
            </a:r>
          </a:p>
          <a:p>
            <a:pPr lvl="1" algn="just">
              <a:buFont typeface="Wingdings" pitchFamily="2" charset="2"/>
              <a:buNone/>
            </a:pPr>
            <a:r>
              <a:rPr lang="en-US" altLang="zh-CN" i="1" smtClean="0">
                <a:solidFill>
                  <a:srgbClr val="FF0000"/>
                </a:solidFill>
                <a:latin typeface="Verdana" pitchFamily="34" charset="0"/>
              </a:rPr>
              <a:t>              Ф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 </a:t>
            </a:r>
          </a:p>
          <a:p>
            <a:pPr lvl="1" algn="just"/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 f</a:t>
            </a:r>
            <a:r>
              <a:rPr lang="en-US" altLang="zh-CN" baseline="40000" smtClean="0">
                <a:solidFill>
                  <a:schemeClr val="accent2"/>
                </a:solidFill>
                <a:latin typeface="Verdana" pitchFamily="34" charset="0"/>
              </a:rPr>
              <a:t>-1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({1})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=</a:t>
            </a:r>
          </a:p>
          <a:p>
            <a:pPr lvl="1" algn="just">
              <a:buFont typeface="Wingdings" pitchFamily="2" charset="2"/>
              <a:buNone/>
            </a:pP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               {</a:t>
            </a:r>
            <a:r>
              <a:rPr lang="en-US" altLang="zh-CN" i="1" smtClean="0">
                <a:solidFill>
                  <a:srgbClr val="FF0000"/>
                </a:solidFill>
                <a:latin typeface="Verdana" pitchFamily="34" charset="0"/>
              </a:rPr>
              <a:t>a,d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i="1" smtClean="0">
              <a:solidFill>
                <a:srgbClr val="FF0000"/>
              </a:solidFill>
              <a:latin typeface="Verdana" pitchFamily="34" charset="0"/>
            </a:endParaRPr>
          </a:p>
          <a:p>
            <a:endParaRPr lang="zh-CN" altLang="en-US" smtClean="0">
              <a:latin typeface="Verdana" pitchFamily="34" charset="0"/>
            </a:endParaRPr>
          </a:p>
        </p:txBody>
      </p:sp>
      <p:grpSp>
        <p:nvGrpSpPr>
          <p:cNvPr id="15364" name="Group 6"/>
          <p:cNvGrpSpPr>
            <a:grpSpLocks/>
          </p:cNvGrpSpPr>
          <p:nvPr/>
        </p:nvGrpSpPr>
        <p:grpSpPr bwMode="auto">
          <a:xfrm>
            <a:off x="5435600" y="1916113"/>
            <a:ext cx="2133600" cy="2347912"/>
            <a:chOff x="4032" y="912"/>
            <a:chExt cx="1344" cy="1479"/>
          </a:xfrm>
        </p:grpSpPr>
        <p:grpSp>
          <p:nvGrpSpPr>
            <p:cNvPr id="15365" name="Group 7"/>
            <p:cNvGrpSpPr>
              <a:grpSpLocks/>
            </p:cNvGrpSpPr>
            <p:nvPr/>
          </p:nvGrpSpPr>
          <p:grpSpPr bwMode="auto">
            <a:xfrm>
              <a:off x="4224" y="1104"/>
              <a:ext cx="960" cy="1248"/>
              <a:chOff x="1104" y="2736"/>
              <a:chExt cx="960" cy="1248"/>
            </a:xfrm>
          </p:grpSpPr>
          <p:sp>
            <p:nvSpPr>
              <p:cNvPr id="15373" name="Oval 8"/>
              <p:cNvSpPr>
                <a:spLocks noChangeArrowheads="1"/>
              </p:cNvSpPr>
              <p:nvPr/>
            </p:nvSpPr>
            <p:spPr bwMode="auto">
              <a:xfrm>
                <a:off x="1104" y="273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74" name="Oval 9"/>
              <p:cNvSpPr>
                <a:spLocks noChangeArrowheads="1"/>
              </p:cNvSpPr>
              <p:nvPr/>
            </p:nvSpPr>
            <p:spPr bwMode="auto">
              <a:xfrm>
                <a:off x="1104" y="312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75" name="Oval 10"/>
              <p:cNvSpPr>
                <a:spLocks noChangeArrowheads="1"/>
              </p:cNvSpPr>
              <p:nvPr/>
            </p:nvSpPr>
            <p:spPr bwMode="auto">
              <a:xfrm>
                <a:off x="1104" y="350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76" name="Oval 11"/>
              <p:cNvSpPr>
                <a:spLocks noChangeArrowheads="1"/>
              </p:cNvSpPr>
              <p:nvPr/>
            </p:nvSpPr>
            <p:spPr bwMode="auto">
              <a:xfrm>
                <a:off x="1104" y="388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77" name="Oval 12"/>
              <p:cNvSpPr>
                <a:spLocks noChangeArrowheads="1"/>
              </p:cNvSpPr>
              <p:nvPr/>
            </p:nvSpPr>
            <p:spPr bwMode="auto">
              <a:xfrm>
                <a:off x="1968" y="297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78" name="Oval 13"/>
              <p:cNvSpPr>
                <a:spLocks noChangeArrowheads="1"/>
              </p:cNvSpPr>
              <p:nvPr/>
            </p:nvSpPr>
            <p:spPr bwMode="auto">
              <a:xfrm>
                <a:off x="1968" y="340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79" name="Oval 14"/>
              <p:cNvSpPr>
                <a:spLocks noChangeArrowheads="1"/>
              </p:cNvSpPr>
              <p:nvPr/>
            </p:nvSpPr>
            <p:spPr bwMode="auto">
              <a:xfrm>
                <a:off x="1968" y="384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80" name="Line 15"/>
              <p:cNvSpPr>
                <a:spLocks noChangeShapeType="1"/>
              </p:cNvSpPr>
              <p:nvPr/>
            </p:nvSpPr>
            <p:spPr bwMode="auto">
              <a:xfrm>
                <a:off x="1152" y="2784"/>
                <a:ext cx="86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381" name="Line 16"/>
              <p:cNvSpPr>
                <a:spLocks noChangeShapeType="1"/>
              </p:cNvSpPr>
              <p:nvPr/>
            </p:nvSpPr>
            <p:spPr bwMode="auto">
              <a:xfrm flipV="1">
                <a:off x="1152" y="3024"/>
                <a:ext cx="864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382" name="Line 17"/>
              <p:cNvSpPr>
                <a:spLocks noChangeShapeType="1"/>
              </p:cNvSpPr>
              <p:nvPr/>
            </p:nvSpPr>
            <p:spPr bwMode="auto">
              <a:xfrm>
                <a:off x="1152" y="3168"/>
                <a:ext cx="86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383" name="Line 18"/>
              <p:cNvSpPr>
                <a:spLocks noChangeShapeType="1"/>
              </p:cNvSpPr>
              <p:nvPr/>
            </p:nvSpPr>
            <p:spPr bwMode="auto">
              <a:xfrm flipV="1">
                <a:off x="1152" y="3456"/>
                <a:ext cx="86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5366" name="Rectangle 19"/>
            <p:cNvSpPr>
              <a:spLocks noChangeArrowheads="1"/>
            </p:cNvSpPr>
            <p:nvPr/>
          </p:nvSpPr>
          <p:spPr bwMode="auto">
            <a:xfrm>
              <a:off x="5136" y="196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b="0">
                  <a:latin typeface="仿宋_GB2312" pitchFamily="49" charset="-122"/>
                  <a:ea typeface="仿宋_GB2312" pitchFamily="49" charset="-122"/>
                </a:rPr>
                <a:t>3</a:t>
              </a:r>
            </a:p>
          </p:txBody>
        </p:sp>
        <p:sp>
          <p:nvSpPr>
            <p:cNvPr id="15367" name="Rectangle 20"/>
            <p:cNvSpPr>
              <a:spLocks noChangeArrowheads="1"/>
            </p:cNvSpPr>
            <p:nvPr/>
          </p:nvSpPr>
          <p:spPr bwMode="auto">
            <a:xfrm>
              <a:off x="5136" y="153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b="0">
                  <a:latin typeface="仿宋_GB2312" pitchFamily="49" charset="-122"/>
                  <a:ea typeface="仿宋_GB2312" pitchFamily="49" charset="-122"/>
                </a:rPr>
                <a:t>2</a:t>
              </a:r>
            </a:p>
          </p:txBody>
        </p:sp>
        <p:sp>
          <p:nvSpPr>
            <p:cNvPr id="15368" name="Rectangle 21"/>
            <p:cNvSpPr>
              <a:spLocks noChangeArrowheads="1"/>
            </p:cNvSpPr>
            <p:nvPr/>
          </p:nvSpPr>
          <p:spPr bwMode="auto">
            <a:xfrm>
              <a:off x="5148" y="1104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b="0">
                  <a:latin typeface="仿宋_GB2312" pitchFamily="49" charset="-122"/>
                  <a:ea typeface="仿宋_GB2312" pitchFamily="49" charset="-122"/>
                </a:rPr>
                <a:t>1</a:t>
              </a:r>
            </a:p>
          </p:txBody>
        </p:sp>
        <p:sp>
          <p:nvSpPr>
            <p:cNvPr id="15369" name="Rectangle 22"/>
            <p:cNvSpPr>
              <a:spLocks noChangeArrowheads="1"/>
            </p:cNvSpPr>
            <p:nvPr/>
          </p:nvSpPr>
          <p:spPr bwMode="auto">
            <a:xfrm>
              <a:off x="4032" y="2064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b="0">
                  <a:latin typeface="仿宋_GB2312" pitchFamily="49" charset="-122"/>
                  <a:ea typeface="仿宋_GB2312" pitchFamily="49" charset="-122"/>
                </a:rPr>
                <a:t>d</a:t>
              </a:r>
            </a:p>
          </p:txBody>
        </p:sp>
        <p:sp>
          <p:nvSpPr>
            <p:cNvPr id="15370" name="Rectangle 23"/>
            <p:cNvSpPr>
              <a:spLocks noChangeArrowheads="1"/>
            </p:cNvSpPr>
            <p:nvPr/>
          </p:nvSpPr>
          <p:spPr bwMode="auto">
            <a:xfrm>
              <a:off x="4032" y="168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b="0">
                  <a:latin typeface="仿宋_GB2312" pitchFamily="49" charset="-122"/>
                  <a:ea typeface="仿宋_GB2312" pitchFamily="49" charset="-122"/>
                </a:rPr>
                <a:t>c</a:t>
              </a:r>
            </a:p>
          </p:txBody>
        </p:sp>
        <p:sp>
          <p:nvSpPr>
            <p:cNvPr id="15371" name="Rectangle 24"/>
            <p:cNvSpPr>
              <a:spLocks noChangeArrowheads="1"/>
            </p:cNvSpPr>
            <p:nvPr/>
          </p:nvSpPr>
          <p:spPr bwMode="auto">
            <a:xfrm>
              <a:off x="4032" y="129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b="0">
                  <a:latin typeface="仿宋_GB2312" pitchFamily="49" charset="-122"/>
                  <a:ea typeface="仿宋_GB2312" pitchFamily="49" charset="-122"/>
                </a:rPr>
                <a:t>b</a:t>
              </a:r>
            </a:p>
          </p:txBody>
        </p:sp>
        <p:sp>
          <p:nvSpPr>
            <p:cNvPr id="15372" name="Rectangle 25"/>
            <p:cNvSpPr>
              <a:spLocks noChangeArrowheads="1"/>
            </p:cNvSpPr>
            <p:nvPr/>
          </p:nvSpPr>
          <p:spPr bwMode="auto">
            <a:xfrm>
              <a:off x="4032" y="91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b="0">
                  <a:latin typeface="仿宋_GB2312" pitchFamily="49" charset="-122"/>
                  <a:ea typeface="仿宋_GB2312" pitchFamily="49" charset="-122"/>
                </a:rPr>
                <a:t>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8.1 </a:t>
            </a:r>
            <a:r>
              <a:rPr lang="zh-CN" altLang="en-US" smtClean="0"/>
              <a:t>函数的定义与性质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mtClean="0">
                <a:latin typeface="Verdana" pitchFamily="34" charset="0"/>
              </a:rPr>
              <a:t>满</a:t>
            </a:r>
            <a:r>
              <a:rPr lang="en-US" altLang="zh-CN" smtClean="0">
                <a:latin typeface="Verdana" pitchFamily="34" charset="0"/>
              </a:rPr>
              <a:t>(</a:t>
            </a:r>
            <a:r>
              <a:rPr lang="zh-CN" altLang="en-US" smtClean="0">
                <a:latin typeface="Verdana" pitchFamily="34" charset="0"/>
              </a:rPr>
              <a:t>单、双</a:t>
            </a:r>
            <a:r>
              <a:rPr lang="en-US" altLang="zh-CN" smtClean="0">
                <a:latin typeface="Verdana" pitchFamily="34" charset="0"/>
              </a:rPr>
              <a:t>)</a:t>
            </a:r>
            <a:r>
              <a:rPr lang="zh-CN" altLang="en-US" smtClean="0">
                <a:latin typeface="Verdana" pitchFamily="34" charset="0"/>
              </a:rPr>
              <a:t>射：设</a:t>
            </a:r>
            <a:r>
              <a:rPr lang="en-US" altLang="zh-CN" i="1" smtClean="0">
                <a:latin typeface="Verdana" pitchFamily="34" charset="0"/>
              </a:rPr>
              <a:t>f</a:t>
            </a:r>
            <a:r>
              <a:rPr lang="zh-CN" altLang="en-US" smtClean="0">
                <a:latin typeface="Verdana" pitchFamily="34" charset="0"/>
              </a:rPr>
              <a:t>是从</a:t>
            </a:r>
            <a:r>
              <a:rPr lang="en-US" altLang="zh-CN" i="1" smtClean="0">
                <a:latin typeface="Verdana" pitchFamily="34" charset="0"/>
              </a:rPr>
              <a:t>A</a:t>
            </a:r>
            <a:r>
              <a:rPr lang="zh-CN" altLang="en-US" smtClean="0">
                <a:latin typeface="Verdana" pitchFamily="34" charset="0"/>
              </a:rPr>
              <a:t>到</a:t>
            </a:r>
            <a:r>
              <a:rPr lang="en-US" altLang="zh-CN" i="1" smtClean="0">
                <a:latin typeface="Verdana" pitchFamily="34" charset="0"/>
              </a:rPr>
              <a:t>B</a:t>
            </a:r>
            <a:r>
              <a:rPr lang="zh-CN" altLang="en-US" smtClean="0">
                <a:latin typeface="Verdana" pitchFamily="34" charset="0"/>
              </a:rPr>
              <a:t>的函数</a:t>
            </a:r>
          </a:p>
          <a:p>
            <a:pPr lvl="1" algn="just"/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满射：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ran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=B</a:t>
            </a:r>
            <a:endParaRPr lang="zh-CN" altLang="en-US" smtClean="0">
              <a:solidFill>
                <a:schemeClr val="accent2"/>
              </a:solidFill>
              <a:latin typeface="Verdana" pitchFamily="34" charset="0"/>
            </a:endParaRPr>
          </a:p>
          <a:p>
            <a:pPr lvl="1" algn="just"/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单射：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≠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x’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  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 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f(x)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≠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f(x’)</a:t>
            </a:r>
          </a:p>
          <a:p>
            <a:pPr lvl="2" algn="just"/>
            <a:r>
              <a:rPr lang="zh-CN" altLang="en-US" smtClean="0">
                <a:solidFill>
                  <a:srgbClr val="FF3300"/>
                </a:solidFill>
                <a:latin typeface="Verdana" pitchFamily="34" charset="0"/>
              </a:rPr>
              <a:t>或者：</a:t>
            </a:r>
            <a:r>
              <a:rPr lang="en-US" altLang="zh-CN" i="1" smtClean="0">
                <a:solidFill>
                  <a:srgbClr val="FF3300"/>
                </a:solidFill>
                <a:latin typeface="Verdana" pitchFamily="34" charset="0"/>
              </a:rPr>
              <a:t>f</a:t>
            </a:r>
            <a:r>
              <a:rPr lang="en-US" altLang="zh-CN" smtClean="0">
                <a:solidFill>
                  <a:srgbClr val="FF3300"/>
                </a:solidFill>
                <a:latin typeface="Verdana" pitchFamily="34" charset="0"/>
              </a:rPr>
              <a:t>(</a:t>
            </a:r>
            <a:r>
              <a:rPr lang="en-US" altLang="zh-CN" i="1" smtClean="0">
                <a:solidFill>
                  <a:srgbClr val="FF3300"/>
                </a:solidFill>
                <a:latin typeface="Verdana" pitchFamily="34" charset="0"/>
              </a:rPr>
              <a:t>x</a:t>
            </a:r>
            <a:r>
              <a:rPr lang="en-US" altLang="zh-CN" smtClean="0">
                <a:solidFill>
                  <a:srgbClr val="FF3300"/>
                </a:solidFill>
                <a:latin typeface="Verdana" pitchFamily="34" charset="0"/>
              </a:rPr>
              <a:t>)</a:t>
            </a:r>
            <a:r>
              <a:rPr lang="en-US" altLang="zh-CN" i="1" smtClean="0">
                <a:solidFill>
                  <a:srgbClr val="FF3300"/>
                </a:solidFill>
                <a:latin typeface="Verdana" pitchFamily="34" charset="0"/>
              </a:rPr>
              <a:t>=f</a:t>
            </a:r>
            <a:r>
              <a:rPr lang="en-US" altLang="zh-CN" smtClean="0">
                <a:solidFill>
                  <a:srgbClr val="FF3300"/>
                </a:solidFill>
                <a:latin typeface="Verdana" pitchFamily="34" charset="0"/>
              </a:rPr>
              <a:t>(</a:t>
            </a:r>
            <a:r>
              <a:rPr lang="en-US" altLang="zh-CN" i="1" smtClean="0">
                <a:solidFill>
                  <a:srgbClr val="FF3300"/>
                </a:solidFill>
                <a:latin typeface="Verdana" pitchFamily="34" charset="0"/>
              </a:rPr>
              <a:t>x’</a:t>
            </a:r>
            <a:r>
              <a:rPr lang="en-US" altLang="zh-CN" smtClean="0">
                <a:solidFill>
                  <a:srgbClr val="FF3300"/>
                </a:solidFill>
                <a:latin typeface="Verdana" pitchFamily="34" charset="0"/>
              </a:rPr>
              <a:t>)</a:t>
            </a:r>
            <a:r>
              <a:rPr lang="en-US" altLang="zh-CN" i="1" smtClean="0">
                <a:solidFill>
                  <a:srgbClr val="FF3300"/>
                </a:solidFill>
                <a:latin typeface="Verdana" pitchFamily="34" charset="0"/>
              </a:rPr>
              <a:t> </a:t>
            </a:r>
            <a:r>
              <a:rPr lang="en-US" altLang="zh-CN" smtClean="0">
                <a:solidFill>
                  <a:srgbClr val="FF3300"/>
                </a:solidFill>
                <a:latin typeface="Verdana" pitchFamily="34" charset="0"/>
                <a:sym typeface="Symbol" pitchFamily="18" charset="2"/>
              </a:rPr>
              <a:t> </a:t>
            </a:r>
            <a:r>
              <a:rPr lang="en-US" altLang="zh-CN" i="1" smtClean="0">
                <a:solidFill>
                  <a:srgbClr val="FF3300"/>
                </a:solidFill>
                <a:latin typeface="Verdana" pitchFamily="34" charset="0"/>
              </a:rPr>
              <a:t>x=x</a:t>
            </a:r>
            <a:r>
              <a:rPr lang="en-US" altLang="zh-CN" smtClean="0">
                <a:solidFill>
                  <a:srgbClr val="FF3300"/>
                </a:solidFill>
                <a:latin typeface="Verdana" pitchFamily="34" charset="0"/>
              </a:rPr>
              <a:t>’</a:t>
            </a:r>
            <a:endParaRPr lang="zh-CN" altLang="en-US" smtClean="0">
              <a:solidFill>
                <a:srgbClr val="FF3300"/>
              </a:solidFill>
              <a:latin typeface="Verdana" pitchFamily="34" charset="0"/>
            </a:endParaRPr>
          </a:p>
          <a:p>
            <a:pPr lvl="1" algn="just"/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双射：</a:t>
            </a:r>
            <a:r>
              <a:rPr lang="en-US" altLang="zh-CN" i="1" smtClean="0">
                <a:latin typeface="Verdana" pitchFamily="34" charset="0"/>
              </a:rPr>
              <a:t>f</a:t>
            </a:r>
            <a:r>
              <a:rPr lang="zh-CN" altLang="en-US" smtClean="0">
                <a:latin typeface="Verdana" pitchFamily="34" charset="0"/>
              </a:rPr>
              <a:t>是满射且是单射</a:t>
            </a:r>
            <a:endParaRPr lang="zh-CN" altLang="en-US" smtClean="0">
              <a:solidFill>
                <a:schemeClr val="accent2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8.1 </a:t>
            </a:r>
            <a:r>
              <a:rPr lang="zh-CN" altLang="en-US" smtClean="0"/>
              <a:t>函数的定义与性质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algn="just"/>
            <a:r>
              <a:rPr lang="zh-CN" altLang="en-US" smtClean="0">
                <a:latin typeface="Verdana" pitchFamily="34" charset="0"/>
              </a:rPr>
              <a:t>例：判断函数类型</a:t>
            </a:r>
          </a:p>
          <a:p>
            <a:pPr marL="933450" lvl="1" indent="-476250" algn="just"/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f: R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→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R, f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)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=2x+5</a:t>
            </a:r>
          </a:p>
          <a:p>
            <a:pPr marL="533400" indent="-533400" algn="just">
              <a:buFont typeface="Wingdings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解：</a:t>
            </a:r>
          </a:p>
          <a:p>
            <a:pPr marL="933450" lvl="1" indent="-476250" algn="just">
              <a:buFont typeface="Wingdings" pitchFamily="2" charset="2"/>
              <a:buAutoNum type="circleNumDbPlain"/>
            </a:pP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y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∈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R, 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存在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x=(y-5)/2,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使得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(x)=y,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 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f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是满射</a:t>
            </a:r>
          </a:p>
          <a:p>
            <a:pPr marL="933450" lvl="1" indent="-476250" algn="just">
              <a:buFont typeface="Wingdings" pitchFamily="2" charset="2"/>
              <a:buAutoNum type="circleNumDbPlain"/>
            </a:pP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x</a:t>
            </a:r>
            <a:r>
              <a:rPr lang="en-US" altLang="zh-CN" baseline="-25000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1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,x</a:t>
            </a:r>
            <a:r>
              <a:rPr lang="en-US" altLang="zh-CN" baseline="-25000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2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∈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R, x</a:t>
            </a:r>
            <a:r>
              <a:rPr lang="en-US" altLang="zh-CN" baseline="-25000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1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≠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x</a:t>
            </a:r>
            <a:r>
              <a:rPr lang="en-US" altLang="zh-CN" baseline="-25000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2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, 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有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2x</a:t>
            </a:r>
            <a:r>
              <a:rPr lang="en-US" altLang="zh-CN" baseline="-25000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1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+5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≠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2x</a:t>
            </a:r>
            <a:r>
              <a:rPr lang="en-US" altLang="zh-CN" baseline="-25000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1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+5,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即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f(x</a:t>
            </a:r>
            <a:r>
              <a:rPr lang="en-US" altLang="zh-CN" baseline="-25000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1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)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≠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f(x</a:t>
            </a:r>
            <a:r>
              <a:rPr lang="en-US" altLang="zh-CN" baseline="-25000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2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)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f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是单射</a:t>
            </a:r>
          </a:p>
          <a:p>
            <a:pPr marL="933450" lvl="1" indent="-476250" algn="just">
              <a:buFont typeface="Wingdings" pitchFamily="2" charset="2"/>
              <a:buAutoNum type="circleNumDbPlain"/>
            </a:pP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f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是双射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8.1 </a:t>
            </a:r>
            <a:r>
              <a:rPr lang="zh-CN" altLang="en-US" smtClean="0"/>
              <a:t>函数的定义与性质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algn="just"/>
            <a:r>
              <a:rPr lang="zh-CN" altLang="en-US" smtClean="0">
                <a:latin typeface="Verdana" pitchFamily="34" charset="0"/>
              </a:rPr>
              <a:t>例：判断</a:t>
            </a:r>
            <a:r>
              <a:rPr lang="en-US" altLang="zh-CN" smtClean="0">
                <a:latin typeface="Verdana" pitchFamily="34" charset="0"/>
              </a:rPr>
              <a:t>f: A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zh-CN" smtClean="0">
                <a:latin typeface="Verdana" pitchFamily="34" charset="0"/>
              </a:rPr>
              <a:t>B</a:t>
            </a:r>
            <a:r>
              <a:rPr lang="zh-CN" altLang="en-US" smtClean="0">
                <a:latin typeface="Verdana" pitchFamily="34" charset="0"/>
              </a:rPr>
              <a:t>是否构成函数，如果是，是否为单射、满射和双射</a:t>
            </a:r>
          </a:p>
          <a:p>
            <a:pPr marL="933450" lvl="1" indent="-476250" algn="just"/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A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={1,2,3,4,5},</a:t>
            </a:r>
            <a:r>
              <a:rPr lang="zh-CN" altLang="en-US" i="1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 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B 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={6,7,8,9,10},</a:t>
            </a:r>
          </a:p>
          <a:p>
            <a:pPr marL="933450" lvl="1" indent="-476250" algn="just">
              <a:buFont typeface="Wingdings" pitchFamily="2" charset="2"/>
              <a:buNone/>
            </a:pP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f={&lt;1,8&gt;,&lt;3,9&gt;,&lt;4,10&gt;,&lt;2,6&gt;,&lt;5,9&gt;}</a:t>
            </a:r>
          </a:p>
          <a:p>
            <a:pPr marL="933450" lvl="1" indent="-476250" algn="just"/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A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B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同上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, f={&lt;1,7&gt;,&lt;2,6&gt;,&lt;4,5&gt;,</a:t>
            </a:r>
          </a:p>
          <a:p>
            <a:pPr marL="933450" lvl="1" indent="-476250" algn="just">
              <a:buFont typeface="Wingdings" pitchFamily="2" charset="2"/>
              <a:buNone/>
            </a:pP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    &lt;1,9&gt;, &lt;5,10&gt;}</a:t>
            </a:r>
          </a:p>
          <a:p>
            <a:pPr marL="933450" lvl="1" indent="-476250" algn="just"/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A=B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=R</a:t>
            </a:r>
            <a:r>
              <a:rPr lang="en-US" altLang="zh-CN" baseline="30000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+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, f(x) = x/(x</a:t>
            </a:r>
            <a:r>
              <a:rPr lang="en-US" altLang="zh-CN" baseline="30000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2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+1)</a:t>
            </a:r>
          </a:p>
          <a:p>
            <a:pPr marL="933450" lvl="1" indent="-476250" algn="just"/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A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=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B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=R</a:t>
            </a:r>
            <a:r>
              <a:rPr lang="en-US" altLang="zh-CN" smtClean="0">
                <a:solidFill>
                  <a:schemeClr val="accent2"/>
                </a:solidFill>
              </a:rPr>
              <a:t>×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R, f(&lt;x,y&gt;)=&lt;x+y,x-y&gt;</a:t>
            </a:r>
          </a:p>
          <a:p>
            <a:pPr marL="933450" lvl="1" indent="-476250" algn="just">
              <a:buFont typeface="Wingdings" pitchFamily="2" charset="2"/>
              <a:buNone/>
            </a:pP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令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L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={&lt;x,y&gt; 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|x,y∈R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∧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y=x+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1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},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计算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f(L)</a:t>
            </a:r>
          </a:p>
          <a:p>
            <a:pPr marL="933450" lvl="1" indent="-476250" algn="just">
              <a:buFont typeface="Wingdings" pitchFamily="2" charset="2"/>
              <a:buNone/>
            </a:pPr>
            <a:endParaRPr lang="en-US" altLang="zh-CN" smtClean="0">
              <a:solidFill>
                <a:schemeClr val="accent2"/>
              </a:solidFill>
              <a:latin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8.1 </a:t>
            </a:r>
            <a:r>
              <a:rPr lang="zh-CN" altLang="en-US" smtClean="0"/>
              <a:t>函数的定义与性质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例：构造双射函数</a:t>
            </a:r>
            <a:r>
              <a:rPr lang="en-US" altLang="zh-CN" smtClean="0">
                <a:latin typeface="Verdana" pitchFamily="34" charset="0"/>
              </a:rPr>
              <a:t>f</a:t>
            </a:r>
          </a:p>
          <a:p>
            <a:pPr lvl="1" algn="just"/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A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=P({1,2,3}),</a:t>
            </a:r>
            <a:r>
              <a:rPr lang="zh-CN" altLang="en-US" i="1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 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B 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={0,1}</a:t>
            </a:r>
            <a:r>
              <a:rPr lang="en-US" altLang="zh-CN" baseline="30000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{1,2,3}</a:t>
            </a:r>
          </a:p>
          <a:p>
            <a:pPr lvl="1" algn="just"/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A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=[0,1],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B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=[1/4,1/2]</a:t>
            </a:r>
          </a:p>
          <a:p>
            <a:pPr lvl="1" algn="just"/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A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=Z,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B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=N</a:t>
            </a:r>
          </a:p>
          <a:p>
            <a:pPr lvl="1" algn="just">
              <a:buFont typeface="Wingdings" pitchFamily="2" charset="2"/>
              <a:buNone/>
            </a:pPr>
            <a:endParaRPr lang="en-US" altLang="zh-CN" smtClean="0">
              <a:solidFill>
                <a:schemeClr val="accent2"/>
              </a:solidFill>
              <a:latin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8.1 </a:t>
            </a:r>
            <a:r>
              <a:rPr lang="zh-CN" altLang="en-US" smtClean="0"/>
              <a:t>函数的定义与性质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常函数：</a:t>
            </a:r>
            <a:r>
              <a:rPr lang="en-US" altLang="zh-CN" i="1" smtClean="0">
                <a:latin typeface="Verdana" pitchFamily="34" charset="0"/>
              </a:rPr>
              <a:t>f</a:t>
            </a:r>
            <a:r>
              <a:rPr lang="en-US" altLang="zh-CN" smtClean="0">
                <a:latin typeface="Verdana" pitchFamily="34" charset="0"/>
              </a:rPr>
              <a:t>: </a:t>
            </a:r>
            <a:r>
              <a:rPr lang="en-US" altLang="zh-CN" i="1" smtClean="0">
                <a:latin typeface="Verdana" pitchFamily="34" charset="0"/>
              </a:rPr>
              <a:t>A</a:t>
            </a:r>
            <a:r>
              <a:rPr lang="en-US" altLang="zh-CN" smtClean="0">
                <a:latin typeface="Verdana" pitchFamily="34" charset="0"/>
              </a:rPr>
              <a:t>→</a:t>
            </a:r>
            <a:r>
              <a:rPr lang="en-US" altLang="zh-CN" i="1" smtClean="0">
                <a:latin typeface="Verdana" pitchFamily="34" charset="0"/>
              </a:rPr>
              <a:t>B</a:t>
            </a:r>
            <a:r>
              <a:rPr lang="zh-CN" altLang="en-US" smtClean="0">
                <a:latin typeface="Verdana" pitchFamily="34" charset="0"/>
              </a:rPr>
              <a:t>满足</a:t>
            </a:r>
          </a:p>
          <a:p>
            <a:pPr lvl="1" algn="just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如果存在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c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∈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B,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使对每一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∈A,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有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f(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)=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c</a:t>
            </a:r>
          </a:p>
          <a:p>
            <a:pPr lvl="1" algn="just"/>
            <a:endParaRPr lang="zh-CN" altLang="en-US" smtClean="0">
              <a:latin typeface="Verdana" pitchFamily="34" charset="0"/>
            </a:endParaRPr>
          </a:p>
          <a:p>
            <a:pPr algn="just"/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恒等函数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I</a:t>
            </a:r>
            <a:r>
              <a:rPr lang="en-US" altLang="zh-CN" i="1" baseline="-25000" smtClean="0">
                <a:solidFill>
                  <a:srgbClr val="FF0000"/>
                </a:solidFill>
                <a:latin typeface="Verdana" pitchFamily="34" charset="0"/>
              </a:rPr>
              <a:t>A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:</a:t>
            </a:r>
            <a:r>
              <a:rPr lang="en-US" altLang="zh-CN" smtClean="0">
                <a:solidFill>
                  <a:srgbClr val="800000"/>
                </a:solidFill>
                <a:latin typeface="Verdana" pitchFamily="34" charset="0"/>
              </a:rPr>
              <a:t> </a:t>
            </a:r>
            <a:r>
              <a:rPr lang="en-US" altLang="zh-CN" i="1" smtClean="0">
                <a:latin typeface="Verdana" pitchFamily="34" charset="0"/>
              </a:rPr>
              <a:t>A</a:t>
            </a:r>
            <a:r>
              <a:rPr lang="en-US" altLang="zh-CN" smtClean="0">
                <a:latin typeface="Verdana" pitchFamily="34" charset="0"/>
              </a:rPr>
              <a:t>→</a:t>
            </a:r>
            <a:r>
              <a:rPr lang="en-US" altLang="zh-CN" i="1" smtClean="0">
                <a:latin typeface="Verdana" pitchFamily="34" charset="0"/>
              </a:rPr>
              <a:t>A</a:t>
            </a:r>
            <a:r>
              <a:rPr lang="zh-CN" altLang="en-US" smtClean="0">
                <a:latin typeface="Verdana" pitchFamily="34" charset="0"/>
              </a:rPr>
              <a:t>，对每一</a:t>
            </a:r>
            <a:r>
              <a:rPr lang="en-US" altLang="zh-CN" i="1" smtClean="0">
                <a:latin typeface="Verdana" pitchFamily="34" charset="0"/>
              </a:rPr>
              <a:t>x</a:t>
            </a:r>
            <a:r>
              <a:rPr lang="en-US" altLang="zh-CN" smtClean="0">
                <a:latin typeface="Verdana" pitchFamily="34" charset="0"/>
              </a:rPr>
              <a:t>∈</a:t>
            </a:r>
            <a:r>
              <a:rPr lang="en-US" altLang="zh-CN" i="1" smtClean="0">
                <a:latin typeface="Verdana" pitchFamily="34" charset="0"/>
              </a:rPr>
              <a:t>A</a:t>
            </a:r>
            <a:r>
              <a:rPr lang="zh-CN" altLang="en-US" smtClean="0">
                <a:latin typeface="Verdana" pitchFamily="34" charset="0"/>
              </a:rPr>
              <a:t>有</a:t>
            </a:r>
            <a:r>
              <a:rPr lang="en-US" altLang="zh-CN" smtClean="0">
                <a:latin typeface="Verdana" pitchFamily="34" charset="0"/>
              </a:rPr>
              <a:t>f(</a:t>
            </a:r>
            <a:r>
              <a:rPr lang="en-US" altLang="zh-CN" i="1" smtClean="0">
                <a:latin typeface="Verdana" pitchFamily="34" charset="0"/>
              </a:rPr>
              <a:t>x</a:t>
            </a:r>
            <a:r>
              <a:rPr lang="en-US" altLang="zh-CN" smtClean="0">
                <a:latin typeface="Verdana" pitchFamily="34" charset="0"/>
              </a:rPr>
              <a:t>)=</a:t>
            </a:r>
            <a:r>
              <a:rPr lang="en-US" altLang="zh-CN" i="1" smtClean="0">
                <a:latin typeface="Verdana" pitchFamily="34" charset="0"/>
              </a:rPr>
              <a:t>x</a:t>
            </a:r>
            <a:endParaRPr lang="zh-CN" altLang="en-US" i="1" smtClean="0">
              <a:latin typeface="Verdana" pitchFamily="34" charset="0"/>
            </a:endParaRPr>
          </a:p>
          <a:p>
            <a:pPr lvl="1" algn="just"/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恒等函数是双射函数</a:t>
            </a:r>
          </a:p>
          <a:p>
            <a:pPr algn="just"/>
            <a:endParaRPr lang="zh-CN" altLang="en-US" smtClean="0">
              <a:solidFill>
                <a:srgbClr val="FF0000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8.1 </a:t>
            </a:r>
            <a:r>
              <a:rPr lang="zh-CN" altLang="en-US" smtClean="0"/>
              <a:t>函数的定义与性质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(</a:t>
            </a:r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严格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)</a:t>
            </a:r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单调递增：</a:t>
            </a:r>
            <a:r>
              <a:rPr lang="zh-CN" altLang="en-US" smtClean="0">
                <a:latin typeface="Verdana" pitchFamily="34" charset="0"/>
              </a:rPr>
              <a:t>设</a:t>
            </a:r>
            <a:r>
              <a:rPr lang="en-US" altLang="zh-CN" smtClean="0">
                <a:latin typeface="Verdana" pitchFamily="34" charset="0"/>
              </a:rPr>
              <a:t>&lt;</a:t>
            </a:r>
            <a:r>
              <a:rPr lang="en-US" altLang="zh-CN" i="1" smtClean="0">
                <a:latin typeface="Verdana" pitchFamily="34" charset="0"/>
              </a:rPr>
              <a:t>A</a:t>
            </a:r>
            <a:r>
              <a:rPr lang="en-US" altLang="zh-CN" smtClean="0">
                <a:latin typeface="Verdana" pitchFamily="34" charset="0"/>
              </a:rPr>
              <a:t>,</a:t>
            </a:r>
            <a:r>
              <a:rPr lang="en-US" altLang="zh-CN" smtClean="0">
                <a:latin typeface="Lucida Sans Unicode" pitchFamily="34" charset="0"/>
              </a:rPr>
              <a:t>≼</a:t>
            </a:r>
            <a:r>
              <a:rPr lang="en-US" altLang="zh-CN" smtClean="0">
                <a:latin typeface="Verdana" pitchFamily="34" charset="0"/>
              </a:rPr>
              <a:t>&gt;</a:t>
            </a:r>
            <a:r>
              <a:rPr lang="zh-CN" altLang="en-US" smtClean="0">
                <a:latin typeface="Verdana" pitchFamily="34" charset="0"/>
              </a:rPr>
              <a:t>，</a:t>
            </a:r>
            <a:r>
              <a:rPr lang="en-US" altLang="zh-CN" smtClean="0">
                <a:latin typeface="Verdana" pitchFamily="34" charset="0"/>
              </a:rPr>
              <a:t>&lt;</a:t>
            </a:r>
            <a:r>
              <a:rPr lang="en-US" altLang="zh-CN" i="1" smtClean="0">
                <a:latin typeface="Verdana" pitchFamily="34" charset="0"/>
              </a:rPr>
              <a:t>B</a:t>
            </a:r>
            <a:r>
              <a:rPr lang="en-US" altLang="zh-CN" smtClean="0">
                <a:latin typeface="Verdana" pitchFamily="34" charset="0"/>
              </a:rPr>
              <a:t>,</a:t>
            </a:r>
            <a:r>
              <a:rPr lang="en-US" altLang="zh-CN" smtClean="0">
                <a:latin typeface="Lucida Sans Unicode" pitchFamily="34" charset="0"/>
              </a:rPr>
              <a:t>≼</a:t>
            </a:r>
            <a:r>
              <a:rPr lang="en-US" altLang="zh-CN" smtClean="0">
                <a:latin typeface="Verdana" pitchFamily="34" charset="0"/>
              </a:rPr>
              <a:t>&gt;</a:t>
            </a:r>
            <a:r>
              <a:rPr lang="zh-CN" altLang="en-US" smtClean="0">
                <a:latin typeface="Verdana" pitchFamily="34" charset="0"/>
              </a:rPr>
              <a:t>为偏序集，</a:t>
            </a:r>
            <a:r>
              <a:rPr lang="en-US" altLang="zh-CN" i="1" smtClean="0">
                <a:latin typeface="Verdana" pitchFamily="34" charset="0"/>
              </a:rPr>
              <a:t>f</a:t>
            </a:r>
            <a:r>
              <a:rPr lang="en-US" altLang="zh-CN" smtClean="0">
                <a:latin typeface="Verdana" pitchFamily="34" charset="0"/>
              </a:rPr>
              <a:t>: </a:t>
            </a:r>
            <a:r>
              <a:rPr lang="en-US" altLang="zh-CN" i="1" smtClean="0">
                <a:latin typeface="Verdana" pitchFamily="34" charset="0"/>
              </a:rPr>
              <a:t>A</a:t>
            </a:r>
            <a:r>
              <a:rPr lang="en-US" altLang="zh-CN" smtClean="0">
                <a:latin typeface="Verdana" pitchFamily="34" charset="0"/>
              </a:rPr>
              <a:t>→</a:t>
            </a:r>
            <a:r>
              <a:rPr lang="en-US" altLang="zh-CN" i="1" smtClean="0">
                <a:latin typeface="Verdana" pitchFamily="34" charset="0"/>
              </a:rPr>
              <a:t>B</a:t>
            </a:r>
            <a:endParaRPr lang="zh-CN" altLang="en-US" i="1" smtClean="0">
              <a:latin typeface="Verdana" pitchFamily="34" charset="0"/>
            </a:endParaRPr>
          </a:p>
          <a:p>
            <a:pPr lvl="1" algn="just"/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单调递增：</a:t>
            </a:r>
            <a:r>
              <a:rPr lang="zh-CN" altLang="en-US" smtClean="0">
                <a:latin typeface="Verdana" pitchFamily="34" charset="0"/>
              </a:rPr>
              <a:t>如果对任意的</a:t>
            </a:r>
            <a:r>
              <a:rPr lang="en-US" altLang="zh-CN" i="1" smtClean="0">
                <a:latin typeface="Verdana" pitchFamily="34" charset="0"/>
              </a:rPr>
              <a:t>x</a:t>
            </a:r>
            <a:r>
              <a:rPr lang="zh-CN" altLang="en-US" smtClean="0">
                <a:latin typeface="Verdana" pitchFamily="34" charset="0"/>
              </a:rPr>
              <a:t>，</a:t>
            </a:r>
            <a:r>
              <a:rPr lang="en-US" altLang="zh-CN" i="1" smtClean="0">
                <a:latin typeface="Verdana" pitchFamily="34" charset="0"/>
              </a:rPr>
              <a:t>y</a:t>
            </a:r>
            <a:r>
              <a:rPr lang="en-US" altLang="zh-CN" smtClean="0">
                <a:latin typeface="Verdana" pitchFamily="34" charset="0"/>
              </a:rPr>
              <a:t>∈</a:t>
            </a:r>
            <a:r>
              <a:rPr lang="en-US" altLang="zh-CN" i="1" smtClean="0">
                <a:latin typeface="Verdana" pitchFamily="34" charset="0"/>
              </a:rPr>
              <a:t>A</a:t>
            </a:r>
            <a:r>
              <a:rPr lang="zh-CN" altLang="en-US" smtClean="0">
                <a:latin typeface="Verdana" pitchFamily="34" charset="0"/>
              </a:rPr>
              <a:t>，</a:t>
            </a:r>
            <a:r>
              <a:rPr lang="en-US" altLang="zh-CN" smtClean="0">
                <a:latin typeface="Verdana" pitchFamily="34" charset="0"/>
              </a:rPr>
              <a:t>x</a:t>
            </a:r>
            <a:r>
              <a:rPr lang="en-US" altLang="zh-CN" smtClean="0">
                <a:latin typeface="Lucida Sans Unicode" pitchFamily="34" charset="0"/>
              </a:rPr>
              <a:t>≺</a:t>
            </a:r>
            <a:r>
              <a:rPr lang="en-US" altLang="zh-CN" smtClean="0">
                <a:latin typeface="Verdana" pitchFamily="34" charset="0"/>
              </a:rPr>
              <a:t>y</a:t>
            </a:r>
            <a:r>
              <a:rPr lang="zh-CN" altLang="en-US" smtClean="0">
                <a:latin typeface="Verdana" pitchFamily="34" charset="0"/>
              </a:rPr>
              <a:t>，就有</a:t>
            </a:r>
            <a:r>
              <a:rPr lang="en-US" altLang="zh-CN" sz="2800" i="1" smtClean="0">
                <a:solidFill>
                  <a:schemeClr val="tx1"/>
                </a:solidFill>
                <a:latin typeface="Verdana" pitchFamily="34" charset="0"/>
              </a:rPr>
              <a:t>f</a:t>
            </a:r>
            <a:r>
              <a:rPr lang="en-US" altLang="zh-CN" smtClean="0">
                <a:latin typeface="Verdana" pitchFamily="34" charset="0"/>
              </a:rPr>
              <a:t>(</a:t>
            </a:r>
            <a:r>
              <a:rPr lang="en-US" altLang="zh-CN" sz="2800" i="1" smtClean="0">
                <a:solidFill>
                  <a:schemeClr val="tx1"/>
                </a:solidFill>
                <a:latin typeface="Verdana" pitchFamily="34" charset="0"/>
              </a:rPr>
              <a:t>x</a:t>
            </a:r>
            <a:r>
              <a:rPr lang="en-US" altLang="zh-CN" smtClean="0">
                <a:latin typeface="Verdana" pitchFamily="34" charset="0"/>
              </a:rPr>
              <a:t>)</a:t>
            </a:r>
            <a:r>
              <a:rPr lang="en-US" altLang="zh-CN" smtClean="0">
                <a:latin typeface="Lucida Sans Unicode" pitchFamily="34" charset="0"/>
              </a:rPr>
              <a:t>≼</a:t>
            </a:r>
            <a:r>
              <a:rPr lang="en-US" altLang="zh-CN" sz="2800" i="1" smtClean="0">
                <a:solidFill>
                  <a:schemeClr val="tx1"/>
                </a:solidFill>
                <a:latin typeface="Verdana" pitchFamily="34" charset="0"/>
              </a:rPr>
              <a:t>f</a:t>
            </a:r>
            <a:r>
              <a:rPr lang="en-US" altLang="zh-CN" smtClean="0">
                <a:latin typeface="Verdana" pitchFamily="34" charset="0"/>
              </a:rPr>
              <a:t>(</a:t>
            </a:r>
            <a:r>
              <a:rPr lang="en-US" altLang="zh-CN" sz="2800" i="1" smtClean="0">
                <a:solidFill>
                  <a:schemeClr val="tx1"/>
                </a:solidFill>
                <a:latin typeface="Verdana" pitchFamily="34" charset="0"/>
              </a:rPr>
              <a:t>y</a:t>
            </a:r>
            <a:r>
              <a:rPr lang="en-US" altLang="zh-CN" smtClean="0">
                <a:latin typeface="Verdana" pitchFamily="34" charset="0"/>
              </a:rPr>
              <a:t>)</a:t>
            </a:r>
            <a:endParaRPr lang="zh-CN" altLang="en-US" smtClean="0">
              <a:solidFill>
                <a:schemeClr val="accent2"/>
              </a:solidFill>
              <a:latin typeface="Verdana" pitchFamily="34" charset="0"/>
            </a:endParaRPr>
          </a:p>
          <a:p>
            <a:pPr lvl="1" algn="just"/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严格单调递增：</a:t>
            </a:r>
            <a:r>
              <a:rPr lang="zh-CN" altLang="en-US" smtClean="0">
                <a:latin typeface="Verdana" pitchFamily="34" charset="0"/>
              </a:rPr>
              <a:t>如果对任意的</a:t>
            </a:r>
            <a:r>
              <a:rPr lang="en-US" altLang="zh-CN" i="1" smtClean="0">
                <a:latin typeface="Verdana" pitchFamily="34" charset="0"/>
              </a:rPr>
              <a:t>x</a:t>
            </a:r>
            <a:r>
              <a:rPr lang="zh-CN" altLang="en-US" smtClean="0">
                <a:latin typeface="Verdana" pitchFamily="34" charset="0"/>
              </a:rPr>
              <a:t>，</a:t>
            </a:r>
            <a:r>
              <a:rPr lang="en-US" altLang="zh-CN" i="1" smtClean="0">
                <a:latin typeface="Verdana" pitchFamily="34" charset="0"/>
              </a:rPr>
              <a:t>y</a:t>
            </a:r>
            <a:r>
              <a:rPr lang="en-US" altLang="zh-CN" smtClean="0">
                <a:latin typeface="Verdana" pitchFamily="34" charset="0"/>
              </a:rPr>
              <a:t>∈</a:t>
            </a:r>
            <a:r>
              <a:rPr lang="en-US" altLang="zh-CN" i="1" smtClean="0">
                <a:latin typeface="Verdana" pitchFamily="34" charset="0"/>
              </a:rPr>
              <a:t>A</a:t>
            </a:r>
            <a:r>
              <a:rPr lang="zh-CN" altLang="en-US" smtClean="0">
                <a:latin typeface="Verdana" pitchFamily="34" charset="0"/>
              </a:rPr>
              <a:t>，</a:t>
            </a:r>
            <a:r>
              <a:rPr lang="en-US" altLang="zh-CN" i="1" smtClean="0">
                <a:latin typeface="Verdana" pitchFamily="34" charset="0"/>
              </a:rPr>
              <a:t>x</a:t>
            </a:r>
            <a:r>
              <a:rPr lang="en-US" altLang="zh-CN" smtClean="0">
                <a:latin typeface="Lucida Sans Unicode" pitchFamily="34" charset="0"/>
              </a:rPr>
              <a:t>≺</a:t>
            </a:r>
            <a:r>
              <a:rPr lang="en-US" altLang="zh-CN" i="1" smtClean="0">
                <a:latin typeface="Verdana" pitchFamily="34" charset="0"/>
              </a:rPr>
              <a:t>y</a:t>
            </a:r>
            <a:r>
              <a:rPr lang="en-US" altLang="zh-CN" smtClean="0">
                <a:latin typeface="Verdana" pitchFamily="34" charset="0"/>
              </a:rPr>
              <a:t>,</a:t>
            </a:r>
            <a:r>
              <a:rPr lang="zh-CN" altLang="en-US" smtClean="0">
                <a:latin typeface="Verdana" pitchFamily="34" charset="0"/>
              </a:rPr>
              <a:t>就有</a:t>
            </a:r>
            <a:r>
              <a:rPr lang="en-US" altLang="zh-CN" i="1" smtClean="0">
                <a:latin typeface="Verdana" pitchFamily="34" charset="0"/>
              </a:rPr>
              <a:t>f</a:t>
            </a:r>
            <a:r>
              <a:rPr lang="en-US" altLang="zh-CN" smtClean="0">
                <a:latin typeface="Verdana" pitchFamily="34" charset="0"/>
              </a:rPr>
              <a:t>(</a:t>
            </a:r>
            <a:r>
              <a:rPr lang="en-US" altLang="zh-CN" i="1" smtClean="0">
                <a:latin typeface="Verdana" pitchFamily="34" charset="0"/>
              </a:rPr>
              <a:t>x</a:t>
            </a:r>
            <a:r>
              <a:rPr lang="en-US" altLang="zh-CN" smtClean="0">
                <a:latin typeface="Verdana" pitchFamily="34" charset="0"/>
              </a:rPr>
              <a:t>)</a:t>
            </a:r>
            <a:r>
              <a:rPr lang="en-US" altLang="zh-CN" smtClean="0">
                <a:latin typeface="Lucida Sans Unicode" pitchFamily="34" charset="0"/>
              </a:rPr>
              <a:t>≺</a:t>
            </a:r>
            <a:r>
              <a:rPr lang="en-US" altLang="zh-CN" i="1" smtClean="0">
                <a:latin typeface="Verdana" pitchFamily="34" charset="0"/>
              </a:rPr>
              <a:t>f</a:t>
            </a:r>
            <a:r>
              <a:rPr lang="en-US" altLang="zh-CN" smtClean="0">
                <a:latin typeface="Verdana" pitchFamily="34" charset="0"/>
              </a:rPr>
              <a:t>(</a:t>
            </a:r>
            <a:r>
              <a:rPr lang="en-US" altLang="zh-CN" i="1" smtClean="0">
                <a:latin typeface="Verdana" pitchFamily="34" charset="0"/>
              </a:rPr>
              <a:t>y</a:t>
            </a:r>
            <a:r>
              <a:rPr lang="en-US" altLang="zh-CN" smtClean="0">
                <a:latin typeface="Verdana" pitchFamily="34" charset="0"/>
              </a:rPr>
              <a:t>)</a:t>
            </a:r>
            <a:endParaRPr lang="zh-CN" altLang="en-US" smtClean="0">
              <a:solidFill>
                <a:schemeClr val="accent2"/>
              </a:solidFill>
              <a:latin typeface="Verdana" pitchFamily="34" charset="0"/>
            </a:endParaRPr>
          </a:p>
          <a:p>
            <a:pPr algn="just"/>
            <a:endParaRPr lang="zh-CN" altLang="en-US" smtClean="0">
              <a:solidFill>
                <a:schemeClr val="accent2"/>
              </a:solidFill>
              <a:latin typeface="Verdana" pitchFamily="34" charset="0"/>
            </a:endParaRPr>
          </a:p>
        </p:txBody>
      </p:sp>
      <p:pic>
        <p:nvPicPr>
          <p:cNvPr id="21508" name="Picture 4" descr="622px-Monotonicity_example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8038" y="4221163"/>
            <a:ext cx="2098675" cy="202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8.1 </a:t>
            </a:r>
            <a:r>
              <a:rPr lang="zh-CN" altLang="en-US" smtClean="0"/>
              <a:t>函数的定义与性质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41438"/>
            <a:ext cx="7847013" cy="4895850"/>
          </a:xfrm>
        </p:spPr>
        <p:txBody>
          <a:bodyPr/>
          <a:lstStyle/>
          <a:p>
            <a:pPr algn="just"/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特征函数：</a:t>
            </a:r>
            <a:r>
              <a:rPr lang="zh-CN" altLang="en-US" smtClean="0">
                <a:latin typeface="Verdana" pitchFamily="34" charset="0"/>
              </a:rPr>
              <a:t>设</a:t>
            </a:r>
            <a:r>
              <a:rPr lang="en-US" altLang="zh-CN" smtClean="0">
                <a:latin typeface="Verdana" pitchFamily="34" charset="0"/>
              </a:rPr>
              <a:t>A’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A</a:t>
            </a:r>
            <a:r>
              <a:rPr lang="zh-CN" altLang="en-US" smtClean="0">
                <a:latin typeface="Verdana" pitchFamily="34" charset="0"/>
              </a:rPr>
              <a:t>，函数</a:t>
            </a:r>
            <a:r>
              <a:rPr lang="el-GR" altLang="zh-CN" smtClean="0">
                <a:latin typeface="MS PGothic" pitchFamily="34" charset="-128"/>
                <a:ea typeface="MS PGothic" pitchFamily="34" charset="-128"/>
              </a:rPr>
              <a:t>χ</a:t>
            </a:r>
            <a:r>
              <a:rPr lang="el-GR" altLang="zh-CN" baseline="-25000" smtClean="0">
                <a:latin typeface="宋体" pitchFamily="2" charset="-122"/>
                <a:ea typeface="MS PGothic" pitchFamily="34" charset="-128"/>
              </a:rPr>
              <a:t>A</a:t>
            </a:r>
            <a:r>
              <a:rPr lang="el-GR" altLang="zh-CN" baseline="-25000" smtClean="0">
                <a:latin typeface="MS PGothic" pitchFamily="34" charset="-128"/>
                <a:ea typeface="MS PGothic" pitchFamily="34" charset="-128"/>
              </a:rPr>
              <a:t>’</a:t>
            </a:r>
            <a:r>
              <a:rPr lang="en-US" altLang="zh-CN" smtClean="0">
                <a:latin typeface="Verdana" pitchFamily="34" charset="0"/>
              </a:rPr>
              <a:t>: A→{0,1}</a:t>
            </a:r>
            <a:r>
              <a:rPr lang="zh-CN" altLang="en-US" smtClean="0">
                <a:latin typeface="Verdana" pitchFamily="34" charset="0"/>
              </a:rPr>
              <a:t>定义为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mtClean="0">
                <a:latin typeface="Verdana" pitchFamily="34" charset="0"/>
              </a:rPr>
              <a:t>      </a:t>
            </a:r>
            <a:r>
              <a:rPr lang="el-GR" altLang="zh-CN" smtClean="0">
                <a:latin typeface="MS PGothic" pitchFamily="34" charset="-128"/>
                <a:ea typeface="MS PGothic" pitchFamily="34" charset="-128"/>
              </a:rPr>
              <a:t>χ</a:t>
            </a:r>
            <a:r>
              <a:rPr lang="el-GR" altLang="zh-CN" baseline="-25000" smtClean="0">
                <a:latin typeface="Verdana" pitchFamily="34" charset="0"/>
                <a:ea typeface="MS PGothic" pitchFamily="34" charset="-128"/>
              </a:rPr>
              <a:t>A’</a:t>
            </a:r>
            <a:r>
              <a:rPr lang="en-US" altLang="zh-CN" smtClean="0">
                <a:latin typeface="Verdana" pitchFamily="34" charset="0"/>
              </a:rPr>
              <a:t>(x)= 1  </a:t>
            </a:r>
            <a:r>
              <a:rPr lang="zh-CN" altLang="en-US" smtClean="0">
                <a:latin typeface="Verdana" pitchFamily="34" charset="0"/>
              </a:rPr>
              <a:t>如果</a:t>
            </a:r>
            <a:r>
              <a:rPr lang="en-US" altLang="zh-CN" smtClean="0">
                <a:latin typeface="Verdana" pitchFamily="34" charset="0"/>
              </a:rPr>
              <a:t>x∈A’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mtClean="0">
                <a:latin typeface="Verdana" pitchFamily="34" charset="0"/>
              </a:rPr>
              <a:t>                    0  </a:t>
            </a:r>
            <a:r>
              <a:rPr lang="zh-CN" altLang="en-US" smtClean="0">
                <a:latin typeface="Verdana" pitchFamily="34" charset="0"/>
              </a:rPr>
              <a:t>如果</a:t>
            </a:r>
            <a:r>
              <a:rPr lang="en-US" altLang="zh-CN" smtClean="0">
                <a:latin typeface="Verdana" pitchFamily="34" charset="0"/>
              </a:rPr>
              <a:t>x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</a:t>
            </a:r>
            <a:r>
              <a:rPr lang="en-US" altLang="zh-CN" smtClean="0">
                <a:latin typeface="Verdana" pitchFamily="34" charset="0"/>
              </a:rPr>
              <a:t>A’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mtClean="0">
                <a:latin typeface="Verdana" pitchFamily="34" charset="0"/>
              </a:rPr>
              <a:t>称它是集合</a:t>
            </a:r>
            <a:r>
              <a:rPr lang="en-US" altLang="zh-CN" smtClean="0">
                <a:latin typeface="Verdana" pitchFamily="34" charset="0"/>
              </a:rPr>
              <a:t>A’</a:t>
            </a:r>
            <a:r>
              <a:rPr lang="zh-CN" altLang="en-US" smtClean="0">
                <a:latin typeface="Verdana" pitchFamily="34" charset="0"/>
              </a:rPr>
              <a:t>的特征函数</a:t>
            </a:r>
          </a:p>
          <a:p>
            <a:pPr algn="just"/>
            <a:r>
              <a:rPr lang="zh-CN" altLang="en-US" smtClean="0">
                <a:latin typeface="Verdana" pitchFamily="34" charset="0"/>
              </a:rPr>
              <a:t>例：设</a:t>
            </a:r>
            <a:r>
              <a:rPr lang="en-US" altLang="zh-CN" smtClean="0">
                <a:latin typeface="Verdana" pitchFamily="34" charset="0"/>
              </a:rPr>
              <a:t>A={a,b,c,d}, A’={b,d}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mtClean="0">
                <a:latin typeface="Verdana" pitchFamily="34" charset="0"/>
              </a:rPr>
              <a:t>      </a:t>
            </a:r>
            <a:r>
              <a:rPr lang="el-GR" altLang="zh-CN" smtClean="0">
                <a:latin typeface="MS PGothic" pitchFamily="34" charset="-128"/>
                <a:ea typeface="MS PGothic" pitchFamily="34" charset="-128"/>
              </a:rPr>
              <a:t>χ</a:t>
            </a:r>
            <a:r>
              <a:rPr lang="el-GR" altLang="zh-CN" baseline="-25000" smtClean="0">
                <a:latin typeface="Verdana" pitchFamily="34" charset="0"/>
                <a:ea typeface="MS PGothic" pitchFamily="34" charset="-128"/>
              </a:rPr>
              <a:t>A’</a:t>
            </a:r>
            <a:r>
              <a:rPr lang="en-US" altLang="zh-CN" smtClean="0">
                <a:latin typeface="Verdana" pitchFamily="34" charset="0"/>
              </a:rPr>
              <a:t>:A’→{0,1}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mtClean="0">
                <a:latin typeface="Verdana" pitchFamily="34" charset="0"/>
              </a:rPr>
              <a:t>则  </a:t>
            </a:r>
            <a:r>
              <a:rPr lang="el-GR" altLang="zh-CN" smtClean="0">
                <a:latin typeface="MS PGothic" pitchFamily="34" charset="-128"/>
                <a:ea typeface="MS PGothic" pitchFamily="34" charset="-128"/>
              </a:rPr>
              <a:t>χ</a:t>
            </a:r>
            <a:r>
              <a:rPr lang="el-GR" altLang="zh-CN" baseline="-25000" smtClean="0">
                <a:latin typeface="Verdana" pitchFamily="34" charset="0"/>
                <a:ea typeface="MS PGothic" pitchFamily="34" charset="-128"/>
              </a:rPr>
              <a:t>A’</a:t>
            </a:r>
            <a:r>
              <a:rPr lang="en-US" altLang="zh-CN" smtClean="0">
                <a:latin typeface="Verdana" pitchFamily="34" charset="0"/>
              </a:rPr>
              <a:t>(a)=0, </a:t>
            </a:r>
            <a:r>
              <a:rPr lang="el-GR" altLang="zh-CN" smtClean="0">
                <a:latin typeface="MS PGothic" pitchFamily="34" charset="-128"/>
                <a:ea typeface="MS PGothic" pitchFamily="34" charset="-128"/>
              </a:rPr>
              <a:t>χ</a:t>
            </a:r>
            <a:r>
              <a:rPr lang="el-GR" altLang="zh-CN" baseline="-25000" smtClean="0">
                <a:latin typeface="Verdana" pitchFamily="34" charset="0"/>
                <a:ea typeface="MS PGothic" pitchFamily="34" charset="-128"/>
              </a:rPr>
              <a:t>A’</a:t>
            </a:r>
            <a:r>
              <a:rPr lang="en-US" altLang="zh-CN" smtClean="0">
                <a:latin typeface="Verdana" pitchFamily="34" charset="0"/>
              </a:rPr>
              <a:t>(b)=1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mtClean="0">
                <a:latin typeface="Verdana" pitchFamily="34" charset="0"/>
              </a:rPr>
              <a:t>     </a:t>
            </a:r>
            <a:r>
              <a:rPr lang="el-GR" altLang="zh-CN" smtClean="0">
                <a:latin typeface="MS PGothic" pitchFamily="34" charset="-128"/>
                <a:ea typeface="MS PGothic" pitchFamily="34" charset="-128"/>
              </a:rPr>
              <a:t>χ</a:t>
            </a:r>
            <a:r>
              <a:rPr lang="el-GR" altLang="zh-CN" baseline="-25000" smtClean="0">
                <a:latin typeface="Verdana" pitchFamily="34" charset="0"/>
                <a:ea typeface="MS PGothic" pitchFamily="34" charset="-128"/>
              </a:rPr>
              <a:t>A’</a:t>
            </a:r>
            <a:r>
              <a:rPr lang="en-US" altLang="zh-CN" smtClean="0">
                <a:latin typeface="Verdana" pitchFamily="34" charset="0"/>
              </a:rPr>
              <a:t>(c)=0, </a:t>
            </a:r>
            <a:r>
              <a:rPr lang="el-GR" altLang="zh-CN" smtClean="0">
                <a:latin typeface="MS PGothic" pitchFamily="34" charset="-128"/>
                <a:ea typeface="MS PGothic" pitchFamily="34" charset="-128"/>
              </a:rPr>
              <a:t>χ</a:t>
            </a:r>
            <a:r>
              <a:rPr lang="el-GR" altLang="zh-CN" baseline="-25000" smtClean="0">
                <a:latin typeface="Verdana" pitchFamily="34" charset="0"/>
                <a:ea typeface="MS PGothic" pitchFamily="34" charset="-128"/>
              </a:rPr>
              <a:t>A’</a:t>
            </a:r>
            <a:r>
              <a:rPr lang="en-US" altLang="zh-CN" smtClean="0">
                <a:latin typeface="Verdana" pitchFamily="34" charset="0"/>
              </a:rPr>
              <a:t>(d)=1</a:t>
            </a:r>
            <a:endParaRPr lang="zh-CN" altLang="en-US" smtClean="0">
              <a:solidFill>
                <a:schemeClr val="accent2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8.1 </a:t>
            </a:r>
            <a:r>
              <a:rPr lang="zh-CN" altLang="en-US" smtClean="0"/>
              <a:t>函数的定义与性质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mtClean="0">
                <a:latin typeface="Verdana" pitchFamily="34" charset="0"/>
              </a:rPr>
              <a:t>如果函数</a:t>
            </a:r>
            <a:r>
              <a:rPr lang="en-US" altLang="zh-CN" smtClean="0">
                <a:latin typeface="Verdana" pitchFamily="34" charset="0"/>
                <a:cs typeface="Times New Roman" pitchFamily="18" charset="0"/>
              </a:rPr>
              <a:t>f:A →B</a:t>
            </a:r>
            <a:r>
              <a:rPr lang="zh-CN" altLang="en-US" smtClean="0">
                <a:latin typeface="Verdana" pitchFamily="34" charset="0"/>
              </a:rPr>
              <a:t>的前域</a:t>
            </a:r>
            <a:r>
              <a:rPr lang="en-US" altLang="zh-CN" smtClean="0">
                <a:latin typeface="Verdana" pitchFamily="34" charset="0"/>
              </a:rPr>
              <a:t>A</a:t>
            </a:r>
            <a:r>
              <a:rPr lang="zh-CN" altLang="en-US" smtClean="0">
                <a:latin typeface="Verdana" pitchFamily="34" charset="0"/>
              </a:rPr>
              <a:t>非空，那么集合族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mtClean="0">
                <a:latin typeface="Verdana" pitchFamily="34" charset="0"/>
              </a:rPr>
              <a:t>{</a:t>
            </a:r>
            <a:r>
              <a:rPr lang="en-US" altLang="zh-CN" smtClean="0">
                <a:latin typeface="Verdana" pitchFamily="34" charset="0"/>
                <a:cs typeface="Times New Roman" pitchFamily="18" charset="0"/>
              </a:rPr>
              <a:t>f</a:t>
            </a:r>
            <a:r>
              <a:rPr lang="en-US" altLang="zh-CN" baseline="30000" smtClean="0">
                <a:latin typeface="Verdana" pitchFamily="34" charset="0"/>
                <a:cs typeface="Times New Roman" pitchFamily="18" charset="0"/>
              </a:rPr>
              <a:t>-1</a:t>
            </a:r>
            <a:r>
              <a:rPr lang="en-US" altLang="zh-CN" smtClean="0">
                <a:latin typeface="Verdana" pitchFamily="34" charset="0"/>
              </a:rPr>
              <a:t>({y})|y∈B∧</a:t>
            </a:r>
            <a:r>
              <a:rPr lang="en-US" altLang="zh-CN" smtClean="0">
                <a:latin typeface="Verdana" pitchFamily="34" charset="0"/>
                <a:cs typeface="Times New Roman" pitchFamily="18" charset="0"/>
              </a:rPr>
              <a:t>f</a:t>
            </a:r>
            <a:r>
              <a:rPr lang="en-US" altLang="zh-CN" baseline="30000" smtClean="0">
                <a:latin typeface="Verdana" pitchFamily="34" charset="0"/>
                <a:cs typeface="Times New Roman" pitchFamily="18" charset="0"/>
              </a:rPr>
              <a:t>-1</a:t>
            </a:r>
            <a:r>
              <a:rPr lang="en-US" altLang="zh-CN" smtClean="0">
                <a:latin typeface="Verdana" pitchFamily="34" charset="0"/>
              </a:rPr>
              <a:t>({y})≠Ф}</a:t>
            </a:r>
            <a:r>
              <a:rPr lang="zh-CN" altLang="en-US" smtClean="0">
                <a:latin typeface="Verdana" pitchFamily="34" charset="0"/>
              </a:rPr>
              <a:t>形成</a:t>
            </a:r>
            <a:r>
              <a:rPr lang="en-US" altLang="zh-CN" smtClean="0">
                <a:latin typeface="Verdana" pitchFamily="34" charset="0"/>
              </a:rPr>
              <a:t>A</a:t>
            </a:r>
            <a:r>
              <a:rPr lang="zh-CN" altLang="en-US" smtClean="0">
                <a:latin typeface="Verdana" pitchFamily="34" charset="0"/>
              </a:rPr>
              <a:t>的一个划分，与此划分相关联的等价关系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zh-CN" altLang="en-US" smtClean="0">
                <a:latin typeface="Verdana" pitchFamily="34" charset="0"/>
              </a:rPr>
              <a:t>可如下定义：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mtClean="0">
                <a:latin typeface="Verdana" pitchFamily="34" charset="0"/>
              </a:rPr>
              <a:t>      </a:t>
            </a:r>
            <a:r>
              <a:rPr lang="en-US" altLang="zh-CN" smtClean="0">
                <a:latin typeface="Verdana" pitchFamily="34" charset="0"/>
              </a:rPr>
              <a:t>x</a:t>
            </a:r>
            <a:r>
              <a:rPr lang="en-US" altLang="zh-CN" baseline="-25000" smtClean="0">
                <a:latin typeface="Verdana" pitchFamily="34" charset="0"/>
              </a:rPr>
              <a:t>1</a:t>
            </a:r>
            <a:r>
              <a:rPr lang="en-US" altLang="zh-CN" smtClean="0">
                <a:latin typeface="Verdana" pitchFamily="34" charset="0"/>
              </a:rPr>
              <a:t>Rx</a:t>
            </a:r>
            <a:r>
              <a:rPr lang="en-US" altLang="zh-CN" baseline="-25000" smtClean="0">
                <a:latin typeface="Verdana" pitchFamily="34" charset="0"/>
              </a:rPr>
              <a:t>2</a:t>
            </a:r>
            <a:r>
              <a:rPr lang="en-US" altLang="zh-CN" sz="2400" smtClean="0">
                <a:latin typeface="Verdana" pitchFamily="34" charset="0"/>
                <a:sym typeface="Symbol" pitchFamily="18" charset="2"/>
              </a:rPr>
              <a:t></a:t>
            </a:r>
            <a:r>
              <a:rPr lang="en-US" altLang="zh-CN" smtClean="0">
                <a:latin typeface="Verdana" pitchFamily="34" charset="0"/>
              </a:rPr>
              <a:t> f(x</a:t>
            </a:r>
            <a:r>
              <a:rPr lang="en-US" altLang="zh-CN" baseline="-25000" smtClean="0">
                <a:latin typeface="Verdana" pitchFamily="34" charset="0"/>
              </a:rPr>
              <a:t>1</a:t>
            </a:r>
            <a:r>
              <a:rPr lang="en-US" altLang="zh-CN" smtClean="0">
                <a:latin typeface="Verdana" pitchFamily="34" charset="0"/>
              </a:rPr>
              <a:t>)=f(x</a:t>
            </a:r>
            <a:r>
              <a:rPr lang="en-US" altLang="zh-CN" baseline="-25000" smtClean="0">
                <a:latin typeface="Verdana" pitchFamily="34" charset="0"/>
              </a:rPr>
              <a:t>2</a:t>
            </a:r>
            <a:r>
              <a:rPr lang="en-US" altLang="zh-CN" smtClean="0">
                <a:latin typeface="Verdana" pitchFamily="34" charset="0"/>
              </a:rPr>
              <a:t>)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mtClean="0">
                <a:latin typeface="Verdana" pitchFamily="34" charset="0"/>
              </a:rPr>
              <a:t>   称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R</a:t>
            </a:r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为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f</a:t>
            </a:r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诱导的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A</a:t>
            </a:r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上的等价关系</a:t>
            </a:r>
          </a:p>
          <a:p>
            <a:pPr algn="just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定义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:</a:t>
            </a:r>
            <a:r>
              <a:rPr lang="en-US" altLang="zh-CN" smtClean="0">
                <a:latin typeface="Verdana" pitchFamily="34" charset="0"/>
              </a:rPr>
              <a:t> </a:t>
            </a:r>
            <a:r>
              <a:rPr lang="zh-CN" altLang="en-US" smtClean="0">
                <a:latin typeface="Verdana" pitchFamily="34" charset="0"/>
              </a:rPr>
              <a:t>设</a:t>
            </a:r>
            <a:r>
              <a:rPr lang="en-US" altLang="zh-CN" smtClean="0">
                <a:latin typeface="Verdana" pitchFamily="34" charset="0"/>
              </a:rPr>
              <a:t>R</a:t>
            </a:r>
            <a:r>
              <a:rPr lang="zh-CN" altLang="en-US" smtClean="0">
                <a:latin typeface="Verdana" pitchFamily="34" charset="0"/>
              </a:rPr>
              <a:t>是一集合</a:t>
            </a:r>
            <a:r>
              <a:rPr lang="en-US" altLang="zh-CN" smtClean="0">
                <a:latin typeface="Verdana" pitchFamily="34" charset="0"/>
              </a:rPr>
              <a:t>A</a:t>
            </a:r>
            <a:r>
              <a:rPr lang="zh-CN" altLang="en-US" smtClean="0">
                <a:latin typeface="Verdana" pitchFamily="34" charset="0"/>
              </a:rPr>
              <a:t>上的等价关系，函数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mtClean="0">
                <a:latin typeface="Verdana" pitchFamily="34" charset="0"/>
              </a:rPr>
              <a:t>           </a:t>
            </a:r>
            <a:r>
              <a:rPr lang="en-US" altLang="zh-CN" smtClean="0">
                <a:latin typeface="Verdana" pitchFamily="34" charset="0"/>
              </a:rPr>
              <a:t>g:A</a:t>
            </a:r>
            <a:r>
              <a:rPr lang="en-US" altLang="zh-CN" smtClean="0">
                <a:latin typeface="Verdana" pitchFamily="34" charset="0"/>
                <a:cs typeface="Times New Roman" pitchFamily="18" charset="0"/>
              </a:rPr>
              <a:t>→</a:t>
            </a:r>
            <a:r>
              <a:rPr lang="en-US" altLang="zh-CN" smtClean="0">
                <a:latin typeface="Verdana" pitchFamily="34" charset="0"/>
              </a:rPr>
              <a:t>A/R,g(x)=[x]</a:t>
            </a:r>
            <a:r>
              <a:rPr lang="en-US" altLang="zh-CN" baseline="-25000" smtClean="0">
                <a:latin typeface="Verdana" pitchFamily="34" charset="0"/>
              </a:rPr>
              <a:t>R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mtClean="0">
                <a:latin typeface="Verdana" pitchFamily="34" charset="0"/>
              </a:rPr>
              <a:t>叫做从</a:t>
            </a:r>
            <a:r>
              <a:rPr lang="en-US" altLang="zh-CN" smtClean="0">
                <a:latin typeface="Verdana" pitchFamily="34" charset="0"/>
              </a:rPr>
              <a:t>A</a:t>
            </a:r>
            <a:r>
              <a:rPr lang="zh-CN" altLang="en-US" smtClean="0">
                <a:latin typeface="Verdana" pitchFamily="34" charset="0"/>
              </a:rPr>
              <a:t>到商集</a:t>
            </a:r>
            <a:r>
              <a:rPr lang="en-US" altLang="zh-CN" smtClean="0">
                <a:latin typeface="Verdana" pitchFamily="34" charset="0"/>
              </a:rPr>
              <a:t>A/R</a:t>
            </a:r>
            <a:r>
              <a:rPr lang="zh-CN" altLang="en-US" smtClean="0">
                <a:latin typeface="Verdana" pitchFamily="34" charset="0"/>
              </a:rPr>
              <a:t>的</a:t>
            </a:r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自然映射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74663"/>
            <a:ext cx="7772400" cy="611187"/>
          </a:xfrm>
          <a:noFill/>
        </p:spPr>
        <p:txBody>
          <a:bodyPr/>
          <a:lstStyle/>
          <a:p>
            <a:r>
              <a:rPr lang="zh-CN" altLang="en-US" smtClean="0"/>
              <a:t>第八章</a:t>
            </a:r>
            <a:r>
              <a:rPr lang="en-US" altLang="zh-CN" smtClean="0"/>
              <a:t>: </a:t>
            </a:r>
            <a:r>
              <a:rPr lang="zh-CN" altLang="en-US" smtClean="0"/>
              <a:t>函数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47800"/>
            <a:ext cx="7773988" cy="4789488"/>
          </a:xfrm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mtClean="0"/>
              <a:t>     </a:t>
            </a:r>
          </a:p>
          <a:p>
            <a:endParaRPr lang="zh-CN" altLang="en-US" smtClean="0"/>
          </a:p>
          <a:p>
            <a:pPr>
              <a:buFont typeface="Wingdings" pitchFamily="2" charset="2"/>
              <a:buNone/>
            </a:pPr>
            <a:r>
              <a:rPr lang="zh-CN" altLang="en-US" smtClean="0"/>
              <a:t>            </a:t>
            </a:r>
          </a:p>
          <a:p>
            <a:pPr>
              <a:buFont typeface="Wingdings" pitchFamily="2" charset="2"/>
              <a:buNone/>
            </a:pPr>
            <a:r>
              <a:rPr lang="zh-CN" altLang="en-US" sz="3600" smtClean="0"/>
              <a:t>           第一节：函数的定义与性质</a:t>
            </a:r>
          </a:p>
          <a:p>
            <a:pPr>
              <a:buFont typeface="Wingdings" pitchFamily="2" charset="2"/>
              <a:buNone/>
            </a:pPr>
            <a:endParaRPr lang="zh-CN" altLang="en-US" smtClean="0">
              <a:solidFill>
                <a:schemeClr val="accent2"/>
              </a:solidFill>
              <a:latin typeface="Verdana" pitchFamily="34" charset="0"/>
            </a:endParaRPr>
          </a:p>
          <a:p>
            <a:pPr lvl="1">
              <a:buFont typeface="Wingdings" pitchFamily="2" charset="2"/>
              <a:buNone/>
            </a:pPr>
            <a:endParaRPr lang="en-US" altLang="zh-CN" sz="3600" smtClean="0">
              <a:solidFill>
                <a:schemeClr val="tx1"/>
              </a:solidFill>
              <a:latin typeface="Verdana" pitchFamily="34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3600" smtClean="0">
                <a:solidFill>
                  <a:schemeClr val="tx1"/>
                </a:solidFill>
                <a:latin typeface="Verdana" pitchFamily="34" charset="0"/>
              </a:rPr>
              <a:t>  </a:t>
            </a:r>
            <a:endParaRPr lang="zh-CN" altLang="en-US" sz="3600" smtClean="0">
              <a:solidFill>
                <a:schemeClr val="tx1"/>
              </a:solidFill>
              <a:latin typeface="Verdana" pitchFamily="34" charset="0"/>
            </a:endParaRPr>
          </a:p>
        </p:txBody>
      </p:sp>
      <p:pic>
        <p:nvPicPr>
          <p:cNvPr id="7172" name="Picture 21" descr="imag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0775" y="2998788"/>
            <a:ext cx="5715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8.1 </a:t>
            </a:r>
            <a:r>
              <a:rPr lang="zh-CN" altLang="en-US" smtClean="0"/>
              <a:t>函数的定义与性质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mtClean="0">
                <a:latin typeface="Verdana" pitchFamily="34" charset="0"/>
              </a:rPr>
              <a:t>例 设</a:t>
            </a:r>
            <a:r>
              <a:rPr lang="en-US" altLang="zh-CN" smtClean="0">
                <a:latin typeface="Verdana" pitchFamily="34" charset="0"/>
              </a:rPr>
              <a:t>A={a,b,c,d},B={0,1,2,3,4}</a:t>
            </a:r>
          </a:p>
          <a:p>
            <a:pPr lvl="1" algn="just"/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f(a)=1,f(b)=0,f(c)=1,f(d)=3</a:t>
            </a:r>
            <a:endParaRPr lang="zh-CN" altLang="en-US" smtClean="0">
              <a:solidFill>
                <a:schemeClr val="accent2"/>
              </a:solidFill>
              <a:latin typeface="Verdana" pitchFamily="34" charset="0"/>
            </a:endParaRPr>
          </a:p>
          <a:p>
            <a:pPr lvl="1" algn="just"/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f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诱导的等价关系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R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的等价类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{a,c},{b},{d}</a:t>
            </a:r>
            <a:endParaRPr lang="zh-CN" altLang="en-US" smtClean="0">
              <a:solidFill>
                <a:schemeClr val="accent2"/>
              </a:solidFill>
              <a:latin typeface="Verdana" pitchFamily="34" charset="0"/>
            </a:endParaRPr>
          </a:p>
          <a:p>
            <a:pPr algn="just"/>
            <a:r>
              <a:rPr lang="zh-CN" altLang="en-US" smtClean="0">
                <a:latin typeface="Verdana" pitchFamily="34" charset="0"/>
              </a:rPr>
              <a:t>从</a:t>
            </a:r>
            <a:r>
              <a:rPr lang="en-US" altLang="zh-CN" smtClean="0">
                <a:latin typeface="Verdana" pitchFamily="34" charset="0"/>
              </a:rPr>
              <a:t>A</a:t>
            </a:r>
            <a:r>
              <a:rPr lang="zh-CN" altLang="en-US" smtClean="0">
                <a:latin typeface="Verdana" pitchFamily="34" charset="0"/>
              </a:rPr>
              <a:t>到</a:t>
            </a:r>
            <a:r>
              <a:rPr lang="en-US" altLang="zh-CN" smtClean="0">
                <a:latin typeface="Verdana" pitchFamily="34" charset="0"/>
              </a:rPr>
              <a:t>A/R</a:t>
            </a:r>
            <a:r>
              <a:rPr lang="zh-CN" altLang="en-US" smtClean="0">
                <a:latin typeface="Verdana" pitchFamily="34" charset="0"/>
              </a:rPr>
              <a:t>的自然映射</a:t>
            </a:r>
            <a:r>
              <a:rPr lang="en-US" altLang="zh-CN" smtClean="0">
                <a:latin typeface="Verdana" pitchFamily="34" charset="0"/>
              </a:rPr>
              <a:t>g?</a:t>
            </a:r>
            <a:endParaRPr lang="zh-CN" altLang="en-US" smtClean="0">
              <a:latin typeface="Verdana" pitchFamily="34" charset="0"/>
            </a:endParaRPr>
          </a:p>
          <a:p>
            <a:pPr algn="just"/>
            <a:r>
              <a:rPr lang="en-US" altLang="zh-CN" smtClean="0">
                <a:latin typeface="Verdana" pitchFamily="34" charset="0"/>
              </a:rPr>
              <a:t>g</a:t>
            </a:r>
            <a:r>
              <a:rPr lang="en-US" altLang="zh-CN" smtClean="0">
                <a:latin typeface="Verdana" pitchFamily="34" charset="0"/>
                <a:cs typeface="Times New Roman" pitchFamily="18" charset="0"/>
              </a:rPr>
              <a:t>:{a,b,c,d}→{{a,c},{b},{d}}</a:t>
            </a:r>
            <a:endParaRPr lang="en-US" altLang="zh-CN" smtClean="0">
              <a:latin typeface="Verdana" pitchFamily="34" charset="0"/>
            </a:endParaRPr>
          </a:p>
          <a:p>
            <a:pPr lvl="1" algn="just"/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g(a)={a,c}</a:t>
            </a:r>
          </a:p>
          <a:p>
            <a:pPr lvl="1" algn="just"/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g(b)={b}</a:t>
            </a:r>
          </a:p>
          <a:p>
            <a:pPr lvl="1" algn="just"/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g(c)={a,c}</a:t>
            </a:r>
          </a:p>
          <a:p>
            <a:pPr lvl="1" algn="just"/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g(d)={d}</a:t>
            </a:r>
            <a:endParaRPr lang="zh-CN" altLang="en-US" smtClean="0">
              <a:solidFill>
                <a:schemeClr val="accent2"/>
              </a:solidFill>
              <a:latin typeface="Verdana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877050" y="3141663"/>
            <a:ext cx="2114550" cy="3414712"/>
            <a:chOff x="3984" y="384"/>
            <a:chExt cx="1332" cy="2151"/>
          </a:xfrm>
        </p:grpSpPr>
        <p:grpSp>
          <p:nvGrpSpPr>
            <p:cNvPr id="24581" name="Group 5"/>
            <p:cNvGrpSpPr>
              <a:grpSpLocks/>
            </p:cNvGrpSpPr>
            <p:nvPr/>
          </p:nvGrpSpPr>
          <p:grpSpPr bwMode="auto">
            <a:xfrm>
              <a:off x="4224" y="576"/>
              <a:ext cx="912" cy="1872"/>
              <a:chOff x="4224" y="576"/>
              <a:chExt cx="912" cy="1872"/>
            </a:xfrm>
          </p:grpSpPr>
          <p:sp>
            <p:nvSpPr>
              <p:cNvPr id="24591" name="Oval 6"/>
              <p:cNvSpPr>
                <a:spLocks noChangeArrowheads="1"/>
              </p:cNvSpPr>
              <p:nvPr/>
            </p:nvSpPr>
            <p:spPr bwMode="auto">
              <a:xfrm>
                <a:off x="4224" y="81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592" name="Oval 7"/>
              <p:cNvSpPr>
                <a:spLocks noChangeArrowheads="1"/>
              </p:cNvSpPr>
              <p:nvPr/>
            </p:nvSpPr>
            <p:spPr bwMode="auto">
              <a:xfrm>
                <a:off x="4224" y="124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593" name="Oval 8"/>
              <p:cNvSpPr>
                <a:spLocks noChangeArrowheads="1"/>
              </p:cNvSpPr>
              <p:nvPr/>
            </p:nvSpPr>
            <p:spPr bwMode="auto">
              <a:xfrm>
                <a:off x="4224" y="168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594" name="Oval 9"/>
              <p:cNvSpPr>
                <a:spLocks noChangeArrowheads="1"/>
              </p:cNvSpPr>
              <p:nvPr/>
            </p:nvSpPr>
            <p:spPr bwMode="auto">
              <a:xfrm>
                <a:off x="5040" y="2352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595" name="Oval 10"/>
              <p:cNvSpPr>
                <a:spLocks noChangeArrowheads="1"/>
              </p:cNvSpPr>
              <p:nvPr/>
            </p:nvSpPr>
            <p:spPr bwMode="auto">
              <a:xfrm>
                <a:off x="4224" y="2112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596" name="Oval 11"/>
              <p:cNvSpPr>
                <a:spLocks noChangeArrowheads="1"/>
              </p:cNvSpPr>
              <p:nvPr/>
            </p:nvSpPr>
            <p:spPr bwMode="auto">
              <a:xfrm>
                <a:off x="5040" y="57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597" name="Oval 12"/>
              <p:cNvSpPr>
                <a:spLocks noChangeArrowheads="1"/>
              </p:cNvSpPr>
              <p:nvPr/>
            </p:nvSpPr>
            <p:spPr bwMode="auto">
              <a:xfrm>
                <a:off x="5040" y="105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598" name="Oval 13"/>
              <p:cNvSpPr>
                <a:spLocks noChangeArrowheads="1"/>
              </p:cNvSpPr>
              <p:nvPr/>
            </p:nvSpPr>
            <p:spPr bwMode="auto">
              <a:xfrm>
                <a:off x="5040" y="153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599" name="Oval 14"/>
              <p:cNvSpPr>
                <a:spLocks noChangeArrowheads="1"/>
              </p:cNvSpPr>
              <p:nvPr/>
            </p:nvSpPr>
            <p:spPr bwMode="auto">
              <a:xfrm>
                <a:off x="5040" y="196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00" name="Line 15"/>
              <p:cNvSpPr>
                <a:spLocks noChangeShapeType="1"/>
              </p:cNvSpPr>
              <p:nvPr/>
            </p:nvSpPr>
            <p:spPr bwMode="auto">
              <a:xfrm>
                <a:off x="4272" y="864"/>
                <a:ext cx="81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01" name="Line 16"/>
              <p:cNvSpPr>
                <a:spLocks noChangeShapeType="1"/>
              </p:cNvSpPr>
              <p:nvPr/>
            </p:nvSpPr>
            <p:spPr bwMode="auto">
              <a:xfrm flipV="1">
                <a:off x="4272" y="1104"/>
                <a:ext cx="81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02" name="Line 17"/>
              <p:cNvSpPr>
                <a:spLocks noChangeShapeType="1"/>
              </p:cNvSpPr>
              <p:nvPr/>
            </p:nvSpPr>
            <p:spPr bwMode="auto">
              <a:xfrm flipV="1">
                <a:off x="4272" y="624"/>
                <a:ext cx="816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03" name="Line 18"/>
              <p:cNvSpPr>
                <a:spLocks noChangeShapeType="1"/>
              </p:cNvSpPr>
              <p:nvPr/>
            </p:nvSpPr>
            <p:spPr bwMode="auto">
              <a:xfrm flipV="1">
                <a:off x="4272" y="2016"/>
                <a:ext cx="81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4582" name="Rectangle 19"/>
            <p:cNvSpPr>
              <a:spLocks noChangeArrowheads="1"/>
            </p:cNvSpPr>
            <p:nvPr/>
          </p:nvSpPr>
          <p:spPr bwMode="auto">
            <a:xfrm>
              <a:off x="5088" y="220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b="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4583" name="Rectangle 20"/>
            <p:cNvSpPr>
              <a:spLocks noChangeArrowheads="1"/>
            </p:cNvSpPr>
            <p:nvPr/>
          </p:nvSpPr>
          <p:spPr bwMode="auto">
            <a:xfrm>
              <a:off x="5088" y="1824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b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4584" name="Rectangle 21"/>
            <p:cNvSpPr>
              <a:spLocks noChangeArrowheads="1"/>
            </p:cNvSpPr>
            <p:nvPr/>
          </p:nvSpPr>
          <p:spPr bwMode="auto">
            <a:xfrm>
              <a:off x="5088" y="139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b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4585" name="Rectangle 22"/>
            <p:cNvSpPr>
              <a:spLocks noChangeArrowheads="1"/>
            </p:cNvSpPr>
            <p:nvPr/>
          </p:nvSpPr>
          <p:spPr bwMode="auto">
            <a:xfrm>
              <a:off x="5088" y="864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b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4586" name="Rectangle 23"/>
            <p:cNvSpPr>
              <a:spLocks noChangeArrowheads="1"/>
            </p:cNvSpPr>
            <p:nvPr/>
          </p:nvSpPr>
          <p:spPr bwMode="auto">
            <a:xfrm>
              <a:off x="5088" y="384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b="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4587" name="Rectangle 24"/>
            <p:cNvSpPr>
              <a:spLocks noChangeArrowheads="1"/>
            </p:cNvSpPr>
            <p:nvPr/>
          </p:nvSpPr>
          <p:spPr bwMode="auto">
            <a:xfrm>
              <a:off x="3996" y="192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b="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24588" name="Rectangle 25"/>
            <p:cNvSpPr>
              <a:spLocks noChangeArrowheads="1"/>
            </p:cNvSpPr>
            <p:nvPr/>
          </p:nvSpPr>
          <p:spPr bwMode="auto">
            <a:xfrm>
              <a:off x="3996" y="1536"/>
              <a:ext cx="2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b="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24589" name="Rectangle 26"/>
            <p:cNvSpPr>
              <a:spLocks noChangeArrowheads="1"/>
            </p:cNvSpPr>
            <p:nvPr/>
          </p:nvSpPr>
          <p:spPr bwMode="auto">
            <a:xfrm>
              <a:off x="3984" y="105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b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4590" name="Rectangle 27"/>
            <p:cNvSpPr>
              <a:spLocks noChangeArrowheads="1"/>
            </p:cNvSpPr>
            <p:nvPr/>
          </p:nvSpPr>
          <p:spPr bwMode="auto">
            <a:xfrm>
              <a:off x="3996" y="624"/>
              <a:ext cx="2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b="0">
                  <a:latin typeface="Times New Roman" pitchFamily="18" charset="0"/>
                </a:rPr>
                <a:t>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0" dur="500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3" dur="500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74663"/>
            <a:ext cx="7772400" cy="611187"/>
          </a:xfrm>
          <a:noFill/>
        </p:spPr>
        <p:txBody>
          <a:bodyPr/>
          <a:lstStyle/>
          <a:p>
            <a:r>
              <a:rPr lang="zh-CN" altLang="en-US" smtClean="0"/>
              <a:t>第八章</a:t>
            </a:r>
            <a:r>
              <a:rPr lang="en-US" altLang="zh-CN" smtClean="0"/>
              <a:t>: </a:t>
            </a:r>
            <a:r>
              <a:rPr lang="zh-CN" altLang="en-US" smtClean="0"/>
              <a:t>函数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47800"/>
            <a:ext cx="7773988" cy="4789488"/>
          </a:xfrm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mtClean="0"/>
              <a:t>     </a:t>
            </a:r>
          </a:p>
          <a:p>
            <a:endParaRPr lang="zh-CN" altLang="en-US" smtClean="0"/>
          </a:p>
          <a:p>
            <a:pPr>
              <a:buFont typeface="Wingdings" pitchFamily="2" charset="2"/>
              <a:buNone/>
            </a:pPr>
            <a:endParaRPr lang="zh-CN" altLang="en-US" sz="3800" smtClean="0">
              <a:latin typeface="Verdana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sz="3800" smtClean="0">
                <a:latin typeface="Verdana" pitchFamily="34" charset="0"/>
              </a:rPr>
              <a:t>     第二节：函数的复合与反函数</a:t>
            </a:r>
            <a:r>
              <a:rPr lang="en-US" altLang="zh-CN" sz="3800" smtClean="0">
                <a:latin typeface="Verdana" pitchFamily="34" charset="0"/>
              </a:rPr>
              <a:t>   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3600" smtClean="0">
                <a:solidFill>
                  <a:schemeClr val="tx1"/>
                </a:solidFill>
                <a:latin typeface="Verdana" pitchFamily="34" charset="0"/>
              </a:rPr>
              <a:t>  </a:t>
            </a:r>
            <a:endParaRPr lang="zh-CN" altLang="en-US" sz="3600" smtClean="0">
              <a:solidFill>
                <a:schemeClr val="tx1"/>
              </a:solidFill>
              <a:latin typeface="Verdana" pitchFamily="34" charset="0"/>
            </a:endParaRPr>
          </a:p>
        </p:txBody>
      </p:sp>
      <p:pic>
        <p:nvPicPr>
          <p:cNvPr id="25604" name="Picture 21" descr="imag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0113" y="3213100"/>
            <a:ext cx="5715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8.2 </a:t>
            </a:r>
            <a:r>
              <a:rPr lang="zh-CN" altLang="en-US" smtClean="0"/>
              <a:t>函数的复合与反函数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srgbClr val="FF3300"/>
                </a:solidFill>
                <a:latin typeface="Verdana" pitchFamily="34" charset="0"/>
              </a:rPr>
              <a:t>函数的复合</a:t>
            </a:r>
            <a:r>
              <a:rPr lang="zh-CN" altLang="en-US" smtClean="0">
                <a:latin typeface="Verdana" pitchFamily="34" charset="0"/>
              </a:rPr>
              <a:t>：关系的右复合</a:t>
            </a:r>
          </a:p>
          <a:p>
            <a:pPr>
              <a:defRPr/>
            </a:pPr>
            <a:r>
              <a:rPr lang="zh-CN" altLang="en-US" smtClean="0">
                <a:latin typeface="Verdana" pitchFamily="34" charset="0"/>
              </a:rPr>
              <a:t>性质</a:t>
            </a:r>
            <a:r>
              <a:rPr lang="en-US" altLang="zh-CN" smtClean="0">
                <a:latin typeface="Verdana" pitchFamily="34" charset="0"/>
              </a:rPr>
              <a:t>1</a:t>
            </a:r>
            <a:r>
              <a:rPr lang="zh-CN" altLang="en-US" smtClean="0">
                <a:latin typeface="Verdana" pitchFamily="34" charset="0"/>
              </a:rPr>
              <a:t>：</a:t>
            </a:r>
            <a:r>
              <a:rPr lang="en-US" altLang="zh-CN" i="1" smtClean="0">
                <a:solidFill>
                  <a:srgbClr val="FF3300"/>
                </a:solidFill>
                <a:latin typeface="Verdana" pitchFamily="34" charset="0"/>
              </a:rPr>
              <a:t>F</a:t>
            </a:r>
            <a:r>
              <a:rPr lang="en-US" altLang="en-US" smtClean="0">
                <a:solidFill>
                  <a:srgbClr val="FF3300"/>
                </a:solidFill>
                <a:sym typeface="Symbol" pitchFamily="18" charset="2"/>
              </a:rPr>
              <a:t></a:t>
            </a:r>
            <a:r>
              <a:rPr lang="en-US" altLang="zh-CN" i="1" smtClean="0">
                <a:solidFill>
                  <a:srgbClr val="FF3300"/>
                </a:solidFill>
                <a:latin typeface="Verdana" pitchFamily="34" charset="0"/>
              </a:rPr>
              <a:t>G</a:t>
            </a:r>
            <a:r>
              <a:rPr lang="zh-CN" altLang="en-US" smtClean="0">
                <a:solidFill>
                  <a:srgbClr val="FF3300"/>
                </a:solidFill>
                <a:latin typeface="Verdana" pitchFamily="34" charset="0"/>
              </a:rPr>
              <a:t>还是一个函数</a:t>
            </a:r>
          </a:p>
          <a:p>
            <a:pPr>
              <a:buFont typeface="Wingdings" pitchFamily="2" charset="2"/>
              <a:buNone/>
              <a:defRPr/>
            </a:pP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证明：</a:t>
            </a:r>
            <a:r>
              <a:rPr lang="zh-CN" altLang="en-US" smtClean="0">
                <a:latin typeface="Verdana" pitchFamily="34" charset="0"/>
              </a:rPr>
              <a:t>对任一</a:t>
            </a:r>
            <a:r>
              <a:rPr lang="en-US" altLang="zh-CN" i="1" smtClean="0">
                <a:latin typeface="Verdana" pitchFamily="34" charset="0"/>
              </a:rPr>
              <a:t>x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</a:t>
            </a:r>
            <a:r>
              <a:rPr lang="en-US" altLang="zh-CN" smtClean="0">
                <a:latin typeface="Verdana" pitchFamily="34" charset="0"/>
              </a:rPr>
              <a:t>dom( </a:t>
            </a:r>
            <a:r>
              <a:rPr lang="en-US" altLang="zh-CN" i="1" smtClean="0">
                <a:latin typeface="Verdana" pitchFamily="34" charset="0"/>
              </a:rPr>
              <a:t>F</a:t>
            </a:r>
            <a:r>
              <a:rPr lang="en-US" altLang="en-US" smtClean="0">
                <a:sym typeface="Symbol" pitchFamily="18" charset="2"/>
              </a:rPr>
              <a:t></a:t>
            </a:r>
            <a:r>
              <a:rPr lang="en-US" altLang="zh-CN" i="1" smtClean="0">
                <a:latin typeface="Verdana" pitchFamily="34" charset="0"/>
              </a:rPr>
              <a:t>G</a:t>
            </a:r>
            <a:r>
              <a:rPr lang="en-US" altLang="zh-CN" smtClean="0">
                <a:latin typeface="Verdana" pitchFamily="34" charset="0"/>
              </a:rPr>
              <a:t>)</a:t>
            </a:r>
            <a:r>
              <a:rPr lang="zh-CN" altLang="en-US" smtClean="0">
                <a:latin typeface="Verdana" pitchFamily="34" charset="0"/>
              </a:rPr>
              <a:t>，假设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mtClean="0">
                <a:latin typeface="Verdana" pitchFamily="34" charset="0"/>
              </a:rPr>
              <a:t>   &lt;x,y</a:t>
            </a:r>
            <a:r>
              <a:rPr lang="en-US" altLang="zh-CN" baseline="-25000" smtClean="0">
                <a:latin typeface="Verdana" pitchFamily="34" charset="0"/>
              </a:rPr>
              <a:t>1</a:t>
            </a:r>
            <a:r>
              <a:rPr lang="en-US" altLang="zh-CN" smtClean="0">
                <a:latin typeface="Verdana" pitchFamily="34" charset="0"/>
              </a:rPr>
              <a:t>&gt;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</a:t>
            </a:r>
            <a:r>
              <a:rPr lang="en-US" altLang="zh-CN" i="1" smtClean="0">
                <a:latin typeface="Verdana" pitchFamily="34" charset="0"/>
              </a:rPr>
              <a:t>F</a:t>
            </a:r>
            <a:r>
              <a:rPr lang="en-US" altLang="en-US" smtClean="0">
                <a:sym typeface="Symbol" pitchFamily="18" charset="2"/>
              </a:rPr>
              <a:t></a:t>
            </a:r>
            <a:r>
              <a:rPr lang="en-US" altLang="zh-CN" i="1" smtClean="0">
                <a:latin typeface="Verdana" pitchFamily="34" charset="0"/>
              </a:rPr>
              <a:t>G</a:t>
            </a:r>
            <a:r>
              <a:rPr lang="en-US" altLang="zh-CN" smtClean="0">
                <a:latin typeface="Verdana" pitchFamily="34" charset="0"/>
              </a:rPr>
              <a:t> </a:t>
            </a:r>
            <a:r>
              <a:rPr lang="zh-CN" altLang="en-US" smtClean="0">
                <a:latin typeface="Verdana" pitchFamily="34" charset="0"/>
              </a:rPr>
              <a:t>且 </a:t>
            </a:r>
            <a:r>
              <a:rPr lang="en-US" altLang="zh-CN" smtClean="0">
                <a:latin typeface="Verdana" pitchFamily="34" charset="0"/>
              </a:rPr>
              <a:t>&lt;x,y</a:t>
            </a:r>
            <a:r>
              <a:rPr lang="en-US" altLang="zh-CN" baseline="-25000" smtClean="0">
                <a:latin typeface="Verdana" pitchFamily="34" charset="0"/>
              </a:rPr>
              <a:t>2</a:t>
            </a:r>
            <a:r>
              <a:rPr lang="en-US" altLang="zh-CN" smtClean="0">
                <a:latin typeface="Verdana" pitchFamily="34" charset="0"/>
              </a:rPr>
              <a:t>&gt;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</a:t>
            </a:r>
            <a:r>
              <a:rPr lang="en-US" altLang="zh-CN" i="1" smtClean="0">
                <a:latin typeface="Verdana" pitchFamily="34" charset="0"/>
              </a:rPr>
              <a:t>F</a:t>
            </a:r>
            <a:r>
              <a:rPr lang="en-US" altLang="en-US" smtClean="0">
                <a:sym typeface="Symbol" pitchFamily="18" charset="2"/>
              </a:rPr>
              <a:t></a:t>
            </a:r>
            <a:r>
              <a:rPr lang="en-US" altLang="zh-CN" i="1" smtClean="0">
                <a:latin typeface="Verdana" pitchFamily="34" charset="0"/>
              </a:rPr>
              <a:t>G</a:t>
            </a:r>
            <a:endParaRPr lang="zh-CN" altLang="en-US" smtClean="0">
              <a:latin typeface="Verdana" pitchFamily="34" charset="0"/>
            </a:endParaRPr>
          </a:p>
          <a:p>
            <a:pPr>
              <a:buFont typeface="Symbol" pitchFamily="18" charset="2"/>
              <a:buChar char="Þ"/>
              <a:defRPr/>
            </a:pPr>
            <a:r>
              <a:rPr lang="zh-CN" altLang="en-US" smtClean="0">
                <a:latin typeface="Verdana" pitchFamily="34" charset="0"/>
                <a:sym typeface="Symbol" pitchFamily="18" charset="2"/>
              </a:rPr>
              <a:t>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t</a:t>
            </a:r>
            <a:r>
              <a:rPr lang="en-US" altLang="zh-CN" baseline="-25000" smtClean="0">
                <a:latin typeface="Verdana" pitchFamily="34" charset="0"/>
                <a:sym typeface="Symbol" pitchFamily="18" charset="2"/>
              </a:rPr>
              <a:t>1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(&lt;x,t</a:t>
            </a:r>
            <a:r>
              <a:rPr lang="en-US" altLang="zh-CN" baseline="-25000" smtClean="0">
                <a:latin typeface="Verdana" pitchFamily="34" charset="0"/>
                <a:sym typeface="Symbol" pitchFamily="18" charset="2"/>
              </a:rPr>
              <a:t>1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&gt;</a:t>
            </a:r>
            <a:r>
              <a:rPr lang="en-US" altLang="zh-CN" i="1" smtClean="0">
                <a:latin typeface="Verdana" pitchFamily="34" charset="0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sym typeface="Symbol" pitchFamily="18" charset="2"/>
              </a:rPr>
              <a:t>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&lt;t</a:t>
            </a:r>
            <a:r>
              <a:rPr lang="en-US" altLang="zh-CN" baseline="-25000" smtClean="0">
                <a:latin typeface="Verdana" pitchFamily="34" charset="0"/>
                <a:sym typeface="Symbol" pitchFamily="18" charset="2"/>
              </a:rPr>
              <a:t>1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,y</a:t>
            </a:r>
            <a:r>
              <a:rPr lang="en-US" altLang="zh-CN" baseline="-25000" smtClean="0">
                <a:latin typeface="Verdana" pitchFamily="34" charset="0"/>
                <a:sym typeface="Symbol" pitchFamily="18" charset="2"/>
              </a:rPr>
              <a:t>1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&gt;</a:t>
            </a:r>
            <a:r>
              <a:rPr lang="en-US" altLang="zh-CN" i="1" smtClean="0">
                <a:latin typeface="Verdana" pitchFamily="34" charset="0"/>
              </a:rPr>
              <a:t>G</a:t>
            </a:r>
            <a:r>
              <a:rPr lang="en-US" altLang="zh-CN" smtClean="0">
                <a:latin typeface="Verdana" pitchFamily="34" charset="0"/>
              </a:rPr>
              <a:t>)</a:t>
            </a:r>
            <a:r>
              <a:rPr lang="en-US" altLang="zh-CN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sym typeface="Symbol" pitchFamily="18" charset="2"/>
              </a:rPr>
              <a:t>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 </a:t>
            </a:r>
            <a:r>
              <a:rPr lang="zh-CN" altLang="en-US" smtClean="0">
                <a:latin typeface="Verdana" pitchFamily="34" charset="0"/>
                <a:sym typeface="Symbol" pitchFamily="18" charset="2"/>
              </a:rPr>
              <a:t>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t</a:t>
            </a:r>
            <a:r>
              <a:rPr lang="en-US" altLang="zh-CN" baseline="-25000" smtClean="0">
                <a:latin typeface="Verdana" pitchFamily="34" charset="0"/>
                <a:sym typeface="Symbol" pitchFamily="18" charset="2"/>
              </a:rPr>
              <a:t>2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(&lt;x,t</a:t>
            </a:r>
            <a:r>
              <a:rPr lang="en-US" altLang="zh-CN" baseline="-25000" smtClean="0">
                <a:latin typeface="Verdana" pitchFamily="34" charset="0"/>
                <a:sym typeface="Symbol" pitchFamily="18" charset="2"/>
              </a:rPr>
              <a:t>2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&gt;</a:t>
            </a:r>
            <a:r>
              <a:rPr lang="en-US" altLang="zh-CN" i="1" smtClean="0">
                <a:latin typeface="Verdana" pitchFamily="34" charset="0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sym typeface="Symbol" pitchFamily="18" charset="2"/>
              </a:rPr>
              <a:t>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&lt;t</a:t>
            </a:r>
            <a:r>
              <a:rPr lang="en-US" altLang="zh-CN" baseline="-25000" smtClean="0">
                <a:latin typeface="Verdana" pitchFamily="34" charset="0"/>
                <a:sym typeface="Symbol" pitchFamily="18" charset="2"/>
              </a:rPr>
              <a:t>2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,y</a:t>
            </a:r>
            <a:r>
              <a:rPr lang="en-US" altLang="zh-CN" baseline="-25000" smtClean="0">
                <a:latin typeface="Verdana" pitchFamily="34" charset="0"/>
                <a:sym typeface="Symbol" pitchFamily="18" charset="2"/>
              </a:rPr>
              <a:t>2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&gt;</a:t>
            </a:r>
            <a:r>
              <a:rPr lang="en-US" altLang="zh-CN" i="1" smtClean="0">
                <a:latin typeface="Verdana" pitchFamily="34" charset="0"/>
              </a:rPr>
              <a:t>G</a:t>
            </a:r>
            <a:r>
              <a:rPr lang="en-US" altLang="zh-CN" smtClean="0">
                <a:latin typeface="Verdana" pitchFamily="34" charset="0"/>
              </a:rPr>
              <a:t>)</a:t>
            </a:r>
          </a:p>
          <a:p>
            <a:pPr>
              <a:buFont typeface="Symbol" pitchFamily="18" charset="2"/>
              <a:buChar char="Þ"/>
              <a:defRPr/>
            </a:pPr>
            <a:r>
              <a:rPr lang="zh-CN" altLang="en-US" smtClean="0">
                <a:latin typeface="Verdana" pitchFamily="34" charset="0"/>
                <a:sym typeface="Symbol" pitchFamily="18" charset="2"/>
              </a:rPr>
              <a:t>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t</a:t>
            </a:r>
            <a:r>
              <a:rPr lang="en-US" altLang="zh-CN" baseline="-25000" smtClean="0">
                <a:latin typeface="Verdana" pitchFamily="34" charset="0"/>
                <a:sym typeface="Symbol" pitchFamily="18" charset="2"/>
              </a:rPr>
              <a:t>1</a:t>
            </a:r>
            <a:r>
              <a:rPr lang="zh-CN" altLang="en-US" smtClean="0">
                <a:latin typeface="Verdana" pitchFamily="34" charset="0"/>
                <a:sym typeface="Symbol" pitchFamily="18" charset="2"/>
              </a:rPr>
              <a:t>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t</a:t>
            </a:r>
            <a:r>
              <a:rPr lang="en-US" altLang="zh-CN" baseline="-25000" smtClean="0">
                <a:latin typeface="Verdana" pitchFamily="34" charset="0"/>
                <a:sym typeface="Symbol" pitchFamily="18" charset="2"/>
              </a:rPr>
              <a:t>2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(t</a:t>
            </a:r>
            <a:r>
              <a:rPr lang="en-US" altLang="zh-CN" baseline="-25000" smtClean="0">
                <a:latin typeface="Verdana" pitchFamily="34" charset="0"/>
                <a:sym typeface="Symbol" pitchFamily="18" charset="2"/>
              </a:rPr>
              <a:t>1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=t</a:t>
            </a:r>
            <a:r>
              <a:rPr lang="en-US" altLang="zh-CN" baseline="-25000" smtClean="0">
                <a:latin typeface="Verdana" pitchFamily="34" charset="0"/>
                <a:sym typeface="Symbol" pitchFamily="18" charset="2"/>
              </a:rPr>
              <a:t>2</a:t>
            </a:r>
            <a:r>
              <a:rPr lang="en-US" altLang="zh-CN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sym typeface="Symbol" pitchFamily="18" charset="2"/>
              </a:rPr>
              <a:t>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&lt;t</a:t>
            </a:r>
            <a:r>
              <a:rPr lang="en-US" altLang="zh-CN" baseline="-25000" smtClean="0">
                <a:latin typeface="Verdana" pitchFamily="34" charset="0"/>
                <a:sym typeface="Symbol" pitchFamily="18" charset="2"/>
              </a:rPr>
              <a:t>1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,y</a:t>
            </a:r>
            <a:r>
              <a:rPr lang="en-US" altLang="zh-CN" baseline="-25000" smtClean="0">
                <a:latin typeface="Verdana" pitchFamily="34" charset="0"/>
                <a:sym typeface="Symbol" pitchFamily="18" charset="2"/>
              </a:rPr>
              <a:t>1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&gt;</a:t>
            </a:r>
            <a:r>
              <a:rPr lang="en-US" altLang="zh-CN" i="1" smtClean="0">
                <a:latin typeface="Verdana" pitchFamily="34" charset="0"/>
              </a:rPr>
              <a:t>G</a:t>
            </a:r>
            <a:r>
              <a:rPr lang="en-US" altLang="zh-CN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sym typeface="Symbol" pitchFamily="18" charset="2"/>
              </a:rPr>
              <a:t>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&lt;t</a:t>
            </a:r>
            <a:r>
              <a:rPr lang="en-US" altLang="zh-CN" baseline="-25000" smtClean="0">
                <a:latin typeface="Verdana" pitchFamily="34" charset="0"/>
                <a:sym typeface="Symbol" pitchFamily="18" charset="2"/>
              </a:rPr>
              <a:t>2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,y</a:t>
            </a:r>
            <a:r>
              <a:rPr lang="en-US" altLang="zh-CN" baseline="-25000" smtClean="0">
                <a:latin typeface="Verdana" pitchFamily="34" charset="0"/>
                <a:sym typeface="Symbol" pitchFamily="18" charset="2"/>
              </a:rPr>
              <a:t>2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&gt;</a:t>
            </a:r>
            <a:r>
              <a:rPr lang="en-US" altLang="zh-CN" i="1" smtClean="0">
                <a:latin typeface="Verdana" pitchFamily="34" charset="0"/>
              </a:rPr>
              <a:t>G</a:t>
            </a:r>
            <a:r>
              <a:rPr lang="en-US" altLang="zh-CN" smtClean="0">
                <a:latin typeface="Verdana" pitchFamily="34" charset="0"/>
              </a:rPr>
              <a:t>)</a:t>
            </a:r>
          </a:p>
          <a:p>
            <a:pPr>
              <a:buFont typeface="Symbol" pitchFamily="18" charset="2"/>
              <a:buChar char="Þ"/>
              <a:defRPr/>
            </a:pPr>
            <a:r>
              <a:rPr lang="en-US" altLang="zh-CN" smtClean="0">
                <a:latin typeface="Verdana" pitchFamily="34" charset="0"/>
              </a:rPr>
              <a:t>y</a:t>
            </a:r>
            <a:r>
              <a:rPr lang="en-US" altLang="zh-CN" baseline="-25000" smtClean="0">
                <a:latin typeface="Verdana" pitchFamily="34" charset="0"/>
              </a:rPr>
              <a:t>1</a:t>
            </a:r>
            <a:r>
              <a:rPr lang="en-US" altLang="zh-CN" smtClean="0">
                <a:latin typeface="Verdana" pitchFamily="34" charset="0"/>
              </a:rPr>
              <a:t>=y</a:t>
            </a:r>
            <a:r>
              <a:rPr lang="en-US" altLang="zh-CN" baseline="-25000" smtClean="0">
                <a:latin typeface="Verdana" pitchFamily="34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92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392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392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392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500"/>
                                        <p:tgtEl>
                                          <p:spTgt spid="392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" dur="500"/>
                                        <p:tgtEl>
                                          <p:spTgt spid="392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8.2 </a:t>
            </a:r>
            <a:r>
              <a:rPr lang="zh-CN" altLang="en-US" smtClean="0"/>
              <a:t>函数的复合与反函数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latin typeface="Verdana" pitchFamily="34" charset="0"/>
              </a:rPr>
              <a:t>性质</a:t>
            </a:r>
            <a:r>
              <a:rPr lang="en-US" altLang="zh-CN" smtClean="0">
                <a:latin typeface="Verdana" pitchFamily="34" charset="0"/>
              </a:rPr>
              <a:t>2</a:t>
            </a:r>
            <a:r>
              <a:rPr lang="zh-CN" altLang="en-US" smtClean="0">
                <a:latin typeface="Verdana" pitchFamily="34" charset="0"/>
              </a:rPr>
              <a:t>：</a:t>
            </a:r>
            <a:r>
              <a:rPr lang="en-US" altLang="zh-CN" smtClean="0">
                <a:solidFill>
                  <a:srgbClr val="FF3300"/>
                </a:solidFill>
                <a:latin typeface="Verdana" pitchFamily="34" charset="0"/>
              </a:rPr>
              <a:t>dom</a:t>
            </a:r>
            <a:r>
              <a:rPr lang="en-US" altLang="zh-CN" i="1" smtClean="0">
                <a:solidFill>
                  <a:srgbClr val="FF3300"/>
                </a:solidFill>
                <a:latin typeface="Verdana" pitchFamily="34" charset="0"/>
              </a:rPr>
              <a:t>F</a:t>
            </a:r>
            <a:r>
              <a:rPr lang="en-US" altLang="en-US" smtClean="0">
                <a:solidFill>
                  <a:srgbClr val="FF3300"/>
                </a:solidFill>
                <a:sym typeface="Symbol" pitchFamily="18" charset="2"/>
              </a:rPr>
              <a:t></a:t>
            </a:r>
            <a:r>
              <a:rPr lang="en-US" altLang="zh-CN" i="1" smtClean="0">
                <a:solidFill>
                  <a:srgbClr val="FF3300"/>
                </a:solidFill>
                <a:latin typeface="Verdana" pitchFamily="34" charset="0"/>
              </a:rPr>
              <a:t>G</a:t>
            </a:r>
            <a:r>
              <a:rPr lang="en-US" altLang="zh-CN" smtClean="0">
                <a:solidFill>
                  <a:srgbClr val="FF3300"/>
                </a:solidFill>
                <a:latin typeface="Verdana" pitchFamily="34" charset="0"/>
              </a:rPr>
              <a:t>={</a:t>
            </a:r>
            <a:r>
              <a:rPr lang="en-US" altLang="zh-CN" i="1" smtClean="0">
                <a:solidFill>
                  <a:srgbClr val="FF3300"/>
                </a:solidFill>
                <a:latin typeface="Verdana" pitchFamily="34" charset="0"/>
              </a:rPr>
              <a:t>x</a:t>
            </a:r>
            <a:r>
              <a:rPr lang="en-US" altLang="zh-CN" smtClean="0">
                <a:solidFill>
                  <a:srgbClr val="FF3300"/>
                </a:solidFill>
                <a:latin typeface="Verdana" pitchFamily="34" charset="0"/>
              </a:rPr>
              <a:t>|</a:t>
            </a:r>
            <a:r>
              <a:rPr lang="en-US" altLang="zh-CN" i="1" smtClean="0">
                <a:solidFill>
                  <a:srgbClr val="FF3300"/>
                </a:solidFill>
                <a:latin typeface="Verdana" pitchFamily="34" charset="0"/>
              </a:rPr>
              <a:t>x</a:t>
            </a:r>
            <a:r>
              <a:rPr lang="en-US" altLang="zh-CN" smtClean="0">
                <a:solidFill>
                  <a:srgbClr val="FF3300"/>
                </a:solidFill>
                <a:latin typeface="Verdana" pitchFamily="34" charset="0"/>
                <a:sym typeface="Symbol" pitchFamily="18" charset="2"/>
              </a:rPr>
              <a:t></a:t>
            </a:r>
            <a:r>
              <a:rPr lang="en-US" altLang="zh-CN" smtClean="0">
                <a:solidFill>
                  <a:srgbClr val="FF3300"/>
                </a:solidFill>
                <a:latin typeface="Verdana" pitchFamily="34" charset="0"/>
              </a:rPr>
              <a:t>dom</a:t>
            </a:r>
            <a:r>
              <a:rPr lang="en-US" altLang="zh-CN" i="1" smtClean="0">
                <a:solidFill>
                  <a:srgbClr val="FF3300"/>
                </a:solidFill>
                <a:latin typeface="Verdana" pitchFamily="34" charset="0"/>
              </a:rPr>
              <a:t>F</a:t>
            </a:r>
            <a:r>
              <a:rPr lang="en-US" altLang="zh-CN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sym typeface="Symbol" pitchFamily="18" charset="2"/>
              </a:rPr>
              <a:t>     </a:t>
            </a:r>
            <a:r>
              <a:rPr lang="en-US" altLang="zh-CN" i="1" smtClean="0">
                <a:solidFill>
                  <a:srgbClr val="FF3300"/>
                </a:solidFill>
                <a:latin typeface="Verdana" pitchFamily="34" charset="0"/>
              </a:rPr>
              <a:t>F</a:t>
            </a:r>
            <a:r>
              <a:rPr lang="en-US" altLang="zh-CN" smtClean="0">
                <a:solidFill>
                  <a:srgbClr val="FF3300"/>
                </a:solidFill>
                <a:latin typeface="Verdana" pitchFamily="34" charset="0"/>
              </a:rPr>
              <a:t>(</a:t>
            </a:r>
            <a:r>
              <a:rPr lang="en-US" altLang="zh-CN" i="1" smtClean="0">
                <a:solidFill>
                  <a:srgbClr val="FF3300"/>
                </a:solidFill>
                <a:latin typeface="Verdana" pitchFamily="34" charset="0"/>
              </a:rPr>
              <a:t>x</a:t>
            </a:r>
            <a:r>
              <a:rPr lang="en-US" altLang="zh-CN" smtClean="0">
                <a:solidFill>
                  <a:srgbClr val="FF3300"/>
                </a:solidFill>
                <a:latin typeface="Verdana" pitchFamily="34" charset="0"/>
              </a:rPr>
              <a:t>)</a:t>
            </a:r>
            <a:r>
              <a:rPr lang="en-US" altLang="zh-CN" smtClean="0">
                <a:solidFill>
                  <a:srgbClr val="FF3300"/>
                </a:solidFill>
                <a:latin typeface="Verdana" pitchFamily="34" charset="0"/>
                <a:sym typeface="Symbol" pitchFamily="18" charset="2"/>
              </a:rPr>
              <a:t></a:t>
            </a:r>
            <a:r>
              <a:rPr lang="en-US" altLang="zh-CN" smtClean="0">
                <a:solidFill>
                  <a:srgbClr val="FF3300"/>
                </a:solidFill>
                <a:latin typeface="Verdana" pitchFamily="34" charset="0"/>
              </a:rPr>
              <a:t> dom(</a:t>
            </a:r>
            <a:r>
              <a:rPr lang="en-US" altLang="zh-CN" i="1" smtClean="0">
                <a:solidFill>
                  <a:srgbClr val="FF3300"/>
                </a:solidFill>
                <a:latin typeface="Verdana" pitchFamily="34" charset="0"/>
              </a:rPr>
              <a:t>G</a:t>
            </a:r>
            <a:r>
              <a:rPr lang="en-US" altLang="zh-CN" smtClean="0">
                <a:solidFill>
                  <a:srgbClr val="FF3300"/>
                </a:solidFill>
                <a:latin typeface="Verdana" pitchFamily="34" charset="0"/>
              </a:rPr>
              <a:t>)}</a:t>
            </a:r>
            <a:endParaRPr lang="zh-CN" altLang="en-US" smtClean="0">
              <a:solidFill>
                <a:srgbClr val="FF3300"/>
              </a:solidFill>
              <a:latin typeface="Verdana" pitchFamily="34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证明：</a:t>
            </a:r>
            <a:r>
              <a:rPr lang="zh-CN" altLang="en-US" smtClean="0">
                <a:latin typeface="Verdana" pitchFamily="34" charset="0"/>
              </a:rPr>
              <a:t>对任一</a:t>
            </a:r>
            <a:r>
              <a:rPr lang="en-US" altLang="zh-CN" i="1" smtClean="0">
                <a:latin typeface="Verdana" pitchFamily="34" charset="0"/>
              </a:rPr>
              <a:t>x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</a:t>
            </a:r>
            <a:r>
              <a:rPr lang="en-US" altLang="zh-CN" smtClean="0">
                <a:latin typeface="Verdana" pitchFamily="34" charset="0"/>
              </a:rPr>
              <a:t>dom(</a:t>
            </a:r>
            <a:r>
              <a:rPr lang="en-US" altLang="zh-CN" i="1" smtClean="0">
                <a:latin typeface="Verdana" pitchFamily="34" charset="0"/>
              </a:rPr>
              <a:t>F</a:t>
            </a:r>
            <a:r>
              <a:rPr lang="en-US" altLang="en-US" smtClean="0">
                <a:sym typeface="Symbol" pitchFamily="18" charset="2"/>
              </a:rPr>
              <a:t></a:t>
            </a:r>
            <a:r>
              <a:rPr lang="en-US" altLang="zh-CN" i="1" smtClean="0">
                <a:latin typeface="Verdana" pitchFamily="34" charset="0"/>
              </a:rPr>
              <a:t>G</a:t>
            </a:r>
            <a:r>
              <a:rPr lang="en-US" altLang="zh-CN" smtClean="0">
                <a:latin typeface="Verdana" pitchFamily="34" charset="0"/>
              </a:rPr>
              <a:t>)</a:t>
            </a:r>
            <a:r>
              <a:rPr lang="zh-CN" altLang="en-US" smtClean="0">
                <a:latin typeface="Verdana" pitchFamily="34" charset="0"/>
              </a:rPr>
              <a:t> </a:t>
            </a:r>
            <a:endParaRPr lang="en-US" altLang="zh-CN" smtClean="0">
              <a:latin typeface="Verdana" pitchFamily="34" charset="0"/>
            </a:endParaRPr>
          </a:p>
          <a:p>
            <a:pPr>
              <a:buFont typeface="Symbol" pitchFamily="18" charset="2"/>
              <a:buChar char="Þ"/>
              <a:defRPr/>
            </a:pPr>
            <a:r>
              <a:rPr lang="zh-CN" altLang="en-US" smtClean="0">
                <a:latin typeface="Verdana" pitchFamily="34" charset="0"/>
                <a:sym typeface="Symbol" pitchFamily="18" charset="2"/>
              </a:rPr>
              <a:t></a:t>
            </a:r>
            <a:r>
              <a:rPr lang="en-US" altLang="zh-CN" i="1" smtClean="0">
                <a:latin typeface="Verdana" pitchFamily="34" charset="0"/>
                <a:sym typeface="Symbol" pitchFamily="18" charset="2"/>
              </a:rPr>
              <a:t>t</a:t>
            </a:r>
            <a:r>
              <a:rPr lang="zh-CN" altLang="en-US" smtClean="0">
                <a:latin typeface="Verdana" pitchFamily="34" charset="0"/>
                <a:sym typeface="Symbol" pitchFamily="18" charset="2"/>
              </a:rPr>
              <a:t></a:t>
            </a:r>
            <a:r>
              <a:rPr lang="en-US" altLang="zh-CN" i="1" smtClean="0">
                <a:latin typeface="Verdana" pitchFamily="34" charset="0"/>
                <a:sym typeface="Symbol" pitchFamily="18" charset="2"/>
              </a:rPr>
              <a:t>y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(&lt;</a:t>
            </a:r>
            <a:r>
              <a:rPr lang="en-US" altLang="zh-CN" i="1" smtClean="0">
                <a:latin typeface="Verdana" pitchFamily="34" charset="0"/>
                <a:sym typeface="Symbol" pitchFamily="18" charset="2"/>
              </a:rPr>
              <a:t>x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,</a:t>
            </a:r>
            <a:r>
              <a:rPr lang="en-US" altLang="zh-CN" i="1" smtClean="0">
                <a:latin typeface="Verdana" pitchFamily="34" charset="0"/>
                <a:sym typeface="Symbol" pitchFamily="18" charset="2"/>
              </a:rPr>
              <a:t>t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&gt;</a:t>
            </a:r>
            <a:r>
              <a:rPr lang="en-US" altLang="zh-CN" i="1" smtClean="0">
                <a:latin typeface="Verdana" pitchFamily="34" charset="0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sym typeface="Symbol" pitchFamily="18" charset="2"/>
              </a:rPr>
              <a:t>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&lt;</a:t>
            </a:r>
            <a:r>
              <a:rPr lang="en-US" altLang="zh-CN" i="1" smtClean="0">
                <a:latin typeface="Verdana" pitchFamily="34" charset="0"/>
                <a:sym typeface="Symbol" pitchFamily="18" charset="2"/>
              </a:rPr>
              <a:t>t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,</a:t>
            </a:r>
            <a:r>
              <a:rPr lang="en-US" altLang="zh-CN" i="1" smtClean="0">
                <a:latin typeface="Verdana" pitchFamily="34" charset="0"/>
                <a:sym typeface="Symbol" pitchFamily="18" charset="2"/>
              </a:rPr>
              <a:t>y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&gt;</a:t>
            </a:r>
            <a:r>
              <a:rPr lang="en-US" altLang="zh-CN" i="1" smtClean="0">
                <a:latin typeface="Verdana" pitchFamily="34" charset="0"/>
              </a:rPr>
              <a:t>G</a:t>
            </a:r>
            <a:r>
              <a:rPr lang="en-US" altLang="zh-CN" smtClean="0">
                <a:latin typeface="Verdana" pitchFamily="34" charset="0"/>
              </a:rPr>
              <a:t>)</a:t>
            </a:r>
          </a:p>
          <a:p>
            <a:pPr>
              <a:buFont typeface="Symbol" pitchFamily="18" charset="2"/>
              <a:buChar char="Þ"/>
              <a:defRPr/>
            </a:pPr>
            <a:r>
              <a:rPr lang="zh-CN" altLang="en-US" smtClean="0">
                <a:latin typeface="Verdana" pitchFamily="34" charset="0"/>
                <a:sym typeface="Symbol" pitchFamily="18" charset="2"/>
              </a:rPr>
              <a:t></a:t>
            </a:r>
            <a:r>
              <a:rPr lang="en-US" altLang="zh-CN" i="1" smtClean="0">
                <a:latin typeface="Verdana" pitchFamily="34" charset="0"/>
                <a:sym typeface="Symbol" pitchFamily="18" charset="2"/>
              </a:rPr>
              <a:t>t</a:t>
            </a:r>
            <a:r>
              <a:rPr lang="zh-CN" altLang="en-US" smtClean="0">
                <a:latin typeface="Verdana" pitchFamily="34" charset="0"/>
                <a:sym typeface="Symbol" pitchFamily="18" charset="2"/>
              </a:rPr>
              <a:t></a:t>
            </a:r>
            <a:r>
              <a:rPr lang="en-US" altLang="zh-CN" i="1" smtClean="0">
                <a:latin typeface="Verdana" pitchFamily="34" charset="0"/>
                <a:sym typeface="Symbol" pitchFamily="18" charset="2"/>
              </a:rPr>
              <a:t>y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(</a:t>
            </a:r>
            <a:r>
              <a:rPr lang="en-US" altLang="zh-CN" i="1" smtClean="0">
                <a:latin typeface="Verdana" pitchFamily="34" charset="0"/>
                <a:sym typeface="Symbol" pitchFamily="18" charset="2"/>
              </a:rPr>
              <a:t>x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dom</a:t>
            </a:r>
            <a:r>
              <a:rPr lang="en-US" altLang="zh-CN" i="1" smtClean="0">
                <a:latin typeface="Verdana" pitchFamily="34" charset="0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sym typeface="Symbol" pitchFamily="18" charset="2"/>
              </a:rPr>
              <a:t>t=F(x)</a:t>
            </a:r>
            <a:r>
              <a:rPr lang="en-US" altLang="zh-CN" i="1" smtClean="0">
                <a:latin typeface="Verdana" pitchFamily="34" charset="0"/>
                <a:sym typeface="Symbol" pitchFamily="18" charset="2"/>
              </a:rPr>
              <a:t>t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dom</a:t>
            </a:r>
            <a:r>
              <a:rPr lang="en-US" altLang="zh-CN" i="1" smtClean="0">
                <a:latin typeface="Verdana" pitchFamily="34" charset="0"/>
              </a:rPr>
              <a:t>G</a:t>
            </a:r>
            <a:r>
              <a:rPr lang="en-US" altLang="zh-CN" smtClean="0">
                <a:latin typeface="Verdana" pitchFamily="34" charset="0"/>
              </a:rPr>
              <a:t>)</a:t>
            </a:r>
          </a:p>
          <a:p>
            <a:pPr>
              <a:buFont typeface="Symbol" pitchFamily="18" charset="2"/>
              <a:buChar char="Þ"/>
              <a:defRPr/>
            </a:pPr>
            <a:r>
              <a:rPr lang="zh-CN" altLang="en-US" smtClean="0">
                <a:latin typeface="Verdana" pitchFamily="34" charset="0"/>
                <a:sym typeface="Symbol" pitchFamily="18" charset="2"/>
              </a:rPr>
              <a:t></a:t>
            </a:r>
            <a:r>
              <a:rPr lang="en-US" altLang="zh-CN" i="1" smtClean="0">
                <a:latin typeface="Verdana" pitchFamily="34" charset="0"/>
                <a:sym typeface="Symbol" pitchFamily="18" charset="2"/>
              </a:rPr>
              <a:t>t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(</a:t>
            </a:r>
            <a:r>
              <a:rPr lang="en-US" altLang="zh-CN" i="1" smtClean="0">
                <a:latin typeface="Verdana" pitchFamily="34" charset="0"/>
                <a:sym typeface="Symbol" pitchFamily="18" charset="2"/>
              </a:rPr>
              <a:t>x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dom</a:t>
            </a:r>
            <a:r>
              <a:rPr lang="en-US" altLang="zh-CN" i="1" smtClean="0">
                <a:latin typeface="Verdana" pitchFamily="34" charset="0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sym typeface="Symbol" pitchFamily="18" charset="2"/>
              </a:rPr>
              <a:t>F(x)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dom</a:t>
            </a:r>
            <a:r>
              <a:rPr lang="en-US" altLang="zh-CN" i="1" smtClean="0">
                <a:latin typeface="Verdana" pitchFamily="34" charset="0"/>
              </a:rPr>
              <a:t>G</a:t>
            </a:r>
            <a:r>
              <a:rPr lang="en-US" altLang="zh-CN" smtClean="0">
                <a:latin typeface="Verdana" pitchFamily="34" charset="0"/>
              </a:rPr>
              <a:t>)</a:t>
            </a:r>
          </a:p>
          <a:p>
            <a:pPr>
              <a:buFont typeface="Symbol" pitchFamily="18" charset="2"/>
              <a:buChar char="Þ"/>
              <a:defRPr/>
            </a:pPr>
            <a:r>
              <a:rPr lang="en-US" altLang="zh-CN" i="1" smtClean="0">
                <a:latin typeface="Verdana" pitchFamily="34" charset="0"/>
              </a:rPr>
              <a:t>x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</a:t>
            </a:r>
            <a:r>
              <a:rPr lang="en-US" altLang="zh-CN" smtClean="0">
                <a:latin typeface="Verdana" pitchFamily="34" charset="0"/>
              </a:rPr>
              <a:t>{</a:t>
            </a:r>
            <a:r>
              <a:rPr lang="en-US" altLang="zh-CN" i="1" smtClean="0">
                <a:latin typeface="Verdana" pitchFamily="34" charset="0"/>
              </a:rPr>
              <a:t>x</a:t>
            </a:r>
            <a:r>
              <a:rPr lang="en-US" altLang="zh-CN" smtClean="0">
                <a:latin typeface="Verdana" pitchFamily="34" charset="0"/>
              </a:rPr>
              <a:t>|</a:t>
            </a:r>
            <a:r>
              <a:rPr lang="en-US" altLang="zh-CN" i="1" smtClean="0">
                <a:latin typeface="Verdana" pitchFamily="34" charset="0"/>
              </a:rPr>
              <a:t>x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</a:t>
            </a:r>
            <a:r>
              <a:rPr lang="en-US" altLang="zh-CN" smtClean="0">
                <a:latin typeface="Verdana" pitchFamily="34" charset="0"/>
              </a:rPr>
              <a:t>dom</a:t>
            </a:r>
            <a:r>
              <a:rPr lang="en-US" altLang="zh-CN" i="1" smtClean="0">
                <a:latin typeface="Verdana" pitchFamily="34" charset="0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sym typeface="Symbol" pitchFamily="18" charset="2"/>
              </a:rPr>
              <a:t></a:t>
            </a:r>
            <a:r>
              <a:rPr lang="en-US" altLang="zh-CN" i="1" smtClean="0">
                <a:latin typeface="Verdana" pitchFamily="34" charset="0"/>
              </a:rPr>
              <a:t>F</a:t>
            </a:r>
            <a:r>
              <a:rPr lang="en-US" altLang="zh-CN" smtClean="0">
                <a:latin typeface="Verdana" pitchFamily="34" charset="0"/>
              </a:rPr>
              <a:t>(</a:t>
            </a:r>
            <a:r>
              <a:rPr lang="en-US" altLang="zh-CN" i="1" smtClean="0">
                <a:latin typeface="Verdana" pitchFamily="34" charset="0"/>
              </a:rPr>
              <a:t>x</a:t>
            </a:r>
            <a:r>
              <a:rPr lang="en-US" altLang="zh-CN" smtClean="0">
                <a:latin typeface="Verdana" pitchFamily="34" charset="0"/>
              </a:rPr>
              <a:t>)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</a:t>
            </a:r>
            <a:r>
              <a:rPr lang="en-US" altLang="zh-CN" smtClean="0">
                <a:latin typeface="Verdana" pitchFamily="34" charset="0"/>
              </a:rPr>
              <a:t>dom(</a:t>
            </a:r>
            <a:r>
              <a:rPr lang="en-US" altLang="zh-CN" i="1" smtClean="0">
                <a:latin typeface="Verdana" pitchFamily="34" charset="0"/>
              </a:rPr>
              <a:t>G</a:t>
            </a:r>
            <a:r>
              <a:rPr lang="en-US" altLang="zh-CN" smtClean="0">
                <a:latin typeface="Verdana" pitchFamily="34" charset="0"/>
              </a:rPr>
              <a:t>)}</a:t>
            </a:r>
            <a:endParaRPr lang="zh-CN" altLang="en-US" smtClean="0">
              <a:latin typeface="Verdana" pitchFamily="34" charset="0"/>
            </a:endParaRPr>
          </a:p>
          <a:p>
            <a:pPr>
              <a:buFont typeface="Symbol" pitchFamily="18" charset="2"/>
              <a:buChar char="Þ"/>
              <a:defRPr/>
            </a:pPr>
            <a:endParaRPr lang="en-US" altLang="zh-CN" smtClean="0">
              <a:latin typeface="Verdana" pitchFamily="34" charset="0"/>
            </a:endParaRPr>
          </a:p>
          <a:p>
            <a:pPr>
              <a:buFont typeface="Symbol" pitchFamily="18" charset="2"/>
              <a:buChar char="Þ"/>
              <a:defRPr/>
            </a:pPr>
            <a:endParaRPr lang="en-US" altLang="zh-CN" baseline="-25000" smtClean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3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43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8.2 </a:t>
            </a:r>
            <a:r>
              <a:rPr lang="zh-CN" altLang="en-US" smtClean="0"/>
              <a:t>函数的复合与反函数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latin typeface="Verdana" pitchFamily="34" charset="0"/>
              </a:rPr>
              <a:t>性质</a:t>
            </a:r>
            <a:r>
              <a:rPr lang="en-US" altLang="zh-CN" smtClean="0">
                <a:latin typeface="Verdana" pitchFamily="34" charset="0"/>
              </a:rPr>
              <a:t>3</a:t>
            </a:r>
            <a:r>
              <a:rPr lang="zh-CN" altLang="en-US" smtClean="0">
                <a:latin typeface="Verdana" pitchFamily="34" charset="0"/>
              </a:rPr>
              <a:t>：</a:t>
            </a:r>
            <a:r>
              <a:rPr lang="zh-CN" altLang="en-US" smtClean="0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US" altLang="zh-CN" i="1" smtClean="0">
                <a:solidFill>
                  <a:srgbClr val="FF0000"/>
                </a:solidFill>
                <a:latin typeface="Verdana" pitchFamily="34" charset="0"/>
              </a:rPr>
              <a:t>x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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dom</a:t>
            </a:r>
            <a:r>
              <a:rPr lang="en-US" altLang="zh-CN" i="1" smtClean="0">
                <a:solidFill>
                  <a:srgbClr val="FF0000"/>
                </a:solidFill>
                <a:latin typeface="Verdana" pitchFamily="34" charset="0"/>
              </a:rPr>
              <a:t>F</a:t>
            </a:r>
            <a:r>
              <a:rPr lang="en-US" altLang="en-US" smtClean="0">
                <a:solidFill>
                  <a:srgbClr val="FF0000"/>
                </a:solidFill>
                <a:sym typeface="Symbol" pitchFamily="18" charset="2"/>
              </a:rPr>
              <a:t></a:t>
            </a:r>
            <a:r>
              <a:rPr lang="en-US" altLang="zh-CN" i="1" smtClean="0">
                <a:solidFill>
                  <a:srgbClr val="FF0000"/>
                </a:solidFill>
                <a:latin typeface="Verdana" pitchFamily="34" charset="0"/>
              </a:rPr>
              <a:t>G</a:t>
            </a:r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有</a:t>
            </a:r>
            <a:r>
              <a:rPr lang="en-US" altLang="zh-CN" i="1" smtClean="0">
                <a:solidFill>
                  <a:srgbClr val="FF0000"/>
                </a:solidFill>
                <a:latin typeface="Verdana" pitchFamily="34" charset="0"/>
              </a:rPr>
              <a:t>F</a:t>
            </a:r>
            <a:r>
              <a:rPr lang="en-US" altLang="en-US" smtClean="0">
                <a:solidFill>
                  <a:srgbClr val="FF0000"/>
                </a:solidFill>
                <a:sym typeface="Symbol" pitchFamily="18" charset="2"/>
              </a:rPr>
              <a:t></a:t>
            </a:r>
            <a:r>
              <a:rPr lang="en-US" altLang="zh-CN" i="1" smtClean="0">
                <a:solidFill>
                  <a:srgbClr val="FF0000"/>
                </a:solidFill>
                <a:latin typeface="Verdana" pitchFamily="34" charset="0"/>
              </a:rPr>
              <a:t>G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(</a:t>
            </a:r>
            <a:r>
              <a:rPr lang="en-US" altLang="zh-CN" i="1" smtClean="0">
                <a:solidFill>
                  <a:srgbClr val="FF0000"/>
                </a:solidFill>
                <a:latin typeface="Verdana" pitchFamily="34" charset="0"/>
              </a:rPr>
              <a:t>x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)=</a:t>
            </a:r>
            <a:r>
              <a:rPr lang="en-US" altLang="zh-CN" i="1" smtClean="0">
                <a:solidFill>
                  <a:srgbClr val="FF0000"/>
                </a:solidFill>
                <a:latin typeface="Verdana" pitchFamily="34" charset="0"/>
              </a:rPr>
              <a:t>G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(</a:t>
            </a:r>
            <a:r>
              <a:rPr lang="en-US" altLang="zh-CN" i="1" smtClean="0">
                <a:solidFill>
                  <a:srgbClr val="FF0000"/>
                </a:solidFill>
                <a:latin typeface="Verdana" pitchFamily="34" charset="0"/>
              </a:rPr>
              <a:t>F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(x))</a:t>
            </a:r>
            <a:endParaRPr lang="en-US" altLang="zh-CN" i="1" smtClean="0">
              <a:solidFill>
                <a:srgbClr val="FF0000"/>
              </a:solidFill>
              <a:latin typeface="Verdana" pitchFamily="34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证明：</a:t>
            </a:r>
            <a:r>
              <a:rPr lang="zh-CN" altLang="en-US" smtClean="0">
                <a:solidFill>
                  <a:srgbClr val="800000"/>
                </a:solidFill>
                <a:latin typeface="Verdana" pitchFamily="34" charset="0"/>
              </a:rPr>
              <a:t> </a:t>
            </a:r>
            <a:r>
              <a:rPr lang="en-US" altLang="zh-CN" i="1" smtClean="0">
                <a:latin typeface="Verdana" pitchFamily="34" charset="0"/>
              </a:rPr>
              <a:t>x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</a:t>
            </a:r>
            <a:r>
              <a:rPr lang="en-US" altLang="zh-CN" smtClean="0">
                <a:latin typeface="Verdana" pitchFamily="34" charset="0"/>
              </a:rPr>
              <a:t>dom</a:t>
            </a:r>
            <a:r>
              <a:rPr lang="en-US" altLang="zh-CN" i="1" smtClean="0">
                <a:latin typeface="Verdana" pitchFamily="34" charset="0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sym typeface="Symbol" pitchFamily="18" charset="2"/>
              </a:rPr>
              <a:t></a:t>
            </a:r>
            <a:r>
              <a:rPr lang="en-US" altLang="zh-CN" i="1" smtClean="0">
                <a:latin typeface="Verdana" pitchFamily="34" charset="0"/>
              </a:rPr>
              <a:t>F</a:t>
            </a:r>
            <a:r>
              <a:rPr lang="en-US" altLang="zh-CN" smtClean="0">
                <a:latin typeface="Verdana" pitchFamily="34" charset="0"/>
              </a:rPr>
              <a:t>(</a:t>
            </a:r>
            <a:r>
              <a:rPr lang="en-US" altLang="zh-CN" i="1" smtClean="0">
                <a:latin typeface="Verdana" pitchFamily="34" charset="0"/>
              </a:rPr>
              <a:t>x</a:t>
            </a:r>
            <a:r>
              <a:rPr lang="en-US" altLang="zh-CN" smtClean="0">
                <a:latin typeface="Verdana" pitchFamily="34" charset="0"/>
              </a:rPr>
              <a:t>)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</a:t>
            </a:r>
            <a:r>
              <a:rPr lang="en-US" altLang="zh-CN" smtClean="0">
                <a:latin typeface="Verdana" pitchFamily="34" charset="0"/>
              </a:rPr>
              <a:t>dom(</a:t>
            </a:r>
            <a:r>
              <a:rPr lang="en-US" altLang="zh-CN" i="1" smtClean="0">
                <a:latin typeface="Verdana" pitchFamily="34" charset="0"/>
              </a:rPr>
              <a:t>G</a:t>
            </a:r>
            <a:r>
              <a:rPr lang="en-US" altLang="zh-CN" smtClean="0">
                <a:latin typeface="Verdana" pitchFamily="34" charset="0"/>
              </a:rPr>
              <a:t>)</a:t>
            </a:r>
          </a:p>
          <a:p>
            <a:pPr>
              <a:buFont typeface="Symbol" pitchFamily="18" charset="2"/>
              <a:buChar char="Þ"/>
              <a:defRPr/>
            </a:pPr>
            <a:r>
              <a:rPr lang="en-US" altLang="zh-CN" smtClean="0">
                <a:latin typeface="Verdana" pitchFamily="34" charset="0"/>
                <a:sym typeface="Symbol" pitchFamily="18" charset="2"/>
              </a:rPr>
              <a:t>&lt;</a:t>
            </a:r>
            <a:r>
              <a:rPr lang="en-US" altLang="zh-CN" i="1" smtClean="0">
                <a:latin typeface="Verdana" pitchFamily="34" charset="0"/>
                <a:sym typeface="Symbol" pitchFamily="18" charset="2"/>
              </a:rPr>
              <a:t>x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,</a:t>
            </a:r>
            <a:r>
              <a:rPr lang="en-US" altLang="zh-CN" i="1" smtClean="0">
                <a:latin typeface="Verdana" pitchFamily="34" charset="0"/>
                <a:sym typeface="Symbol" pitchFamily="18" charset="2"/>
              </a:rPr>
              <a:t>F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(</a:t>
            </a:r>
            <a:r>
              <a:rPr lang="en-US" altLang="zh-CN" i="1" smtClean="0">
                <a:latin typeface="Verdana" pitchFamily="34" charset="0"/>
                <a:sym typeface="Symbol" pitchFamily="18" charset="2"/>
              </a:rPr>
              <a:t>x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)&gt;</a:t>
            </a:r>
            <a:r>
              <a:rPr lang="en-US" altLang="zh-CN" i="1" smtClean="0">
                <a:latin typeface="Verdana" pitchFamily="34" charset="0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sym typeface="Symbol" pitchFamily="18" charset="2"/>
              </a:rPr>
              <a:t>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&lt;</a:t>
            </a:r>
            <a:r>
              <a:rPr lang="en-US" altLang="zh-CN" i="1" smtClean="0">
                <a:latin typeface="Verdana" pitchFamily="34" charset="0"/>
                <a:sym typeface="Symbol" pitchFamily="18" charset="2"/>
              </a:rPr>
              <a:t>F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(</a:t>
            </a:r>
            <a:r>
              <a:rPr lang="en-US" altLang="zh-CN" i="1" smtClean="0">
                <a:latin typeface="Verdana" pitchFamily="34" charset="0"/>
                <a:sym typeface="Symbol" pitchFamily="18" charset="2"/>
              </a:rPr>
              <a:t>x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),</a:t>
            </a:r>
            <a:r>
              <a:rPr lang="en-US" altLang="zh-CN" i="1" smtClean="0">
                <a:latin typeface="Verdana" pitchFamily="34" charset="0"/>
                <a:sym typeface="Symbol" pitchFamily="18" charset="2"/>
              </a:rPr>
              <a:t>G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(</a:t>
            </a:r>
            <a:r>
              <a:rPr lang="en-US" altLang="zh-CN" i="1" smtClean="0">
                <a:latin typeface="Verdana" pitchFamily="34" charset="0"/>
                <a:sym typeface="Symbol" pitchFamily="18" charset="2"/>
              </a:rPr>
              <a:t>F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(</a:t>
            </a:r>
            <a:r>
              <a:rPr lang="en-US" altLang="zh-CN" i="1" smtClean="0">
                <a:latin typeface="Verdana" pitchFamily="34" charset="0"/>
                <a:sym typeface="Symbol" pitchFamily="18" charset="2"/>
              </a:rPr>
              <a:t>x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))&gt;</a:t>
            </a:r>
            <a:r>
              <a:rPr lang="en-US" altLang="zh-CN" i="1" smtClean="0">
                <a:latin typeface="Verdana" pitchFamily="34" charset="0"/>
              </a:rPr>
              <a:t>G</a:t>
            </a:r>
            <a:endParaRPr lang="en-US" altLang="zh-CN" smtClean="0">
              <a:latin typeface="Verdana" pitchFamily="34" charset="0"/>
            </a:endParaRPr>
          </a:p>
          <a:p>
            <a:pPr>
              <a:buFont typeface="Symbol" pitchFamily="18" charset="2"/>
              <a:buChar char="Þ"/>
              <a:defRPr/>
            </a:pPr>
            <a:r>
              <a:rPr lang="en-US" altLang="zh-CN" smtClean="0">
                <a:latin typeface="Verdana" pitchFamily="34" charset="0"/>
                <a:sym typeface="Symbol" pitchFamily="18" charset="2"/>
              </a:rPr>
              <a:t>&lt;</a:t>
            </a:r>
            <a:r>
              <a:rPr lang="en-US" altLang="zh-CN" i="1" smtClean="0">
                <a:latin typeface="Verdana" pitchFamily="34" charset="0"/>
                <a:sym typeface="Symbol" pitchFamily="18" charset="2"/>
              </a:rPr>
              <a:t>x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,</a:t>
            </a:r>
            <a:r>
              <a:rPr lang="en-US" altLang="zh-CN" i="1" smtClean="0">
                <a:latin typeface="Verdana" pitchFamily="34" charset="0"/>
                <a:sym typeface="Symbol" pitchFamily="18" charset="2"/>
              </a:rPr>
              <a:t>G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(</a:t>
            </a:r>
            <a:r>
              <a:rPr lang="en-US" altLang="zh-CN" i="1" smtClean="0">
                <a:latin typeface="Verdana" pitchFamily="34" charset="0"/>
                <a:sym typeface="Symbol" pitchFamily="18" charset="2"/>
              </a:rPr>
              <a:t>F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(</a:t>
            </a:r>
            <a:r>
              <a:rPr lang="en-US" altLang="zh-CN" i="1" smtClean="0">
                <a:latin typeface="Verdana" pitchFamily="34" charset="0"/>
                <a:sym typeface="Symbol" pitchFamily="18" charset="2"/>
              </a:rPr>
              <a:t>x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))&gt;</a:t>
            </a:r>
            <a:r>
              <a:rPr lang="en-US" altLang="zh-CN" i="1" smtClean="0">
                <a:latin typeface="Verdana" pitchFamily="34" charset="0"/>
              </a:rPr>
              <a:t>F</a:t>
            </a:r>
            <a:r>
              <a:rPr lang="en-US" altLang="en-US" smtClean="0">
                <a:sym typeface="Symbol" pitchFamily="18" charset="2"/>
              </a:rPr>
              <a:t></a:t>
            </a:r>
            <a:r>
              <a:rPr lang="en-US" altLang="zh-CN" i="1" smtClean="0">
                <a:latin typeface="Verdana" pitchFamily="34" charset="0"/>
              </a:rPr>
              <a:t>G</a:t>
            </a:r>
            <a:endParaRPr lang="en-US" altLang="zh-CN" smtClean="0">
              <a:latin typeface="Verdana" pitchFamily="34" charset="0"/>
            </a:endParaRPr>
          </a:p>
          <a:p>
            <a:pPr>
              <a:buFont typeface="Symbol" pitchFamily="18" charset="2"/>
              <a:buChar char="Þ"/>
              <a:defRPr/>
            </a:pPr>
            <a:r>
              <a:rPr lang="en-US" altLang="zh-CN" i="1" smtClean="0">
                <a:latin typeface="Verdana" pitchFamily="34" charset="0"/>
              </a:rPr>
              <a:t>x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</a:t>
            </a:r>
            <a:r>
              <a:rPr lang="en-US" altLang="zh-CN" smtClean="0">
                <a:latin typeface="Verdana" pitchFamily="34" charset="0"/>
              </a:rPr>
              <a:t>dom</a:t>
            </a:r>
            <a:r>
              <a:rPr lang="en-US" altLang="zh-CN" i="1" smtClean="0">
                <a:latin typeface="Verdana" pitchFamily="34" charset="0"/>
              </a:rPr>
              <a:t>F</a:t>
            </a:r>
            <a:r>
              <a:rPr lang="en-US" altLang="en-US" smtClean="0">
                <a:sym typeface="Symbol" pitchFamily="18" charset="2"/>
              </a:rPr>
              <a:t></a:t>
            </a:r>
            <a:r>
              <a:rPr lang="en-US" altLang="zh-CN" i="1" smtClean="0">
                <a:latin typeface="Verdana" pitchFamily="34" charset="0"/>
              </a:rPr>
              <a:t>G</a:t>
            </a:r>
            <a:r>
              <a:rPr lang="en-US" altLang="zh-CN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sym typeface="Symbol" pitchFamily="18" charset="2"/>
              </a:rPr>
              <a:t></a:t>
            </a:r>
            <a:r>
              <a:rPr lang="en-US" altLang="zh-CN" i="1" smtClean="0">
                <a:latin typeface="Verdana" pitchFamily="34" charset="0"/>
              </a:rPr>
              <a:t>F</a:t>
            </a:r>
            <a:r>
              <a:rPr lang="en-US" altLang="en-US" smtClean="0">
                <a:sym typeface="Symbol" pitchFamily="18" charset="2"/>
              </a:rPr>
              <a:t></a:t>
            </a:r>
            <a:r>
              <a:rPr lang="en-US" altLang="zh-CN" i="1" smtClean="0">
                <a:latin typeface="Verdana" pitchFamily="34" charset="0"/>
              </a:rPr>
              <a:t>G</a:t>
            </a:r>
            <a:r>
              <a:rPr lang="en-US" altLang="zh-CN" smtClean="0">
                <a:latin typeface="Verdana" pitchFamily="34" charset="0"/>
              </a:rPr>
              <a:t>(</a:t>
            </a:r>
            <a:r>
              <a:rPr lang="en-US" altLang="zh-CN" i="1" smtClean="0">
                <a:latin typeface="Verdana" pitchFamily="34" charset="0"/>
              </a:rPr>
              <a:t>x</a:t>
            </a:r>
            <a:r>
              <a:rPr lang="en-US" altLang="zh-CN" smtClean="0">
                <a:latin typeface="Verdana" pitchFamily="34" charset="0"/>
              </a:rPr>
              <a:t>)=</a:t>
            </a:r>
            <a:r>
              <a:rPr lang="en-US" altLang="zh-CN" i="1" smtClean="0">
                <a:latin typeface="Verdana" pitchFamily="34" charset="0"/>
              </a:rPr>
              <a:t>G</a:t>
            </a:r>
            <a:r>
              <a:rPr lang="en-US" altLang="zh-CN" smtClean="0">
                <a:latin typeface="Verdana" pitchFamily="34" charset="0"/>
              </a:rPr>
              <a:t>(</a:t>
            </a:r>
            <a:r>
              <a:rPr lang="en-US" altLang="zh-CN" i="1" smtClean="0">
                <a:latin typeface="Verdana" pitchFamily="34" charset="0"/>
              </a:rPr>
              <a:t>F</a:t>
            </a:r>
            <a:r>
              <a:rPr lang="en-US" altLang="zh-CN" smtClean="0">
                <a:latin typeface="Verdana" pitchFamily="34" charset="0"/>
              </a:rPr>
              <a:t>(x))</a:t>
            </a:r>
            <a:endParaRPr lang="zh-CN" altLang="en-US" smtClean="0">
              <a:latin typeface="Verdana" pitchFamily="34" charset="0"/>
            </a:endParaRPr>
          </a:p>
          <a:p>
            <a:pPr>
              <a:defRPr/>
            </a:pPr>
            <a:endParaRPr lang="zh-CN" altLang="en-US" smtClean="0">
              <a:latin typeface="Verdana" pitchFamily="34" charset="0"/>
            </a:endParaRPr>
          </a:p>
          <a:p>
            <a:pPr>
              <a:defRPr/>
            </a:pPr>
            <a:r>
              <a:rPr lang="zh-CN" altLang="en-US" smtClean="0">
                <a:latin typeface="Verdana" pitchFamily="34" charset="0"/>
              </a:rPr>
              <a:t>推论</a:t>
            </a:r>
            <a:r>
              <a:rPr lang="en-US" altLang="zh-CN" smtClean="0">
                <a:latin typeface="Verdana" pitchFamily="34" charset="0"/>
              </a:rPr>
              <a:t>1</a:t>
            </a:r>
            <a:r>
              <a:rPr lang="zh-CN" altLang="en-US" smtClean="0">
                <a:latin typeface="Verdana" pitchFamily="34" charset="0"/>
              </a:rPr>
              <a:t>：</a:t>
            </a:r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给定函数</a:t>
            </a:r>
            <a:r>
              <a:rPr lang="en-US" altLang="zh-CN" i="1" smtClean="0">
                <a:solidFill>
                  <a:srgbClr val="FF0000"/>
                </a:solidFill>
                <a:latin typeface="Verdana" pitchFamily="34" charset="0"/>
              </a:rPr>
              <a:t>F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, </a:t>
            </a:r>
            <a:r>
              <a:rPr lang="en-US" altLang="zh-CN" i="1" smtClean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G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, </a:t>
            </a:r>
            <a:r>
              <a:rPr lang="en-US" altLang="zh-CN" i="1" smtClean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H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,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 </a:t>
            </a:r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则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F</a:t>
            </a:r>
            <a:r>
              <a:rPr lang="en-US" altLang="en-US" smtClean="0">
                <a:solidFill>
                  <a:srgbClr val="FF0000"/>
                </a:solidFill>
                <a:sym typeface="Symbol" pitchFamily="18" charset="2"/>
              </a:rPr>
              <a:t>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(G</a:t>
            </a:r>
            <a:r>
              <a:rPr lang="en-US" altLang="en-US" smtClean="0">
                <a:solidFill>
                  <a:srgbClr val="FF0000"/>
                </a:solidFill>
                <a:sym typeface="Symbol" pitchFamily="18" charset="2"/>
              </a:rPr>
              <a:t>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H)</a:t>
            </a:r>
            <a:r>
              <a:rPr lang="zh-CN" altLang="en-US" smtClean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和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(F</a:t>
            </a:r>
            <a:r>
              <a:rPr lang="en-US" altLang="en-US" smtClean="0">
                <a:solidFill>
                  <a:srgbClr val="FF0000"/>
                </a:solidFill>
                <a:sym typeface="Symbol" pitchFamily="18" charset="2"/>
              </a:rPr>
              <a:t>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G)</a:t>
            </a:r>
            <a:r>
              <a:rPr lang="en-US" altLang="en-US" smtClean="0">
                <a:solidFill>
                  <a:srgbClr val="FF0000"/>
                </a:solidFill>
                <a:sym typeface="Symbol" pitchFamily="18" charset="2"/>
              </a:rPr>
              <a:t>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H</a:t>
            </a:r>
            <a:r>
              <a:rPr lang="zh-CN" altLang="en-US" smtClean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都是函数，且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mtClean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         F</a:t>
            </a:r>
            <a:r>
              <a:rPr lang="en-US" altLang="en-US" smtClean="0">
                <a:solidFill>
                  <a:srgbClr val="FF0000"/>
                </a:solidFill>
                <a:sym typeface="Symbol" pitchFamily="18" charset="2"/>
              </a:rPr>
              <a:t>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(G</a:t>
            </a:r>
            <a:r>
              <a:rPr lang="en-US" altLang="en-US" smtClean="0">
                <a:solidFill>
                  <a:srgbClr val="FF0000"/>
                </a:solidFill>
                <a:sym typeface="Symbol" pitchFamily="18" charset="2"/>
              </a:rPr>
              <a:t>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H)=(F</a:t>
            </a:r>
            <a:r>
              <a:rPr lang="en-US" altLang="en-US" smtClean="0">
                <a:solidFill>
                  <a:srgbClr val="FF0000"/>
                </a:solidFill>
                <a:sym typeface="Symbol" pitchFamily="18" charset="2"/>
              </a:rPr>
              <a:t>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G)</a:t>
            </a:r>
            <a:r>
              <a:rPr lang="en-US" altLang="en-US" smtClean="0">
                <a:solidFill>
                  <a:srgbClr val="FF0000"/>
                </a:solidFill>
                <a:sym typeface="Symbol" pitchFamily="18" charset="2"/>
              </a:rPr>
              <a:t>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H</a:t>
            </a:r>
            <a:endParaRPr lang="zh-CN" altLang="en-US" smtClean="0">
              <a:solidFill>
                <a:srgbClr val="FF0000"/>
              </a:solidFill>
              <a:latin typeface="Verdana" pitchFamily="34" charset="0"/>
            </a:endParaRPr>
          </a:p>
          <a:p>
            <a:pPr>
              <a:buFont typeface="Symbol" pitchFamily="18" charset="2"/>
              <a:buChar char="Þ"/>
              <a:defRPr/>
            </a:pPr>
            <a:endParaRPr lang="en-US" altLang="zh-CN" baseline="-25000" smtClean="0">
              <a:solidFill>
                <a:srgbClr val="FF0000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8.2 </a:t>
            </a:r>
            <a:r>
              <a:rPr lang="zh-CN" altLang="en-US" smtClean="0"/>
              <a:t>函数的复合与反函数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z="2400" smtClean="0">
                <a:latin typeface="Verdana" pitchFamily="34" charset="0"/>
              </a:rPr>
              <a:t>例</a:t>
            </a:r>
            <a:r>
              <a:rPr lang="zh-CN" altLang="en-US" sz="2400" smtClean="0">
                <a:latin typeface="Verdana" pitchFamily="34" charset="0"/>
                <a:cs typeface="Times New Roman" pitchFamily="18" charset="0"/>
              </a:rPr>
              <a:t>：</a:t>
            </a:r>
            <a:r>
              <a:rPr lang="zh-CN" altLang="en-US" sz="2400" smtClean="0">
                <a:latin typeface="Verdana" pitchFamily="34" charset="0"/>
              </a:rPr>
              <a:t>集合</a:t>
            </a:r>
            <a:r>
              <a:rPr lang="en-US" altLang="zh-CN" sz="2400" i="1" smtClean="0">
                <a:latin typeface="Verdana" pitchFamily="34" charset="0"/>
                <a:cs typeface="Times New Roman" pitchFamily="18" charset="0"/>
              </a:rPr>
              <a:t>A</a:t>
            </a:r>
            <a:r>
              <a:rPr lang="en-US" altLang="zh-CN" sz="2400" smtClean="0">
                <a:latin typeface="Verdana" pitchFamily="34" charset="0"/>
                <a:cs typeface="Times New Roman" pitchFamily="18" charset="0"/>
              </a:rPr>
              <a:t>={1,2,3}, </a:t>
            </a:r>
            <a:r>
              <a:rPr lang="en-US" altLang="zh-CN" sz="2400" i="1" smtClean="0">
                <a:latin typeface="Verdana" pitchFamily="34" charset="0"/>
                <a:cs typeface="Times New Roman" pitchFamily="18" charset="0"/>
              </a:rPr>
              <a:t>A</a:t>
            </a:r>
            <a:r>
              <a:rPr lang="zh-CN" altLang="en-US" sz="2400" smtClean="0">
                <a:latin typeface="Verdana" pitchFamily="34" charset="0"/>
              </a:rPr>
              <a:t>上的两个函数</a:t>
            </a:r>
            <a:endParaRPr lang="en-US" altLang="zh-CN" sz="2400" smtClean="0">
              <a:latin typeface="Verdana" pitchFamily="34" charset="0"/>
            </a:endParaRPr>
          </a:p>
          <a:p>
            <a:pPr lvl="1" algn="just"/>
            <a:r>
              <a:rPr lang="en-US" altLang="zh-CN" sz="2100" i="1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f</a:t>
            </a:r>
            <a:r>
              <a:rPr lang="en-US" altLang="zh-CN" sz="2100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={&lt;1,3&gt;,&lt;2,1&gt;,&lt;3,2&gt;}</a:t>
            </a:r>
          </a:p>
          <a:p>
            <a:pPr lvl="1" algn="just"/>
            <a:r>
              <a:rPr lang="en-US" altLang="zh-CN" sz="2100" i="1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g</a:t>
            </a:r>
            <a:r>
              <a:rPr lang="en-US" altLang="zh-CN" sz="2100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={&lt;1,2&gt;,&lt;2,1&gt;,&lt;3,3&gt;}</a:t>
            </a:r>
            <a:endParaRPr lang="en-US" altLang="zh-CN" sz="2100" smtClean="0">
              <a:solidFill>
                <a:schemeClr val="accent2"/>
              </a:solidFill>
              <a:latin typeface="Verdana" pitchFamily="34" charset="0"/>
            </a:endParaRPr>
          </a:p>
          <a:p>
            <a:pPr algn="just"/>
            <a:endParaRPr lang="zh-CN" altLang="en-US" smtClean="0">
              <a:solidFill>
                <a:schemeClr val="accent2"/>
              </a:solidFill>
              <a:latin typeface="Verdana" pitchFamily="34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724525" y="1412875"/>
            <a:ext cx="2819400" cy="2057400"/>
            <a:chOff x="3504" y="1392"/>
            <a:chExt cx="1776" cy="1296"/>
          </a:xfrm>
        </p:grpSpPr>
        <p:grpSp>
          <p:nvGrpSpPr>
            <p:cNvPr id="29732" name="Group 8"/>
            <p:cNvGrpSpPr>
              <a:grpSpLocks/>
            </p:cNvGrpSpPr>
            <p:nvPr/>
          </p:nvGrpSpPr>
          <p:grpSpPr bwMode="auto">
            <a:xfrm>
              <a:off x="3504" y="1536"/>
              <a:ext cx="1776" cy="1152"/>
              <a:chOff x="3504" y="1536"/>
              <a:chExt cx="1776" cy="1152"/>
            </a:xfrm>
          </p:grpSpPr>
          <p:grpSp>
            <p:nvGrpSpPr>
              <p:cNvPr id="29735" name="Group 9"/>
              <p:cNvGrpSpPr>
                <a:grpSpLocks/>
              </p:cNvGrpSpPr>
              <p:nvPr/>
            </p:nvGrpSpPr>
            <p:grpSpPr bwMode="auto">
              <a:xfrm>
                <a:off x="3744" y="1712"/>
                <a:ext cx="1296" cy="856"/>
                <a:chOff x="3744" y="1712"/>
                <a:chExt cx="1500" cy="856"/>
              </a:xfrm>
            </p:grpSpPr>
            <p:sp>
              <p:nvSpPr>
                <p:cNvPr id="29752" name="Oval 10"/>
                <p:cNvSpPr>
                  <a:spLocks noChangeArrowheads="1"/>
                </p:cNvSpPr>
                <p:nvPr/>
              </p:nvSpPr>
              <p:spPr bwMode="auto">
                <a:xfrm flipV="1">
                  <a:off x="3756" y="2095"/>
                  <a:ext cx="85" cy="65"/>
                </a:xfrm>
                <a:prstGeom prst="ellipse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53" name="Oval 11"/>
                <p:cNvSpPr>
                  <a:spLocks noChangeArrowheads="1"/>
                </p:cNvSpPr>
                <p:nvPr/>
              </p:nvSpPr>
              <p:spPr bwMode="auto">
                <a:xfrm flipV="1">
                  <a:off x="3756" y="1739"/>
                  <a:ext cx="85" cy="64"/>
                </a:xfrm>
                <a:prstGeom prst="ellipse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54" name="Oval 12"/>
                <p:cNvSpPr>
                  <a:spLocks noChangeArrowheads="1"/>
                </p:cNvSpPr>
                <p:nvPr/>
              </p:nvSpPr>
              <p:spPr bwMode="auto">
                <a:xfrm flipV="1">
                  <a:off x="3744" y="2480"/>
                  <a:ext cx="85" cy="64"/>
                </a:xfrm>
                <a:prstGeom prst="ellipse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55" name="Oval 13"/>
                <p:cNvSpPr>
                  <a:spLocks noChangeArrowheads="1"/>
                </p:cNvSpPr>
                <p:nvPr/>
              </p:nvSpPr>
              <p:spPr bwMode="auto">
                <a:xfrm flipV="1">
                  <a:off x="4524" y="2504"/>
                  <a:ext cx="85" cy="64"/>
                </a:xfrm>
                <a:prstGeom prst="ellipse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56" name="Oval 14"/>
                <p:cNvSpPr>
                  <a:spLocks noChangeArrowheads="1"/>
                </p:cNvSpPr>
                <p:nvPr/>
              </p:nvSpPr>
              <p:spPr bwMode="auto">
                <a:xfrm flipV="1">
                  <a:off x="4524" y="2064"/>
                  <a:ext cx="85" cy="65"/>
                </a:xfrm>
                <a:prstGeom prst="ellipse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57" name="Oval 15"/>
                <p:cNvSpPr>
                  <a:spLocks noChangeArrowheads="1"/>
                </p:cNvSpPr>
                <p:nvPr/>
              </p:nvSpPr>
              <p:spPr bwMode="auto">
                <a:xfrm flipV="1">
                  <a:off x="4512" y="1712"/>
                  <a:ext cx="85" cy="64"/>
                </a:xfrm>
                <a:prstGeom prst="ellipse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58" name="Oval 16"/>
                <p:cNvSpPr>
                  <a:spLocks noChangeArrowheads="1"/>
                </p:cNvSpPr>
                <p:nvPr/>
              </p:nvSpPr>
              <p:spPr bwMode="auto">
                <a:xfrm flipV="1">
                  <a:off x="5148" y="2496"/>
                  <a:ext cx="96" cy="57"/>
                </a:xfrm>
                <a:prstGeom prst="ellipse">
                  <a:avLst/>
                </a:prstGeom>
                <a:solidFill>
                  <a:schemeClr val="accent1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59" name="Oval 17"/>
                <p:cNvSpPr>
                  <a:spLocks noChangeArrowheads="1"/>
                </p:cNvSpPr>
                <p:nvPr/>
              </p:nvSpPr>
              <p:spPr bwMode="auto">
                <a:xfrm flipV="1">
                  <a:off x="5148" y="2057"/>
                  <a:ext cx="96" cy="55"/>
                </a:xfrm>
                <a:prstGeom prst="ellipse">
                  <a:avLst/>
                </a:prstGeom>
                <a:solidFill>
                  <a:schemeClr val="accent1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60" name="Oval 18"/>
                <p:cNvSpPr>
                  <a:spLocks noChangeArrowheads="1"/>
                </p:cNvSpPr>
                <p:nvPr/>
              </p:nvSpPr>
              <p:spPr bwMode="auto">
                <a:xfrm flipV="1">
                  <a:off x="5148" y="1719"/>
                  <a:ext cx="96" cy="57"/>
                </a:xfrm>
                <a:prstGeom prst="ellipse">
                  <a:avLst/>
                </a:prstGeom>
                <a:solidFill>
                  <a:schemeClr val="accent1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736" name="Group 19"/>
              <p:cNvGrpSpPr>
                <a:grpSpLocks/>
              </p:cNvGrpSpPr>
              <p:nvPr/>
            </p:nvGrpSpPr>
            <p:grpSpPr bwMode="auto">
              <a:xfrm>
                <a:off x="3504" y="1536"/>
                <a:ext cx="1776" cy="1152"/>
                <a:chOff x="3504" y="1536"/>
                <a:chExt cx="1776" cy="1152"/>
              </a:xfrm>
            </p:grpSpPr>
            <p:sp>
              <p:nvSpPr>
                <p:cNvPr id="29737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3792" y="2112"/>
                  <a:ext cx="672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38" name="Line 21"/>
                <p:cNvSpPr>
                  <a:spLocks noChangeShapeType="1"/>
                </p:cNvSpPr>
                <p:nvPr/>
              </p:nvSpPr>
              <p:spPr bwMode="auto">
                <a:xfrm>
                  <a:off x="3792" y="1776"/>
                  <a:ext cx="672" cy="768"/>
                </a:xfrm>
                <a:prstGeom prst="line">
                  <a:avLst/>
                </a:prstGeom>
                <a:noFill/>
                <a:ln w="9525">
                  <a:solidFill>
                    <a:srgbClr val="333300"/>
                  </a:solidFill>
                  <a:round/>
                  <a:headEnd/>
                  <a:tailEnd type="stealth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39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3792" y="1776"/>
                  <a:ext cx="624" cy="336"/>
                </a:xfrm>
                <a:prstGeom prst="line">
                  <a:avLst/>
                </a:prstGeom>
                <a:noFill/>
                <a:ln w="9525">
                  <a:solidFill>
                    <a:srgbClr val="333300"/>
                  </a:solidFill>
                  <a:round/>
                  <a:headEnd/>
                  <a:tailEnd type="stealth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40" name="Line 23"/>
                <p:cNvSpPr>
                  <a:spLocks noChangeShapeType="1"/>
                </p:cNvSpPr>
                <p:nvPr/>
              </p:nvSpPr>
              <p:spPr bwMode="auto">
                <a:xfrm>
                  <a:off x="4560" y="1791"/>
                  <a:ext cx="432" cy="273"/>
                </a:xfrm>
                <a:prstGeom prst="line">
                  <a:avLst/>
                </a:prstGeom>
                <a:noFill/>
                <a:ln w="9525">
                  <a:solidFill>
                    <a:srgbClr val="333300"/>
                  </a:solidFill>
                  <a:round/>
                  <a:headEnd/>
                  <a:tailEnd type="stealth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41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4560" y="1776"/>
                  <a:ext cx="432" cy="336"/>
                </a:xfrm>
                <a:prstGeom prst="line">
                  <a:avLst/>
                </a:prstGeom>
                <a:noFill/>
                <a:ln w="9525">
                  <a:solidFill>
                    <a:srgbClr val="333300"/>
                  </a:solidFill>
                  <a:round/>
                  <a:headEnd/>
                  <a:tailEnd type="stealth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42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4575" y="2544"/>
                  <a:ext cx="417" cy="0"/>
                </a:xfrm>
                <a:prstGeom prst="line">
                  <a:avLst/>
                </a:prstGeom>
                <a:noFill/>
                <a:ln w="9525">
                  <a:solidFill>
                    <a:srgbClr val="333300"/>
                  </a:solidFill>
                  <a:round/>
                  <a:headEnd/>
                  <a:tailEnd type="stealth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43" name="Rectangle 26"/>
                <p:cNvSpPr>
                  <a:spLocks noChangeArrowheads="1"/>
                </p:cNvSpPr>
                <p:nvPr/>
              </p:nvSpPr>
              <p:spPr bwMode="auto">
                <a:xfrm>
                  <a:off x="4428" y="2361"/>
                  <a:ext cx="22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kumimoji="1" lang="en-US" altLang="zh-CN" sz="2800" b="0">
                      <a:latin typeface="仿宋_GB2312" pitchFamily="49" charset="-122"/>
                      <a:ea typeface="仿宋_GB2312" pitchFamily="49" charset="-122"/>
                    </a:rPr>
                    <a:t>3</a:t>
                  </a:r>
                </a:p>
              </p:txBody>
            </p:sp>
            <p:sp>
              <p:nvSpPr>
                <p:cNvPr id="29744" name="Rectangle 27"/>
                <p:cNvSpPr>
                  <a:spLocks noChangeArrowheads="1"/>
                </p:cNvSpPr>
                <p:nvPr/>
              </p:nvSpPr>
              <p:spPr bwMode="auto">
                <a:xfrm>
                  <a:off x="4428" y="1929"/>
                  <a:ext cx="22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kumimoji="1" lang="en-US" altLang="zh-CN" sz="2800" b="0">
                      <a:latin typeface="仿宋_GB2312" pitchFamily="49" charset="-122"/>
                      <a:ea typeface="仿宋_GB2312" pitchFamily="49" charset="-122"/>
                    </a:rPr>
                    <a:t>2</a:t>
                  </a:r>
                </a:p>
              </p:txBody>
            </p:sp>
            <p:sp>
              <p:nvSpPr>
                <p:cNvPr id="29745" name="Rectangle 28"/>
                <p:cNvSpPr>
                  <a:spLocks noChangeArrowheads="1"/>
                </p:cNvSpPr>
                <p:nvPr/>
              </p:nvSpPr>
              <p:spPr bwMode="auto">
                <a:xfrm>
                  <a:off x="4428" y="1584"/>
                  <a:ext cx="22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kumimoji="1" lang="en-US" altLang="zh-CN" sz="2800" b="0">
                      <a:latin typeface="仿宋_GB2312" pitchFamily="49" charset="-122"/>
                      <a:ea typeface="仿宋_GB2312" pitchFamily="49" charset="-122"/>
                    </a:rPr>
                    <a:t>1</a:t>
                  </a:r>
                </a:p>
              </p:txBody>
            </p:sp>
            <p:sp>
              <p:nvSpPr>
                <p:cNvPr id="29746" name="Rectangle 29"/>
                <p:cNvSpPr>
                  <a:spLocks noChangeArrowheads="1"/>
                </p:cNvSpPr>
                <p:nvPr/>
              </p:nvSpPr>
              <p:spPr bwMode="auto">
                <a:xfrm>
                  <a:off x="3504" y="2304"/>
                  <a:ext cx="22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kumimoji="1" lang="en-US" altLang="zh-CN" sz="2800" b="0">
                      <a:latin typeface="仿宋_GB2312" pitchFamily="49" charset="-122"/>
                      <a:ea typeface="仿宋_GB2312" pitchFamily="49" charset="-122"/>
                    </a:rPr>
                    <a:t>3</a:t>
                  </a:r>
                </a:p>
              </p:txBody>
            </p:sp>
            <p:sp>
              <p:nvSpPr>
                <p:cNvPr id="29747" name="Rectangle 30"/>
                <p:cNvSpPr>
                  <a:spLocks noChangeArrowheads="1"/>
                </p:cNvSpPr>
                <p:nvPr/>
              </p:nvSpPr>
              <p:spPr bwMode="auto">
                <a:xfrm>
                  <a:off x="3504" y="1968"/>
                  <a:ext cx="22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kumimoji="1" lang="en-US" altLang="zh-CN" sz="2800" b="0">
                      <a:latin typeface="仿宋_GB2312" pitchFamily="49" charset="-122"/>
                      <a:ea typeface="仿宋_GB2312" pitchFamily="49" charset="-122"/>
                    </a:rPr>
                    <a:t>2</a:t>
                  </a:r>
                </a:p>
              </p:txBody>
            </p:sp>
            <p:sp>
              <p:nvSpPr>
                <p:cNvPr id="29748" name="Rectangle 31"/>
                <p:cNvSpPr>
                  <a:spLocks noChangeArrowheads="1"/>
                </p:cNvSpPr>
                <p:nvPr/>
              </p:nvSpPr>
              <p:spPr bwMode="auto">
                <a:xfrm>
                  <a:off x="3516" y="1584"/>
                  <a:ext cx="22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kumimoji="1" lang="en-US" altLang="zh-CN" sz="2800" b="0">
                      <a:latin typeface="仿宋_GB2312" pitchFamily="49" charset="-122"/>
                      <a:ea typeface="仿宋_GB2312" pitchFamily="49" charset="-122"/>
                    </a:rPr>
                    <a:t>1</a:t>
                  </a:r>
                </a:p>
              </p:txBody>
            </p:sp>
            <p:sp>
              <p:nvSpPr>
                <p:cNvPr id="29749" name="Rectangle 32"/>
                <p:cNvSpPr>
                  <a:spLocks noChangeArrowheads="1"/>
                </p:cNvSpPr>
                <p:nvPr/>
              </p:nvSpPr>
              <p:spPr bwMode="auto">
                <a:xfrm>
                  <a:off x="5040" y="2361"/>
                  <a:ext cx="22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kumimoji="1" lang="en-US" altLang="zh-CN" sz="2800" b="0">
                      <a:latin typeface="仿宋_GB2312" pitchFamily="49" charset="-122"/>
                      <a:ea typeface="仿宋_GB2312" pitchFamily="49" charset="-122"/>
                    </a:rPr>
                    <a:t>3</a:t>
                  </a:r>
                </a:p>
              </p:txBody>
            </p:sp>
            <p:sp>
              <p:nvSpPr>
                <p:cNvPr id="29750" name="Rectangle 33"/>
                <p:cNvSpPr>
                  <a:spLocks noChangeArrowheads="1"/>
                </p:cNvSpPr>
                <p:nvPr/>
              </p:nvSpPr>
              <p:spPr bwMode="auto">
                <a:xfrm>
                  <a:off x="5040" y="1929"/>
                  <a:ext cx="240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/>
                  <a:r>
                    <a:rPr kumimoji="1" lang="en-US" altLang="zh-CN" sz="2800" b="0">
                      <a:latin typeface="仿宋_GB2312" pitchFamily="49" charset="-122"/>
                      <a:ea typeface="仿宋_GB2312" pitchFamily="49" charset="-122"/>
                    </a:rPr>
                    <a:t>2</a:t>
                  </a:r>
                </a:p>
              </p:txBody>
            </p:sp>
            <p:sp>
              <p:nvSpPr>
                <p:cNvPr id="29751" name="Rectangle 34"/>
                <p:cNvSpPr>
                  <a:spLocks noChangeArrowheads="1"/>
                </p:cNvSpPr>
                <p:nvPr/>
              </p:nvSpPr>
              <p:spPr bwMode="auto">
                <a:xfrm>
                  <a:off x="5040" y="1536"/>
                  <a:ext cx="22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kumimoji="1" lang="en-US" altLang="zh-CN" sz="2800" b="0">
                      <a:latin typeface="仿宋_GB2312" pitchFamily="49" charset="-122"/>
                      <a:ea typeface="仿宋_GB2312" pitchFamily="49" charset="-122"/>
                    </a:rPr>
                    <a:t>1</a:t>
                  </a:r>
                </a:p>
              </p:txBody>
            </p:sp>
          </p:grpSp>
        </p:grpSp>
        <p:sp>
          <p:nvSpPr>
            <p:cNvPr id="29733" name="Rectangle 35"/>
            <p:cNvSpPr>
              <a:spLocks noChangeArrowheads="1"/>
            </p:cNvSpPr>
            <p:nvPr/>
          </p:nvSpPr>
          <p:spPr bwMode="auto">
            <a:xfrm>
              <a:off x="4656" y="139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b="0"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29734" name="Rectangle 36"/>
            <p:cNvSpPr>
              <a:spLocks noChangeArrowheads="1"/>
            </p:cNvSpPr>
            <p:nvPr/>
          </p:nvSpPr>
          <p:spPr bwMode="auto">
            <a:xfrm>
              <a:off x="3984" y="1401"/>
              <a:ext cx="19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800" b="0"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</p:grp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5724525" y="3644900"/>
            <a:ext cx="2819400" cy="2057400"/>
            <a:chOff x="3504" y="2736"/>
            <a:chExt cx="1776" cy="1296"/>
          </a:xfrm>
        </p:grpSpPr>
        <p:grpSp>
          <p:nvGrpSpPr>
            <p:cNvPr id="29703" name="Group 38"/>
            <p:cNvGrpSpPr>
              <a:grpSpLocks/>
            </p:cNvGrpSpPr>
            <p:nvPr/>
          </p:nvGrpSpPr>
          <p:grpSpPr bwMode="auto">
            <a:xfrm>
              <a:off x="3744" y="3056"/>
              <a:ext cx="1296" cy="856"/>
              <a:chOff x="3744" y="1712"/>
              <a:chExt cx="1500" cy="856"/>
            </a:xfrm>
          </p:grpSpPr>
          <p:sp>
            <p:nvSpPr>
              <p:cNvPr id="29723" name="Oval 39"/>
              <p:cNvSpPr>
                <a:spLocks noChangeArrowheads="1"/>
              </p:cNvSpPr>
              <p:nvPr/>
            </p:nvSpPr>
            <p:spPr bwMode="auto">
              <a:xfrm flipV="1">
                <a:off x="3756" y="2095"/>
                <a:ext cx="85" cy="65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24" name="Oval 40"/>
              <p:cNvSpPr>
                <a:spLocks noChangeArrowheads="1"/>
              </p:cNvSpPr>
              <p:nvPr/>
            </p:nvSpPr>
            <p:spPr bwMode="auto">
              <a:xfrm flipV="1">
                <a:off x="3756" y="1739"/>
                <a:ext cx="85" cy="64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25" name="Oval 41"/>
              <p:cNvSpPr>
                <a:spLocks noChangeArrowheads="1"/>
              </p:cNvSpPr>
              <p:nvPr/>
            </p:nvSpPr>
            <p:spPr bwMode="auto">
              <a:xfrm flipV="1">
                <a:off x="3744" y="2480"/>
                <a:ext cx="85" cy="64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26" name="Oval 42"/>
              <p:cNvSpPr>
                <a:spLocks noChangeArrowheads="1"/>
              </p:cNvSpPr>
              <p:nvPr/>
            </p:nvSpPr>
            <p:spPr bwMode="auto">
              <a:xfrm flipV="1">
                <a:off x="4524" y="2504"/>
                <a:ext cx="85" cy="64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27" name="Oval 43"/>
              <p:cNvSpPr>
                <a:spLocks noChangeArrowheads="1"/>
              </p:cNvSpPr>
              <p:nvPr/>
            </p:nvSpPr>
            <p:spPr bwMode="auto">
              <a:xfrm flipV="1">
                <a:off x="4524" y="2064"/>
                <a:ext cx="85" cy="65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28" name="Oval 44"/>
              <p:cNvSpPr>
                <a:spLocks noChangeArrowheads="1"/>
              </p:cNvSpPr>
              <p:nvPr/>
            </p:nvSpPr>
            <p:spPr bwMode="auto">
              <a:xfrm flipV="1">
                <a:off x="4512" y="1712"/>
                <a:ext cx="85" cy="64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29" name="Oval 45"/>
              <p:cNvSpPr>
                <a:spLocks noChangeArrowheads="1"/>
              </p:cNvSpPr>
              <p:nvPr/>
            </p:nvSpPr>
            <p:spPr bwMode="auto">
              <a:xfrm flipV="1">
                <a:off x="5148" y="2496"/>
                <a:ext cx="96" cy="57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30" name="Oval 46"/>
              <p:cNvSpPr>
                <a:spLocks noChangeArrowheads="1"/>
              </p:cNvSpPr>
              <p:nvPr/>
            </p:nvSpPr>
            <p:spPr bwMode="auto">
              <a:xfrm flipV="1">
                <a:off x="5148" y="2057"/>
                <a:ext cx="96" cy="55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31" name="Oval 47"/>
              <p:cNvSpPr>
                <a:spLocks noChangeArrowheads="1"/>
              </p:cNvSpPr>
              <p:nvPr/>
            </p:nvSpPr>
            <p:spPr bwMode="auto">
              <a:xfrm flipV="1">
                <a:off x="5148" y="1719"/>
                <a:ext cx="96" cy="57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9704" name="Group 48"/>
            <p:cNvGrpSpPr>
              <a:grpSpLocks/>
            </p:cNvGrpSpPr>
            <p:nvPr/>
          </p:nvGrpSpPr>
          <p:grpSpPr bwMode="auto">
            <a:xfrm>
              <a:off x="3504" y="2736"/>
              <a:ext cx="1776" cy="1296"/>
              <a:chOff x="3504" y="2736"/>
              <a:chExt cx="1776" cy="1296"/>
            </a:xfrm>
          </p:grpSpPr>
          <p:grpSp>
            <p:nvGrpSpPr>
              <p:cNvPr id="29705" name="Group 49"/>
              <p:cNvGrpSpPr>
                <a:grpSpLocks/>
              </p:cNvGrpSpPr>
              <p:nvPr/>
            </p:nvGrpSpPr>
            <p:grpSpPr bwMode="auto">
              <a:xfrm>
                <a:off x="3792" y="3120"/>
                <a:ext cx="1200" cy="768"/>
                <a:chOff x="3792" y="3120"/>
                <a:chExt cx="1200" cy="768"/>
              </a:xfrm>
            </p:grpSpPr>
            <p:sp>
              <p:nvSpPr>
                <p:cNvPr id="29717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3792" y="3840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18" name="Line 51"/>
                <p:cNvSpPr>
                  <a:spLocks noChangeShapeType="1"/>
                </p:cNvSpPr>
                <p:nvPr/>
              </p:nvSpPr>
              <p:spPr bwMode="auto">
                <a:xfrm>
                  <a:off x="3792" y="3120"/>
                  <a:ext cx="672" cy="336"/>
                </a:xfrm>
                <a:prstGeom prst="line">
                  <a:avLst/>
                </a:prstGeom>
                <a:noFill/>
                <a:ln w="9525">
                  <a:solidFill>
                    <a:srgbClr val="333300"/>
                  </a:solidFill>
                  <a:round/>
                  <a:headEnd/>
                  <a:tailEnd type="stealth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19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3792" y="3120"/>
                  <a:ext cx="624" cy="336"/>
                </a:xfrm>
                <a:prstGeom prst="line">
                  <a:avLst/>
                </a:prstGeom>
                <a:noFill/>
                <a:ln w="9525">
                  <a:solidFill>
                    <a:srgbClr val="333300"/>
                  </a:solidFill>
                  <a:round/>
                  <a:headEnd/>
                  <a:tailEnd type="stealth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20" name="Line 53"/>
                <p:cNvSpPr>
                  <a:spLocks noChangeShapeType="1"/>
                </p:cNvSpPr>
                <p:nvPr/>
              </p:nvSpPr>
              <p:spPr bwMode="auto">
                <a:xfrm>
                  <a:off x="4560" y="3135"/>
                  <a:ext cx="432" cy="753"/>
                </a:xfrm>
                <a:prstGeom prst="line">
                  <a:avLst/>
                </a:prstGeom>
                <a:noFill/>
                <a:ln w="9525">
                  <a:solidFill>
                    <a:srgbClr val="333300"/>
                  </a:solidFill>
                  <a:round/>
                  <a:headEnd/>
                  <a:tailEnd type="stealth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21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4560" y="3120"/>
                  <a:ext cx="432" cy="336"/>
                </a:xfrm>
                <a:prstGeom prst="line">
                  <a:avLst/>
                </a:prstGeom>
                <a:noFill/>
                <a:ln w="9525">
                  <a:solidFill>
                    <a:srgbClr val="333300"/>
                  </a:solidFill>
                  <a:round/>
                  <a:headEnd/>
                  <a:tailEnd type="stealth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22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4575" y="3456"/>
                  <a:ext cx="417" cy="432"/>
                </a:xfrm>
                <a:prstGeom prst="line">
                  <a:avLst/>
                </a:prstGeom>
                <a:noFill/>
                <a:ln w="9525">
                  <a:solidFill>
                    <a:srgbClr val="333300"/>
                  </a:solidFill>
                  <a:round/>
                  <a:headEnd/>
                  <a:tailEnd type="stealth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9706" name="Rectangle 56"/>
              <p:cNvSpPr>
                <a:spLocks noChangeArrowheads="1"/>
              </p:cNvSpPr>
              <p:nvPr/>
            </p:nvSpPr>
            <p:spPr bwMode="auto">
              <a:xfrm>
                <a:off x="4428" y="3705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kumimoji="1" lang="en-US" altLang="zh-CN" sz="2800" b="0">
                    <a:latin typeface="仿宋_GB2312" pitchFamily="49" charset="-122"/>
                    <a:ea typeface="仿宋_GB2312" pitchFamily="49" charset="-122"/>
                  </a:rPr>
                  <a:t>3</a:t>
                </a:r>
              </a:p>
            </p:txBody>
          </p:sp>
          <p:sp>
            <p:nvSpPr>
              <p:cNvPr id="29707" name="Rectangle 57"/>
              <p:cNvSpPr>
                <a:spLocks noChangeArrowheads="1"/>
              </p:cNvSpPr>
              <p:nvPr/>
            </p:nvSpPr>
            <p:spPr bwMode="auto">
              <a:xfrm>
                <a:off x="4428" y="3273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kumimoji="1" lang="en-US" altLang="zh-CN" sz="2800" b="0">
                    <a:latin typeface="仿宋_GB2312" pitchFamily="49" charset="-122"/>
                    <a:ea typeface="仿宋_GB2312" pitchFamily="49" charset="-122"/>
                  </a:rPr>
                  <a:t>2</a:t>
                </a:r>
              </a:p>
            </p:txBody>
          </p:sp>
          <p:sp>
            <p:nvSpPr>
              <p:cNvPr id="29708" name="Rectangle 58"/>
              <p:cNvSpPr>
                <a:spLocks noChangeArrowheads="1"/>
              </p:cNvSpPr>
              <p:nvPr/>
            </p:nvSpPr>
            <p:spPr bwMode="auto">
              <a:xfrm>
                <a:off x="4428" y="2928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kumimoji="1" lang="en-US" altLang="zh-CN" sz="2800" b="0">
                    <a:latin typeface="仿宋_GB2312" pitchFamily="49" charset="-122"/>
                    <a:ea typeface="仿宋_GB2312" pitchFamily="49" charset="-122"/>
                  </a:rPr>
                  <a:t>1</a:t>
                </a:r>
              </a:p>
            </p:txBody>
          </p:sp>
          <p:sp>
            <p:nvSpPr>
              <p:cNvPr id="29709" name="Rectangle 59"/>
              <p:cNvSpPr>
                <a:spLocks noChangeArrowheads="1"/>
              </p:cNvSpPr>
              <p:nvPr/>
            </p:nvSpPr>
            <p:spPr bwMode="auto">
              <a:xfrm>
                <a:off x="3504" y="3648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kumimoji="1" lang="en-US" altLang="zh-CN" sz="2800" b="0">
                    <a:latin typeface="仿宋_GB2312" pitchFamily="49" charset="-122"/>
                    <a:ea typeface="仿宋_GB2312" pitchFamily="49" charset="-122"/>
                  </a:rPr>
                  <a:t>3</a:t>
                </a:r>
              </a:p>
            </p:txBody>
          </p:sp>
          <p:sp>
            <p:nvSpPr>
              <p:cNvPr id="29710" name="Rectangle 60"/>
              <p:cNvSpPr>
                <a:spLocks noChangeArrowheads="1"/>
              </p:cNvSpPr>
              <p:nvPr/>
            </p:nvSpPr>
            <p:spPr bwMode="auto">
              <a:xfrm>
                <a:off x="3504" y="3312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kumimoji="1" lang="en-US" altLang="zh-CN" sz="2800" b="0">
                    <a:latin typeface="仿宋_GB2312" pitchFamily="49" charset="-122"/>
                    <a:ea typeface="仿宋_GB2312" pitchFamily="49" charset="-122"/>
                  </a:rPr>
                  <a:t>2</a:t>
                </a:r>
              </a:p>
            </p:txBody>
          </p:sp>
          <p:sp>
            <p:nvSpPr>
              <p:cNvPr id="29711" name="Rectangle 61"/>
              <p:cNvSpPr>
                <a:spLocks noChangeArrowheads="1"/>
              </p:cNvSpPr>
              <p:nvPr/>
            </p:nvSpPr>
            <p:spPr bwMode="auto">
              <a:xfrm>
                <a:off x="3516" y="2928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kumimoji="1" lang="en-US" altLang="zh-CN" sz="2800" b="0">
                    <a:latin typeface="仿宋_GB2312" pitchFamily="49" charset="-122"/>
                    <a:ea typeface="仿宋_GB2312" pitchFamily="49" charset="-122"/>
                  </a:rPr>
                  <a:t>1</a:t>
                </a:r>
              </a:p>
            </p:txBody>
          </p:sp>
          <p:sp>
            <p:nvSpPr>
              <p:cNvPr id="29712" name="Rectangle 62"/>
              <p:cNvSpPr>
                <a:spLocks noChangeArrowheads="1"/>
              </p:cNvSpPr>
              <p:nvPr/>
            </p:nvSpPr>
            <p:spPr bwMode="auto">
              <a:xfrm>
                <a:off x="5040" y="3705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kumimoji="1" lang="en-US" altLang="zh-CN" sz="2800" b="0">
                    <a:latin typeface="仿宋_GB2312" pitchFamily="49" charset="-122"/>
                    <a:ea typeface="仿宋_GB2312" pitchFamily="49" charset="-122"/>
                  </a:rPr>
                  <a:t>3</a:t>
                </a:r>
              </a:p>
            </p:txBody>
          </p:sp>
          <p:sp>
            <p:nvSpPr>
              <p:cNvPr id="29713" name="Rectangle 63"/>
              <p:cNvSpPr>
                <a:spLocks noChangeArrowheads="1"/>
              </p:cNvSpPr>
              <p:nvPr/>
            </p:nvSpPr>
            <p:spPr bwMode="auto">
              <a:xfrm>
                <a:off x="5040" y="3273"/>
                <a:ext cx="24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kumimoji="1" lang="en-US" altLang="zh-CN" sz="2800" b="0">
                    <a:latin typeface="仿宋_GB2312" pitchFamily="49" charset="-122"/>
                    <a:ea typeface="仿宋_GB2312" pitchFamily="49" charset="-122"/>
                  </a:rPr>
                  <a:t>2</a:t>
                </a:r>
              </a:p>
            </p:txBody>
          </p:sp>
          <p:sp>
            <p:nvSpPr>
              <p:cNvPr id="29714" name="Rectangle 64"/>
              <p:cNvSpPr>
                <a:spLocks noChangeArrowheads="1"/>
              </p:cNvSpPr>
              <p:nvPr/>
            </p:nvSpPr>
            <p:spPr bwMode="auto">
              <a:xfrm>
                <a:off x="5040" y="2880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kumimoji="1" lang="en-US" altLang="zh-CN" sz="2800" b="0">
                    <a:latin typeface="仿宋_GB2312" pitchFamily="49" charset="-122"/>
                    <a:ea typeface="仿宋_GB2312" pitchFamily="49" charset="-122"/>
                  </a:rPr>
                  <a:t>1</a:t>
                </a:r>
              </a:p>
            </p:txBody>
          </p:sp>
          <p:sp>
            <p:nvSpPr>
              <p:cNvPr id="29715" name="Rectangle 65"/>
              <p:cNvSpPr>
                <a:spLocks noChangeArrowheads="1"/>
              </p:cNvSpPr>
              <p:nvPr/>
            </p:nvSpPr>
            <p:spPr bwMode="auto">
              <a:xfrm>
                <a:off x="4656" y="2736"/>
                <a:ext cx="19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kumimoji="1" lang="en-US" altLang="zh-CN" sz="2800" b="0">
                    <a:latin typeface="Times New Roman" pitchFamily="18" charset="0"/>
                    <a:cs typeface="Times New Roman" pitchFamily="18" charset="0"/>
                  </a:rPr>
                  <a:t>f</a:t>
                </a:r>
              </a:p>
            </p:txBody>
          </p:sp>
          <p:sp>
            <p:nvSpPr>
              <p:cNvPr id="29716" name="Rectangle 66"/>
              <p:cNvSpPr>
                <a:spLocks noChangeArrowheads="1"/>
              </p:cNvSpPr>
              <p:nvPr/>
            </p:nvSpPr>
            <p:spPr bwMode="auto">
              <a:xfrm>
                <a:off x="3984" y="2745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kumimoji="1" lang="en-US" altLang="zh-CN" sz="2800" b="0">
                    <a:latin typeface="Times New Roman" pitchFamily="18" charset="0"/>
                    <a:cs typeface="Times New Roman" pitchFamily="18" charset="0"/>
                  </a:rPr>
                  <a:t>g</a:t>
                </a:r>
              </a:p>
            </p:txBody>
          </p:sp>
        </p:grpSp>
      </p:grpSp>
      <p:sp>
        <p:nvSpPr>
          <p:cNvPr id="29702" name="Rectangle 67"/>
          <p:cNvSpPr>
            <a:spLocks noChangeArrowheads="1"/>
          </p:cNvSpPr>
          <p:nvPr/>
        </p:nvSpPr>
        <p:spPr bwMode="auto">
          <a:xfrm>
            <a:off x="539750" y="2609850"/>
            <a:ext cx="5472113" cy="370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kumimoji="1" lang="en-US" altLang="zh-CN" sz="2400" i="1">
                <a:latin typeface="Verdana" pitchFamily="34" charset="0"/>
                <a:cs typeface="Times New Roman" pitchFamily="18" charset="0"/>
              </a:rPr>
              <a:t>f</a:t>
            </a:r>
            <a:r>
              <a:rPr kumimoji="1" lang="en-US" altLang="en-US">
                <a:sym typeface="Symbol" pitchFamily="18" charset="2"/>
              </a:rPr>
              <a:t></a:t>
            </a:r>
            <a:r>
              <a:rPr kumimoji="1" lang="en-US" altLang="zh-CN" sz="2400" i="1">
                <a:latin typeface="Verdana" pitchFamily="34" charset="0"/>
                <a:cs typeface="Times New Roman" pitchFamily="18" charset="0"/>
              </a:rPr>
              <a:t>g</a:t>
            </a:r>
            <a:r>
              <a:rPr kumimoji="1" lang="en-US" altLang="zh-CN" sz="2400">
                <a:latin typeface="Verdana" pitchFamily="34" charset="0"/>
                <a:cs typeface="Times New Roman" pitchFamily="18" charset="0"/>
              </a:rPr>
              <a:t>=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>
                <a:latin typeface="Verdana" pitchFamily="34" charset="0"/>
                <a:cs typeface="Times New Roman" pitchFamily="18" charset="0"/>
              </a:rPr>
              <a:t>       {&lt;1,3&gt;,&lt;2,2&gt;,&lt;3,1&gt;}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kumimoji="1" lang="en-US" altLang="zh-CN" sz="2400" i="1">
                <a:latin typeface="Verdana" pitchFamily="34" charset="0"/>
                <a:cs typeface="Times New Roman" pitchFamily="18" charset="0"/>
              </a:rPr>
              <a:t>g</a:t>
            </a:r>
            <a:r>
              <a:rPr kumimoji="1" lang="en-US" altLang="en-US">
                <a:sym typeface="Symbol" pitchFamily="18" charset="2"/>
              </a:rPr>
              <a:t></a:t>
            </a:r>
            <a:r>
              <a:rPr kumimoji="1" lang="en-US" altLang="zh-CN" sz="2400" i="1">
                <a:latin typeface="Verdana" pitchFamily="34" charset="0"/>
                <a:cs typeface="Times New Roman" pitchFamily="18" charset="0"/>
              </a:rPr>
              <a:t>f</a:t>
            </a:r>
            <a:r>
              <a:rPr kumimoji="1" lang="en-US" altLang="zh-CN" sz="2400">
                <a:latin typeface="Verdana" pitchFamily="34" charset="0"/>
                <a:cs typeface="Times New Roman" pitchFamily="18" charset="0"/>
              </a:rPr>
              <a:t>=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>
                <a:latin typeface="Verdana" pitchFamily="34" charset="0"/>
                <a:cs typeface="Times New Roman" pitchFamily="18" charset="0"/>
              </a:rPr>
              <a:t>       {&lt;1,1&gt;,&lt;2,3&gt;,&lt;3,2&gt;}</a:t>
            </a:r>
            <a:endParaRPr kumimoji="1" lang="en-US" altLang="zh-CN" sz="2400">
              <a:latin typeface="Verdana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kumimoji="1" lang="en-US" altLang="zh-CN" sz="2400" i="1">
                <a:latin typeface="Verdana" pitchFamily="34" charset="0"/>
                <a:cs typeface="Times New Roman" pitchFamily="18" charset="0"/>
              </a:rPr>
              <a:t>f</a:t>
            </a:r>
            <a:r>
              <a:rPr kumimoji="1" lang="en-US" altLang="en-US">
                <a:sym typeface="Symbol" pitchFamily="18" charset="2"/>
              </a:rPr>
              <a:t></a:t>
            </a:r>
            <a:r>
              <a:rPr kumimoji="1" lang="en-US" altLang="zh-CN" sz="2400" i="1">
                <a:latin typeface="Verdana" pitchFamily="34" charset="0"/>
                <a:cs typeface="Times New Roman" pitchFamily="18" charset="0"/>
              </a:rPr>
              <a:t>f</a:t>
            </a:r>
            <a:r>
              <a:rPr kumimoji="1" lang="en-US" altLang="zh-CN" sz="2400">
                <a:latin typeface="Verdana" pitchFamily="34" charset="0"/>
                <a:cs typeface="Times New Roman" pitchFamily="18" charset="0"/>
              </a:rPr>
              <a:t>=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>
                <a:latin typeface="Verdana" pitchFamily="34" charset="0"/>
                <a:cs typeface="Times New Roman" pitchFamily="18" charset="0"/>
              </a:rPr>
              <a:t>       {&lt;1,2&gt;,&lt;2,3&gt;,&lt;3,1&gt;}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kumimoji="1" lang="en-US" altLang="zh-CN" sz="2400" i="1">
                <a:latin typeface="Verdana" pitchFamily="34" charset="0"/>
                <a:cs typeface="Times New Roman" pitchFamily="18" charset="0"/>
              </a:rPr>
              <a:t>f</a:t>
            </a:r>
            <a:r>
              <a:rPr kumimoji="1" lang="en-US" altLang="en-US">
                <a:sym typeface="Symbol" pitchFamily="18" charset="2"/>
              </a:rPr>
              <a:t></a:t>
            </a:r>
            <a:r>
              <a:rPr kumimoji="1" lang="en-US" altLang="zh-CN" sz="2400" i="1">
                <a:latin typeface="Verdana" pitchFamily="34" charset="0"/>
                <a:cs typeface="Times New Roman" pitchFamily="18" charset="0"/>
              </a:rPr>
              <a:t>f</a:t>
            </a:r>
            <a:r>
              <a:rPr kumimoji="1" lang="en-US" altLang="en-US">
                <a:sym typeface="Symbol" pitchFamily="18" charset="2"/>
              </a:rPr>
              <a:t></a:t>
            </a:r>
            <a:r>
              <a:rPr kumimoji="1" lang="en-US" altLang="zh-CN" sz="2400" i="1">
                <a:latin typeface="Verdana" pitchFamily="34" charset="0"/>
                <a:cs typeface="Times New Roman" pitchFamily="18" charset="0"/>
              </a:rPr>
              <a:t>f=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>
                <a:latin typeface="Verdana" pitchFamily="34" charset="0"/>
                <a:cs typeface="Times New Roman" pitchFamily="18" charset="0"/>
              </a:rPr>
              <a:t>     {&lt;1,1&gt;,&lt;2,2&gt;,&lt;3,3&gt;} = I</a:t>
            </a:r>
            <a:r>
              <a:rPr kumimoji="1" lang="en-US" altLang="zh-CN" sz="2400" baseline="-25000">
                <a:latin typeface="Verdana" pitchFamily="34" charset="0"/>
                <a:cs typeface="Times New Roman" pitchFamily="18" charset="0"/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9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29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297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297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8.2 </a:t>
            </a:r>
            <a:r>
              <a:rPr lang="zh-CN" altLang="en-US" smtClean="0"/>
              <a:t>函数的复合与反函数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mtClean="0">
                <a:latin typeface="Verdana" pitchFamily="34" charset="0"/>
              </a:rPr>
              <a:t>例</a:t>
            </a:r>
            <a:r>
              <a:rPr lang="zh-CN" altLang="en-US" smtClean="0">
                <a:latin typeface="Verdana" pitchFamily="34" charset="0"/>
                <a:cs typeface="Times New Roman" pitchFamily="18" charset="0"/>
              </a:rPr>
              <a:t>：</a:t>
            </a:r>
            <a:r>
              <a:rPr lang="en-US" altLang="zh-CN" i="1" smtClean="0">
                <a:latin typeface="Verdana" pitchFamily="34" charset="0"/>
                <a:cs typeface="Times New Roman" pitchFamily="18" charset="0"/>
              </a:rPr>
              <a:t>A</a:t>
            </a:r>
            <a:r>
              <a:rPr lang="zh-CN" altLang="en-US" smtClean="0">
                <a:latin typeface="Verdana" pitchFamily="34" charset="0"/>
              </a:rPr>
              <a:t>上的三个函数</a:t>
            </a:r>
            <a:endParaRPr lang="en-US" altLang="zh-CN" smtClean="0">
              <a:latin typeface="Verdana" pitchFamily="34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r>
              <a:rPr lang="en-US" altLang="zh-CN" smtClean="0">
                <a:latin typeface="Verdana" pitchFamily="34" charset="0"/>
                <a:cs typeface="Times New Roman" pitchFamily="18" charset="0"/>
              </a:rPr>
              <a:t>    f(</a:t>
            </a:r>
            <a:r>
              <a:rPr lang="en-US" altLang="zh-CN" i="1" smtClean="0">
                <a:latin typeface="Verdana" pitchFamily="34" charset="0"/>
                <a:cs typeface="Times New Roman" pitchFamily="18" charset="0"/>
              </a:rPr>
              <a:t>a</a:t>
            </a:r>
            <a:r>
              <a:rPr lang="en-US" altLang="zh-CN" smtClean="0">
                <a:latin typeface="Verdana" pitchFamily="34" charset="0"/>
                <a:cs typeface="Times New Roman" pitchFamily="18" charset="0"/>
              </a:rPr>
              <a:t>)=3-</a:t>
            </a:r>
            <a:r>
              <a:rPr lang="en-US" altLang="zh-CN" i="1" smtClean="0">
                <a:latin typeface="Verdana" pitchFamily="34" charset="0"/>
                <a:cs typeface="Times New Roman" pitchFamily="18" charset="0"/>
              </a:rPr>
              <a:t>a</a:t>
            </a:r>
            <a:r>
              <a:rPr lang="en-US" altLang="zh-CN" smtClean="0">
                <a:latin typeface="Verdana" pitchFamily="34" charset="0"/>
                <a:cs typeface="Times New Roman" pitchFamily="18" charset="0"/>
              </a:rPr>
              <a:t>, g(</a:t>
            </a:r>
            <a:r>
              <a:rPr lang="en-US" altLang="zh-CN" i="1" smtClean="0">
                <a:latin typeface="Verdana" pitchFamily="34" charset="0"/>
                <a:cs typeface="Times New Roman" pitchFamily="18" charset="0"/>
              </a:rPr>
              <a:t>a</a:t>
            </a:r>
            <a:r>
              <a:rPr lang="en-US" altLang="zh-CN" smtClean="0">
                <a:latin typeface="Verdana" pitchFamily="34" charset="0"/>
                <a:cs typeface="Times New Roman" pitchFamily="18" charset="0"/>
              </a:rPr>
              <a:t>)=2</a:t>
            </a:r>
            <a:r>
              <a:rPr lang="en-US" altLang="zh-CN" i="1" smtClean="0">
                <a:latin typeface="Verdana" pitchFamily="34" charset="0"/>
                <a:cs typeface="Times New Roman" pitchFamily="18" charset="0"/>
              </a:rPr>
              <a:t>a</a:t>
            </a:r>
            <a:r>
              <a:rPr lang="en-US" altLang="zh-CN" smtClean="0">
                <a:latin typeface="Verdana" pitchFamily="34" charset="0"/>
                <a:cs typeface="Times New Roman" pitchFamily="18" charset="0"/>
              </a:rPr>
              <a:t>+1, h(</a:t>
            </a:r>
            <a:r>
              <a:rPr lang="en-US" altLang="zh-CN" i="1" smtClean="0">
                <a:latin typeface="Verdana" pitchFamily="34" charset="0"/>
                <a:cs typeface="Times New Roman" pitchFamily="18" charset="0"/>
              </a:rPr>
              <a:t>a</a:t>
            </a:r>
            <a:r>
              <a:rPr lang="en-US" altLang="zh-CN" smtClean="0">
                <a:latin typeface="Verdana" pitchFamily="34" charset="0"/>
                <a:cs typeface="Times New Roman" pitchFamily="18" charset="0"/>
              </a:rPr>
              <a:t>)=</a:t>
            </a:r>
            <a:r>
              <a:rPr lang="en-US" altLang="zh-CN" i="1" smtClean="0">
                <a:latin typeface="Verdana" pitchFamily="34" charset="0"/>
                <a:cs typeface="Times New Roman" pitchFamily="18" charset="0"/>
              </a:rPr>
              <a:t>a</a:t>
            </a:r>
            <a:r>
              <a:rPr lang="en-US" altLang="zh-CN" smtClean="0">
                <a:latin typeface="Verdana" pitchFamily="34" charset="0"/>
                <a:cs typeface="Times New Roman" pitchFamily="18" charset="0"/>
              </a:rPr>
              <a:t>/3</a:t>
            </a:r>
            <a:endParaRPr lang="en-US" altLang="zh-CN" smtClean="0">
              <a:latin typeface="Verdana" pitchFamily="34" charset="0"/>
            </a:endParaRPr>
          </a:p>
          <a:p>
            <a:pPr algn="just">
              <a:buFont typeface="Wingdings" pitchFamily="2" charset="2"/>
              <a:buNone/>
            </a:pPr>
            <a:r>
              <a:rPr lang="zh-CN" altLang="en-US" smtClean="0">
                <a:latin typeface="Verdana" pitchFamily="34" charset="0"/>
              </a:rPr>
              <a:t>求：</a:t>
            </a:r>
            <a:endParaRPr lang="zh-CN" altLang="en-US" smtClean="0">
              <a:solidFill>
                <a:schemeClr val="accent2"/>
              </a:solidFill>
              <a:latin typeface="Verdana" pitchFamily="34" charset="0"/>
            </a:endParaRPr>
          </a:p>
          <a:p>
            <a:pPr lvl="1" algn="just"/>
            <a:r>
              <a:rPr lang="en-US" altLang="zh-CN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(</a:t>
            </a:r>
            <a:r>
              <a:rPr lang="en-US" altLang="zh-CN" i="1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f</a:t>
            </a:r>
            <a:r>
              <a:rPr lang="en-US" altLang="en-US" smtClean="0">
                <a:solidFill>
                  <a:schemeClr val="tx1"/>
                </a:solidFill>
                <a:sym typeface="Symbol" pitchFamily="18" charset="2"/>
              </a:rPr>
              <a:t></a:t>
            </a:r>
            <a:r>
              <a:rPr lang="en-US" altLang="zh-CN" i="1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g</a:t>
            </a:r>
            <a:r>
              <a:rPr lang="en-US" altLang="zh-CN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)(</a:t>
            </a:r>
            <a:r>
              <a:rPr lang="en-US" altLang="zh-CN" i="1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a</a:t>
            </a:r>
            <a:r>
              <a:rPr lang="en-US" altLang="zh-CN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)</a:t>
            </a:r>
          </a:p>
          <a:p>
            <a:pPr lvl="1" algn="just">
              <a:buFont typeface="Wingdings" pitchFamily="2" charset="2"/>
              <a:buNone/>
            </a:pP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       =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g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a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))=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g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(3-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a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)=2(3-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a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)+1=7-2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a</a:t>
            </a:r>
          </a:p>
          <a:p>
            <a:pPr lvl="1" algn="just"/>
            <a:r>
              <a:rPr lang="en-US" altLang="zh-CN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(</a:t>
            </a:r>
            <a:r>
              <a:rPr lang="en-US" altLang="zh-CN" i="1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g</a:t>
            </a:r>
            <a:r>
              <a:rPr lang="en-US" altLang="en-US" smtClean="0">
                <a:solidFill>
                  <a:schemeClr val="tx1"/>
                </a:solidFill>
                <a:sym typeface="Symbol" pitchFamily="18" charset="2"/>
              </a:rPr>
              <a:t></a:t>
            </a:r>
            <a:r>
              <a:rPr lang="en-US" altLang="zh-CN" i="1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f</a:t>
            </a:r>
            <a:r>
              <a:rPr lang="en-US" altLang="zh-CN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)(</a:t>
            </a:r>
            <a:r>
              <a:rPr lang="en-US" altLang="zh-CN" i="1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a</a:t>
            </a:r>
            <a:r>
              <a:rPr lang="en-US" altLang="zh-CN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)</a:t>
            </a:r>
          </a:p>
          <a:p>
            <a:pPr lvl="1" algn="just">
              <a:buFont typeface="Wingdings" pitchFamily="2" charset="2"/>
              <a:buNone/>
            </a:pP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       =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g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a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))=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(2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a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+1)=2-2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a</a:t>
            </a:r>
          </a:p>
          <a:p>
            <a:pPr lvl="1" algn="just"/>
            <a:r>
              <a:rPr lang="en-US" altLang="zh-CN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(</a:t>
            </a:r>
            <a:r>
              <a:rPr lang="en-US" altLang="zh-CN" i="1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f</a:t>
            </a:r>
            <a:r>
              <a:rPr lang="en-US" altLang="en-US" smtClean="0">
                <a:solidFill>
                  <a:schemeClr val="tx1"/>
                </a:solidFill>
                <a:sym typeface="Symbol" pitchFamily="18" charset="2"/>
              </a:rPr>
              <a:t></a:t>
            </a:r>
            <a:r>
              <a:rPr lang="en-US" altLang="zh-CN" i="1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g</a:t>
            </a:r>
            <a:r>
              <a:rPr lang="en-US" altLang="zh-CN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)</a:t>
            </a:r>
            <a:r>
              <a:rPr lang="en-US" altLang="en-US" smtClean="0">
                <a:solidFill>
                  <a:schemeClr val="tx1"/>
                </a:solidFill>
                <a:sym typeface="Symbol" pitchFamily="18" charset="2"/>
              </a:rPr>
              <a:t></a:t>
            </a:r>
            <a:r>
              <a:rPr lang="en-US" altLang="zh-CN" i="1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h</a:t>
            </a:r>
            <a:r>
              <a:rPr lang="en-US" altLang="zh-CN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(</a:t>
            </a:r>
            <a:r>
              <a:rPr lang="en-US" altLang="zh-CN" i="1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a</a:t>
            </a:r>
            <a:r>
              <a:rPr lang="en-US" altLang="zh-CN" smtClean="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rPr>
              <a:t>)</a:t>
            </a:r>
          </a:p>
          <a:p>
            <a:pPr lvl="1" algn="just">
              <a:buFont typeface="Wingdings" pitchFamily="2" charset="2"/>
              <a:buNone/>
            </a:pP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       =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h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(7-2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a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)=(7-2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a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)/3</a:t>
            </a:r>
            <a:endParaRPr lang="zh-CN" altLang="en-US" smtClean="0">
              <a:solidFill>
                <a:schemeClr val="accent2"/>
              </a:solidFill>
              <a:latin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8.2 </a:t>
            </a:r>
            <a:r>
              <a:rPr lang="zh-CN" altLang="en-US" smtClean="0"/>
              <a:t>函数的复合与反函数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mtClean="0">
                <a:latin typeface="Verdana" pitchFamily="34" charset="0"/>
              </a:rPr>
              <a:t>推论</a:t>
            </a:r>
            <a:r>
              <a:rPr lang="en-US" altLang="zh-CN" smtClean="0">
                <a:latin typeface="Verdana" pitchFamily="34" charset="0"/>
              </a:rPr>
              <a:t>2</a:t>
            </a:r>
            <a:r>
              <a:rPr lang="zh-CN" altLang="en-US" smtClean="0">
                <a:latin typeface="Verdana" pitchFamily="34" charset="0"/>
              </a:rPr>
              <a:t>：</a:t>
            </a:r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设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f: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A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→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B, 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g: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B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→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C, </a:t>
            </a:r>
            <a:r>
              <a:rPr lang="zh-CN" altLang="en-US" smtClean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则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f</a:t>
            </a:r>
            <a:r>
              <a:rPr lang="en-US" altLang="en-US" smtClean="0">
                <a:solidFill>
                  <a:srgbClr val="FF0000"/>
                </a:solidFill>
                <a:sym typeface="Symbol" pitchFamily="18" charset="2"/>
              </a:rPr>
              <a:t>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g:A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→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C,  </a:t>
            </a:r>
            <a:r>
              <a:rPr lang="zh-CN" altLang="en-US" smtClean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且</a:t>
            </a:r>
            <a:r>
              <a:rPr lang="zh-CN" altLang="en-US" smtClean="0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x∈A</a:t>
            </a:r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都有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f</a:t>
            </a:r>
            <a:r>
              <a:rPr lang="en-US" altLang="en-US" smtClean="0">
                <a:solidFill>
                  <a:srgbClr val="FF0000"/>
                </a:solidFill>
                <a:sym typeface="Symbol" pitchFamily="18" charset="2"/>
              </a:rPr>
              <a:t>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  <a:cs typeface="Arial" charset="0"/>
              </a:rPr>
              <a:t>g(x)=g(f(x))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cs typeface="Arial" charset="0"/>
              </a:rPr>
              <a:t>证明：</a:t>
            </a:r>
            <a:r>
              <a:rPr lang="zh-CN" altLang="en-US" smtClean="0">
                <a:latin typeface="Verdana" pitchFamily="34" charset="0"/>
                <a:cs typeface="Arial" charset="0"/>
              </a:rPr>
              <a:t>由性质</a:t>
            </a:r>
            <a:r>
              <a:rPr lang="en-US" altLang="zh-CN" smtClean="0">
                <a:latin typeface="Verdana" pitchFamily="34" charset="0"/>
                <a:cs typeface="Arial" charset="0"/>
              </a:rPr>
              <a:t>1</a:t>
            </a:r>
            <a:r>
              <a:rPr lang="zh-CN" altLang="en-US" smtClean="0">
                <a:latin typeface="Verdana" pitchFamily="34" charset="0"/>
                <a:cs typeface="Arial" charset="0"/>
              </a:rPr>
              <a:t>，</a:t>
            </a:r>
            <a:r>
              <a:rPr lang="en-US" altLang="zh-CN" smtClean="0">
                <a:latin typeface="Verdana" pitchFamily="34" charset="0"/>
                <a:cs typeface="Times New Roman" pitchFamily="18" charset="0"/>
              </a:rPr>
              <a:t>f</a:t>
            </a:r>
            <a:r>
              <a:rPr lang="en-US" altLang="en-US" smtClean="0">
                <a:sym typeface="Symbol" pitchFamily="18" charset="2"/>
              </a:rPr>
              <a:t></a:t>
            </a:r>
            <a:r>
              <a:rPr lang="en-US" altLang="zh-CN" smtClean="0">
                <a:latin typeface="Verdana" pitchFamily="34" charset="0"/>
                <a:cs typeface="Times New Roman" pitchFamily="18" charset="0"/>
              </a:rPr>
              <a:t>g</a:t>
            </a:r>
            <a:r>
              <a:rPr lang="zh-CN" altLang="en-US" smtClean="0">
                <a:latin typeface="Verdana" pitchFamily="34" charset="0"/>
                <a:cs typeface="Times New Roman" pitchFamily="18" charset="0"/>
              </a:rPr>
              <a:t>是函数，由性质</a:t>
            </a:r>
            <a:r>
              <a:rPr lang="en-US" altLang="zh-CN" smtClean="0">
                <a:latin typeface="Verdana" pitchFamily="34" charset="0"/>
                <a:cs typeface="Times New Roman" pitchFamily="18" charset="0"/>
              </a:rPr>
              <a:t>2</a:t>
            </a:r>
            <a:r>
              <a:rPr lang="zh-CN" altLang="en-US" smtClean="0">
                <a:latin typeface="Verdana" pitchFamily="34" charset="0"/>
                <a:cs typeface="Arial" charset="0"/>
              </a:rPr>
              <a:t>易证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mtClean="0">
                <a:latin typeface="Verdana" pitchFamily="34" charset="0"/>
                <a:cs typeface="Arial" charset="0"/>
              </a:rPr>
              <a:t>         dom(</a:t>
            </a:r>
            <a:r>
              <a:rPr lang="en-US" altLang="zh-CN" smtClean="0">
                <a:latin typeface="Verdana" pitchFamily="34" charset="0"/>
                <a:cs typeface="Times New Roman" pitchFamily="18" charset="0"/>
              </a:rPr>
              <a:t>f</a:t>
            </a:r>
            <a:r>
              <a:rPr lang="en-US" altLang="en-US" smtClean="0">
                <a:sym typeface="Symbol" pitchFamily="18" charset="2"/>
              </a:rPr>
              <a:t></a:t>
            </a:r>
            <a:r>
              <a:rPr lang="en-US" altLang="zh-CN" smtClean="0">
                <a:latin typeface="Verdana" pitchFamily="34" charset="0"/>
                <a:cs typeface="Times New Roman" pitchFamily="18" charset="0"/>
              </a:rPr>
              <a:t>g)=</a:t>
            </a:r>
            <a:r>
              <a:rPr lang="en-US" altLang="zh-CN" i="1" smtClean="0">
                <a:latin typeface="Verdana" pitchFamily="34" charset="0"/>
                <a:cs typeface="Times New Roman" pitchFamily="18" charset="0"/>
              </a:rPr>
              <a:t>A</a:t>
            </a:r>
            <a:r>
              <a:rPr lang="en-US" altLang="zh-CN" smtClean="0">
                <a:latin typeface="Verdana" pitchFamily="34" charset="0"/>
                <a:cs typeface="Times New Roman" pitchFamily="18" charset="0"/>
              </a:rPr>
              <a:t>, ran(f</a:t>
            </a:r>
            <a:r>
              <a:rPr lang="en-US" altLang="en-US" smtClean="0">
                <a:sym typeface="Symbol" pitchFamily="18" charset="2"/>
              </a:rPr>
              <a:t></a:t>
            </a:r>
            <a:r>
              <a:rPr lang="en-US" altLang="zh-CN" smtClean="0">
                <a:latin typeface="Verdana" pitchFamily="34" charset="0"/>
                <a:cs typeface="Times New Roman" pitchFamily="18" charset="0"/>
              </a:rPr>
              <a:t>g)</a:t>
            </a:r>
            <a:r>
              <a:rPr lang="en-US" altLang="zh-CN" smtClean="0">
                <a:latin typeface="Verdana" pitchFamily="34" charset="0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i="1" smtClean="0">
                <a:latin typeface="Verdana" pitchFamily="34" charset="0"/>
                <a:cs typeface="Times New Roman" pitchFamily="18" charset="0"/>
              </a:rPr>
              <a:t>C</a:t>
            </a:r>
            <a:endParaRPr lang="en-US" altLang="zh-CN" smtClean="0">
              <a:latin typeface="Verdana" pitchFamily="34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r>
              <a:rPr lang="zh-CN" altLang="en-US" smtClean="0">
                <a:latin typeface="Verdana" pitchFamily="34" charset="0"/>
                <a:cs typeface="Times New Roman" pitchFamily="18" charset="0"/>
              </a:rPr>
              <a:t>         由性质</a:t>
            </a:r>
            <a:r>
              <a:rPr lang="en-US" altLang="zh-CN" smtClean="0">
                <a:latin typeface="Verdana" pitchFamily="34" charset="0"/>
                <a:cs typeface="Times New Roman" pitchFamily="18" charset="0"/>
              </a:rPr>
              <a:t>3</a:t>
            </a:r>
            <a:r>
              <a:rPr lang="zh-CN" altLang="en-US" smtClean="0">
                <a:latin typeface="Verdana" pitchFamily="34" charset="0"/>
                <a:cs typeface="Times New Roman" pitchFamily="18" charset="0"/>
              </a:rPr>
              <a:t>，</a:t>
            </a:r>
            <a:r>
              <a:rPr lang="en-US" altLang="zh-CN" smtClean="0">
                <a:latin typeface="Verdana" pitchFamily="34" charset="0"/>
              </a:rPr>
              <a:t>f</a:t>
            </a:r>
            <a:r>
              <a:rPr lang="en-US" altLang="en-US" smtClean="0">
                <a:sym typeface="Symbol" pitchFamily="18" charset="2"/>
              </a:rPr>
              <a:t></a:t>
            </a:r>
            <a:r>
              <a:rPr lang="en-US" altLang="zh-CN" smtClean="0">
                <a:latin typeface="Verdana" pitchFamily="34" charset="0"/>
                <a:cs typeface="Arial" charset="0"/>
              </a:rPr>
              <a:t>g(x)=g(f(x))</a:t>
            </a:r>
            <a:endParaRPr lang="zh-CN" altLang="en-US" smtClean="0">
              <a:latin typeface="Verdana" pitchFamily="34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8.2 </a:t>
            </a:r>
            <a:r>
              <a:rPr lang="zh-CN" altLang="en-US" smtClean="0"/>
              <a:t>函数的复合与反函数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mtClean="0">
                <a:latin typeface="Verdana" pitchFamily="34" charset="0"/>
              </a:rPr>
              <a:t>定理：设函数</a:t>
            </a:r>
            <a:r>
              <a:rPr lang="en-US" altLang="zh-CN" smtClean="0">
                <a:latin typeface="Verdana" pitchFamily="34" charset="0"/>
                <a:cs typeface="Times New Roman" pitchFamily="18" charset="0"/>
              </a:rPr>
              <a:t>f:A</a:t>
            </a:r>
            <a:r>
              <a:rPr lang="en-US" altLang="zh-CN" smtClean="0">
                <a:latin typeface="Verdana" pitchFamily="34" charset="0"/>
              </a:rPr>
              <a:t>→</a:t>
            </a:r>
            <a:r>
              <a:rPr lang="en-US" altLang="zh-CN" smtClean="0">
                <a:latin typeface="Verdana" pitchFamily="34" charset="0"/>
                <a:cs typeface="Times New Roman" pitchFamily="18" charset="0"/>
              </a:rPr>
              <a:t>B, g:B</a:t>
            </a:r>
            <a:r>
              <a:rPr lang="en-US" altLang="zh-CN" smtClean="0">
                <a:latin typeface="Verdana" pitchFamily="34" charset="0"/>
              </a:rPr>
              <a:t>→</a:t>
            </a:r>
            <a:r>
              <a:rPr lang="en-US" altLang="zh-CN" smtClean="0">
                <a:latin typeface="Verdana" pitchFamily="34" charset="0"/>
                <a:cs typeface="Times New Roman" pitchFamily="18" charset="0"/>
              </a:rPr>
              <a:t>C </a:t>
            </a:r>
            <a:r>
              <a:rPr lang="zh-CN" altLang="en-US" smtClean="0">
                <a:latin typeface="Verdana" pitchFamily="34" charset="0"/>
              </a:rPr>
              <a:t>则</a:t>
            </a:r>
            <a:r>
              <a:rPr lang="en-US" altLang="zh-CN" smtClean="0">
                <a:latin typeface="Verdana" pitchFamily="34" charset="0"/>
                <a:cs typeface="Times New Roman" pitchFamily="18" charset="0"/>
              </a:rPr>
              <a:t>:</a:t>
            </a:r>
            <a:endParaRPr lang="en-US" altLang="zh-CN" smtClean="0">
              <a:latin typeface="Verdana" pitchFamily="34" charset="0"/>
            </a:endParaRPr>
          </a:p>
          <a:p>
            <a:pPr lvl="1" algn="just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若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f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和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g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都是满射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,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则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f</a:t>
            </a:r>
            <a:r>
              <a:rPr lang="en-US" altLang="en-US" smtClean="0">
                <a:solidFill>
                  <a:schemeClr val="accent2"/>
                </a:solidFill>
                <a:sym typeface="Symbol" pitchFamily="18" charset="2"/>
              </a:rPr>
              <a:t>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g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 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也是满射</a:t>
            </a:r>
          </a:p>
          <a:p>
            <a:pPr lvl="1" algn="just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若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f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和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g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都是单射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,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则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f</a:t>
            </a:r>
            <a:r>
              <a:rPr lang="en-US" altLang="en-US" smtClean="0">
                <a:solidFill>
                  <a:schemeClr val="accent2"/>
                </a:solidFill>
                <a:sym typeface="Symbol" pitchFamily="18" charset="2"/>
              </a:rPr>
              <a:t>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g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也是单射</a:t>
            </a:r>
          </a:p>
          <a:p>
            <a:pPr lvl="1" algn="just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若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f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和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g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都是双射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,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则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f</a:t>
            </a:r>
            <a:r>
              <a:rPr lang="en-US" altLang="en-US" smtClean="0">
                <a:solidFill>
                  <a:schemeClr val="accent2"/>
                </a:solidFill>
                <a:sym typeface="Symbol" pitchFamily="18" charset="2"/>
              </a:rPr>
              <a:t>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g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也是双射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8.2 </a:t>
            </a:r>
            <a:r>
              <a:rPr lang="zh-CN" altLang="en-US" smtClean="0"/>
              <a:t>函数的复合与反函数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mtClean="0">
                <a:latin typeface="Verdana" pitchFamily="34" charset="0"/>
              </a:rPr>
              <a:t>定理：设函数</a:t>
            </a:r>
            <a:r>
              <a:rPr lang="en-US" altLang="zh-CN" i="1" smtClean="0">
                <a:latin typeface="Verdana" pitchFamily="34" charset="0"/>
                <a:cs typeface="Times New Roman" pitchFamily="18" charset="0"/>
              </a:rPr>
              <a:t>f</a:t>
            </a:r>
            <a:r>
              <a:rPr lang="en-US" altLang="zh-CN" smtClean="0">
                <a:latin typeface="Verdana" pitchFamily="34" charset="0"/>
                <a:cs typeface="Times New Roman" pitchFamily="18" charset="0"/>
              </a:rPr>
              <a:t>:</a:t>
            </a:r>
            <a:r>
              <a:rPr lang="en-US" altLang="zh-CN" i="1" smtClean="0">
                <a:latin typeface="Verdana" pitchFamily="34" charset="0"/>
                <a:cs typeface="Times New Roman" pitchFamily="18" charset="0"/>
              </a:rPr>
              <a:t>A</a:t>
            </a:r>
            <a:r>
              <a:rPr lang="en-US" altLang="zh-CN" smtClean="0">
                <a:latin typeface="Verdana" pitchFamily="34" charset="0"/>
              </a:rPr>
              <a:t>→</a:t>
            </a:r>
            <a:r>
              <a:rPr lang="en-US" altLang="zh-CN" i="1" smtClean="0">
                <a:latin typeface="Verdana" pitchFamily="34" charset="0"/>
                <a:cs typeface="Times New Roman" pitchFamily="18" charset="0"/>
              </a:rPr>
              <a:t>B</a:t>
            </a:r>
            <a:r>
              <a:rPr lang="en-US" altLang="zh-CN" smtClean="0">
                <a:latin typeface="Verdana" pitchFamily="34" charset="0"/>
                <a:cs typeface="Times New Roman" pitchFamily="18" charset="0"/>
              </a:rPr>
              <a:t>, </a:t>
            </a:r>
            <a:r>
              <a:rPr lang="en-US" altLang="zh-CN" i="1" smtClean="0">
                <a:latin typeface="Verdana" pitchFamily="34" charset="0"/>
                <a:cs typeface="Times New Roman" pitchFamily="18" charset="0"/>
              </a:rPr>
              <a:t>g</a:t>
            </a:r>
            <a:r>
              <a:rPr lang="en-US" altLang="zh-CN" smtClean="0">
                <a:latin typeface="Verdana" pitchFamily="34" charset="0"/>
                <a:cs typeface="Times New Roman" pitchFamily="18" charset="0"/>
              </a:rPr>
              <a:t>:</a:t>
            </a:r>
            <a:r>
              <a:rPr lang="en-US" altLang="zh-CN" i="1" smtClean="0">
                <a:latin typeface="Verdana" pitchFamily="34" charset="0"/>
                <a:cs typeface="Times New Roman" pitchFamily="18" charset="0"/>
              </a:rPr>
              <a:t>B</a:t>
            </a:r>
            <a:r>
              <a:rPr lang="en-US" altLang="zh-CN" smtClean="0">
                <a:latin typeface="Verdana" pitchFamily="34" charset="0"/>
              </a:rPr>
              <a:t>→</a:t>
            </a:r>
            <a:r>
              <a:rPr lang="en-US" altLang="zh-CN" i="1" smtClean="0">
                <a:latin typeface="Verdana" pitchFamily="34" charset="0"/>
                <a:cs typeface="Times New Roman" pitchFamily="18" charset="0"/>
              </a:rPr>
              <a:t>C</a:t>
            </a:r>
            <a:r>
              <a:rPr lang="en-US" altLang="zh-CN" smtClean="0">
                <a:latin typeface="Verdana" pitchFamily="34" charset="0"/>
                <a:cs typeface="Times New Roman" pitchFamily="18" charset="0"/>
              </a:rPr>
              <a:t> </a:t>
            </a:r>
            <a:r>
              <a:rPr lang="zh-CN" altLang="en-US" smtClean="0">
                <a:latin typeface="Verdana" pitchFamily="34" charset="0"/>
              </a:rPr>
              <a:t>则</a:t>
            </a:r>
            <a:r>
              <a:rPr lang="en-US" altLang="zh-CN" smtClean="0">
                <a:latin typeface="Verdana" pitchFamily="34" charset="0"/>
                <a:cs typeface="Times New Roman" pitchFamily="18" charset="0"/>
              </a:rPr>
              <a:t>:</a:t>
            </a:r>
            <a:endParaRPr lang="en-US" altLang="zh-CN" smtClean="0">
              <a:latin typeface="Verdana" pitchFamily="34" charset="0"/>
            </a:endParaRPr>
          </a:p>
          <a:p>
            <a:pPr lvl="1" algn="just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若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f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和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g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都是满射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,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则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f</a:t>
            </a:r>
            <a:r>
              <a:rPr lang="en-US" altLang="en-US" smtClean="0">
                <a:solidFill>
                  <a:schemeClr val="accent2"/>
                </a:solidFill>
                <a:sym typeface="Symbol" pitchFamily="18" charset="2"/>
              </a:rPr>
              <a:t>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</a:rPr>
              <a:t>g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也是满射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证明：</a:t>
            </a:r>
            <a:r>
              <a:rPr lang="zh-CN" altLang="en-US" smtClean="0">
                <a:latin typeface="Verdana" pitchFamily="34" charset="0"/>
              </a:rPr>
              <a:t>任取</a:t>
            </a:r>
            <a:r>
              <a:rPr lang="en-US" altLang="zh-CN" i="1" smtClean="0">
                <a:latin typeface="Verdana" pitchFamily="34" charset="0"/>
              </a:rPr>
              <a:t>c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</a:t>
            </a:r>
            <a:r>
              <a:rPr lang="en-US" altLang="zh-CN" i="1" smtClean="0">
                <a:latin typeface="Verdana" pitchFamily="34" charset="0"/>
              </a:rPr>
              <a:t>C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mtClean="0">
                <a:latin typeface="Verdana" pitchFamily="34" charset="0"/>
              </a:rPr>
              <a:t>         </a:t>
            </a:r>
            <a:r>
              <a:rPr lang="en-US" altLang="zh-CN" i="1" smtClean="0">
                <a:latin typeface="Verdana" pitchFamily="34" charset="0"/>
              </a:rPr>
              <a:t>g</a:t>
            </a:r>
            <a:r>
              <a:rPr lang="zh-CN" altLang="en-US" smtClean="0">
                <a:latin typeface="Verdana" pitchFamily="34" charset="0"/>
              </a:rPr>
              <a:t>是满射</a:t>
            </a:r>
            <a:r>
              <a:rPr lang="zh-CN" altLang="en-US" smtClean="0">
                <a:latin typeface="Verdana" pitchFamily="34" charset="0"/>
                <a:sym typeface="Symbol" pitchFamily="18" charset="2"/>
              </a:rPr>
              <a:t></a:t>
            </a:r>
            <a:r>
              <a:rPr lang="zh-CN" altLang="en-US" smtClean="0">
                <a:latin typeface="Verdana" pitchFamily="34" charset="0"/>
              </a:rPr>
              <a:t>存在</a:t>
            </a:r>
            <a:r>
              <a:rPr lang="en-US" altLang="zh-CN" i="1" smtClean="0">
                <a:latin typeface="Verdana" pitchFamily="34" charset="0"/>
              </a:rPr>
              <a:t>b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</a:t>
            </a:r>
            <a:r>
              <a:rPr lang="en-US" altLang="zh-CN" i="1" smtClean="0">
                <a:latin typeface="Verdana" pitchFamily="34" charset="0"/>
              </a:rPr>
              <a:t>B</a:t>
            </a:r>
            <a:r>
              <a:rPr lang="en-US" altLang="zh-CN" smtClean="0">
                <a:latin typeface="Verdana" pitchFamily="34" charset="0"/>
              </a:rPr>
              <a:t>, </a:t>
            </a:r>
            <a:r>
              <a:rPr lang="en-US" altLang="zh-CN" i="1" smtClean="0">
                <a:latin typeface="Verdana" pitchFamily="34" charset="0"/>
              </a:rPr>
              <a:t>g</a:t>
            </a:r>
            <a:r>
              <a:rPr lang="en-US" altLang="zh-CN" smtClean="0">
                <a:latin typeface="Verdana" pitchFamily="34" charset="0"/>
              </a:rPr>
              <a:t>(</a:t>
            </a:r>
            <a:r>
              <a:rPr lang="en-US" altLang="zh-CN" i="1" smtClean="0">
                <a:latin typeface="Verdana" pitchFamily="34" charset="0"/>
              </a:rPr>
              <a:t>b</a:t>
            </a:r>
            <a:r>
              <a:rPr lang="en-US" altLang="zh-CN" smtClean="0">
                <a:latin typeface="Verdana" pitchFamily="34" charset="0"/>
              </a:rPr>
              <a:t>)=</a:t>
            </a:r>
            <a:r>
              <a:rPr lang="en-US" altLang="zh-CN" i="1" smtClean="0">
                <a:latin typeface="Verdana" pitchFamily="34" charset="0"/>
              </a:rPr>
              <a:t>c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mtClean="0">
                <a:latin typeface="Verdana" pitchFamily="34" charset="0"/>
              </a:rPr>
              <a:t>         </a:t>
            </a:r>
            <a:r>
              <a:rPr lang="en-US" altLang="zh-CN" i="1" smtClean="0">
                <a:latin typeface="Verdana" pitchFamily="34" charset="0"/>
              </a:rPr>
              <a:t>f</a:t>
            </a:r>
            <a:r>
              <a:rPr lang="zh-CN" altLang="en-US" smtClean="0">
                <a:latin typeface="Verdana" pitchFamily="34" charset="0"/>
              </a:rPr>
              <a:t>是满射</a:t>
            </a:r>
            <a:r>
              <a:rPr lang="zh-CN" altLang="en-US" smtClean="0">
                <a:latin typeface="Verdana" pitchFamily="34" charset="0"/>
                <a:sym typeface="Symbol" pitchFamily="18" charset="2"/>
              </a:rPr>
              <a:t></a:t>
            </a:r>
            <a:r>
              <a:rPr lang="zh-CN" altLang="en-US" smtClean="0">
                <a:latin typeface="Verdana" pitchFamily="34" charset="0"/>
              </a:rPr>
              <a:t>存在</a:t>
            </a:r>
            <a:r>
              <a:rPr lang="en-US" altLang="zh-CN" i="1" smtClean="0">
                <a:latin typeface="Verdana" pitchFamily="34" charset="0"/>
              </a:rPr>
              <a:t>a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</a:t>
            </a:r>
            <a:r>
              <a:rPr lang="en-US" altLang="zh-CN" i="1" smtClean="0">
                <a:latin typeface="Verdana" pitchFamily="34" charset="0"/>
              </a:rPr>
              <a:t>A</a:t>
            </a:r>
            <a:r>
              <a:rPr lang="en-US" altLang="zh-CN" smtClean="0">
                <a:latin typeface="Verdana" pitchFamily="34" charset="0"/>
              </a:rPr>
              <a:t>, </a:t>
            </a:r>
            <a:r>
              <a:rPr lang="en-US" altLang="zh-CN" i="1" smtClean="0">
                <a:latin typeface="Verdana" pitchFamily="34" charset="0"/>
              </a:rPr>
              <a:t>f</a:t>
            </a:r>
            <a:r>
              <a:rPr lang="en-US" altLang="zh-CN" smtClean="0">
                <a:latin typeface="Verdana" pitchFamily="34" charset="0"/>
              </a:rPr>
              <a:t>(</a:t>
            </a:r>
            <a:r>
              <a:rPr lang="en-US" altLang="zh-CN" i="1" smtClean="0">
                <a:latin typeface="Verdana" pitchFamily="34" charset="0"/>
              </a:rPr>
              <a:t>a</a:t>
            </a:r>
            <a:r>
              <a:rPr lang="en-US" altLang="zh-CN" smtClean="0">
                <a:latin typeface="Verdana" pitchFamily="34" charset="0"/>
              </a:rPr>
              <a:t>)=</a:t>
            </a:r>
            <a:r>
              <a:rPr lang="en-US" altLang="zh-CN" i="1" smtClean="0">
                <a:latin typeface="Verdana" pitchFamily="34" charset="0"/>
              </a:rPr>
              <a:t>b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mtClean="0">
                <a:latin typeface="Verdana" pitchFamily="34" charset="0"/>
              </a:rPr>
              <a:t>         </a:t>
            </a:r>
            <a:r>
              <a:rPr lang="zh-CN" altLang="en-US" smtClean="0">
                <a:latin typeface="Verdana" pitchFamily="34" charset="0"/>
              </a:rPr>
              <a:t>由性质</a:t>
            </a:r>
            <a:r>
              <a:rPr lang="en-US" altLang="zh-CN" smtClean="0">
                <a:latin typeface="Verdana" pitchFamily="34" charset="0"/>
              </a:rPr>
              <a:t>3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mtClean="0">
                <a:latin typeface="Verdana" pitchFamily="34" charset="0"/>
              </a:rPr>
              <a:t>         </a:t>
            </a:r>
            <a:r>
              <a:rPr lang="en-US" altLang="zh-CN" i="1" smtClean="0">
                <a:latin typeface="Verdana" pitchFamily="34" charset="0"/>
              </a:rPr>
              <a:t>f</a:t>
            </a:r>
            <a:r>
              <a:rPr lang="en-US" altLang="en-US" smtClean="0">
                <a:sym typeface="Symbol" pitchFamily="18" charset="2"/>
              </a:rPr>
              <a:t></a:t>
            </a:r>
            <a:r>
              <a:rPr lang="en-US" altLang="zh-CN" i="1" smtClean="0">
                <a:latin typeface="Verdana" pitchFamily="34" charset="0"/>
                <a:cs typeface="Arial" charset="0"/>
              </a:rPr>
              <a:t>g</a:t>
            </a:r>
            <a:r>
              <a:rPr lang="en-US" altLang="zh-CN" smtClean="0">
                <a:latin typeface="Verdana" pitchFamily="34" charset="0"/>
                <a:cs typeface="Arial" charset="0"/>
              </a:rPr>
              <a:t>(</a:t>
            </a:r>
            <a:r>
              <a:rPr lang="en-US" altLang="zh-CN" i="1" smtClean="0">
                <a:latin typeface="Verdana" pitchFamily="34" charset="0"/>
                <a:cs typeface="Arial" charset="0"/>
              </a:rPr>
              <a:t>a</a:t>
            </a:r>
            <a:r>
              <a:rPr lang="en-US" altLang="zh-CN" smtClean="0">
                <a:latin typeface="Verdana" pitchFamily="34" charset="0"/>
                <a:cs typeface="Arial" charset="0"/>
              </a:rPr>
              <a:t>)=</a:t>
            </a:r>
            <a:r>
              <a:rPr lang="en-US" altLang="zh-CN" i="1" smtClean="0">
                <a:latin typeface="Verdana" pitchFamily="34" charset="0"/>
                <a:cs typeface="Arial" charset="0"/>
              </a:rPr>
              <a:t>g</a:t>
            </a:r>
            <a:r>
              <a:rPr lang="en-US" altLang="zh-CN" smtClean="0">
                <a:latin typeface="Verdana" pitchFamily="34" charset="0"/>
                <a:cs typeface="Arial" charset="0"/>
              </a:rPr>
              <a:t>(</a:t>
            </a:r>
            <a:r>
              <a:rPr lang="en-US" altLang="zh-CN" i="1" smtClean="0">
                <a:latin typeface="Verdana" pitchFamily="34" charset="0"/>
                <a:cs typeface="Arial" charset="0"/>
              </a:rPr>
              <a:t>f</a:t>
            </a:r>
            <a:r>
              <a:rPr lang="en-US" altLang="zh-CN" smtClean="0">
                <a:latin typeface="Verdana" pitchFamily="34" charset="0"/>
                <a:cs typeface="Arial" charset="0"/>
              </a:rPr>
              <a:t>(</a:t>
            </a:r>
            <a:r>
              <a:rPr lang="en-US" altLang="zh-CN" i="1" smtClean="0">
                <a:latin typeface="Verdana" pitchFamily="34" charset="0"/>
                <a:cs typeface="Arial" charset="0"/>
              </a:rPr>
              <a:t>a</a:t>
            </a:r>
            <a:r>
              <a:rPr lang="en-US" altLang="zh-CN" smtClean="0">
                <a:latin typeface="Verdana" pitchFamily="34" charset="0"/>
                <a:cs typeface="Arial" charset="0"/>
              </a:rPr>
              <a:t>))=</a:t>
            </a:r>
            <a:r>
              <a:rPr lang="en-US" altLang="zh-CN" i="1" smtClean="0">
                <a:latin typeface="Verdana" pitchFamily="34" charset="0"/>
                <a:cs typeface="Arial" charset="0"/>
              </a:rPr>
              <a:t>g</a:t>
            </a:r>
            <a:r>
              <a:rPr lang="en-US" altLang="zh-CN" smtClean="0">
                <a:latin typeface="Verdana" pitchFamily="34" charset="0"/>
                <a:cs typeface="Arial" charset="0"/>
              </a:rPr>
              <a:t>(</a:t>
            </a:r>
            <a:r>
              <a:rPr lang="en-US" altLang="zh-CN" i="1" smtClean="0">
                <a:latin typeface="Verdana" pitchFamily="34" charset="0"/>
                <a:cs typeface="Arial" charset="0"/>
              </a:rPr>
              <a:t>b</a:t>
            </a:r>
            <a:r>
              <a:rPr lang="en-US" altLang="zh-CN" smtClean="0">
                <a:latin typeface="Verdana" pitchFamily="34" charset="0"/>
                <a:cs typeface="Arial" charset="0"/>
              </a:rPr>
              <a:t>)=</a:t>
            </a:r>
            <a:r>
              <a:rPr lang="en-US" altLang="zh-CN" i="1" smtClean="0">
                <a:latin typeface="Verdana" pitchFamily="34" charset="0"/>
                <a:cs typeface="Arial" charset="0"/>
              </a:rPr>
              <a:t>c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mtClean="0">
                <a:latin typeface="Verdana" pitchFamily="34" charset="0"/>
                <a:cs typeface="Arial" charset="0"/>
              </a:rPr>
              <a:t>         </a:t>
            </a:r>
            <a:r>
              <a:rPr lang="zh-CN" altLang="en-US" smtClean="0">
                <a:latin typeface="Verdana" pitchFamily="34" charset="0"/>
                <a:cs typeface="Arial" charset="0"/>
              </a:rPr>
              <a:t>从而证明</a:t>
            </a:r>
            <a:r>
              <a:rPr lang="en-US" altLang="zh-CN" i="1" smtClean="0">
                <a:latin typeface="Verdana" pitchFamily="34" charset="0"/>
                <a:cs typeface="Arial" charset="0"/>
              </a:rPr>
              <a:t>f</a:t>
            </a:r>
            <a:r>
              <a:rPr lang="en-US" altLang="en-US" smtClean="0">
                <a:sym typeface="Symbol" pitchFamily="18" charset="2"/>
              </a:rPr>
              <a:t></a:t>
            </a:r>
            <a:r>
              <a:rPr lang="en-US" altLang="zh-CN" i="1" smtClean="0">
                <a:latin typeface="Verdana" pitchFamily="34" charset="0"/>
                <a:cs typeface="Arial" charset="0"/>
              </a:rPr>
              <a:t>g</a:t>
            </a:r>
            <a:r>
              <a:rPr lang="zh-CN" altLang="en-US" smtClean="0">
                <a:latin typeface="Verdana" pitchFamily="34" charset="0"/>
                <a:cs typeface="Arial" charset="0"/>
              </a:rPr>
              <a:t>是满射</a:t>
            </a:r>
            <a:endParaRPr lang="zh-CN" altLang="en-US" smtClean="0">
              <a:latin typeface="Verdana" pitchFamily="34" charset="0"/>
            </a:endParaRPr>
          </a:p>
          <a:p>
            <a:pPr algn="just">
              <a:buFont typeface="Wingdings" pitchFamily="2" charset="2"/>
              <a:buNone/>
            </a:pPr>
            <a:endParaRPr lang="zh-CN" altLang="en-US" smtClean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8.1 </a:t>
            </a:r>
            <a:r>
              <a:rPr lang="zh-CN" altLang="en-US" smtClean="0"/>
              <a:t>函数的定义与性质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mtClean="0">
                <a:solidFill>
                  <a:schemeClr val="accent2"/>
                </a:solidFill>
                <a:latin typeface="宋体" pitchFamily="2" charset="-122"/>
              </a:rPr>
              <a:t>函数的历史：</a:t>
            </a:r>
            <a:endParaRPr lang="en-US" altLang="zh-CN" smtClean="0">
              <a:solidFill>
                <a:schemeClr val="accent2"/>
              </a:solidFill>
              <a:latin typeface="宋体" pitchFamily="2" charset="-122"/>
            </a:endParaRPr>
          </a:p>
          <a:p>
            <a:pPr lvl="1" algn="just"/>
            <a:r>
              <a:rPr lang="zh-CN" altLang="en-US" smtClean="0"/>
              <a:t>十七世纪伽俐略提出过非形式化的函数概念</a:t>
            </a:r>
          </a:p>
          <a:p>
            <a:pPr lvl="1" algn="just"/>
            <a:r>
              <a:rPr lang="zh-CN" altLang="en-US" smtClean="0"/>
              <a:t>笛卡尔的解析几何中讨论一个变量对另一个变量的依赖关系</a:t>
            </a:r>
          </a:p>
          <a:p>
            <a:pPr lvl="1" algn="just"/>
            <a:r>
              <a:rPr lang="zh-CN" altLang="en-US" smtClean="0"/>
              <a:t>莱布尼兹、牛顿在几何和微积分中都使用函数</a:t>
            </a:r>
          </a:p>
          <a:p>
            <a:pPr lvl="1" algn="just"/>
            <a:r>
              <a:rPr lang="zh-CN" altLang="en-US" smtClean="0"/>
              <a:t>康托在集合论中用“集合”和“对应”的概念给出了近代函数定义</a:t>
            </a:r>
          </a:p>
        </p:txBody>
      </p:sp>
      <p:pic>
        <p:nvPicPr>
          <p:cNvPr id="8197" name="Picture 5" descr="莱布尼兹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4149725"/>
            <a:ext cx="1778000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6" descr="康脱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025" y="4076700"/>
            <a:ext cx="1763713" cy="251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8.2 </a:t>
            </a:r>
            <a:r>
              <a:rPr lang="zh-CN" altLang="en-US" smtClean="0"/>
              <a:t>函数的复合与反函数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55650" y="1125538"/>
            <a:ext cx="3492500" cy="3095625"/>
            <a:chOff x="2181" y="2192"/>
            <a:chExt cx="2760" cy="2496"/>
          </a:xfrm>
        </p:grpSpPr>
        <p:sp>
          <p:nvSpPr>
            <p:cNvPr id="34853" name="Oval 6"/>
            <p:cNvSpPr>
              <a:spLocks noChangeArrowheads="1"/>
            </p:cNvSpPr>
            <p:nvPr/>
          </p:nvSpPr>
          <p:spPr bwMode="auto">
            <a:xfrm>
              <a:off x="2490" y="3753"/>
              <a:ext cx="51" cy="51"/>
            </a:xfrm>
            <a:prstGeom prst="ellips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4" name="Oval 7"/>
            <p:cNvSpPr>
              <a:spLocks noChangeArrowheads="1"/>
            </p:cNvSpPr>
            <p:nvPr/>
          </p:nvSpPr>
          <p:spPr bwMode="auto">
            <a:xfrm>
              <a:off x="2490" y="3180"/>
              <a:ext cx="51" cy="51"/>
            </a:xfrm>
            <a:prstGeom prst="ellips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5" name="Oval 8"/>
            <p:cNvSpPr>
              <a:spLocks noChangeArrowheads="1"/>
            </p:cNvSpPr>
            <p:nvPr/>
          </p:nvSpPr>
          <p:spPr bwMode="auto">
            <a:xfrm>
              <a:off x="2490" y="3452"/>
              <a:ext cx="51" cy="51"/>
            </a:xfrm>
            <a:prstGeom prst="ellips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6" name="Oval 9"/>
            <p:cNvSpPr>
              <a:spLocks noChangeArrowheads="1"/>
            </p:cNvSpPr>
            <p:nvPr/>
          </p:nvSpPr>
          <p:spPr bwMode="auto">
            <a:xfrm>
              <a:off x="3381" y="3388"/>
              <a:ext cx="51" cy="51"/>
            </a:xfrm>
            <a:prstGeom prst="ellips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7" name="Oval 10"/>
            <p:cNvSpPr>
              <a:spLocks noChangeArrowheads="1"/>
            </p:cNvSpPr>
            <p:nvPr/>
          </p:nvSpPr>
          <p:spPr bwMode="auto">
            <a:xfrm>
              <a:off x="3381" y="3804"/>
              <a:ext cx="51" cy="51"/>
            </a:xfrm>
            <a:prstGeom prst="ellips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8" name="Oval 11"/>
            <p:cNvSpPr>
              <a:spLocks noChangeArrowheads="1"/>
            </p:cNvSpPr>
            <p:nvPr/>
          </p:nvSpPr>
          <p:spPr bwMode="auto">
            <a:xfrm>
              <a:off x="3381" y="4172"/>
              <a:ext cx="51" cy="51"/>
            </a:xfrm>
            <a:prstGeom prst="ellips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9" name="Oval 12"/>
            <p:cNvSpPr>
              <a:spLocks noChangeArrowheads="1"/>
            </p:cNvSpPr>
            <p:nvPr/>
          </p:nvSpPr>
          <p:spPr bwMode="auto">
            <a:xfrm>
              <a:off x="3381" y="2972"/>
              <a:ext cx="51" cy="51"/>
            </a:xfrm>
            <a:prstGeom prst="ellips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0" name="Oval 13"/>
            <p:cNvSpPr>
              <a:spLocks noChangeArrowheads="1"/>
            </p:cNvSpPr>
            <p:nvPr/>
          </p:nvSpPr>
          <p:spPr bwMode="auto">
            <a:xfrm>
              <a:off x="4341" y="3649"/>
              <a:ext cx="51" cy="51"/>
            </a:xfrm>
            <a:prstGeom prst="ellips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1" name="Oval 14"/>
            <p:cNvSpPr>
              <a:spLocks noChangeArrowheads="1"/>
            </p:cNvSpPr>
            <p:nvPr/>
          </p:nvSpPr>
          <p:spPr bwMode="auto">
            <a:xfrm>
              <a:off x="4341" y="3284"/>
              <a:ext cx="51" cy="51"/>
            </a:xfrm>
            <a:prstGeom prst="ellips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2" name="Text Box 15"/>
            <p:cNvSpPr txBox="1">
              <a:spLocks noChangeArrowheads="1"/>
            </p:cNvSpPr>
            <p:nvPr/>
          </p:nvSpPr>
          <p:spPr bwMode="auto">
            <a:xfrm>
              <a:off x="2181" y="2920"/>
              <a:ext cx="480" cy="1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800">
                  <a:latin typeface="Times New Roman" pitchFamily="18" charset="0"/>
                </a:rPr>
                <a:t>x</a:t>
              </a:r>
            </a:p>
            <a:p>
              <a:pPr algn="just"/>
              <a:r>
                <a:rPr lang="en-US" altLang="zh-CN" sz="2800">
                  <a:latin typeface="Times New Roman" pitchFamily="18" charset="0"/>
                </a:rPr>
                <a:t>y</a:t>
              </a:r>
            </a:p>
            <a:p>
              <a:pPr algn="just"/>
              <a:r>
                <a:rPr lang="en-US" altLang="zh-CN" sz="2800">
                  <a:latin typeface="Times New Roman" pitchFamily="18" charset="0"/>
                </a:rPr>
                <a:t>z</a:t>
              </a:r>
            </a:p>
            <a:p>
              <a:pPr algn="just"/>
              <a:endParaRPr lang="zh-CN" altLang="en-US" sz="2800" b="0">
                <a:latin typeface="Times New Roman" pitchFamily="18" charset="0"/>
              </a:endParaRPr>
            </a:p>
          </p:txBody>
        </p:sp>
        <p:sp>
          <p:nvSpPr>
            <p:cNvPr id="34863" name="Text Box 16"/>
            <p:cNvSpPr txBox="1">
              <a:spLocks noChangeArrowheads="1"/>
            </p:cNvSpPr>
            <p:nvPr/>
          </p:nvSpPr>
          <p:spPr bwMode="auto">
            <a:xfrm>
              <a:off x="3381" y="2504"/>
              <a:ext cx="480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8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4864" name="Text Box 17"/>
            <p:cNvSpPr txBox="1">
              <a:spLocks noChangeArrowheads="1"/>
            </p:cNvSpPr>
            <p:nvPr/>
          </p:nvSpPr>
          <p:spPr bwMode="auto">
            <a:xfrm>
              <a:off x="3381" y="3128"/>
              <a:ext cx="600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8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4865" name="Text Box 18"/>
            <p:cNvSpPr txBox="1">
              <a:spLocks noChangeArrowheads="1"/>
            </p:cNvSpPr>
            <p:nvPr/>
          </p:nvSpPr>
          <p:spPr bwMode="auto">
            <a:xfrm>
              <a:off x="3381" y="3648"/>
              <a:ext cx="480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80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34866" name="Text Box 19"/>
            <p:cNvSpPr txBox="1">
              <a:spLocks noChangeArrowheads="1"/>
            </p:cNvSpPr>
            <p:nvPr/>
          </p:nvSpPr>
          <p:spPr bwMode="auto">
            <a:xfrm>
              <a:off x="3381" y="4168"/>
              <a:ext cx="480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8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34867" name="Arc 20"/>
            <p:cNvSpPr>
              <a:spLocks/>
            </p:cNvSpPr>
            <p:nvPr/>
          </p:nvSpPr>
          <p:spPr bwMode="auto">
            <a:xfrm rot="-57160">
              <a:off x="2514" y="3158"/>
              <a:ext cx="840" cy="312"/>
            </a:xfrm>
            <a:custGeom>
              <a:avLst/>
              <a:gdLst>
                <a:gd name="T0" fmla="*/ 0 w 21545"/>
                <a:gd name="T1" fmla="*/ 0 h 21600"/>
                <a:gd name="T2" fmla="*/ 0 w 21545"/>
                <a:gd name="T3" fmla="*/ 0 h 21600"/>
                <a:gd name="T4" fmla="*/ 0 w 2154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45"/>
                <a:gd name="T10" fmla="*/ 0 h 21600"/>
                <a:gd name="T11" fmla="*/ 21545 w 2154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45" h="21600" fill="none" extrusionOk="0">
                  <a:moveTo>
                    <a:pt x="-1" y="0"/>
                  </a:moveTo>
                  <a:cubicBezTo>
                    <a:pt x="11331" y="0"/>
                    <a:pt x="20737" y="8757"/>
                    <a:pt x="21545" y="20059"/>
                  </a:cubicBezTo>
                </a:path>
                <a:path w="21545" h="21600" stroke="0" extrusionOk="0">
                  <a:moveTo>
                    <a:pt x="-1" y="0"/>
                  </a:moveTo>
                  <a:cubicBezTo>
                    <a:pt x="11331" y="0"/>
                    <a:pt x="20737" y="8757"/>
                    <a:pt x="21545" y="20059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8" name="Arc 21"/>
            <p:cNvSpPr>
              <a:spLocks/>
            </p:cNvSpPr>
            <p:nvPr/>
          </p:nvSpPr>
          <p:spPr bwMode="auto">
            <a:xfrm rot="-57160">
              <a:off x="2541" y="3544"/>
              <a:ext cx="840" cy="312"/>
            </a:xfrm>
            <a:custGeom>
              <a:avLst/>
              <a:gdLst>
                <a:gd name="T0" fmla="*/ 0 w 21545"/>
                <a:gd name="T1" fmla="*/ 0 h 21600"/>
                <a:gd name="T2" fmla="*/ 0 w 21545"/>
                <a:gd name="T3" fmla="*/ 0 h 21600"/>
                <a:gd name="T4" fmla="*/ 0 w 2154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45"/>
                <a:gd name="T10" fmla="*/ 0 h 21600"/>
                <a:gd name="T11" fmla="*/ 21545 w 2154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45" h="21600" fill="none" extrusionOk="0">
                  <a:moveTo>
                    <a:pt x="-1" y="0"/>
                  </a:moveTo>
                  <a:cubicBezTo>
                    <a:pt x="11331" y="0"/>
                    <a:pt x="20737" y="8757"/>
                    <a:pt x="21545" y="20059"/>
                  </a:cubicBezTo>
                </a:path>
                <a:path w="21545" h="21600" stroke="0" extrusionOk="0">
                  <a:moveTo>
                    <a:pt x="-1" y="0"/>
                  </a:moveTo>
                  <a:cubicBezTo>
                    <a:pt x="11331" y="0"/>
                    <a:pt x="20737" y="8757"/>
                    <a:pt x="21545" y="20059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9" name="Arc 22"/>
            <p:cNvSpPr>
              <a:spLocks/>
            </p:cNvSpPr>
            <p:nvPr/>
          </p:nvSpPr>
          <p:spPr bwMode="auto">
            <a:xfrm rot="-57160">
              <a:off x="2541" y="3856"/>
              <a:ext cx="840" cy="312"/>
            </a:xfrm>
            <a:custGeom>
              <a:avLst/>
              <a:gdLst>
                <a:gd name="T0" fmla="*/ 0 w 21545"/>
                <a:gd name="T1" fmla="*/ 0 h 21600"/>
                <a:gd name="T2" fmla="*/ 0 w 21545"/>
                <a:gd name="T3" fmla="*/ 0 h 21600"/>
                <a:gd name="T4" fmla="*/ 0 w 2154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45"/>
                <a:gd name="T10" fmla="*/ 0 h 21600"/>
                <a:gd name="T11" fmla="*/ 21545 w 2154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45" h="21600" fill="none" extrusionOk="0">
                  <a:moveTo>
                    <a:pt x="-1" y="0"/>
                  </a:moveTo>
                  <a:cubicBezTo>
                    <a:pt x="11331" y="0"/>
                    <a:pt x="20737" y="8757"/>
                    <a:pt x="21545" y="20059"/>
                  </a:cubicBezTo>
                </a:path>
                <a:path w="21545" h="21600" stroke="0" extrusionOk="0">
                  <a:moveTo>
                    <a:pt x="-1" y="0"/>
                  </a:moveTo>
                  <a:cubicBezTo>
                    <a:pt x="11331" y="0"/>
                    <a:pt x="20737" y="8757"/>
                    <a:pt x="21545" y="20059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0" name="Arc 23"/>
            <p:cNvSpPr>
              <a:spLocks/>
            </p:cNvSpPr>
            <p:nvPr/>
          </p:nvSpPr>
          <p:spPr bwMode="auto">
            <a:xfrm rot="21182654" flipV="1">
              <a:off x="3381" y="3648"/>
              <a:ext cx="1080" cy="520"/>
            </a:xfrm>
            <a:custGeom>
              <a:avLst/>
              <a:gdLst>
                <a:gd name="T0" fmla="*/ 0 w 21277"/>
                <a:gd name="T1" fmla="*/ 0 h 21600"/>
                <a:gd name="T2" fmla="*/ 0 w 21277"/>
                <a:gd name="T3" fmla="*/ 0 h 21600"/>
                <a:gd name="T4" fmla="*/ 0 w 21277"/>
                <a:gd name="T5" fmla="*/ 0 h 21600"/>
                <a:gd name="T6" fmla="*/ 0 60000 65536"/>
                <a:gd name="T7" fmla="*/ 0 60000 65536"/>
                <a:gd name="T8" fmla="*/ 0 60000 65536"/>
                <a:gd name="T9" fmla="*/ 0 w 21277"/>
                <a:gd name="T10" fmla="*/ 0 h 21600"/>
                <a:gd name="T11" fmla="*/ 21277 w 2127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277" h="21600" fill="none" extrusionOk="0">
                  <a:moveTo>
                    <a:pt x="-1" y="0"/>
                  </a:moveTo>
                  <a:cubicBezTo>
                    <a:pt x="10493" y="0"/>
                    <a:pt x="19468" y="7541"/>
                    <a:pt x="21276" y="17878"/>
                  </a:cubicBezTo>
                </a:path>
                <a:path w="21277" h="21600" stroke="0" extrusionOk="0">
                  <a:moveTo>
                    <a:pt x="-1" y="0"/>
                  </a:moveTo>
                  <a:cubicBezTo>
                    <a:pt x="10493" y="0"/>
                    <a:pt x="19468" y="7541"/>
                    <a:pt x="21276" y="178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1" name="Arc 24"/>
            <p:cNvSpPr>
              <a:spLocks/>
            </p:cNvSpPr>
            <p:nvPr/>
          </p:nvSpPr>
          <p:spPr bwMode="auto">
            <a:xfrm rot="57160" flipV="1">
              <a:off x="3501" y="3544"/>
              <a:ext cx="840" cy="312"/>
            </a:xfrm>
            <a:custGeom>
              <a:avLst/>
              <a:gdLst>
                <a:gd name="T0" fmla="*/ 0 w 21545"/>
                <a:gd name="T1" fmla="*/ 0 h 21600"/>
                <a:gd name="T2" fmla="*/ 0 w 21545"/>
                <a:gd name="T3" fmla="*/ 0 h 21600"/>
                <a:gd name="T4" fmla="*/ 0 w 2154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45"/>
                <a:gd name="T10" fmla="*/ 0 h 21600"/>
                <a:gd name="T11" fmla="*/ 21545 w 2154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45" h="21600" fill="none" extrusionOk="0">
                  <a:moveTo>
                    <a:pt x="-1" y="0"/>
                  </a:moveTo>
                  <a:cubicBezTo>
                    <a:pt x="11331" y="0"/>
                    <a:pt x="20737" y="8757"/>
                    <a:pt x="21545" y="20059"/>
                  </a:cubicBezTo>
                </a:path>
                <a:path w="21545" h="21600" stroke="0" extrusionOk="0">
                  <a:moveTo>
                    <a:pt x="-1" y="0"/>
                  </a:moveTo>
                  <a:cubicBezTo>
                    <a:pt x="11331" y="0"/>
                    <a:pt x="20737" y="8757"/>
                    <a:pt x="21545" y="20059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2" name="Arc 25"/>
            <p:cNvSpPr>
              <a:spLocks/>
            </p:cNvSpPr>
            <p:nvPr/>
          </p:nvSpPr>
          <p:spPr bwMode="auto">
            <a:xfrm rot="-57160">
              <a:off x="3501" y="3024"/>
              <a:ext cx="840" cy="312"/>
            </a:xfrm>
            <a:custGeom>
              <a:avLst/>
              <a:gdLst>
                <a:gd name="T0" fmla="*/ 0 w 21545"/>
                <a:gd name="T1" fmla="*/ 0 h 21600"/>
                <a:gd name="T2" fmla="*/ 0 w 21545"/>
                <a:gd name="T3" fmla="*/ 0 h 21600"/>
                <a:gd name="T4" fmla="*/ 0 w 2154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45"/>
                <a:gd name="T10" fmla="*/ 0 h 21600"/>
                <a:gd name="T11" fmla="*/ 21545 w 2154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45" h="21600" fill="none" extrusionOk="0">
                  <a:moveTo>
                    <a:pt x="-1" y="0"/>
                  </a:moveTo>
                  <a:cubicBezTo>
                    <a:pt x="11331" y="0"/>
                    <a:pt x="20737" y="8757"/>
                    <a:pt x="21545" y="20059"/>
                  </a:cubicBezTo>
                </a:path>
                <a:path w="21545" h="21600" stroke="0" extrusionOk="0">
                  <a:moveTo>
                    <a:pt x="-1" y="0"/>
                  </a:moveTo>
                  <a:cubicBezTo>
                    <a:pt x="11331" y="0"/>
                    <a:pt x="20737" y="8757"/>
                    <a:pt x="21545" y="20059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3" name="Arc 26"/>
            <p:cNvSpPr>
              <a:spLocks/>
            </p:cNvSpPr>
            <p:nvPr/>
          </p:nvSpPr>
          <p:spPr bwMode="auto">
            <a:xfrm rot="57160" flipV="1">
              <a:off x="3381" y="3128"/>
              <a:ext cx="920" cy="312"/>
            </a:xfrm>
            <a:custGeom>
              <a:avLst/>
              <a:gdLst>
                <a:gd name="T0" fmla="*/ 0 w 18349"/>
                <a:gd name="T1" fmla="*/ 0 h 21600"/>
                <a:gd name="T2" fmla="*/ 0 w 18349"/>
                <a:gd name="T3" fmla="*/ 0 h 21600"/>
                <a:gd name="T4" fmla="*/ 0 w 18349"/>
                <a:gd name="T5" fmla="*/ 0 h 21600"/>
                <a:gd name="T6" fmla="*/ 0 60000 65536"/>
                <a:gd name="T7" fmla="*/ 0 60000 65536"/>
                <a:gd name="T8" fmla="*/ 0 60000 65536"/>
                <a:gd name="T9" fmla="*/ 0 w 18349"/>
                <a:gd name="T10" fmla="*/ 0 h 21600"/>
                <a:gd name="T11" fmla="*/ 18349 w 1834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349" h="21600" fill="none" extrusionOk="0">
                  <a:moveTo>
                    <a:pt x="-1" y="0"/>
                  </a:moveTo>
                  <a:cubicBezTo>
                    <a:pt x="7469" y="0"/>
                    <a:pt x="14408" y="3858"/>
                    <a:pt x="18349" y="10203"/>
                  </a:cubicBezTo>
                </a:path>
                <a:path w="18349" h="21600" stroke="0" extrusionOk="0">
                  <a:moveTo>
                    <a:pt x="-1" y="0"/>
                  </a:moveTo>
                  <a:cubicBezTo>
                    <a:pt x="7469" y="0"/>
                    <a:pt x="14408" y="3858"/>
                    <a:pt x="18349" y="10203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4" name="Text Box 27"/>
            <p:cNvSpPr txBox="1">
              <a:spLocks noChangeArrowheads="1"/>
            </p:cNvSpPr>
            <p:nvPr/>
          </p:nvSpPr>
          <p:spPr bwMode="auto">
            <a:xfrm>
              <a:off x="4341" y="3024"/>
              <a:ext cx="480" cy="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800">
                  <a:latin typeface="Times New Roman" pitchFamily="18" charset="0"/>
                </a:rPr>
                <a:t>1</a:t>
              </a:r>
            </a:p>
            <a:p>
              <a:pPr algn="just"/>
              <a:r>
                <a:rPr lang="en-US" altLang="zh-CN" sz="28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4875" name="Text Box 28"/>
            <p:cNvSpPr txBox="1">
              <a:spLocks noChangeArrowheads="1"/>
            </p:cNvSpPr>
            <p:nvPr/>
          </p:nvSpPr>
          <p:spPr bwMode="auto">
            <a:xfrm>
              <a:off x="2301" y="2192"/>
              <a:ext cx="480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800" b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4876" name="Text Box 29"/>
            <p:cNvSpPr txBox="1">
              <a:spLocks noChangeArrowheads="1"/>
            </p:cNvSpPr>
            <p:nvPr/>
          </p:nvSpPr>
          <p:spPr bwMode="auto">
            <a:xfrm>
              <a:off x="3261" y="2192"/>
              <a:ext cx="720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28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4877" name="Text Box 30"/>
            <p:cNvSpPr txBox="1">
              <a:spLocks noChangeArrowheads="1"/>
            </p:cNvSpPr>
            <p:nvPr/>
          </p:nvSpPr>
          <p:spPr bwMode="auto">
            <a:xfrm>
              <a:off x="4341" y="2192"/>
              <a:ext cx="600" cy="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280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34878" name="Line 31"/>
            <p:cNvSpPr>
              <a:spLocks noChangeShapeType="1"/>
            </p:cNvSpPr>
            <p:nvPr/>
          </p:nvSpPr>
          <p:spPr bwMode="auto">
            <a:xfrm>
              <a:off x="2661" y="2608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9" name="Line 32"/>
            <p:cNvSpPr>
              <a:spLocks noChangeShapeType="1"/>
            </p:cNvSpPr>
            <p:nvPr/>
          </p:nvSpPr>
          <p:spPr bwMode="auto">
            <a:xfrm>
              <a:off x="3621" y="2608"/>
              <a:ext cx="8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0" name="Text Box 33"/>
            <p:cNvSpPr txBox="1">
              <a:spLocks noChangeArrowheads="1"/>
            </p:cNvSpPr>
            <p:nvPr/>
          </p:nvSpPr>
          <p:spPr bwMode="auto">
            <a:xfrm>
              <a:off x="2781" y="2192"/>
              <a:ext cx="600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800" b="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34881" name="Text Box 34"/>
            <p:cNvSpPr txBox="1">
              <a:spLocks noChangeArrowheads="1"/>
            </p:cNvSpPr>
            <p:nvPr/>
          </p:nvSpPr>
          <p:spPr bwMode="auto">
            <a:xfrm>
              <a:off x="3741" y="2192"/>
              <a:ext cx="600" cy="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800">
                  <a:latin typeface="Times New Roman" pitchFamily="18" charset="0"/>
                </a:rPr>
                <a:t>g</a:t>
              </a: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900113" y="4010025"/>
            <a:ext cx="3124200" cy="2514600"/>
            <a:chOff x="1581" y="5416"/>
            <a:chExt cx="2760" cy="2496"/>
          </a:xfrm>
        </p:grpSpPr>
        <p:sp>
          <p:nvSpPr>
            <p:cNvPr id="34823" name="Oval 36"/>
            <p:cNvSpPr>
              <a:spLocks noChangeArrowheads="1"/>
            </p:cNvSpPr>
            <p:nvPr/>
          </p:nvSpPr>
          <p:spPr bwMode="auto">
            <a:xfrm>
              <a:off x="1890" y="6977"/>
              <a:ext cx="51" cy="51"/>
            </a:xfrm>
            <a:prstGeom prst="ellips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4" name="Oval 37"/>
            <p:cNvSpPr>
              <a:spLocks noChangeArrowheads="1"/>
            </p:cNvSpPr>
            <p:nvPr/>
          </p:nvSpPr>
          <p:spPr bwMode="auto">
            <a:xfrm>
              <a:off x="1890" y="6404"/>
              <a:ext cx="51" cy="51"/>
            </a:xfrm>
            <a:prstGeom prst="ellips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5" name="Oval 38"/>
            <p:cNvSpPr>
              <a:spLocks noChangeArrowheads="1"/>
            </p:cNvSpPr>
            <p:nvPr/>
          </p:nvSpPr>
          <p:spPr bwMode="auto">
            <a:xfrm>
              <a:off x="1890" y="6676"/>
              <a:ext cx="51" cy="51"/>
            </a:xfrm>
            <a:prstGeom prst="ellips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6" name="Oval 39"/>
            <p:cNvSpPr>
              <a:spLocks noChangeArrowheads="1"/>
            </p:cNvSpPr>
            <p:nvPr/>
          </p:nvSpPr>
          <p:spPr bwMode="auto">
            <a:xfrm>
              <a:off x="2781" y="6612"/>
              <a:ext cx="51" cy="51"/>
            </a:xfrm>
            <a:prstGeom prst="ellips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7" name="Oval 40"/>
            <p:cNvSpPr>
              <a:spLocks noChangeArrowheads="1"/>
            </p:cNvSpPr>
            <p:nvPr/>
          </p:nvSpPr>
          <p:spPr bwMode="auto">
            <a:xfrm>
              <a:off x="2781" y="7028"/>
              <a:ext cx="51" cy="51"/>
            </a:xfrm>
            <a:prstGeom prst="ellips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8" name="Oval 41"/>
            <p:cNvSpPr>
              <a:spLocks noChangeArrowheads="1"/>
            </p:cNvSpPr>
            <p:nvPr/>
          </p:nvSpPr>
          <p:spPr bwMode="auto">
            <a:xfrm>
              <a:off x="2781" y="7396"/>
              <a:ext cx="51" cy="51"/>
            </a:xfrm>
            <a:prstGeom prst="ellips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9" name="Oval 42"/>
            <p:cNvSpPr>
              <a:spLocks noChangeArrowheads="1"/>
            </p:cNvSpPr>
            <p:nvPr/>
          </p:nvSpPr>
          <p:spPr bwMode="auto">
            <a:xfrm>
              <a:off x="2781" y="6196"/>
              <a:ext cx="51" cy="51"/>
            </a:xfrm>
            <a:prstGeom prst="ellips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0" name="Oval 43"/>
            <p:cNvSpPr>
              <a:spLocks noChangeArrowheads="1"/>
            </p:cNvSpPr>
            <p:nvPr/>
          </p:nvSpPr>
          <p:spPr bwMode="auto">
            <a:xfrm>
              <a:off x="3741" y="6873"/>
              <a:ext cx="51" cy="51"/>
            </a:xfrm>
            <a:prstGeom prst="ellips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1" name="Oval 44"/>
            <p:cNvSpPr>
              <a:spLocks noChangeArrowheads="1"/>
            </p:cNvSpPr>
            <p:nvPr/>
          </p:nvSpPr>
          <p:spPr bwMode="auto">
            <a:xfrm>
              <a:off x="3741" y="6508"/>
              <a:ext cx="51" cy="51"/>
            </a:xfrm>
            <a:prstGeom prst="ellips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2" name="Text Box 45"/>
            <p:cNvSpPr txBox="1">
              <a:spLocks noChangeArrowheads="1"/>
            </p:cNvSpPr>
            <p:nvPr/>
          </p:nvSpPr>
          <p:spPr bwMode="auto">
            <a:xfrm>
              <a:off x="1581" y="6144"/>
              <a:ext cx="480" cy="1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800">
                  <a:latin typeface="Times New Roman" pitchFamily="18" charset="0"/>
                </a:rPr>
                <a:t>x</a:t>
              </a:r>
            </a:p>
            <a:p>
              <a:pPr algn="just"/>
              <a:r>
                <a:rPr lang="en-US" altLang="zh-CN" sz="2800">
                  <a:latin typeface="Times New Roman" pitchFamily="18" charset="0"/>
                </a:rPr>
                <a:t>y</a:t>
              </a:r>
            </a:p>
            <a:p>
              <a:pPr algn="just"/>
              <a:r>
                <a:rPr lang="en-US" altLang="zh-CN" sz="2800">
                  <a:latin typeface="Times New Roman" pitchFamily="18" charset="0"/>
                </a:rPr>
                <a:t>z</a:t>
              </a:r>
            </a:p>
            <a:p>
              <a:pPr algn="just"/>
              <a:endParaRPr lang="zh-CN" altLang="en-US" sz="1000" b="0">
                <a:latin typeface="Times New Roman" pitchFamily="18" charset="0"/>
              </a:endParaRPr>
            </a:p>
          </p:txBody>
        </p:sp>
        <p:sp>
          <p:nvSpPr>
            <p:cNvPr id="34833" name="Text Box 46"/>
            <p:cNvSpPr txBox="1">
              <a:spLocks noChangeArrowheads="1"/>
            </p:cNvSpPr>
            <p:nvPr/>
          </p:nvSpPr>
          <p:spPr bwMode="auto">
            <a:xfrm>
              <a:off x="2781" y="5728"/>
              <a:ext cx="480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8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4834" name="Text Box 47"/>
            <p:cNvSpPr txBox="1">
              <a:spLocks noChangeArrowheads="1"/>
            </p:cNvSpPr>
            <p:nvPr/>
          </p:nvSpPr>
          <p:spPr bwMode="auto">
            <a:xfrm>
              <a:off x="2781" y="6352"/>
              <a:ext cx="600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8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4835" name="Text Box 48"/>
            <p:cNvSpPr txBox="1">
              <a:spLocks noChangeArrowheads="1"/>
            </p:cNvSpPr>
            <p:nvPr/>
          </p:nvSpPr>
          <p:spPr bwMode="auto">
            <a:xfrm>
              <a:off x="2781" y="6872"/>
              <a:ext cx="480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80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34836" name="Text Box 49"/>
            <p:cNvSpPr txBox="1">
              <a:spLocks noChangeArrowheads="1"/>
            </p:cNvSpPr>
            <p:nvPr/>
          </p:nvSpPr>
          <p:spPr bwMode="auto">
            <a:xfrm>
              <a:off x="2781" y="7392"/>
              <a:ext cx="480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8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34837" name="Arc 50"/>
            <p:cNvSpPr>
              <a:spLocks/>
            </p:cNvSpPr>
            <p:nvPr/>
          </p:nvSpPr>
          <p:spPr bwMode="auto">
            <a:xfrm rot="-57160">
              <a:off x="1914" y="6382"/>
              <a:ext cx="840" cy="312"/>
            </a:xfrm>
            <a:custGeom>
              <a:avLst/>
              <a:gdLst>
                <a:gd name="T0" fmla="*/ 0 w 21545"/>
                <a:gd name="T1" fmla="*/ 0 h 21600"/>
                <a:gd name="T2" fmla="*/ 0 w 21545"/>
                <a:gd name="T3" fmla="*/ 0 h 21600"/>
                <a:gd name="T4" fmla="*/ 0 w 2154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45"/>
                <a:gd name="T10" fmla="*/ 0 h 21600"/>
                <a:gd name="T11" fmla="*/ 21545 w 2154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45" h="21600" fill="none" extrusionOk="0">
                  <a:moveTo>
                    <a:pt x="-1" y="0"/>
                  </a:moveTo>
                  <a:cubicBezTo>
                    <a:pt x="11331" y="0"/>
                    <a:pt x="20737" y="8757"/>
                    <a:pt x="21545" y="20059"/>
                  </a:cubicBezTo>
                </a:path>
                <a:path w="21545" h="21600" stroke="0" extrusionOk="0">
                  <a:moveTo>
                    <a:pt x="-1" y="0"/>
                  </a:moveTo>
                  <a:cubicBezTo>
                    <a:pt x="11331" y="0"/>
                    <a:pt x="20737" y="8757"/>
                    <a:pt x="21545" y="20059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8" name="Arc 51"/>
            <p:cNvSpPr>
              <a:spLocks/>
            </p:cNvSpPr>
            <p:nvPr/>
          </p:nvSpPr>
          <p:spPr bwMode="auto">
            <a:xfrm rot="-57160">
              <a:off x="1941" y="6768"/>
              <a:ext cx="840" cy="312"/>
            </a:xfrm>
            <a:custGeom>
              <a:avLst/>
              <a:gdLst>
                <a:gd name="T0" fmla="*/ 0 w 21545"/>
                <a:gd name="T1" fmla="*/ 0 h 21600"/>
                <a:gd name="T2" fmla="*/ 0 w 21545"/>
                <a:gd name="T3" fmla="*/ 0 h 21600"/>
                <a:gd name="T4" fmla="*/ 0 w 2154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45"/>
                <a:gd name="T10" fmla="*/ 0 h 21600"/>
                <a:gd name="T11" fmla="*/ 21545 w 2154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45" h="21600" fill="none" extrusionOk="0">
                  <a:moveTo>
                    <a:pt x="-1" y="0"/>
                  </a:moveTo>
                  <a:cubicBezTo>
                    <a:pt x="11331" y="0"/>
                    <a:pt x="20737" y="8757"/>
                    <a:pt x="21545" y="20059"/>
                  </a:cubicBezTo>
                </a:path>
                <a:path w="21545" h="21600" stroke="0" extrusionOk="0">
                  <a:moveTo>
                    <a:pt x="-1" y="0"/>
                  </a:moveTo>
                  <a:cubicBezTo>
                    <a:pt x="11331" y="0"/>
                    <a:pt x="20737" y="8757"/>
                    <a:pt x="21545" y="20059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9" name="Arc 52"/>
            <p:cNvSpPr>
              <a:spLocks/>
            </p:cNvSpPr>
            <p:nvPr/>
          </p:nvSpPr>
          <p:spPr bwMode="auto">
            <a:xfrm rot="-57160">
              <a:off x="1941" y="7080"/>
              <a:ext cx="840" cy="312"/>
            </a:xfrm>
            <a:custGeom>
              <a:avLst/>
              <a:gdLst>
                <a:gd name="T0" fmla="*/ 0 w 21545"/>
                <a:gd name="T1" fmla="*/ 0 h 21600"/>
                <a:gd name="T2" fmla="*/ 0 w 21545"/>
                <a:gd name="T3" fmla="*/ 0 h 21600"/>
                <a:gd name="T4" fmla="*/ 0 w 2154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45"/>
                <a:gd name="T10" fmla="*/ 0 h 21600"/>
                <a:gd name="T11" fmla="*/ 21545 w 2154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45" h="21600" fill="none" extrusionOk="0">
                  <a:moveTo>
                    <a:pt x="-1" y="0"/>
                  </a:moveTo>
                  <a:cubicBezTo>
                    <a:pt x="11331" y="0"/>
                    <a:pt x="20737" y="8757"/>
                    <a:pt x="21545" y="20059"/>
                  </a:cubicBezTo>
                </a:path>
                <a:path w="21545" h="21600" stroke="0" extrusionOk="0">
                  <a:moveTo>
                    <a:pt x="-1" y="0"/>
                  </a:moveTo>
                  <a:cubicBezTo>
                    <a:pt x="11331" y="0"/>
                    <a:pt x="20737" y="8757"/>
                    <a:pt x="21545" y="20059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0" name="Arc 53"/>
            <p:cNvSpPr>
              <a:spLocks/>
            </p:cNvSpPr>
            <p:nvPr/>
          </p:nvSpPr>
          <p:spPr bwMode="auto">
            <a:xfrm rot="21182654" flipV="1">
              <a:off x="2781" y="6877"/>
              <a:ext cx="977" cy="520"/>
            </a:xfrm>
            <a:custGeom>
              <a:avLst/>
              <a:gdLst>
                <a:gd name="T0" fmla="*/ 0 w 15741"/>
                <a:gd name="T1" fmla="*/ 0 h 21600"/>
                <a:gd name="T2" fmla="*/ 0 w 15741"/>
                <a:gd name="T3" fmla="*/ 0 h 21600"/>
                <a:gd name="T4" fmla="*/ 0 w 15741"/>
                <a:gd name="T5" fmla="*/ 0 h 21600"/>
                <a:gd name="T6" fmla="*/ 0 60000 65536"/>
                <a:gd name="T7" fmla="*/ 0 60000 65536"/>
                <a:gd name="T8" fmla="*/ 0 60000 65536"/>
                <a:gd name="T9" fmla="*/ 0 w 15741"/>
                <a:gd name="T10" fmla="*/ 0 h 21600"/>
                <a:gd name="T11" fmla="*/ 15741 w 1574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741" h="21600" fill="none" extrusionOk="0">
                  <a:moveTo>
                    <a:pt x="-1" y="0"/>
                  </a:moveTo>
                  <a:cubicBezTo>
                    <a:pt x="5961" y="0"/>
                    <a:pt x="11658" y="2463"/>
                    <a:pt x="15740" y="6808"/>
                  </a:cubicBezTo>
                </a:path>
                <a:path w="15741" h="21600" stroke="0" extrusionOk="0">
                  <a:moveTo>
                    <a:pt x="-1" y="0"/>
                  </a:moveTo>
                  <a:cubicBezTo>
                    <a:pt x="5961" y="0"/>
                    <a:pt x="11658" y="2463"/>
                    <a:pt x="15740" y="680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1" name="Arc 54"/>
            <p:cNvSpPr>
              <a:spLocks/>
            </p:cNvSpPr>
            <p:nvPr/>
          </p:nvSpPr>
          <p:spPr bwMode="auto">
            <a:xfrm rot="57160" flipV="1">
              <a:off x="2901" y="6768"/>
              <a:ext cx="840" cy="312"/>
            </a:xfrm>
            <a:custGeom>
              <a:avLst/>
              <a:gdLst>
                <a:gd name="T0" fmla="*/ 0 w 21545"/>
                <a:gd name="T1" fmla="*/ 0 h 21600"/>
                <a:gd name="T2" fmla="*/ 0 w 21545"/>
                <a:gd name="T3" fmla="*/ 0 h 21600"/>
                <a:gd name="T4" fmla="*/ 0 w 2154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45"/>
                <a:gd name="T10" fmla="*/ 0 h 21600"/>
                <a:gd name="T11" fmla="*/ 21545 w 2154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45" h="21600" fill="none" extrusionOk="0">
                  <a:moveTo>
                    <a:pt x="-1" y="0"/>
                  </a:moveTo>
                  <a:cubicBezTo>
                    <a:pt x="11331" y="0"/>
                    <a:pt x="20737" y="8757"/>
                    <a:pt x="21545" y="20059"/>
                  </a:cubicBezTo>
                </a:path>
                <a:path w="21545" h="21600" stroke="0" extrusionOk="0">
                  <a:moveTo>
                    <a:pt x="-1" y="0"/>
                  </a:moveTo>
                  <a:cubicBezTo>
                    <a:pt x="11331" y="0"/>
                    <a:pt x="20737" y="8757"/>
                    <a:pt x="21545" y="20059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2" name="Arc 55"/>
            <p:cNvSpPr>
              <a:spLocks/>
            </p:cNvSpPr>
            <p:nvPr/>
          </p:nvSpPr>
          <p:spPr bwMode="auto">
            <a:xfrm rot="-57160">
              <a:off x="2901" y="6248"/>
              <a:ext cx="840" cy="312"/>
            </a:xfrm>
            <a:custGeom>
              <a:avLst/>
              <a:gdLst>
                <a:gd name="T0" fmla="*/ 0 w 21545"/>
                <a:gd name="T1" fmla="*/ 0 h 21600"/>
                <a:gd name="T2" fmla="*/ 0 w 21545"/>
                <a:gd name="T3" fmla="*/ 0 h 21600"/>
                <a:gd name="T4" fmla="*/ 0 w 2154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45"/>
                <a:gd name="T10" fmla="*/ 0 h 21600"/>
                <a:gd name="T11" fmla="*/ 21545 w 2154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45" h="21600" fill="none" extrusionOk="0">
                  <a:moveTo>
                    <a:pt x="-1" y="0"/>
                  </a:moveTo>
                  <a:cubicBezTo>
                    <a:pt x="11331" y="0"/>
                    <a:pt x="20737" y="8757"/>
                    <a:pt x="21545" y="20059"/>
                  </a:cubicBezTo>
                </a:path>
                <a:path w="21545" h="21600" stroke="0" extrusionOk="0">
                  <a:moveTo>
                    <a:pt x="-1" y="0"/>
                  </a:moveTo>
                  <a:cubicBezTo>
                    <a:pt x="11331" y="0"/>
                    <a:pt x="20737" y="8757"/>
                    <a:pt x="21545" y="20059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3" name="Arc 56"/>
            <p:cNvSpPr>
              <a:spLocks/>
            </p:cNvSpPr>
            <p:nvPr/>
          </p:nvSpPr>
          <p:spPr bwMode="auto">
            <a:xfrm rot="57160" flipV="1">
              <a:off x="2781" y="6352"/>
              <a:ext cx="920" cy="312"/>
            </a:xfrm>
            <a:custGeom>
              <a:avLst/>
              <a:gdLst>
                <a:gd name="T0" fmla="*/ 0 w 18349"/>
                <a:gd name="T1" fmla="*/ 0 h 21600"/>
                <a:gd name="T2" fmla="*/ 0 w 18349"/>
                <a:gd name="T3" fmla="*/ 0 h 21600"/>
                <a:gd name="T4" fmla="*/ 0 w 18349"/>
                <a:gd name="T5" fmla="*/ 0 h 21600"/>
                <a:gd name="T6" fmla="*/ 0 60000 65536"/>
                <a:gd name="T7" fmla="*/ 0 60000 65536"/>
                <a:gd name="T8" fmla="*/ 0 60000 65536"/>
                <a:gd name="T9" fmla="*/ 0 w 18349"/>
                <a:gd name="T10" fmla="*/ 0 h 21600"/>
                <a:gd name="T11" fmla="*/ 18349 w 1834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349" h="21600" fill="none" extrusionOk="0">
                  <a:moveTo>
                    <a:pt x="-1" y="0"/>
                  </a:moveTo>
                  <a:cubicBezTo>
                    <a:pt x="7469" y="0"/>
                    <a:pt x="14408" y="3858"/>
                    <a:pt x="18349" y="10203"/>
                  </a:cubicBezTo>
                </a:path>
                <a:path w="18349" h="21600" stroke="0" extrusionOk="0">
                  <a:moveTo>
                    <a:pt x="-1" y="0"/>
                  </a:moveTo>
                  <a:cubicBezTo>
                    <a:pt x="7469" y="0"/>
                    <a:pt x="14408" y="3858"/>
                    <a:pt x="18349" y="10203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4" name="Text Box 57"/>
            <p:cNvSpPr txBox="1">
              <a:spLocks noChangeArrowheads="1"/>
            </p:cNvSpPr>
            <p:nvPr/>
          </p:nvSpPr>
          <p:spPr bwMode="auto">
            <a:xfrm>
              <a:off x="3741" y="6248"/>
              <a:ext cx="480" cy="1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800">
                  <a:latin typeface="Times New Roman" pitchFamily="18" charset="0"/>
                </a:rPr>
                <a:t>1</a:t>
              </a:r>
            </a:p>
            <a:p>
              <a:pPr algn="just"/>
              <a:r>
                <a:rPr lang="en-US" altLang="zh-CN" sz="2800">
                  <a:latin typeface="Times New Roman" pitchFamily="18" charset="0"/>
                </a:rPr>
                <a:t>2</a:t>
              </a:r>
            </a:p>
            <a:p>
              <a:pPr algn="just"/>
              <a:r>
                <a:rPr lang="en-US" altLang="zh-CN" sz="28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4845" name="Text Box 58"/>
            <p:cNvSpPr txBox="1">
              <a:spLocks noChangeArrowheads="1"/>
            </p:cNvSpPr>
            <p:nvPr/>
          </p:nvSpPr>
          <p:spPr bwMode="auto">
            <a:xfrm>
              <a:off x="1701" y="5416"/>
              <a:ext cx="480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800" b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4846" name="Text Box 59"/>
            <p:cNvSpPr txBox="1">
              <a:spLocks noChangeArrowheads="1"/>
            </p:cNvSpPr>
            <p:nvPr/>
          </p:nvSpPr>
          <p:spPr bwMode="auto">
            <a:xfrm>
              <a:off x="2661" y="5416"/>
              <a:ext cx="720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28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4847" name="Text Box 60"/>
            <p:cNvSpPr txBox="1">
              <a:spLocks noChangeArrowheads="1"/>
            </p:cNvSpPr>
            <p:nvPr/>
          </p:nvSpPr>
          <p:spPr bwMode="auto">
            <a:xfrm>
              <a:off x="3741" y="5416"/>
              <a:ext cx="600" cy="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280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34848" name="Line 61"/>
            <p:cNvSpPr>
              <a:spLocks noChangeShapeType="1"/>
            </p:cNvSpPr>
            <p:nvPr/>
          </p:nvSpPr>
          <p:spPr bwMode="auto">
            <a:xfrm>
              <a:off x="2061" y="5832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9" name="Line 62"/>
            <p:cNvSpPr>
              <a:spLocks noChangeShapeType="1"/>
            </p:cNvSpPr>
            <p:nvPr/>
          </p:nvSpPr>
          <p:spPr bwMode="auto">
            <a:xfrm>
              <a:off x="3021" y="5832"/>
              <a:ext cx="8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0" name="Text Box 63"/>
            <p:cNvSpPr txBox="1">
              <a:spLocks noChangeArrowheads="1"/>
            </p:cNvSpPr>
            <p:nvPr/>
          </p:nvSpPr>
          <p:spPr bwMode="auto">
            <a:xfrm>
              <a:off x="2181" y="5416"/>
              <a:ext cx="600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800" b="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34851" name="Text Box 64"/>
            <p:cNvSpPr txBox="1">
              <a:spLocks noChangeArrowheads="1"/>
            </p:cNvSpPr>
            <p:nvPr/>
          </p:nvSpPr>
          <p:spPr bwMode="auto">
            <a:xfrm>
              <a:off x="3141" y="5416"/>
              <a:ext cx="600" cy="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800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34852" name="Oval 65"/>
            <p:cNvSpPr>
              <a:spLocks noChangeArrowheads="1"/>
            </p:cNvSpPr>
            <p:nvPr/>
          </p:nvSpPr>
          <p:spPr bwMode="auto">
            <a:xfrm>
              <a:off x="3741" y="7133"/>
              <a:ext cx="51" cy="51"/>
            </a:xfrm>
            <a:prstGeom prst="ellips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0690" name="Rectangle 66"/>
          <p:cNvSpPr>
            <a:spLocks noChangeArrowheads="1"/>
          </p:cNvSpPr>
          <p:nvPr/>
        </p:nvSpPr>
        <p:spPr bwMode="auto">
          <a:xfrm>
            <a:off x="4495800" y="2276475"/>
            <a:ext cx="36115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i="1">
                <a:solidFill>
                  <a:srgbClr val="FF0000"/>
                </a:solidFill>
                <a:latin typeface="Verdana" pitchFamily="34" charset="0"/>
              </a:rPr>
              <a:t>f</a:t>
            </a:r>
            <a:r>
              <a:rPr kumimoji="1" lang="en-US" altLang="en-US">
                <a:solidFill>
                  <a:srgbClr val="FF0000"/>
                </a:solidFill>
                <a:sym typeface="Symbol" pitchFamily="18" charset="2"/>
              </a:rPr>
              <a:t></a:t>
            </a:r>
            <a:r>
              <a:rPr kumimoji="1" lang="en-US" altLang="zh-CN" sz="2800" i="1">
                <a:solidFill>
                  <a:srgbClr val="FF0000"/>
                </a:solidFill>
                <a:latin typeface="Verdana" pitchFamily="34" charset="0"/>
              </a:rPr>
              <a:t>g</a:t>
            </a:r>
            <a:r>
              <a:rPr kumimoji="1" lang="zh-CN" altLang="en-US" sz="2800">
                <a:solidFill>
                  <a:srgbClr val="FF0000"/>
                </a:solidFill>
                <a:latin typeface="Verdana" pitchFamily="34" charset="0"/>
              </a:rPr>
              <a:t>是满射</a:t>
            </a:r>
            <a:r>
              <a:rPr kumimoji="1" lang="en-US" altLang="zh-CN" sz="2800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, </a:t>
            </a:r>
            <a:r>
              <a:rPr kumimoji="1" lang="en-US" altLang="zh-CN" sz="2800" i="1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f</a:t>
            </a:r>
            <a:r>
              <a:rPr kumimoji="1" lang="zh-CN" altLang="en-US" sz="2800">
                <a:solidFill>
                  <a:srgbClr val="FF0000"/>
                </a:solidFill>
                <a:latin typeface="Verdana" pitchFamily="34" charset="0"/>
              </a:rPr>
              <a:t>不是满射</a:t>
            </a:r>
          </a:p>
        </p:txBody>
      </p:sp>
      <p:sp>
        <p:nvSpPr>
          <p:cNvPr id="410691" name="Rectangle 67"/>
          <p:cNvSpPr>
            <a:spLocks noChangeArrowheads="1"/>
          </p:cNvSpPr>
          <p:nvPr/>
        </p:nvSpPr>
        <p:spPr bwMode="auto">
          <a:xfrm>
            <a:off x="4495800" y="4867275"/>
            <a:ext cx="37099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 i="1">
                <a:solidFill>
                  <a:srgbClr val="FF0000"/>
                </a:solidFill>
                <a:latin typeface="Verdana" pitchFamily="34" charset="0"/>
              </a:rPr>
              <a:t>f</a:t>
            </a:r>
            <a:r>
              <a:rPr kumimoji="1" lang="en-US" altLang="en-US">
                <a:solidFill>
                  <a:srgbClr val="FF0000"/>
                </a:solidFill>
                <a:sym typeface="Symbol" pitchFamily="18" charset="2"/>
              </a:rPr>
              <a:t></a:t>
            </a:r>
            <a:r>
              <a:rPr kumimoji="1" lang="en-US" altLang="zh-CN" sz="2800" i="1">
                <a:solidFill>
                  <a:srgbClr val="FF0000"/>
                </a:solidFill>
                <a:latin typeface="Verdana" pitchFamily="34" charset="0"/>
              </a:rPr>
              <a:t>g</a:t>
            </a:r>
            <a:r>
              <a:rPr kumimoji="1" lang="zh-CN" altLang="en-US" sz="2800">
                <a:solidFill>
                  <a:srgbClr val="FF0000"/>
                </a:solidFill>
                <a:latin typeface="Verdana" pitchFamily="34" charset="0"/>
              </a:rPr>
              <a:t>是单射</a:t>
            </a:r>
            <a:r>
              <a:rPr kumimoji="1" lang="en-US" altLang="zh-CN" sz="2800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, </a:t>
            </a:r>
            <a:r>
              <a:rPr kumimoji="1" lang="en-US" altLang="zh-CN" sz="2800" i="1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g</a:t>
            </a:r>
            <a:r>
              <a:rPr kumimoji="1" lang="zh-CN" altLang="en-US" sz="2800">
                <a:solidFill>
                  <a:srgbClr val="FF0000"/>
                </a:solidFill>
                <a:latin typeface="Verdana" pitchFamily="34" charset="0"/>
              </a:rPr>
              <a:t>不是单射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90" grpId="0" autoUpdateAnimBg="0"/>
      <p:bldP spid="410691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8.2 </a:t>
            </a:r>
            <a:r>
              <a:rPr lang="zh-CN" altLang="en-US" smtClean="0"/>
              <a:t>函数的复合与反函数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mtClean="0">
                <a:latin typeface="Verdana" pitchFamily="34" charset="0"/>
              </a:rPr>
              <a:t>定理：</a:t>
            </a:r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给定函数</a:t>
            </a:r>
            <a:r>
              <a:rPr lang="en-US" altLang="zh-CN" i="1" smtClean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f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:A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→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B,</a:t>
            </a:r>
            <a:r>
              <a:rPr lang="zh-CN" altLang="en-US" smtClean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有</a:t>
            </a:r>
            <a:endParaRPr lang="zh-CN" altLang="en-US" smtClean="0">
              <a:solidFill>
                <a:srgbClr val="FF0000"/>
              </a:solidFill>
              <a:latin typeface="Verdana" pitchFamily="34" charset="0"/>
            </a:endParaRPr>
          </a:p>
          <a:p>
            <a:pPr lvl="1" algn="just"/>
            <a:r>
              <a:rPr lang="en-US" altLang="zh-CN" i="1" smtClean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f</a:t>
            </a:r>
            <a:r>
              <a:rPr lang="zh-CN" altLang="en-US" smtClean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＝</a:t>
            </a:r>
            <a:r>
              <a:rPr lang="en-US" altLang="zh-CN" i="1" smtClean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f</a:t>
            </a:r>
            <a:r>
              <a:rPr lang="en-US" altLang="en-US" smtClean="0">
                <a:solidFill>
                  <a:srgbClr val="FF0000"/>
                </a:solidFill>
                <a:sym typeface="Symbol" pitchFamily="18" charset="2"/>
              </a:rPr>
              <a:t>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I</a:t>
            </a:r>
            <a:r>
              <a:rPr lang="en-US" altLang="zh-CN" i="1" baseline="-25000" smtClean="0">
                <a:solidFill>
                  <a:srgbClr val="FF0000"/>
                </a:solidFill>
                <a:latin typeface="Verdana" pitchFamily="34" charset="0"/>
              </a:rPr>
              <a:t>B</a:t>
            </a:r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＝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I</a:t>
            </a:r>
            <a:r>
              <a:rPr lang="en-US" altLang="zh-CN" i="1" baseline="-25000" smtClean="0">
                <a:solidFill>
                  <a:srgbClr val="FF0000"/>
                </a:solidFill>
                <a:latin typeface="Verdana" pitchFamily="34" charset="0"/>
              </a:rPr>
              <a:t>A</a:t>
            </a:r>
            <a:r>
              <a:rPr lang="en-US" altLang="en-US" smtClean="0">
                <a:solidFill>
                  <a:srgbClr val="FF0000"/>
                </a:solidFill>
                <a:sym typeface="Symbol" pitchFamily="18" charset="2"/>
              </a:rPr>
              <a:t></a:t>
            </a:r>
            <a:r>
              <a:rPr lang="en-US" altLang="zh-CN" i="1" smtClean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f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证明：</a:t>
            </a:r>
            <a:r>
              <a:rPr lang="zh-CN" altLang="en-US" smtClean="0">
                <a:latin typeface="Verdana" pitchFamily="34" charset="0"/>
              </a:rPr>
              <a:t>首先易证</a:t>
            </a:r>
            <a:r>
              <a:rPr lang="en-US" altLang="zh-CN" i="1" smtClean="0">
                <a:latin typeface="Verdana" pitchFamily="34" charset="0"/>
                <a:cs typeface="Times New Roman" pitchFamily="18" charset="0"/>
              </a:rPr>
              <a:t>f</a:t>
            </a:r>
            <a:r>
              <a:rPr lang="en-US" altLang="en-US" smtClean="0">
                <a:sym typeface="Symbol" pitchFamily="18" charset="2"/>
              </a:rPr>
              <a:t></a:t>
            </a:r>
            <a:r>
              <a:rPr lang="en-US" altLang="zh-CN" smtClean="0">
                <a:latin typeface="Verdana" pitchFamily="34" charset="0"/>
              </a:rPr>
              <a:t>I</a:t>
            </a:r>
            <a:r>
              <a:rPr lang="en-US" altLang="zh-CN" i="1" baseline="-25000" smtClean="0">
                <a:latin typeface="Verdana" pitchFamily="34" charset="0"/>
              </a:rPr>
              <a:t>B</a:t>
            </a:r>
            <a:r>
              <a:rPr lang="zh-CN" altLang="en-US" smtClean="0">
                <a:latin typeface="Verdana" pitchFamily="34" charset="0"/>
              </a:rPr>
              <a:t>和</a:t>
            </a:r>
            <a:r>
              <a:rPr lang="en-US" altLang="zh-CN" smtClean="0">
                <a:latin typeface="Verdana" pitchFamily="34" charset="0"/>
              </a:rPr>
              <a:t>I</a:t>
            </a:r>
            <a:r>
              <a:rPr lang="en-US" altLang="zh-CN" i="1" baseline="-25000" smtClean="0">
                <a:latin typeface="Verdana" pitchFamily="34" charset="0"/>
              </a:rPr>
              <a:t>A</a:t>
            </a:r>
            <a:r>
              <a:rPr lang="en-US" altLang="en-US" smtClean="0">
                <a:sym typeface="Symbol" pitchFamily="18" charset="2"/>
              </a:rPr>
              <a:t></a:t>
            </a:r>
            <a:r>
              <a:rPr lang="en-US" altLang="zh-CN" i="1" smtClean="0">
                <a:latin typeface="Verdana" pitchFamily="34" charset="0"/>
              </a:rPr>
              <a:t>f</a:t>
            </a:r>
            <a:r>
              <a:rPr lang="zh-CN" altLang="en-US" smtClean="0">
                <a:latin typeface="Verdana" pitchFamily="34" charset="0"/>
              </a:rPr>
              <a:t>都是函数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mtClean="0">
                <a:latin typeface="Verdana" pitchFamily="34" charset="0"/>
              </a:rPr>
              <a:t>         </a:t>
            </a:r>
            <a:r>
              <a:rPr lang="en-US" altLang="zh-CN" smtClean="0">
                <a:latin typeface="Verdana" pitchFamily="34" charset="0"/>
              </a:rPr>
              <a:t>&lt;</a:t>
            </a:r>
            <a:r>
              <a:rPr lang="en-US" altLang="zh-CN" i="1" smtClean="0">
                <a:latin typeface="Verdana" pitchFamily="34" charset="0"/>
              </a:rPr>
              <a:t>x</a:t>
            </a:r>
            <a:r>
              <a:rPr lang="en-US" altLang="zh-CN" smtClean="0">
                <a:latin typeface="Verdana" pitchFamily="34" charset="0"/>
              </a:rPr>
              <a:t>,</a:t>
            </a:r>
            <a:r>
              <a:rPr lang="en-US" altLang="zh-CN" i="1" smtClean="0">
                <a:latin typeface="Verdana" pitchFamily="34" charset="0"/>
              </a:rPr>
              <a:t>y</a:t>
            </a:r>
            <a:r>
              <a:rPr lang="en-US" altLang="zh-CN" smtClean="0">
                <a:latin typeface="Verdana" pitchFamily="34" charset="0"/>
              </a:rPr>
              <a:t>&gt;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</a:t>
            </a:r>
            <a:r>
              <a:rPr lang="en-US" altLang="zh-CN" i="1" smtClean="0">
                <a:latin typeface="Verdana" pitchFamily="34" charset="0"/>
                <a:sym typeface="Symbol" pitchFamily="18" charset="2"/>
              </a:rPr>
              <a:t>f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&lt;</a:t>
            </a:r>
            <a:r>
              <a:rPr lang="en-US" altLang="zh-CN" i="1" smtClean="0">
                <a:latin typeface="Verdana" pitchFamily="34" charset="0"/>
                <a:sym typeface="Symbol" pitchFamily="18" charset="2"/>
              </a:rPr>
              <a:t>x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,</a:t>
            </a:r>
            <a:r>
              <a:rPr lang="en-US" altLang="zh-CN" i="1" smtClean="0">
                <a:latin typeface="Verdana" pitchFamily="34" charset="0"/>
                <a:sym typeface="Symbol" pitchFamily="18" charset="2"/>
              </a:rPr>
              <a:t>y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&gt;</a:t>
            </a:r>
            <a:r>
              <a:rPr lang="en-US" altLang="zh-CN" i="1" smtClean="0">
                <a:latin typeface="Verdana" pitchFamily="34" charset="0"/>
                <a:sym typeface="Symbol" pitchFamily="18" charset="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</a:t>
            </a:r>
            <a:r>
              <a:rPr lang="en-US" altLang="zh-CN" i="1" smtClean="0">
                <a:latin typeface="Verdana" pitchFamily="34" charset="0"/>
                <a:sym typeface="Symbol" pitchFamily="18" charset="2"/>
              </a:rPr>
              <a:t>y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</a:t>
            </a:r>
            <a:r>
              <a:rPr lang="en-US" altLang="zh-CN" i="1" smtClean="0">
                <a:latin typeface="Verdana" pitchFamily="34" charset="0"/>
                <a:sym typeface="Symbol" pitchFamily="18" charset="2"/>
              </a:rPr>
              <a:t>B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mtClean="0">
                <a:latin typeface="Verdana" pitchFamily="34" charset="0"/>
                <a:sym typeface="Symbol" pitchFamily="18" charset="2"/>
              </a:rPr>
              <a:t>                      &lt;</a:t>
            </a:r>
            <a:r>
              <a:rPr lang="en-US" altLang="zh-CN" i="1" smtClean="0">
                <a:latin typeface="Verdana" pitchFamily="34" charset="0"/>
                <a:sym typeface="Symbol" pitchFamily="18" charset="2"/>
              </a:rPr>
              <a:t>x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,</a:t>
            </a:r>
            <a:r>
              <a:rPr lang="en-US" altLang="zh-CN" i="1" smtClean="0">
                <a:latin typeface="Verdana" pitchFamily="34" charset="0"/>
                <a:sym typeface="Symbol" pitchFamily="18" charset="2"/>
              </a:rPr>
              <a:t>y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&gt;</a:t>
            </a:r>
            <a:r>
              <a:rPr lang="en-US" altLang="zh-CN" i="1" smtClean="0">
                <a:latin typeface="Verdana" pitchFamily="34" charset="0"/>
                <a:sym typeface="Symbol" pitchFamily="18" charset="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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&lt;</a:t>
            </a:r>
            <a:r>
              <a:rPr lang="en-US" altLang="zh-CN" i="1" smtClean="0">
                <a:latin typeface="Verdana" pitchFamily="34" charset="0"/>
                <a:sym typeface="Symbol" pitchFamily="18" charset="2"/>
              </a:rPr>
              <a:t>y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,</a:t>
            </a:r>
            <a:r>
              <a:rPr lang="en-US" altLang="zh-CN" i="1" smtClean="0">
                <a:latin typeface="Verdana" pitchFamily="34" charset="0"/>
                <a:sym typeface="Symbol" pitchFamily="18" charset="2"/>
              </a:rPr>
              <a:t>y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&gt;</a:t>
            </a:r>
            <a:r>
              <a:rPr lang="en-US" altLang="zh-CN" smtClean="0">
                <a:latin typeface="Verdana" pitchFamily="34" charset="0"/>
              </a:rPr>
              <a:t>I</a:t>
            </a:r>
            <a:r>
              <a:rPr lang="en-US" altLang="zh-CN" baseline="-25000" smtClean="0">
                <a:latin typeface="Verdana" pitchFamily="34" charset="0"/>
              </a:rPr>
              <a:t>B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mtClean="0">
                <a:latin typeface="Verdana" pitchFamily="34" charset="0"/>
                <a:sym typeface="Symbol" pitchFamily="18" charset="2"/>
              </a:rPr>
              <a:t>                      &lt;</a:t>
            </a:r>
            <a:r>
              <a:rPr lang="en-US" altLang="zh-CN" i="1" smtClean="0">
                <a:latin typeface="Verdana" pitchFamily="34" charset="0"/>
                <a:sym typeface="Symbol" pitchFamily="18" charset="2"/>
              </a:rPr>
              <a:t>x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,</a:t>
            </a:r>
            <a:r>
              <a:rPr lang="en-US" altLang="zh-CN" i="1" smtClean="0">
                <a:latin typeface="Verdana" pitchFamily="34" charset="0"/>
                <a:sym typeface="Symbol" pitchFamily="18" charset="2"/>
              </a:rPr>
              <a:t>y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&gt;</a:t>
            </a:r>
            <a:r>
              <a:rPr lang="en-US" altLang="zh-CN" i="1" smtClean="0">
                <a:latin typeface="Verdana" pitchFamily="34" charset="0"/>
                <a:sym typeface="Symbol" pitchFamily="18" charset="2"/>
              </a:rPr>
              <a:t>f</a:t>
            </a:r>
            <a:r>
              <a:rPr lang="en-US" altLang="en-US" smtClean="0">
                <a:sym typeface="Symbol" pitchFamily="18" charset="2"/>
              </a:rPr>
              <a:t></a:t>
            </a:r>
            <a:r>
              <a:rPr lang="en-US" altLang="zh-CN" smtClean="0">
                <a:latin typeface="Verdana" pitchFamily="34" charset="0"/>
              </a:rPr>
              <a:t>I</a:t>
            </a:r>
            <a:r>
              <a:rPr lang="en-US" altLang="zh-CN" baseline="-25000" smtClean="0">
                <a:latin typeface="Verdana" pitchFamily="34" charset="0"/>
              </a:rPr>
              <a:t>B</a:t>
            </a:r>
            <a:endParaRPr lang="en-US" altLang="zh-CN" smtClean="0">
              <a:latin typeface="Verdana" pitchFamily="34" charset="0"/>
              <a:sym typeface="Symbol" pitchFamily="18" charset="2"/>
            </a:endParaRPr>
          </a:p>
          <a:p>
            <a:pPr algn="just">
              <a:buFont typeface="Wingdings" pitchFamily="2" charset="2"/>
              <a:buNone/>
            </a:pPr>
            <a:r>
              <a:rPr lang="en-US" altLang="zh-CN" smtClean="0">
                <a:latin typeface="Verdana" pitchFamily="34" charset="0"/>
                <a:sym typeface="Symbol" pitchFamily="18" charset="2"/>
              </a:rPr>
              <a:t>         </a:t>
            </a:r>
            <a:r>
              <a:rPr lang="zh-CN" altLang="en-US" smtClean="0">
                <a:latin typeface="Verdana" pitchFamily="34" charset="0"/>
                <a:sym typeface="Symbol" pitchFamily="18" charset="2"/>
              </a:rPr>
              <a:t>同理可以证明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mtClean="0">
                <a:latin typeface="Verdana" pitchFamily="34" charset="0"/>
                <a:sym typeface="Symbol" pitchFamily="18" charset="2"/>
              </a:rPr>
              <a:t>         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&lt;</a:t>
            </a:r>
            <a:r>
              <a:rPr lang="en-US" altLang="zh-CN" i="1" smtClean="0">
                <a:latin typeface="Verdana" pitchFamily="34" charset="0"/>
                <a:sym typeface="Symbol" pitchFamily="18" charset="2"/>
              </a:rPr>
              <a:t>x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,</a:t>
            </a:r>
            <a:r>
              <a:rPr lang="en-US" altLang="zh-CN" i="1" smtClean="0">
                <a:latin typeface="Verdana" pitchFamily="34" charset="0"/>
                <a:sym typeface="Symbol" pitchFamily="18" charset="2"/>
              </a:rPr>
              <a:t>y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&gt;</a:t>
            </a:r>
            <a:r>
              <a:rPr lang="en-US" altLang="zh-CN" i="1" smtClean="0">
                <a:latin typeface="Verdana" pitchFamily="34" charset="0"/>
                <a:sym typeface="Symbol" pitchFamily="18" charset="2"/>
              </a:rPr>
              <a:t>f</a:t>
            </a:r>
            <a:r>
              <a:rPr lang="en-US" altLang="en-US" smtClean="0">
                <a:sym typeface="Symbol" pitchFamily="18" charset="2"/>
              </a:rPr>
              <a:t></a:t>
            </a:r>
            <a:r>
              <a:rPr lang="en-US" altLang="zh-CN" smtClean="0">
                <a:latin typeface="Verdana" pitchFamily="34" charset="0"/>
              </a:rPr>
              <a:t>I</a:t>
            </a:r>
            <a:r>
              <a:rPr lang="en-US" altLang="zh-CN" baseline="-25000" smtClean="0">
                <a:latin typeface="Verdana" pitchFamily="34" charset="0"/>
              </a:rPr>
              <a:t>B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&lt;</a:t>
            </a:r>
            <a:r>
              <a:rPr lang="en-US" altLang="zh-CN" i="1" smtClean="0">
                <a:latin typeface="Verdana" pitchFamily="34" charset="0"/>
                <a:sym typeface="Symbol" pitchFamily="18" charset="2"/>
              </a:rPr>
              <a:t>x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,</a:t>
            </a:r>
            <a:r>
              <a:rPr lang="en-US" altLang="zh-CN" i="1" smtClean="0">
                <a:latin typeface="Verdana" pitchFamily="34" charset="0"/>
                <a:sym typeface="Symbol" pitchFamily="18" charset="2"/>
              </a:rPr>
              <a:t>y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&gt;</a:t>
            </a:r>
            <a:r>
              <a:rPr lang="en-US" altLang="zh-CN" i="1" smtClean="0">
                <a:latin typeface="Verdana" pitchFamily="34" charset="0"/>
                <a:sym typeface="Symbol" pitchFamily="18" charset="2"/>
              </a:rPr>
              <a:t>f</a:t>
            </a:r>
            <a:endParaRPr lang="zh-CN" altLang="en-US" i="1" smtClean="0">
              <a:latin typeface="Verdana" pitchFamily="34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8.2 </a:t>
            </a:r>
            <a:r>
              <a:rPr lang="zh-CN" altLang="en-US" smtClean="0"/>
              <a:t>函数的复合与反函数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mtClean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给定函数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F</a:t>
            </a:r>
            <a:r>
              <a:rPr lang="zh-CN" altLang="en-US" smtClean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F</a:t>
            </a:r>
            <a:r>
              <a:rPr lang="en-US" altLang="zh-CN" baseline="30000" smtClean="0">
                <a:solidFill>
                  <a:srgbClr val="FF0000"/>
                </a:solidFill>
                <a:latin typeface="Verdana" pitchFamily="34" charset="0"/>
              </a:rPr>
              <a:t>-1</a:t>
            </a:r>
            <a:r>
              <a:rPr lang="zh-CN" altLang="en-US" smtClean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不一定是函数</a:t>
            </a:r>
            <a:endParaRPr lang="en-US" altLang="zh-CN" smtClean="0">
              <a:solidFill>
                <a:srgbClr val="FF0000"/>
              </a:solidFill>
              <a:latin typeface="Verdana" pitchFamily="34" charset="0"/>
            </a:endParaRPr>
          </a:p>
          <a:p>
            <a:pPr algn="just"/>
            <a:r>
              <a:rPr lang="zh-CN" altLang="en-US" smtClean="0">
                <a:latin typeface="Verdana" pitchFamily="34" charset="0"/>
              </a:rPr>
              <a:t>例：</a:t>
            </a:r>
            <a:r>
              <a:rPr lang="en-US" altLang="zh-CN" i="1" smtClean="0">
                <a:latin typeface="Verdana" pitchFamily="34" charset="0"/>
              </a:rPr>
              <a:t>A</a:t>
            </a:r>
            <a:r>
              <a:rPr lang="en-US" altLang="zh-CN" smtClean="0">
                <a:latin typeface="Verdana" pitchFamily="34" charset="0"/>
              </a:rPr>
              <a:t>={a,b,c},</a:t>
            </a:r>
            <a:r>
              <a:rPr lang="en-US" altLang="zh-CN" i="1" smtClean="0">
                <a:latin typeface="Verdana" pitchFamily="34" charset="0"/>
              </a:rPr>
              <a:t>B</a:t>
            </a:r>
            <a:r>
              <a:rPr lang="en-US" altLang="zh-CN" smtClean="0">
                <a:latin typeface="Verdana" pitchFamily="34" charset="0"/>
              </a:rPr>
              <a:t>={1,2,3}</a:t>
            </a:r>
          </a:p>
          <a:p>
            <a:pPr lvl="1" algn="just"/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={&lt;a,3&gt;,&lt;b,3&gt;,&lt;c,1&gt;},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 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f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非单射非满射</a:t>
            </a:r>
          </a:p>
          <a:p>
            <a:pPr lvl="1" algn="just"/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f</a:t>
            </a:r>
            <a:r>
              <a:rPr lang="en-US" altLang="zh-CN" baseline="30000" smtClean="0">
                <a:solidFill>
                  <a:schemeClr val="accent2"/>
                </a:solidFill>
                <a:latin typeface="Verdana" pitchFamily="34" charset="0"/>
              </a:rPr>
              <a:t>-1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={&lt;3,a&gt;,&lt;3,b&gt;,&lt;1,c&gt;}</a:t>
            </a:r>
          </a:p>
          <a:p>
            <a:pPr lvl="1" algn="just"/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 </a:t>
            </a:r>
            <a:r>
              <a:rPr lang="en-US" altLang="zh-CN" i="1" smtClean="0">
                <a:solidFill>
                  <a:srgbClr val="FF0000"/>
                </a:solidFill>
                <a:latin typeface="Verdana" pitchFamily="34" charset="0"/>
              </a:rPr>
              <a:t>f</a:t>
            </a:r>
            <a:r>
              <a:rPr lang="en-US" altLang="zh-CN" baseline="30000" smtClean="0">
                <a:solidFill>
                  <a:srgbClr val="FF0000"/>
                </a:solidFill>
                <a:latin typeface="Verdana" pitchFamily="34" charset="0"/>
              </a:rPr>
              <a:t>-1</a:t>
            </a:r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不是函数</a:t>
            </a:r>
          </a:p>
          <a:p>
            <a:pPr algn="just"/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讨论：</a:t>
            </a:r>
            <a:r>
              <a:rPr lang="zh-CN" altLang="en-US" smtClean="0">
                <a:latin typeface="Verdana" pitchFamily="34" charset="0"/>
              </a:rPr>
              <a:t>任给单射函数</a:t>
            </a:r>
            <a:r>
              <a:rPr lang="en-US" altLang="zh-CN" i="1" smtClean="0">
                <a:latin typeface="Verdana" pitchFamily="34" charset="0"/>
                <a:cs typeface="Times New Roman" pitchFamily="18" charset="0"/>
              </a:rPr>
              <a:t>f</a:t>
            </a:r>
            <a:r>
              <a:rPr lang="en-US" altLang="zh-CN" smtClean="0">
                <a:latin typeface="Verdana" pitchFamily="34" charset="0"/>
                <a:cs typeface="Times New Roman" pitchFamily="18" charset="0"/>
              </a:rPr>
              <a:t>:</a:t>
            </a:r>
            <a:r>
              <a:rPr lang="en-US" altLang="zh-CN" i="1" smtClean="0">
                <a:latin typeface="Verdana" pitchFamily="34" charset="0"/>
                <a:cs typeface="Times New Roman" pitchFamily="18" charset="0"/>
              </a:rPr>
              <a:t>A</a:t>
            </a:r>
            <a:r>
              <a:rPr lang="en-US" altLang="zh-CN" smtClean="0">
                <a:latin typeface="Verdana" pitchFamily="34" charset="0"/>
              </a:rPr>
              <a:t>→</a:t>
            </a:r>
            <a:r>
              <a:rPr lang="en-US" altLang="zh-CN" i="1" smtClean="0">
                <a:latin typeface="Verdana" pitchFamily="34" charset="0"/>
                <a:cs typeface="Times New Roman" pitchFamily="18" charset="0"/>
              </a:rPr>
              <a:t>B</a:t>
            </a:r>
          </a:p>
          <a:p>
            <a:pPr lvl="1" algn="just"/>
            <a:r>
              <a:rPr lang="en-US" altLang="zh-CN" i="1" smtClean="0">
                <a:latin typeface="Verdana" pitchFamily="34" charset="0"/>
                <a:cs typeface="Times New Roman" pitchFamily="18" charset="0"/>
              </a:rPr>
              <a:t>f</a:t>
            </a:r>
            <a:r>
              <a:rPr lang="en-US" altLang="zh-CN" baseline="30000" smtClean="0">
                <a:latin typeface="Verdana" pitchFamily="34" charset="0"/>
              </a:rPr>
              <a:t>-1</a:t>
            </a:r>
            <a:r>
              <a:rPr lang="zh-CN" altLang="en-US" smtClean="0">
                <a:latin typeface="Verdana" pitchFamily="34" charset="0"/>
              </a:rPr>
              <a:t>是函数</a:t>
            </a:r>
          </a:p>
          <a:p>
            <a:pPr lvl="1" algn="just"/>
            <a:r>
              <a:rPr lang="en-US" altLang="zh-CN" i="1" smtClean="0">
                <a:latin typeface="Verdana" pitchFamily="34" charset="0"/>
                <a:cs typeface="Times New Roman" pitchFamily="18" charset="0"/>
              </a:rPr>
              <a:t>f</a:t>
            </a:r>
            <a:r>
              <a:rPr lang="en-US" altLang="zh-CN" baseline="30000" smtClean="0">
                <a:latin typeface="Verdana" pitchFamily="34" charset="0"/>
              </a:rPr>
              <a:t>-1</a:t>
            </a:r>
            <a:r>
              <a:rPr lang="en-US" altLang="zh-CN" smtClean="0">
                <a:latin typeface="Verdana" pitchFamily="34" charset="0"/>
                <a:cs typeface="Times New Roman" pitchFamily="18" charset="0"/>
              </a:rPr>
              <a:t>:ran</a:t>
            </a:r>
            <a:r>
              <a:rPr lang="en-US" altLang="zh-CN" i="1" smtClean="0">
                <a:latin typeface="Verdana" pitchFamily="34" charset="0"/>
                <a:cs typeface="Times New Roman" pitchFamily="18" charset="0"/>
              </a:rPr>
              <a:t>f</a:t>
            </a:r>
            <a:r>
              <a:rPr lang="en-US" altLang="zh-CN" smtClean="0">
                <a:latin typeface="Verdana" pitchFamily="34" charset="0"/>
              </a:rPr>
              <a:t>→</a:t>
            </a:r>
            <a:r>
              <a:rPr lang="en-US" altLang="zh-CN" i="1" smtClean="0">
                <a:latin typeface="Verdana" pitchFamily="34" charset="0"/>
                <a:cs typeface="Times New Roman" pitchFamily="18" charset="0"/>
              </a:rPr>
              <a:t>A</a:t>
            </a:r>
            <a:r>
              <a:rPr lang="zh-CN" altLang="en-US" smtClean="0">
                <a:latin typeface="Verdana" pitchFamily="34" charset="0"/>
                <a:cs typeface="Times New Roman" pitchFamily="18" charset="0"/>
              </a:rPr>
              <a:t>的双射函数</a:t>
            </a:r>
          </a:p>
          <a:p>
            <a:pPr lvl="1" algn="just"/>
            <a:r>
              <a:rPr lang="en-US" altLang="zh-CN" i="1" smtClean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f</a:t>
            </a:r>
            <a:r>
              <a:rPr lang="en-US" altLang="zh-CN" baseline="30000" smtClean="0">
                <a:solidFill>
                  <a:srgbClr val="FF0000"/>
                </a:solidFill>
                <a:latin typeface="Verdana" pitchFamily="34" charset="0"/>
              </a:rPr>
              <a:t>-1</a:t>
            </a:r>
            <a:r>
              <a:rPr lang="zh-CN" altLang="en-US" smtClean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不一定是</a:t>
            </a:r>
            <a:r>
              <a:rPr lang="en-US" altLang="zh-CN" i="1" smtClean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B</a:t>
            </a:r>
            <a:r>
              <a:rPr lang="zh-CN" altLang="en-US" smtClean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到</a:t>
            </a:r>
            <a:r>
              <a:rPr lang="en-US" altLang="zh-CN" i="1" smtClean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A</a:t>
            </a:r>
            <a:r>
              <a:rPr lang="zh-CN" altLang="en-US" smtClean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的双射函数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8.2 </a:t>
            </a:r>
            <a:r>
              <a:rPr lang="zh-CN" altLang="en-US" smtClean="0"/>
              <a:t>函数的复合与反函数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zh-CN" altLang="en-US" smtClean="0">
                <a:latin typeface="Verdana" pitchFamily="34" charset="0"/>
                <a:cs typeface="Times New Roman" pitchFamily="18" charset="0"/>
              </a:rPr>
              <a:t>定理：</a:t>
            </a:r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函数</a:t>
            </a:r>
            <a:r>
              <a:rPr lang="en-US" altLang="zh-CN" i="1" smtClean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f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:</a:t>
            </a:r>
            <a:r>
              <a:rPr lang="en-US" altLang="zh-CN" i="1" smtClean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A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→</a:t>
            </a:r>
            <a:r>
              <a:rPr lang="en-US" altLang="zh-CN" i="1" smtClean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B</a:t>
            </a:r>
            <a:r>
              <a:rPr lang="zh-CN" altLang="en-US" smtClean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是双射函数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i="1" smtClean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f</a:t>
            </a:r>
            <a:r>
              <a:rPr lang="en-US" altLang="zh-CN" baseline="30000" smtClean="0">
                <a:solidFill>
                  <a:srgbClr val="FF0000"/>
                </a:solidFill>
                <a:latin typeface="Verdana" pitchFamily="34" charset="0"/>
              </a:rPr>
              <a:t>-1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:</a:t>
            </a:r>
            <a:r>
              <a:rPr lang="en-US" altLang="zh-CN" i="1" smtClean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B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→</a:t>
            </a:r>
            <a:r>
              <a:rPr lang="en-US" altLang="zh-CN" i="1" smtClean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A</a:t>
            </a:r>
            <a:r>
              <a:rPr lang="zh-CN" altLang="en-US" smtClean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是双射函数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  <a:sym typeface="Symbol" pitchFamily="18" charset="2"/>
              </a:rPr>
              <a:t>证明：</a:t>
            </a:r>
            <a:r>
              <a:rPr lang="zh-CN" altLang="en-US" smtClean="0">
                <a:latin typeface="Verdana" pitchFamily="34" charset="0"/>
                <a:cs typeface="Times New Roman" pitchFamily="18" charset="0"/>
                <a:sym typeface="Symbol" pitchFamily="18" charset="2"/>
              </a:rPr>
              <a:t>由关系逆的性质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>
                <a:latin typeface="Verdana" pitchFamily="34" charset="0"/>
                <a:cs typeface="Times New Roman" pitchFamily="18" charset="0"/>
                <a:sym typeface="Symbol" pitchFamily="18" charset="2"/>
              </a:rPr>
              <a:t>         </a:t>
            </a:r>
            <a:r>
              <a:rPr lang="en-US" altLang="zh-CN" smtClean="0">
                <a:latin typeface="Verdana" pitchFamily="34" charset="0"/>
                <a:cs typeface="Times New Roman" pitchFamily="18" charset="0"/>
                <a:sym typeface="Symbol" pitchFamily="18" charset="2"/>
              </a:rPr>
              <a:t>dom</a:t>
            </a:r>
            <a:r>
              <a:rPr lang="en-US" altLang="zh-CN" i="1" smtClean="0">
                <a:latin typeface="Verdana" pitchFamily="34" charset="0"/>
                <a:cs typeface="Times New Roman" pitchFamily="18" charset="0"/>
              </a:rPr>
              <a:t>f</a:t>
            </a:r>
            <a:r>
              <a:rPr lang="en-US" altLang="zh-CN" baseline="30000" smtClean="0">
                <a:latin typeface="Verdana" pitchFamily="34" charset="0"/>
              </a:rPr>
              <a:t>-1</a:t>
            </a:r>
            <a:r>
              <a:rPr lang="en-US" altLang="zh-CN" smtClean="0">
                <a:latin typeface="Verdana" pitchFamily="34" charset="0"/>
                <a:cs typeface="Times New Roman" pitchFamily="18" charset="0"/>
                <a:sym typeface="Symbol" pitchFamily="18" charset="2"/>
              </a:rPr>
              <a:t>=ran</a:t>
            </a:r>
            <a:r>
              <a:rPr lang="en-US" altLang="zh-CN" i="1" smtClean="0">
                <a:latin typeface="Verdana" pitchFamily="34" charset="0"/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zh-CN" smtClean="0">
                <a:latin typeface="Verdana" pitchFamily="34" charset="0"/>
                <a:cs typeface="Times New Roman" pitchFamily="18" charset="0"/>
                <a:sym typeface="Symbol" pitchFamily="18" charset="2"/>
              </a:rPr>
              <a:t>=</a:t>
            </a:r>
            <a:r>
              <a:rPr lang="en-US" altLang="zh-CN" i="1" smtClean="0">
                <a:latin typeface="Verdana" pitchFamily="34" charset="0"/>
                <a:cs typeface="Times New Roman" pitchFamily="18" charset="0"/>
                <a:sym typeface="Symbol" pitchFamily="18" charset="2"/>
              </a:rPr>
              <a:t>B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latin typeface="Verdana" pitchFamily="34" charset="0"/>
                <a:cs typeface="Times New Roman" pitchFamily="18" charset="0"/>
                <a:sym typeface="Symbol" pitchFamily="18" charset="2"/>
              </a:rPr>
              <a:t>         ran</a:t>
            </a:r>
            <a:r>
              <a:rPr lang="en-US" altLang="zh-CN" i="1" smtClean="0">
                <a:latin typeface="Verdana" pitchFamily="34" charset="0"/>
                <a:cs typeface="Times New Roman" pitchFamily="18" charset="0"/>
              </a:rPr>
              <a:t>f</a:t>
            </a:r>
            <a:r>
              <a:rPr lang="en-US" altLang="zh-CN" baseline="30000" smtClean="0">
                <a:latin typeface="Verdana" pitchFamily="34" charset="0"/>
              </a:rPr>
              <a:t>-1</a:t>
            </a:r>
            <a:r>
              <a:rPr lang="en-US" altLang="zh-CN" smtClean="0">
                <a:latin typeface="Verdana" pitchFamily="34" charset="0"/>
                <a:cs typeface="Times New Roman" pitchFamily="18" charset="0"/>
                <a:sym typeface="Symbol" pitchFamily="18" charset="2"/>
              </a:rPr>
              <a:t>=dom</a:t>
            </a:r>
            <a:r>
              <a:rPr lang="en-US" altLang="zh-CN" i="1" smtClean="0">
                <a:latin typeface="Verdana" pitchFamily="34" charset="0"/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zh-CN" smtClean="0">
                <a:latin typeface="Verdana" pitchFamily="34" charset="0"/>
                <a:cs typeface="Times New Roman" pitchFamily="18" charset="0"/>
                <a:sym typeface="Symbol" pitchFamily="18" charset="2"/>
              </a:rPr>
              <a:t>=</a:t>
            </a:r>
            <a:r>
              <a:rPr lang="en-US" altLang="zh-CN" i="1" smtClean="0">
                <a:latin typeface="Verdana" pitchFamily="34" charset="0"/>
                <a:cs typeface="Times New Roman" pitchFamily="18" charset="0"/>
                <a:sym typeface="Symbol" pitchFamily="18" charset="2"/>
              </a:rPr>
              <a:t>A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>
                <a:latin typeface="Verdana" pitchFamily="34" charset="0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i="1" smtClean="0">
                <a:latin typeface="Verdana" pitchFamily="34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mtClean="0">
                <a:latin typeface="Verdana" pitchFamily="34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zh-CN" i="1" smtClean="0">
                <a:latin typeface="Verdana" pitchFamily="34" charset="0"/>
                <a:cs typeface="Times New Roman" pitchFamily="18" charset="0"/>
                <a:sym typeface="Symbol" pitchFamily="18" charset="2"/>
              </a:rPr>
              <a:t>B</a:t>
            </a:r>
            <a:r>
              <a:rPr lang="zh-CN" altLang="en-US" smtClean="0">
                <a:latin typeface="Verdana" pitchFamily="34" charset="0"/>
                <a:cs typeface="Times New Roman" pitchFamily="18" charset="0"/>
                <a:sym typeface="Symbol" pitchFamily="18" charset="2"/>
              </a:rPr>
              <a:t>，假设有</a:t>
            </a:r>
            <a:r>
              <a:rPr lang="en-US" altLang="zh-CN" i="1" smtClean="0">
                <a:latin typeface="Verdana" pitchFamily="34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en-US" altLang="zh-CN" baseline="-25000" smtClean="0">
                <a:latin typeface="Verdana" pitchFamily="34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mtClean="0">
                <a:latin typeface="Verdana" pitchFamily="34" charset="0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i="1" smtClean="0">
                <a:latin typeface="Verdana" pitchFamily="34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en-US" altLang="zh-CN" baseline="-25000" smtClean="0">
                <a:latin typeface="Verdana" pitchFamily="34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mtClean="0">
                <a:latin typeface="Verdana" pitchFamily="34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zh-CN" i="1" smtClean="0">
                <a:latin typeface="Verdana" pitchFamily="34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zh-CN" altLang="en-US" smtClean="0">
                <a:latin typeface="Verdana" pitchFamily="34" charset="0"/>
                <a:cs typeface="Times New Roman" pitchFamily="18" charset="0"/>
                <a:sym typeface="Symbol" pitchFamily="18" charset="2"/>
              </a:rPr>
              <a:t>，使得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>
                <a:latin typeface="Verdana" pitchFamily="34" charset="0"/>
                <a:cs typeface="Times New Roman" pitchFamily="18" charset="0"/>
                <a:sym typeface="Symbol" pitchFamily="18" charset="2"/>
              </a:rPr>
              <a:t>         </a:t>
            </a:r>
            <a:r>
              <a:rPr lang="en-US" altLang="zh-CN" smtClean="0">
                <a:latin typeface="Verdana" pitchFamily="34" charset="0"/>
                <a:cs typeface="Times New Roman" pitchFamily="18" charset="0"/>
                <a:sym typeface="Symbol" pitchFamily="18" charset="2"/>
              </a:rPr>
              <a:t>&lt;</a:t>
            </a:r>
            <a:r>
              <a:rPr lang="en-US" altLang="zh-CN" i="1" smtClean="0">
                <a:latin typeface="Verdana" pitchFamily="34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mtClean="0">
                <a:latin typeface="Verdana" pitchFamily="34" charset="0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i="1" smtClean="0">
                <a:latin typeface="Verdana" pitchFamily="34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en-US" altLang="zh-CN" baseline="-25000" smtClean="0">
                <a:latin typeface="Verdana" pitchFamily="34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mtClean="0">
                <a:latin typeface="Verdana" pitchFamily="34" charset="0"/>
                <a:cs typeface="Times New Roman" pitchFamily="18" charset="0"/>
                <a:sym typeface="Symbol" pitchFamily="18" charset="2"/>
              </a:rPr>
              <a:t>&gt;</a:t>
            </a:r>
            <a:r>
              <a:rPr lang="en-US" altLang="zh-CN" i="1" smtClean="0">
                <a:latin typeface="Verdana" pitchFamily="34" charset="0"/>
                <a:cs typeface="Times New Roman" pitchFamily="18" charset="0"/>
              </a:rPr>
              <a:t>f</a:t>
            </a:r>
            <a:r>
              <a:rPr lang="en-US" altLang="zh-CN" baseline="30000" smtClean="0">
                <a:latin typeface="Verdana" pitchFamily="34" charset="0"/>
              </a:rPr>
              <a:t>-1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zh-CN" smtClean="0">
                <a:latin typeface="Verdana" pitchFamily="34" charset="0"/>
                <a:cs typeface="Times New Roman" pitchFamily="18" charset="0"/>
                <a:sym typeface="Symbol" pitchFamily="18" charset="2"/>
              </a:rPr>
              <a:t>&lt;</a:t>
            </a:r>
            <a:r>
              <a:rPr lang="en-US" altLang="zh-CN" i="1" smtClean="0">
                <a:latin typeface="Verdana" pitchFamily="34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mtClean="0">
                <a:latin typeface="Verdana" pitchFamily="34" charset="0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i="1" smtClean="0">
                <a:latin typeface="Verdana" pitchFamily="34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en-US" altLang="zh-CN" baseline="-25000" smtClean="0">
                <a:latin typeface="Verdana" pitchFamily="34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mtClean="0">
                <a:latin typeface="Verdana" pitchFamily="34" charset="0"/>
                <a:cs typeface="Times New Roman" pitchFamily="18" charset="0"/>
                <a:sym typeface="Symbol" pitchFamily="18" charset="2"/>
              </a:rPr>
              <a:t>&gt;</a:t>
            </a:r>
            <a:r>
              <a:rPr lang="en-US" altLang="zh-CN" i="1" smtClean="0">
                <a:latin typeface="Verdana" pitchFamily="34" charset="0"/>
                <a:cs typeface="Times New Roman" pitchFamily="18" charset="0"/>
              </a:rPr>
              <a:t>f</a:t>
            </a:r>
            <a:r>
              <a:rPr lang="en-US" altLang="zh-CN" baseline="30000" smtClean="0">
                <a:latin typeface="Verdana" pitchFamily="34" charset="0"/>
              </a:rPr>
              <a:t>-1</a:t>
            </a:r>
            <a:endParaRPr lang="en-US" altLang="zh-CN" smtClean="0">
              <a:latin typeface="Verdana" pitchFamily="34" charset="0"/>
              <a:cs typeface="Times New Roman" pitchFamily="18" charset="0"/>
              <a:sym typeface="Symbol" pitchFamily="18" charset="2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>
                <a:latin typeface="Verdana" pitchFamily="34" charset="0"/>
                <a:cs typeface="Times New Roman" pitchFamily="18" charset="0"/>
                <a:sym typeface="Symbol" pitchFamily="18" charset="2"/>
              </a:rPr>
              <a:t>则      </a:t>
            </a:r>
            <a:r>
              <a:rPr lang="en-US" altLang="zh-CN" smtClean="0">
                <a:latin typeface="Verdana" pitchFamily="34" charset="0"/>
                <a:cs typeface="Times New Roman" pitchFamily="18" charset="0"/>
                <a:sym typeface="Symbol" pitchFamily="18" charset="2"/>
              </a:rPr>
              <a:t>&lt;</a:t>
            </a:r>
            <a:r>
              <a:rPr lang="en-US" altLang="zh-CN" i="1" smtClean="0">
                <a:latin typeface="Verdana" pitchFamily="34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en-US" altLang="zh-CN" baseline="-25000" smtClean="0">
                <a:latin typeface="Verdana" pitchFamily="34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mtClean="0">
                <a:latin typeface="Verdana" pitchFamily="34" charset="0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i="1" smtClean="0">
                <a:latin typeface="Verdana" pitchFamily="34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mtClean="0">
                <a:latin typeface="Verdana" pitchFamily="34" charset="0"/>
                <a:cs typeface="Times New Roman" pitchFamily="18" charset="0"/>
                <a:sym typeface="Symbol" pitchFamily="18" charset="2"/>
              </a:rPr>
              <a:t>&gt;</a:t>
            </a:r>
            <a:r>
              <a:rPr lang="en-US" altLang="zh-CN" i="1" smtClean="0">
                <a:latin typeface="Verdana" pitchFamily="34" charset="0"/>
                <a:cs typeface="Times New Roman" pitchFamily="18" charset="0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zh-CN" smtClean="0">
                <a:latin typeface="Verdana" pitchFamily="34" charset="0"/>
                <a:cs typeface="Times New Roman" pitchFamily="18" charset="0"/>
                <a:sym typeface="Symbol" pitchFamily="18" charset="2"/>
              </a:rPr>
              <a:t>&lt;</a:t>
            </a:r>
            <a:r>
              <a:rPr lang="en-US" altLang="zh-CN" i="1" smtClean="0">
                <a:latin typeface="Verdana" pitchFamily="34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en-US" altLang="zh-CN" baseline="-25000" smtClean="0">
                <a:latin typeface="Verdana" pitchFamily="34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mtClean="0">
                <a:latin typeface="Verdana" pitchFamily="34" charset="0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i="1" smtClean="0">
                <a:latin typeface="Verdana" pitchFamily="34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mtClean="0">
                <a:latin typeface="Verdana" pitchFamily="34" charset="0"/>
                <a:cs typeface="Times New Roman" pitchFamily="18" charset="0"/>
                <a:sym typeface="Symbol" pitchFamily="18" charset="2"/>
              </a:rPr>
              <a:t>&gt;</a:t>
            </a:r>
            <a:r>
              <a:rPr lang="en-US" altLang="zh-CN" i="1" smtClean="0">
                <a:latin typeface="Verdana" pitchFamily="34" charset="0"/>
                <a:cs typeface="Times New Roman" pitchFamily="18" charset="0"/>
              </a:rPr>
              <a:t>f</a:t>
            </a:r>
            <a:endParaRPr lang="en-US" altLang="zh-CN" smtClean="0">
              <a:latin typeface="Verdana" pitchFamily="34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i="1" smtClean="0">
                <a:latin typeface="Verdana" pitchFamily="34" charset="0"/>
                <a:cs typeface="Times New Roman" pitchFamily="18" charset="0"/>
              </a:rPr>
              <a:t>f</a:t>
            </a:r>
            <a:r>
              <a:rPr lang="zh-CN" altLang="en-US" smtClean="0">
                <a:latin typeface="Verdana" pitchFamily="34" charset="0"/>
                <a:cs typeface="Times New Roman" pitchFamily="18" charset="0"/>
              </a:rPr>
              <a:t>是单射，故</a:t>
            </a:r>
            <a:r>
              <a:rPr lang="en-US" altLang="zh-CN" i="1" smtClean="0">
                <a:latin typeface="Verdana" pitchFamily="34" charset="0"/>
                <a:cs typeface="Times New Roman" pitchFamily="18" charset="0"/>
              </a:rPr>
              <a:t>y</a:t>
            </a:r>
            <a:r>
              <a:rPr lang="en-US" altLang="zh-CN" baseline="-25000" smtClean="0">
                <a:latin typeface="Verdana" pitchFamily="34" charset="0"/>
                <a:cs typeface="Times New Roman" pitchFamily="18" charset="0"/>
              </a:rPr>
              <a:t>1</a:t>
            </a:r>
            <a:r>
              <a:rPr lang="en-US" altLang="zh-CN" smtClean="0">
                <a:latin typeface="Verdana" pitchFamily="34" charset="0"/>
                <a:cs typeface="Times New Roman" pitchFamily="18" charset="0"/>
              </a:rPr>
              <a:t>=</a:t>
            </a:r>
            <a:r>
              <a:rPr lang="en-US" altLang="zh-CN" i="1" smtClean="0">
                <a:latin typeface="Verdana" pitchFamily="34" charset="0"/>
                <a:cs typeface="Times New Roman" pitchFamily="18" charset="0"/>
              </a:rPr>
              <a:t>y</a:t>
            </a:r>
            <a:r>
              <a:rPr lang="en-US" altLang="zh-CN" baseline="-25000" smtClean="0">
                <a:latin typeface="Verdana" pitchFamily="34" charset="0"/>
                <a:cs typeface="Times New Roman" pitchFamily="18" charset="0"/>
              </a:rPr>
              <a:t>2</a:t>
            </a:r>
            <a:r>
              <a:rPr lang="zh-CN" altLang="en-US" smtClean="0">
                <a:latin typeface="Verdana" pitchFamily="34" charset="0"/>
                <a:cs typeface="Times New Roman" pitchFamily="18" charset="0"/>
              </a:rPr>
              <a:t>，所以</a:t>
            </a:r>
            <a:r>
              <a:rPr lang="en-US" altLang="zh-CN" i="1" smtClean="0">
                <a:latin typeface="Verdana" pitchFamily="34" charset="0"/>
                <a:cs typeface="Times New Roman" pitchFamily="18" charset="0"/>
              </a:rPr>
              <a:t>f</a:t>
            </a:r>
            <a:r>
              <a:rPr lang="en-US" altLang="zh-CN" baseline="30000" smtClean="0">
                <a:latin typeface="Verdana" pitchFamily="34" charset="0"/>
              </a:rPr>
              <a:t>-1</a:t>
            </a:r>
            <a:r>
              <a:rPr lang="zh-CN" altLang="en-US" smtClean="0">
                <a:latin typeface="Verdana" pitchFamily="34" charset="0"/>
                <a:cs typeface="Times New Roman" pitchFamily="18" charset="0"/>
              </a:rPr>
              <a:t>是函数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>
                <a:latin typeface="Verdana" pitchFamily="34" charset="0"/>
                <a:cs typeface="Times New Roman" pitchFamily="18" charset="0"/>
              </a:rPr>
              <a:t>同样可以证明</a:t>
            </a:r>
            <a:r>
              <a:rPr lang="en-US" altLang="zh-CN" i="1" smtClean="0">
                <a:latin typeface="Verdana" pitchFamily="34" charset="0"/>
                <a:cs typeface="Times New Roman" pitchFamily="18" charset="0"/>
              </a:rPr>
              <a:t>f</a:t>
            </a:r>
            <a:r>
              <a:rPr lang="en-US" altLang="zh-CN" baseline="30000" smtClean="0">
                <a:latin typeface="Verdana" pitchFamily="34" charset="0"/>
              </a:rPr>
              <a:t>-1</a:t>
            </a:r>
            <a:r>
              <a:rPr lang="zh-CN" altLang="en-US" smtClean="0">
                <a:latin typeface="Verdana" pitchFamily="34" charset="0"/>
                <a:cs typeface="Times New Roman" pitchFamily="18" charset="0"/>
              </a:rPr>
              <a:t>是单射和满射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8.2 </a:t>
            </a:r>
            <a:r>
              <a:rPr lang="zh-CN" altLang="en-US" smtClean="0"/>
              <a:t>函数的复合与反函数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zh-CN" altLang="en-US" smtClean="0">
                <a:latin typeface="Verdana" pitchFamily="34" charset="0"/>
                <a:cs typeface="Times New Roman" pitchFamily="18" charset="0"/>
              </a:rPr>
              <a:t>定理：</a:t>
            </a:r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函数</a:t>
            </a:r>
            <a:r>
              <a:rPr lang="en-US" altLang="zh-CN" i="1" smtClean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f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:</a:t>
            </a:r>
            <a:r>
              <a:rPr lang="en-US" altLang="zh-CN" i="1" smtClean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A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→</a:t>
            </a:r>
            <a:r>
              <a:rPr lang="en-US" altLang="zh-CN" i="1" smtClean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B</a:t>
            </a:r>
            <a:r>
              <a:rPr lang="zh-CN" altLang="en-US" smtClean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是双射函数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  <a:sym typeface="Symbol" pitchFamily="18" charset="2"/>
              </a:rPr>
              <a:t>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i="1" smtClean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           f</a:t>
            </a:r>
            <a:r>
              <a:rPr lang="en-US" altLang="zh-CN" baseline="30000" smtClean="0">
                <a:solidFill>
                  <a:srgbClr val="FF0000"/>
                </a:solidFill>
                <a:latin typeface="Verdana" pitchFamily="34" charset="0"/>
              </a:rPr>
              <a:t>-1</a:t>
            </a:r>
            <a:r>
              <a:rPr lang="en-US" altLang="en-US" smtClean="0">
                <a:solidFill>
                  <a:srgbClr val="FF0000"/>
                </a:solidFill>
                <a:sym typeface="Symbol" pitchFamily="18" charset="2"/>
              </a:rPr>
              <a:t></a:t>
            </a:r>
            <a:r>
              <a:rPr lang="en-US" altLang="zh-CN" i="1" smtClean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f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=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I</a:t>
            </a:r>
            <a:r>
              <a:rPr lang="en-US" altLang="zh-CN" i="1" baseline="-25000" smtClean="0">
                <a:solidFill>
                  <a:srgbClr val="FF0000"/>
                </a:solidFill>
                <a:latin typeface="Verdana" pitchFamily="34" charset="0"/>
              </a:rPr>
              <a:t>B</a:t>
            </a:r>
            <a:r>
              <a:rPr lang="zh-CN" altLang="en-US" smtClean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  <a:sym typeface="Symbol" pitchFamily="18" charset="2"/>
              </a:rPr>
              <a:t>，</a:t>
            </a:r>
            <a:r>
              <a:rPr lang="en-US" altLang="zh-CN" i="1" smtClean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f</a:t>
            </a:r>
            <a:r>
              <a:rPr lang="en-US" altLang="en-US" smtClean="0">
                <a:solidFill>
                  <a:srgbClr val="FF0000"/>
                </a:solidFill>
                <a:sym typeface="Symbol" pitchFamily="18" charset="2"/>
              </a:rPr>
              <a:t></a:t>
            </a:r>
            <a:r>
              <a:rPr lang="en-US" altLang="zh-CN" i="1" smtClean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f</a:t>
            </a:r>
            <a:r>
              <a:rPr lang="en-US" altLang="zh-CN" baseline="30000" smtClean="0">
                <a:solidFill>
                  <a:srgbClr val="FF0000"/>
                </a:solidFill>
                <a:latin typeface="Verdana" pitchFamily="34" charset="0"/>
              </a:rPr>
              <a:t>-1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=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  <a:cs typeface="Times New Roman" pitchFamily="18" charset="0"/>
              </a:rPr>
              <a:t>I</a:t>
            </a:r>
            <a:r>
              <a:rPr lang="en-US" altLang="zh-CN" i="1" baseline="-25000" smtClean="0">
                <a:solidFill>
                  <a:srgbClr val="FF0000"/>
                </a:solidFill>
                <a:latin typeface="Verdana" pitchFamily="34" charset="0"/>
              </a:rPr>
              <a:t>A</a:t>
            </a:r>
            <a:endParaRPr lang="en-US" altLang="zh-CN" i="1" smtClean="0">
              <a:solidFill>
                <a:srgbClr val="FF0000"/>
              </a:solidFill>
              <a:latin typeface="Verdana" pitchFamily="34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  <a:sym typeface="Symbol" pitchFamily="18" charset="2"/>
              </a:rPr>
              <a:t>证明：</a:t>
            </a:r>
            <a:r>
              <a:rPr lang="zh-CN" altLang="en-US" smtClean="0">
                <a:latin typeface="Verdana" pitchFamily="34" charset="0"/>
                <a:cs typeface="Times New Roman" pitchFamily="18" charset="0"/>
                <a:sym typeface="Symbol" pitchFamily="18" charset="2"/>
              </a:rPr>
              <a:t>首先易证</a:t>
            </a:r>
            <a:r>
              <a:rPr lang="en-US" altLang="zh-CN" i="1" smtClean="0">
                <a:latin typeface="Verdana" pitchFamily="34" charset="0"/>
                <a:cs typeface="Times New Roman" pitchFamily="18" charset="0"/>
              </a:rPr>
              <a:t>f</a:t>
            </a:r>
            <a:r>
              <a:rPr lang="en-US" altLang="zh-CN" baseline="30000" smtClean="0">
                <a:latin typeface="Verdana" pitchFamily="34" charset="0"/>
              </a:rPr>
              <a:t>-1</a:t>
            </a:r>
            <a:r>
              <a:rPr lang="en-US" altLang="en-US" smtClean="0">
                <a:sym typeface="Symbol" pitchFamily="18" charset="2"/>
              </a:rPr>
              <a:t></a:t>
            </a:r>
            <a:r>
              <a:rPr lang="en-US" altLang="zh-CN" i="1" smtClean="0">
                <a:latin typeface="Verdana" pitchFamily="34" charset="0"/>
                <a:cs typeface="Times New Roman" pitchFamily="18" charset="0"/>
              </a:rPr>
              <a:t>f</a:t>
            </a:r>
            <a:r>
              <a:rPr lang="zh-CN" altLang="en-US" smtClean="0">
                <a:latin typeface="Verdana" pitchFamily="34" charset="0"/>
                <a:cs typeface="Times New Roman" pitchFamily="18" charset="0"/>
                <a:sym typeface="Symbol" pitchFamily="18" charset="2"/>
              </a:rPr>
              <a:t>是</a:t>
            </a:r>
            <a:r>
              <a:rPr lang="en-US" altLang="zh-CN" smtClean="0">
                <a:latin typeface="Verdana" pitchFamily="34" charset="0"/>
                <a:cs typeface="Times New Roman" pitchFamily="18" charset="0"/>
                <a:sym typeface="Symbol" pitchFamily="18" charset="2"/>
              </a:rPr>
              <a:t>B</a:t>
            </a:r>
            <a:r>
              <a:rPr lang="zh-CN" altLang="en-US" smtClean="0">
                <a:latin typeface="Verdana" pitchFamily="34" charset="0"/>
                <a:cs typeface="Times New Roman" pitchFamily="18" charset="0"/>
                <a:sym typeface="Symbol" pitchFamily="18" charset="2"/>
              </a:rPr>
              <a:t>到</a:t>
            </a:r>
            <a:r>
              <a:rPr lang="en-US" altLang="zh-CN" smtClean="0">
                <a:latin typeface="Verdana" pitchFamily="34" charset="0"/>
                <a:cs typeface="Times New Roman" pitchFamily="18" charset="0"/>
                <a:sym typeface="Symbol" pitchFamily="18" charset="2"/>
              </a:rPr>
              <a:t>B</a:t>
            </a:r>
            <a:r>
              <a:rPr lang="zh-CN" altLang="en-US" smtClean="0">
                <a:latin typeface="Verdana" pitchFamily="34" charset="0"/>
                <a:cs typeface="Times New Roman" pitchFamily="18" charset="0"/>
                <a:sym typeface="Symbol" pitchFamily="18" charset="2"/>
              </a:rPr>
              <a:t>的函数。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latin typeface="Verdana" pitchFamily="34" charset="0"/>
                <a:cs typeface="Times New Roman" pitchFamily="18" charset="0"/>
                <a:sym typeface="Symbol" pitchFamily="18" charset="2"/>
              </a:rPr>
              <a:t> &lt;x,y&gt;,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latin typeface="Verdana" pitchFamily="34" charset="0"/>
                <a:cs typeface="Times New Roman" pitchFamily="18" charset="0"/>
                <a:sym typeface="Symbol" pitchFamily="18" charset="2"/>
              </a:rPr>
              <a:t>                &lt;x,y&gt;</a:t>
            </a:r>
            <a:r>
              <a:rPr lang="en-US" altLang="zh-CN" i="1" smtClean="0">
                <a:latin typeface="Verdana" pitchFamily="34" charset="0"/>
                <a:cs typeface="Times New Roman" pitchFamily="18" charset="0"/>
              </a:rPr>
              <a:t>f</a:t>
            </a:r>
            <a:r>
              <a:rPr lang="en-US" altLang="zh-CN" baseline="30000" smtClean="0">
                <a:latin typeface="Verdana" pitchFamily="34" charset="0"/>
              </a:rPr>
              <a:t>-1</a:t>
            </a:r>
            <a:r>
              <a:rPr lang="en-US" altLang="en-US" smtClean="0">
                <a:sym typeface="Symbol" pitchFamily="18" charset="2"/>
              </a:rPr>
              <a:t></a:t>
            </a:r>
            <a:r>
              <a:rPr lang="en-US" altLang="zh-CN" i="1" smtClean="0">
                <a:latin typeface="Verdana" pitchFamily="34" charset="0"/>
                <a:cs typeface="Times New Roman" pitchFamily="18" charset="0"/>
              </a:rPr>
              <a:t>f</a:t>
            </a:r>
            <a:endParaRPr lang="en-US" altLang="zh-CN" smtClean="0">
              <a:latin typeface="Verdana" pitchFamily="34" charset="0"/>
              <a:cs typeface="Times New Roman" pitchFamily="18" charset="0"/>
              <a:sym typeface="Symbol" pitchFamily="18" charset="2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latin typeface="Verdana" pitchFamily="34" charset="0"/>
                <a:cs typeface="Times New Roman" pitchFamily="18" charset="0"/>
                <a:sym typeface="Symbol" pitchFamily="18" charset="2"/>
              </a:rPr>
              <a:t>                t(&lt;x,t&gt;</a:t>
            </a:r>
            <a:r>
              <a:rPr lang="en-US" altLang="zh-CN" i="1" smtClean="0">
                <a:latin typeface="Verdana" pitchFamily="34" charset="0"/>
                <a:cs typeface="Times New Roman" pitchFamily="18" charset="0"/>
              </a:rPr>
              <a:t>f</a:t>
            </a:r>
            <a:r>
              <a:rPr lang="en-US" altLang="zh-CN" baseline="30000" smtClean="0">
                <a:latin typeface="Verdana" pitchFamily="34" charset="0"/>
              </a:rPr>
              <a:t>-1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zh-CN" smtClean="0">
                <a:latin typeface="Verdana" pitchFamily="34" charset="0"/>
                <a:cs typeface="Times New Roman" pitchFamily="18" charset="0"/>
                <a:sym typeface="Symbol" pitchFamily="18" charset="2"/>
              </a:rPr>
              <a:t>&lt;t,y&gt;</a:t>
            </a:r>
            <a:r>
              <a:rPr lang="en-US" altLang="zh-CN" i="1" smtClean="0">
                <a:latin typeface="Verdana" pitchFamily="34" charset="0"/>
                <a:cs typeface="Times New Roman" pitchFamily="18" charset="0"/>
              </a:rPr>
              <a:t>f</a:t>
            </a:r>
            <a:r>
              <a:rPr lang="en-US" altLang="zh-CN" smtClean="0">
                <a:latin typeface="Verdana" pitchFamily="34" charset="0"/>
                <a:cs typeface="Times New Roman" pitchFamily="18" charset="0"/>
                <a:sym typeface="Symbol" pitchFamily="18" charset="2"/>
              </a:rPr>
              <a:t>)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latin typeface="Verdana" pitchFamily="34" charset="0"/>
                <a:cs typeface="Times New Roman" pitchFamily="18" charset="0"/>
                <a:sym typeface="Symbol" pitchFamily="18" charset="2"/>
              </a:rPr>
              <a:t>                t(&lt;t,x&gt;</a:t>
            </a:r>
            <a:r>
              <a:rPr lang="en-US" altLang="zh-CN" i="1" smtClean="0">
                <a:latin typeface="Verdana" pitchFamily="34" charset="0"/>
                <a:cs typeface="Times New Roman" pitchFamily="18" charset="0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zh-CN" smtClean="0">
                <a:latin typeface="Verdana" pitchFamily="34" charset="0"/>
                <a:cs typeface="Times New Roman" pitchFamily="18" charset="0"/>
                <a:sym typeface="Symbol" pitchFamily="18" charset="2"/>
              </a:rPr>
              <a:t>&lt;t,y&gt;</a:t>
            </a:r>
            <a:r>
              <a:rPr lang="en-US" altLang="zh-CN" i="1" smtClean="0">
                <a:latin typeface="Verdana" pitchFamily="34" charset="0"/>
                <a:cs typeface="Times New Roman" pitchFamily="18" charset="0"/>
              </a:rPr>
              <a:t>f</a:t>
            </a:r>
            <a:r>
              <a:rPr lang="en-US" altLang="zh-CN" smtClean="0">
                <a:latin typeface="Verdana" pitchFamily="34" charset="0"/>
                <a:cs typeface="Times New Roman" pitchFamily="18" charset="0"/>
                <a:sym typeface="Symbol" pitchFamily="18" charset="2"/>
              </a:rPr>
              <a:t>)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latin typeface="Verdana" pitchFamily="34" charset="0"/>
                <a:cs typeface="Times New Roman" pitchFamily="18" charset="0"/>
                <a:sym typeface="Symbol" pitchFamily="18" charset="2"/>
              </a:rPr>
              <a:t>                x=y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zh-CN" smtClean="0">
                <a:latin typeface="Verdana" pitchFamily="34" charset="0"/>
                <a:cs typeface="Times New Roman" pitchFamily="18" charset="0"/>
                <a:sym typeface="Symbol" pitchFamily="18" charset="2"/>
              </a:rPr>
              <a:t>x,yB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latin typeface="Verdana" pitchFamily="34" charset="0"/>
                <a:cs typeface="Times New Roman" pitchFamily="18" charset="0"/>
                <a:sym typeface="Symbol" pitchFamily="18" charset="2"/>
              </a:rPr>
              <a:t>                &lt;x,y&gt;</a:t>
            </a:r>
            <a:r>
              <a:rPr lang="en-US" altLang="zh-CN" smtClean="0">
                <a:latin typeface="Verdana" pitchFamily="34" charset="0"/>
                <a:cs typeface="Times New Roman" pitchFamily="18" charset="0"/>
              </a:rPr>
              <a:t>I</a:t>
            </a:r>
            <a:r>
              <a:rPr lang="en-US" altLang="zh-CN" i="1" baseline="-25000" smtClean="0">
                <a:latin typeface="Verdana" pitchFamily="34" charset="0"/>
              </a:rPr>
              <a:t>B</a:t>
            </a:r>
            <a:endParaRPr lang="en-US" altLang="zh-CN" smtClean="0">
              <a:latin typeface="Verdana" pitchFamily="34" charset="0"/>
              <a:cs typeface="Times New Roman" pitchFamily="18" charset="0"/>
              <a:sym typeface="Symbol" pitchFamily="18" charset="2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latin typeface="Verdana" pitchFamily="34" charset="0"/>
                <a:cs typeface="Times New Roman" pitchFamily="18" charset="0"/>
                <a:sym typeface="Symbol" pitchFamily="18" charset="2"/>
              </a:rPr>
              <a:t>          </a:t>
            </a:r>
            <a:r>
              <a:rPr lang="zh-CN" altLang="en-US" smtClean="0">
                <a:latin typeface="Verdana" pitchFamily="34" charset="0"/>
                <a:cs typeface="Times New Roman" pitchFamily="18" charset="0"/>
                <a:sym typeface="Symbol" pitchFamily="18" charset="2"/>
              </a:rPr>
              <a:t>同理可以证明</a:t>
            </a:r>
            <a:r>
              <a:rPr lang="en-US" altLang="zh-CN" smtClean="0">
                <a:latin typeface="Verdana" pitchFamily="34" charset="0"/>
                <a:cs typeface="Times New Roman" pitchFamily="18" charset="0"/>
              </a:rPr>
              <a:t>I</a:t>
            </a:r>
            <a:r>
              <a:rPr lang="en-US" altLang="zh-CN" i="1" baseline="-25000" smtClean="0">
                <a:latin typeface="Verdana" pitchFamily="34" charset="0"/>
              </a:rPr>
              <a:t>B</a:t>
            </a:r>
            <a:r>
              <a:rPr lang="zh-CN" altLang="en-US" smtClean="0">
                <a:latin typeface="Verdana" pitchFamily="34" charset="0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i="1" smtClean="0">
                <a:latin typeface="Verdana" pitchFamily="34" charset="0"/>
                <a:cs typeface="Times New Roman" pitchFamily="18" charset="0"/>
              </a:rPr>
              <a:t>f</a:t>
            </a:r>
            <a:r>
              <a:rPr lang="en-US" altLang="zh-CN" baseline="30000" smtClean="0">
                <a:latin typeface="Verdana" pitchFamily="34" charset="0"/>
              </a:rPr>
              <a:t>-1</a:t>
            </a:r>
            <a:r>
              <a:rPr lang="en-US" altLang="en-US" smtClean="0">
                <a:sym typeface="Symbol" pitchFamily="18" charset="2"/>
              </a:rPr>
              <a:t></a:t>
            </a:r>
            <a:r>
              <a:rPr lang="en-US" altLang="zh-CN" i="1" smtClean="0">
                <a:latin typeface="Verdana" pitchFamily="34" charset="0"/>
                <a:cs typeface="Times New Roman" pitchFamily="18" charset="0"/>
              </a:rPr>
              <a:t>f</a:t>
            </a:r>
            <a:endParaRPr lang="zh-CN" altLang="en-US" i="1" smtClean="0">
              <a:latin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8.2 </a:t>
            </a:r>
            <a:r>
              <a:rPr lang="zh-CN" altLang="en-US" smtClean="0"/>
              <a:t>函数的复合与反函数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41438"/>
            <a:ext cx="7918450" cy="4895850"/>
          </a:xfrm>
        </p:spPr>
        <p:txBody>
          <a:bodyPr/>
          <a:lstStyle/>
          <a:p>
            <a:r>
              <a:rPr lang="zh-CN" altLang="en-US" smtClean="0"/>
              <a:t>例：设</a:t>
            </a:r>
            <a:r>
              <a:rPr lang="en-US" altLang="zh-CN" i="1" smtClean="0">
                <a:latin typeface="Verdana" pitchFamily="34" charset="0"/>
              </a:rPr>
              <a:t>f</a:t>
            </a:r>
            <a:r>
              <a:rPr lang="en-US" altLang="zh-CN" smtClean="0">
                <a:latin typeface="Verdana" pitchFamily="34" charset="0"/>
              </a:rPr>
              <a:t>:R→R, </a:t>
            </a:r>
            <a:r>
              <a:rPr lang="en-US" altLang="zh-CN" i="1" smtClean="0">
                <a:latin typeface="Verdana" pitchFamily="34" charset="0"/>
              </a:rPr>
              <a:t>g</a:t>
            </a:r>
            <a:r>
              <a:rPr lang="en-US" altLang="zh-CN" smtClean="0">
                <a:latin typeface="Verdana" pitchFamily="34" charset="0"/>
              </a:rPr>
              <a:t>:R→R</a:t>
            </a:r>
          </a:p>
          <a:p>
            <a:endParaRPr lang="en-US" altLang="zh-CN" smtClean="0">
              <a:latin typeface="Verdana" pitchFamily="34" charset="0"/>
            </a:endParaRPr>
          </a:p>
          <a:p>
            <a:endParaRPr lang="en-US" altLang="zh-CN" smtClean="0">
              <a:latin typeface="Verdana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mtClean="0">
                <a:latin typeface="Verdana" pitchFamily="34" charset="0"/>
              </a:rPr>
              <a:t>          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latin typeface="Verdana" pitchFamily="34" charset="0"/>
              </a:rPr>
              <a:t>           </a:t>
            </a:r>
            <a:r>
              <a:rPr lang="en-US" altLang="zh-CN" i="1" smtClean="0">
                <a:latin typeface="Verdana" pitchFamily="34" charset="0"/>
              </a:rPr>
              <a:t>g</a:t>
            </a:r>
            <a:r>
              <a:rPr lang="en-US" altLang="zh-CN" smtClean="0">
                <a:latin typeface="Verdana" pitchFamily="34" charset="0"/>
              </a:rPr>
              <a:t>(x) = x+2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>
                <a:latin typeface="Verdana" pitchFamily="34" charset="0"/>
              </a:rPr>
              <a:t>求：</a:t>
            </a:r>
            <a:r>
              <a:rPr lang="en-US" altLang="zh-CN" i="1" smtClean="0">
                <a:latin typeface="Verdana" pitchFamily="34" charset="0"/>
                <a:cs typeface="Times New Roman" pitchFamily="18" charset="0"/>
              </a:rPr>
              <a:t>f</a:t>
            </a:r>
            <a:r>
              <a:rPr lang="en-US" altLang="en-US" smtClean="0">
                <a:sym typeface="Symbol" pitchFamily="18" charset="2"/>
              </a:rPr>
              <a:t></a:t>
            </a:r>
            <a:r>
              <a:rPr lang="en-US" altLang="zh-CN" i="1" smtClean="0">
                <a:latin typeface="Verdana" pitchFamily="34" charset="0"/>
                <a:cs typeface="Times New Roman" pitchFamily="18" charset="0"/>
              </a:rPr>
              <a:t>g, g</a:t>
            </a:r>
            <a:r>
              <a:rPr lang="en-US" altLang="en-US" smtClean="0">
                <a:sym typeface="Symbol" pitchFamily="18" charset="2"/>
              </a:rPr>
              <a:t></a:t>
            </a:r>
            <a:r>
              <a:rPr lang="en-US" altLang="zh-CN" i="1" smtClean="0">
                <a:latin typeface="Verdana" pitchFamily="34" charset="0"/>
                <a:cs typeface="Times New Roman" pitchFamily="18" charset="0"/>
              </a:rPr>
              <a:t>f. </a:t>
            </a:r>
            <a:r>
              <a:rPr lang="zh-CN" altLang="en-US" smtClean="0">
                <a:latin typeface="Verdana" pitchFamily="34" charset="0"/>
                <a:cs typeface="Times New Roman" pitchFamily="18" charset="0"/>
              </a:rPr>
              <a:t>如果</a:t>
            </a:r>
            <a:r>
              <a:rPr lang="en-US" altLang="zh-CN" i="1" smtClean="0">
                <a:latin typeface="Verdana" pitchFamily="34" charset="0"/>
                <a:cs typeface="Times New Roman" pitchFamily="18" charset="0"/>
              </a:rPr>
              <a:t>f</a:t>
            </a:r>
            <a:r>
              <a:rPr lang="zh-CN" altLang="en-US" smtClean="0">
                <a:latin typeface="Verdana" pitchFamily="34" charset="0"/>
                <a:cs typeface="Times New Roman" pitchFamily="18" charset="0"/>
              </a:rPr>
              <a:t>和</a:t>
            </a:r>
            <a:r>
              <a:rPr lang="en-US" altLang="zh-CN" i="1" smtClean="0">
                <a:latin typeface="Verdana" pitchFamily="34" charset="0"/>
                <a:cs typeface="Times New Roman" pitchFamily="18" charset="0"/>
              </a:rPr>
              <a:t>g</a:t>
            </a:r>
            <a:r>
              <a:rPr lang="zh-CN" altLang="en-US" smtClean="0">
                <a:latin typeface="Verdana" pitchFamily="34" charset="0"/>
                <a:cs typeface="Times New Roman" pitchFamily="18" charset="0"/>
              </a:rPr>
              <a:t>存在反函数，求出它们的反函数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908175" y="1939925"/>
          <a:ext cx="2951163" cy="1344613"/>
        </p:xfrm>
        <a:graphic>
          <a:graphicData uri="http://schemas.openxmlformats.org/presentationml/2006/ole">
            <p:oleObj spid="_x0000_s2050" name="Equation" r:id="rId3" imgW="86328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74663"/>
            <a:ext cx="7772400" cy="611187"/>
          </a:xfrm>
          <a:noFill/>
        </p:spPr>
        <p:txBody>
          <a:bodyPr/>
          <a:lstStyle/>
          <a:p>
            <a:r>
              <a:rPr lang="zh-CN" altLang="en-US" smtClean="0"/>
              <a:t>第八章</a:t>
            </a:r>
            <a:r>
              <a:rPr lang="en-US" altLang="zh-CN" smtClean="0"/>
              <a:t>: </a:t>
            </a:r>
            <a:r>
              <a:rPr lang="zh-CN" altLang="en-US" smtClean="0"/>
              <a:t>函数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3988" cy="4789488"/>
          </a:xfrm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mtClean="0"/>
              <a:t>     </a:t>
            </a:r>
          </a:p>
          <a:p>
            <a:endParaRPr lang="zh-CN" altLang="en-US" smtClean="0"/>
          </a:p>
          <a:p>
            <a:pPr>
              <a:buFont typeface="Wingdings" pitchFamily="2" charset="2"/>
              <a:buNone/>
            </a:pPr>
            <a:r>
              <a:rPr lang="zh-CN" altLang="en-US" smtClean="0"/>
              <a:t>         </a:t>
            </a:r>
          </a:p>
          <a:p>
            <a:pPr>
              <a:buFont typeface="Wingdings" pitchFamily="2" charset="2"/>
              <a:buNone/>
            </a:pPr>
            <a:r>
              <a:rPr lang="zh-CN" altLang="en-US" sz="3600" smtClean="0"/>
              <a:t>       第三节：双射函数与集合的基数</a:t>
            </a:r>
          </a:p>
          <a:p>
            <a:pPr>
              <a:buFont typeface="Wingdings" pitchFamily="2" charset="2"/>
              <a:buNone/>
            </a:pPr>
            <a:endParaRPr lang="zh-CN" altLang="en-US" smtClean="0">
              <a:solidFill>
                <a:schemeClr val="accent2"/>
              </a:solidFill>
              <a:latin typeface="Verdana" pitchFamily="34" charset="0"/>
            </a:endParaRPr>
          </a:p>
          <a:p>
            <a:pPr lvl="1">
              <a:buFont typeface="Wingdings" pitchFamily="2" charset="2"/>
              <a:buNone/>
            </a:pPr>
            <a:endParaRPr lang="en-US" altLang="zh-CN" sz="3600" smtClean="0">
              <a:solidFill>
                <a:schemeClr val="tx1"/>
              </a:solidFill>
              <a:latin typeface="Verdana" pitchFamily="34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3600" smtClean="0">
                <a:solidFill>
                  <a:schemeClr val="tx1"/>
                </a:solidFill>
                <a:latin typeface="Verdana" pitchFamily="34" charset="0"/>
              </a:rPr>
              <a:t>  </a:t>
            </a:r>
            <a:endParaRPr lang="zh-CN" altLang="en-US" sz="3600" smtClean="0">
              <a:solidFill>
                <a:schemeClr val="tx1"/>
              </a:solidFill>
              <a:latin typeface="Verdana" pitchFamily="34" charset="0"/>
            </a:endParaRPr>
          </a:p>
        </p:txBody>
      </p:sp>
      <p:pic>
        <p:nvPicPr>
          <p:cNvPr id="39940" name="Picture 21" descr="imag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088" y="2997200"/>
            <a:ext cx="5715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8.3 </a:t>
            </a:r>
            <a:r>
              <a:rPr lang="zh-CN" altLang="en-US" smtClean="0"/>
              <a:t>集合的基数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mtClean="0">
                <a:solidFill>
                  <a:srgbClr val="FF0000"/>
                </a:solidFill>
              </a:rPr>
              <a:t>等势：</a:t>
            </a:r>
            <a:r>
              <a:rPr lang="zh-CN" altLang="en-US" smtClean="0"/>
              <a:t>集合</a:t>
            </a:r>
            <a:r>
              <a:rPr lang="en-US" altLang="zh-CN" smtClean="0">
                <a:latin typeface="Verdana" pitchFamily="34" charset="0"/>
              </a:rPr>
              <a:t>A</a:t>
            </a:r>
            <a:r>
              <a:rPr lang="zh-CN" altLang="en-US" smtClean="0"/>
              <a:t>和</a:t>
            </a:r>
            <a:r>
              <a:rPr lang="en-US" altLang="zh-CN" smtClean="0">
                <a:latin typeface="Verdana" pitchFamily="34" charset="0"/>
              </a:rPr>
              <a:t>B</a:t>
            </a:r>
            <a:r>
              <a:rPr lang="zh-CN" altLang="en-US" smtClean="0">
                <a:latin typeface="Verdana" pitchFamily="34" charset="0"/>
              </a:rPr>
              <a:t>等势</a:t>
            </a:r>
            <a:r>
              <a:rPr lang="en-US" altLang="zh-CN" smtClean="0">
                <a:latin typeface="Verdana" pitchFamily="34" charset="0"/>
              </a:rPr>
              <a:t>,</a:t>
            </a:r>
            <a:r>
              <a:rPr lang="zh-CN" altLang="en-US" smtClean="0">
                <a:latin typeface="Verdana" pitchFamily="34" charset="0"/>
              </a:rPr>
              <a:t>如果存在从</a:t>
            </a:r>
            <a:r>
              <a:rPr lang="en-US" altLang="zh-CN" smtClean="0">
                <a:latin typeface="Verdana" pitchFamily="34" charset="0"/>
              </a:rPr>
              <a:t>A</a:t>
            </a:r>
            <a:r>
              <a:rPr lang="zh-CN" altLang="en-US" smtClean="0">
                <a:latin typeface="Verdana" pitchFamily="34" charset="0"/>
              </a:rPr>
              <a:t>到</a:t>
            </a:r>
            <a:r>
              <a:rPr lang="en-US" altLang="zh-CN" smtClean="0">
                <a:latin typeface="Verdana" pitchFamily="34" charset="0"/>
              </a:rPr>
              <a:t>B</a:t>
            </a:r>
            <a:r>
              <a:rPr lang="zh-CN" altLang="en-US" smtClean="0">
                <a:latin typeface="Verdana" pitchFamily="34" charset="0"/>
              </a:rPr>
              <a:t>的双射函数</a:t>
            </a:r>
            <a:endParaRPr lang="zh-CN" altLang="en-US" smtClean="0"/>
          </a:p>
          <a:p>
            <a:pPr lvl="1" algn="just"/>
            <a:r>
              <a:rPr lang="zh-CN" altLang="en-US" smtClean="0">
                <a:solidFill>
                  <a:schemeClr val="accent2"/>
                </a:solidFill>
              </a:rPr>
              <a:t>记作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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B</a:t>
            </a:r>
          </a:p>
          <a:p>
            <a:pPr algn="just"/>
            <a:r>
              <a:rPr lang="zh-CN" altLang="en-US" smtClean="0"/>
              <a:t>例：</a:t>
            </a:r>
            <a:r>
              <a:rPr lang="en-US" altLang="zh-CN" smtClean="0"/>
              <a:t>Z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</a:t>
            </a:r>
            <a:r>
              <a:rPr lang="en-US" altLang="zh-CN" smtClean="0"/>
              <a:t>N</a:t>
            </a:r>
            <a:endParaRPr lang="zh-CN" altLang="en-US" smtClean="0"/>
          </a:p>
          <a:p>
            <a:pPr lvl="1" algn="just"/>
            <a:r>
              <a:rPr lang="en-US" altLang="zh-CN" smtClean="0">
                <a:solidFill>
                  <a:schemeClr val="accent2"/>
                </a:solidFill>
              </a:rPr>
              <a:t>f: Z</a:t>
            </a:r>
            <a:r>
              <a:rPr lang="en-US" altLang="zh-CN" smtClean="0">
                <a:solidFill>
                  <a:schemeClr val="accent2"/>
                </a:solidFill>
                <a:sym typeface="Symbol" pitchFamily="18" charset="2"/>
              </a:rPr>
              <a:t></a:t>
            </a:r>
            <a:r>
              <a:rPr lang="en-US" altLang="zh-CN" smtClean="0">
                <a:solidFill>
                  <a:schemeClr val="accent2"/>
                </a:solidFill>
              </a:rPr>
              <a:t>N</a:t>
            </a:r>
            <a:r>
              <a:rPr lang="zh-CN" altLang="en-US" smtClean="0">
                <a:solidFill>
                  <a:schemeClr val="accent2"/>
                </a:solidFill>
              </a:rPr>
              <a:t>，使得</a:t>
            </a:r>
          </a:p>
          <a:p>
            <a:pPr lvl="2" algn="just"/>
            <a:r>
              <a:rPr lang="en-US" altLang="zh-CN" smtClean="0">
                <a:solidFill>
                  <a:srgbClr val="FF0000"/>
                </a:solidFill>
              </a:rPr>
              <a:t>f(x)=2x</a:t>
            </a:r>
            <a:r>
              <a:rPr lang="zh-CN" altLang="en-US" smtClean="0">
                <a:solidFill>
                  <a:srgbClr val="FF0000"/>
                </a:solidFill>
              </a:rPr>
              <a:t>，</a:t>
            </a:r>
            <a:r>
              <a:rPr lang="en-US" altLang="zh-CN" smtClean="0">
                <a:solidFill>
                  <a:srgbClr val="FF0000"/>
                </a:solidFill>
              </a:rPr>
              <a:t>x≥0</a:t>
            </a:r>
          </a:p>
          <a:p>
            <a:pPr lvl="2" algn="just"/>
            <a:r>
              <a:rPr lang="en-US" altLang="zh-CN" smtClean="0">
                <a:solidFill>
                  <a:srgbClr val="FF0000"/>
                </a:solidFill>
              </a:rPr>
              <a:t>f(x)=-2x-1, x&lt;0</a:t>
            </a:r>
          </a:p>
          <a:p>
            <a:pPr algn="just"/>
            <a:r>
              <a:rPr lang="zh-CN" altLang="en-US" smtClean="0"/>
              <a:t>例：</a:t>
            </a:r>
            <a:r>
              <a:rPr lang="en-US" altLang="zh-CN" smtClean="0"/>
              <a:t>N</a:t>
            </a:r>
            <a:r>
              <a:rPr lang="en-US" altLang="en-US" smtClean="0"/>
              <a:t>×</a:t>
            </a:r>
            <a:r>
              <a:rPr lang="en-US" altLang="zh-CN" smtClean="0"/>
              <a:t>N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</a:t>
            </a:r>
            <a:r>
              <a:rPr lang="en-US" altLang="zh-CN" smtClean="0"/>
              <a:t>N</a:t>
            </a:r>
          </a:p>
          <a:p>
            <a:pPr lvl="1" algn="just"/>
            <a:r>
              <a:rPr lang="en-US" altLang="zh-CN" smtClean="0">
                <a:solidFill>
                  <a:schemeClr val="accent2"/>
                </a:solidFill>
              </a:rPr>
              <a:t>f: N</a:t>
            </a:r>
            <a:r>
              <a:rPr lang="en-US" altLang="en-US" smtClean="0">
                <a:solidFill>
                  <a:schemeClr val="accent2"/>
                </a:solidFill>
              </a:rPr>
              <a:t>×</a:t>
            </a:r>
            <a:r>
              <a:rPr lang="en-US" altLang="zh-CN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itchFamily="18" charset="2"/>
              </a:rPr>
              <a:t></a:t>
            </a:r>
            <a:r>
              <a:rPr lang="en-US" altLang="zh-CN" smtClean="0">
                <a:solidFill>
                  <a:schemeClr val="accent2"/>
                </a:solidFill>
              </a:rPr>
              <a:t>N</a:t>
            </a:r>
            <a:r>
              <a:rPr lang="zh-CN" altLang="en-US" smtClean="0">
                <a:solidFill>
                  <a:schemeClr val="accent2"/>
                </a:solidFill>
              </a:rPr>
              <a:t>，使得</a:t>
            </a:r>
          </a:p>
          <a:p>
            <a:pPr lvl="2" algn="just"/>
            <a:r>
              <a:rPr lang="en-US" altLang="zh-CN" smtClean="0">
                <a:solidFill>
                  <a:srgbClr val="FF0000"/>
                </a:solidFill>
              </a:rPr>
              <a:t>f(&lt;m,n&gt;)=(m+n+1)(m+n)/2 + 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8.3 </a:t>
            </a:r>
            <a:r>
              <a:rPr lang="zh-CN" altLang="en-US" smtClean="0"/>
              <a:t>集合的基数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mtClean="0"/>
              <a:t>例：</a:t>
            </a:r>
            <a:r>
              <a:rPr lang="en-US" altLang="zh-CN" smtClean="0"/>
              <a:t>(0,1)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</a:t>
            </a:r>
            <a:r>
              <a:rPr lang="en-US" altLang="zh-CN" smtClean="0"/>
              <a:t>R</a:t>
            </a:r>
            <a:endParaRPr lang="zh-CN" altLang="en-US" smtClean="0"/>
          </a:p>
          <a:p>
            <a:pPr lvl="1" algn="just"/>
            <a:r>
              <a:rPr lang="en-US" altLang="zh-CN" smtClean="0">
                <a:solidFill>
                  <a:schemeClr val="accent2"/>
                </a:solidFill>
              </a:rPr>
              <a:t>f: (0,1)</a:t>
            </a:r>
            <a:r>
              <a:rPr lang="en-US" altLang="zh-CN" smtClean="0">
                <a:solidFill>
                  <a:schemeClr val="accent2"/>
                </a:solidFill>
                <a:sym typeface="Symbol" pitchFamily="18" charset="2"/>
              </a:rPr>
              <a:t>R</a:t>
            </a:r>
            <a:r>
              <a:rPr lang="zh-CN" altLang="en-US" smtClean="0">
                <a:solidFill>
                  <a:schemeClr val="accent2"/>
                </a:solidFill>
              </a:rPr>
              <a:t>，使得</a:t>
            </a:r>
          </a:p>
          <a:p>
            <a:pPr lvl="2" algn="just"/>
            <a:r>
              <a:rPr lang="en-US" altLang="zh-CN" smtClean="0">
                <a:solidFill>
                  <a:srgbClr val="FF0000"/>
                </a:solidFill>
              </a:rPr>
              <a:t>f(x)=tan</a:t>
            </a:r>
            <a:r>
              <a:rPr lang="el-GR" altLang="zh-CN" smtClean="0">
                <a:solidFill>
                  <a:srgbClr val="FF0000"/>
                </a:solidFill>
                <a:cs typeface="Times New Roman" pitchFamily="18" charset="0"/>
              </a:rPr>
              <a:t>π</a:t>
            </a:r>
            <a:r>
              <a:rPr lang="en-US" altLang="zh-CN" smtClean="0">
                <a:solidFill>
                  <a:srgbClr val="FF0000"/>
                </a:solidFill>
                <a:cs typeface="Times New Roman" pitchFamily="18" charset="0"/>
              </a:rPr>
              <a:t>(x-1/2)</a:t>
            </a:r>
            <a:endParaRPr lang="en-US" altLang="zh-CN" smtClean="0">
              <a:solidFill>
                <a:srgbClr val="FF0000"/>
              </a:solidFill>
            </a:endParaRPr>
          </a:p>
          <a:p>
            <a:pPr algn="just"/>
            <a:r>
              <a:rPr lang="zh-CN" altLang="en-US" smtClean="0"/>
              <a:t>例：</a:t>
            </a:r>
            <a:r>
              <a:rPr lang="en-US" altLang="zh-CN" smtClean="0"/>
              <a:t>[0,1]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</a:t>
            </a:r>
            <a:r>
              <a:rPr lang="en-US" altLang="zh-CN" smtClean="0">
                <a:sym typeface="Symbol" pitchFamily="18" charset="2"/>
              </a:rPr>
              <a:t>(</a:t>
            </a:r>
            <a:r>
              <a:rPr lang="en-US" altLang="zh-CN" smtClean="0"/>
              <a:t>0,1)</a:t>
            </a:r>
          </a:p>
          <a:p>
            <a:pPr lvl="1" algn="just"/>
            <a:r>
              <a:rPr lang="en-US" altLang="zh-CN" smtClean="0">
                <a:solidFill>
                  <a:schemeClr val="accent2"/>
                </a:solidFill>
              </a:rPr>
              <a:t>f: [0.1]</a:t>
            </a:r>
            <a:r>
              <a:rPr lang="en-US" altLang="zh-CN" smtClean="0">
                <a:solidFill>
                  <a:schemeClr val="accent2"/>
                </a:solidFill>
                <a:sym typeface="Symbol" pitchFamily="18" charset="2"/>
              </a:rPr>
              <a:t> (</a:t>
            </a:r>
            <a:r>
              <a:rPr lang="en-US" altLang="zh-CN" smtClean="0">
                <a:solidFill>
                  <a:schemeClr val="accent2"/>
                </a:solidFill>
              </a:rPr>
              <a:t>0.1)</a:t>
            </a:r>
            <a:r>
              <a:rPr lang="zh-CN" altLang="en-US" smtClean="0">
                <a:solidFill>
                  <a:schemeClr val="accent2"/>
                </a:solidFill>
              </a:rPr>
              <a:t>，使得</a:t>
            </a:r>
          </a:p>
          <a:p>
            <a:pPr lvl="2" algn="just"/>
            <a:r>
              <a:rPr lang="en-US" altLang="zh-CN" smtClean="0">
                <a:solidFill>
                  <a:srgbClr val="FF0000"/>
                </a:solidFill>
              </a:rPr>
              <a:t>f(x)=1/2,             x=0</a:t>
            </a:r>
          </a:p>
          <a:p>
            <a:pPr lvl="2" algn="just"/>
            <a:r>
              <a:rPr lang="en-US" altLang="zh-CN" smtClean="0">
                <a:solidFill>
                  <a:srgbClr val="FF0000"/>
                </a:solidFill>
              </a:rPr>
              <a:t>f(x)=1/4,             x=1</a:t>
            </a:r>
          </a:p>
          <a:p>
            <a:pPr lvl="2" algn="just"/>
            <a:r>
              <a:rPr lang="en-US" altLang="zh-CN" smtClean="0">
                <a:solidFill>
                  <a:srgbClr val="FF0000"/>
                </a:solidFill>
              </a:rPr>
              <a:t>f(x)=1/2</a:t>
            </a:r>
            <a:r>
              <a:rPr lang="en-US" altLang="zh-CN" baseline="30000" smtClean="0">
                <a:solidFill>
                  <a:srgbClr val="FF0000"/>
                </a:solidFill>
              </a:rPr>
              <a:t>n+2</a:t>
            </a:r>
            <a:r>
              <a:rPr lang="en-US" altLang="zh-CN" smtClean="0">
                <a:solidFill>
                  <a:srgbClr val="FF0000"/>
                </a:solidFill>
              </a:rPr>
              <a:t>,         x=1/2</a:t>
            </a:r>
            <a:r>
              <a:rPr lang="en-US" altLang="zh-CN" baseline="30000" smtClean="0">
                <a:solidFill>
                  <a:srgbClr val="FF0000"/>
                </a:solidFill>
              </a:rPr>
              <a:t>n</a:t>
            </a:r>
            <a:endParaRPr lang="en-US" altLang="zh-CN" smtClean="0">
              <a:solidFill>
                <a:srgbClr val="FF0000"/>
              </a:solidFill>
            </a:endParaRPr>
          </a:p>
          <a:p>
            <a:pPr lvl="2" algn="just"/>
            <a:r>
              <a:rPr lang="en-US" altLang="zh-CN" smtClean="0">
                <a:solidFill>
                  <a:srgbClr val="FF0000"/>
                </a:solidFill>
              </a:rPr>
              <a:t>f(x)=x,                </a:t>
            </a:r>
            <a:r>
              <a:rPr lang="zh-CN" altLang="en-US" smtClean="0">
                <a:solidFill>
                  <a:srgbClr val="FF0000"/>
                </a:solidFill>
              </a:rPr>
              <a:t>其他</a:t>
            </a:r>
            <a:r>
              <a:rPr lang="en-US" altLang="zh-CN" smtClean="0">
                <a:solidFill>
                  <a:srgbClr val="FF0000"/>
                </a:solidFill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0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6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2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8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8.3 </a:t>
            </a:r>
            <a:r>
              <a:rPr lang="zh-CN" altLang="en-US" smtClean="0"/>
              <a:t>集合的基数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mtClean="0"/>
              <a:t>例：</a:t>
            </a:r>
            <a:r>
              <a:rPr lang="en-US" altLang="zh-CN" smtClean="0"/>
              <a:t>[0,1]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</a:t>
            </a:r>
            <a:r>
              <a:rPr lang="en-US" altLang="zh-CN" smtClean="0"/>
              <a:t>[a,b]</a:t>
            </a:r>
            <a:r>
              <a:rPr lang="zh-CN" altLang="en-US" smtClean="0"/>
              <a:t>，对任何</a:t>
            </a:r>
            <a:r>
              <a:rPr lang="en-US" altLang="zh-CN" smtClean="0"/>
              <a:t>a&lt;b, a, b</a:t>
            </a:r>
            <a:r>
              <a:rPr lang="en-US" altLang="zh-CN" smtClean="0">
                <a:sym typeface="Symbol" pitchFamily="18" charset="2"/>
              </a:rPr>
              <a:t></a:t>
            </a:r>
            <a:r>
              <a:rPr lang="en-US" altLang="zh-CN" smtClean="0"/>
              <a:t>R</a:t>
            </a:r>
          </a:p>
          <a:p>
            <a:pPr lvl="1" algn="just"/>
            <a:r>
              <a:rPr lang="en-US" altLang="zh-CN" smtClean="0">
                <a:solidFill>
                  <a:schemeClr val="accent2"/>
                </a:solidFill>
              </a:rPr>
              <a:t>f: [0,1]</a:t>
            </a:r>
            <a:r>
              <a:rPr lang="en-US" altLang="zh-CN" smtClean="0">
                <a:solidFill>
                  <a:schemeClr val="accent2"/>
                </a:solidFill>
                <a:sym typeface="Symbol" pitchFamily="18" charset="2"/>
              </a:rPr>
              <a:t></a:t>
            </a:r>
            <a:r>
              <a:rPr lang="en-US" altLang="zh-CN" smtClean="0">
                <a:solidFill>
                  <a:schemeClr val="accent2"/>
                </a:solidFill>
              </a:rPr>
              <a:t>[a,b]</a:t>
            </a:r>
            <a:r>
              <a:rPr lang="zh-CN" altLang="en-US" smtClean="0">
                <a:solidFill>
                  <a:schemeClr val="accent2"/>
                </a:solidFill>
              </a:rPr>
              <a:t>，使得</a:t>
            </a:r>
          </a:p>
          <a:p>
            <a:pPr lvl="2" algn="just"/>
            <a:r>
              <a:rPr lang="en-US" altLang="zh-CN" smtClean="0">
                <a:solidFill>
                  <a:srgbClr val="FF0000"/>
                </a:solidFill>
              </a:rPr>
              <a:t>f(x)=(b-a)x+a</a:t>
            </a:r>
          </a:p>
          <a:p>
            <a:pPr algn="just"/>
            <a:r>
              <a:rPr lang="zh-CN" altLang="en-US" smtClean="0"/>
              <a:t>例：</a:t>
            </a:r>
            <a:r>
              <a:rPr lang="en-US" altLang="zh-CN" smtClean="0">
                <a:latin typeface="Verdana" pitchFamily="34" charset="0"/>
              </a:rPr>
              <a:t>P</a:t>
            </a:r>
            <a:r>
              <a:rPr lang="en-US" altLang="zh-CN" smtClean="0"/>
              <a:t>(</a:t>
            </a:r>
            <a:r>
              <a:rPr lang="en-US" altLang="zh-CN" smtClean="0">
                <a:latin typeface="Verdana" pitchFamily="34" charset="0"/>
              </a:rPr>
              <a:t>A</a:t>
            </a:r>
            <a:r>
              <a:rPr lang="en-US" altLang="zh-CN" smtClean="0"/>
              <a:t>)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{0,1}</a:t>
            </a:r>
            <a:r>
              <a:rPr lang="en-US" altLang="zh-CN" baseline="30000" smtClean="0">
                <a:latin typeface="Verdana" pitchFamily="34" charset="0"/>
                <a:sym typeface="Symbol" pitchFamily="18" charset="2"/>
              </a:rPr>
              <a:t>A</a:t>
            </a:r>
            <a:endParaRPr lang="en-US" altLang="zh-CN" smtClean="0">
              <a:latin typeface="Verdana" pitchFamily="34" charset="0"/>
            </a:endParaRPr>
          </a:p>
          <a:p>
            <a:pPr lvl="1" algn="just"/>
            <a:r>
              <a:rPr lang="en-US" altLang="zh-CN" smtClean="0">
                <a:solidFill>
                  <a:schemeClr val="accent2"/>
                </a:solidFill>
              </a:rPr>
              <a:t>f: 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P</a:t>
            </a:r>
            <a:r>
              <a:rPr lang="en-US" altLang="zh-CN" smtClean="0">
                <a:solidFill>
                  <a:schemeClr val="accent2"/>
                </a:solidFill>
              </a:rPr>
              <a:t>(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mtClean="0">
                <a:solidFill>
                  <a:schemeClr val="accent2"/>
                </a:solidFill>
              </a:rPr>
              <a:t>)</a:t>
            </a:r>
            <a:r>
              <a:rPr lang="en-US" altLang="zh-CN" smtClean="0">
                <a:solidFill>
                  <a:schemeClr val="accent2"/>
                </a:solidFill>
                <a:sym typeface="Symbol" pitchFamily="18" charset="2"/>
              </a:rPr>
              <a:t>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{0,1}</a:t>
            </a:r>
            <a:r>
              <a:rPr lang="en-US" altLang="zh-CN" baseline="30000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A</a:t>
            </a:r>
            <a:r>
              <a:rPr lang="zh-CN" altLang="en-US" smtClean="0">
                <a:solidFill>
                  <a:schemeClr val="accent2"/>
                </a:solidFill>
              </a:rPr>
              <a:t>，使得</a:t>
            </a:r>
          </a:p>
          <a:p>
            <a:pPr lvl="2" algn="just"/>
            <a:r>
              <a:rPr lang="en-US" altLang="zh-CN" smtClean="0">
                <a:solidFill>
                  <a:srgbClr val="FF0000"/>
                </a:solidFill>
              </a:rPr>
              <a:t>f(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A’</a:t>
            </a:r>
            <a:r>
              <a:rPr lang="en-US" altLang="zh-CN" smtClean="0">
                <a:solidFill>
                  <a:srgbClr val="FF0000"/>
                </a:solidFill>
              </a:rPr>
              <a:t>)=</a:t>
            </a:r>
            <a:r>
              <a:rPr lang="el-GR" altLang="zh-CN" smtClean="0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</a:rPr>
              <a:t>χ</a:t>
            </a:r>
            <a:r>
              <a:rPr lang="el-GR" altLang="zh-CN" baseline="-25000" smtClean="0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</a:rPr>
              <a:t>A’</a:t>
            </a:r>
            <a:r>
              <a:rPr lang="en-US" altLang="zh-CN" smtClean="0">
                <a:solidFill>
                  <a:srgbClr val="FF0000"/>
                </a:solidFill>
              </a:rPr>
              <a:t>,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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  <a:ea typeface="MS PGothic" pitchFamily="34" charset="-128"/>
              </a:rPr>
              <a:t>A’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  <a:ea typeface="MS PGothic" pitchFamily="34" charset="-128"/>
                <a:sym typeface="Symbol" pitchFamily="18" charset="2"/>
              </a:rPr>
              <a:t>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P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A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8.1 </a:t>
            </a:r>
            <a:r>
              <a:rPr lang="zh-CN" altLang="en-US" smtClean="0"/>
              <a:t>函数的定义与性质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mtClean="0">
                <a:latin typeface="宋体" pitchFamily="2" charset="-122"/>
              </a:rPr>
              <a:t>函数是具有特殊性质的二元关系</a:t>
            </a:r>
            <a:endParaRPr lang="en-US" altLang="zh-CN" smtClean="0">
              <a:latin typeface="宋体" pitchFamily="2" charset="-122"/>
            </a:endParaRPr>
          </a:p>
          <a:p>
            <a:pPr lvl="1" algn="just"/>
            <a:r>
              <a:rPr lang="zh-CN" altLang="en-US" smtClean="0">
                <a:solidFill>
                  <a:srgbClr val="FF0000"/>
                </a:solidFill>
                <a:latin typeface="宋体" pitchFamily="2" charset="-122"/>
              </a:rPr>
              <a:t>也称为映射或变换</a:t>
            </a:r>
          </a:p>
          <a:p>
            <a:pPr algn="just"/>
            <a:r>
              <a:rPr lang="zh-CN" altLang="en-US" smtClean="0">
                <a:latin typeface="宋体" pitchFamily="2" charset="-122"/>
              </a:rPr>
              <a:t>本章定义一般函数类和各种特殊子类</a:t>
            </a:r>
          </a:p>
          <a:p>
            <a:pPr lvl="1" algn="just"/>
            <a:r>
              <a:rPr lang="zh-CN" altLang="en-US" smtClean="0">
                <a:solidFill>
                  <a:srgbClr val="FF0000"/>
                </a:solidFill>
                <a:latin typeface="宋体" pitchFamily="2" charset="-122"/>
              </a:rPr>
              <a:t>侧重讨论离散函数</a:t>
            </a:r>
            <a:endParaRPr lang="zh-CN" altLang="en-US" smtClean="0">
              <a:solidFill>
                <a:srgbClr val="FF0000"/>
              </a:solidFill>
              <a:latin typeface="Verdana" pitchFamily="34" charset="0"/>
            </a:endParaRPr>
          </a:p>
        </p:txBody>
      </p:sp>
      <p:pic>
        <p:nvPicPr>
          <p:cNvPr id="9220" name="Picture 4" descr="02-3-0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8888" y="3357563"/>
            <a:ext cx="4970462" cy="281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8.3 </a:t>
            </a:r>
            <a:r>
              <a:rPr lang="zh-CN" altLang="en-US" smtClean="0"/>
              <a:t>集合的基数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algn="just"/>
            <a:r>
              <a:rPr lang="zh-CN" altLang="en-US" smtClean="0">
                <a:solidFill>
                  <a:srgbClr val="FF0000"/>
                </a:solidFill>
              </a:rPr>
              <a:t>定理：</a:t>
            </a:r>
            <a:r>
              <a:rPr lang="zh-CN" altLang="en-US" smtClean="0"/>
              <a:t>对任意集合</a:t>
            </a:r>
            <a:r>
              <a:rPr lang="en-US" altLang="zh-CN" smtClean="0">
                <a:latin typeface="Verdana" pitchFamily="34" charset="0"/>
              </a:rPr>
              <a:t>A</a:t>
            </a:r>
            <a:r>
              <a:rPr lang="en-US" altLang="zh-CN" smtClean="0"/>
              <a:t>, </a:t>
            </a:r>
            <a:r>
              <a:rPr lang="en-US" altLang="zh-CN" smtClean="0">
                <a:latin typeface="Verdana" pitchFamily="34" charset="0"/>
              </a:rPr>
              <a:t>B</a:t>
            </a:r>
            <a:r>
              <a:rPr lang="en-US" altLang="zh-CN" smtClean="0"/>
              <a:t>, </a:t>
            </a:r>
            <a:r>
              <a:rPr lang="en-US" altLang="zh-CN" smtClean="0">
                <a:latin typeface="Verdana" pitchFamily="34" charset="0"/>
              </a:rPr>
              <a:t>C</a:t>
            </a:r>
          </a:p>
          <a:p>
            <a:pPr marL="933450" lvl="1" indent="-476250" algn="just">
              <a:buFont typeface="Wingdings" pitchFamily="2" charset="2"/>
              <a:buAutoNum type="circleNumDbPlain"/>
            </a:pP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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A</a:t>
            </a:r>
          </a:p>
          <a:p>
            <a:pPr marL="933450" lvl="1" indent="-476250" algn="just">
              <a:buFont typeface="Wingdings" pitchFamily="2" charset="2"/>
              <a:buAutoNum type="circleNumDbPlain"/>
            </a:pP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若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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B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，则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B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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A</a:t>
            </a:r>
          </a:p>
          <a:p>
            <a:pPr marL="933450" lvl="1" indent="-476250" algn="just">
              <a:buFont typeface="Wingdings" pitchFamily="2" charset="2"/>
              <a:buAutoNum type="circleNumDbPlain"/>
            </a:pP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若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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B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，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B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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C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，则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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C</a:t>
            </a:r>
          </a:p>
          <a:p>
            <a:pPr marL="533400" indent="-533400" algn="just"/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总结</a:t>
            </a:r>
          </a:p>
          <a:p>
            <a:pPr marL="933450" lvl="1" indent="-476250" algn="just"/>
            <a:r>
              <a:rPr lang="en-US" altLang="zh-CN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</a:t>
            </a:r>
            <a:r>
              <a:rPr lang="en-US" altLang="zh-CN" smtClean="0">
                <a:solidFill>
                  <a:schemeClr val="accent2"/>
                </a:solidFill>
              </a:rPr>
              <a:t>Z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</a:t>
            </a:r>
            <a:r>
              <a:rPr lang="en-US" altLang="zh-CN" smtClean="0">
                <a:solidFill>
                  <a:schemeClr val="accent2"/>
                </a:solidFill>
              </a:rPr>
              <a:t>N×N</a:t>
            </a:r>
          </a:p>
          <a:p>
            <a:pPr marL="933450" lvl="1" indent="-476250" algn="just"/>
            <a:r>
              <a:rPr lang="en-US" altLang="zh-CN" smtClean="0">
                <a:solidFill>
                  <a:schemeClr val="accent2"/>
                </a:solidFill>
              </a:rPr>
              <a:t>R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</a:t>
            </a:r>
            <a:r>
              <a:rPr lang="en-US" altLang="zh-CN" smtClean="0">
                <a:solidFill>
                  <a:schemeClr val="accent2"/>
                </a:solidFill>
              </a:rPr>
              <a:t>[0,1]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</a:t>
            </a:r>
            <a:r>
              <a:rPr lang="en-US" altLang="zh-CN" smtClean="0">
                <a:solidFill>
                  <a:schemeClr val="accent2"/>
                </a:solidFill>
              </a:rPr>
              <a:t>(0,1)</a:t>
            </a:r>
          </a:p>
          <a:p>
            <a:pPr marL="533400" indent="-533400" algn="just">
              <a:buFont typeface="Wingdings" pitchFamily="2" charset="2"/>
              <a:buNone/>
            </a:pPr>
            <a:r>
              <a:rPr lang="en-US" altLang="zh-CN" smtClean="0">
                <a:solidFill>
                  <a:srgbClr val="FF0000"/>
                </a:solidFill>
              </a:rPr>
              <a:t>          N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</a:t>
            </a:r>
            <a:r>
              <a:rPr lang="en-US" altLang="zh-CN" smtClean="0">
                <a:solidFill>
                  <a:srgbClr val="FF0000"/>
                </a:solidFill>
              </a:rPr>
              <a:t>R ?</a:t>
            </a:r>
            <a:r>
              <a:rPr lang="en-US" altLang="zh-CN" smtClean="0">
                <a:solidFill>
                  <a:srgbClr val="800000"/>
                </a:solidFill>
              </a:rPr>
              <a:t> </a:t>
            </a:r>
          </a:p>
          <a:p>
            <a:pPr marL="533400" indent="-533400" algn="just">
              <a:buFont typeface="Wingdings" pitchFamily="2" charset="2"/>
              <a:buNone/>
            </a:pPr>
            <a:endParaRPr lang="zh-CN" altLang="en-US" smtClean="0">
              <a:solidFill>
                <a:srgbClr val="800000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8.3 </a:t>
            </a:r>
            <a:r>
              <a:rPr lang="zh-CN" altLang="en-US" smtClean="0"/>
              <a:t>集合的基数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algn="just"/>
            <a:r>
              <a:rPr lang="zh-CN" altLang="en-US" smtClean="0">
                <a:solidFill>
                  <a:srgbClr val="FF0000"/>
                </a:solidFill>
              </a:rPr>
              <a:t>康托定理：</a:t>
            </a:r>
            <a:endParaRPr lang="zh-CN" altLang="en-US" smtClean="0">
              <a:solidFill>
                <a:srgbClr val="FF0000"/>
              </a:solidFill>
              <a:latin typeface="Verdana" pitchFamily="34" charset="0"/>
            </a:endParaRPr>
          </a:p>
          <a:p>
            <a:pPr marL="933450" lvl="1" indent="-476250" algn="just"/>
            <a:r>
              <a:rPr lang="en-US" altLang="zh-CN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</a:t>
            </a:r>
            <a:r>
              <a:rPr lang="en-US" altLang="zh-CN" smtClean="0">
                <a:solidFill>
                  <a:schemeClr val="accent2"/>
                </a:solidFill>
              </a:rPr>
              <a:t>R</a:t>
            </a:r>
          </a:p>
          <a:p>
            <a:pPr marL="933450" lvl="1" indent="-476250" algn="just"/>
            <a:r>
              <a:rPr lang="zh-CN" altLang="en-US" smtClean="0">
                <a:solidFill>
                  <a:schemeClr val="accent2"/>
                </a:solidFill>
              </a:rPr>
              <a:t>对任意集合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zh-CN" altLang="en-US" smtClean="0">
                <a:solidFill>
                  <a:schemeClr val="accent2"/>
                </a:solidFill>
              </a:rPr>
              <a:t>都有，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P(A)</a:t>
            </a:r>
            <a:endParaRPr lang="en-US" altLang="zh-CN" smtClean="0">
              <a:solidFill>
                <a:schemeClr val="accent2"/>
              </a:solidFill>
            </a:endParaRPr>
          </a:p>
          <a:p>
            <a:pPr marL="533400" indent="-533400" algn="just">
              <a:buFont typeface="Wingdings" pitchFamily="2" charset="2"/>
              <a:buNone/>
            </a:pPr>
            <a:endParaRPr lang="zh-CN" altLang="en-US" smtClean="0">
              <a:solidFill>
                <a:schemeClr val="accent2"/>
              </a:solidFill>
              <a:latin typeface="Verdana" pitchFamily="34" charset="0"/>
            </a:endParaRPr>
          </a:p>
        </p:txBody>
      </p:sp>
      <p:sp>
        <p:nvSpPr>
          <p:cNvPr id="45060" name="Line 4"/>
          <p:cNvSpPr>
            <a:spLocks noChangeShapeType="1"/>
          </p:cNvSpPr>
          <p:nvPr/>
        </p:nvSpPr>
        <p:spPr bwMode="auto">
          <a:xfrm flipH="1">
            <a:off x="1979613" y="1989138"/>
            <a:ext cx="71437" cy="287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1" name="Line 5"/>
          <p:cNvSpPr>
            <a:spLocks noChangeShapeType="1"/>
          </p:cNvSpPr>
          <p:nvPr/>
        </p:nvSpPr>
        <p:spPr bwMode="auto">
          <a:xfrm flipH="1">
            <a:off x="4787900" y="2420938"/>
            <a:ext cx="71438" cy="287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8.3 </a:t>
            </a:r>
            <a:r>
              <a:rPr lang="zh-CN" altLang="en-US" smtClean="0"/>
              <a:t>集合的基数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algn="just"/>
            <a:r>
              <a:rPr lang="zh-CN" altLang="en-US" smtClean="0">
                <a:solidFill>
                  <a:srgbClr val="FF3300"/>
                </a:solidFill>
              </a:rPr>
              <a:t>康托定理：</a:t>
            </a:r>
            <a:endParaRPr lang="zh-CN" altLang="en-US" smtClean="0">
              <a:solidFill>
                <a:srgbClr val="FF3300"/>
              </a:solidFill>
              <a:latin typeface="Verdana" pitchFamily="34" charset="0"/>
            </a:endParaRPr>
          </a:p>
          <a:p>
            <a:pPr marL="933450" lvl="1" indent="-476250" algn="just"/>
            <a:r>
              <a:rPr lang="en-US" altLang="zh-CN" smtClean="0">
                <a:solidFill>
                  <a:srgbClr val="FF3300"/>
                </a:solidFill>
              </a:rPr>
              <a:t>N</a:t>
            </a:r>
            <a:r>
              <a:rPr lang="en-US" altLang="zh-CN" smtClean="0">
                <a:solidFill>
                  <a:srgbClr val="FF3300"/>
                </a:solidFill>
                <a:latin typeface="Verdana" pitchFamily="34" charset="0"/>
                <a:sym typeface="Symbol" pitchFamily="18" charset="2"/>
              </a:rPr>
              <a:t></a:t>
            </a:r>
            <a:r>
              <a:rPr lang="en-US" altLang="zh-CN" smtClean="0">
                <a:solidFill>
                  <a:srgbClr val="FF3300"/>
                </a:solidFill>
              </a:rPr>
              <a:t>R</a:t>
            </a:r>
          </a:p>
          <a:p>
            <a:pPr marL="933450" lvl="1" indent="-476250" algn="just"/>
            <a:r>
              <a:rPr lang="zh-CN" altLang="en-US" smtClean="0">
                <a:solidFill>
                  <a:srgbClr val="DDDDDD"/>
                </a:solidFill>
              </a:rPr>
              <a:t>对任意集合</a:t>
            </a:r>
            <a:r>
              <a:rPr lang="en-US" altLang="zh-CN" smtClean="0">
                <a:solidFill>
                  <a:srgbClr val="DDDDDD"/>
                </a:solidFill>
                <a:latin typeface="Verdana" pitchFamily="34" charset="0"/>
              </a:rPr>
              <a:t>A</a:t>
            </a:r>
            <a:r>
              <a:rPr lang="zh-CN" altLang="en-US" smtClean="0">
                <a:solidFill>
                  <a:srgbClr val="DDDDDD"/>
                </a:solidFill>
              </a:rPr>
              <a:t>都有，</a:t>
            </a:r>
            <a:r>
              <a:rPr lang="en-US" altLang="zh-CN" smtClean="0">
                <a:solidFill>
                  <a:srgbClr val="DDDDDD"/>
                </a:solidFill>
                <a:latin typeface="Verdana" pitchFamily="34" charset="0"/>
              </a:rPr>
              <a:t>A</a:t>
            </a:r>
            <a:r>
              <a:rPr lang="en-US" altLang="zh-CN" smtClean="0">
                <a:solidFill>
                  <a:srgbClr val="DDDDDD"/>
                </a:solidFill>
                <a:latin typeface="Verdana" pitchFamily="34" charset="0"/>
                <a:sym typeface="Symbol" pitchFamily="18" charset="2"/>
              </a:rPr>
              <a:t>P(A)</a:t>
            </a:r>
            <a:endParaRPr lang="en-US" altLang="zh-CN" smtClean="0">
              <a:solidFill>
                <a:srgbClr val="DDDDDD"/>
              </a:solidFill>
            </a:endParaRPr>
          </a:p>
          <a:p>
            <a:pPr marL="533400" indent="-533400" algn="just">
              <a:buFont typeface="Wingdings" pitchFamily="2" charset="2"/>
              <a:buNone/>
            </a:pPr>
            <a:r>
              <a:rPr lang="zh-CN" altLang="en-US" smtClean="0">
                <a:solidFill>
                  <a:srgbClr val="FF3300"/>
                </a:solidFill>
                <a:latin typeface="Verdana" pitchFamily="34" charset="0"/>
              </a:rPr>
              <a:t>证明：</a:t>
            </a:r>
            <a:r>
              <a:rPr lang="zh-CN" altLang="en-US" smtClean="0">
                <a:latin typeface="Verdana" pitchFamily="34" charset="0"/>
              </a:rPr>
              <a:t>只需证明</a:t>
            </a:r>
            <a:r>
              <a:rPr lang="en-US" altLang="zh-CN" smtClean="0"/>
              <a:t>N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</a:t>
            </a:r>
            <a:r>
              <a:rPr lang="en-US" altLang="zh-CN" smtClean="0"/>
              <a:t>[0,1]</a:t>
            </a:r>
          </a:p>
          <a:p>
            <a:pPr marL="533400" indent="-533400" algn="just">
              <a:buFont typeface="Wingdings" pitchFamily="2" charset="2"/>
              <a:buNone/>
            </a:pPr>
            <a:r>
              <a:rPr kumimoji="0" lang="zh-CN" altLang="en-US" smtClean="0"/>
              <a:t>任一</a:t>
            </a:r>
            <a:r>
              <a:rPr lang="en-US" altLang="zh-CN" smtClean="0"/>
              <a:t>[0,1]</a:t>
            </a:r>
            <a:r>
              <a:rPr lang="zh-CN" altLang="en-US" smtClean="0"/>
              <a:t>间</a:t>
            </a:r>
            <a:r>
              <a:rPr kumimoji="0" lang="zh-CN" altLang="en-US" smtClean="0"/>
              <a:t>实数必可写成无限的十进制小数</a:t>
            </a:r>
          </a:p>
          <a:p>
            <a:pPr marL="533400" indent="-533400" algn="just">
              <a:buFont typeface="Wingdings" pitchFamily="2" charset="2"/>
              <a:buNone/>
            </a:pPr>
            <a:r>
              <a:rPr kumimoji="0" lang="zh-CN" altLang="en-US" smtClean="0"/>
              <a:t>             </a:t>
            </a:r>
            <a:r>
              <a:rPr kumimoji="0" lang="en-US" altLang="zh-CN" smtClean="0"/>
              <a:t>x=0.x</a:t>
            </a:r>
            <a:r>
              <a:rPr kumimoji="0" lang="en-US" altLang="zh-CN" baseline="-25000" smtClean="0"/>
              <a:t>1</a:t>
            </a:r>
            <a:r>
              <a:rPr kumimoji="0" lang="en-US" altLang="zh-CN" smtClean="0"/>
              <a:t>x</a:t>
            </a:r>
            <a:r>
              <a:rPr kumimoji="0" lang="en-US" altLang="zh-CN" baseline="-25000" smtClean="0"/>
              <a:t>2</a:t>
            </a:r>
            <a:r>
              <a:rPr kumimoji="0" lang="en-US" altLang="zh-CN" smtClean="0"/>
              <a:t>…,     0 </a:t>
            </a:r>
            <a:r>
              <a:rPr lang="en-US" altLang="zh-CN" smtClean="0"/>
              <a:t>≤</a:t>
            </a:r>
            <a:r>
              <a:rPr kumimoji="0" lang="en-US" altLang="zh-CN" smtClean="0"/>
              <a:t>x</a:t>
            </a:r>
            <a:r>
              <a:rPr kumimoji="0" lang="en-US" altLang="zh-CN" baseline="-25000" smtClean="0"/>
              <a:t>i</a:t>
            </a:r>
            <a:r>
              <a:rPr lang="en-US" altLang="zh-CN" smtClean="0"/>
              <a:t>≤</a:t>
            </a:r>
            <a:r>
              <a:rPr kumimoji="0" lang="en-US" altLang="zh-CN" smtClean="0"/>
              <a:t>9</a:t>
            </a:r>
          </a:p>
          <a:p>
            <a:pPr marL="533400" indent="-533400" algn="just">
              <a:buFont typeface="Wingdings" pitchFamily="2" charset="2"/>
              <a:buNone/>
            </a:pPr>
            <a:r>
              <a:rPr kumimoji="0" lang="zh-CN" altLang="en-US" smtClean="0"/>
              <a:t>设</a:t>
            </a:r>
            <a:r>
              <a:rPr kumimoji="0" lang="en-US" altLang="zh-CN" smtClean="0"/>
              <a:t>f:N</a:t>
            </a:r>
            <a:r>
              <a:rPr kumimoji="0" lang="en-US" altLang="zh-CN" smtClean="0">
                <a:sym typeface="Symbol" pitchFamily="18" charset="2"/>
              </a:rPr>
              <a:t></a:t>
            </a:r>
            <a:r>
              <a:rPr kumimoji="0" lang="en-US" altLang="zh-CN" smtClean="0"/>
              <a:t>[0,1]</a:t>
            </a:r>
            <a:r>
              <a:rPr kumimoji="0" lang="zh-CN" altLang="en-US" smtClean="0"/>
              <a:t>是从</a:t>
            </a:r>
            <a:r>
              <a:rPr kumimoji="0" lang="en-US" altLang="zh-CN" smtClean="0"/>
              <a:t>N</a:t>
            </a:r>
            <a:r>
              <a:rPr kumimoji="0" lang="zh-CN" altLang="en-US" smtClean="0"/>
              <a:t>到</a:t>
            </a:r>
            <a:r>
              <a:rPr kumimoji="0" lang="en-US" altLang="zh-CN" smtClean="0"/>
              <a:t>[0,1]</a:t>
            </a:r>
            <a:r>
              <a:rPr kumimoji="0" lang="zh-CN" altLang="en-US" smtClean="0"/>
              <a:t>的任何一个函数，则可</a:t>
            </a:r>
          </a:p>
          <a:p>
            <a:pPr marL="533400" indent="-533400" algn="just">
              <a:buFont typeface="Wingdings" pitchFamily="2" charset="2"/>
              <a:buNone/>
            </a:pPr>
            <a:r>
              <a:rPr kumimoji="0" lang="zh-CN" altLang="en-US" smtClean="0"/>
              <a:t>列出</a:t>
            </a:r>
            <a:r>
              <a:rPr kumimoji="0" lang="en-US" altLang="zh-CN" smtClean="0"/>
              <a:t>f </a:t>
            </a:r>
            <a:r>
              <a:rPr kumimoji="0" lang="zh-CN" altLang="en-US" smtClean="0"/>
              <a:t>的所有函数值如下</a:t>
            </a:r>
            <a:r>
              <a:rPr kumimoji="0" lang="en-US" altLang="zh-CN" smtClean="0"/>
              <a:t>:</a:t>
            </a:r>
          </a:p>
          <a:p>
            <a:pPr marL="533400" indent="-533400" algn="just">
              <a:buFont typeface="Wingdings" pitchFamily="2" charset="2"/>
              <a:buNone/>
            </a:pPr>
            <a:endParaRPr kumimoji="0" lang="zh-CN" altLang="en-US" smtClean="0"/>
          </a:p>
          <a:p>
            <a:pPr marL="533400" indent="-533400" algn="just">
              <a:buFont typeface="Wingdings" pitchFamily="2" charset="2"/>
              <a:buNone/>
            </a:pPr>
            <a:endParaRPr kumimoji="0" lang="zh-CN" altLang="en-US" smtClean="0"/>
          </a:p>
        </p:txBody>
      </p:sp>
      <p:sp>
        <p:nvSpPr>
          <p:cNvPr id="46084" name="Line 4"/>
          <p:cNvSpPr>
            <a:spLocks noChangeShapeType="1"/>
          </p:cNvSpPr>
          <p:nvPr/>
        </p:nvSpPr>
        <p:spPr bwMode="auto">
          <a:xfrm flipH="1">
            <a:off x="1979613" y="1989138"/>
            <a:ext cx="71437" cy="287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85" name="Line 5"/>
          <p:cNvSpPr>
            <a:spLocks noChangeShapeType="1"/>
          </p:cNvSpPr>
          <p:nvPr/>
        </p:nvSpPr>
        <p:spPr bwMode="auto">
          <a:xfrm flipH="1">
            <a:off x="4787900" y="2420938"/>
            <a:ext cx="71438" cy="287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86" name="Line 6"/>
          <p:cNvSpPr>
            <a:spLocks noChangeShapeType="1"/>
          </p:cNvSpPr>
          <p:nvPr/>
        </p:nvSpPr>
        <p:spPr bwMode="auto">
          <a:xfrm flipH="1">
            <a:off x="3563938" y="2924175"/>
            <a:ext cx="144462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8.3 </a:t>
            </a:r>
            <a:r>
              <a:rPr lang="zh-CN" altLang="en-US" smtClean="0"/>
              <a:t>集合的基数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algn="just">
              <a:lnSpc>
                <a:spcPct val="90000"/>
              </a:lnSpc>
            </a:pPr>
            <a:r>
              <a:rPr lang="zh-CN" altLang="en-US" smtClean="0">
                <a:solidFill>
                  <a:srgbClr val="FF3300"/>
                </a:solidFill>
              </a:rPr>
              <a:t>康托定理：</a:t>
            </a:r>
            <a:endParaRPr lang="zh-CN" altLang="en-US" smtClean="0">
              <a:solidFill>
                <a:srgbClr val="FF3300"/>
              </a:solidFill>
              <a:latin typeface="Verdana" pitchFamily="34" charset="0"/>
            </a:endParaRPr>
          </a:p>
          <a:p>
            <a:pPr marL="933450" lvl="1" indent="-476250" algn="just">
              <a:lnSpc>
                <a:spcPct val="90000"/>
              </a:lnSpc>
            </a:pPr>
            <a:r>
              <a:rPr lang="en-US" altLang="zh-CN" smtClean="0">
                <a:solidFill>
                  <a:srgbClr val="FF3300"/>
                </a:solidFill>
              </a:rPr>
              <a:t>N</a:t>
            </a:r>
            <a:r>
              <a:rPr lang="en-US" altLang="zh-CN" smtClean="0">
                <a:solidFill>
                  <a:srgbClr val="FF3300"/>
                </a:solidFill>
                <a:latin typeface="Verdana" pitchFamily="34" charset="0"/>
                <a:sym typeface="Symbol" pitchFamily="18" charset="2"/>
              </a:rPr>
              <a:t></a:t>
            </a:r>
            <a:r>
              <a:rPr lang="en-US" altLang="zh-CN" smtClean="0">
                <a:solidFill>
                  <a:srgbClr val="FF3300"/>
                </a:solidFill>
              </a:rPr>
              <a:t>R</a:t>
            </a:r>
          </a:p>
          <a:p>
            <a:pPr marL="933450" lvl="1" indent="-476250" algn="just">
              <a:lnSpc>
                <a:spcPct val="90000"/>
              </a:lnSpc>
            </a:pPr>
            <a:r>
              <a:rPr lang="zh-CN" altLang="en-US" smtClean="0">
                <a:solidFill>
                  <a:srgbClr val="DDDDDD"/>
                </a:solidFill>
              </a:rPr>
              <a:t>对任意集合</a:t>
            </a:r>
            <a:r>
              <a:rPr lang="en-US" altLang="zh-CN" smtClean="0">
                <a:solidFill>
                  <a:srgbClr val="DDDDDD"/>
                </a:solidFill>
                <a:latin typeface="Verdana" pitchFamily="34" charset="0"/>
              </a:rPr>
              <a:t>A</a:t>
            </a:r>
            <a:r>
              <a:rPr lang="zh-CN" altLang="en-US" smtClean="0">
                <a:solidFill>
                  <a:srgbClr val="DDDDDD"/>
                </a:solidFill>
              </a:rPr>
              <a:t>都有，</a:t>
            </a:r>
            <a:r>
              <a:rPr lang="en-US" altLang="zh-CN" smtClean="0">
                <a:solidFill>
                  <a:srgbClr val="DDDDDD"/>
                </a:solidFill>
                <a:latin typeface="Verdana" pitchFamily="34" charset="0"/>
              </a:rPr>
              <a:t>A</a:t>
            </a:r>
            <a:r>
              <a:rPr lang="en-US" altLang="zh-CN" smtClean="0">
                <a:solidFill>
                  <a:srgbClr val="DDDDDD"/>
                </a:solidFill>
                <a:latin typeface="Verdana" pitchFamily="34" charset="0"/>
                <a:sym typeface="Symbol" pitchFamily="18" charset="2"/>
              </a:rPr>
              <a:t>P(A)</a:t>
            </a:r>
            <a:endParaRPr lang="en-US" altLang="zh-CN" smtClean="0">
              <a:solidFill>
                <a:srgbClr val="DDDDDD"/>
              </a:solidFill>
            </a:endParaRPr>
          </a:p>
          <a:p>
            <a:pPr marL="533400" indent="-533400"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>
                <a:solidFill>
                  <a:srgbClr val="FF3300"/>
                </a:solidFill>
                <a:latin typeface="Verdana" pitchFamily="34" charset="0"/>
              </a:rPr>
              <a:t>证明：</a:t>
            </a:r>
            <a:r>
              <a:rPr lang="en-US" altLang="zh-CN" smtClean="0">
                <a:latin typeface="Verdana" pitchFamily="34" charset="0"/>
              </a:rPr>
              <a:t>…</a:t>
            </a:r>
            <a:r>
              <a:rPr kumimoji="0" lang="zh-CN" altLang="en-US" smtClean="0"/>
              <a:t>则可列出</a:t>
            </a:r>
            <a:r>
              <a:rPr kumimoji="0" lang="en-US" altLang="zh-CN" i="1" smtClean="0"/>
              <a:t>f</a:t>
            </a:r>
            <a:r>
              <a:rPr kumimoji="0" lang="en-US" altLang="zh-CN" smtClean="0"/>
              <a:t> </a:t>
            </a:r>
            <a:r>
              <a:rPr kumimoji="0" lang="zh-CN" altLang="en-US" smtClean="0"/>
              <a:t>的所有函数值如下</a:t>
            </a:r>
          </a:p>
          <a:p>
            <a:pPr marL="533400" indent="-533400" algn="just">
              <a:lnSpc>
                <a:spcPct val="60000"/>
              </a:lnSpc>
              <a:buFont typeface="Wingdings" pitchFamily="2" charset="2"/>
              <a:buNone/>
            </a:pPr>
            <a:r>
              <a:rPr kumimoji="0" lang="zh-CN" altLang="en-US" smtClean="0"/>
              <a:t>            </a:t>
            </a:r>
            <a:r>
              <a:rPr kumimoji="0" lang="en-US" altLang="zh-CN" i="1" smtClean="0"/>
              <a:t>f</a:t>
            </a:r>
            <a:r>
              <a:rPr kumimoji="0" lang="en-US" altLang="zh-CN" smtClean="0"/>
              <a:t>(0)</a:t>
            </a:r>
            <a:r>
              <a:rPr lang="en-US" altLang="zh-CN" b="0" smtClean="0"/>
              <a:t>=    0.</a:t>
            </a:r>
            <a:r>
              <a:rPr lang="en-US" altLang="zh-CN" b="0" smtClean="0">
                <a:solidFill>
                  <a:srgbClr val="FF3300"/>
                </a:solidFill>
              </a:rPr>
              <a:t>a</a:t>
            </a:r>
            <a:r>
              <a:rPr lang="en-US" altLang="zh-CN" b="0" baseline="30000" smtClean="0">
                <a:solidFill>
                  <a:srgbClr val="FF3300"/>
                </a:solidFill>
              </a:rPr>
              <a:t>(1)</a:t>
            </a:r>
            <a:r>
              <a:rPr lang="en-US" altLang="zh-CN" b="0" baseline="-25000" smtClean="0">
                <a:solidFill>
                  <a:srgbClr val="FF3300"/>
                </a:solidFill>
              </a:rPr>
              <a:t>1</a:t>
            </a:r>
            <a:r>
              <a:rPr lang="en-US" altLang="zh-CN" b="0" smtClean="0"/>
              <a:t> a</a:t>
            </a:r>
            <a:r>
              <a:rPr lang="en-US" altLang="zh-CN" b="0" baseline="15000" smtClean="0"/>
              <a:t>(1)</a:t>
            </a:r>
            <a:r>
              <a:rPr lang="en-US" altLang="zh-CN" b="0" baseline="-25000" smtClean="0"/>
              <a:t>2</a:t>
            </a:r>
            <a:r>
              <a:rPr lang="en-US" altLang="zh-CN" b="0" smtClean="0"/>
              <a:t>……</a:t>
            </a:r>
            <a:endParaRPr lang="en-US" altLang="zh-CN" smtClean="0"/>
          </a:p>
          <a:p>
            <a:pPr marL="533400" indent="-533400">
              <a:lnSpc>
                <a:spcPct val="60000"/>
              </a:lnSpc>
              <a:buFont typeface="Wingdings" pitchFamily="2" charset="2"/>
              <a:buNone/>
            </a:pPr>
            <a:r>
              <a:rPr lang="en-US" altLang="zh-CN" b="0" smtClean="0"/>
              <a:t>            </a:t>
            </a:r>
            <a:r>
              <a:rPr kumimoji="0" lang="en-US" altLang="zh-CN" i="1" smtClean="0"/>
              <a:t>f</a:t>
            </a:r>
            <a:r>
              <a:rPr kumimoji="0" lang="en-US" altLang="zh-CN" smtClean="0"/>
              <a:t>(1)</a:t>
            </a:r>
            <a:r>
              <a:rPr lang="en-US" altLang="zh-CN" b="0" smtClean="0"/>
              <a:t>=    0.a</a:t>
            </a:r>
            <a:r>
              <a:rPr lang="en-US" altLang="zh-CN" baseline="30000" smtClean="0">
                <a:latin typeface="宋体" pitchFamily="2" charset="-122"/>
              </a:rPr>
              <a:t>(2)</a:t>
            </a:r>
            <a:r>
              <a:rPr lang="en-US" altLang="zh-CN" b="0" baseline="-25000" smtClean="0"/>
              <a:t>1</a:t>
            </a:r>
            <a:r>
              <a:rPr lang="en-US" altLang="zh-CN" b="0" smtClean="0"/>
              <a:t> </a:t>
            </a:r>
            <a:r>
              <a:rPr lang="en-US" altLang="zh-CN" b="0" smtClean="0">
                <a:solidFill>
                  <a:srgbClr val="FF3300"/>
                </a:solidFill>
              </a:rPr>
              <a:t>a</a:t>
            </a:r>
            <a:r>
              <a:rPr lang="en-US" altLang="zh-CN" b="0" baseline="30000" smtClean="0">
                <a:solidFill>
                  <a:srgbClr val="FF3300"/>
                </a:solidFill>
              </a:rPr>
              <a:t>(2)</a:t>
            </a:r>
            <a:r>
              <a:rPr lang="en-US" altLang="zh-CN" b="0" baseline="-25000" smtClean="0">
                <a:solidFill>
                  <a:srgbClr val="FF3300"/>
                </a:solidFill>
              </a:rPr>
              <a:t>2</a:t>
            </a:r>
            <a:r>
              <a:rPr lang="en-US" altLang="zh-CN" b="0" smtClean="0"/>
              <a:t>……</a:t>
            </a:r>
            <a:endParaRPr lang="en-US" altLang="zh-CN" smtClean="0"/>
          </a:p>
          <a:p>
            <a:pPr marL="533400" indent="-533400">
              <a:lnSpc>
                <a:spcPct val="60000"/>
              </a:lnSpc>
              <a:buFont typeface="Wingdings" pitchFamily="2" charset="2"/>
              <a:buNone/>
            </a:pPr>
            <a:r>
              <a:rPr lang="en-US" altLang="zh-CN" b="0" smtClean="0"/>
              <a:t>            </a:t>
            </a:r>
            <a:r>
              <a:rPr kumimoji="0" lang="en-US" altLang="zh-CN" i="1" smtClean="0"/>
              <a:t>f</a:t>
            </a:r>
            <a:r>
              <a:rPr kumimoji="0" lang="en-US" altLang="zh-CN" smtClean="0"/>
              <a:t>(2)</a:t>
            </a:r>
            <a:r>
              <a:rPr lang="en-US" altLang="zh-CN" b="0" smtClean="0"/>
              <a:t>=    0.a</a:t>
            </a:r>
            <a:r>
              <a:rPr lang="en-US" altLang="zh-CN" b="0" baseline="30000" smtClean="0"/>
              <a:t>(3)</a:t>
            </a:r>
            <a:r>
              <a:rPr lang="en-US" altLang="zh-CN" b="0" baseline="-25000" smtClean="0"/>
              <a:t>1</a:t>
            </a:r>
            <a:r>
              <a:rPr lang="en-US" altLang="zh-CN" b="0" smtClean="0"/>
              <a:t> a</a:t>
            </a:r>
            <a:r>
              <a:rPr lang="en-US" altLang="zh-CN" b="0" baseline="15000" smtClean="0"/>
              <a:t>(3)</a:t>
            </a:r>
            <a:r>
              <a:rPr lang="en-US" altLang="zh-CN" b="0" baseline="-25000" smtClean="0"/>
              <a:t>2</a:t>
            </a:r>
            <a:r>
              <a:rPr lang="en-US" altLang="zh-CN" b="0" smtClean="0"/>
              <a:t>……</a:t>
            </a:r>
          </a:p>
          <a:p>
            <a:pPr marL="533400" indent="-533400">
              <a:lnSpc>
                <a:spcPct val="60000"/>
              </a:lnSpc>
              <a:buFont typeface="Wingdings" pitchFamily="2" charset="2"/>
              <a:buNone/>
            </a:pPr>
            <a:r>
              <a:rPr lang="en-US" altLang="zh-CN" smtClean="0"/>
              <a:t>            ….</a:t>
            </a:r>
          </a:p>
          <a:p>
            <a:pPr marL="533400" indent="-533400">
              <a:lnSpc>
                <a:spcPct val="60000"/>
              </a:lnSpc>
              <a:buFont typeface="Wingdings" pitchFamily="2" charset="2"/>
              <a:buNone/>
            </a:pPr>
            <a:r>
              <a:rPr lang="en-US" altLang="zh-CN" b="0" smtClean="0"/>
              <a:t>            </a:t>
            </a:r>
            <a:r>
              <a:rPr kumimoji="0" lang="en-US" altLang="zh-CN" i="1" smtClean="0"/>
              <a:t>f</a:t>
            </a:r>
            <a:r>
              <a:rPr kumimoji="0" lang="en-US" altLang="zh-CN" smtClean="0"/>
              <a:t>(n-1)</a:t>
            </a:r>
            <a:r>
              <a:rPr lang="en-US" altLang="zh-CN" b="0" smtClean="0"/>
              <a:t>= 0.a</a:t>
            </a:r>
            <a:r>
              <a:rPr lang="en-US" altLang="zh-CN" b="0" baseline="15000" smtClean="0"/>
              <a:t>(n)</a:t>
            </a:r>
            <a:r>
              <a:rPr lang="en-US" altLang="zh-CN" b="0" baseline="-25000" smtClean="0"/>
              <a:t>1</a:t>
            </a:r>
            <a:r>
              <a:rPr lang="en-US" altLang="zh-CN" b="0" smtClean="0"/>
              <a:t> a</a:t>
            </a:r>
            <a:r>
              <a:rPr lang="en-US" altLang="zh-CN" b="0" baseline="15000" smtClean="0"/>
              <a:t>(n)</a:t>
            </a:r>
            <a:r>
              <a:rPr lang="en-US" altLang="zh-CN" b="0" baseline="-25000" smtClean="0"/>
              <a:t>2</a:t>
            </a:r>
            <a:r>
              <a:rPr lang="en-US" altLang="zh-CN" b="0" smtClean="0"/>
              <a:t>……</a:t>
            </a:r>
            <a:r>
              <a:rPr lang="en-US" altLang="zh-CN" b="0" smtClean="0">
                <a:solidFill>
                  <a:srgbClr val="FF3300"/>
                </a:solidFill>
              </a:rPr>
              <a:t>a</a:t>
            </a:r>
            <a:r>
              <a:rPr lang="en-US" altLang="zh-CN" b="0" baseline="15000" smtClean="0">
                <a:solidFill>
                  <a:srgbClr val="FF3300"/>
                </a:solidFill>
              </a:rPr>
              <a:t>(n)</a:t>
            </a:r>
            <a:r>
              <a:rPr lang="en-US" altLang="zh-CN" b="0" baseline="-25000" smtClean="0">
                <a:solidFill>
                  <a:srgbClr val="FF3300"/>
                </a:solidFill>
              </a:rPr>
              <a:t>n</a:t>
            </a:r>
            <a:r>
              <a:rPr lang="en-US" altLang="zh-CN" b="0" smtClean="0"/>
              <a:t>…</a:t>
            </a:r>
            <a:endParaRPr lang="en-US" altLang="zh-CN" smtClean="0"/>
          </a:p>
          <a:p>
            <a:pPr marL="533400" indent="-533400">
              <a:lnSpc>
                <a:spcPct val="60000"/>
              </a:lnSpc>
              <a:buFont typeface="Wingdings" pitchFamily="2" charset="2"/>
              <a:buNone/>
            </a:pPr>
            <a:r>
              <a:rPr lang="en-US" altLang="zh-CN" smtClean="0"/>
              <a:t>            ….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kumimoji="0" lang="en-US" altLang="zh-CN" smtClean="0"/>
              <a:t>        </a:t>
            </a:r>
            <a:r>
              <a:rPr kumimoji="0" lang="zh-CN" altLang="en-US" smtClean="0"/>
              <a:t>设</a:t>
            </a:r>
            <a:r>
              <a:rPr kumimoji="0" lang="en-US" altLang="zh-CN" smtClean="0"/>
              <a:t>y=0.b</a:t>
            </a:r>
            <a:r>
              <a:rPr kumimoji="0" lang="en-US" altLang="zh-CN" baseline="-25000" smtClean="0"/>
              <a:t>1</a:t>
            </a:r>
            <a:r>
              <a:rPr kumimoji="0" lang="en-US" altLang="zh-CN" smtClean="0"/>
              <a:t>b</a:t>
            </a:r>
            <a:r>
              <a:rPr kumimoji="0" lang="en-US" altLang="zh-CN" baseline="-25000" smtClean="0"/>
              <a:t>2</a:t>
            </a:r>
            <a:r>
              <a:rPr kumimoji="0" lang="en-US" altLang="zh-CN" smtClean="0"/>
              <a:t>…, b</a:t>
            </a:r>
            <a:r>
              <a:rPr kumimoji="0" lang="en-US" altLang="zh-CN" baseline="-25000" smtClean="0"/>
              <a:t>i</a:t>
            </a:r>
            <a:r>
              <a:rPr kumimoji="0" lang="en-US" altLang="zh-CN" smtClean="0"/>
              <a:t>≠a</a:t>
            </a:r>
            <a:r>
              <a:rPr kumimoji="0" lang="en-US" altLang="zh-CN" baseline="30000" smtClean="0"/>
              <a:t>(i)</a:t>
            </a:r>
            <a:r>
              <a:rPr kumimoji="0" lang="en-US" altLang="zh-CN" baseline="-25000" smtClean="0"/>
              <a:t>i</a:t>
            </a:r>
            <a:r>
              <a:rPr kumimoji="0" lang="en-US" altLang="zh-CN" smtClean="0"/>
              <a:t>, i=1,2,…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kumimoji="0" lang="zh-CN" altLang="en-US" smtClean="0"/>
              <a:t>            </a:t>
            </a:r>
            <a:r>
              <a:rPr kumimoji="0" lang="en-US" altLang="zh-CN" smtClean="0"/>
              <a:t>y</a:t>
            </a:r>
            <a:r>
              <a:rPr kumimoji="0" lang="zh-CN" altLang="en-US" smtClean="0"/>
              <a:t>不在</a:t>
            </a:r>
            <a:r>
              <a:rPr kumimoji="0" lang="en-US" altLang="zh-CN" smtClean="0"/>
              <a:t>ran</a:t>
            </a:r>
            <a:r>
              <a:rPr kumimoji="0" lang="en-US" altLang="zh-CN" i="1" smtClean="0"/>
              <a:t>f</a:t>
            </a:r>
            <a:r>
              <a:rPr kumimoji="0" lang="zh-CN" altLang="en-US" smtClean="0"/>
              <a:t>中！</a:t>
            </a:r>
          </a:p>
          <a:p>
            <a:pPr marL="533400" indent="-533400" algn="just">
              <a:lnSpc>
                <a:spcPct val="90000"/>
              </a:lnSpc>
              <a:buFont typeface="Wingdings" pitchFamily="2" charset="2"/>
              <a:buNone/>
            </a:pPr>
            <a:endParaRPr kumimoji="0" lang="zh-CN" altLang="en-US" smtClean="0"/>
          </a:p>
        </p:txBody>
      </p:sp>
      <p:sp>
        <p:nvSpPr>
          <p:cNvPr id="47108" name="Line 4"/>
          <p:cNvSpPr>
            <a:spLocks noChangeShapeType="1"/>
          </p:cNvSpPr>
          <p:nvPr/>
        </p:nvSpPr>
        <p:spPr bwMode="auto">
          <a:xfrm flipH="1">
            <a:off x="1979613" y="1916113"/>
            <a:ext cx="71437" cy="287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09" name="Line 5"/>
          <p:cNvSpPr>
            <a:spLocks noChangeShapeType="1"/>
          </p:cNvSpPr>
          <p:nvPr/>
        </p:nvSpPr>
        <p:spPr bwMode="auto">
          <a:xfrm flipH="1">
            <a:off x="4787900" y="2276475"/>
            <a:ext cx="71438" cy="287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8.3 </a:t>
            </a:r>
            <a:r>
              <a:rPr lang="zh-CN" altLang="en-US" smtClean="0"/>
              <a:t>集合的基数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algn="just"/>
            <a:r>
              <a:rPr lang="zh-CN" altLang="en-US" smtClean="0">
                <a:solidFill>
                  <a:srgbClr val="FF3300"/>
                </a:solidFill>
              </a:rPr>
              <a:t>康托定理：</a:t>
            </a:r>
            <a:endParaRPr lang="zh-CN" altLang="en-US" smtClean="0">
              <a:solidFill>
                <a:srgbClr val="FF3300"/>
              </a:solidFill>
              <a:latin typeface="Verdana" pitchFamily="34" charset="0"/>
            </a:endParaRPr>
          </a:p>
          <a:p>
            <a:pPr marL="933450" lvl="1" indent="-476250" algn="just"/>
            <a:r>
              <a:rPr lang="en-US" altLang="zh-CN" smtClean="0">
                <a:solidFill>
                  <a:srgbClr val="DDDDDD"/>
                </a:solidFill>
              </a:rPr>
              <a:t>N</a:t>
            </a:r>
            <a:r>
              <a:rPr lang="en-US" altLang="zh-CN" smtClean="0">
                <a:solidFill>
                  <a:srgbClr val="DDDDDD"/>
                </a:solidFill>
                <a:latin typeface="Verdana" pitchFamily="34" charset="0"/>
                <a:sym typeface="Symbol" pitchFamily="18" charset="2"/>
              </a:rPr>
              <a:t></a:t>
            </a:r>
            <a:r>
              <a:rPr lang="en-US" altLang="zh-CN" smtClean="0">
                <a:solidFill>
                  <a:srgbClr val="DDDDDD"/>
                </a:solidFill>
              </a:rPr>
              <a:t>R</a:t>
            </a:r>
          </a:p>
          <a:p>
            <a:pPr marL="933450" lvl="1" indent="-476250" algn="just"/>
            <a:r>
              <a:rPr lang="zh-CN" altLang="en-US" smtClean="0">
                <a:solidFill>
                  <a:srgbClr val="FF3300"/>
                </a:solidFill>
              </a:rPr>
              <a:t>对任意集合</a:t>
            </a:r>
            <a:r>
              <a:rPr lang="en-US" altLang="zh-CN" smtClean="0">
                <a:solidFill>
                  <a:srgbClr val="FF3300"/>
                </a:solidFill>
                <a:latin typeface="Verdana" pitchFamily="34" charset="0"/>
              </a:rPr>
              <a:t>A</a:t>
            </a:r>
            <a:r>
              <a:rPr lang="zh-CN" altLang="en-US" smtClean="0">
                <a:solidFill>
                  <a:srgbClr val="FF3300"/>
                </a:solidFill>
              </a:rPr>
              <a:t>都有，</a:t>
            </a:r>
            <a:r>
              <a:rPr lang="en-US" altLang="zh-CN" smtClean="0">
                <a:solidFill>
                  <a:srgbClr val="FF3300"/>
                </a:solidFill>
                <a:latin typeface="Verdana" pitchFamily="34" charset="0"/>
              </a:rPr>
              <a:t>A</a:t>
            </a:r>
            <a:r>
              <a:rPr lang="en-US" altLang="zh-CN" smtClean="0">
                <a:solidFill>
                  <a:srgbClr val="FF3300"/>
                </a:solidFill>
                <a:latin typeface="Verdana" pitchFamily="34" charset="0"/>
                <a:sym typeface="Symbol" pitchFamily="18" charset="2"/>
              </a:rPr>
              <a:t>P(A)</a:t>
            </a:r>
            <a:endParaRPr lang="en-US" altLang="zh-CN" smtClean="0">
              <a:solidFill>
                <a:srgbClr val="FF3300"/>
              </a:solidFill>
            </a:endParaRPr>
          </a:p>
          <a:p>
            <a:pPr marL="533400" indent="-533400" algn="just">
              <a:buFont typeface="Wingdings" pitchFamily="2" charset="2"/>
              <a:buNone/>
            </a:pPr>
            <a:r>
              <a:rPr lang="zh-CN" altLang="en-US" smtClean="0">
                <a:solidFill>
                  <a:srgbClr val="FF3300"/>
                </a:solidFill>
                <a:latin typeface="Verdana" pitchFamily="34" charset="0"/>
              </a:rPr>
              <a:t>证明：</a:t>
            </a:r>
            <a:r>
              <a:rPr lang="zh-CN" altLang="en-US" smtClean="0">
                <a:latin typeface="Verdana" pitchFamily="34" charset="0"/>
              </a:rPr>
              <a:t>设</a:t>
            </a:r>
            <a:r>
              <a:rPr kumimoji="0" lang="en-US" altLang="zh-CN" i="1" smtClean="0"/>
              <a:t>g</a:t>
            </a:r>
            <a:r>
              <a:rPr kumimoji="0" lang="en-US" altLang="zh-CN" smtClean="0"/>
              <a:t>:</a:t>
            </a:r>
            <a:r>
              <a:rPr lang="en-US" altLang="zh-CN" sz="2500" smtClean="0">
                <a:solidFill>
                  <a:schemeClr val="tx2"/>
                </a:solidFill>
                <a:latin typeface="Verdana" pitchFamily="34" charset="0"/>
              </a:rPr>
              <a:t>A</a:t>
            </a:r>
            <a:r>
              <a:rPr kumimoji="0" lang="en-US" altLang="zh-CN" smtClean="0">
                <a:sym typeface="Symbol" pitchFamily="18" charset="2"/>
              </a:rPr>
              <a:t></a:t>
            </a:r>
            <a:r>
              <a:rPr lang="en-US" altLang="zh-CN" sz="2500" smtClean="0">
                <a:solidFill>
                  <a:schemeClr val="tx2"/>
                </a:solidFill>
                <a:latin typeface="Verdana" pitchFamily="34" charset="0"/>
                <a:sym typeface="Symbol" pitchFamily="18" charset="2"/>
              </a:rPr>
              <a:t>P(A)</a:t>
            </a:r>
            <a:r>
              <a:rPr kumimoji="0" lang="zh-CN" altLang="en-US" smtClean="0">
                <a:sym typeface="Symbol" pitchFamily="18" charset="2"/>
              </a:rPr>
              <a:t>是函数。可以构造</a:t>
            </a:r>
          </a:p>
          <a:p>
            <a:pPr marL="533400" indent="-533400" algn="just">
              <a:buFont typeface="Wingdings" pitchFamily="2" charset="2"/>
              <a:buNone/>
            </a:pPr>
            <a:r>
              <a:rPr kumimoji="0" lang="en-US" altLang="zh-CN" smtClean="0">
                <a:sym typeface="Symbol" pitchFamily="18" charset="2"/>
              </a:rPr>
              <a:t>             </a:t>
            </a:r>
            <a:r>
              <a:rPr lang="en-US" altLang="zh-CN" sz="2500" smtClean="0">
                <a:solidFill>
                  <a:schemeClr val="tx2"/>
                </a:solidFill>
                <a:latin typeface="Verdana" pitchFamily="34" charset="0"/>
                <a:sym typeface="Symbol" pitchFamily="18" charset="2"/>
              </a:rPr>
              <a:t>B</a:t>
            </a:r>
            <a:r>
              <a:rPr kumimoji="0" lang="en-US" altLang="zh-CN" smtClean="0">
                <a:sym typeface="Symbol" pitchFamily="18" charset="2"/>
              </a:rPr>
              <a:t>={x|x</a:t>
            </a:r>
            <a:r>
              <a:rPr lang="en-US" altLang="zh-CN" sz="2500" smtClean="0">
                <a:solidFill>
                  <a:schemeClr val="tx2"/>
                </a:solidFill>
                <a:latin typeface="Verdana" pitchFamily="34" charset="0"/>
                <a:sym typeface="Symbol" pitchFamily="18" charset="2"/>
              </a:rPr>
              <a:t>A</a:t>
            </a:r>
            <a:r>
              <a:rPr kumimoji="0" lang="en-US" altLang="zh-CN" smtClean="0">
                <a:sym typeface="Symbol" pitchFamily="18" charset="2"/>
              </a:rPr>
              <a:t>x</a:t>
            </a:r>
            <a:r>
              <a:rPr kumimoji="0" lang="en-US" altLang="zh-CN" i="1" smtClean="0">
                <a:sym typeface="Symbol" pitchFamily="18" charset="2"/>
              </a:rPr>
              <a:t>g</a:t>
            </a:r>
            <a:r>
              <a:rPr kumimoji="0" lang="en-US" altLang="zh-CN" smtClean="0">
                <a:sym typeface="Symbol" pitchFamily="18" charset="2"/>
              </a:rPr>
              <a:t>(x)}</a:t>
            </a:r>
          </a:p>
          <a:p>
            <a:pPr marL="533400" indent="-533400" algn="just">
              <a:buFont typeface="Wingdings" pitchFamily="2" charset="2"/>
              <a:buNone/>
            </a:pPr>
            <a:r>
              <a:rPr kumimoji="0" lang="zh-CN" altLang="en-US" smtClean="0">
                <a:sym typeface="Symbol" pitchFamily="18" charset="2"/>
              </a:rPr>
              <a:t>则</a:t>
            </a:r>
            <a:r>
              <a:rPr lang="en-US" altLang="zh-CN" sz="2500" smtClean="0">
                <a:solidFill>
                  <a:schemeClr val="tx2"/>
                </a:solidFill>
                <a:latin typeface="Verdana" pitchFamily="34" charset="0"/>
                <a:sym typeface="Symbol" pitchFamily="18" charset="2"/>
              </a:rPr>
              <a:t>B</a:t>
            </a:r>
            <a:r>
              <a:rPr kumimoji="0" lang="en-US" altLang="zh-CN" smtClean="0">
                <a:sym typeface="Symbol" pitchFamily="18" charset="2"/>
              </a:rPr>
              <a:t></a:t>
            </a:r>
            <a:r>
              <a:rPr lang="en-US" altLang="zh-CN" sz="2500" smtClean="0">
                <a:solidFill>
                  <a:schemeClr val="tx2"/>
                </a:solidFill>
                <a:latin typeface="Verdana" pitchFamily="34" charset="0"/>
                <a:sym typeface="Symbol" pitchFamily="18" charset="2"/>
              </a:rPr>
              <a:t>P(A)</a:t>
            </a:r>
            <a:r>
              <a:rPr kumimoji="0" lang="zh-CN" altLang="en-US" smtClean="0">
                <a:sym typeface="Symbol" pitchFamily="18" charset="2"/>
              </a:rPr>
              <a:t>，对任意</a:t>
            </a:r>
            <a:r>
              <a:rPr kumimoji="0" lang="en-US" altLang="zh-CN" smtClean="0">
                <a:sym typeface="Symbol" pitchFamily="18" charset="2"/>
              </a:rPr>
              <a:t>x</a:t>
            </a:r>
            <a:r>
              <a:rPr lang="en-US" altLang="zh-CN" sz="2500" smtClean="0">
                <a:solidFill>
                  <a:schemeClr val="tx2"/>
                </a:solidFill>
                <a:latin typeface="Verdana" pitchFamily="34" charset="0"/>
                <a:sym typeface="Symbol" pitchFamily="18" charset="2"/>
              </a:rPr>
              <a:t>A</a:t>
            </a:r>
            <a:r>
              <a:rPr kumimoji="0" lang="zh-CN" altLang="en-US" smtClean="0">
                <a:sym typeface="Symbol" pitchFamily="18" charset="2"/>
              </a:rPr>
              <a:t>有</a:t>
            </a:r>
          </a:p>
          <a:p>
            <a:pPr marL="533400" indent="-533400" algn="just">
              <a:buFont typeface="Wingdings" pitchFamily="2" charset="2"/>
              <a:buNone/>
            </a:pPr>
            <a:r>
              <a:rPr kumimoji="0" lang="zh-CN" altLang="en-US" smtClean="0">
                <a:sym typeface="Symbol" pitchFamily="18" charset="2"/>
              </a:rPr>
              <a:t>             </a:t>
            </a:r>
            <a:r>
              <a:rPr kumimoji="0" lang="en-US" altLang="zh-CN" smtClean="0">
                <a:sym typeface="Symbol" pitchFamily="18" charset="2"/>
              </a:rPr>
              <a:t>x</a:t>
            </a:r>
            <a:r>
              <a:rPr lang="en-US" altLang="zh-CN" sz="2500" smtClean="0">
                <a:solidFill>
                  <a:schemeClr val="tx2"/>
                </a:solidFill>
                <a:latin typeface="Verdana" pitchFamily="34" charset="0"/>
                <a:sym typeface="Symbol" pitchFamily="18" charset="2"/>
              </a:rPr>
              <a:t>B</a:t>
            </a:r>
            <a:r>
              <a:rPr kumimoji="0" lang="en-US" altLang="zh-CN" smtClean="0">
                <a:sym typeface="Symbol" pitchFamily="18" charset="2"/>
              </a:rPr>
              <a:t>x</a:t>
            </a:r>
            <a:r>
              <a:rPr kumimoji="0" lang="en-US" altLang="zh-CN" i="1" smtClean="0">
                <a:sym typeface="Symbol" pitchFamily="18" charset="2"/>
              </a:rPr>
              <a:t>g</a:t>
            </a:r>
            <a:r>
              <a:rPr kumimoji="0" lang="en-US" altLang="zh-CN" smtClean="0">
                <a:sym typeface="Symbol" pitchFamily="18" charset="2"/>
              </a:rPr>
              <a:t>(x)</a:t>
            </a:r>
          </a:p>
          <a:p>
            <a:pPr marL="533400" indent="-533400" algn="just">
              <a:buFont typeface="Wingdings" pitchFamily="2" charset="2"/>
              <a:buNone/>
            </a:pPr>
            <a:r>
              <a:rPr kumimoji="0" lang="zh-CN" altLang="en-US" smtClean="0">
                <a:sym typeface="Symbol" pitchFamily="18" charset="2"/>
              </a:rPr>
              <a:t>故</a:t>
            </a:r>
            <a:r>
              <a:rPr lang="en-US" altLang="zh-CN" sz="2500" smtClean="0">
                <a:solidFill>
                  <a:schemeClr val="tx2"/>
                </a:solidFill>
                <a:latin typeface="Verdana" pitchFamily="34" charset="0"/>
                <a:sym typeface="Symbol" pitchFamily="18" charset="2"/>
              </a:rPr>
              <a:t>B</a:t>
            </a:r>
            <a:r>
              <a:rPr kumimoji="0" lang="en-US" altLang="zh-CN" smtClean="0">
                <a:sym typeface="Symbol" pitchFamily="18" charset="2"/>
              </a:rPr>
              <a:t>≠</a:t>
            </a:r>
            <a:r>
              <a:rPr kumimoji="0" lang="en-US" altLang="zh-CN" i="1" smtClean="0">
                <a:sym typeface="Symbol" pitchFamily="18" charset="2"/>
              </a:rPr>
              <a:t>g</a:t>
            </a:r>
            <a:r>
              <a:rPr kumimoji="0" lang="en-US" altLang="zh-CN" smtClean="0">
                <a:sym typeface="Symbol" pitchFamily="18" charset="2"/>
              </a:rPr>
              <a:t>(x)</a:t>
            </a:r>
            <a:r>
              <a:rPr kumimoji="0" lang="zh-CN" altLang="en-US" smtClean="0">
                <a:sym typeface="Symbol" pitchFamily="18" charset="2"/>
              </a:rPr>
              <a:t>，所以</a:t>
            </a:r>
            <a:r>
              <a:rPr kumimoji="0" lang="en-US" altLang="zh-CN" smtClean="0">
                <a:latin typeface="Verdana" pitchFamily="34" charset="0"/>
                <a:sym typeface="Symbol" pitchFamily="18" charset="2"/>
              </a:rPr>
              <a:t>B</a:t>
            </a:r>
            <a:r>
              <a:rPr kumimoji="0" lang="zh-CN" altLang="en-US" smtClean="0">
                <a:sym typeface="Symbol" pitchFamily="18" charset="2"/>
              </a:rPr>
              <a:t>不在</a:t>
            </a:r>
            <a:r>
              <a:rPr kumimoji="0" lang="en-US" altLang="zh-CN" smtClean="0">
                <a:sym typeface="Symbol" pitchFamily="18" charset="2"/>
              </a:rPr>
              <a:t>ran</a:t>
            </a:r>
            <a:r>
              <a:rPr kumimoji="0" lang="en-US" altLang="zh-CN" i="1" smtClean="0">
                <a:sym typeface="Symbol" pitchFamily="18" charset="2"/>
              </a:rPr>
              <a:t>g</a:t>
            </a:r>
            <a:r>
              <a:rPr kumimoji="0" lang="zh-CN" altLang="en-US" smtClean="0">
                <a:sym typeface="Symbol" pitchFamily="18" charset="2"/>
              </a:rPr>
              <a:t>中</a:t>
            </a:r>
          </a:p>
        </p:txBody>
      </p:sp>
      <p:sp>
        <p:nvSpPr>
          <p:cNvPr id="48132" name="Line 4"/>
          <p:cNvSpPr>
            <a:spLocks noChangeShapeType="1"/>
          </p:cNvSpPr>
          <p:nvPr/>
        </p:nvSpPr>
        <p:spPr bwMode="auto">
          <a:xfrm flipH="1">
            <a:off x="1979613" y="1989138"/>
            <a:ext cx="71437" cy="287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33" name="Line 5"/>
          <p:cNvSpPr>
            <a:spLocks noChangeShapeType="1"/>
          </p:cNvSpPr>
          <p:nvPr/>
        </p:nvSpPr>
        <p:spPr bwMode="auto">
          <a:xfrm flipH="1">
            <a:off x="4787900" y="2420938"/>
            <a:ext cx="71438" cy="287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8.3 </a:t>
            </a:r>
            <a:r>
              <a:rPr lang="zh-CN" altLang="en-US" smtClean="0"/>
              <a:t>集合的基数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algn="just"/>
            <a:r>
              <a:rPr lang="zh-CN" altLang="en-US" smtClean="0">
                <a:solidFill>
                  <a:srgbClr val="FF3300"/>
                </a:solidFill>
              </a:rPr>
              <a:t>优势于：</a:t>
            </a:r>
            <a:endParaRPr lang="zh-CN" altLang="en-US" smtClean="0">
              <a:solidFill>
                <a:srgbClr val="FF3300"/>
              </a:solidFill>
              <a:latin typeface="Verdana" pitchFamily="34" charset="0"/>
            </a:endParaRPr>
          </a:p>
          <a:p>
            <a:pPr marL="933450" lvl="1" indent="-476250" algn="just"/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B</a:t>
            </a:r>
            <a:r>
              <a:rPr lang="zh-CN" altLang="en-US" smtClean="0">
                <a:solidFill>
                  <a:schemeClr val="accent2"/>
                </a:solidFill>
              </a:rPr>
              <a:t>优势于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A(A</a:t>
            </a:r>
            <a:r>
              <a:rPr lang="en-US" altLang="zh-CN" smtClean="0">
                <a:solidFill>
                  <a:schemeClr val="accent2"/>
                </a:solidFill>
                <a:latin typeface="Lucida Sans Unicode" pitchFamily="34" charset="0"/>
              </a:rPr>
              <a:t>≼</a:t>
            </a:r>
            <a:r>
              <a:rPr lang="en-US" altLang="zh-CN" smtClean="0">
                <a:solidFill>
                  <a:schemeClr val="accent2"/>
                </a:solidFill>
              </a:rPr>
              <a:t>·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B)</a:t>
            </a:r>
            <a:r>
              <a:rPr lang="en-US" altLang="zh-CN" smtClean="0">
                <a:solidFill>
                  <a:schemeClr val="accent2"/>
                </a:solidFill>
              </a:rPr>
              <a:t>: </a:t>
            </a:r>
            <a:r>
              <a:rPr lang="zh-CN" altLang="en-US" smtClean="0">
                <a:solidFill>
                  <a:schemeClr val="accent2"/>
                </a:solidFill>
              </a:rPr>
              <a:t>存在从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zh-CN" altLang="en-US" smtClean="0">
                <a:solidFill>
                  <a:schemeClr val="accent2"/>
                </a:solidFill>
              </a:rPr>
              <a:t>到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B</a:t>
            </a:r>
            <a:r>
              <a:rPr lang="zh-CN" altLang="en-US" smtClean="0">
                <a:solidFill>
                  <a:schemeClr val="accent2"/>
                </a:solidFill>
              </a:rPr>
              <a:t>的单射函数</a:t>
            </a:r>
          </a:p>
          <a:p>
            <a:pPr marL="933450" lvl="1" indent="-476250" algn="just"/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B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真</a:t>
            </a:r>
            <a:r>
              <a:rPr lang="zh-CN" altLang="en-US" smtClean="0">
                <a:solidFill>
                  <a:schemeClr val="accent2"/>
                </a:solidFill>
              </a:rPr>
              <a:t>优势于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A(A</a:t>
            </a:r>
            <a:r>
              <a:rPr lang="en-US" altLang="zh-CN" smtClean="0">
                <a:solidFill>
                  <a:schemeClr val="accent2"/>
                </a:solidFill>
                <a:latin typeface="Lucida Sans Unicode" pitchFamily="34" charset="0"/>
              </a:rPr>
              <a:t>≺</a:t>
            </a:r>
            <a:r>
              <a:rPr lang="en-US" altLang="zh-CN" smtClean="0">
                <a:solidFill>
                  <a:schemeClr val="accent2"/>
                </a:solidFill>
              </a:rPr>
              <a:t>·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B)</a:t>
            </a:r>
            <a:r>
              <a:rPr lang="en-US" altLang="zh-CN" smtClean="0">
                <a:solidFill>
                  <a:schemeClr val="accent2"/>
                </a:solidFill>
              </a:rPr>
              <a:t>: 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mtClean="0">
                <a:solidFill>
                  <a:schemeClr val="accent2"/>
                </a:solidFill>
                <a:latin typeface="Lucida Sans Unicode" pitchFamily="34" charset="0"/>
              </a:rPr>
              <a:t>≼</a:t>
            </a:r>
            <a:r>
              <a:rPr lang="en-US" altLang="zh-CN" smtClean="0">
                <a:solidFill>
                  <a:schemeClr val="accent2"/>
                </a:solidFill>
              </a:rPr>
              <a:t>·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B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且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B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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A</a:t>
            </a:r>
          </a:p>
          <a:p>
            <a:pPr marL="533400" indent="-533400" algn="just"/>
            <a:r>
              <a:rPr lang="zh-CN" altLang="en-US" smtClean="0"/>
              <a:t>例：</a:t>
            </a:r>
          </a:p>
          <a:p>
            <a:pPr marL="933450" lvl="1" indent="-476250" algn="just"/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N≼·N, N≼·R, A≼·P(A)</a:t>
            </a:r>
          </a:p>
          <a:p>
            <a:pPr marL="933450" lvl="1" indent="-476250" algn="just"/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N≺·R, 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 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A≺·P(A)</a:t>
            </a:r>
          </a:p>
          <a:p>
            <a:pPr marL="533400" indent="-533400" algn="just"/>
            <a:r>
              <a:rPr lang="zh-CN" altLang="en-US" smtClean="0">
                <a:solidFill>
                  <a:srgbClr val="FF3300"/>
                </a:solidFill>
              </a:rPr>
              <a:t>定理：</a:t>
            </a:r>
            <a:r>
              <a:rPr lang="zh-CN" altLang="en-US" smtClean="0"/>
              <a:t>给定任意集合</a:t>
            </a:r>
            <a:r>
              <a:rPr lang="en-US" altLang="zh-CN" smtClean="0">
                <a:latin typeface="Verdana" pitchFamily="34" charset="0"/>
              </a:rPr>
              <a:t>A</a:t>
            </a:r>
            <a:r>
              <a:rPr lang="en-US" altLang="zh-CN" smtClean="0"/>
              <a:t>, </a:t>
            </a:r>
            <a:r>
              <a:rPr lang="en-US" altLang="zh-CN" smtClean="0">
                <a:latin typeface="Verdana" pitchFamily="34" charset="0"/>
              </a:rPr>
              <a:t>B</a:t>
            </a:r>
            <a:r>
              <a:rPr lang="en-US" altLang="zh-CN" smtClean="0"/>
              <a:t>, </a:t>
            </a:r>
            <a:r>
              <a:rPr lang="en-US" altLang="zh-CN" smtClean="0">
                <a:latin typeface="Verdana" pitchFamily="34" charset="0"/>
              </a:rPr>
              <a:t>C</a:t>
            </a:r>
          </a:p>
          <a:p>
            <a:pPr marL="933450" lvl="1" indent="-476250" algn="just">
              <a:buFont typeface="Wingdings" pitchFamily="2" charset="2"/>
              <a:buAutoNum type="circleNumDbPlain"/>
            </a:pP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mtClean="0">
                <a:solidFill>
                  <a:schemeClr val="accent2"/>
                </a:solidFill>
                <a:latin typeface="Lucida Sans Unicode" pitchFamily="34" charset="0"/>
              </a:rPr>
              <a:t>≼</a:t>
            </a:r>
            <a:r>
              <a:rPr lang="en-US" altLang="zh-CN" smtClean="0">
                <a:solidFill>
                  <a:schemeClr val="accent2"/>
                </a:solidFill>
              </a:rPr>
              <a:t>·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A</a:t>
            </a:r>
          </a:p>
          <a:p>
            <a:pPr marL="933450" lvl="1" indent="-476250" algn="just">
              <a:buFont typeface="Wingdings" pitchFamily="2" charset="2"/>
              <a:buAutoNum type="circleNumDbPlain"/>
            </a:pP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若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mtClean="0">
                <a:solidFill>
                  <a:schemeClr val="accent2"/>
                </a:solidFill>
                <a:latin typeface="Lucida Sans Unicode" pitchFamily="34" charset="0"/>
              </a:rPr>
              <a:t>≼</a:t>
            </a:r>
            <a:r>
              <a:rPr lang="en-US" altLang="zh-CN" smtClean="0">
                <a:solidFill>
                  <a:schemeClr val="accent2"/>
                </a:solidFill>
              </a:rPr>
              <a:t>·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B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且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B</a:t>
            </a:r>
            <a:r>
              <a:rPr lang="en-US" altLang="zh-CN" smtClean="0">
                <a:solidFill>
                  <a:schemeClr val="accent2"/>
                </a:solidFill>
                <a:latin typeface="Lucida Sans Unicode" pitchFamily="34" charset="0"/>
              </a:rPr>
              <a:t>≼</a:t>
            </a:r>
            <a:r>
              <a:rPr lang="en-US" altLang="zh-CN" smtClean="0">
                <a:solidFill>
                  <a:schemeClr val="accent2"/>
                </a:solidFill>
              </a:rPr>
              <a:t>·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，则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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B</a:t>
            </a:r>
            <a:endParaRPr lang="zh-CN" altLang="en-US" smtClean="0">
              <a:solidFill>
                <a:schemeClr val="accent2"/>
              </a:solidFill>
              <a:latin typeface="Verdana" pitchFamily="34" charset="0"/>
            </a:endParaRPr>
          </a:p>
          <a:p>
            <a:pPr marL="933450" lvl="1" indent="-476250" algn="just">
              <a:buFont typeface="Wingdings" pitchFamily="2" charset="2"/>
              <a:buAutoNum type="circleNumDbPlain"/>
            </a:pP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若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mtClean="0">
                <a:solidFill>
                  <a:schemeClr val="accent2"/>
                </a:solidFill>
                <a:latin typeface="Lucida Sans Unicode" pitchFamily="34" charset="0"/>
              </a:rPr>
              <a:t>≼</a:t>
            </a:r>
            <a:r>
              <a:rPr lang="en-US" altLang="zh-CN" smtClean="0">
                <a:solidFill>
                  <a:schemeClr val="accent2"/>
                </a:solidFill>
              </a:rPr>
              <a:t>·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B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且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B</a:t>
            </a:r>
            <a:r>
              <a:rPr lang="en-US" altLang="zh-CN" smtClean="0">
                <a:solidFill>
                  <a:schemeClr val="accent2"/>
                </a:solidFill>
                <a:latin typeface="Lucida Sans Unicode" pitchFamily="34" charset="0"/>
              </a:rPr>
              <a:t>≼</a:t>
            </a:r>
            <a:r>
              <a:rPr lang="en-US" altLang="zh-CN" smtClean="0">
                <a:solidFill>
                  <a:schemeClr val="accent2"/>
                </a:solidFill>
              </a:rPr>
              <a:t>·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C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，则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mtClean="0">
                <a:solidFill>
                  <a:schemeClr val="accent2"/>
                </a:solidFill>
                <a:latin typeface="Lucida Sans Unicode" pitchFamily="34" charset="0"/>
              </a:rPr>
              <a:t>≼</a:t>
            </a:r>
            <a:r>
              <a:rPr lang="en-US" altLang="zh-CN" smtClean="0">
                <a:solidFill>
                  <a:schemeClr val="accent2"/>
                </a:solidFill>
              </a:rPr>
              <a:t>·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C</a:t>
            </a:r>
            <a:endParaRPr lang="zh-CN" altLang="en-US" smtClean="0">
              <a:solidFill>
                <a:schemeClr val="accent2"/>
              </a:solidFill>
              <a:latin typeface="Verdana" pitchFamily="34" charset="0"/>
            </a:endParaRPr>
          </a:p>
        </p:txBody>
      </p:sp>
      <p:sp>
        <p:nvSpPr>
          <p:cNvPr id="49156" name="Line 6"/>
          <p:cNvSpPr>
            <a:spLocks noChangeShapeType="1"/>
          </p:cNvSpPr>
          <p:nvPr/>
        </p:nvSpPr>
        <p:spPr bwMode="auto">
          <a:xfrm flipH="1">
            <a:off x="6011863" y="2492375"/>
            <a:ext cx="142875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500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" dur="500"/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8.3 </a:t>
            </a:r>
            <a:r>
              <a:rPr lang="zh-CN" altLang="en-US" smtClean="0"/>
              <a:t>集合的基数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62913" cy="4895850"/>
          </a:xfrm>
        </p:spPr>
        <p:txBody>
          <a:bodyPr/>
          <a:lstStyle/>
          <a:p>
            <a:pPr algn="just"/>
            <a:r>
              <a:rPr lang="zh-CN" altLang="en-US" smtClean="0"/>
              <a:t>对于有限集：</a:t>
            </a:r>
            <a:r>
              <a:rPr lang="zh-CN" altLang="en-US" smtClean="0">
                <a:solidFill>
                  <a:srgbClr val="FF3300"/>
                </a:solidFill>
              </a:rPr>
              <a:t>集合中不同元素的个数</a:t>
            </a:r>
          </a:p>
          <a:p>
            <a:pPr algn="just"/>
            <a:r>
              <a:rPr lang="zh-CN" altLang="en-US" smtClean="0">
                <a:solidFill>
                  <a:schemeClr val="accent2"/>
                </a:solidFill>
              </a:rPr>
              <a:t>对于无限集呢？是否所有无限集的基数都一样？</a:t>
            </a:r>
          </a:p>
          <a:p>
            <a:pPr algn="just"/>
            <a:r>
              <a:rPr lang="zh-CN" altLang="en-US" smtClean="0"/>
              <a:t>为了比较两个集合的“大小”，确定有限集和无限集的概念，引进</a:t>
            </a:r>
            <a:r>
              <a:rPr lang="zh-CN" altLang="en-US" smtClean="0">
                <a:solidFill>
                  <a:srgbClr val="FF3300"/>
                </a:solidFill>
              </a:rPr>
              <a:t>自然数集合</a:t>
            </a:r>
          </a:p>
          <a:p>
            <a:pPr algn="just"/>
            <a:r>
              <a:rPr lang="zh-CN" altLang="en-US" smtClean="0"/>
              <a:t>给定集合</a:t>
            </a:r>
            <a:r>
              <a:rPr lang="en-US" altLang="zh-CN" i="1" smtClean="0">
                <a:latin typeface="Verdana" pitchFamily="34" charset="0"/>
              </a:rPr>
              <a:t>A</a:t>
            </a:r>
            <a:r>
              <a:rPr lang="zh-CN" altLang="en-US" smtClean="0"/>
              <a:t>，</a:t>
            </a:r>
            <a:r>
              <a:rPr lang="en-US" altLang="zh-CN" i="1" smtClean="0">
                <a:latin typeface="Verdana" pitchFamily="34" charset="0"/>
              </a:rPr>
              <a:t>A</a:t>
            </a:r>
            <a:r>
              <a:rPr lang="en-US" altLang="zh-CN" baseline="30000" smtClean="0"/>
              <a:t>+</a:t>
            </a:r>
            <a:r>
              <a:rPr lang="en-US" altLang="zh-CN" smtClean="0"/>
              <a:t>=</a:t>
            </a:r>
            <a:r>
              <a:rPr lang="en-US" altLang="zh-CN" i="1" smtClean="0">
                <a:latin typeface="Verdana" pitchFamily="34" charset="0"/>
              </a:rPr>
              <a:t>A</a:t>
            </a:r>
            <a:r>
              <a:rPr lang="en-US" altLang="zh-CN" smtClean="0">
                <a:sym typeface="Symbol" pitchFamily="18" charset="2"/>
              </a:rPr>
              <a:t></a:t>
            </a:r>
            <a:r>
              <a:rPr lang="en-US" altLang="zh-CN" smtClean="0"/>
              <a:t>{</a:t>
            </a:r>
            <a:r>
              <a:rPr lang="en-US" altLang="zh-CN" i="1" smtClean="0">
                <a:latin typeface="Verdana" pitchFamily="34" charset="0"/>
              </a:rPr>
              <a:t>A</a:t>
            </a:r>
            <a:r>
              <a:rPr lang="en-US" altLang="zh-CN" smtClean="0"/>
              <a:t>}</a:t>
            </a:r>
            <a:r>
              <a:rPr lang="zh-CN" altLang="en-US" smtClean="0"/>
              <a:t>，称</a:t>
            </a:r>
            <a:r>
              <a:rPr lang="en-US" altLang="zh-CN" i="1" smtClean="0">
                <a:latin typeface="Verdana" pitchFamily="34" charset="0"/>
              </a:rPr>
              <a:t>A</a:t>
            </a:r>
            <a:r>
              <a:rPr lang="en-US" altLang="zh-CN" baseline="30000" smtClean="0"/>
              <a:t>+</a:t>
            </a:r>
            <a:r>
              <a:rPr lang="zh-CN" altLang="en-US" smtClean="0"/>
              <a:t>是</a:t>
            </a:r>
            <a:r>
              <a:rPr lang="en-US" altLang="zh-CN" i="1" smtClean="0">
                <a:latin typeface="Verdana" pitchFamily="34" charset="0"/>
              </a:rPr>
              <a:t>A</a:t>
            </a:r>
            <a:r>
              <a:rPr lang="zh-CN" altLang="en-US" smtClean="0"/>
              <a:t>的</a:t>
            </a:r>
            <a:r>
              <a:rPr lang="zh-CN" altLang="en-US" smtClean="0">
                <a:solidFill>
                  <a:srgbClr val="FF3300"/>
                </a:solidFill>
              </a:rPr>
              <a:t>后继集合</a:t>
            </a:r>
          </a:p>
          <a:p>
            <a:r>
              <a:rPr lang="zh-CN" altLang="en-US" smtClean="0"/>
              <a:t>利用后继集合的概念来定义自然数集合</a:t>
            </a:r>
            <a:r>
              <a:rPr lang="en-US" altLang="zh-CN" smtClean="0"/>
              <a:t>{0</a:t>
            </a:r>
            <a:r>
              <a:rPr lang="zh-CN" altLang="en-US" smtClean="0"/>
              <a:t>，</a:t>
            </a:r>
            <a:r>
              <a:rPr lang="en-US" altLang="zh-CN" smtClean="0"/>
              <a:t>1</a:t>
            </a:r>
            <a:r>
              <a:rPr lang="zh-CN" altLang="en-US" smtClean="0"/>
              <a:t>，</a:t>
            </a:r>
            <a:r>
              <a:rPr lang="en-US" altLang="zh-CN" smtClean="0"/>
              <a:t>2</a:t>
            </a:r>
            <a:r>
              <a:rPr lang="zh-CN" altLang="en-US" smtClean="0"/>
              <a:t>，</a:t>
            </a:r>
            <a:r>
              <a:rPr lang="zh-CN" altLang="en-US" smtClean="0">
                <a:sym typeface="Symbol" pitchFamily="18" charset="2"/>
              </a:rPr>
              <a:t></a:t>
            </a:r>
            <a:r>
              <a:rPr lang="en-US" altLang="zh-CN" smtClean="0"/>
              <a:t>}</a:t>
            </a:r>
          </a:p>
          <a:p>
            <a:pPr algn="just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6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回顾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458200" cy="4895850"/>
          </a:xfrm>
        </p:spPr>
        <p:txBody>
          <a:bodyPr/>
          <a:lstStyle/>
          <a:p>
            <a:pPr algn="just"/>
            <a:r>
              <a:rPr lang="zh-CN" altLang="en-US" sz="2400" smtClean="0">
                <a:solidFill>
                  <a:srgbClr val="FF0000"/>
                </a:solidFill>
              </a:rPr>
              <a:t>等势：</a:t>
            </a:r>
            <a:r>
              <a:rPr lang="zh-CN" altLang="en-US" sz="2400" smtClean="0"/>
              <a:t>集合</a:t>
            </a:r>
            <a:r>
              <a:rPr lang="en-US" altLang="zh-CN" sz="2400" smtClean="0">
                <a:latin typeface="Verdana" pitchFamily="34" charset="0"/>
              </a:rPr>
              <a:t>A</a:t>
            </a:r>
            <a:r>
              <a:rPr lang="zh-CN" altLang="en-US" sz="2400" smtClean="0"/>
              <a:t>和</a:t>
            </a:r>
            <a:r>
              <a:rPr lang="en-US" altLang="zh-CN" sz="2400" smtClean="0">
                <a:latin typeface="Verdana" pitchFamily="34" charset="0"/>
              </a:rPr>
              <a:t>B</a:t>
            </a:r>
            <a:r>
              <a:rPr lang="zh-CN" altLang="en-US" sz="2400" smtClean="0">
                <a:latin typeface="Verdana" pitchFamily="34" charset="0"/>
              </a:rPr>
              <a:t>等势</a:t>
            </a:r>
            <a:r>
              <a:rPr lang="en-US" altLang="zh-CN" sz="2400" smtClean="0">
                <a:latin typeface="Verdana" pitchFamily="34" charset="0"/>
              </a:rPr>
              <a:t>,</a:t>
            </a:r>
            <a:r>
              <a:rPr lang="zh-CN" altLang="en-US" sz="2400" smtClean="0">
                <a:latin typeface="Verdana" pitchFamily="34" charset="0"/>
              </a:rPr>
              <a:t>如果存在从</a:t>
            </a:r>
            <a:r>
              <a:rPr lang="en-US" altLang="zh-CN" sz="2400" smtClean="0">
                <a:latin typeface="Verdana" pitchFamily="34" charset="0"/>
              </a:rPr>
              <a:t>A</a:t>
            </a:r>
            <a:r>
              <a:rPr lang="zh-CN" altLang="en-US" sz="2400" smtClean="0">
                <a:latin typeface="Verdana" pitchFamily="34" charset="0"/>
              </a:rPr>
              <a:t>到</a:t>
            </a:r>
            <a:r>
              <a:rPr lang="en-US" altLang="zh-CN" sz="2400" smtClean="0">
                <a:latin typeface="Verdana" pitchFamily="34" charset="0"/>
              </a:rPr>
              <a:t>B</a:t>
            </a:r>
            <a:r>
              <a:rPr lang="zh-CN" altLang="en-US" sz="2400" smtClean="0">
                <a:latin typeface="Verdana" pitchFamily="34" charset="0"/>
              </a:rPr>
              <a:t>的</a:t>
            </a:r>
            <a:r>
              <a:rPr lang="zh-CN" altLang="en-US" sz="2400" i="1" smtClean="0">
                <a:solidFill>
                  <a:srgbClr val="FF3300"/>
                </a:solidFill>
                <a:latin typeface="Verdana" pitchFamily="34" charset="0"/>
              </a:rPr>
              <a:t>双射</a:t>
            </a:r>
            <a:r>
              <a:rPr lang="zh-CN" altLang="en-US" sz="2400" smtClean="0">
                <a:latin typeface="Verdana" pitchFamily="34" charset="0"/>
              </a:rPr>
              <a:t>函数</a:t>
            </a:r>
          </a:p>
          <a:p>
            <a:pPr algn="just"/>
            <a:r>
              <a:rPr lang="en-US" altLang="zh-CN" sz="2400" smtClean="0">
                <a:latin typeface="Verdana" pitchFamily="34" charset="0"/>
              </a:rPr>
              <a:t>N</a:t>
            </a:r>
            <a:r>
              <a:rPr lang="en-US" altLang="zh-CN" sz="2400" smtClean="0">
                <a:latin typeface="Verdana" pitchFamily="34" charset="0"/>
                <a:sym typeface="Symbol" pitchFamily="18" charset="2"/>
              </a:rPr>
              <a:t></a:t>
            </a:r>
            <a:r>
              <a:rPr lang="en-US" altLang="zh-CN" sz="2400" smtClean="0">
                <a:latin typeface="Verdana" pitchFamily="34" charset="0"/>
              </a:rPr>
              <a:t>Z</a:t>
            </a:r>
            <a:r>
              <a:rPr lang="en-US" altLang="zh-CN" sz="2400" smtClean="0">
                <a:latin typeface="Verdana" pitchFamily="34" charset="0"/>
                <a:sym typeface="Symbol" pitchFamily="18" charset="2"/>
              </a:rPr>
              <a:t></a:t>
            </a:r>
            <a:r>
              <a:rPr lang="en-US" altLang="zh-CN" sz="2400" smtClean="0">
                <a:latin typeface="Verdana" pitchFamily="34" charset="0"/>
              </a:rPr>
              <a:t>N×N</a:t>
            </a:r>
            <a:r>
              <a:rPr lang="zh-CN" altLang="en-US" sz="2400" smtClean="0">
                <a:latin typeface="Verdana" pitchFamily="34" charset="0"/>
              </a:rPr>
              <a:t>；</a:t>
            </a:r>
            <a:r>
              <a:rPr lang="en-US" altLang="zh-CN" sz="2400" smtClean="0">
                <a:latin typeface="Verdana" pitchFamily="34" charset="0"/>
              </a:rPr>
              <a:t>R</a:t>
            </a:r>
            <a:r>
              <a:rPr lang="en-US" altLang="zh-CN" sz="2400" smtClean="0">
                <a:latin typeface="Verdana" pitchFamily="34" charset="0"/>
                <a:sym typeface="Symbol" pitchFamily="18" charset="2"/>
              </a:rPr>
              <a:t></a:t>
            </a:r>
            <a:r>
              <a:rPr lang="en-US" altLang="zh-CN" sz="2400" smtClean="0">
                <a:latin typeface="Verdana" pitchFamily="34" charset="0"/>
              </a:rPr>
              <a:t>(0,1)</a:t>
            </a:r>
            <a:r>
              <a:rPr lang="en-US" altLang="zh-CN" sz="2400" smtClean="0">
                <a:latin typeface="Verdana" pitchFamily="34" charset="0"/>
                <a:sym typeface="Symbol" pitchFamily="18" charset="2"/>
              </a:rPr>
              <a:t></a:t>
            </a:r>
            <a:r>
              <a:rPr lang="en-US" altLang="zh-CN" sz="2400" smtClean="0">
                <a:latin typeface="Verdana" pitchFamily="34" charset="0"/>
              </a:rPr>
              <a:t>[0,1]</a:t>
            </a:r>
            <a:r>
              <a:rPr lang="en-US" altLang="zh-CN" sz="2400" smtClean="0">
                <a:latin typeface="Verdana" pitchFamily="34" charset="0"/>
                <a:sym typeface="Symbol" pitchFamily="18" charset="2"/>
              </a:rPr>
              <a:t></a:t>
            </a:r>
            <a:r>
              <a:rPr lang="en-US" altLang="zh-CN" sz="2400" smtClean="0">
                <a:latin typeface="Verdana" pitchFamily="34" charset="0"/>
              </a:rPr>
              <a:t>[a,b]</a:t>
            </a:r>
            <a:r>
              <a:rPr lang="en-US" altLang="zh-CN" sz="2400" smtClean="0">
                <a:latin typeface="Verdana" pitchFamily="34" charset="0"/>
                <a:sym typeface="Symbol" pitchFamily="18" charset="2"/>
              </a:rPr>
              <a:t>(a,b](a,b)</a:t>
            </a:r>
            <a:r>
              <a:rPr lang="zh-CN" altLang="en-US" sz="2400" smtClean="0">
                <a:latin typeface="Verdana" pitchFamily="34" charset="0"/>
              </a:rPr>
              <a:t>；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z="2400" smtClean="0">
                <a:latin typeface="Verdana" pitchFamily="34" charset="0"/>
              </a:rPr>
              <a:t>   P(A)</a:t>
            </a:r>
            <a:r>
              <a:rPr lang="en-US" altLang="zh-CN" sz="2400" smtClean="0">
                <a:latin typeface="Verdana" pitchFamily="34" charset="0"/>
                <a:sym typeface="Symbol" pitchFamily="18" charset="2"/>
              </a:rPr>
              <a:t>{0,1}</a:t>
            </a:r>
            <a:r>
              <a:rPr lang="en-US" altLang="zh-CN" sz="2400" baseline="30000" smtClean="0">
                <a:latin typeface="Verdana" pitchFamily="34" charset="0"/>
                <a:sym typeface="Symbol" pitchFamily="18" charset="2"/>
              </a:rPr>
              <a:t>A</a:t>
            </a:r>
          </a:p>
          <a:p>
            <a:pPr algn="just"/>
            <a:r>
              <a:rPr lang="zh-CN" altLang="en-US" sz="2400" smtClean="0">
                <a:solidFill>
                  <a:srgbClr val="FF0000"/>
                </a:solidFill>
              </a:rPr>
              <a:t>康托定理：</a:t>
            </a:r>
          </a:p>
          <a:p>
            <a:pPr lvl="1" algn="just"/>
            <a:r>
              <a:rPr lang="en-US" altLang="zh-CN" sz="2400" smtClean="0">
                <a:solidFill>
                  <a:schemeClr val="tx1"/>
                </a:solidFill>
              </a:rPr>
              <a:t>N</a:t>
            </a:r>
            <a:r>
              <a:rPr lang="en-US" altLang="zh-CN" sz="2400" smtClean="0">
                <a:solidFill>
                  <a:schemeClr val="tx1"/>
                </a:solidFill>
                <a:latin typeface="Verdana" pitchFamily="34" charset="0"/>
                <a:sym typeface="Symbol" pitchFamily="18" charset="2"/>
              </a:rPr>
              <a:t></a:t>
            </a:r>
            <a:r>
              <a:rPr lang="en-US" altLang="zh-CN" sz="2400" smtClean="0">
                <a:solidFill>
                  <a:schemeClr val="tx1"/>
                </a:solidFill>
              </a:rPr>
              <a:t>R</a:t>
            </a:r>
          </a:p>
          <a:p>
            <a:pPr lvl="1" algn="just"/>
            <a:r>
              <a:rPr lang="zh-CN" altLang="en-US" sz="2400" smtClean="0">
                <a:solidFill>
                  <a:schemeClr val="tx1"/>
                </a:solidFill>
              </a:rPr>
              <a:t>对任意集合</a:t>
            </a:r>
            <a:r>
              <a:rPr lang="en-US" altLang="zh-CN" sz="2400" smtClean="0">
                <a:solidFill>
                  <a:schemeClr val="tx1"/>
                </a:solidFill>
                <a:latin typeface="Verdana" pitchFamily="34" charset="0"/>
              </a:rPr>
              <a:t>A</a:t>
            </a:r>
            <a:r>
              <a:rPr lang="zh-CN" altLang="en-US" sz="2400" smtClean="0">
                <a:solidFill>
                  <a:schemeClr val="tx1"/>
                </a:solidFill>
              </a:rPr>
              <a:t>都有，</a:t>
            </a:r>
            <a:r>
              <a:rPr lang="en-US" altLang="zh-CN" sz="2400" smtClean="0">
                <a:solidFill>
                  <a:schemeClr val="tx1"/>
                </a:solidFill>
                <a:latin typeface="Verdana" pitchFamily="34" charset="0"/>
              </a:rPr>
              <a:t>A</a:t>
            </a:r>
            <a:r>
              <a:rPr lang="en-US" altLang="zh-CN" sz="2400" smtClean="0">
                <a:solidFill>
                  <a:schemeClr val="tx1"/>
                </a:solidFill>
                <a:latin typeface="Verdana" pitchFamily="34" charset="0"/>
                <a:sym typeface="Symbol" pitchFamily="18" charset="2"/>
              </a:rPr>
              <a:t>P(A)</a:t>
            </a:r>
            <a:endParaRPr lang="zh-CN" altLang="en-US" sz="2400" smtClean="0">
              <a:solidFill>
                <a:schemeClr val="tx1"/>
              </a:solidFill>
            </a:endParaRPr>
          </a:p>
          <a:p>
            <a:pPr algn="just"/>
            <a:r>
              <a:rPr lang="zh-CN" altLang="en-US" sz="2400" smtClean="0">
                <a:solidFill>
                  <a:srgbClr val="FF3300"/>
                </a:solidFill>
              </a:rPr>
              <a:t>优势于：</a:t>
            </a:r>
          </a:p>
          <a:p>
            <a:pPr lvl="1" algn="just"/>
            <a:r>
              <a:rPr lang="en-US" altLang="zh-CN" sz="2400" smtClean="0">
                <a:solidFill>
                  <a:schemeClr val="tx1"/>
                </a:solidFill>
                <a:latin typeface="Verdana" pitchFamily="34" charset="0"/>
              </a:rPr>
              <a:t>B</a:t>
            </a:r>
            <a:r>
              <a:rPr lang="zh-CN" altLang="en-US" sz="2400" smtClean="0">
                <a:solidFill>
                  <a:schemeClr val="tx1"/>
                </a:solidFill>
              </a:rPr>
              <a:t>优势于</a:t>
            </a:r>
            <a:r>
              <a:rPr lang="en-US" altLang="zh-CN" sz="2400" smtClean="0">
                <a:solidFill>
                  <a:schemeClr val="tx1"/>
                </a:solidFill>
                <a:latin typeface="Verdana" pitchFamily="34" charset="0"/>
              </a:rPr>
              <a:t>A(A</a:t>
            </a:r>
            <a:r>
              <a:rPr lang="en-US" altLang="zh-CN" sz="2400" smtClean="0">
                <a:solidFill>
                  <a:schemeClr val="tx1"/>
                </a:solidFill>
                <a:latin typeface="Lucida Sans Unicode" pitchFamily="34" charset="0"/>
              </a:rPr>
              <a:t>≼</a:t>
            </a:r>
            <a:r>
              <a:rPr lang="en-US" altLang="zh-CN" sz="2400" smtClean="0">
                <a:solidFill>
                  <a:schemeClr val="tx1"/>
                </a:solidFill>
              </a:rPr>
              <a:t>·</a:t>
            </a:r>
            <a:r>
              <a:rPr lang="en-US" altLang="zh-CN" sz="2400" smtClean="0">
                <a:solidFill>
                  <a:schemeClr val="tx1"/>
                </a:solidFill>
                <a:latin typeface="Verdana" pitchFamily="34" charset="0"/>
              </a:rPr>
              <a:t>B)</a:t>
            </a:r>
            <a:r>
              <a:rPr lang="en-US" altLang="zh-CN" sz="2400" smtClean="0">
                <a:solidFill>
                  <a:schemeClr val="tx1"/>
                </a:solidFill>
              </a:rPr>
              <a:t>: </a:t>
            </a:r>
            <a:r>
              <a:rPr lang="zh-CN" altLang="en-US" sz="2400" smtClean="0">
                <a:solidFill>
                  <a:schemeClr val="tx1"/>
                </a:solidFill>
              </a:rPr>
              <a:t>存在从</a:t>
            </a:r>
            <a:r>
              <a:rPr lang="en-US" altLang="zh-CN" sz="2400" smtClean="0">
                <a:solidFill>
                  <a:schemeClr val="tx1"/>
                </a:solidFill>
                <a:latin typeface="Verdana" pitchFamily="34" charset="0"/>
              </a:rPr>
              <a:t>A</a:t>
            </a:r>
            <a:r>
              <a:rPr lang="zh-CN" altLang="en-US" sz="2400" smtClean="0">
                <a:solidFill>
                  <a:schemeClr val="tx1"/>
                </a:solidFill>
              </a:rPr>
              <a:t>到</a:t>
            </a:r>
            <a:r>
              <a:rPr lang="en-US" altLang="zh-CN" sz="2400" smtClean="0">
                <a:solidFill>
                  <a:schemeClr val="tx1"/>
                </a:solidFill>
                <a:latin typeface="Verdana" pitchFamily="34" charset="0"/>
              </a:rPr>
              <a:t>B</a:t>
            </a:r>
            <a:r>
              <a:rPr lang="zh-CN" altLang="en-US" sz="2400" smtClean="0">
                <a:solidFill>
                  <a:schemeClr val="tx1"/>
                </a:solidFill>
              </a:rPr>
              <a:t>的</a:t>
            </a:r>
            <a:r>
              <a:rPr lang="zh-CN" altLang="en-US" sz="2400" i="1" smtClean="0">
                <a:solidFill>
                  <a:srgbClr val="FF3300"/>
                </a:solidFill>
              </a:rPr>
              <a:t>单射</a:t>
            </a:r>
            <a:r>
              <a:rPr lang="zh-CN" altLang="en-US" sz="2400" smtClean="0">
                <a:solidFill>
                  <a:schemeClr val="tx1"/>
                </a:solidFill>
              </a:rPr>
              <a:t>函数</a:t>
            </a:r>
          </a:p>
          <a:p>
            <a:pPr lvl="1" algn="just"/>
            <a:r>
              <a:rPr lang="en-US" altLang="zh-CN" sz="2400" smtClean="0">
                <a:solidFill>
                  <a:schemeClr val="tx1"/>
                </a:solidFill>
                <a:latin typeface="Verdana" pitchFamily="34" charset="0"/>
              </a:rPr>
              <a:t>B</a:t>
            </a:r>
            <a:r>
              <a:rPr lang="zh-CN" altLang="en-US" sz="2400" smtClean="0">
                <a:solidFill>
                  <a:schemeClr val="tx1"/>
                </a:solidFill>
                <a:latin typeface="Verdana" pitchFamily="34" charset="0"/>
              </a:rPr>
              <a:t>真</a:t>
            </a:r>
            <a:r>
              <a:rPr lang="zh-CN" altLang="en-US" sz="2400" smtClean="0">
                <a:solidFill>
                  <a:schemeClr val="tx1"/>
                </a:solidFill>
              </a:rPr>
              <a:t>优势于</a:t>
            </a:r>
            <a:r>
              <a:rPr lang="en-US" altLang="zh-CN" sz="2400" smtClean="0">
                <a:solidFill>
                  <a:schemeClr val="tx1"/>
                </a:solidFill>
                <a:latin typeface="Verdana" pitchFamily="34" charset="0"/>
              </a:rPr>
              <a:t>A(A</a:t>
            </a:r>
            <a:r>
              <a:rPr lang="en-US" altLang="zh-CN" sz="2400" smtClean="0">
                <a:solidFill>
                  <a:schemeClr val="tx1"/>
                </a:solidFill>
                <a:latin typeface="Lucida Sans Unicode" pitchFamily="34" charset="0"/>
              </a:rPr>
              <a:t>≺</a:t>
            </a:r>
            <a:r>
              <a:rPr lang="en-US" altLang="zh-CN" sz="2400" smtClean="0">
                <a:solidFill>
                  <a:schemeClr val="tx1"/>
                </a:solidFill>
              </a:rPr>
              <a:t>·</a:t>
            </a:r>
            <a:r>
              <a:rPr lang="en-US" altLang="zh-CN" sz="2400" smtClean="0">
                <a:solidFill>
                  <a:schemeClr val="tx1"/>
                </a:solidFill>
                <a:latin typeface="Verdana" pitchFamily="34" charset="0"/>
              </a:rPr>
              <a:t>B)</a:t>
            </a:r>
            <a:r>
              <a:rPr lang="en-US" altLang="zh-CN" sz="2400" smtClean="0">
                <a:solidFill>
                  <a:schemeClr val="tx1"/>
                </a:solidFill>
              </a:rPr>
              <a:t>: </a:t>
            </a:r>
            <a:r>
              <a:rPr lang="en-US" altLang="zh-CN" sz="2400" smtClean="0">
                <a:solidFill>
                  <a:schemeClr val="tx1"/>
                </a:solidFill>
                <a:latin typeface="Verdana" pitchFamily="34" charset="0"/>
              </a:rPr>
              <a:t>A</a:t>
            </a:r>
            <a:r>
              <a:rPr lang="en-US" altLang="zh-CN" sz="2400" smtClean="0">
                <a:solidFill>
                  <a:schemeClr val="tx1"/>
                </a:solidFill>
                <a:latin typeface="Lucida Sans Unicode" pitchFamily="34" charset="0"/>
              </a:rPr>
              <a:t>≼</a:t>
            </a:r>
            <a:r>
              <a:rPr lang="en-US" altLang="zh-CN" sz="2400" smtClean="0">
                <a:solidFill>
                  <a:schemeClr val="tx1"/>
                </a:solidFill>
              </a:rPr>
              <a:t>·</a:t>
            </a:r>
            <a:r>
              <a:rPr lang="en-US" altLang="zh-CN" sz="2400" smtClean="0">
                <a:solidFill>
                  <a:schemeClr val="tx1"/>
                </a:solidFill>
                <a:latin typeface="Verdana" pitchFamily="34" charset="0"/>
              </a:rPr>
              <a:t>B</a:t>
            </a:r>
            <a:r>
              <a:rPr lang="zh-CN" altLang="en-US" sz="2400" smtClean="0">
                <a:solidFill>
                  <a:schemeClr val="tx1"/>
                </a:solidFill>
                <a:latin typeface="Verdana" pitchFamily="34" charset="0"/>
              </a:rPr>
              <a:t>且</a:t>
            </a:r>
            <a:r>
              <a:rPr lang="en-US" altLang="zh-CN" sz="2400" smtClean="0">
                <a:solidFill>
                  <a:schemeClr val="tx1"/>
                </a:solidFill>
                <a:latin typeface="Verdana" pitchFamily="34" charset="0"/>
              </a:rPr>
              <a:t>B</a:t>
            </a:r>
            <a:r>
              <a:rPr lang="en-US" altLang="zh-CN" sz="2400" smtClean="0">
                <a:solidFill>
                  <a:schemeClr val="tx1"/>
                </a:solidFill>
                <a:latin typeface="Verdana" pitchFamily="34" charset="0"/>
                <a:sym typeface="Symbol" pitchFamily="18" charset="2"/>
              </a:rPr>
              <a:t></a:t>
            </a:r>
            <a:r>
              <a:rPr lang="en-US" altLang="zh-CN" sz="2400" smtClean="0">
                <a:solidFill>
                  <a:schemeClr val="tx1"/>
                </a:solidFill>
                <a:latin typeface="Verdana" pitchFamily="34" charset="0"/>
              </a:rPr>
              <a:t>A</a:t>
            </a:r>
            <a:endParaRPr lang="zh-CN" altLang="en-US" sz="2400" smtClean="0">
              <a:solidFill>
                <a:schemeClr val="tx1"/>
              </a:solidFill>
            </a:endParaRPr>
          </a:p>
          <a:p>
            <a:pPr algn="just"/>
            <a:r>
              <a:rPr lang="zh-CN" altLang="en-US" sz="2400" smtClean="0">
                <a:solidFill>
                  <a:srgbClr val="FF3300"/>
                </a:solidFill>
              </a:rPr>
              <a:t>后继集合：</a:t>
            </a:r>
            <a:r>
              <a:rPr lang="zh-CN" altLang="en-US" sz="2400" smtClean="0"/>
              <a:t>给定集合</a:t>
            </a:r>
            <a:r>
              <a:rPr lang="en-US" altLang="zh-CN" sz="2400" i="1" smtClean="0">
                <a:latin typeface="Verdana" pitchFamily="34" charset="0"/>
              </a:rPr>
              <a:t>A</a:t>
            </a:r>
            <a:r>
              <a:rPr lang="zh-CN" altLang="en-US" sz="2400" smtClean="0"/>
              <a:t>，</a:t>
            </a:r>
            <a:r>
              <a:rPr lang="en-US" altLang="zh-CN" sz="2400" i="1" smtClean="0">
                <a:latin typeface="Verdana" pitchFamily="34" charset="0"/>
              </a:rPr>
              <a:t>A</a:t>
            </a:r>
            <a:r>
              <a:rPr lang="en-US" altLang="zh-CN" sz="2400" baseline="30000" smtClean="0"/>
              <a:t>+</a:t>
            </a:r>
            <a:r>
              <a:rPr lang="en-US" altLang="zh-CN" sz="2400" smtClean="0"/>
              <a:t>=</a:t>
            </a:r>
            <a:r>
              <a:rPr lang="en-US" altLang="zh-CN" sz="2400" i="1" smtClean="0">
                <a:latin typeface="Verdana" pitchFamily="34" charset="0"/>
              </a:rPr>
              <a:t>A</a:t>
            </a:r>
            <a:r>
              <a:rPr lang="en-US" altLang="zh-CN" sz="2400" smtClean="0">
                <a:sym typeface="Symbol" pitchFamily="18" charset="2"/>
              </a:rPr>
              <a:t></a:t>
            </a:r>
            <a:r>
              <a:rPr lang="en-US" altLang="zh-CN" sz="2400" smtClean="0"/>
              <a:t>{</a:t>
            </a:r>
            <a:r>
              <a:rPr lang="en-US" altLang="zh-CN" sz="2400" i="1" smtClean="0">
                <a:latin typeface="Verdana" pitchFamily="34" charset="0"/>
              </a:rPr>
              <a:t>A</a:t>
            </a:r>
            <a:r>
              <a:rPr lang="en-US" altLang="zh-CN" sz="2400" smtClean="0"/>
              <a:t>}</a:t>
            </a:r>
            <a:endParaRPr lang="zh-CN" altLang="en-US" sz="2400" smtClean="0"/>
          </a:p>
        </p:txBody>
      </p:sp>
      <p:sp>
        <p:nvSpPr>
          <p:cNvPr id="51204" name="Line 5"/>
          <p:cNvSpPr>
            <a:spLocks noChangeShapeType="1"/>
          </p:cNvSpPr>
          <p:nvPr/>
        </p:nvSpPr>
        <p:spPr bwMode="auto">
          <a:xfrm flipH="1">
            <a:off x="4503738" y="3644900"/>
            <a:ext cx="71437" cy="287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05" name="Line 5"/>
          <p:cNvSpPr>
            <a:spLocks noChangeShapeType="1"/>
          </p:cNvSpPr>
          <p:nvPr/>
        </p:nvSpPr>
        <p:spPr bwMode="auto">
          <a:xfrm flipH="1">
            <a:off x="1797050" y="3213100"/>
            <a:ext cx="71438" cy="287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06" name="Line 5"/>
          <p:cNvSpPr>
            <a:spLocks noChangeShapeType="1"/>
          </p:cNvSpPr>
          <p:nvPr/>
        </p:nvSpPr>
        <p:spPr bwMode="auto">
          <a:xfrm flipH="1">
            <a:off x="5716588" y="4962525"/>
            <a:ext cx="71437" cy="287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7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7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8.3 </a:t>
            </a:r>
            <a:r>
              <a:rPr lang="zh-CN" altLang="en-US" smtClean="0"/>
              <a:t>集合的基数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mtClean="0"/>
              <a:t>设</a:t>
            </a:r>
            <a:r>
              <a:rPr lang="en-US" altLang="zh-CN" smtClean="0">
                <a:latin typeface="Verdana" pitchFamily="34" charset="0"/>
              </a:rPr>
              <a:t>A</a:t>
            </a:r>
            <a:r>
              <a:rPr lang="en-US" altLang="zh-CN" smtClean="0"/>
              <a:t>=</a:t>
            </a:r>
            <a:r>
              <a:rPr lang="en-US" altLang="zh-CN" smtClean="0">
                <a:sym typeface="Symbol" pitchFamily="18" charset="2"/>
              </a:rPr>
              <a:t></a:t>
            </a:r>
            <a:r>
              <a:rPr lang="zh-CN" altLang="en-US" smtClean="0"/>
              <a:t>，则</a:t>
            </a:r>
            <a:r>
              <a:rPr lang="en-US" altLang="zh-CN" smtClean="0">
                <a:latin typeface="Verdana" pitchFamily="34" charset="0"/>
              </a:rPr>
              <a:t>A</a:t>
            </a:r>
            <a:r>
              <a:rPr lang="zh-CN" altLang="en-US" smtClean="0"/>
              <a:t>的后继集合可写成</a:t>
            </a:r>
          </a:p>
          <a:p>
            <a:pPr lvl="1" algn="just"/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baseline="30000" smtClean="0">
                <a:solidFill>
                  <a:schemeClr val="accent2"/>
                </a:solidFill>
              </a:rPr>
              <a:t>+</a:t>
            </a:r>
            <a:r>
              <a:rPr lang="en-US" altLang="zh-CN" smtClean="0">
                <a:solidFill>
                  <a:schemeClr val="accent2"/>
                </a:solidFill>
              </a:rPr>
              <a:t>=</a:t>
            </a:r>
            <a:r>
              <a:rPr lang="en-US" altLang="zh-CN" smtClean="0">
                <a:solidFill>
                  <a:schemeClr val="accent2"/>
                </a:solidFill>
                <a:sym typeface="Symbol" pitchFamily="18" charset="2"/>
              </a:rPr>
              <a:t></a:t>
            </a:r>
            <a:r>
              <a:rPr lang="en-US" altLang="zh-CN" smtClean="0">
                <a:solidFill>
                  <a:schemeClr val="accent2"/>
                </a:solidFill>
              </a:rPr>
              <a:t>{</a:t>
            </a:r>
            <a:r>
              <a:rPr lang="en-US" altLang="zh-CN" smtClean="0">
                <a:solidFill>
                  <a:schemeClr val="accent2"/>
                </a:solidFill>
                <a:sym typeface="Symbol" pitchFamily="18" charset="2"/>
              </a:rPr>
              <a:t></a:t>
            </a:r>
            <a:r>
              <a:rPr lang="en-US" altLang="zh-CN" smtClean="0">
                <a:solidFill>
                  <a:schemeClr val="accent2"/>
                </a:solidFill>
              </a:rPr>
              <a:t>}={</a:t>
            </a:r>
            <a:r>
              <a:rPr lang="en-US" altLang="zh-CN" smtClean="0">
                <a:solidFill>
                  <a:schemeClr val="accent2"/>
                </a:solidFill>
                <a:sym typeface="Symbol" pitchFamily="18" charset="2"/>
              </a:rPr>
              <a:t></a:t>
            </a:r>
            <a:r>
              <a:rPr lang="en-US" altLang="zh-CN" smtClean="0">
                <a:solidFill>
                  <a:schemeClr val="accent2"/>
                </a:solidFill>
              </a:rPr>
              <a:t>}</a:t>
            </a:r>
          </a:p>
          <a:p>
            <a:pPr lvl="1" algn="just"/>
            <a:r>
              <a:rPr lang="en-US" altLang="zh-CN" smtClean="0">
                <a:solidFill>
                  <a:schemeClr val="accent2"/>
                </a:solidFill>
              </a:rPr>
              <a:t>(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baseline="30000" smtClean="0">
                <a:solidFill>
                  <a:schemeClr val="accent2"/>
                </a:solidFill>
              </a:rPr>
              <a:t>+</a:t>
            </a:r>
            <a:r>
              <a:rPr lang="en-US" altLang="zh-CN" smtClean="0">
                <a:solidFill>
                  <a:schemeClr val="accent2"/>
                </a:solidFill>
              </a:rPr>
              <a:t>)</a:t>
            </a:r>
            <a:r>
              <a:rPr lang="en-US" altLang="zh-CN" baseline="30000" smtClean="0">
                <a:solidFill>
                  <a:schemeClr val="accent2"/>
                </a:solidFill>
              </a:rPr>
              <a:t>+</a:t>
            </a:r>
            <a:r>
              <a:rPr lang="en-US" altLang="zh-CN" smtClean="0">
                <a:solidFill>
                  <a:schemeClr val="accent2"/>
                </a:solidFill>
              </a:rPr>
              <a:t>={</a:t>
            </a:r>
            <a:r>
              <a:rPr lang="en-US" altLang="zh-CN" smtClean="0">
                <a:solidFill>
                  <a:schemeClr val="accent2"/>
                </a:solidFill>
                <a:sym typeface="Symbol" pitchFamily="18" charset="2"/>
              </a:rPr>
              <a:t></a:t>
            </a:r>
            <a:r>
              <a:rPr lang="en-US" altLang="zh-CN" smtClean="0">
                <a:solidFill>
                  <a:schemeClr val="accent2"/>
                </a:solidFill>
              </a:rPr>
              <a:t>}</a:t>
            </a:r>
            <a:r>
              <a:rPr lang="en-US" altLang="zh-CN" smtClean="0">
                <a:solidFill>
                  <a:schemeClr val="accent2"/>
                </a:solidFill>
                <a:sym typeface="Symbol" pitchFamily="18" charset="2"/>
              </a:rPr>
              <a:t></a:t>
            </a:r>
            <a:r>
              <a:rPr lang="en-US" altLang="zh-CN" smtClean="0">
                <a:solidFill>
                  <a:schemeClr val="accent2"/>
                </a:solidFill>
              </a:rPr>
              <a:t>{{</a:t>
            </a:r>
            <a:r>
              <a:rPr lang="en-US" altLang="zh-CN" smtClean="0">
                <a:solidFill>
                  <a:schemeClr val="accent2"/>
                </a:solidFill>
                <a:sym typeface="Symbol" pitchFamily="18" charset="2"/>
              </a:rPr>
              <a:t></a:t>
            </a:r>
            <a:r>
              <a:rPr lang="en-US" altLang="zh-CN" smtClean="0">
                <a:solidFill>
                  <a:schemeClr val="accent2"/>
                </a:solidFill>
              </a:rPr>
              <a:t>}}={</a:t>
            </a:r>
            <a:r>
              <a:rPr lang="en-US" altLang="zh-CN" smtClean="0">
                <a:solidFill>
                  <a:schemeClr val="accent2"/>
                </a:solidFill>
                <a:sym typeface="Symbol" pitchFamily="18" charset="2"/>
              </a:rPr>
              <a:t></a:t>
            </a:r>
            <a:r>
              <a:rPr lang="zh-CN" altLang="en-US" smtClean="0">
                <a:solidFill>
                  <a:schemeClr val="accent2"/>
                </a:solidFill>
              </a:rPr>
              <a:t>，</a:t>
            </a:r>
            <a:r>
              <a:rPr lang="en-US" altLang="zh-CN" smtClean="0">
                <a:solidFill>
                  <a:schemeClr val="accent2"/>
                </a:solidFill>
              </a:rPr>
              <a:t>{</a:t>
            </a:r>
            <a:r>
              <a:rPr lang="en-US" altLang="zh-CN" smtClean="0">
                <a:solidFill>
                  <a:schemeClr val="accent2"/>
                </a:solidFill>
                <a:sym typeface="Symbol" pitchFamily="18" charset="2"/>
              </a:rPr>
              <a:t></a:t>
            </a:r>
            <a:r>
              <a:rPr lang="en-US" altLang="zh-CN" smtClean="0">
                <a:solidFill>
                  <a:schemeClr val="accent2"/>
                </a:solidFill>
              </a:rPr>
              <a:t>}}</a:t>
            </a:r>
          </a:p>
          <a:p>
            <a:pPr lvl="1" algn="just"/>
            <a:r>
              <a:rPr lang="en-US" altLang="zh-CN" smtClean="0">
                <a:solidFill>
                  <a:schemeClr val="accent2"/>
                </a:solidFill>
              </a:rPr>
              <a:t>((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baseline="30000" smtClean="0">
                <a:solidFill>
                  <a:schemeClr val="accent2"/>
                </a:solidFill>
              </a:rPr>
              <a:t>+</a:t>
            </a:r>
            <a:r>
              <a:rPr lang="en-US" altLang="zh-CN" smtClean="0">
                <a:solidFill>
                  <a:schemeClr val="accent2"/>
                </a:solidFill>
              </a:rPr>
              <a:t>)</a:t>
            </a:r>
            <a:r>
              <a:rPr lang="en-US" altLang="zh-CN" baseline="30000" smtClean="0">
                <a:solidFill>
                  <a:schemeClr val="accent2"/>
                </a:solidFill>
              </a:rPr>
              <a:t>+</a:t>
            </a:r>
            <a:r>
              <a:rPr lang="en-US" altLang="zh-CN" smtClean="0">
                <a:solidFill>
                  <a:schemeClr val="accent2"/>
                </a:solidFill>
              </a:rPr>
              <a:t>)</a:t>
            </a:r>
            <a:r>
              <a:rPr lang="en-US" altLang="zh-CN" baseline="30000" smtClean="0">
                <a:solidFill>
                  <a:schemeClr val="accent2"/>
                </a:solidFill>
              </a:rPr>
              <a:t>+</a:t>
            </a:r>
            <a:r>
              <a:rPr lang="en-US" altLang="zh-CN" smtClean="0">
                <a:solidFill>
                  <a:schemeClr val="accent2"/>
                </a:solidFill>
              </a:rPr>
              <a:t>={</a:t>
            </a:r>
            <a:r>
              <a:rPr lang="en-US" altLang="zh-CN" smtClean="0">
                <a:solidFill>
                  <a:schemeClr val="accent2"/>
                </a:solidFill>
                <a:sym typeface="Symbol" pitchFamily="18" charset="2"/>
              </a:rPr>
              <a:t></a:t>
            </a:r>
            <a:r>
              <a:rPr lang="zh-CN" altLang="en-US" smtClean="0">
                <a:solidFill>
                  <a:schemeClr val="accent2"/>
                </a:solidFill>
              </a:rPr>
              <a:t>，</a:t>
            </a:r>
            <a:r>
              <a:rPr lang="en-US" altLang="zh-CN" smtClean="0">
                <a:solidFill>
                  <a:schemeClr val="accent2"/>
                </a:solidFill>
              </a:rPr>
              <a:t>{</a:t>
            </a:r>
            <a:r>
              <a:rPr lang="en-US" altLang="zh-CN" smtClean="0">
                <a:solidFill>
                  <a:schemeClr val="accent2"/>
                </a:solidFill>
                <a:sym typeface="Symbol" pitchFamily="18" charset="2"/>
              </a:rPr>
              <a:t></a:t>
            </a:r>
            <a:r>
              <a:rPr lang="en-US" altLang="zh-CN" smtClean="0">
                <a:solidFill>
                  <a:schemeClr val="accent2"/>
                </a:solidFill>
              </a:rPr>
              <a:t>}}</a:t>
            </a:r>
            <a:r>
              <a:rPr lang="en-US" altLang="zh-CN" smtClean="0">
                <a:solidFill>
                  <a:schemeClr val="accent2"/>
                </a:solidFill>
                <a:sym typeface="Symbol" pitchFamily="18" charset="2"/>
              </a:rPr>
              <a:t></a:t>
            </a:r>
            <a:r>
              <a:rPr lang="en-US" altLang="zh-CN" smtClean="0">
                <a:solidFill>
                  <a:schemeClr val="accent2"/>
                </a:solidFill>
              </a:rPr>
              <a:t>{{</a:t>
            </a:r>
            <a:r>
              <a:rPr lang="en-US" altLang="zh-CN" smtClean="0">
                <a:solidFill>
                  <a:schemeClr val="accent2"/>
                </a:solidFill>
                <a:sym typeface="Symbol" pitchFamily="18" charset="2"/>
              </a:rPr>
              <a:t></a:t>
            </a:r>
            <a:r>
              <a:rPr lang="zh-CN" altLang="en-US" smtClean="0">
                <a:solidFill>
                  <a:schemeClr val="accent2"/>
                </a:solidFill>
              </a:rPr>
              <a:t>，</a:t>
            </a:r>
            <a:r>
              <a:rPr lang="en-US" altLang="zh-CN" smtClean="0">
                <a:solidFill>
                  <a:schemeClr val="accent2"/>
                </a:solidFill>
              </a:rPr>
              <a:t>{</a:t>
            </a:r>
            <a:r>
              <a:rPr lang="en-US" altLang="zh-CN" smtClean="0">
                <a:solidFill>
                  <a:schemeClr val="accent2"/>
                </a:solidFill>
                <a:sym typeface="Symbol" pitchFamily="18" charset="2"/>
              </a:rPr>
              <a:t></a:t>
            </a:r>
            <a:r>
              <a:rPr lang="en-US" altLang="zh-CN" smtClean="0">
                <a:solidFill>
                  <a:schemeClr val="accent2"/>
                </a:solidFill>
              </a:rPr>
              <a:t>}}}</a:t>
            </a:r>
          </a:p>
          <a:p>
            <a:pPr lvl="1" algn="just">
              <a:buFont typeface="Wingdings" pitchFamily="2" charset="2"/>
              <a:buNone/>
            </a:pPr>
            <a:r>
              <a:rPr lang="zh-CN" altLang="en-US" smtClean="0">
                <a:solidFill>
                  <a:schemeClr val="accent2"/>
                </a:solidFill>
              </a:rPr>
              <a:t>                  </a:t>
            </a:r>
            <a:r>
              <a:rPr lang="en-US" altLang="zh-CN" smtClean="0">
                <a:solidFill>
                  <a:schemeClr val="accent2"/>
                </a:solidFill>
              </a:rPr>
              <a:t>={</a:t>
            </a:r>
            <a:r>
              <a:rPr lang="en-US" altLang="zh-CN" smtClean="0">
                <a:solidFill>
                  <a:schemeClr val="accent2"/>
                </a:solidFill>
                <a:sym typeface="Symbol" pitchFamily="18" charset="2"/>
              </a:rPr>
              <a:t></a:t>
            </a:r>
            <a:r>
              <a:rPr lang="zh-CN" altLang="en-US" smtClean="0">
                <a:solidFill>
                  <a:schemeClr val="accent2"/>
                </a:solidFill>
              </a:rPr>
              <a:t>，</a:t>
            </a:r>
            <a:r>
              <a:rPr lang="en-US" altLang="zh-CN" smtClean="0">
                <a:solidFill>
                  <a:schemeClr val="accent2"/>
                </a:solidFill>
              </a:rPr>
              <a:t>{</a:t>
            </a:r>
            <a:r>
              <a:rPr lang="en-US" altLang="zh-CN" smtClean="0">
                <a:solidFill>
                  <a:schemeClr val="accent2"/>
                </a:solidFill>
                <a:sym typeface="Symbol" pitchFamily="18" charset="2"/>
              </a:rPr>
              <a:t></a:t>
            </a:r>
            <a:r>
              <a:rPr lang="en-US" altLang="zh-CN" smtClean="0">
                <a:solidFill>
                  <a:schemeClr val="accent2"/>
                </a:solidFill>
              </a:rPr>
              <a:t>}</a:t>
            </a:r>
            <a:r>
              <a:rPr lang="zh-CN" altLang="en-US" smtClean="0">
                <a:solidFill>
                  <a:schemeClr val="accent2"/>
                </a:solidFill>
              </a:rPr>
              <a:t>，</a:t>
            </a:r>
            <a:r>
              <a:rPr lang="en-US" altLang="zh-CN" smtClean="0">
                <a:solidFill>
                  <a:schemeClr val="accent2"/>
                </a:solidFill>
              </a:rPr>
              <a:t>{</a:t>
            </a:r>
            <a:r>
              <a:rPr lang="en-US" altLang="zh-CN" smtClean="0">
                <a:solidFill>
                  <a:schemeClr val="accent2"/>
                </a:solidFill>
                <a:sym typeface="Symbol" pitchFamily="18" charset="2"/>
              </a:rPr>
              <a:t></a:t>
            </a:r>
            <a:r>
              <a:rPr lang="zh-CN" altLang="en-US" smtClean="0">
                <a:solidFill>
                  <a:schemeClr val="accent2"/>
                </a:solidFill>
              </a:rPr>
              <a:t>，</a:t>
            </a:r>
            <a:r>
              <a:rPr lang="en-US" altLang="zh-CN" smtClean="0">
                <a:solidFill>
                  <a:schemeClr val="accent2"/>
                </a:solidFill>
              </a:rPr>
              <a:t>{</a:t>
            </a:r>
            <a:r>
              <a:rPr lang="en-US" altLang="zh-CN" smtClean="0">
                <a:solidFill>
                  <a:schemeClr val="accent2"/>
                </a:solidFill>
                <a:sym typeface="Symbol" pitchFamily="18" charset="2"/>
              </a:rPr>
              <a:t></a:t>
            </a:r>
            <a:r>
              <a:rPr lang="en-US" altLang="zh-CN" smtClean="0">
                <a:solidFill>
                  <a:schemeClr val="accent2"/>
                </a:solidFill>
              </a:rPr>
              <a:t>}}}</a:t>
            </a:r>
          </a:p>
          <a:p>
            <a:pPr lvl="1" algn="just">
              <a:buFont typeface="Wingdings" pitchFamily="2" charset="2"/>
              <a:buNone/>
            </a:pPr>
            <a:r>
              <a:rPr lang="en-US" altLang="zh-CN" smtClean="0">
                <a:solidFill>
                  <a:schemeClr val="accent2"/>
                </a:solidFill>
              </a:rPr>
              <a:t>….</a:t>
            </a:r>
          </a:p>
          <a:p>
            <a:r>
              <a:rPr lang="zh-CN" altLang="en-US" smtClean="0">
                <a:solidFill>
                  <a:srgbClr val="FF3300"/>
                </a:solidFill>
              </a:rPr>
              <a:t>定义自然数集合</a:t>
            </a:r>
            <a:r>
              <a:rPr lang="en-US" altLang="zh-CN" smtClean="0">
                <a:solidFill>
                  <a:srgbClr val="FF3300"/>
                </a:solidFill>
              </a:rPr>
              <a:t>{0</a:t>
            </a:r>
            <a:r>
              <a:rPr lang="zh-CN" altLang="en-US" smtClean="0">
                <a:solidFill>
                  <a:srgbClr val="FF3300"/>
                </a:solidFill>
              </a:rPr>
              <a:t>，</a:t>
            </a:r>
            <a:r>
              <a:rPr lang="en-US" altLang="zh-CN" smtClean="0">
                <a:solidFill>
                  <a:srgbClr val="FF3300"/>
                </a:solidFill>
              </a:rPr>
              <a:t>1</a:t>
            </a:r>
            <a:r>
              <a:rPr lang="zh-CN" altLang="en-US" smtClean="0">
                <a:solidFill>
                  <a:srgbClr val="FF3300"/>
                </a:solidFill>
              </a:rPr>
              <a:t>，</a:t>
            </a:r>
            <a:r>
              <a:rPr lang="en-US" altLang="zh-CN" smtClean="0">
                <a:solidFill>
                  <a:srgbClr val="FF3300"/>
                </a:solidFill>
              </a:rPr>
              <a:t>2</a:t>
            </a:r>
            <a:r>
              <a:rPr lang="zh-CN" altLang="en-US" smtClean="0">
                <a:solidFill>
                  <a:srgbClr val="FF3300"/>
                </a:solidFill>
              </a:rPr>
              <a:t>，</a:t>
            </a:r>
            <a:r>
              <a:rPr lang="zh-CN" altLang="en-US" smtClean="0">
                <a:solidFill>
                  <a:srgbClr val="FF3300"/>
                </a:solidFill>
                <a:sym typeface="Symbol" pitchFamily="18" charset="2"/>
              </a:rPr>
              <a:t></a:t>
            </a:r>
            <a:r>
              <a:rPr lang="en-US" altLang="zh-CN" smtClean="0">
                <a:solidFill>
                  <a:srgbClr val="FF3300"/>
                </a:solidFill>
              </a:rPr>
              <a:t>}</a:t>
            </a:r>
          </a:p>
          <a:p>
            <a:pPr lvl="1"/>
            <a:r>
              <a:rPr lang="zh-CN" altLang="en-US" smtClean="0">
                <a:solidFill>
                  <a:schemeClr val="accent2"/>
                </a:solidFill>
                <a:sym typeface="Symbol" pitchFamily="18" charset="2"/>
              </a:rPr>
              <a:t></a:t>
            </a:r>
            <a:r>
              <a:rPr lang="en-US" altLang="zh-CN" smtClean="0">
                <a:solidFill>
                  <a:schemeClr val="accent2"/>
                </a:solidFill>
              </a:rPr>
              <a:t>=0</a:t>
            </a:r>
          </a:p>
          <a:p>
            <a:pPr lvl="1"/>
            <a:r>
              <a:rPr lang="zh-CN" altLang="en-US" smtClean="0">
                <a:solidFill>
                  <a:schemeClr val="accent2"/>
                </a:solidFill>
                <a:sym typeface="Symbol" pitchFamily="18" charset="2"/>
              </a:rPr>
              <a:t></a:t>
            </a:r>
            <a:r>
              <a:rPr lang="en-US" altLang="zh-CN" baseline="30000" smtClean="0">
                <a:solidFill>
                  <a:schemeClr val="accent2"/>
                </a:solidFill>
              </a:rPr>
              <a:t>+</a:t>
            </a:r>
            <a:r>
              <a:rPr lang="en-US" altLang="zh-CN" smtClean="0">
                <a:solidFill>
                  <a:schemeClr val="accent2"/>
                </a:solidFill>
              </a:rPr>
              <a:t>=0</a:t>
            </a:r>
            <a:r>
              <a:rPr lang="en-US" altLang="zh-CN" baseline="30000" smtClean="0">
                <a:solidFill>
                  <a:schemeClr val="accent2"/>
                </a:solidFill>
              </a:rPr>
              <a:t>+</a:t>
            </a:r>
            <a:r>
              <a:rPr lang="en-US" altLang="zh-CN" smtClean="0">
                <a:solidFill>
                  <a:schemeClr val="accent2"/>
                </a:solidFill>
              </a:rPr>
              <a:t>=1</a:t>
            </a:r>
            <a:r>
              <a:rPr lang="zh-CN" altLang="en-US" smtClean="0">
                <a:solidFill>
                  <a:schemeClr val="accent2"/>
                </a:solidFill>
              </a:rPr>
              <a:t>，</a:t>
            </a:r>
            <a:r>
              <a:rPr lang="en-US" altLang="zh-CN" smtClean="0">
                <a:solidFill>
                  <a:schemeClr val="accent2"/>
                </a:solidFill>
              </a:rPr>
              <a:t>(</a:t>
            </a:r>
            <a:r>
              <a:rPr lang="en-US" altLang="zh-CN" smtClean="0">
                <a:solidFill>
                  <a:schemeClr val="accent2"/>
                </a:solidFill>
                <a:sym typeface="Symbol" pitchFamily="18" charset="2"/>
              </a:rPr>
              <a:t></a:t>
            </a:r>
            <a:r>
              <a:rPr lang="en-US" altLang="zh-CN" baseline="30000" smtClean="0">
                <a:solidFill>
                  <a:schemeClr val="accent2"/>
                </a:solidFill>
              </a:rPr>
              <a:t>+</a:t>
            </a:r>
            <a:r>
              <a:rPr lang="en-US" altLang="zh-CN" smtClean="0">
                <a:solidFill>
                  <a:schemeClr val="accent2"/>
                </a:solidFill>
              </a:rPr>
              <a:t>)</a:t>
            </a:r>
            <a:r>
              <a:rPr lang="en-US" altLang="zh-CN" baseline="30000" smtClean="0">
                <a:solidFill>
                  <a:schemeClr val="accent2"/>
                </a:solidFill>
              </a:rPr>
              <a:t>+</a:t>
            </a:r>
            <a:r>
              <a:rPr lang="en-US" altLang="zh-CN" smtClean="0">
                <a:solidFill>
                  <a:schemeClr val="accent2"/>
                </a:solidFill>
              </a:rPr>
              <a:t>=1</a:t>
            </a:r>
            <a:r>
              <a:rPr lang="en-US" altLang="zh-CN" baseline="30000" smtClean="0">
                <a:solidFill>
                  <a:schemeClr val="accent2"/>
                </a:solidFill>
              </a:rPr>
              <a:t>+</a:t>
            </a:r>
            <a:r>
              <a:rPr lang="en-US" altLang="zh-CN" smtClean="0">
                <a:solidFill>
                  <a:schemeClr val="accent2"/>
                </a:solidFill>
              </a:rPr>
              <a:t>=2</a:t>
            </a:r>
          </a:p>
          <a:p>
            <a:pPr lvl="1" algn="just"/>
            <a:r>
              <a:rPr lang="zh-CN" altLang="en-US" smtClean="0">
                <a:solidFill>
                  <a:schemeClr val="accent2"/>
                </a:solidFill>
              </a:rPr>
              <a:t>上述求</a:t>
            </a:r>
            <a:r>
              <a:rPr lang="en-US" altLang="zh-CN" smtClean="0">
                <a:solidFill>
                  <a:schemeClr val="accent2"/>
                </a:solidFill>
              </a:rPr>
              <a:t>0</a:t>
            </a:r>
            <a:r>
              <a:rPr lang="zh-CN" altLang="en-US" smtClean="0">
                <a:solidFill>
                  <a:schemeClr val="accent2"/>
                </a:solidFill>
              </a:rPr>
              <a:t>的后继集合而得到</a:t>
            </a:r>
            <a:r>
              <a:rPr lang="en-US" altLang="zh-CN" smtClean="0">
                <a:solidFill>
                  <a:schemeClr val="accent2"/>
                </a:solidFill>
              </a:rPr>
              <a:t>N={0</a:t>
            </a:r>
            <a:r>
              <a:rPr lang="zh-CN" altLang="en-US" smtClean="0">
                <a:solidFill>
                  <a:schemeClr val="accent2"/>
                </a:solidFill>
              </a:rPr>
              <a:t>，</a:t>
            </a:r>
            <a:r>
              <a:rPr lang="en-US" altLang="zh-CN" smtClean="0">
                <a:solidFill>
                  <a:schemeClr val="accent2"/>
                </a:solidFill>
              </a:rPr>
              <a:t>1</a:t>
            </a:r>
            <a:r>
              <a:rPr lang="zh-CN" altLang="en-US" smtClean="0">
                <a:solidFill>
                  <a:schemeClr val="accent2"/>
                </a:solidFill>
              </a:rPr>
              <a:t>，</a:t>
            </a:r>
            <a:r>
              <a:rPr lang="en-US" altLang="zh-CN" smtClean="0">
                <a:solidFill>
                  <a:schemeClr val="accent2"/>
                </a:solidFill>
              </a:rPr>
              <a:t>2</a:t>
            </a:r>
            <a:r>
              <a:rPr lang="zh-CN" altLang="en-US" smtClean="0">
                <a:solidFill>
                  <a:schemeClr val="accent2"/>
                </a:solidFill>
              </a:rPr>
              <a:t>，</a:t>
            </a:r>
            <a:r>
              <a:rPr lang="zh-CN" altLang="en-US" smtClean="0">
                <a:solidFill>
                  <a:schemeClr val="accent2"/>
                </a:solidFill>
                <a:sym typeface="Symbol" pitchFamily="18" charset="2"/>
              </a:rPr>
              <a:t></a:t>
            </a:r>
            <a:r>
              <a:rPr lang="en-US" altLang="zh-CN" smtClean="0">
                <a:solidFill>
                  <a:schemeClr val="accent2"/>
                </a:solidFill>
              </a:rPr>
              <a:t>}</a:t>
            </a:r>
            <a:endParaRPr lang="zh-CN" altLang="en-US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500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4" dur="500"/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500"/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8.3 </a:t>
            </a:r>
            <a:r>
              <a:rPr lang="zh-CN" altLang="en-US" smtClean="0"/>
              <a:t>集合的基数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mtClean="0"/>
              <a:t>有穷集：</a:t>
            </a:r>
            <a:r>
              <a:rPr lang="zh-CN" altLang="en-US" smtClean="0">
                <a:solidFill>
                  <a:srgbClr val="FF3300"/>
                </a:solidFill>
              </a:rPr>
              <a:t>一个集合是有穷的</a:t>
            </a:r>
            <a:r>
              <a:rPr lang="zh-CN" altLang="en-US" smtClean="0">
                <a:solidFill>
                  <a:srgbClr val="FF3300"/>
                </a:solidFill>
                <a:sym typeface="Symbol" pitchFamily="18" charset="2"/>
              </a:rPr>
              <a:t>它与某个自然数等势</a:t>
            </a:r>
          </a:p>
          <a:p>
            <a:pPr lvl="1" algn="just"/>
            <a:r>
              <a:rPr lang="zh-CN" altLang="en-US" smtClean="0">
                <a:solidFill>
                  <a:schemeClr val="accent2"/>
                </a:solidFill>
                <a:sym typeface="Symbol" pitchFamily="18" charset="2"/>
              </a:rPr>
              <a:t>否则为无穷</a:t>
            </a:r>
          </a:p>
          <a:p>
            <a:pPr algn="just"/>
            <a:r>
              <a:rPr lang="zh-CN" altLang="en-US" smtClean="0">
                <a:sym typeface="Symbol" pitchFamily="18" charset="2"/>
              </a:rPr>
              <a:t>例：</a:t>
            </a:r>
          </a:p>
          <a:p>
            <a:pPr lvl="1" algn="just"/>
            <a:r>
              <a:rPr lang="zh-CN" altLang="en-US" smtClean="0">
                <a:solidFill>
                  <a:schemeClr val="accent2"/>
                </a:solidFill>
                <a:sym typeface="Symbol" pitchFamily="18" charset="2"/>
              </a:rPr>
              <a:t>有穷集：</a:t>
            </a:r>
            <a:r>
              <a:rPr lang="en-US" altLang="zh-CN" smtClean="0">
                <a:solidFill>
                  <a:schemeClr val="accent2"/>
                </a:solidFill>
                <a:sym typeface="Symbol" pitchFamily="18" charset="2"/>
              </a:rPr>
              <a:t>{a,b,c} </a:t>
            </a:r>
          </a:p>
          <a:p>
            <a:pPr lvl="1" algn="just"/>
            <a:r>
              <a:rPr lang="zh-CN" altLang="en-US" smtClean="0">
                <a:solidFill>
                  <a:schemeClr val="accent2"/>
                </a:solidFill>
                <a:sym typeface="Symbol" pitchFamily="18" charset="2"/>
              </a:rPr>
              <a:t>无穷集：</a:t>
            </a:r>
            <a:r>
              <a:rPr lang="en-US" altLang="zh-CN" smtClean="0">
                <a:solidFill>
                  <a:schemeClr val="accent2"/>
                </a:solidFill>
                <a:sym typeface="Symbol" pitchFamily="18" charset="2"/>
              </a:rPr>
              <a:t>N, R</a:t>
            </a:r>
          </a:p>
          <a:p>
            <a:pPr algn="just"/>
            <a:r>
              <a:rPr lang="zh-CN" altLang="en-US" smtClean="0">
                <a:sym typeface="Symbol" pitchFamily="18" charset="2"/>
              </a:rPr>
              <a:t>三类不同基数</a:t>
            </a:r>
          </a:p>
          <a:p>
            <a:pPr lvl="1" algn="just"/>
            <a:r>
              <a:rPr lang="zh-CN" altLang="en-US" smtClean="0">
                <a:solidFill>
                  <a:schemeClr val="accent2"/>
                </a:solidFill>
                <a:sym typeface="Symbol" pitchFamily="18" charset="2"/>
              </a:rPr>
              <a:t>有穷集合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A</a:t>
            </a:r>
            <a:r>
              <a:rPr lang="en-US" altLang="zh-CN" smtClean="0">
                <a:solidFill>
                  <a:schemeClr val="accent2"/>
                </a:solidFill>
                <a:sym typeface="Symbol" pitchFamily="18" charset="2"/>
              </a:rPr>
              <a:t>: card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A</a:t>
            </a:r>
            <a:r>
              <a:rPr lang="en-US" altLang="zh-CN" smtClean="0">
                <a:solidFill>
                  <a:schemeClr val="accent2"/>
                </a:solidFill>
                <a:sym typeface="Symbol" pitchFamily="18" charset="2"/>
              </a:rPr>
              <a:t>=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itchFamily="18" charset="2"/>
              </a:rPr>
              <a:t>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An</a:t>
            </a:r>
          </a:p>
          <a:p>
            <a:pPr lvl="1" algn="just"/>
            <a:r>
              <a:rPr lang="zh-CN" altLang="en-US" smtClean="0">
                <a:solidFill>
                  <a:schemeClr val="accent2"/>
                </a:solidFill>
                <a:sym typeface="Symbol" pitchFamily="18" charset="2"/>
              </a:rPr>
              <a:t>自然数集</a:t>
            </a:r>
            <a:r>
              <a:rPr lang="en-US" altLang="zh-CN" smtClean="0">
                <a:solidFill>
                  <a:schemeClr val="accent2"/>
                </a:solidFill>
                <a:sym typeface="Symbol" pitchFamily="18" charset="2"/>
              </a:rPr>
              <a:t>N</a:t>
            </a:r>
            <a:r>
              <a:rPr lang="zh-CN" altLang="en-US" smtClean="0">
                <a:solidFill>
                  <a:schemeClr val="accent2"/>
                </a:solidFill>
                <a:sym typeface="Symbol" pitchFamily="18" charset="2"/>
              </a:rPr>
              <a:t>：</a:t>
            </a:r>
            <a:r>
              <a:rPr lang="en-US" altLang="zh-CN" smtClean="0">
                <a:solidFill>
                  <a:schemeClr val="accent2"/>
                </a:solidFill>
                <a:sym typeface="Symbol" pitchFamily="18" charset="2"/>
              </a:rPr>
              <a:t>cardN=</a:t>
            </a:r>
            <a:r>
              <a:rPr lang="en-US" altLang="zh-CN" smtClean="0">
                <a:solidFill>
                  <a:schemeClr val="accent2"/>
                </a:solidFill>
                <a:latin typeface="Lucida Sans Unicode" pitchFamily="34" charset="0"/>
                <a:sym typeface="Symbol" pitchFamily="18" charset="2"/>
              </a:rPr>
              <a:t>ℵ</a:t>
            </a:r>
            <a:r>
              <a:rPr lang="en-US" altLang="zh-CN" baseline="-25000" smtClean="0">
                <a:solidFill>
                  <a:schemeClr val="accent2"/>
                </a:solidFill>
                <a:latin typeface="宋体" pitchFamily="2" charset="-122"/>
                <a:sym typeface="Symbol" pitchFamily="18" charset="2"/>
              </a:rPr>
              <a:t>0</a:t>
            </a:r>
            <a:endParaRPr lang="en-US" altLang="zh-CN" smtClean="0">
              <a:solidFill>
                <a:schemeClr val="accent2"/>
              </a:solidFill>
              <a:latin typeface="Lucida Sans Unicode" pitchFamily="34" charset="0"/>
              <a:sym typeface="Symbol" pitchFamily="18" charset="2"/>
            </a:endParaRPr>
          </a:p>
          <a:p>
            <a:pPr lvl="1" algn="just"/>
            <a:r>
              <a:rPr lang="zh-CN" altLang="en-US" smtClean="0">
                <a:solidFill>
                  <a:schemeClr val="accent2"/>
                </a:solidFill>
              </a:rPr>
              <a:t>实数集</a:t>
            </a:r>
            <a:r>
              <a:rPr lang="en-US" altLang="zh-CN" smtClean="0">
                <a:solidFill>
                  <a:schemeClr val="accent2"/>
                </a:solidFill>
              </a:rPr>
              <a:t>R: cardR=</a:t>
            </a:r>
            <a:r>
              <a:rPr lang="en-US" altLang="zh-CN" smtClean="0">
                <a:solidFill>
                  <a:schemeClr val="accent2"/>
                </a:solidFill>
                <a:latin typeface="Lucida Sans Unicode" pitchFamily="34" charset="0"/>
                <a:sym typeface="Symbol" pitchFamily="18" charset="2"/>
              </a:rPr>
              <a:t>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500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" dur="500"/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8.1 </a:t>
            </a:r>
            <a:r>
              <a:rPr lang="zh-CN" altLang="en-US" smtClean="0"/>
              <a:t>函数的定义与性质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函数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(</a:t>
            </a:r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映射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)</a:t>
            </a:r>
            <a:r>
              <a:rPr lang="en-US" altLang="zh-CN" i="1" smtClean="0">
                <a:solidFill>
                  <a:srgbClr val="FF0000"/>
                </a:solidFill>
                <a:latin typeface="Verdana" pitchFamily="34" charset="0"/>
              </a:rPr>
              <a:t>F</a:t>
            </a:r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：</a:t>
            </a:r>
            <a:r>
              <a:rPr lang="en-US" altLang="zh-CN" i="1" smtClean="0">
                <a:latin typeface="Verdana" pitchFamily="34" charset="0"/>
              </a:rPr>
              <a:t>F</a:t>
            </a:r>
            <a:r>
              <a:rPr lang="zh-CN" altLang="en-US" smtClean="0">
                <a:latin typeface="Verdana" pitchFamily="34" charset="0"/>
              </a:rPr>
              <a:t>为二元关系，满足</a:t>
            </a:r>
          </a:p>
          <a:p>
            <a:pPr lvl="1" algn="just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x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∈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dom F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都存在</a:t>
            </a:r>
            <a:r>
              <a:rPr lang="zh-CN" altLang="en-US" i="1" smtClean="0">
                <a:solidFill>
                  <a:srgbClr val="FF0000"/>
                </a:solidFill>
                <a:latin typeface="Verdana" pitchFamily="34" charset="0"/>
              </a:rPr>
              <a:t>唯一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的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y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∈ranF,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使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xFy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成立</a:t>
            </a:r>
          </a:p>
          <a:p>
            <a:pPr algn="just"/>
            <a:r>
              <a:rPr lang="en-US" altLang="zh-CN" i="1" smtClean="0">
                <a:solidFill>
                  <a:srgbClr val="FF0000"/>
                </a:solidFill>
                <a:latin typeface="Verdana" pitchFamily="34" charset="0"/>
              </a:rPr>
              <a:t>F</a:t>
            </a:r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在</a:t>
            </a:r>
            <a:r>
              <a:rPr lang="en-US" altLang="zh-CN" i="1" smtClean="0">
                <a:solidFill>
                  <a:srgbClr val="FF0000"/>
                </a:solidFill>
                <a:latin typeface="Verdana" pitchFamily="34" charset="0"/>
              </a:rPr>
              <a:t>x</a:t>
            </a:r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的值</a:t>
            </a:r>
            <a:r>
              <a:rPr lang="en-US" altLang="zh-CN" i="1" smtClean="0">
                <a:solidFill>
                  <a:srgbClr val="FF0000"/>
                </a:solidFill>
                <a:latin typeface="Verdana" pitchFamily="34" charset="0"/>
              </a:rPr>
              <a:t>y</a:t>
            </a:r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：</a:t>
            </a:r>
            <a:r>
              <a:rPr lang="en-US" altLang="zh-CN" i="1" smtClean="0">
                <a:latin typeface="Verdana" pitchFamily="34" charset="0"/>
              </a:rPr>
              <a:t>xFy</a:t>
            </a:r>
            <a:endParaRPr lang="zh-CN" altLang="en-US" smtClean="0">
              <a:latin typeface="Verdana" pitchFamily="34" charset="0"/>
            </a:endParaRPr>
          </a:p>
          <a:p>
            <a:pPr lvl="1" algn="just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记做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y</a:t>
            </a:r>
            <a:r>
              <a:rPr lang="zh-CN" altLang="en-US" i="1" smtClean="0">
                <a:solidFill>
                  <a:schemeClr val="accent2"/>
                </a:solidFill>
                <a:latin typeface="Verdana" pitchFamily="34" charset="0"/>
              </a:rPr>
              <a:t>＝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</a:rPr>
              <a:t>)</a:t>
            </a:r>
          </a:p>
          <a:p>
            <a:pPr lvl="1" algn="just"/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称为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F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的自变量</a:t>
            </a:r>
            <a:endParaRPr lang="zh-CN" altLang="en-US" sz="2200" smtClean="0">
              <a:solidFill>
                <a:schemeClr val="accent2"/>
              </a:solidFill>
              <a:latin typeface="Verdana" pitchFamily="34" charset="0"/>
            </a:endParaRPr>
          </a:p>
          <a:p>
            <a:pPr algn="just"/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函数相等：</a:t>
            </a:r>
            <a:r>
              <a:rPr lang="zh-CN" altLang="en-US" smtClean="0">
                <a:latin typeface="Verdana" pitchFamily="34" charset="0"/>
              </a:rPr>
              <a:t>设</a:t>
            </a:r>
            <a:r>
              <a:rPr lang="en-US" altLang="zh-CN" i="1" smtClean="0">
                <a:latin typeface="Verdana" pitchFamily="34" charset="0"/>
              </a:rPr>
              <a:t>F</a:t>
            </a:r>
            <a:r>
              <a:rPr lang="zh-CN" altLang="en-US" smtClean="0">
                <a:latin typeface="Verdana" pitchFamily="34" charset="0"/>
              </a:rPr>
              <a:t>，</a:t>
            </a:r>
            <a:r>
              <a:rPr lang="en-US" altLang="zh-CN" i="1" smtClean="0">
                <a:latin typeface="Verdana" pitchFamily="34" charset="0"/>
              </a:rPr>
              <a:t>G</a:t>
            </a:r>
            <a:r>
              <a:rPr lang="zh-CN" altLang="en-US" smtClean="0">
                <a:latin typeface="Verdana" pitchFamily="34" charset="0"/>
              </a:rPr>
              <a:t>是函数</a:t>
            </a:r>
          </a:p>
          <a:p>
            <a:pPr lvl="1" algn="just"/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F</a:t>
            </a:r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＝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G </a:t>
            </a:r>
            <a:r>
              <a:rPr kumimoji="0"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 </a:t>
            </a:r>
            <a:r>
              <a:rPr kumimoji="0" lang="en-US" altLang="zh-CN" i="1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F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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G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∧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G 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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F</a:t>
            </a:r>
          </a:p>
          <a:p>
            <a:endParaRPr lang="zh-CN" altLang="en-US" smtClean="0">
              <a:solidFill>
                <a:schemeClr val="accent2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8.3 </a:t>
            </a:r>
            <a:r>
              <a:rPr lang="zh-CN" altLang="en-US" smtClean="0"/>
              <a:t>集合的基数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mtClean="0">
                <a:solidFill>
                  <a:srgbClr val="FF3300"/>
                </a:solidFill>
              </a:rPr>
              <a:t>基数相等和大小：</a:t>
            </a:r>
            <a:r>
              <a:rPr lang="zh-CN" altLang="en-US" smtClean="0"/>
              <a:t>给定集合</a:t>
            </a:r>
            <a:r>
              <a:rPr lang="en-US" altLang="zh-CN" smtClean="0">
                <a:latin typeface="Verdana" pitchFamily="34" charset="0"/>
              </a:rPr>
              <a:t>A</a:t>
            </a:r>
            <a:r>
              <a:rPr lang="zh-CN" altLang="en-US" smtClean="0"/>
              <a:t>和</a:t>
            </a:r>
            <a:r>
              <a:rPr lang="en-US" altLang="zh-CN" smtClean="0">
                <a:latin typeface="Verdana" pitchFamily="34" charset="0"/>
              </a:rPr>
              <a:t>B</a:t>
            </a:r>
            <a:endParaRPr lang="en-US" altLang="zh-CN" smtClean="0">
              <a:latin typeface="Verdana" pitchFamily="34" charset="0"/>
              <a:sym typeface="Symbol" pitchFamily="18" charset="2"/>
            </a:endParaRPr>
          </a:p>
          <a:p>
            <a:pPr lvl="1" algn="just"/>
            <a:r>
              <a:rPr lang="en-US" altLang="zh-CN" smtClean="0">
                <a:solidFill>
                  <a:schemeClr val="accent2"/>
                </a:solidFill>
                <a:sym typeface="Symbol" pitchFamily="18" charset="2"/>
              </a:rPr>
              <a:t>card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A</a:t>
            </a:r>
            <a:r>
              <a:rPr lang="en-US" altLang="zh-CN" smtClean="0">
                <a:solidFill>
                  <a:schemeClr val="accent2"/>
                </a:solidFill>
                <a:sym typeface="Symbol" pitchFamily="18" charset="2"/>
              </a:rPr>
              <a:t>=card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B</a:t>
            </a:r>
            <a:r>
              <a:rPr lang="en-US" altLang="zh-CN" smtClean="0">
                <a:solidFill>
                  <a:schemeClr val="accent2"/>
                </a:solidFill>
                <a:sym typeface="Symbol" pitchFamily="18" charset="2"/>
              </a:rPr>
              <a:t>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A</a:t>
            </a:r>
            <a:r>
              <a:rPr lang="en-US" altLang="zh-CN" smtClean="0">
                <a:solidFill>
                  <a:schemeClr val="accent2"/>
                </a:solidFill>
                <a:sym typeface="Symbol" pitchFamily="18" charset="2"/>
              </a:rPr>
              <a:t>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B</a:t>
            </a:r>
          </a:p>
          <a:p>
            <a:pPr lvl="1" algn="just"/>
            <a:r>
              <a:rPr lang="en-US" altLang="zh-CN" smtClean="0">
                <a:solidFill>
                  <a:schemeClr val="accent2"/>
                </a:solidFill>
                <a:sym typeface="Symbol" pitchFamily="18" charset="2"/>
              </a:rPr>
              <a:t>card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A</a:t>
            </a:r>
            <a:r>
              <a:rPr lang="en-US" altLang="zh-CN" smtClean="0">
                <a:solidFill>
                  <a:schemeClr val="accent2"/>
                </a:solidFill>
                <a:sym typeface="Symbol" pitchFamily="18" charset="2"/>
              </a:rPr>
              <a:t>≤card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B</a:t>
            </a:r>
            <a:r>
              <a:rPr lang="en-US" altLang="zh-CN" smtClean="0">
                <a:solidFill>
                  <a:schemeClr val="accent2"/>
                </a:solidFill>
                <a:sym typeface="Symbol" pitchFamily="18" charset="2"/>
              </a:rPr>
              <a:t>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A</a:t>
            </a:r>
            <a:r>
              <a:rPr lang="en-US" altLang="zh-CN" smtClean="0">
                <a:solidFill>
                  <a:schemeClr val="accent2"/>
                </a:solidFill>
                <a:latin typeface="Lucida Sans Unicode" pitchFamily="34" charset="0"/>
              </a:rPr>
              <a:t>≼</a:t>
            </a:r>
            <a:r>
              <a:rPr lang="en-US" altLang="zh-CN" smtClean="0">
                <a:solidFill>
                  <a:schemeClr val="accent2"/>
                </a:solidFill>
              </a:rPr>
              <a:t>·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B</a:t>
            </a:r>
          </a:p>
          <a:p>
            <a:pPr lvl="1" algn="just"/>
            <a:r>
              <a:rPr lang="en-US" altLang="zh-CN" smtClean="0">
                <a:solidFill>
                  <a:schemeClr val="accent2"/>
                </a:solidFill>
                <a:sym typeface="Symbol" pitchFamily="18" charset="2"/>
              </a:rPr>
              <a:t>card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A</a:t>
            </a:r>
            <a:r>
              <a:rPr lang="en-US" altLang="zh-CN" smtClean="0">
                <a:solidFill>
                  <a:schemeClr val="accent2"/>
                </a:solidFill>
                <a:sym typeface="Symbol" pitchFamily="18" charset="2"/>
              </a:rPr>
              <a:t>&lt;card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B</a:t>
            </a:r>
            <a:r>
              <a:rPr lang="en-US" altLang="zh-CN" smtClean="0">
                <a:solidFill>
                  <a:schemeClr val="accent2"/>
                </a:solidFill>
                <a:sym typeface="Symbol" pitchFamily="18" charset="2"/>
              </a:rPr>
              <a:t>card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A</a:t>
            </a:r>
            <a:r>
              <a:rPr lang="en-US" altLang="zh-CN" smtClean="0">
                <a:solidFill>
                  <a:schemeClr val="accent2"/>
                </a:solidFill>
                <a:sym typeface="Symbol" pitchFamily="18" charset="2"/>
              </a:rPr>
              <a:t>≤card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B</a:t>
            </a:r>
            <a:r>
              <a:rPr lang="en-US" altLang="zh-CN" smtClean="0">
                <a:solidFill>
                  <a:schemeClr val="accent2"/>
                </a:solidFill>
                <a:sym typeface="Symbol" pitchFamily="18" charset="2"/>
              </a:rPr>
              <a:t>card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A</a:t>
            </a:r>
            <a:r>
              <a:rPr lang="en-US" altLang="zh-CN" smtClean="0">
                <a:solidFill>
                  <a:schemeClr val="accent2"/>
                </a:solidFill>
                <a:sym typeface="Symbol" pitchFamily="18" charset="2"/>
              </a:rPr>
              <a:t>≠card</a:t>
            </a:r>
            <a:r>
              <a:rPr lang="en-US" altLang="zh-CN" smtClean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B</a:t>
            </a:r>
          </a:p>
          <a:p>
            <a:pPr algn="just"/>
            <a:r>
              <a:rPr lang="zh-CN" altLang="en-US" smtClean="0">
                <a:sym typeface="Symbol" pitchFamily="18" charset="2"/>
              </a:rPr>
              <a:t>例：</a:t>
            </a:r>
          </a:p>
          <a:p>
            <a:pPr lvl="1" algn="just"/>
            <a:r>
              <a:rPr lang="en-US" altLang="zh-CN" smtClean="0">
                <a:solidFill>
                  <a:schemeClr val="accent2"/>
                </a:solidFill>
                <a:sym typeface="Symbol" pitchFamily="18" charset="2"/>
              </a:rPr>
              <a:t>cardN=cardN×N=</a:t>
            </a:r>
            <a:r>
              <a:rPr lang="en-US" altLang="zh-CN" smtClean="0">
                <a:solidFill>
                  <a:schemeClr val="accent2"/>
                </a:solidFill>
                <a:latin typeface="Lucida Sans Unicode" pitchFamily="34" charset="0"/>
                <a:sym typeface="Symbol" pitchFamily="18" charset="2"/>
              </a:rPr>
              <a:t>ℵ</a:t>
            </a:r>
            <a:r>
              <a:rPr lang="en-US" altLang="zh-CN" baseline="-25000" smtClean="0">
                <a:solidFill>
                  <a:schemeClr val="accent2"/>
                </a:solidFill>
                <a:latin typeface="宋体" pitchFamily="2" charset="-122"/>
                <a:sym typeface="Symbol" pitchFamily="18" charset="2"/>
              </a:rPr>
              <a:t>0</a:t>
            </a:r>
            <a:endParaRPr lang="en-US" altLang="zh-CN" smtClean="0">
              <a:solidFill>
                <a:schemeClr val="accent2"/>
              </a:solidFill>
              <a:sym typeface="Symbol" pitchFamily="18" charset="2"/>
            </a:endParaRPr>
          </a:p>
          <a:p>
            <a:pPr lvl="1" algn="just"/>
            <a:r>
              <a:rPr lang="en-US" altLang="zh-CN" smtClean="0">
                <a:solidFill>
                  <a:schemeClr val="accent2"/>
                </a:solidFill>
                <a:sym typeface="Symbol" pitchFamily="18" charset="2"/>
              </a:rPr>
              <a:t>cardP(N)=card2</a:t>
            </a:r>
            <a:r>
              <a:rPr lang="en-US" altLang="zh-CN" baseline="30000" smtClean="0">
                <a:solidFill>
                  <a:schemeClr val="accent2"/>
                </a:solidFill>
                <a:sym typeface="Symbol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itchFamily="18" charset="2"/>
              </a:rPr>
              <a:t>=card[a,b]=card(a,b)=</a:t>
            </a:r>
            <a:r>
              <a:rPr lang="en-US" altLang="zh-CN" smtClean="0">
                <a:solidFill>
                  <a:schemeClr val="accent2"/>
                </a:solidFill>
                <a:latin typeface="Lucida Sans Unicode" pitchFamily="34" charset="0"/>
                <a:sym typeface="Symbol" pitchFamily="18" charset="2"/>
              </a:rPr>
              <a:t>ℵ</a:t>
            </a:r>
            <a:endParaRPr lang="en-US" altLang="zh-CN" smtClean="0">
              <a:solidFill>
                <a:schemeClr val="accent2"/>
              </a:solidFill>
              <a:sym typeface="Symbol" pitchFamily="18" charset="2"/>
            </a:endParaRPr>
          </a:p>
          <a:p>
            <a:pPr lvl="1" algn="just"/>
            <a:r>
              <a:rPr lang="en-US" altLang="zh-CN" smtClean="0">
                <a:solidFill>
                  <a:schemeClr val="accent2"/>
                </a:solidFill>
                <a:latin typeface="Lucida Sans Unicode" pitchFamily="34" charset="0"/>
                <a:sym typeface="Symbol" pitchFamily="18" charset="2"/>
              </a:rPr>
              <a:t>ℵ</a:t>
            </a:r>
            <a:r>
              <a:rPr lang="en-US" altLang="zh-CN" baseline="-25000" smtClean="0">
                <a:solidFill>
                  <a:schemeClr val="accent2"/>
                </a:solidFill>
                <a:latin typeface="宋体" pitchFamily="2" charset="-122"/>
                <a:sym typeface="Symbol" pitchFamily="18" charset="2"/>
              </a:rPr>
              <a:t>0</a:t>
            </a:r>
            <a:r>
              <a:rPr lang="en-US" altLang="zh-CN" smtClean="0">
                <a:solidFill>
                  <a:schemeClr val="accent2"/>
                </a:solidFill>
                <a:sym typeface="Symbol" pitchFamily="18" charset="2"/>
              </a:rPr>
              <a:t>&lt; </a:t>
            </a:r>
            <a:r>
              <a:rPr lang="en-US" altLang="zh-CN" smtClean="0">
                <a:solidFill>
                  <a:schemeClr val="accent2"/>
                </a:solidFill>
                <a:latin typeface="Lucida Sans Unicode" pitchFamily="34" charset="0"/>
                <a:sym typeface="Symbol" pitchFamily="18" charset="2"/>
              </a:rPr>
              <a:t>ℵ</a:t>
            </a:r>
            <a:endParaRPr lang="zh-CN" altLang="en-US" smtClean="0">
              <a:solidFill>
                <a:schemeClr val="accent2"/>
              </a:solidFill>
              <a:sym typeface="Symbol" pitchFamily="18" charset="2"/>
            </a:endParaRPr>
          </a:p>
          <a:p>
            <a:pPr algn="just">
              <a:buFont typeface="Wingdings" pitchFamily="2" charset="2"/>
              <a:buNone/>
            </a:pPr>
            <a:endParaRPr lang="en-US" altLang="zh-CN" smtClean="0">
              <a:solidFill>
                <a:schemeClr val="accent2"/>
              </a:solidFill>
              <a:latin typeface="Lucida Sans Unicode" pitchFamily="34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8.3 </a:t>
            </a:r>
            <a:r>
              <a:rPr lang="zh-CN" altLang="en-US" smtClean="0"/>
              <a:t>集合的基数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mtClean="0">
                <a:solidFill>
                  <a:srgbClr val="FF3300"/>
                </a:solidFill>
              </a:rPr>
              <a:t>可数集：</a:t>
            </a:r>
            <a:r>
              <a:rPr lang="en-US" altLang="zh-CN" smtClean="0">
                <a:latin typeface="Verdana" pitchFamily="34" charset="0"/>
              </a:rPr>
              <a:t>A</a:t>
            </a:r>
            <a:r>
              <a:rPr lang="zh-CN" altLang="en-US" smtClean="0"/>
              <a:t>为可数集，如果</a:t>
            </a:r>
            <a:r>
              <a:rPr lang="en-US" altLang="zh-CN" smtClean="0"/>
              <a:t>card</a:t>
            </a:r>
            <a:r>
              <a:rPr lang="en-US" altLang="zh-CN" smtClean="0">
                <a:latin typeface="Verdana" pitchFamily="34" charset="0"/>
              </a:rPr>
              <a:t>A</a:t>
            </a:r>
            <a:r>
              <a:rPr lang="en-US" altLang="zh-CN" smtClean="0">
                <a:latin typeface="Lucida Sans Unicode" pitchFamily="34" charset="0"/>
                <a:sym typeface="Symbol" pitchFamily="18" charset="2"/>
              </a:rPr>
              <a:t>≤ℵ</a:t>
            </a:r>
            <a:r>
              <a:rPr lang="en-US" altLang="zh-CN" baseline="-25000" smtClean="0">
                <a:latin typeface="宋体" pitchFamily="2" charset="-122"/>
                <a:sym typeface="Symbol" pitchFamily="18" charset="2"/>
              </a:rPr>
              <a:t>0</a:t>
            </a:r>
            <a:endParaRPr lang="en-US" altLang="zh-CN" smtClean="0">
              <a:solidFill>
                <a:schemeClr val="accent2"/>
              </a:solidFill>
              <a:latin typeface="Verdana" pitchFamily="34" charset="0"/>
              <a:sym typeface="Symbol" pitchFamily="18" charset="2"/>
            </a:endParaRPr>
          </a:p>
          <a:p>
            <a:pPr algn="just"/>
            <a:r>
              <a:rPr lang="zh-CN" altLang="en-US" smtClean="0">
                <a:sym typeface="Symbol" pitchFamily="18" charset="2"/>
              </a:rPr>
              <a:t>例：</a:t>
            </a:r>
          </a:p>
          <a:p>
            <a:pPr lvl="1" algn="just"/>
            <a:r>
              <a:rPr lang="zh-CN" altLang="en-US" smtClean="0">
                <a:solidFill>
                  <a:schemeClr val="accent2"/>
                </a:solidFill>
                <a:sym typeface="Symbol" pitchFamily="18" charset="2"/>
              </a:rPr>
              <a:t>可数集：</a:t>
            </a:r>
            <a:r>
              <a:rPr lang="en-US" altLang="zh-CN" smtClean="0">
                <a:solidFill>
                  <a:schemeClr val="accent2"/>
                </a:solidFill>
                <a:sym typeface="Symbol" pitchFamily="18" charset="2"/>
              </a:rPr>
              <a:t>{a,b,c}, N, Z, Q</a:t>
            </a:r>
          </a:p>
          <a:p>
            <a:pPr lvl="1" algn="just"/>
            <a:r>
              <a:rPr lang="zh-CN" altLang="en-US" smtClean="0">
                <a:solidFill>
                  <a:schemeClr val="accent2"/>
                </a:solidFill>
                <a:sym typeface="Symbol" pitchFamily="18" charset="2"/>
              </a:rPr>
              <a:t>不可数集：</a:t>
            </a:r>
            <a:r>
              <a:rPr lang="en-US" altLang="zh-CN" smtClean="0">
                <a:solidFill>
                  <a:schemeClr val="accent2"/>
                </a:solidFill>
                <a:sym typeface="Symbol" pitchFamily="18" charset="2"/>
              </a:rPr>
              <a:t>R, (0,1)</a:t>
            </a:r>
          </a:p>
          <a:p>
            <a:pPr algn="just">
              <a:buFont typeface="Wingdings" pitchFamily="2" charset="2"/>
              <a:buNone/>
            </a:pPr>
            <a:endParaRPr lang="en-US" altLang="zh-CN" smtClean="0">
              <a:latin typeface="Lucida Sans Unicode" pitchFamily="34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8.3 </a:t>
            </a:r>
            <a:r>
              <a:rPr lang="zh-CN" altLang="en-US" smtClean="0"/>
              <a:t>集合的基数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mtClean="0">
                <a:sym typeface="Symbol" pitchFamily="18" charset="2"/>
              </a:rPr>
              <a:t>例：给定集合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A, B, C</a:t>
            </a:r>
            <a:r>
              <a:rPr lang="zh-CN" altLang="en-US" smtClean="0">
                <a:sym typeface="Symbol" pitchFamily="18" charset="2"/>
              </a:rPr>
              <a:t>，满足</a:t>
            </a:r>
            <a:r>
              <a:rPr lang="en-US" altLang="zh-CN" smtClean="0">
                <a:sym typeface="Symbol" pitchFamily="18" charset="2"/>
              </a:rPr>
              <a:t>card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A</a:t>
            </a:r>
            <a:r>
              <a:rPr lang="en-US" altLang="zh-CN" smtClean="0">
                <a:sym typeface="Symbol" pitchFamily="18" charset="2"/>
              </a:rPr>
              <a:t>=</a:t>
            </a:r>
            <a:r>
              <a:rPr lang="en-US" altLang="zh-CN" smtClean="0">
                <a:latin typeface="Lucida Sans Unicode" pitchFamily="34" charset="0"/>
                <a:sym typeface="Symbol" pitchFamily="18" charset="2"/>
              </a:rPr>
              <a:t>ℵ</a:t>
            </a:r>
            <a:r>
              <a:rPr lang="en-US" altLang="zh-CN" baseline="-25000" smtClean="0">
                <a:latin typeface="宋体" pitchFamily="2" charset="-122"/>
                <a:sym typeface="Symbol" pitchFamily="18" charset="2"/>
              </a:rPr>
              <a:t>0</a:t>
            </a:r>
            <a:r>
              <a:rPr lang="en-US" altLang="zh-CN" smtClean="0">
                <a:sym typeface="Symbol" pitchFamily="18" charset="2"/>
              </a:rPr>
              <a:t>, card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B</a:t>
            </a:r>
            <a:r>
              <a:rPr lang="en-US" altLang="zh-CN" smtClean="0">
                <a:sym typeface="Symbol" pitchFamily="18" charset="2"/>
              </a:rPr>
              <a:t>=n (n≠0)</a:t>
            </a:r>
            <a:r>
              <a:rPr lang="zh-CN" altLang="en-US" smtClean="0">
                <a:sym typeface="Symbol" pitchFamily="18" charset="2"/>
              </a:rPr>
              <a:t>，求</a:t>
            </a:r>
            <a:r>
              <a:rPr lang="en-US" altLang="zh-CN" smtClean="0">
                <a:sym typeface="Symbol" pitchFamily="18" charset="2"/>
              </a:rPr>
              <a:t>card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A</a:t>
            </a:r>
            <a:r>
              <a:rPr lang="en-US" altLang="zh-CN" smtClean="0">
                <a:sym typeface="Symbol" pitchFamily="18" charset="2"/>
              </a:rPr>
              <a:t>×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B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mtClean="0">
                <a:solidFill>
                  <a:srgbClr val="FF3300"/>
                </a:solidFill>
                <a:latin typeface="Lucida Sans Unicode" pitchFamily="34" charset="0"/>
                <a:sym typeface="Symbol" pitchFamily="18" charset="2"/>
              </a:rPr>
              <a:t>解：</a:t>
            </a:r>
            <a:r>
              <a:rPr lang="zh-CN" altLang="en-US" smtClean="0">
                <a:latin typeface="Lucida Sans Unicode" pitchFamily="34" charset="0"/>
                <a:sym typeface="Symbol" pitchFamily="18" charset="2"/>
              </a:rPr>
              <a:t>令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A</a:t>
            </a:r>
            <a:r>
              <a:rPr lang="en-US" altLang="zh-CN" smtClean="0">
                <a:latin typeface="Lucida Sans Unicode" pitchFamily="34" charset="0"/>
                <a:sym typeface="Symbol" pitchFamily="18" charset="2"/>
              </a:rPr>
              <a:t>={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a</a:t>
            </a:r>
            <a:r>
              <a:rPr lang="en-US" altLang="zh-CN" baseline="-25000" smtClean="0">
                <a:latin typeface="Lucida Sans Unicode" pitchFamily="34" charset="0"/>
                <a:sym typeface="Symbol" pitchFamily="18" charset="2"/>
              </a:rPr>
              <a:t>0</a:t>
            </a:r>
            <a:r>
              <a:rPr lang="en-US" altLang="zh-CN" smtClean="0">
                <a:latin typeface="Lucida Sans Unicode" pitchFamily="34" charset="0"/>
                <a:sym typeface="Symbol" pitchFamily="18" charset="2"/>
              </a:rPr>
              <a:t>,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a</a:t>
            </a:r>
            <a:r>
              <a:rPr lang="en-US" altLang="zh-CN" baseline="-25000" smtClean="0">
                <a:latin typeface="Lucida Sans Unicode" pitchFamily="34" charset="0"/>
                <a:sym typeface="Symbol" pitchFamily="18" charset="2"/>
              </a:rPr>
              <a:t>1</a:t>
            </a:r>
            <a:r>
              <a:rPr lang="en-US" altLang="zh-CN" smtClean="0">
                <a:latin typeface="Lucida Sans Unicode" pitchFamily="34" charset="0"/>
                <a:sym typeface="Symbol" pitchFamily="18" charset="2"/>
              </a:rPr>
              <a:t>,…}, 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B</a:t>
            </a:r>
            <a:r>
              <a:rPr lang="en-US" altLang="zh-CN" smtClean="0">
                <a:latin typeface="Lucida Sans Unicode" pitchFamily="34" charset="0"/>
                <a:sym typeface="Symbol" pitchFamily="18" charset="2"/>
              </a:rPr>
              <a:t>={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b</a:t>
            </a:r>
            <a:r>
              <a:rPr lang="en-US" altLang="zh-CN" baseline="-25000" smtClean="0">
                <a:latin typeface="Lucida Sans Unicode" pitchFamily="34" charset="0"/>
                <a:sym typeface="Symbol" pitchFamily="18" charset="2"/>
              </a:rPr>
              <a:t>0</a:t>
            </a:r>
            <a:r>
              <a:rPr lang="en-US" altLang="zh-CN" smtClean="0">
                <a:latin typeface="Lucida Sans Unicode" pitchFamily="34" charset="0"/>
                <a:sym typeface="Symbol" pitchFamily="18" charset="2"/>
              </a:rPr>
              <a:t>,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b</a:t>
            </a:r>
            <a:r>
              <a:rPr lang="en-US" altLang="zh-CN" baseline="-25000" smtClean="0">
                <a:latin typeface="Lucida Sans Unicode" pitchFamily="34" charset="0"/>
                <a:sym typeface="Symbol" pitchFamily="18" charset="2"/>
              </a:rPr>
              <a:t>1</a:t>
            </a:r>
            <a:r>
              <a:rPr lang="en-US" altLang="zh-CN" smtClean="0">
                <a:latin typeface="Lucida Sans Unicode" pitchFamily="34" charset="0"/>
                <a:sym typeface="Symbol" pitchFamily="18" charset="2"/>
              </a:rPr>
              <a:t>,…,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b</a:t>
            </a:r>
            <a:r>
              <a:rPr lang="en-US" altLang="zh-CN" baseline="-25000" smtClean="0">
                <a:latin typeface="Lucida Sans Unicode" pitchFamily="34" charset="0"/>
                <a:sym typeface="Symbol" pitchFamily="18" charset="2"/>
              </a:rPr>
              <a:t>n-1</a:t>
            </a:r>
            <a:r>
              <a:rPr lang="en-US" altLang="zh-CN" smtClean="0">
                <a:latin typeface="Lucida Sans Unicode" pitchFamily="34" charset="0"/>
                <a:sym typeface="Symbol" pitchFamily="18" charset="2"/>
              </a:rPr>
              <a:t>}</a:t>
            </a:r>
            <a:endParaRPr lang="en-US" altLang="zh-CN" smtClean="0">
              <a:latin typeface="Verdana" pitchFamily="34" charset="0"/>
              <a:sym typeface="Symbol" pitchFamily="18" charset="2"/>
            </a:endParaRPr>
          </a:p>
          <a:p>
            <a:pPr algn="just">
              <a:buFont typeface="Wingdings" pitchFamily="2" charset="2"/>
              <a:buNone/>
            </a:pPr>
            <a:r>
              <a:rPr lang="zh-CN" altLang="en-US" smtClean="0">
                <a:latin typeface="Verdana" pitchFamily="34" charset="0"/>
                <a:sym typeface="Symbol" pitchFamily="18" charset="2"/>
              </a:rPr>
              <a:t>函数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f:A</a:t>
            </a:r>
            <a:r>
              <a:rPr lang="en-US" altLang="zh-CN" smtClean="0">
                <a:sym typeface="Symbol" pitchFamily="18" charset="2"/>
              </a:rPr>
              <a:t>×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BN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mtClean="0">
                <a:latin typeface="Verdana" pitchFamily="34" charset="0"/>
                <a:sym typeface="Symbol" pitchFamily="18" charset="2"/>
              </a:rPr>
              <a:t>      f(&lt;a</a:t>
            </a:r>
            <a:r>
              <a:rPr lang="en-US" altLang="zh-CN" baseline="-25000" smtClean="0">
                <a:latin typeface="Verdana" pitchFamily="34" charset="0"/>
                <a:sym typeface="Symbol" pitchFamily="18" charset="2"/>
              </a:rPr>
              <a:t>i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,b</a:t>
            </a:r>
            <a:r>
              <a:rPr lang="en-US" altLang="zh-CN" baseline="-25000" smtClean="0">
                <a:latin typeface="Verdana" pitchFamily="34" charset="0"/>
                <a:sym typeface="Symbol" pitchFamily="18" charset="2"/>
              </a:rPr>
              <a:t>j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&gt;)=</a:t>
            </a:r>
            <a:r>
              <a:rPr lang="en-US" altLang="zh-CN" i="1" smtClean="0">
                <a:latin typeface="Verdana" pitchFamily="34" charset="0"/>
                <a:sym typeface="Symbol" pitchFamily="18" charset="2"/>
              </a:rPr>
              <a:t>i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n+</a:t>
            </a:r>
            <a:r>
              <a:rPr lang="en-US" altLang="zh-CN" i="1" smtClean="0">
                <a:latin typeface="Verdana" pitchFamily="34" charset="0"/>
                <a:sym typeface="Symbol" pitchFamily="18" charset="2"/>
              </a:rPr>
              <a:t>j</a:t>
            </a:r>
            <a:endParaRPr lang="en-US" altLang="zh-CN" smtClean="0">
              <a:latin typeface="Verdana" pitchFamily="34" charset="0"/>
              <a:sym typeface="Symbol" pitchFamily="18" charset="2"/>
            </a:endParaRPr>
          </a:p>
          <a:p>
            <a:pPr algn="just">
              <a:buFont typeface="Wingdings" pitchFamily="2" charset="2"/>
              <a:buNone/>
            </a:pPr>
            <a:r>
              <a:rPr lang="en-US" altLang="zh-CN" smtClean="0">
                <a:latin typeface="Verdana" pitchFamily="34" charset="0"/>
                <a:sym typeface="Symbol" pitchFamily="18" charset="2"/>
              </a:rPr>
              <a:t>f</a:t>
            </a:r>
            <a:r>
              <a:rPr lang="zh-CN" altLang="en-US" smtClean="0">
                <a:latin typeface="Verdana" pitchFamily="34" charset="0"/>
                <a:sym typeface="Symbol" pitchFamily="18" charset="2"/>
              </a:rPr>
              <a:t>为双射，故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mtClean="0">
                <a:latin typeface="Verdana" pitchFamily="34" charset="0"/>
                <a:sym typeface="Symbol" pitchFamily="18" charset="2"/>
              </a:rPr>
              <a:t>      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cardA</a:t>
            </a:r>
            <a:r>
              <a:rPr lang="en-US" altLang="zh-CN" smtClean="0">
                <a:sym typeface="Symbol" pitchFamily="18" charset="2"/>
              </a:rPr>
              <a:t>×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B=</a:t>
            </a:r>
            <a:r>
              <a:rPr lang="en-US" altLang="zh-CN" smtClean="0">
                <a:latin typeface="Lucida Sans Unicode" pitchFamily="34" charset="0"/>
                <a:sym typeface="Symbol" pitchFamily="18" charset="2"/>
              </a:rPr>
              <a:t>ℵ</a:t>
            </a:r>
            <a:r>
              <a:rPr lang="en-US" altLang="zh-CN" baseline="-25000" smtClean="0">
                <a:latin typeface="宋体" pitchFamily="2" charset="-122"/>
                <a:sym typeface="Symbol" pitchFamily="18" charset="2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华文中宋" pitchFamily="2" charset="-122"/>
              </a:rPr>
              <a:t>第八章 </a:t>
            </a:r>
            <a:r>
              <a:rPr lang="zh-CN" altLang="en-US" smtClean="0"/>
              <a:t>习题课</a:t>
            </a:r>
          </a:p>
        </p:txBody>
      </p:sp>
      <p:sp>
        <p:nvSpPr>
          <p:cNvPr id="57347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525963"/>
          </a:xfrm>
        </p:spPr>
        <p:txBody>
          <a:bodyPr/>
          <a:lstStyle/>
          <a:p>
            <a:r>
              <a:rPr lang="zh-CN" altLang="en-US" sz="2400" smtClean="0"/>
              <a:t>主要内容</a:t>
            </a:r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400" smtClean="0"/>
              <a:t>函数，从</a:t>
            </a:r>
            <a:r>
              <a:rPr lang="en-US" altLang="zh-CN" sz="2400" i="1" smtClean="0"/>
              <a:t>A</a:t>
            </a:r>
            <a:r>
              <a:rPr lang="zh-CN" altLang="en-US" sz="2400" smtClean="0"/>
              <a:t>到</a:t>
            </a:r>
            <a:r>
              <a:rPr lang="en-US" altLang="zh-CN" sz="2400" i="1" smtClean="0"/>
              <a:t>B</a:t>
            </a:r>
            <a:r>
              <a:rPr lang="zh-CN" altLang="en-US" sz="2400" smtClean="0"/>
              <a:t>的函数 </a:t>
            </a:r>
            <a:r>
              <a:rPr lang="en-US" altLang="zh-CN" sz="2400" i="1" smtClean="0"/>
              <a:t>f</a:t>
            </a:r>
            <a:r>
              <a:rPr lang="en-US" altLang="zh-CN" sz="2400" smtClean="0"/>
              <a:t>:</a:t>
            </a:r>
            <a:r>
              <a:rPr lang="en-US" altLang="zh-CN" sz="2400" i="1" smtClean="0"/>
              <a:t>A</a:t>
            </a:r>
            <a:r>
              <a:rPr lang="en-US" altLang="zh-CN" sz="2400" smtClean="0">
                <a:sym typeface="Symbol" pitchFamily="18" charset="2"/>
              </a:rPr>
              <a:t></a:t>
            </a:r>
            <a:r>
              <a:rPr lang="en-US" altLang="zh-CN" sz="2400" i="1" smtClean="0"/>
              <a:t>B</a:t>
            </a:r>
            <a:r>
              <a:rPr lang="zh-CN" altLang="en-US" sz="2400" smtClean="0"/>
              <a:t>，</a:t>
            </a:r>
            <a:r>
              <a:rPr lang="en-US" altLang="zh-CN" sz="2400" i="1" smtClean="0"/>
              <a:t>B</a:t>
            </a:r>
            <a:r>
              <a:rPr lang="en-US" altLang="zh-CN" sz="2400" i="1" baseline="30000" smtClean="0"/>
              <a:t>A</a:t>
            </a:r>
            <a:r>
              <a:rPr lang="zh-CN" altLang="en-US" sz="2400" smtClean="0"/>
              <a:t>，函数的像与完全原像</a:t>
            </a:r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400" smtClean="0"/>
              <a:t>函数的性质：单射、满射、双射函数</a:t>
            </a:r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400" smtClean="0"/>
              <a:t>重要函数：恒等函数、常函数、单调函数、集合的特征函                     数、自然映射</a:t>
            </a:r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400" smtClean="0"/>
              <a:t>集合等势的定义与性质</a:t>
            </a:r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400" smtClean="0"/>
              <a:t>集合优势的定义与性质</a:t>
            </a:r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400" smtClean="0"/>
              <a:t>重要的集合等势以及优势的结果</a:t>
            </a:r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400" smtClean="0"/>
              <a:t>可数集与不可数集</a:t>
            </a:r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400" smtClean="0"/>
              <a:t>集合基数的定义</a:t>
            </a:r>
          </a:p>
          <a:p>
            <a:pPr>
              <a:buClr>
                <a:srgbClr val="FF9900"/>
              </a:buClr>
            </a:pPr>
            <a:endParaRPr lang="en-US" altLang="zh-CN" sz="2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5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5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smtClean="0">
                <a:latin typeface="Times New Roman" pitchFamily="18" charset="0"/>
              </a:rPr>
              <a:t>基本要求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400" smtClean="0"/>
              <a:t>给定 </a:t>
            </a:r>
            <a:r>
              <a:rPr lang="en-US" altLang="zh-CN" sz="2400" i="1" smtClean="0"/>
              <a:t>f</a:t>
            </a:r>
            <a:r>
              <a:rPr lang="en-US" altLang="zh-CN" sz="2400" smtClean="0"/>
              <a:t>, </a:t>
            </a:r>
            <a:r>
              <a:rPr lang="en-US" altLang="zh-CN" sz="2400" i="1" smtClean="0"/>
              <a:t>A</a:t>
            </a:r>
            <a:r>
              <a:rPr lang="en-US" altLang="zh-CN" sz="2400" smtClean="0"/>
              <a:t>, </a:t>
            </a:r>
            <a:r>
              <a:rPr lang="en-US" altLang="zh-CN" sz="2400" i="1" smtClean="0"/>
              <a:t>B</a:t>
            </a:r>
            <a:r>
              <a:rPr lang="en-US" altLang="zh-CN" sz="2400" smtClean="0"/>
              <a:t>, </a:t>
            </a:r>
            <a:r>
              <a:rPr lang="zh-CN" altLang="en-US" sz="2400" smtClean="0"/>
              <a:t>判别 </a:t>
            </a:r>
            <a:r>
              <a:rPr lang="en-US" altLang="zh-CN" sz="2400" i="1" smtClean="0"/>
              <a:t>f </a:t>
            </a:r>
            <a:r>
              <a:rPr lang="zh-CN" altLang="en-US" sz="2400" smtClean="0"/>
              <a:t>是否为从</a:t>
            </a:r>
            <a:r>
              <a:rPr lang="en-US" altLang="zh-CN" sz="2400" i="1" smtClean="0"/>
              <a:t>A</a:t>
            </a:r>
            <a:r>
              <a:rPr lang="zh-CN" altLang="en-US" sz="2400" smtClean="0"/>
              <a:t>到</a:t>
            </a:r>
            <a:r>
              <a:rPr lang="en-US" altLang="zh-CN" sz="2400" i="1" smtClean="0"/>
              <a:t>B</a:t>
            </a:r>
            <a:r>
              <a:rPr lang="zh-CN" altLang="en-US" sz="2400" smtClean="0"/>
              <a:t>的函数</a:t>
            </a:r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400" smtClean="0"/>
              <a:t>判别函数 </a:t>
            </a:r>
            <a:r>
              <a:rPr lang="en-US" altLang="zh-CN" sz="2400" i="1" smtClean="0"/>
              <a:t>f</a:t>
            </a:r>
            <a:r>
              <a:rPr lang="en-US" altLang="zh-CN" sz="2400" smtClean="0"/>
              <a:t>:</a:t>
            </a:r>
            <a:r>
              <a:rPr lang="en-US" altLang="zh-CN" sz="2400" i="1" smtClean="0"/>
              <a:t>A</a:t>
            </a:r>
            <a:r>
              <a:rPr lang="en-US" altLang="zh-CN" sz="2400" smtClean="0">
                <a:sym typeface="Symbol" pitchFamily="18" charset="2"/>
              </a:rPr>
              <a:t></a:t>
            </a:r>
            <a:r>
              <a:rPr lang="en-US" altLang="zh-CN" sz="2400" i="1" smtClean="0"/>
              <a:t>B</a:t>
            </a:r>
            <a:r>
              <a:rPr lang="zh-CN" altLang="en-US" sz="2400" smtClean="0"/>
              <a:t>的性质（单射、满射、双射）</a:t>
            </a:r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400" smtClean="0"/>
              <a:t>熟练计算函数的值、像、复合以及反函数</a:t>
            </a:r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400" smtClean="0"/>
              <a:t>证明函数 </a:t>
            </a:r>
            <a:r>
              <a:rPr lang="en-US" altLang="zh-CN" sz="2400" i="1" smtClean="0"/>
              <a:t>f</a:t>
            </a:r>
            <a:r>
              <a:rPr lang="en-US" altLang="zh-CN" sz="2400" smtClean="0"/>
              <a:t>:</a:t>
            </a:r>
            <a:r>
              <a:rPr lang="en-US" altLang="zh-CN" sz="2400" i="1" smtClean="0"/>
              <a:t>A</a:t>
            </a:r>
            <a:r>
              <a:rPr lang="en-US" altLang="zh-CN" sz="2400" smtClean="0">
                <a:sym typeface="Symbol" pitchFamily="18" charset="2"/>
              </a:rPr>
              <a:t></a:t>
            </a:r>
            <a:r>
              <a:rPr lang="en-US" altLang="zh-CN" sz="2400" i="1" smtClean="0"/>
              <a:t>B</a:t>
            </a:r>
            <a:r>
              <a:rPr lang="zh-CN" altLang="en-US" sz="2400" smtClean="0"/>
              <a:t>的性质（单射、满射、双射）</a:t>
            </a:r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400" smtClean="0"/>
              <a:t>给定集合</a:t>
            </a:r>
            <a:r>
              <a:rPr lang="en-US" altLang="zh-CN" sz="2400" i="1" smtClean="0"/>
              <a:t>A</a:t>
            </a:r>
            <a:r>
              <a:rPr lang="en-US" altLang="zh-CN" sz="2400" smtClean="0"/>
              <a:t>, </a:t>
            </a:r>
            <a:r>
              <a:rPr lang="en-US" altLang="zh-CN" sz="2400" i="1" smtClean="0"/>
              <a:t>B</a:t>
            </a:r>
            <a:r>
              <a:rPr lang="zh-CN" altLang="en-US" sz="2400" smtClean="0"/>
              <a:t>，构造双射函数 </a:t>
            </a:r>
            <a:r>
              <a:rPr lang="en-US" altLang="zh-CN" sz="2400" i="1" smtClean="0"/>
              <a:t>f</a:t>
            </a:r>
            <a:r>
              <a:rPr lang="en-US" altLang="zh-CN" sz="2400" smtClean="0"/>
              <a:t>:</a:t>
            </a:r>
            <a:r>
              <a:rPr lang="en-US" altLang="zh-CN" sz="2400" i="1" smtClean="0"/>
              <a:t>A</a:t>
            </a:r>
            <a:r>
              <a:rPr lang="en-US" altLang="zh-CN" sz="2400" smtClean="0">
                <a:sym typeface="Symbol" pitchFamily="18" charset="2"/>
              </a:rPr>
              <a:t></a:t>
            </a:r>
            <a:r>
              <a:rPr lang="en-US" altLang="zh-CN" sz="2400" i="1" smtClean="0"/>
              <a:t>B</a:t>
            </a:r>
            <a:r>
              <a:rPr lang="en-US" altLang="zh-CN" sz="2400" smtClean="0"/>
              <a:t> </a:t>
            </a:r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400" smtClean="0"/>
              <a:t>能够证明两个集合等势</a:t>
            </a:r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400" smtClean="0"/>
              <a:t>能够证明一个集合优势于另一个集合</a:t>
            </a:r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400" smtClean="0"/>
              <a:t>知道什么是可数集与不可数集</a:t>
            </a:r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400" smtClean="0"/>
              <a:t>会求一个简单集合的基数</a:t>
            </a:r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endParaRPr lang="en-US" altLang="zh-CN" sz="2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练习</a:t>
            </a:r>
            <a:r>
              <a:rPr lang="en-US" altLang="zh-CN" smtClean="0">
                <a:latin typeface="Times New Roman" pitchFamily="18" charset="0"/>
              </a:rPr>
              <a:t>1</a:t>
            </a:r>
          </a:p>
        </p:txBody>
      </p:sp>
      <p:sp>
        <p:nvSpPr>
          <p:cNvPr id="59395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91513" cy="504031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mtClean="0"/>
              <a:t>1</a:t>
            </a:r>
            <a:r>
              <a:rPr lang="zh-CN" altLang="en-US" smtClean="0"/>
              <a:t>．给定</a:t>
            </a:r>
            <a:r>
              <a:rPr lang="en-US" altLang="zh-CN" i="1" smtClean="0"/>
              <a:t>A</a:t>
            </a:r>
            <a:r>
              <a:rPr lang="en-US" altLang="zh-CN" smtClean="0"/>
              <a:t>, </a:t>
            </a:r>
            <a:r>
              <a:rPr lang="en-US" altLang="zh-CN" i="1" smtClean="0"/>
              <a:t>B </a:t>
            </a:r>
            <a:r>
              <a:rPr lang="zh-CN" altLang="en-US" smtClean="0"/>
              <a:t>和 </a:t>
            </a:r>
            <a:r>
              <a:rPr lang="en-US" altLang="zh-CN" i="1" smtClean="0"/>
              <a:t>f</a:t>
            </a:r>
            <a:r>
              <a:rPr lang="en-US" altLang="zh-CN" smtClean="0"/>
              <a:t>, </a:t>
            </a:r>
            <a:r>
              <a:rPr lang="zh-CN" altLang="en-US" smtClean="0"/>
              <a:t>判断是否构成函数 </a:t>
            </a:r>
            <a:r>
              <a:rPr lang="en-US" altLang="zh-CN" i="1" smtClean="0"/>
              <a:t>f</a:t>
            </a:r>
            <a:r>
              <a:rPr lang="en-US" altLang="zh-CN" smtClean="0"/>
              <a:t>:</a:t>
            </a:r>
            <a:r>
              <a:rPr lang="en-US" altLang="zh-CN" i="1" smtClean="0"/>
              <a:t>A</a:t>
            </a:r>
            <a:r>
              <a:rPr lang="en-US" altLang="zh-CN" smtClean="0"/>
              <a:t>→</a:t>
            </a:r>
            <a:r>
              <a:rPr lang="en-US" altLang="zh-CN" i="1" smtClean="0"/>
              <a:t>B</a:t>
            </a:r>
            <a:r>
              <a:rPr lang="en-US" altLang="zh-CN" smtClean="0"/>
              <a:t>. </a:t>
            </a:r>
            <a:r>
              <a:rPr lang="zh-CN" altLang="en-US" smtClean="0"/>
              <a:t>如果是</a:t>
            </a:r>
            <a:r>
              <a:rPr lang="en-US" altLang="zh-CN" smtClean="0"/>
              <a:t>, </a:t>
            </a:r>
            <a:r>
              <a:rPr lang="zh-CN" altLang="en-US" smtClean="0"/>
              <a:t>说明该函数是否为单射、满射、双射的</a:t>
            </a:r>
            <a:r>
              <a:rPr lang="en-US" altLang="zh-CN" smtClean="0"/>
              <a:t>. </a:t>
            </a:r>
            <a:r>
              <a:rPr lang="zh-CN" altLang="en-US" smtClean="0"/>
              <a:t>并根据要求进行计算</a:t>
            </a:r>
            <a:r>
              <a:rPr lang="en-US" altLang="zh-CN" smtClean="0"/>
              <a:t>.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(1)  </a:t>
            </a:r>
            <a:r>
              <a:rPr lang="en-US" altLang="zh-CN" i="1" smtClean="0"/>
              <a:t>A</a:t>
            </a:r>
            <a:r>
              <a:rPr lang="en-US" altLang="zh-CN" smtClean="0"/>
              <a:t>={1,2,3,4,5}, </a:t>
            </a:r>
            <a:r>
              <a:rPr lang="en-US" altLang="zh-CN" i="1" smtClean="0"/>
              <a:t>B</a:t>
            </a:r>
            <a:r>
              <a:rPr lang="en-US" altLang="zh-CN" smtClean="0"/>
              <a:t>={6,7,8,9,10},   </a:t>
            </a:r>
          </a:p>
          <a:p>
            <a:pPr>
              <a:buFont typeface="Wingdings" pitchFamily="2" charset="2"/>
              <a:buNone/>
            </a:pPr>
            <a:r>
              <a:rPr lang="en-US" altLang="zh-CN" i="1" smtClean="0"/>
              <a:t>               f</a:t>
            </a:r>
            <a:r>
              <a:rPr lang="en-US" altLang="zh-CN" smtClean="0"/>
              <a:t>={&lt;1,8&gt;,&lt;3,10&gt;,&lt; 2,6&gt;,&lt;4,9&gt;}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(2)  </a:t>
            </a:r>
            <a:r>
              <a:rPr lang="en-US" altLang="zh-CN" i="1" smtClean="0"/>
              <a:t>A</a:t>
            </a:r>
            <a:r>
              <a:rPr lang="en-US" altLang="zh-CN" smtClean="0"/>
              <a:t>=</a:t>
            </a:r>
            <a:r>
              <a:rPr lang="en-US" altLang="zh-CN" i="1" smtClean="0"/>
              <a:t>B</a:t>
            </a:r>
            <a:r>
              <a:rPr lang="en-US" altLang="zh-CN" smtClean="0"/>
              <a:t>=R,  </a:t>
            </a: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)=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3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(3)  </a:t>
            </a:r>
            <a:r>
              <a:rPr lang="en-US" altLang="zh-CN" i="1" smtClean="0"/>
              <a:t>A</a:t>
            </a:r>
            <a:r>
              <a:rPr lang="en-US" altLang="zh-CN" smtClean="0"/>
              <a:t>=N×N, </a:t>
            </a:r>
            <a:r>
              <a:rPr lang="en-US" altLang="zh-CN" i="1" smtClean="0"/>
              <a:t>B</a:t>
            </a:r>
            <a:r>
              <a:rPr lang="en-US" altLang="zh-CN" smtClean="0"/>
              <a:t>=N, </a:t>
            </a:r>
            <a:r>
              <a:rPr lang="en-US" altLang="zh-CN" i="1" smtClean="0"/>
              <a:t>f</a:t>
            </a:r>
            <a:r>
              <a:rPr lang="en-US" altLang="zh-CN" smtClean="0"/>
              <a:t>(&lt;</a:t>
            </a:r>
            <a:r>
              <a:rPr lang="en-US" altLang="zh-CN" i="1" smtClean="0"/>
              <a:t>x</a:t>
            </a:r>
            <a:r>
              <a:rPr lang="en-US" altLang="zh-CN" smtClean="0"/>
              <a:t>,</a:t>
            </a:r>
            <a:r>
              <a:rPr lang="en-US" altLang="zh-CN" i="1" smtClean="0"/>
              <a:t>y</a:t>
            </a:r>
            <a:r>
              <a:rPr lang="en-US" altLang="zh-CN" smtClean="0"/>
              <a:t>&gt;)=|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en-US" altLang="zh-CN" i="1" smtClean="0">
                <a:sym typeface="Symbol" pitchFamily="18" charset="2"/>
              </a:rPr>
              <a:t></a:t>
            </a:r>
            <a:r>
              <a:rPr lang="en-US" altLang="zh-CN" i="1" smtClean="0"/>
              <a:t>y</a:t>
            </a:r>
            <a:r>
              <a:rPr lang="en-US" altLang="zh-CN" baseline="30000" smtClean="0"/>
              <a:t>2</a:t>
            </a:r>
            <a:r>
              <a:rPr lang="en-US" altLang="zh-CN" smtClean="0"/>
              <a:t>|. </a:t>
            </a:r>
            <a:r>
              <a:rPr lang="zh-CN" altLang="en-US" smtClean="0"/>
              <a:t>计算</a:t>
            </a:r>
            <a:r>
              <a:rPr lang="en-US" altLang="zh-CN" i="1" smtClean="0"/>
              <a:t>f</a:t>
            </a:r>
            <a:r>
              <a:rPr lang="en-US" altLang="zh-CN" smtClean="0"/>
              <a:t>(N×{0}),     </a:t>
            </a:r>
            <a:r>
              <a:rPr lang="en-US" altLang="zh-CN" i="1" smtClean="0"/>
              <a:t>f </a:t>
            </a:r>
            <a:r>
              <a:rPr lang="en-US" altLang="zh-CN" i="1" baseline="30000" smtClean="0">
                <a:sym typeface="Symbol" pitchFamily="18" charset="2"/>
              </a:rPr>
              <a:t></a:t>
            </a:r>
            <a:r>
              <a:rPr lang="en-US" altLang="zh-CN" baseline="30000" smtClean="0"/>
              <a:t>1</a:t>
            </a:r>
            <a:r>
              <a:rPr lang="en-US" altLang="zh-CN" smtClean="0"/>
              <a:t>({0})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979613" y="1484313"/>
          <a:ext cx="4294187" cy="1903412"/>
        </p:xfrm>
        <a:graphic>
          <a:graphicData uri="http://schemas.openxmlformats.org/presentationml/2006/ole">
            <p:oleObj spid="_x0000_s3074" name="公式" r:id="rId4" imgW="2158920" imgH="952200" progId="Equation.3">
              <p:embed/>
            </p:oleObj>
          </a:graphicData>
        </a:graphic>
      </p:graphicFrame>
      <p:sp>
        <p:nvSpPr>
          <p:cNvPr id="3075" name="Rectangle 10"/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3200">
                <a:solidFill>
                  <a:schemeClr val="tx2"/>
                </a:solidFill>
              </a:rPr>
              <a:t>练习</a:t>
            </a:r>
            <a:r>
              <a:rPr lang="en-US" altLang="zh-CN" sz="3200">
                <a:solidFill>
                  <a:schemeClr val="tx2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3076" name="Rectangle 11"/>
          <p:cNvSpPr>
            <a:spLocks noChangeArrowheads="1"/>
          </p:cNvSpPr>
          <p:nvPr/>
        </p:nvSpPr>
        <p:spPr bwMode="auto">
          <a:xfrm>
            <a:off x="684213" y="1125538"/>
            <a:ext cx="3567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2. </a:t>
            </a:r>
            <a:r>
              <a:rPr lang="zh-CN" altLang="en-US" sz="2400">
                <a:solidFill>
                  <a:srgbClr val="000000"/>
                </a:solidFill>
                <a:latin typeface="Times New Roman" pitchFamily="18" charset="0"/>
              </a:rPr>
              <a:t>设 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,  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,  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,  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US" altLang="zh-CN" sz="2400" baseline="30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lang="zh-CN" altLang="en-US" sz="24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，且</a:t>
            </a:r>
          </a:p>
        </p:txBody>
      </p:sp>
      <p:sp>
        <p:nvSpPr>
          <p:cNvPr id="3077" name="Rectangle 12"/>
          <p:cNvSpPr>
            <a:spLocks noChangeArrowheads="1"/>
          </p:cNvSpPr>
          <p:nvPr/>
        </p:nvSpPr>
        <p:spPr bwMode="auto">
          <a:xfrm>
            <a:off x="468313" y="3451225"/>
            <a:ext cx="8388350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000000"/>
                </a:solidFill>
                <a:latin typeface="Times New Roman" pitchFamily="18" charset="0"/>
              </a:rPr>
              <a:t>令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2400" i="1" baseline="-25000">
                <a:solidFill>
                  <a:srgbClr val="000000"/>
                </a:solidFill>
                <a:latin typeface="Times New Roman" pitchFamily="18" charset="0"/>
              </a:rPr>
              <a:t>i </a:t>
            </a:r>
            <a:r>
              <a:rPr lang="zh-CN" altLang="en-US" sz="2400">
                <a:solidFill>
                  <a:srgbClr val="000000"/>
                </a:solidFill>
                <a:latin typeface="Times New Roman" pitchFamily="18" charset="0"/>
              </a:rPr>
              <a:t>是由 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 altLang="zh-CN" sz="2400" i="1" baseline="-25000">
                <a:solidFill>
                  <a:srgbClr val="000000"/>
                </a:solidFill>
                <a:latin typeface="Times New Roman" pitchFamily="18" charset="0"/>
              </a:rPr>
              <a:t>i </a:t>
            </a:r>
            <a:r>
              <a:rPr lang="zh-CN" altLang="en-US" sz="2400">
                <a:solidFill>
                  <a:srgbClr val="000000"/>
                </a:solidFill>
                <a:latin typeface="Times New Roman" pitchFamily="18" charset="0"/>
              </a:rPr>
              <a:t>导出的等价关系，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=1,2,3,4</a:t>
            </a:r>
            <a:r>
              <a:rPr lang="zh-CN" altLang="en-US" sz="2400">
                <a:solidFill>
                  <a:srgbClr val="000000"/>
                </a:solidFill>
                <a:latin typeface="Times New Roman" pitchFamily="18" charset="0"/>
              </a:rPr>
              <a:t>，即 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</a:rPr>
              <a:t>xE</a:t>
            </a:r>
            <a:r>
              <a:rPr lang="en-US" altLang="zh-CN" sz="2400" i="1" baseline="-2500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</a:rPr>
              <a:t>y 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400" i="1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)=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400" i="1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y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 </a:t>
            </a:r>
            <a:endParaRPr lang="en-US" altLang="zh-CN" sz="2400"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(1) </a:t>
            </a:r>
            <a:r>
              <a:rPr lang="zh-CN" altLang="en-US" sz="24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画出偏序集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&lt;{R/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 R/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 R/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3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 R/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4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},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&gt;</a:t>
            </a:r>
            <a:r>
              <a:rPr lang="zh-CN" altLang="en-US" sz="24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的哈斯图，其中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T 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     </a:t>
            </a:r>
            <a:r>
              <a:rPr lang="zh-CN" altLang="en-US" sz="24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是加细关系：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          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&lt;R/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zh-CN" sz="2400" i="1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/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zh-CN" sz="2400" i="1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&gt;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</a:rPr>
              <a:t>T 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/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zh-CN" sz="2400" i="1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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y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/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zh-CN" sz="2400" i="1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 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)) </a:t>
            </a:r>
            <a:endParaRPr lang="en-US" altLang="zh-CN" sz="2400"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(2) 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sz="2400" i="1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:R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/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zh-CN" sz="2400" i="1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是自然映射，求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sz="2400" i="1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(0),  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=1,2,3,4.</a:t>
            </a:r>
            <a:endParaRPr lang="en-US" altLang="zh-CN" sz="2400"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(3) </a:t>
            </a:r>
            <a:r>
              <a:rPr lang="zh-CN" altLang="en-US" sz="24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对每个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zh-CN" altLang="en-US" sz="24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说明 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sz="2400" i="1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 </a:t>
            </a:r>
            <a:r>
              <a:rPr lang="zh-CN" altLang="en-US" sz="24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的性质（单射、满射、双射）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229600" cy="45259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 smtClean="0"/>
              <a:t>(1) </a:t>
            </a:r>
            <a:r>
              <a:rPr lang="zh-CN" altLang="en-US" sz="2400" smtClean="0"/>
              <a:t>哈斯图如下</a:t>
            </a:r>
          </a:p>
          <a:p>
            <a:pPr>
              <a:buFont typeface="Wingdings" pitchFamily="2" charset="2"/>
              <a:buNone/>
            </a:pPr>
            <a:endParaRPr lang="zh-CN" altLang="en-US" sz="2400" smtClean="0"/>
          </a:p>
          <a:p>
            <a:pPr>
              <a:buFont typeface="Wingdings" pitchFamily="2" charset="2"/>
              <a:buNone/>
            </a:pPr>
            <a:endParaRPr lang="zh-CN" altLang="en-US" sz="2400" smtClean="0"/>
          </a:p>
          <a:p>
            <a:pPr>
              <a:buFont typeface="Wingdings" pitchFamily="2" charset="2"/>
              <a:buNone/>
            </a:pPr>
            <a:endParaRPr lang="zh-CN" altLang="en-US" sz="2400" smtClean="0"/>
          </a:p>
          <a:p>
            <a:pPr>
              <a:buFont typeface="Wingdings" pitchFamily="2" charset="2"/>
              <a:buNone/>
            </a:pPr>
            <a:endParaRPr lang="zh-CN" altLang="en-US" sz="2400" smtClean="0"/>
          </a:p>
          <a:p>
            <a:pPr>
              <a:buFont typeface="Wingdings" pitchFamily="2" charset="2"/>
              <a:buNone/>
            </a:pPr>
            <a:endParaRPr lang="zh-CN" altLang="en-US" sz="2400" smtClean="0"/>
          </a:p>
          <a:p>
            <a:pPr>
              <a:buFont typeface="Wingdings" pitchFamily="2" charset="2"/>
              <a:buNone/>
            </a:pPr>
            <a:endParaRPr lang="zh-CN" altLang="en-US" sz="2400" smtClean="0"/>
          </a:p>
          <a:p>
            <a:pPr>
              <a:buFont typeface="Wingdings" pitchFamily="2" charset="2"/>
              <a:buNone/>
            </a:pPr>
            <a:endParaRPr lang="zh-CN" altLang="en-US" sz="2400" smtClean="0"/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(2) </a:t>
            </a:r>
            <a:r>
              <a:rPr lang="en-US" altLang="zh-CN" sz="2400" i="1" smtClean="0"/>
              <a:t>g</a:t>
            </a:r>
            <a:r>
              <a:rPr lang="en-US" altLang="zh-CN" sz="2400" baseline="-25000" smtClean="0"/>
              <a:t>1</a:t>
            </a:r>
            <a:r>
              <a:rPr lang="en-US" altLang="zh-CN" sz="2400" smtClean="0"/>
              <a:t>(0) = {</a:t>
            </a:r>
            <a:r>
              <a:rPr lang="en-US" altLang="zh-CN" sz="2400" i="1" smtClean="0"/>
              <a:t>x</a:t>
            </a:r>
            <a:r>
              <a:rPr lang="en-US" altLang="zh-CN" sz="2400" smtClean="0"/>
              <a:t> | </a:t>
            </a:r>
            <a:r>
              <a:rPr lang="en-US" altLang="zh-CN" sz="2400" i="1" smtClean="0"/>
              <a:t>x</a:t>
            </a:r>
            <a:r>
              <a:rPr lang="en-US" altLang="zh-CN" sz="2400" smtClean="0">
                <a:sym typeface="Symbol" pitchFamily="18" charset="2"/>
              </a:rPr>
              <a:t></a:t>
            </a:r>
            <a:r>
              <a:rPr lang="en-US" altLang="zh-CN" sz="2400" smtClean="0"/>
              <a:t>R</a:t>
            </a:r>
            <a:r>
              <a:rPr lang="en-US" altLang="zh-CN" sz="2400" smtClean="0">
                <a:sym typeface="Symbol" pitchFamily="18" charset="2"/>
              </a:rPr>
              <a:t></a:t>
            </a:r>
            <a:r>
              <a:rPr lang="en-US" altLang="zh-CN" sz="2400" i="1" smtClean="0"/>
              <a:t>x</a:t>
            </a:r>
            <a:r>
              <a:rPr lang="en-US" altLang="zh-CN" sz="2400" smtClean="0">
                <a:sym typeface="Symbol" pitchFamily="18" charset="2"/>
              </a:rPr>
              <a:t></a:t>
            </a:r>
            <a:r>
              <a:rPr lang="en-US" altLang="zh-CN" sz="2400" smtClean="0"/>
              <a:t>0},  </a:t>
            </a:r>
            <a:r>
              <a:rPr lang="en-US" altLang="zh-CN" sz="2400" i="1" smtClean="0"/>
              <a:t>g</a:t>
            </a:r>
            <a:r>
              <a:rPr lang="en-US" altLang="zh-CN" sz="2400" baseline="-25000" smtClean="0"/>
              <a:t>2</a:t>
            </a:r>
            <a:r>
              <a:rPr lang="en-US" altLang="zh-CN" sz="2400" smtClean="0"/>
              <a:t>(0)={0},  </a:t>
            </a:r>
            <a:r>
              <a:rPr lang="en-US" altLang="zh-CN" sz="2400" i="1" smtClean="0"/>
              <a:t>g</a:t>
            </a:r>
            <a:r>
              <a:rPr lang="en-US" altLang="zh-CN" sz="2400" baseline="-25000" smtClean="0"/>
              <a:t>3</a:t>
            </a:r>
            <a:r>
              <a:rPr lang="en-US" altLang="zh-CN" sz="2400" smtClean="0"/>
              <a:t>(0)=Z,  </a:t>
            </a:r>
            <a:r>
              <a:rPr lang="en-US" altLang="zh-CN" sz="2400" i="1" smtClean="0"/>
              <a:t>g</a:t>
            </a:r>
            <a:r>
              <a:rPr lang="en-US" altLang="zh-CN" sz="2400" baseline="-25000" smtClean="0"/>
              <a:t>4</a:t>
            </a:r>
            <a:r>
              <a:rPr lang="en-US" altLang="zh-CN" sz="2400" smtClean="0"/>
              <a:t>(0)=R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(3) </a:t>
            </a:r>
            <a:r>
              <a:rPr lang="en-US" altLang="zh-CN" sz="2400" i="1" smtClean="0"/>
              <a:t>g</a:t>
            </a:r>
            <a:r>
              <a:rPr lang="en-US" altLang="zh-CN" sz="2400" baseline="-25000" smtClean="0"/>
              <a:t>1</a:t>
            </a:r>
            <a:r>
              <a:rPr lang="en-US" altLang="zh-CN" sz="2400" smtClean="0"/>
              <a:t>, </a:t>
            </a:r>
            <a:r>
              <a:rPr lang="en-US" altLang="zh-CN" sz="2400" i="1" smtClean="0"/>
              <a:t>g</a:t>
            </a:r>
            <a:r>
              <a:rPr lang="en-US" altLang="zh-CN" sz="2400" baseline="-25000" smtClean="0"/>
              <a:t>3</a:t>
            </a:r>
            <a:r>
              <a:rPr lang="en-US" altLang="zh-CN" sz="2400" smtClean="0"/>
              <a:t>, </a:t>
            </a:r>
            <a:r>
              <a:rPr lang="en-US" altLang="zh-CN" sz="2400" i="1" smtClean="0"/>
              <a:t>g</a:t>
            </a:r>
            <a:r>
              <a:rPr lang="en-US" altLang="zh-CN" sz="2400" baseline="-25000" smtClean="0"/>
              <a:t>4</a:t>
            </a:r>
            <a:r>
              <a:rPr lang="zh-CN" altLang="en-US" sz="2400" smtClean="0"/>
              <a:t>是满射的；</a:t>
            </a:r>
            <a:r>
              <a:rPr lang="en-US" altLang="zh-CN" sz="2400" i="1" smtClean="0"/>
              <a:t>g</a:t>
            </a:r>
            <a:r>
              <a:rPr lang="en-US" altLang="zh-CN" sz="2400" baseline="-25000" smtClean="0"/>
              <a:t>2</a:t>
            </a:r>
            <a:r>
              <a:rPr lang="zh-CN" altLang="en-US" sz="2400" smtClean="0"/>
              <a:t>是双射的</a:t>
            </a:r>
            <a:r>
              <a:rPr lang="en-US" altLang="zh-CN" sz="2400" smtClean="0"/>
              <a:t>. </a:t>
            </a:r>
          </a:p>
        </p:txBody>
      </p:sp>
      <p:sp>
        <p:nvSpPr>
          <p:cNvPr id="60419" name="Rectangle 5"/>
          <p:cNvSpPr>
            <a:spLocks noChangeArrowheads="1"/>
          </p:cNvSpPr>
          <p:nvPr/>
        </p:nvSpPr>
        <p:spPr bwMode="auto">
          <a:xfrm>
            <a:off x="1030288" y="1052513"/>
            <a:ext cx="4921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解</a:t>
            </a:r>
          </a:p>
        </p:txBody>
      </p:sp>
      <p:sp>
        <p:nvSpPr>
          <p:cNvPr id="60420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解答</a:t>
            </a:r>
          </a:p>
        </p:txBody>
      </p:sp>
      <p:pic>
        <p:nvPicPr>
          <p:cNvPr id="60421" name="Picture 13" descr="8-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250" y="2133600"/>
            <a:ext cx="3313113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练习</a:t>
            </a:r>
            <a:r>
              <a:rPr lang="en-US" altLang="zh-CN" smtClean="0">
                <a:latin typeface="Times New Roman" pitchFamily="18" charset="0"/>
              </a:rPr>
              <a:t>3</a:t>
            </a:r>
          </a:p>
        </p:txBody>
      </p:sp>
      <p:sp>
        <p:nvSpPr>
          <p:cNvPr id="61443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25923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 smtClean="0"/>
              <a:t>3</a:t>
            </a:r>
            <a:r>
              <a:rPr lang="zh-CN" altLang="en-US" sz="2400" smtClean="0"/>
              <a:t>．对于以下集合</a:t>
            </a:r>
            <a:r>
              <a:rPr lang="en-US" altLang="zh-CN" sz="2400" i="1" smtClean="0"/>
              <a:t>A</a:t>
            </a:r>
            <a:r>
              <a:rPr lang="zh-CN" altLang="en-US" sz="2400" smtClean="0"/>
              <a:t>和</a:t>
            </a:r>
            <a:r>
              <a:rPr lang="en-US" altLang="zh-CN" sz="2400" i="1" smtClean="0"/>
              <a:t>B</a:t>
            </a:r>
            <a:r>
              <a:rPr lang="zh-CN" altLang="en-US" sz="2400" smtClean="0"/>
              <a:t>，构造从</a:t>
            </a:r>
            <a:r>
              <a:rPr lang="en-US" altLang="zh-CN" sz="2400" i="1" smtClean="0"/>
              <a:t>A</a:t>
            </a:r>
            <a:r>
              <a:rPr lang="zh-CN" altLang="en-US" sz="2400" smtClean="0"/>
              <a:t>到</a:t>
            </a:r>
            <a:r>
              <a:rPr lang="en-US" altLang="zh-CN" sz="2400" i="1" smtClean="0"/>
              <a:t>B</a:t>
            </a:r>
            <a:r>
              <a:rPr lang="zh-CN" altLang="en-US" sz="2400" smtClean="0"/>
              <a:t>的双射函数 </a:t>
            </a:r>
            <a:r>
              <a:rPr lang="en-US" altLang="zh-CN" sz="2400" i="1" smtClean="0"/>
              <a:t>f</a:t>
            </a:r>
            <a:r>
              <a:rPr lang="en-US" altLang="zh-CN" sz="2400" smtClean="0"/>
              <a:t>:</a:t>
            </a:r>
            <a:r>
              <a:rPr lang="en-US" altLang="zh-CN" sz="2400" i="1" smtClean="0"/>
              <a:t>A</a:t>
            </a:r>
            <a:r>
              <a:rPr lang="en-US" altLang="zh-CN" sz="2400" smtClean="0"/>
              <a:t>→</a:t>
            </a:r>
            <a:r>
              <a:rPr lang="en-US" altLang="zh-CN" sz="2400" i="1" smtClean="0"/>
              <a:t>B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(1) </a:t>
            </a:r>
            <a:r>
              <a:rPr lang="en-US" altLang="zh-CN" sz="2400" i="1" smtClean="0"/>
              <a:t>A</a:t>
            </a:r>
            <a:r>
              <a:rPr lang="en-US" altLang="zh-CN" sz="2400" smtClean="0"/>
              <a:t>={1,2,3}</a:t>
            </a:r>
            <a:r>
              <a:rPr lang="zh-CN" altLang="en-US" sz="2400" smtClean="0"/>
              <a:t>，</a:t>
            </a:r>
            <a:r>
              <a:rPr lang="en-US" altLang="zh-CN" sz="2400" i="1" smtClean="0"/>
              <a:t>B</a:t>
            </a:r>
            <a:r>
              <a:rPr lang="en-US" altLang="zh-CN" sz="2400" smtClean="0"/>
              <a:t>={</a:t>
            </a:r>
            <a:r>
              <a:rPr lang="en-US" altLang="zh-CN" sz="2400" i="1" smtClean="0"/>
              <a:t>a</a:t>
            </a:r>
            <a:r>
              <a:rPr lang="en-US" altLang="zh-CN" sz="2400" smtClean="0"/>
              <a:t>, </a:t>
            </a:r>
            <a:r>
              <a:rPr lang="en-US" altLang="zh-CN" sz="2400" i="1" smtClean="0"/>
              <a:t>b</a:t>
            </a:r>
            <a:r>
              <a:rPr lang="en-US" altLang="zh-CN" sz="2400" smtClean="0"/>
              <a:t>, </a:t>
            </a:r>
            <a:r>
              <a:rPr lang="en-US" altLang="zh-CN" sz="2400" i="1" smtClean="0"/>
              <a:t>c</a:t>
            </a:r>
            <a:r>
              <a:rPr lang="en-US" altLang="zh-CN" sz="2400" smtClean="0"/>
              <a:t>}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(2) </a:t>
            </a:r>
            <a:r>
              <a:rPr lang="en-US" altLang="zh-CN" sz="2400" i="1" smtClean="0"/>
              <a:t>A</a:t>
            </a:r>
            <a:r>
              <a:rPr lang="en-US" altLang="zh-CN" sz="2400" smtClean="0"/>
              <a:t>=(0,1)</a:t>
            </a:r>
            <a:r>
              <a:rPr lang="zh-CN" altLang="en-US" sz="2400" smtClean="0"/>
              <a:t>，</a:t>
            </a:r>
            <a:r>
              <a:rPr lang="en-US" altLang="zh-CN" sz="2400" i="1" smtClean="0"/>
              <a:t>B</a:t>
            </a:r>
            <a:r>
              <a:rPr lang="en-US" altLang="zh-CN" sz="2400" smtClean="0"/>
              <a:t>=(0,2)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(3) </a:t>
            </a:r>
            <a:r>
              <a:rPr lang="en-US" altLang="zh-CN" sz="2400" i="1" smtClean="0"/>
              <a:t>A</a:t>
            </a:r>
            <a:r>
              <a:rPr lang="en-US" altLang="zh-CN" sz="2400" smtClean="0"/>
              <a:t>={</a:t>
            </a:r>
            <a:r>
              <a:rPr lang="en-US" altLang="zh-CN" sz="2400" i="1" smtClean="0"/>
              <a:t>x</a:t>
            </a:r>
            <a:r>
              <a:rPr lang="en-US" altLang="zh-CN" sz="2400" smtClean="0"/>
              <a:t>| </a:t>
            </a:r>
            <a:r>
              <a:rPr lang="en-US" altLang="zh-CN" sz="2400" i="1" smtClean="0"/>
              <a:t>x</a:t>
            </a:r>
            <a:r>
              <a:rPr lang="en-US" altLang="zh-CN" sz="2400" smtClean="0">
                <a:sym typeface="Symbol" pitchFamily="18" charset="2"/>
              </a:rPr>
              <a:t></a:t>
            </a:r>
            <a:r>
              <a:rPr lang="en-US" altLang="zh-CN" sz="2400" smtClean="0"/>
              <a:t>Z∧</a:t>
            </a:r>
            <a:r>
              <a:rPr lang="en-US" altLang="zh-CN" sz="2400" i="1" smtClean="0"/>
              <a:t>x</a:t>
            </a:r>
            <a:r>
              <a:rPr lang="en-US" altLang="zh-CN" sz="2400" smtClean="0"/>
              <a:t>&lt;0}</a:t>
            </a:r>
            <a:r>
              <a:rPr lang="zh-CN" altLang="en-US" sz="2400" smtClean="0"/>
              <a:t>，</a:t>
            </a:r>
            <a:r>
              <a:rPr lang="en-US" altLang="zh-CN" sz="2400" i="1" smtClean="0"/>
              <a:t>B</a:t>
            </a:r>
            <a:r>
              <a:rPr lang="en-US" altLang="zh-CN" sz="2400" smtClean="0"/>
              <a:t>=N</a:t>
            </a:r>
            <a:r>
              <a:rPr lang="en-US" altLang="zh-CN" sz="2400" i="1" smtClean="0"/>
              <a:t> </a:t>
            </a:r>
            <a:endParaRPr lang="en-US" altLang="zh-CN" sz="2400" smtClean="0"/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(4) </a:t>
            </a:r>
            <a:r>
              <a:rPr lang="en-US" altLang="zh-CN" sz="2400" i="1" smtClean="0"/>
              <a:t>A</a:t>
            </a:r>
            <a:r>
              <a:rPr lang="en-US" altLang="zh-CN" sz="2400" smtClean="0"/>
              <a:t>=R</a:t>
            </a:r>
            <a:r>
              <a:rPr lang="zh-CN" altLang="en-US" sz="2400" smtClean="0"/>
              <a:t>，</a:t>
            </a:r>
            <a:r>
              <a:rPr lang="en-US" altLang="zh-CN" sz="2400" i="1" smtClean="0"/>
              <a:t>B</a:t>
            </a:r>
            <a:r>
              <a:rPr lang="en-US" altLang="zh-CN" sz="2400" smtClean="0"/>
              <a:t>=R</a:t>
            </a:r>
            <a:r>
              <a:rPr lang="en-US" altLang="zh-CN" sz="2400" baseline="30000" smtClean="0"/>
              <a:t>+</a:t>
            </a:r>
            <a:r>
              <a:rPr lang="en-US" altLang="zh-CN" sz="2400" smtClean="0"/>
              <a:t> </a:t>
            </a:r>
          </a:p>
        </p:txBody>
      </p:sp>
      <p:sp>
        <p:nvSpPr>
          <p:cNvPr id="335883" name="Rectangle 11"/>
          <p:cNvSpPr>
            <a:spLocks noChangeArrowheads="1"/>
          </p:cNvSpPr>
          <p:nvPr/>
        </p:nvSpPr>
        <p:spPr bwMode="auto">
          <a:xfrm>
            <a:off x="539750" y="3678238"/>
            <a:ext cx="7270750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400">
                <a:latin typeface="Times New Roman" pitchFamily="18" charset="0"/>
              </a:rPr>
              <a:t>解  </a:t>
            </a:r>
          </a:p>
          <a:p>
            <a:r>
              <a:rPr lang="en-US" altLang="zh-CN" sz="2400">
                <a:latin typeface="Times New Roman" pitchFamily="18" charset="0"/>
              </a:rPr>
              <a:t>(1)  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={&lt;1,</a:t>
            </a:r>
            <a:r>
              <a:rPr lang="en-US" altLang="zh-CN" sz="2400" i="1">
                <a:latin typeface="Times New Roman" pitchFamily="18" charset="0"/>
              </a:rPr>
              <a:t>a</a:t>
            </a:r>
            <a:r>
              <a:rPr lang="en-US" altLang="zh-CN" sz="2400">
                <a:latin typeface="Times New Roman" pitchFamily="18" charset="0"/>
              </a:rPr>
              <a:t>&gt;, &lt;2,</a:t>
            </a:r>
            <a:r>
              <a:rPr lang="en-US" altLang="zh-CN" sz="2400" i="1">
                <a:latin typeface="Times New Roman" pitchFamily="18" charset="0"/>
              </a:rPr>
              <a:t>b</a:t>
            </a:r>
            <a:r>
              <a:rPr lang="en-US" altLang="zh-CN" sz="2400">
                <a:latin typeface="Times New Roman" pitchFamily="18" charset="0"/>
              </a:rPr>
              <a:t>&gt;, &lt;3,</a:t>
            </a:r>
            <a:r>
              <a:rPr lang="en-US" altLang="zh-CN" sz="2400" i="1">
                <a:latin typeface="Times New Roman" pitchFamily="18" charset="0"/>
              </a:rPr>
              <a:t>c</a:t>
            </a:r>
            <a:r>
              <a:rPr lang="en-US" altLang="zh-CN" sz="2400">
                <a:latin typeface="Times New Roman" pitchFamily="18" charset="0"/>
              </a:rPr>
              <a:t>&gt;} </a:t>
            </a:r>
          </a:p>
          <a:p>
            <a:r>
              <a:rPr lang="en-US" altLang="zh-CN" sz="2400">
                <a:latin typeface="Times New Roman" pitchFamily="18" charset="0"/>
              </a:rPr>
              <a:t>(2)  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:</a:t>
            </a:r>
            <a:r>
              <a:rPr lang="en-US" altLang="zh-CN" sz="2400" i="1">
                <a:latin typeface="Times New Roman" pitchFamily="18" charset="0"/>
              </a:rPr>
              <a:t>A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i="1">
                <a:latin typeface="Times New Roman" pitchFamily="18" charset="0"/>
              </a:rPr>
              <a:t>B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,  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)=2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x</a:t>
            </a:r>
            <a:endParaRPr lang="en-US" altLang="zh-CN" sz="2400">
              <a:latin typeface="Times New Roman" pitchFamily="18" charset="0"/>
              <a:sym typeface="Symbol" pitchFamily="18" charset="2"/>
            </a:endParaRPr>
          </a:p>
          <a:p>
            <a:r>
              <a:rPr lang="en-US" altLang="zh-CN" sz="2400">
                <a:latin typeface="Times New Roman" pitchFamily="18" charset="0"/>
                <a:sym typeface="Symbol" pitchFamily="18" charset="2"/>
              </a:rPr>
              <a:t>(3)  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: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i="1">
                <a:latin typeface="Times New Roman" pitchFamily="18" charset="0"/>
              </a:rPr>
              <a:t>B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,  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)= 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400">
                <a:latin typeface="Times New Roman" pitchFamily="18" charset="0"/>
              </a:rPr>
              <a:t>1</a:t>
            </a:r>
            <a:endParaRPr lang="en-US" altLang="zh-CN" sz="2400">
              <a:latin typeface="Times New Roman" pitchFamily="18" charset="0"/>
              <a:sym typeface="Symbol" pitchFamily="18" charset="2"/>
            </a:endParaRPr>
          </a:p>
          <a:p>
            <a:r>
              <a:rPr lang="en-US" altLang="zh-CN" sz="2400">
                <a:latin typeface="Times New Roman" pitchFamily="18" charset="0"/>
                <a:sym typeface="Symbol" pitchFamily="18" charset="2"/>
              </a:rPr>
              <a:t>(4)  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: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i="1">
                <a:latin typeface="Times New Roman" pitchFamily="18" charset="0"/>
              </a:rPr>
              <a:t>B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,  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)=e</a:t>
            </a:r>
            <a:r>
              <a:rPr lang="en-US" altLang="zh-CN" sz="2400" i="1" baseline="3000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5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5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8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10"/>
          <p:cNvSpPr>
            <a:spLocks noChangeArrowheads="1"/>
          </p:cNvSpPr>
          <p:nvPr/>
        </p:nvSpPr>
        <p:spPr bwMode="auto">
          <a:xfrm>
            <a:off x="611188" y="1128713"/>
            <a:ext cx="7777162" cy="127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40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4.</a:t>
            </a:r>
            <a:r>
              <a:rPr lang="zh-CN" altLang="en-US" sz="240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设</a:t>
            </a:r>
          </a:p>
          <a:p>
            <a:pPr>
              <a:spcBef>
                <a:spcPct val="20000"/>
              </a:spcBef>
            </a:pPr>
            <a:r>
              <a:rPr lang="zh-CN" altLang="en-US" sz="2400">
                <a:solidFill>
                  <a:srgbClr val="000000"/>
                </a:solidFill>
              </a:rPr>
              <a:t>    证明 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</a:rPr>
              <a:t>f  </a:t>
            </a:r>
            <a:r>
              <a:rPr lang="zh-CN" altLang="en-US" sz="2400">
                <a:solidFill>
                  <a:srgbClr val="000000"/>
                </a:solidFill>
              </a:rPr>
              <a:t>既是满射的，也是单射的</a:t>
            </a:r>
            <a:r>
              <a:rPr lang="en-US" altLang="zh-CN" sz="2400">
                <a:solidFill>
                  <a:srgbClr val="000000"/>
                </a:solidFill>
              </a:rPr>
              <a:t>.</a:t>
            </a:r>
            <a:endParaRPr lang="en-US" altLang="zh-CN" sz="240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       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376363" y="1196975"/>
          <a:ext cx="6696075" cy="427038"/>
        </p:xfrm>
        <a:graphic>
          <a:graphicData uri="http://schemas.openxmlformats.org/presentationml/2006/ole">
            <p:oleObj spid="_x0000_s4098" name="公式" r:id="rId4" imgW="3162240" imgH="203040" progId="Equation.3">
              <p:embed/>
            </p:oleObj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4597400" y="2160588"/>
          <a:ext cx="1919288" cy="763587"/>
        </p:xfrm>
        <a:graphic>
          <a:graphicData uri="http://schemas.openxmlformats.org/presentationml/2006/ole">
            <p:oleObj spid="_x0000_s4099" name="公式" r:id="rId5" imgW="1015920" imgH="406080" progId="Equation.3">
              <p:embed/>
            </p:oleObj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2411413" y="2852738"/>
          <a:ext cx="3479800" cy="769937"/>
        </p:xfrm>
        <a:graphic>
          <a:graphicData uri="http://schemas.openxmlformats.org/presentationml/2006/ole">
            <p:oleObj spid="_x0000_s4100" name="公式" r:id="rId6" imgW="1815840" imgH="406080" progId="Equation.3">
              <p:embed/>
            </p:oleObj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1042988" y="4508500"/>
          <a:ext cx="7032625" cy="1236663"/>
        </p:xfrm>
        <a:graphic>
          <a:graphicData uri="http://schemas.openxmlformats.org/presentationml/2006/ole">
            <p:oleObj spid="_x0000_s4101" name="公式" r:id="rId7" imgW="3733560" imgH="660240" progId="Equation.3">
              <p:embed/>
            </p:oleObj>
          </a:graphicData>
        </a:graphic>
      </p:graphicFrame>
      <p:sp>
        <p:nvSpPr>
          <p:cNvPr id="3079" name="Rectangle 15"/>
          <p:cNvSpPr>
            <a:spLocks noChangeArrowheads="1"/>
          </p:cNvSpPr>
          <p:nvPr/>
        </p:nvSpPr>
        <p:spPr bwMode="auto">
          <a:xfrm>
            <a:off x="611188" y="2349500"/>
            <a:ext cx="4035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>
                <a:solidFill>
                  <a:srgbClr val="FF3300"/>
                </a:solidFill>
                <a:latin typeface="宋体" pitchFamily="2" charset="-122"/>
                <a:cs typeface="Tahoma" pitchFamily="34" charset="0"/>
              </a:rPr>
              <a:t>证：</a:t>
            </a:r>
            <a:r>
              <a:rPr lang="zh-CN" altLang="en-US" sz="2400">
                <a:solidFill>
                  <a:srgbClr val="000000"/>
                </a:solidFill>
                <a:latin typeface="宋体" pitchFamily="2" charset="-122"/>
                <a:cs typeface="Tahoma" pitchFamily="34" charset="0"/>
              </a:rPr>
              <a:t> 任取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&lt;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u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,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v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&gt;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ahoma" pitchFamily="34" charset="0"/>
                <a:sym typeface="Symbol" pitchFamily="18" charset="2"/>
              </a:rPr>
              <a:t>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R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ahoma" pitchFamily="34" charset="0"/>
                <a:sym typeface="Symbol" pitchFamily="18" charset="2"/>
              </a:rPr>
              <a:t>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rPr>
              <a:t>R</a:t>
            </a:r>
            <a:r>
              <a:rPr lang="zh-CN" altLang="en-US" sz="2400">
                <a:solidFill>
                  <a:srgbClr val="000000"/>
                </a:solidFill>
                <a:latin typeface="宋体" pitchFamily="2" charset="-122"/>
                <a:cs typeface="Tahoma" pitchFamily="34" charset="0"/>
                <a:sym typeface="Symbol" pitchFamily="18" charset="2"/>
              </a:rPr>
              <a:t>，存在</a:t>
            </a:r>
          </a:p>
        </p:txBody>
      </p:sp>
      <p:sp>
        <p:nvSpPr>
          <p:cNvPr id="3080" name="Rectangle 16"/>
          <p:cNvSpPr>
            <a:spLocks noChangeArrowheads="1"/>
          </p:cNvSpPr>
          <p:nvPr/>
        </p:nvSpPr>
        <p:spPr bwMode="auto">
          <a:xfrm>
            <a:off x="611188" y="2997200"/>
            <a:ext cx="8032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>
                <a:solidFill>
                  <a:srgbClr val="000000"/>
                </a:solidFill>
                <a:latin typeface="华文中宋" pitchFamily="2" charset="-122"/>
                <a:cs typeface="Tahoma" pitchFamily="34" charset="0"/>
              </a:rPr>
              <a:t>使得</a:t>
            </a:r>
            <a:endParaRPr lang="zh-CN" altLang="en-US" sz="2400">
              <a:cs typeface="Tahoma" pitchFamily="34" charset="0"/>
            </a:endParaRPr>
          </a:p>
          <a:p>
            <a:r>
              <a:rPr lang="zh-CN" altLang="en-US" sz="240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ahoma" pitchFamily="34" charset="0"/>
              </a:rPr>
              <a:t>      </a:t>
            </a:r>
            <a:endParaRPr lang="zh-CN" altLang="en-US" sz="2400"/>
          </a:p>
        </p:txBody>
      </p:sp>
      <p:sp>
        <p:nvSpPr>
          <p:cNvPr id="4105" name="Rectangle 19"/>
          <p:cNvSpPr>
            <a:spLocks noChangeArrowheads="1"/>
          </p:cNvSpPr>
          <p:nvPr/>
        </p:nvSpPr>
        <p:spPr bwMode="auto">
          <a:xfrm>
            <a:off x="1214438" y="428625"/>
            <a:ext cx="612140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3200">
                <a:solidFill>
                  <a:schemeClr val="tx2"/>
                </a:solidFill>
              </a:rPr>
              <a:t>练习</a:t>
            </a:r>
            <a:r>
              <a:rPr lang="en-US" altLang="zh-CN" sz="3200">
                <a:solidFill>
                  <a:schemeClr val="tx2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3082" name="Rectangle 20"/>
          <p:cNvSpPr>
            <a:spLocks noChangeArrowheads="1"/>
          </p:cNvSpPr>
          <p:nvPr/>
        </p:nvSpPr>
        <p:spPr bwMode="auto">
          <a:xfrm>
            <a:off x="611188" y="3573463"/>
            <a:ext cx="7561262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0000"/>
                </a:solidFill>
                <a:latin typeface="Times New Roman" pitchFamily="18" charset="0"/>
              </a:rPr>
              <a:t>因此  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</a:rPr>
              <a:t>f </a:t>
            </a:r>
            <a:r>
              <a:rPr lang="zh-CN" altLang="en-US" sz="2400">
                <a:solidFill>
                  <a:srgbClr val="000000"/>
                </a:solidFill>
                <a:latin typeface="Times New Roman" pitchFamily="18" charset="0"/>
              </a:rPr>
              <a:t>是满射的</a:t>
            </a:r>
            <a:endParaRPr lang="zh-CN" altLang="en-US" sz="2400">
              <a:latin typeface="Times New Roman" pitchFamily="18" charset="0"/>
            </a:endParaRPr>
          </a:p>
          <a:p>
            <a:r>
              <a:rPr lang="zh-CN" altLang="en-US" sz="2400">
                <a:solidFill>
                  <a:srgbClr val="000000"/>
                </a:solidFill>
                <a:latin typeface="Times New Roman" pitchFamily="18" charset="0"/>
              </a:rPr>
              <a:t>对于任意的 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&lt;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&gt;, &lt;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&gt;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zh-CN" altLang="en-US" sz="24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有</a:t>
            </a:r>
          </a:p>
        </p:txBody>
      </p:sp>
      <p:sp>
        <p:nvSpPr>
          <p:cNvPr id="3083" name="Rectangle 21"/>
          <p:cNvSpPr>
            <a:spLocks noChangeArrowheads="1"/>
          </p:cNvSpPr>
          <p:nvPr/>
        </p:nvSpPr>
        <p:spPr bwMode="auto">
          <a:xfrm>
            <a:off x="755650" y="5878513"/>
            <a:ext cx="6696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0000"/>
                </a:solidFill>
                <a:latin typeface="Times New Roman" pitchFamily="18" charset="0"/>
              </a:rPr>
              <a:t>因此 </a:t>
            </a:r>
            <a:r>
              <a:rPr lang="en-US" altLang="zh-CN" sz="2400" i="1">
                <a:solidFill>
                  <a:srgbClr val="000000"/>
                </a:solidFill>
                <a:latin typeface="Times New Roman" pitchFamily="18" charset="0"/>
              </a:rPr>
              <a:t>f </a:t>
            </a:r>
            <a:r>
              <a:rPr lang="zh-CN" altLang="en-US" sz="2400">
                <a:solidFill>
                  <a:srgbClr val="000000"/>
                </a:solidFill>
                <a:latin typeface="Times New Roman" pitchFamily="18" charset="0"/>
              </a:rPr>
              <a:t>是单射的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" grpId="0"/>
      <p:bldP spid="3080" grpId="0"/>
      <p:bldP spid="3082" grpId="0"/>
      <p:bldP spid="308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8.1 </a:t>
            </a:r>
            <a:r>
              <a:rPr lang="zh-CN" altLang="en-US" smtClean="0"/>
              <a:t>函数的定义与性质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i="1" smtClean="0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A</a:t>
            </a:r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到</a:t>
            </a:r>
            <a:r>
              <a:rPr lang="en-US" altLang="zh-CN" i="1" smtClean="0">
                <a:solidFill>
                  <a:srgbClr val="FF0000"/>
                </a:solidFill>
                <a:latin typeface="Verdana" pitchFamily="34" charset="0"/>
              </a:rPr>
              <a:t>B</a:t>
            </a:r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的函数</a:t>
            </a:r>
            <a:r>
              <a:rPr lang="en-US" altLang="zh-CN" i="1" smtClean="0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f</a:t>
            </a:r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：</a:t>
            </a:r>
            <a:r>
              <a:rPr lang="zh-CN" altLang="en-US" smtClean="0">
                <a:latin typeface="Verdana" pitchFamily="34" charset="0"/>
              </a:rPr>
              <a:t>设</a:t>
            </a:r>
            <a:r>
              <a:rPr lang="en-US" altLang="zh-CN" smtClean="0">
                <a:latin typeface="Verdana" pitchFamily="34" charset="0"/>
              </a:rPr>
              <a:t>A</a:t>
            </a:r>
            <a:r>
              <a:rPr lang="zh-CN" altLang="en-US" smtClean="0">
                <a:latin typeface="Verdana" pitchFamily="34" charset="0"/>
              </a:rPr>
              <a:t>，</a:t>
            </a:r>
            <a:r>
              <a:rPr lang="en-US" altLang="zh-CN" smtClean="0">
                <a:latin typeface="Verdana" pitchFamily="34" charset="0"/>
              </a:rPr>
              <a:t>B</a:t>
            </a:r>
            <a:r>
              <a:rPr lang="zh-CN" altLang="en-US" smtClean="0">
                <a:latin typeface="Verdana" pitchFamily="34" charset="0"/>
              </a:rPr>
              <a:t>是集合，如果</a:t>
            </a:r>
            <a:r>
              <a:rPr lang="en-US" altLang="zh-CN" i="1" smtClean="0">
                <a:latin typeface="Verdana" pitchFamily="34" charset="0"/>
              </a:rPr>
              <a:t>f</a:t>
            </a:r>
            <a:r>
              <a:rPr lang="zh-CN" altLang="en-US" smtClean="0">
                <a:latin typeface="Verdana" pitchFamily="34" charset="0"/>
              </a:rPr>
              <a:t>为函数，且</a:t>
            </a:r>
            <a:r>
              <a:rPr lang="en-US" altLang="zh-CN" smtClean="0">
                <a:latin typeface="Verdana" pitchFamily="34" charset="0"/>
              </a:rPr>
              <a:t>dom</a:t>
            </a:r>
            <a:r>
              <a:rPr lang="en-US" altLang="zh-CN" i="1" smtClean="0">
                <a:latin typeface="Verdana" pitchFamily="34" charset="0"/>
              </a:rPr>
              <a:t>f=A</a:t>
            </a:r>
            <a:r>
              <a:rPr lang="en-US" altLang="zh-CN" smtClean="0">
                <a:latin typeface="Verdana" pitchFamily="34" charset="0"/>
              </a:rPr>
              <a:t>, ran</a:t>
            </a:r>
            <a:r>
              <a:rPr lang="en-US" altLang="zh-CN" i="1" smtClean="0">
                <a:latin typeface="Verdana" pitchFamily="34" charset="0"/>
              </a:rPr>
              <a:t>f</a:t>
            </a:r>
            <a:r>
              <a:rPr lang="en-US" altLang="zh-CN" smtClean="0">
                <a:latin typeface="Verdana" pitchFamily="34" charset="0"/>
                <a:sym typeface="Symbol" pitchFamily="18" charset="2"/>
              </a:rPr>
              <a:t></a:t>
            </a:r>
            <a:r>
              <a:rPr lang="en-US" altLang="zh-CN" i="1" smtClean="0">
                <a:latin typeface="Verdana" pitchFamily="34" charset="0"/>
                <a:sym typeface="Symbol" pitchFamily="18" charset="2"/>
              </a:rPr>
              <a:t>B</a:t>
            </a:r>
            <a:endParaRPr lang="en-US" altLang="zh-CN" smtClean="0">
              <a:latin typeface="Verdana" pitchFamily="34" charset="0"/>
            </a:endParaRPr>
          </a:p>
          <a:p>
            <a:pPr lvl="1" algn="just"/>
            <a:r>
              <a:rPr lang="zh-CN" altLang="en-US" smtClean="0">
                <a:solidFill>
                  <a:schemeClr val="accent2"/>
                </a:solidFill>
                <a:latin typeface="Verdana" pitchFamily="34" charset="0"/>
              </a:rPr>
              <a:t>记为</a:t>
            </a:r>
            <a:r>
              <a:rPr lang="en-US" altLang="zh-CN" i="1" smtClean="0">
                <a:solidFill>
                  <a:schemeClr val="accent2"/>
                </a:solidFill>
                <a:latin typeface="Verdana" pitchFamily="34" charset="0"/>
              </a:rPr>
              <a:t>f: A→B</a:t>
            </a:r>
          </a:p>
          <a:p>
            <a:pPr algn="just"/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存在性</a:t>
            </a:r>
          </a:p>
          <a:p>
            <a:pPr algn="just"/>
            <a:endParaRPr lang="zh-CN" altLang="en-US" smtClean="0">
              <a:latin typeface="Verdana" pitchFamily="34" charset="0"/>
            </a:endParaRPr>
          </a:p>
          <a:p>
            <a:pPr algn="just"/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唯一性</a:t>
            </a:r>
          </a:p>
          <a:p>
            <a:pPr algn="just"/>
            <a:endParaRPr lang="en-US" altLang="zh-CN" smtClean="0">
              <a:latin typeface="Verdana" pitchFamily="34" charset="0"/>
            </a:endParaRPr>
          </a:p>
          <a:p>
            <a:pPr>
              <a:buFont typeface="Wingdings" pitchFamily="2" charset="2"/>
              <a:buNone/>
            </a:pPr>
            <a:endParaRPr lang="zh-CN" altLang="en-US" smtClean="0">
              <a:latin typeface="Verdana" pitchFamily="34" charset="0"/>
            </a:endParaRPr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/>
        </p:nvGraphicFramePr>
        <p:xfrm>
          <a:off x="2339975" y="2781300"/>
          <a:ext cx="5616575" cy="1544638"/>
        </p:xfrm>
        <a:graphic>
          <a:graphicData uri="http://schemas.openxmlformats.org/presentationml/2006/ole">
            <p:oleObj spid="_x0000_s1026" name="公式" r:id="rId4" imgW="2400120" imgH="660240" progId="Equation.3">
              <p:embed/>
            </p:oleObj>
          </a:graphicData>
        </a:graphic>
      </p:graphicFrame>
      <p:pic>
        <p:nvPicPr>
          <p:cNvPr id="102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8175" y="4437063"/>
            <a:ext cx="4319588" cy="18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itchFamily="18" charset="0"/>
              </a:rPr>
              <a:t>证明方法</a:t>
            </a:r>
          </a:p>
        </p:txBody>
      </p:sp>
      <p:sp>
        <p:nvSpPr>
          <p:cNvPr id="63491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8229600" cy="53276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 smtClean="0"/>
              <a:t>1. </a:t>
            </a:r>
            <a:r>
              <a:rPr lang="zh-CN" altLang="en-US" sz="2400" smtClean="0">
                <a:solidFill>
                  <a:srgbClr val="FF3300"/>
                </a:solidFill>
              </a:rPr>
              <a:t>证明 </a:t>
            </a:r>
            <a:r>
              <a:rPr lang="en-US" altLang="zh-CN" sz="2400" i="1" smtClean="0">
                <a:solidFill>
                  <a:srgbClr val="FF3300"/>
                </a:solidFill>
              </a:rPr>
              <a:t>f</a:t>
            </a:r>
            <a:r>
              <a:rPr lang="en-US" altLang="zh-CN" sz="2400" smtClean="0">
                <a:solidFill>
                  <a:srgbClr val="FF3300"/>
                </a:solidFill>
              </a:rPr>
              <a:t>:</a:t>
            </a:r>
            <a:r>
              <a:rPr lang="en-US" altLang="zh-CN" sz="2400" i="1" smtClean="0">
                <a:solidFill>
                  <a:srgbClr val="FF3300"/>
                </a:solidFill>
              </a:rPr>
              <a:t>A</a:t>
            </a:r>
            <a:r>
              <a:rPr lang="en-US" altLang="zh-CN" sz="2400" smtClean="0">
                <a:solidFill>
                  <a:srgbClr val="FF3300"/>
                </a:solidFill>
                <a:sym typeface="Symbol" pitchFamily="18" charset="2"/>
              </a:rPr>
              <a:t></a:t>
            </a:r>
            <a:r>
              <a:rPr lang="en-US" altLang="zh-CN" sz="2400" i="1" smtClean="0">
                <a:solidFill>
                  <a:srgbClr val="FF3300"/>
                </a:solidFill>
              </a:rPr>
              <a:t>B</a:t>
            </a:r>
            <a:r>
              <a:rPr lang="zh-CN" altLang="en-US" sz="2400" smtClean="0">
                <a:solidFill>
                  <a:srgbClr val="FF3300"/>
                </a:solidFill>
              </a:rPr>
              <a:t>是满射的方法</a:t>
            </a:r>
            <a:r>
              <a:rPr lang="en-US" altLang="zh-CN" sz="2400" smtClean="0">
                <a:solidFill>
                  <a:srgbClr val="FF3300"/>
                </a:solidFill>
              </a:rPr>
              <a:t>:</a:t>
            </a:r>
            <a:r>
              <a:rPr lang="en-US" altLang="zh-CN" sz="2400" smtClean="0"/>
              <a:t>  </a:t>
            </a:r>
            <a:r>
              <a:rPr lang="zh-CN" altLang="en-US" sz="2400" smtClean="0"/>
              <a:t>任取 </a:t>
            </a:r>
            <a:r>
              <a:rPr lang="en-US" altLang="zh-CN" sz="2400" i="1" smtClean="0"/>
              <a:t>y</a:t>
            </a:r>
            <a:r>
              <a:rPr lang="en-US" altLang="zh-CN" sz="2400" smtClean="0">
                <a:sym typeface="Symbol" pitchFamily="18" charset="2"/>
              </a:rPr>
              <a:t></a:t>
            </a:r>
            <a:r>
              <a:rPr lang="en-US" altLang="zh-CN" sz="2400" i="1" smtClean="0"/>
              <a:t>B</a:t>
            </a:r>
            <a:r>
              <a:rPr lang="en-US" altLang="zh-CN" sz="2400" smtClean="0"/>
              <a:t>, </a:t>
            </a:r>
            <a:r>
              <a:rPr lang="zh-CN" altLang="en-US" sz="2400" smtClean="0"/>
              <a:t>找到 </a:t>
            </a:r>
            <a:r>
              <a:rPr lang="en-US" altLang="zh-CN" sz="2400" i="1" smtClean="0"/>
              <a:t>x </a:t>
            </a:r>
            <a:r>
              <a:rPr lang="en-US" altLang="zh-CN" sz="2400" smtClean="0"/>
              <a:t>(</a:t>
            </a:r>
            <a:r>
              <a:rPr lang="zh-CN" altLang="en-US" sz="2400" smtClean="0"/>
              <a:t>即给出</a:t>
            </a:r>
            <a:r>
              <a:rPr lang="en-US" altLang="zh-CN" sz="2400" i="1" smtClean="0"/>
              <a:t>x</a:t>
            </a:r>
            <a:r>
              <a:rPr lang="zh-CN" altLang="en-US" sz="2400" smtClean="0"/>
              <a:t>的表示</a:t>
            </a:r>
            <a:r>
              <a:rPr lang="en-US" altLang="zh-CN" sz="2400" smtClean="0"/>
              <a:t>)</a:t>
            </a:r>
            <a:r>
              <a:rPr lang="zh-CN" altLang="en-US" sz="2400" smtClean="0"/>
              <a:t>或者证明存在</a:t>
            </a:r>
            <a:r>
              <a:rPr lang="en-US" altLang="zh-CN" sz="2400" i="1" smtClean="0"/>
              <a:t>x</a:t>
            </a:r>
            <a:r>
              <a:rPr lang="en-US" altLang="zh-CN" sz="2400" smtClean="0">
                <a:sym typeface="Symbol" pitchFamily="18" charset="2"/>
              </a:rPr>
              <a:t></a:t>
            </a:r>
            <a:r>
              <a:rPr lang="en-US" altLang="zh-CN" sz="2400" i="1" smtClean="0"/>
              <a:t>A</a:t>
            </a:r>
            <a:r>
              <a:rPr lang="zh-CN" altLang="en-US" sz="2400" smtClean="0"/>
              <a:t>，使得</a:t>
            </a:r>
            <a:r>
              <a:rPr lang="en-US" altLang="zh-CN" sz="2400" i="1" smtClean="0"/>
              <a:t>f</a:t>
            </a:r>
            <a:r>
              <a:rPr lang="en-US" altLang="zh-CN" sz="2400" smtClean="0"/>
              <a:t>(</a:t>
            </a:r>
            <a:r>
              <a:rPr lang="en-US" altLang="zh-CN" sz="2400" i="1" smtClean="0"/>
              <a:t>x</a:t>
            </a:r>
            <a:r>
              <a:rPr lang="en-US" altLang="zh-CN" sz="2400" smtClean="0"/>
              <a:t>)=</a:t>
            </a:r>
            <a:r>
              <a:rPr lang="en-US" altLang="zh-CN" sz="2400" i="1" smtClean="0"/>
              <a:t>y</a:t>
            </a:r>
            <a:r>
              <a:rPr lang="en-US" altLang="zh-CN" sz="2400" smtClean="0"/>
              <a:t>. 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2. </a:t>
            </a:r>
            <a:r>
              <a:rPr lang="zh-CN" altLang="en-US" sz="2400" smtClean="0">
                <a:solidFill>
                  <a:srgbClr val="FF3300"/>
                </a:solidFill>
              </a:rPr>
              <a:t>证明 </a:t>
            </a:r>
            <a:r>
              <a:rPr lang="en-US" altLang="zh-CN" sz="2400" i="1" smtClean="0">
                <a:solidFill>
                  <a:srgbClr val="FF3300"/>
                </a:solidFill>
              </a:rPr>
              <a:t>f</a:t>
            </a:r>
            <a:r>
              <a:rPr lang="en-US" altLang="zh-CN" sz="2400" smtClean="0">
                <a:solidFill>
                  <a:srgbClr val="FF3300"/>
                </a:solidFill>
              </a:rPr>
              <a:t>:</a:t>
            </a:r>
            <a:r>
              <a:rPr lang="en-US" altLang="zh-CN" sz="2400" i="1" smtClean="0">
                <a:solidFill>
                  <a:srgbClr val="FF3300"/>
                </a:solidFill>
              </a:rPr>
              <a:t>A</a:t>
            </a:r>
            <a:r>
              <a:rPr lang="en-US" altLang="zh-CN" sz="2400" smtClean="0">
                <a:solidFill>
                  <a:srgbClr val="FF3300"/>
                </a:solidFill>
                <a:sym typeface="Symbol" pitchFamily="18" charset="2"/>
              </a:rPr>
              <a:t></a:t>
            </a:r>
            <a:r>
              <a:rPr lang="en-US" altLang="zh-CN" sz="2400" i="1" smtClean="0">
                <a:solidFill>
                  <a:srgbClr val="FF3300"/>
                </a:solidFill>
              </a:rPr>
              <a:t>B</a:t>
            </a:r>
            <a:r>
              <a:rPr lang="zh-CN" altLang="en-US" sz="2400" smtClean="0">
                <a:solidFill>
                  <a:srgbClr val="FF3300"/>
                </a:solidFill>
              </a:rPr>
              <a:t>是单射的方法</a:t>
            </a:r>
            <a:r>
              <a:rPr lang="en-US" altLang="zh-CN" sz="2400" smtClean="0">
                <a:solidFill>
                  <a:srgbClr val="FF3300"/>
                </a:solidFill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zh-CN" altLang="en-US" sz="2400" smtClean="0"/>
              <a:t>     方法一  </a:t>
            </a:r>
            <a:r>
              <a:rPr lang="zh-CN" altLang="en-US" sz="2400" smtClean="0">
                <a:sym typeface="Symbol" pitchFamily="18" charset="2"/>
              </a:rPr>
              <a:t></a:t>
            </a:r>
            <a:r>
              <a:rPr lang="en-US" altLang="zh-CN" sz="2400" i="1" smtClean="0"/>
              <a:t>x</a:t>
            </a:r>
            <a:r>
              <a:rPr lang="en-US" altLang="zh-CN" sz="2400" baseline="-25000" smtClean="0"/>
              <a:t>1</a:t>
            </a:r>
            <a:r>
              <a:rPr lang="en-US" altLang="zh-CN" sz="2400" smtClean="0"/>
              <a:t>,</a:t>
            </a:r>
            <a:r>
              <a:rPr lang="en-US" altLang="zh-CN" sz="2400" i="1" smtClean="0"/>
              <a:t>x</a:t>
            </a:r>
            <a:r>
              <a:rPr lang="en-US" altLang="zh-CN" sz="2400" baseline="-25000" smtClean="0"/>
              <a:t>2</a:t>
            </a:r>
            <a:r>
              <a:rPr lang="en-US" altLang="zh-CN" sz="2400" smtClean="0">
                <a:sym typeface="Symbol" pitchFamily="18" charset="2"/>
              </a:rPr>
              <a:t></a:t>
            </a:r>
            <a:r>
              <a:rPr lang="en-US" altLang="zh-CN" sz="2400" i="1" smtClean="0"/>
              <a:t>A</a:t>
            </a:r>
            <a:r>
              <a:rPr lang="en-US" altLang="zh-CN" sz="2400" smtClean="0"/>
              <a:t>, </a:t>
            </a:r>
            <a:endParaRPr lang="en-US" altLang="zh-CN" sz="2400" i="1" smtClean="0"/>
          </a:p>
          <a:p>
            <a:pPr>
              <a:buFont typeface="Wingdings" pitchFamily="2" charset="2"/>
              <a:buNone/>
            </a:pPr>
            <a:r>
              <a:rPr lang="en-US" altLang="zh-CN" sz="2400" i="1" smtClean="0"/>
              <a:t>                      f</a:t>
            </a:r>
            <a:r>
              <a:rPr lang="en-US" altLang="zh-CN" sz="2400" smtClean="0"/>
              <a:t>(</a:t>
            </a:r>
            <a:r>
              <a:rPr lang="en-US" altLang="zh-CN" sz="2400" i="1" smtClean="0"/>
              <a:t>x</a:t>
            </a:r>
            <a:r>
              <a:rPr lang="en-US" altLang="zh-CN" sz="2400" baseline="-25000" smtClean="0"/>
              <a:t>1</a:t>
            </a:r>
            <a:r>
              <a:rPr lang="en-US" altLang="zh-CN" sz="2400" smtClean="0"/>
              <a:t>)=</a:t>
            </a:r>
            <a:r>
              <a:rPr lang="en-US" altLang="zh-CN" sz="2400" i="1" smtClean="0"/>
              <a:t>f</a:t>
            </a:r>
            <a:r>
              <a:rPr lang="en-US" altLang="zh-CN" sz="2400" smtClean="0"/>
              <a:t>(</a:t>
            </a:r>
            <a:r>
              <a:rPr lang="en-US" altLang="zh-CN" sz="2400" i="1" smtClean="0"/>
              <a:t>x</a:t>
            </a:r>
            <a:r>
              <a:rPr lang="en-US" altLang="zh-CN" sz="2400" baseline="-25000" smtClean="0"/>
              <a:t>2</a:t>
            </a:r>
            <a:r>
              <a:rPr lang="en-US" altLang="zh-CN" sz="2400" smtClean="0"/>
              <a:t>) </a:t>
            </a:r>
            <a:r>
              <a:rPr lang="en-US" altLang="zh-CN" sz="2400" smtClean="0">
                <a:sym typeface="Symbol" pitchFamily="18" charset="2"/>
              </a:rPr>
              <a:t></a:t>
            </a:r>
            <a:r>
              <a:rPr lang="en-US" altLang="zh-CN" sz="2400" smtClean="0"/>
              <a:t>         …             </a:t>
            </a:r>
            <a:r>
              <a:rPr lang="en-US" altLang="zh-CN" sz="2400" smtClean="0">
                <a:sym typeface="Symbol" pitchFamily="18" charset="2"/>
              </a:rPr>
              <a:t> </a:t>
            </a:r>
            <a:r>
              <a:rPr lang="en-US" altLang="zh-CN" sz="2400" i="1" smtClean="0"/>
              <a:t>x</a:t>
            </a:r>
            <a:r>
              <a:rPr lang="en-US" altLang="zh-CN" sz="2400" baseline="-25000" smtClean="0"/>
              <a:t>1</a:t>
            </a:r>
            <a:r>
              <a:rPr lang="en-US" altLang="zh-CN" sz="2400" smtClean="0"/>
              <a:t>=</a:t>
            </a:r>
            <a:r>
              <a:rPr lang="en-US" altLang="zh-CN" sz="2400" i="1" smtClean="0"/>
              <a:t>x</a:t>
            </a:r>
            <a:r>
              <a:rPr lang="en-US" altLang="zh-CN" sz="2400" baseline="-25000" smtClean="0"/>
              <a:t>2</a:t>
            </a:r>
            <a:r>
              <a:rPr lang="en-US" altLang="zh-CN" sz="2400" smtClean="0"/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                      </a:t>
            </a:r>
            <a:r>
              <a:rPr lang="zh-CN" altLang="en-US" sz="2400" smtClean="0"/>
              <a:t>推理前提          推理过程        推理结论 </a:t>
            </a:r>
          </a:p>
          <a:p>
            <a:pPr>
              <a:buFont typeface="Wingdings" pitchFamily="2" charset="2"/>
              <a:buNone/>
            </a:pPr>
            <a:r>
              <a:rPr lang="zh-CN" altLang="en-US" sz="2400" smtClean="0"/>
              <a:t>      方法二  </a:t>
            </a:r>
            <a:r>
              <a:rPr lang="zh-CN" altLang="en-US" sz="2400" smtClean="0">
                <a:sym typeface="Symbol" pitchFamily="18" charset="2"/>
              </a:rPr>
              <a:t></a:t>
            </a:r>
            <a:r>
              <a:rPr lang="en-US" altLang="zh-CN" sz="2400" i="1" smtClean="0"/>
              <a:t>x</a:t>
            </a:r>
            <a:r>
              <a:rPr lang="en-US" altLang="zh-CN" sz="2400" baseline="-25000" smtClean="0"/>
              <a:t>1</a:t>
            </a:r>
            <a:r>
              <a:rPr lang="en-US" altLang="zh-CN" sz="2400" smtClean="0"/>
              <a:t>,</a:t>
            </a:r>
            <a:r>
              <a:rPr lang="en-US" altLang="zh-CN" sz="2400" i="1" smtClean="0"/>
              <a:t>x</a:t>
            </a:r>
            <a:r>
              <a:rPr lang="en-US" altLang="zh-CN" sz="2400" baseline="-25000" smtClean="0"/>
              <a:t>2</a:t>
            </a:r>
            <a:r>
              <a:rPr lang="en-US" altLang="zh-CN" sz="2400" smtClean="0">
                <a:sym typeface="Symbol" pitchFamily="18" charset="2"/>
              </a:rPr>
              <a:t></a:t>
            </a:r>
            <a:r>
              <a:rPr lang="en-US" altLang="zh-CN" sz="2400" i="1" smtClean="0"/>
              <a:t>A</a:t>
            </a:r>
            <a:r>
              <a:rPr lang="en-US" altLang="zh-CN" sz="2400" smtClean="0"/>
              <a:t>,</a:t>
            </a:r>
            <a:endParaRPr lang="en-US" altLang="zh-CN" sz="2400" i="1" smtClean="0"/>
          </a:p>
          <a:p>
            <a:pPr>
              <a:buFont typeface="Wingdings" pitchFamily="2" charset="2"/>
              <a:buNone/>
            </a:pPr>
            <a:r>
              <a:rPr lang="en-US" altLang="zh-CN" sz="2400" i="1" smtClean="0"/>
              <a:t>                       x</a:t>
            </a:r>
            <a:r>
              <a:rPr lang="en-US" altLang="zh-CN" sz="2400" baseline="-25000" smtClean="0"/>
              <a:t>1</a:t>
            </a:r>
            <a:r>
              <a:rPr lang="en-US" altLang="zh-CN" sz="2400" smtClean="0">
                <a:sym typeface="Symbol" pitchFamily="18" charset="2"/>
              </a:rPr>
              <a:t></a:t>
            </a:r>
            <a:r>
              <a:rPr lang="en-US" altLang="zh-CN" sz="2400" i="1" smtClean="0"/>
              <a:t>x</a:t>
            </a:r>
            <a:r>
              <a:rPr lang="en-US" altLang="zh-CN" sz="2400" baseline="-25000" smtClean="0"/>
              <a:t>2</a:t>
            </a:r>
            <a:r>
              <a:rPr lang="en-US" altLang="zh-CN" sz="2400" smtClean="0"/>
              <a:t> </a:t>
            </a:r>
            <a:r>
              <a:rPr lang="en-US" altLang="zh-CN" sz="2400" smtClean="0">
                <a:sym typeface="Symbol" pitchFamily="18" charset="2"/>
              </a:rPr>
              <a:t></a:t>
            </a:r>
            <a:r>
              <a:rPr lang="en-US" altLang="zh-CN" sz="2400" smtClean="0"/>
              <a:t>            …               </a:t>
            </a:r>
            <a:r>
              <a:rPr lang="en-US" altLang="zh-CN" sz="2400" smtClean="0">
                <a:sym typeface="Symbol" pitchFamily="18" charset="2"/>
              </a:rPr>
              <a:t> </a:t>
            </a:r>
            <a:r>
              <a:rPr lang="en-US" altLang="zh-CN" sz="2400" i="1" smtClean="0"/>
              <a:t>f</a:t>
            </a:r>
            <a:r>
              <a:rPr lang="en-US" altLang="zh-CN" sz="2400" smtClean="0"/>
              <a:t>(</a:t>
            </a:r>
            <a:r>
              <a:rPr lang="en-US" altLang="zh-CN" sz="2400" i="1" smtClean="0"/>
              <a:t>x</a:t>
            </a:r>
            <a:r>
              <a:rPr lang="en-US" altLang="zh-CN" sz="2400" baseline="-25000" smtClean="0"/>
              <a:t>1</a:t>
            </a:r>
            <a:r>
              <a:rPr lang="en-US" altLang="zh-CN" sz="2400" smtClean="0"/>
              <a:t>)</a:t>
            </a:r>
            <a:r>
              <a:rPr lang="en-US" altLang="zh-CN" sz="2400" smtClean="0">
                <a:sym typeface="Symbol" pitchFamily="18" charset="2"/>
              </a:rPr>
              <a:t></a:t>
            </a:r>
            <a:r>
              <a:rPr lang="en-US" altLang="zh-CN" sz="2400" i="1" smtClean="0"/>
              <a:t>f</a:t>
            </a:r>
            <a:r>
              <a:rPr lang="en-US" altLang="zh-CN" sz="2400" smtClean="0"/>
              <a:t>(</a:t>
            </a:r>
            <a:r>
              <a:rPr lang="en-US" altLang="zh-CN" sz="2400" i="1" smtClean="0"/>
              <a:t>x</a:t>
            </a:r>
            <a:r>
              <a:rPr lang="en-US" altLang="zh-CN" sz="2400" baseline="-25000" smtClean="0"/>
              <a:t>2</a:t>
            </a:r>
            <a:r>
              <a:rPr lang="en-US" altLang="zh-CN" sz="2400" smtClean="0"/>
              <a:t>) 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                      </a:t>
            </a:r>
            <a:r>
              <a:rPr lang="zh-CN" altLang="en-US" sz="2400" smtClean="0"/>
              <a:t>推理前提          推理过程        推理结论 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3.  </a:t>
            </a:r>
            <a:r>
              <a:rPr lang="zh-CN" altLang="en-US" sz="2400" smtClean="0">
                <a:solidFill>
                  <a:srgbClr val="FF3300"/>
                </a:solidFill>
              </a:rPr>
              <a:t>证明 </a:t>
            </a:r>
            <a:r>
              <a:rPr lang="en-US" altLang="zh-CN" sz="2400" i="1" smtClean="0">
                <a:solidFill>
                  <a:srgbClr val="FF3300"/>
                </a:solidFill>
              </a:rPr>
              <a:t>f</a:t>
            </a:r>
            <a:r>
              <a:rPr lang="en-US" altLang="zh-CN" sz="2400" smtClean="0">
                <a:solidFill>
                  <a:srgbClr val="FF3300"/>
                </a:solidFill>
              </a:rPr>
              <a:t>:</a:t>
            </a:r>
            <a:r>
              <a:rPr lang="en-US" altLang="zh-CN" sz="2400" i="1" smtClean="0">
                <a:solidFill>
                  <a:srgbClr val="FF3300"/>
                </a:solidFill>
              </a:rPr>
              <a:t>A</a:t>
            </a:r>
            <a:r>
              <a:rPr lang="en-US" altLang="zh-CN" sz="2400" smtClean="0">
                <a:solidFill>
                  <a:srgbClr val="FF3300"/>
                </a:solidFill>
                <a:sym typeface="Symbol" pitchFamily="18" charset="2"/>
              </a:rPr>
              <a:t></a:t>
            </a:r>
            <a:r>
              <a:rPr lang="en-US" altLang="zh-CN" sz="2400" i="1" smtClean="0">
                <a:solidFill>
                  <a:srgbClr val="FF3300"/>
                </a:solidFill>
              </a:rPr>
              <a:t>B</a:t>
            </a:r>
            <a:r>
              <a:rPr lang="zh-CN" altLang="en-US" sz="2400" smtClean="0">
                <a:solidFill>
                  <a:srgbClr val="FF3300"/>
                </a:solidFill>
              </a:rPr>
              <a:t>不是满射的方法：</a:t>
            </a:r>
            <a:r>
              <a:rPr lang="zh-CN" altLang="en-US" sz="2400" smtClean="0"/>
              <a:t> 找到 </a:t>
            </a:r>
            <a:r>
              <a:rPr lang="en-US" altLang="zh-CN" sz="2400" i="1" smtClean="0"/>
              <a:t>y</a:t>
            </a:r>
            <a:r>
              <a:rPr lang="en-US" altLang="zh-CN" sz="2400" smtClean="0">
                <a:sym typeface="Symbol" pitchFamily="18" charset="2"/>
              </a:rPr>
              <a:t></a:t>
            </a:r>
            <a:r>
              <a:rPr lang="en-US" altLang="zh-CN" sz="2400" i="1" smtClean="0"/>
              <a:t>B</a:t>
            </a:r>
            <a:r>
              <a:rPr lang="en-US" altLang="zh-CN" sz="2400" smtClean="0"/>
              <a:t>, </a:t>
            </a:r>
            <a:r>
              <a:rPr lang="en-US" altLang="zh-CN" sz="2400" i="1" smtClean="0"/>
              <a:t>y</a:t>
            </a:r>
            <a:r>
              <a:rPr lang="en-US" altLang="zh-CN" sz="2400" smtClean="0">
                <a:sym typeface="Symbol" pitchFamily="18" charset="2"/>
              </a:rPr>
              <a:t></a:t>
            </a:r>
            <a:r>
              <a:rPr lang="en-US" altLang="zh-CN" sz="2400" smtClean="0"/>
              <a:t>ran</a:t>
            </a:r>
            <a:r>
              <a:rPr lang="en-US" altLang="zh-CN" sz="2400" i="1" smtClean="0"/>
              <a:t>f</a:t>
            </a:r>
            <a:r>
              <a:rPr lang="en-US" altLang="zh-CN" sz="2400" smtClean="0"/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4.  </a:t>
            </a:r>
            <a:r>
              <a:rPr lang="zh-CN" altLang="en-US" sz="2400" smtClean="0">
                <a:solidFill>
                  <a:srgbClr val="FF3300"/>
                </a:solidFill>
              </a:rPr>
              <a:t>证明 </a:t>
            </a:r>
            <a:r>
              <a:rPr lang="en-US" altLang="zh-CN" sz="2400" i="1" smtClean="0">
                <a:solidFill>
                  <a:srgbClr val="FF3300"/>
                </a:solidFill>
              </a:rPr>
              <a:t>f</a:t>
            </a:r>
            <a:r>
              <a:rPr lang="en-US" altLang="zh-CN" sz="2400" smtClean="0">
                <a:solidFill>
                  <a:srgbClr val="FF3300"/>
                </a:solidFill>
              </a:rPr>
              <a:t>:</a:t>
            </a:r>
            <a:r>
              <a:rPr lang="en-US" altLang="zh-CN" sz="2400" i="1" smtClean="0">
                <a:solidFill>
                  <a:srgbClr val="FF3300"/>
                </a:solidFill>
              </a:rPr>
              <a:t>A</a:t>
            </a:r>
            <a:r>
              <a:rPr lang="en-US" altLang="zh-CN" sz="2400" smtClean="0">
                <a:solidFill>
                  <a:srgbClr val="FF3300"/>
                </a:solidFill>
                <a:sym typeface="Symbol" pitchFamily="18" charset="2"/>
              </a:rPr>
              <a:t></a:t>
            </a:r>
            <a:r>
              <a:rPr lang="en-US" altLang="zh-CN" sz="2400" i="1" smtClean="0">
                <a:solidFill>
                  <a:srgbClr val="FF3300"/>
                </a:solidFill>
              </a:rPr>
              <a:t>B</a:t>
            </a:r>
            <a:r>
              <a:rPr lang="zh-CN" altLang="en-US" sz="2400" smtClean="0">
                <a:solidFill>
                  <a:srgbClr val="FF3300"/>
                </a:solidFill>
              </a:rPr>
              <a:t>不是单射的方法：</a:t>
            </a:r>
            <a:r>
              <a:rPr lang="zh-CN" altLang="en-US" sz="2400" smtClean="0"/>
              <a:t>找到 </a:t>
            </a:r>
            <a:r>
              <a:rPr lang="en-US" altLang="zh-CN" sz="2400" i="1" smtClean="0"/>
              <a:t>x</a:t>
            </a:r>
            <a:r>
              <a:rPr lang="en-US" altLang="zh-CN" sz="2400" baseline="-25000" smtClean="0"/>
              <a:t>1</a:t>
            </a:r>
            <a:r>
              <a:rPr lang="en-US" altLang="zh-CN" sz="2400" smtClean="0"/>
              <a:t>,</a:t>
            </a:r>
            <a:r>
              <a:rPr lang="en-US" altLang="zh-CN" sz="2400" i="1" smtClean="0"/>
              <a:t>x</a:t>
            </a:r>
            <a:r>
              <a:rPr lang="en-US" altLang="zh-CN" sz="2400" baseline="-25000" smtClean="0"/>
              <a:t>2</a:t>
            </a:r>
            <a:r>
              <a:rPr lang="en-US" altLang="zh-CN" sz="2400" smtClean="0">
                <a:sym typeface="Symbol" pitchFamily="18" charset="2"/>
              </a:rPr>
              <a:t></a:t>
            </a:r>
            <a:r>
              <a:rPr lang="en-US" altLang="zh-CN" sz="2400" i="1" smtClean="0"/>
              <a:t>A</a:t>
            </a:r>
            <a:r>
              <a:rPr lang="en-US" altLang="zh-CN" sz="2400" smtClean="0"/>
              <a:t>, </a:t>
            </a:r>
            <a:r>
              <a:rPr lang="en-US" altLang="zh-CN" sz="2400" i="1" smtClean="0"/>
              <a:t>x</a:t>
            </a:r>
            <a:r>
              <a:rPr lang="en-US" altLang="zh-CN" sz="2400" baseline="-25000" smtClean="0"/>
              <a:t>1</a:t>
            </a:r>
            <a:r>
              <a:rPr lang="en-US" altLang="zh-CN" sz="2400" smtClean="0">
                <a:sym typeface="Symbol" pitchFamily="18" charset="2"/>
              </a:rPr>
              <a:t></a:t>
            </a:r>
            <a:r>
              <a:rPr lang="en-US" altLang="zh-CN" sz="2400" i="1" smtClean="0"/>
              <a:t>x</a:t>
            </a:r>
            <a:r>
              <a:rPr lang="en-US" altLang="zh-CN" sz="2400" baseline="-25000" smtClean="0"/>
              <a:t>2</a:t>
            </a:r>
            <a:r>
              <a:rPr lang="en-US" altLang="zh-CN" sz="2400" smtClean="0"/>
              <a:t>, </a:t>
            </a:r>
            <a:r>
              <a:rPr lang="zh-CN" altLang="en-US" sz="2400" smtClean="0"/>
              <a:t>且  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1" smtClean="0"/>
              <a:t>      </a:t>
            </a:r>
            <a:r>
              <a:rPr lang="en-US" altLang="zh-CN" sz="2400" i="1" smtClean="0"/>
              <a:t>f</a:t>
            </a:r>
            <a:r>
              <a:rPr lang="en-US" altLang="zh-CN" sz="2400" smtClean="0"/>
              <a:t>(</a:t>
            </a:r>
            <a:r>
              <a:rPr lang="en-US" altLang="zh-CN" sz="2400" i="1" smtClean="0"/>
              <a:t>x</a:t>
            </a:r>
            <a:r>
              <a:rPr lang="en-US" altLang="zh-CN" sz="2400" baseline="-25000" smtClean="0"/>
              <a:t>1</a:t>
            </a:r>
            <a:r>
              <a:rPr lang="en-US" altLang="zh-CN" sz="2400" smtClean="0"/>
              <a:t>)=</a:t>
            </a:r>
            <a:r>
              <a:rPr lang="en-US" altLang="zh-CN" sz="2400" i="1" smtClean="0"/>
              <a:t>f</a:t>
            </a:r>
            <a:r>
              <a:rPr lang="en-US" altLang="zh-CN" sz="2400" smtClean="0"/>
              <a:t>(</a:t>
            </a:r>
            <a:r>
              <a:rPr lang="en-US" altLang="zh-CN" sz="2400" i="1" smtClean="0"/>
              <a:t>x</a:t>
            </a:r>
            <a:r>
              <a:rPr lang="en-US" altLang="zh-CN" sz="2400" baseline="-25000" smtClean="0"/>
              <a:t>2</a:t>
            </a:r>
            <a:r>
              <a:rPr lang="en-US" altLang="zh-CN" sz="2400" smtClean="0"/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0" dur="500"/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5" dur="500"/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8" dur="500"/>
                                        <p:tgtEl>
                                          <p:spTgt spid="6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9"/>
          <p:cNvSpPr>
            <a:spLocks noChangeArrowheads="1"/>
          </p:cNvSpPr>
          <p:nvPr/>
        </p:nvSpPr>
        <p:spPr bwMode="auto">
          <a:xfrm>
            <a:off x="323850" y="1214438"/>
            <a:ext cx="7993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tabLst>
                <a:tab pos="371475" algn="l"/>
              </a:tabLst>
            </a:pPr>
            <a:r>
              <a:rPr lang="en-US" altLang="zh-CN" sz="2400">
                <a:latin typeface="Times New Roman" pitchFamily="18" charset="0"/>
              </a:rPr>
              <a:t>5.  </a:t>
            </a:r>
            <a:r>
              <a:rPr lang="zh-CN" altLang="en-US" sz="2400">
                <a:latin typeface="Times New Roman" pitchFamily="18" charset="0"/>
              </a:rPr>
              <a:t>设</a:t>
            </a:r>
            <a:r>
              <a:rPr lang="en-US" altLang="zh-CN" sz="2400" i="1">
                <a:latin typeface="Times New Roman" pitchFamily="18" charset="0"/>
              </a:rPr>
              <a:t>A</a:t>
            </a:r>
            <a:r>
              <a:rPr lang="en-US" altLang="zh-CN" sz="2400">
                <a:latin typeface="Times New Roman" pitchFamily="18" charset="0"/>
              </a:rPr>
              <a:t>, </a:t>
            </a:r>
            <a:r>
              <a:rPr lang="en-US" altLang="zh-CN" sz="2400" i="1">
                <a:latin typeface="Times New Roman" pitchFamily="18" charset="0"/>
              </a:rPr>
              <a:t>B</a:t>
            </a:r>
            <a:r>
              <a:rPr lang="zh-CN" altLang="en-US" sz="2400">
                <a:latin typeface="Times New Roman" pitchFamily="18" charset="0"/>
              </a:rPr>
              <a:t>为二集合</a:t>
            </a:r>
            <a:r>
              <a:rPr lang="en-US" altLang="zh-CN" sz="2400">
                <a:latin typeface="Times New Roman" pitchFamily="18" charset="0"/>
              </a:rPr>
              <a:t>, </a:t>
            </a:r>
            <a:r>
              <a:rPr lang="zh-CN" altLang="en-US" sz="2400">
                <a:latin typeface="Times New Roman" pitchFamily="18" charset="0"/>
              </a:rPr>
              <a:t>证明：如果</a:t>
            </a:r>
            <a:r>
              <a:rPr lang="en-US" altLang="zh-CN" sz="2400" i="1">
                <a:latin typeface="Times New Roman" pitchFamily="18" charset="0"/>
              </a:rPr>
              <a:t>A</a:t>
            </a:r>
            <a:r>
              <a:rPr lang="en-US" altLang="zh-CN" sz="2400">
                <a:latin typeface="Times New Roman" pitchFamily="18" charset="0"/>
              </a:rPr>
              <a:t>≈</a:t>
            </a:r>
            <a:r>
              <a:rPr lang="en-US" altLang="zh-CN" sz="2400" i="1">
                <a:latin typeface="Times New Roman" pitchFamily="18" charset="0"/>
              </a:rPr>
              <a:t>B</a:t>
            </a:r>
            <a:r>
              <a:rPr lang="en-US" altLang="zh-CN" sz="2400">
                <a:latin typeface="Times New Roman" pitchFamily="18" charset="0"/>
              </a:rPr>
              <a:t>, </a:t>
            </a:r>
            <a:r>
              <a:rPr lang="zh-CN" altLang="en-US" sz="2400">
                <a:latin typeface="Times New Roman" pitchFamily="18" charset="0"/>
              </a:rPr>
              <a:t>则 </a:t>
            </a:r>
            <a:r>
              <a:rPr lang="en-US" altLang="zh-CN" sz="2400" i="1">
                <a:latin typeface="Times New Roman" pitchFamily="18" charset="0"/>
              </a:rPr>
              <a:t>P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A</a:t>
            </a:r>
            <a:r>
              <a:rPr lang="en-US" altLang="zh-CN" sz="2400">
                <a:latin typeface="Times New Roman" pitchFamily="18" charset="0"/>
              </a:rPr>
              <a:t>)≈</a:t>
            </a:r>
            <a:r>
              <a:rPr lang="en-US" altLang="zh-CN" sz="2400" i="1">
                <a:latin typeface="Times New Roman" pitchFamily="18" charset="0"/>
              </a:rPr>
              <a:t>P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B</a:t>
            </a:r>
            <a:r>
              <a:rPr lang="en-US" altLang="zh-CN" sz="2400">
                <a:latin typeface="Times New Roman" pitchFamily="18" charset="0"/>
              </a:rPr>
              <a:t>)</a:t>
            </a:r>
          </a:p>
        </p:txBody>
      </p:sp>
      <p:sp>
        <p:nvSpPr>
          <p:cNvPr id="63491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练习</a:t>
            </a:r>
            <a:r>
              <a:rPr lang="en-US" altLang="zh-CN" smtClean="0">
                <a:latin typeface="Times New Roman" pitchFamily="18" charset="0"/>
              </a:rPr>
              <a:t>5</a:t>
            </a:r>
          </a:p>
        </p:txBody>
      </p:sp>
      <p:sp>
        <p:nvSpPr>
          <p:cNvPr id="64516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395288" y="1628775"/>
            <a:ext cx="8497887" cy="4525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FF3300"/>
                </a:solidFill>
              </a:rPr>
              <a:t>证明：</a:t>
            </a:r>
            <a:r>
              <a:rPr lang="en-US" altLang="zh-CN" sz="2400" smtClean="0"/>
              <a:t> </a:t>
            </a:r>
            <a:r>
              <a:rPr lang="zh-CN" altLang="en-US" sz="2400" smtClean="0"/>
              <a:t>因为</a:t>
            </a:r>
            <a:r>
              <a:rPr lang="en-US" altLang="zh-CN" sz="2400" i="1" smtClean="0"/>
              <a:t>A</a:t>
            </a:r>
            <a:r>
              <a:rPr lang="en-US" altLang="zh-CN" sz="2400" smtClean="0"/>
              <a:t>≈</a:t>
            </a:r>
            <a:r>
              <a:rPr lang="en-US" altLang="zh-CN" sz="2400" i="1" smtClean="0"/>
              <a:t>B</a:t>
            </a:r>
            <a:r>
              <a:rPr lang="zh-CN" altLang="en-US" sz="2400" smtClean="0"/>
              <a:t>，存在双射函数 </a:t>
            </a:r>
            <a:r>
              <a:rPr lang="en-US" altLang="zh-CN" sz="2400" i="1" smtClean="0"/>
              <a:t>f</a:t>
            </a:r>
            <a:r>
              <a:rPr lang="en-US" altLang="zh-CN" sz="2400" smtClean="0"/>
              <a:t>:</a:t>
            </a:r>
            <a:r>
              <a:rPr lang="en-US" altLang="zh-CN" sz="2400" i="1" smtClean="0"/>
              <a:t>A</a:t>
            </a:r>
            <a:r>
              <a:rPr lang="en-US" altLang="zh-CN" sz="2400" smtClean="0">
                <a:sym typeface="Symbol" pitchFamily="18" charset="2"/>
              </a:rPr>
              <a:t></a:t>
            </a:r>
            <a:r>
              <a:rPr lang="en-US" altLang="zh-CN" sz="2400" i="1" smtClean="0"/>
              <a:t>B</a:t>
            </a:r>
            <a:r>
              <a:rPr lang="zh-CN" altLang="en-US" sz="2400" smtClean="0"/>
              <a:t>，反函数 </a:t>
            </a:r>
            <a:r>
              <a:rPr lang="en-US" altLang="zh-CN" sz="2400" i="1" smtClean="0"/>
              <a:t>f </a:t>
            </a:r>
            <a:r>
              <a:rPr lang="en-US" altLang="zh-CN" sz="2400" baseline="30000" smtClean="0">
                <a:sym typeface="Symbol" pitchFamily="18" charset="2"/>
              </a:rPr>
              <a:t></a:t>
            </a:r>
            <a:r>
              <a:rPr lang="en-US" altLang="zh-CN" sz="2400" baseline="30000" smtClean="0"/>
              <a:t>1</a:t>
            </a:r>
            <a:r>
              <a:rPr lang="en-US" altLang="zh-CN" sz="2400" smtClean="0"/>
              <a:t>:  </a:t>
            </a:r>
            <a:r>
              <a:rPr lang="en-US" altLang="zh-CN" sz="2400" i="1" smtClean="0"/>
              <a:t>B</a:t>
            </a:r>
            <a:r>
              <a:rPr lang="en-US" altLang="zh-CN" sz="2400" smtClean="0">
                <a:sym typeface="Symbol" pitchFamily="18" charset="2"/>
              </a:rPr>
              <a:t></a:t>
            </a:r>
            <a:r>
              <a:rPr lang="en-US" altLang="zh-CN" sz="2400" i="1" smtClean="0"/>
              <a:t>A</a:t>
            </a:r>
            <a:endParaRPr lang="en-US" altLang="zh-CN" sz="2400" smtClean="0"/>
          </a:p>
          <a:p>
            <a:pPr>
              <a:buFont typeface="Wingdings" pitchFamily="2" charset="2"/>
              <a:buNone/>
            </a:pPr>
            <a:r>
              <a:rPr lang="zh-CN" altLang="en-US" sz="2400" smtClean="0"/>
              <a:t>构造函数  </a:t>
            </a:r>
            <a:r>
              <a:rPr lang="en-US" altLang="zh-CN" sz="2400" i="1" smtClean="0"/>
              <a:t>g</a:t>
            </a:r>
            <a:r>
              <a:rPr lang="en-US" altLang="zh-CN" sz="2400" smtClean="0"/>
              <a:t>:</a:t>
            </a:r>
            <a:r>
              <a:rPr lang="en-US" altLang="zh-CN" sz="2400" i="1" smtClean="0"/>
              <a:t>P</a:t>
            </a:r>
            <a:r>
              <a:rPr lang="en-US" altLang="zh-CN" sz="2400" smtClean="0"/>
              <a:t>(</a:t>
            </a:r>
            <a:r>
              <a:rPr lang="en-US" altLang="zh-CN" sz="2400" i="1" smtClean="0"/>
              <a:t>A</a:t>
            </a:r>
            <a:r>
              <a:rPr lang="en-US" altLang="zh-CN" sz="2400" smtClean="0"/>
              <a:t>) </a:t>
            </a:r>
            <a:r>
              <a:rPr lang="en-US" altLang="zh-CN" sz="2400" smtClean="0">
                <a:sym typeface="Symbol" pitchFamily="18" charset="2"/>
              </a:rPr>
              <a:t></a:t>
            </a:r>
            <a:r>
              <a:rPr lang="en-US" altLang="zh-CN" sz="2400" i="1" smtClean="0"/>
              <a:t>P</a:t>
            </a:r>
            <a:r>
              <a:rPr lang="en-US" altLang="zh-CN" sz="2400" smtClean="0"/>
              <a:t>(</a:t>
            </a:r>
            <a:r>
              <a:rPr lang="en-US" altLang="zh-CN" sz="2400" i="1" smtClean="0"/>
              <a:t>B</a:t>
            </a:r>
            <a:r>
              <a:rPr lang="en-US" altLang="zh-CN" sz="2400" smtClean="0"/>
              <a:t>), </a:t>
            </a:r>
            <a:endParaRPr lang="en-US" altLang="zh-CN" sz="2400" i="1" smtClean="0"/>
          </a:p>
          <a:p>
            <a:pPr>
              <a:buFont typeface="Wingdings" pitchFamily="2" charset="2"/>
              <a:buNone/>
            </a:pPr>
            <a:r>
              <a:rPr lang="en-US" altLang="zh-CN" sz="2400" i="1" smtClean="0"/>
              <a:t>                   g</a:t>
            </a:r>
            <a:r>
              <a:rPr lang="en-US" altLang="zh-CN" sz="2400" smtClean="0"/>
              <a:t>(</a:t>
            </a:r>
            <a:r>
              <a:rPr lang="en-US" altLang="zh-CN" sz="2400" i="1" smtClean="0"/>
              <a:t>T</a:t>
            </a:r>
            <a:r>
              <a:rPr lang="en-US" altLang="zh-CN" sz="2400" smtClean="0"/>
              <a:t>) = </a:t>
            </a:r>
            <a:r>
              <a:rPr lang="en-US" altLang="zh-CN" sz="2400" i="1" smtClean="0"/>
              <a:t>f</a:t>
            </a:r>
            <a:r>
              <a:rPr lang="en-US" altLang="zh-CN" sz="2400" smtClean="0"/>
              <a:t>(</a:t>
            </a:r>
            <a:r>
              <a:rPr lang="en-US" altLang="zh-CN" sz="2400" i="1" smtClean="0"/>
              <a:t>T</a:t>
            </a:r>
            <a:r>
              <a:rPr lang="en-US" altLang="zh-CN" sz="2400" smtClean="0"/>
              <a:t>)</a:t>
            </a:r>
            <a:r>
              <a:rPr lang="zh-CN" altLang="en-US" sz="2400" smtClean="0"/>
              <a:t>，</a:t>
            </a:r>
            <a:r>
              <a:rPr lang="zh-CN" altLang="en-US" sz="2400" smtClean="0">
                <a:sym typeface="Symbol" pitchFamily="18" charset="2"/>
              </a:rPr>
              <a:t></a:t>
            </a:r>
            <a:r>
              <a:rPr lang="en-US" altLang="zh-CN" sz="2400" i="1" smtClean="0"/>
              <a:t>T</a:t>
            </a:r>
            <a:r>
              <a:rPr lang="en-US" altLang="zh-CN" sz="2400" smtClean="0">
                <a:sym typeface="Symbol" pitchFamily="18" charset="2"/>
              </a:rPr>
              <a:t></a:t>
            </a:r>
            <a:r>
              <a:rPr lang="en-US" altLang="zh-CN" sz="2400" i="1" smtClean="0"/>
              <a:t>A</a:t>
            </a:r>
            <a:r>
              <a:rPr lang="en-US" altLang="zh-CN" sz="2400" smtClean="0"/>
              <a:t>  </a:t>
            </a:r>
            <a:r>
              <a:rPr lang="zh-CN" altLang="en-US" sz="2400" smtClean="0"/>
              <a:t>（</a:t>
            </a:r>
            <a:r>
              <a:rPr lang="en-US" altLang="zh-CN" sz="2400" i="1" smtClean="0"/>
              <a:t>f</a:t>
            </a:r>
            <a:r>
              <a:rPr lang="en-US" altLang="zh-CN" sz="2400" smtClean="0"/>
              <a:t>(</a:t>
            </a:r>
            <a:r>
              <a:rPr lang="en-US" altLang="zh-CN" sz="2400" i="1" smtClean="0"/>
              <a:t>T</a:t>
            </a:r>
            <a:r>
              <a:rPr lang="en-US" altLang="zh-CN" sz="2400" smtClean="0"/>
              <a:t>)</a:t>
            </a:r>
            <a:r>
              <a:rPr lang="zh-CN" altLang="en-US" sz="2400" smtClean="0"/>
              <a:t>是</a:t>
            </a:r>
            <a:r>
              <a:rPr lang="en-US" altLang="zh-CN" sz="2400" i="1" smtClean="0"/>
              <a:t>T</a:t>
            </a:r>
            <a:r>
              <a:rPr lang="zh-CN" altLang="en-US" sz="2400" smtClean="0"/>
              <a:t>在函数 </a:t>
            </a:r>
            <a:r>
              <a:rPr lang="en-US" altLang="zh-CN" sz="2400" i="1" smtClean="0"/>
              <a:t>f </a:t>
            </a:r>
            <a:r>
              <a:rPr lang="zh-CN" altLang="en-US" sz="2400" smtClean="0"/>
              <a:t>的像） </a:t>
            </a:r>
          </a:p>
          <a:p>
            <a:pPr>
              <a:buFont typeface="Wingdings" pitchFamily="2" charset="2"/>
              <a:buNone/>
            </a:pPr>
            <a:r>
              <a:rPr lang="zh-CN" altLang="en-US" sz="2400" smtClean="0"/>
              <a:t>证明 </a:t>
            </a:r>
            <a:r>
              <a:rPr lang="en-US" altLang="zh-CN" sz="2400" i="1" smtClean="0"/>
              <a:t>g </a:t>
            </a:r>
            <a:r>
              <a:rPr lang="zh-CN" altLang="en-US" sz="2400" smtClean="0"/>
              <a:t>的满射性：对于任何</a:t>
            </a:r>
            <a:r>
              <a:rPr lang="en-US" altLang="zh-CN" sz="2400" i="1" smtClean="0"/>
              <a:t>S </a:t>
            </a:r>
            <a:r>
              <a:rPr lang="en-US" altLang="zh-CN" sz="2400" smtClean="0">
                <a:sym typeface="Symbol" pitchFamily="18" charset="2"/>
              </a:rPr>
              <a:t></a:t>
            </a:r>
            <a:r>
              <a:rPr lang="en-US" altLang="zh-CN" sz="2400" i="1" smtClean="0"/>
              <a:t>B</a:t>
            </a:r>
            <a:r>
              <a:rPr lang="en-US" altLang="zh-CN" sz="2400" smtClean="0"/>
              <a:t>, </a:t>
            </a:r>
            <a:r>
              <a:rPr lang="zh-CN" altLang="en-US" sz="2400" smtClean="0"/>
              <a:t>存在 </a:t>
            </a:r>
            <a:r>
              <a:rPr lang="en-US" altLang="zh-CN" sz="2400" i="1" smtClean="0"/>
              <a:t>f </a:t>
            </a:r>
            <a:r>
              <a:rPr lang="en-US" altLang="zh-CN" sz="2400" baseline="30000" smtClean="0">
                <a:sym typeface="Symbol" pitchFamily="18" charset="2"/>
              </a:rPr>
              <a:t></a:t>
            </a:r>
            <a:r>
              <a:rPr lang="en-US" altLang="zh-CN" sz="2400" baseline="30000" smtClean="0"/>
              <a:t>1</a:t>
            </a:r>
            <a:r>
              <a:rPr lang="en-US" altLang="zh-CN" sz="2400" smtClean="0"/>
              <a:t>(</a:t>
            </a:r>
            <a:r>
              <a:rPr lang="en-US" altLang="zh-CN" sz="2400" i="1" smtClean="0"/>
              <a:t>S</a:t>
            </a:r>
            <a:r>
              <a:rPr lang="en-US" altLang="zh-CN" sz="2400" smtClean="0"/>
              <a:t>) </a:t>
            </a:r>
            <a:r>
              <a:rPr lang="en-US" altLang="zh-CN" sz="2400" smtClean="0">
                <a:sym typeface="Symbol" pitchFamily="18" charset="2"/>
              </a:rPr>
              <a:t></a:t>
            </a:r>
            <a:r>
              <a:rPr lang="en-US" altLang="zh-CN" sz="2400" i="1" smtClean="0"/>
              <a:t>A</a:t>
            </a:r>
            <a:r>
              <a:rPr lang="en-US" altLang="zh-CN" sz="2400" smtClean="0"/>
              <a:t>, </a:t>
            </a:r>
            <a:r>
              <a:rPr lang="zh-CN" altLang="en-US" sz="2400" smtClean="0"/>
              <a:t>且</a:t>
            </a:r>
          </a:p>
          <a:p>
            <a:pPr>
              <a:buFont typeface="Wingdings" pitchFamily="2" charset="2"/>
              <a:buNone/>
            </a:pPr>
            <a:r>
              <a:rPr lang="zh-CN" altLang="en-US" sz="2400" smtClean="0"/>
              <a:t>                   </a:t>
            </a:r>
            <a:r>
              <a:rPr lang="en-US" altLang="zh-CN" sz="2400" i="1" smtClean="0"/>
              <a:t>g</a:t>
            </a:r>
            <a:r>
              <a:rPr lang="en-US" altLang="zh-CN" sz="2400" smtClean="0"/>
              <a:t>(</a:t>
            </a:r>
            <a:r>
              <a:rPr lang="en-US" altLang="zh-CN" sz="2400" i="1" smtClean="0"/>
              <a:t>f </a:t>
            </a:r>
            <a:r>
              <a:rPr lang="en-US" altLang="zh-CN" sz="2400" baseline="30000" smtClean="0">
                <a:sym typeface="Symbol" pitchFamily="18" charset="2"/>
              </a:rPr>
              <a:t></a:t>
            </a:r>
            <a:r>
              <a:rPr lang="en-US" altLang="zh-CN" sz="2400" baseline="30000" smtClean="0"/>
              <a:t>1</a:t>
            </a:r>
            <a:r>
              <a:rPr lang="en-US" altLang="zh-CN" sz="2400" smtClean="0"/>
              <a:t>(</a:t>
            </a:r>
            <a:r>
              <a:rPr lang="en-US" altLang="zh-CN" sz="2400" i="1" smtClean="0"/>
              <a:t>S</a:t>
            </a:r>
            <a:r>
              <a:rPr lang="en-US" altLang="zh-CN" sz="2400" smtClean="0"/>
              <a:t>)) = </a:t>
            </a:r>
            <a:r>
              <a:rPr lang="en-US" altLang="zh-CN" sz="2400" i="1" smtClean="0"/>
              <a:t>f</a:t>
            </a:r>
            <a:r>
              <a:rPr lang="en-US" altLang="zh-CN" sz="2400" smtClean="0">
                <a:sym typeface="Symbol" pitchFamily="18" charset="2"/>
              </a:rPr>
              <a:t> </a:t>
            </a:r>
            <a:r>
              <a:rPr lang="en-US" altLang="zh-CN" sz="2400" baseline="-16000" smtClean="0">
                <a:solidFill>
                  <a:srgbClr val="000000"/>
                </a:solidFill>
                <a:sym typeface="Symbol" pitchFamily="18" charset="2"/>
              </a:rPr>
              <a:t></a:t>
            </a:r>
            <a:r>
              <a:rPr lang="en-US" altLang="zh-CN" sz="2400" smtClean="0">
                <a:sym typeface="Symbol" pitchFamily="18" charset="2"/>
              </a:rPr>
              <a:t> </a:t>
            </a:r>
            <a:r>
              <a:rPr lang="en-US" altLang="zh-CN" sz="2400" i="1" smtClean="0"/>
              <a:t>f </a:t>
            </a:r>
            <a:r>
              <a:rPr lang="en-US" altLang="zh-CN" sz="2400" baseline="30000" smtClean="0">
                <a:sym typeface="Symbol" pitchFamily="18" charset="2"/>
              </a:rPr>
              <a:t></a:t>
            </a:r>
            <a:r>
              <a:rPr lang="en-US" altLang="zh-CN" sz="2400" baseline="30000" smtClean="0"/>
              <a:t>1</a:t>
            </a:r>
            <a:r>
              <a:rPr lang="en-US" altLang="zh-CN" sz="2400" smtClean="0"/>
              <a:t>(</a:t>
            </a:r>
            <a:r>
              <a:rPr lang="en-US" altLang="zh-CN" sz="2400" i="1" smtClean="0"/>
              <a:t>S</a:t>
            </a:r>
            <a:r>
              <a:rPr lang="en-US" altLang="zh-CN" sz="2400" smtClean="0"/>
              <a:t>) = </a:t>
            </a:r>
            <a:r>
              <a:rPr lang="en-US" altLang="zh-CN" sz="2400" i="1" smtClean="0"/>
              <a:t>S</a:t>
            </a:r>
            <a:r>
              <a:rPr lang="en-US" altLang="zh-CN" sz="2400" smtClean="0"/>
              <a:t> </a:t>
            </a:r>
          </a:p>
          <a:p>
            <a:pPr>
              <a:buFont typeface="Wingdings" pitchFamily="2" charset="2"/>
              <a:buNone/>
            </a:pPr>
            <a:r>
              <a:rPr lang="zh-CN" altLang="en-US" sz="2400" smtClean="0"/>
              <a:t>证明</a:t>
            </a:r>
            <a:r>
              <a:rPr lang="en-US" altLang="zh-CN" sz="2400" i="1" smtClean="0"/>
              <a:t>g</a:t>
            </a:r>
            <a:r>
              <a:rPr lang="zh-CN" altLang="en-US" sz="2400" smtClean="0"/>
              <a:t>的单射性：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                   </a:t>
            </a:r>
            <a:r>
              <a:rPr lang="en-US" altLang="zh-CN" sz="2400" i="1" smtClean="0"/>
              <a:t>g</a:t>
            </a:r>
            <a:r>
              <a:rPr lang="en-US" altLang="zh-CN" sz="2400" smtClean="0"/>
              <a:t>(</a:t>
            </a:r>
            <a:r>
              <a:rPr lang="en-US" altLang="zh-CN" sz="2400" i="1" smtClean="0"/>
              <a:t>T</a:t>
            </a:r>
            <a:r>
              <a:rPr lang="en-US" altLang="zh-CN" sz="2400" baseline="-25000" smtClean="0"/>
              <a:t>1</a:t>
            </a:r>
            <a:r>
              <a:rPr lang="en-US" altLang="zh-CN" sz="2400" smtClean="0"/>
              <a:t>) = </a:t>
            </a:r>
            <a:r>
              <a:rPr lang="en-US" altLang="zh-CN" sz="2400" i="1" smtClean="0"/>
              <a:t>g</a:t>
            </a:r>
            <a:r>
              <a:rPr lang="en-US" altLang="zh-CN" sz="2400" smtClean="0"/>
              <a:t>(</a:t>
            </a:r>
            <a:r>
              <a:rPr lang="en-US" altLang="zh-CN" sz="2400" i="1" smtClean="0"/>
              <a:t>T</a:t>
            </a:r>
            <a:r>
              <a:rPr lang="en-US" altLang="zh-CN" sz="2400" baseline="-25000" smtClean="0"/>
              <a:t>2</a:t>
            </a:r>
            <a:r>
              <a:rPr lang="en-US" altLang="zh-CN" sz="2400" smtClean="0"/>
              <a:t>) </a:t>
            </a:r>
            <a:r>
              <a:rPr lang="en-US" altLang="zh-CN" sz="2400" smtClean="0">
                <a:sym typeface="Symbol" pitchFamily="18" charset="2"/>
              </a:rPr>
              <a:t></a:t>
            </a:r>
            <a:r>
              <a:rPr lang="en-US" altLang="zh-CN" sz="2400" smtClean="0"/>
              <a:t> </a:t>
            </a:r>
            <a:r>
              <a:rPr lang="en-US" altLang="zh-CN" sz="2400" i="1" smtClean="0"/>
              <a:t>f</a:t>
            </a:r>
            <a:r>
              <a:rPr lang="en-US" altLang="zh-CN" sz="2400" smtClean="0"/>
              <a:t>(</a:t>
            </a:r>
            <a:r>
              <a:rPr lang="en-US" altLang="zh-CN" sz="2400" i="1" smtClean="0"/>
              <a:t>T</a:t>
            </a:r>
            <a:r>
              <a:rPr lang="en-US" altLang="zh-CN" sz="2400" baseline="-25000" smtClean="0"/>
              <a:t>1</a:t>
            </a:r>
            <a:r>
              <a:rPr lang="en-US" altLang="zh-CN" sz="2400" smtClean="0"/>
              <a:t>) = </a:t>
            </a:r>
            <a:r>
              <a:rPr lang="en-US" altLang="zh-CN" sz="2400" i="1" smtClean="0"/>
              <a:t>f</a:t>
            </a:r>
            <a:r>
              <a:rPr lang="en-US" altLang="zh-CN" sz="2400" smtClean="0"/>
              <a:t>(</a:t>
            </a:r>
            <a:r>
              <a:rPr lang="en-US" altLang="zh-CN" sz="2400" i="1" smtClean="0"/>
              <a:t>T</a:t>
            </a:r>
            <a:r>
              <a:rPr lang="en-US" altLang="zh-CN" sz="2400" baseline="-25000" smtClean="0"/>
              <a:t>2</a:t>
            </a:r>
            <a:r>
              <a:rPr lang="en-US" altLang="zh-CN" sz="2400" smtClean="0"/>
              <a:t>) </a:t>
            </a:r>
            <a:endParaRPr lang="en-US" altLang="zh-CN" sz="2400" smtClean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smtClean="0">
                <a:sym typeface="Symbol" pitchFamily="18" charset="2"/>
              </a:rPr>
              <a:t>              </a:t>
            </a:r>
            <a:r>
              <a:rPr lang="en-US" altLang="zh-CN" sz="2400" smtClean="0"/>
              <a:t> </a:t>
            </a:r>
            <a:r>
              <a:rPr lang="en-US" altLang="zh-CN" sz="2400" i="1" smtClean="0"/>
              <a:t>f </a:t>
            </a:r>
            <a:r>
              <a:rPr lang="en-US" altLang="zh-CN" sz="2400" baseline="30000" smtClean="0">
                <a:sym typeface="Symbol" pitchFamily="18" charset="2"/>
              </a:rPr>
              <a:t></a:t>
            </a:r>
            <a:r>
              <a:rPr lang="en-US" altLang="zh-CN" sz="2400" baseline="30000" smtClean="0"/>
              <a:t>1</a:t>
            </a:r>
            <a:r>
              <a:rPr lang="en-US" altLang="zh-CN" sz="2400" smtClean="0"/>
              <a:t>(</a:t>
            </a:r>
            <a:r>
              <a:rPr lang="en-US" altLang="zh-CN" sz="2400" i="1" smtClean="0"/>
              <a:t>f</a:t>
            </a:r>
            <a:r>
              <a:rPr lang="en-US" altLang="zh-CN" sz="2400" smtClean="0"/>
              <a:t>(</a:t>
            </a:r>
            <a:r>
              <a:rPr lang="en-US" altLang="zh-CN" sz="2400" i="1" smtClean="0"/>
              <a:t>T</a:t>
            </a:r>
            <a:r>
              <a:rPr lang="en-US" altLang="zh-CN" sz="2400" baseline="-25000" smtClean="0"/>
              <a:t>1</a:t>
            </a:r>
            <a:r>
              <a:rPr lang="en-US" altLang="zh-CN" sz="2400" smtClean="0"/>
              <a:t>) = </a:t>
            </a:r>
            <a:r>
              <a:rPr lang="en-US" altLang="zh-CN" sz="2400" i="1" smtClean="0"/>
              <a:t>f </a:t>
            </a:r>
            <a:r>
              <a:rPr lang="en-US" altLang="zh-CN" sz="2400" baseline="30000" smtClean="0">
                <a:sym typeface="Symbol" pitchFamily="18" charset="2"/>
              </a:rPr>
              <a:t></a:t>
            </a:r>
            <a:r>
              <a:rPr lang="en-US" altLang="zh-CN" sz="2400" baseline="30000" smtClean="0"/>
              <a:t>1</a:t>
            </a:r>
            <a:r>
              <a:rPr lang="en-US" altLang="zh-CN" sz="2400" smtClean="0"/>
              <a:t>(</a:t>
            </a:r>
            <a:r>
              <a:rPr lang="en-US" altLang="zh-CN" sz="2400" i="1" smtClean="0"/>
              <a:t>f</a:t>
            </a:r>
            <a:r>
              <a:rPr lang="en-US" altLang="zh-CN" sz="2400" smtClean="0"/>
              <a:t>(</a:t>
            </a:r>
            <a:r>
              <a:rPr lang="en-US" altLang="zh-CN" sz="2400" i="1" smtClean="0"/>
              <a:t>T</a:t>
            </a:r>
            <a:r>
              <a:rPr lang="en-US" altLang="zh-CN" sz="2400" baseline="-25000" smtClean="0"/>
              <a:t>2</a:t>
            </a:r>
            <a:r>
              <a:rPr lang="en-US" altLang="zh-CN" sz="2400" smtClean="0"/>
              <a:t>)) </a:t>
            </a:r>
            <a:endParaRPr lang="en-US" altLang="zh-CN" sz="2400" smtClean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smtClean="0">
                <a:sym typeface="Symbol" pitchFamily="18" charset="2"/>
              </a:rPr>
              <a:t>              </a:t>
            </a:r>
            <a:r>
              <a:rPr lang="en-US" altLang="zh-CN" sz="2400" smtClean="0"/>
              <a:t> </a:t>
            </a:r>
            <a:r>
              <a:rPr lang="en-US" altLang="zh-CN" sz="2400" i="1" smtClean="0"/>
              <a:t>I</a:t>
            </a:r>
            <a:r>
              <a:rPr lang="en-US" altLang="zh-CN" sz="2400" i="1" baseline="-25000" smtClean="0"/>
              <a:t>A</a:t>
            </a:r>
            <a:r>
              <a:rPr lang="en-US" altLang="zh-CN" sz="2400" smtClean="0"/>
              <a:t>(</a:t>
            </a:r>
            <a:r>
              <a:rPr lang="en-US" altLang="zh-CN" sz="2400" i="1" smtClean="0"/>
              <a:t>T</a:t>
            </a:r>
            <a:r>
              <a:rPr lang="en-US" altLang="zh-CN" sz="2400" baseline="-25000" smtClean="0"/>
              <a:t>1</a:t>
            </a:r>
            <a:r>
              <a:rPr lang="en-US" altLang="zh-CN" sz="2400" smtClean="0"/>
              <a:t>) = </a:t>
            </a:r>
            <a:r>
              <a:rPr lang="en-US" altLang="zh-CN" sz="2400" i="1" smtClean="0"/>
              <a:t>I</a:t>
            </a:r>
            <a:r>
              <a:rPr lang="en-US" altLang="zh-CN" sz="2400" i="1" baseline="-25000" smtClean="0"/>
              <a:t>A</a:t>
            </a:r>
            <a:r>
              <a:rPr lang="en-US" altLang="zh-CN" sz="2400" smtClean="0"/>
              <a:t>(</a:t>
            </a:r>
            <a:r>
              <a:rPr lang="en-US" altLang="zh-CN" sz="2400" i="1" smtClean="0"/>
              <a:t>T</a:t>
            </a:r>
            <a:r>
              <a:rPr lang="en-US" altLang="zh-CN" sz="2400" baseline="-25000" smtClean="0"/>
              <a:t>2</a:t>
            </a:r>
            <a:r>
              <a:rPr lang="en-US" altLang="zh-CN" sz="2400" smtClean="0"/>
              <a:t>) </a:t>
            </a:r>
            <a:r>
              <a:rPr lang="en-US" altLang="zh-CN" sz="2400" smtClean="0">
                <a:sym typeface="Symbol" pitchFamily="18" charset="2"/>
              </a:rPr>
              <a:t></a:t>
            </a:r>
            <a:r>
              <a:rPr lang="en-US" altLang="zh-CN" sz="2400" smtClean="0"/>
              <a:t> </a:t>
            </a:r>
            <a:r>
              <a:rPr lang="en-US" altLang="zh-CN" sz="2400" i="1" smtClean="0"/>
              <a:t>T</a:t>
            </a:r>
            <a:r>
              <a:rPr lang="en-US" altLang="zh-CN" sz="2400" baseline="-25000" smtClean="0"/>
              <a:t>1</a:t>
            </a:r>
            <a:r>
              <a:rPr lang="en-US" altLang="zh-CN" sz="2400" smtClean="0"/>
              <a:t>=</a:t>
            </a:r>
            <a:r>
              <a:rPr lang="en-US" altLang="zh-CN" sz="2400" i="1" smtClean="0"/>
              <a:t>T</a:t>
            </a:r>
            <a:r>
              <a:rPr lang="en-US" altLang="zh-CN" sz="2400" baseline="-25000" smtClean="0"/>
              <a:t>2</a:t>
            </a:r>
          </a:p>
          <a:p>
            <a:pPr>
              <a:buFont typeface="Wingdings" pitchFamily="2" charset="2"/>
              <a:buNone/>
            </a:pPr>
            <a:r>
              <a:rPr lang="zh-CN" altLang="en-US" sz="2400" smtClean="0"/>
              <a:t>综合上述得到</a:t>
            </a:r>
            <a:r>
              <a:rPr lang="en-US" altLang="zh-CN" sz="2400" i="1" smtClean="0"/>
              <a:t>P</a:t>
            </a:r>
            <a:r>
              <a:rPr lang="en-US" altLang="zh-CN" sz="2400" smtClean="0"/>
              <a:t>(</a:t>
            </a:r>
            <a:r>
              <a:rPr lang="en-US" altLang="zh-CN" sz="2400" i="1" smtClean="0"/>
              <a:t>A</a:t>
            </a:r>
            <a:r>
              <a:rPr lang="en-US" altLang="zh-CN" sz="2400" smtClean="0"/>
              <a:t>)≈</a:t>
            </a:r>
            <a:r>
              <a:rPr lang="en-US" altLang="zh-CN" sz="2400" i="1" smtClean="0"/>
              <a:t>P</a:t>
            </a:r>
            <a:r>
              <a:rPr lang="en-US" altLang="zh-CN" sz="2400" smtClean="0"/>
              <a:t>(</a:t>
            </a:r>
            <a:r>
              <a:rPr lang="en-US" altLang="zh-CN" sz="2400" i="1" smtClean="0"/>
              <a:t>B</a:t>
            </a:r>
            <a:r>
              <a:rPr lang="en-US" altLang="zh-CN" sz="2400" smtClean="0"/>
              <a:t>).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4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64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64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64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64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645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645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500"/>
                                        <p:tgtEl>
                                          <p:spTgt spid="645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4" dur="500"/>
                                        <p:tgtEl>
                                          <p:spTgt spid="645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itchFamily="18" charset="0"/>
              </a:rPr>
              <a:t>证明集合</a:t>
            </a:r>
            <a:r>
              <a:rPr lang="en-US" altLang="zh-CN" i="1" smtClean="0">
                <a:latin typeface="Times New Roman" pitchFamily="18" charset="0"/>
              </a:rPr>
              <a:t>A</a:t>
            </a:r>
            <a:r>
              <a:rPr lang="zh-CN" altLang="en-US" smtClean="0">
                <a:latin typeface="Times New Roman" pitchFamily="18" charset="0"/>
              </a:rPr>
              <a:t>与</a:t>
            </a:r>
            <a:r>
              <a:rPr lang="en-US" altLang="zh-CN" i="1" smtClean="0">
                <a:latin typeface="Times New Roman" pitchFamily="18" charset="0"/>
              </a:rPr>
              <a:t>B</a:t>
            </a:r>
            <a:r>
              <a:rPr lang="zh-CN" altLang="en-US" smtClean="0">
                <a:latin typeface="Times New Roman" pitchFamily="18" charset="0"/>
              </a:rPr>
              <a:t>等势的方法</a:t>
            </a:r>
          </a:p>
        </p:txBody>
      </p:sp>
      <p:sp>
        <p:nvSpPr>
          <p:cNvPr id="65539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91513" cy="496887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FF3300"/>
                </a:solidFill>
              </a:rPr>
              <a:t>方法一：直接构造从</a:t>
            </a:r>
            <a:r>
              <a:rPr lang="en-US" altLang="zh-CN" sz="2400" i="1" smtClean="0">
                <a:solidFill>
                  <a:srgbClr val="FF3300"/>
                </a:solidFill>
              </a:rPr>
              <a:t>A</a:t>
            </a:r>
            <a:r>
              <a:rPr lang="zh-CN" altLang="en-US" sz="2400" smtClean="0">
                <a:solidFill>
                  <a:srgbClr val="FF3300"/>
                </a:solidFill>
              </a:rPr>
              <a:t>到</a:t>
            </a:r>
            <a:r>
              <a:rPr lang="en-US" altLang="zh-CN" sz="2400" i="1" smtClean="0">
                <a:solidFill>
                  <a:srgbClr val="FF3300"/>
                </a:solidFill>
              </a:rPr>
              <a:t>B</a:t>
            </a:r>
            <a:r>
              <a:rPr lang="zh-CN" altLang="en-US" sz="2400" smtClean="0">
                <a:solidFill>
                  <a:srgbClr val="FF3300"/>
                </a:solidFill>
              </a:rPr>
              <a:t>的双射</a:t>
            </a:r>
            <a:r>
              <a:rPr lang="en-US" altLang="zh-CN" sz="2400" smtClean="0">
                <a:solidFill>
                  <a:srgbClr val="FF3300"/>
                </a:solidFill>
              </a:rPr>
              <a:t>,</a:t>
            </a:r>
            <a:r>
              <a:rPr lang="en-US" altLang="zh-CN" sz="2400" smtClean="0"/>
              <a:t> </a:t>
            </a:r>
            <a:r>
              <a:rPr lang="zh-CN" altLang="en-US" sz="2400" smtClean="0"/>
              <a:t>即定义一个从</a:t>
            </a:r>
            <a:r>
              <a:rPr lang="en-US" altLang="zh-CN" sz="2400" i="1" smtClean="0"/>
              <a:t>A</a:t>
            </a:r>
            <a:r>
              <a:rPr lang="zh-CN" altLang="en-US" sz="2400" smtClean="0"/>
              <a:t>到</a:t>
            </a:r>
            <a:r>
              <a:rPr lang="en-US" altLang="zh-CN" sz="2400" i="1" smtClean="0"/>
              <a:t>B</a:t>
            </a:r>
            <a:r>
              <a:rPr lang="zh-CN" altLang="en-US" sz="2400" smtClean="0"/>
              <a:t>的函数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smtClean="0"/>
              <a:t>                  </a:t>
            </a:r>
            <a:r>
              <a:rPr lang="en-US" altLang="zh-CN" sz="2400" i="1" smtClean="0"/>
              <a:t>f</a:t>
            </a:r>
            <a:r>
              <a:rPr lang="en-US" altLang="zh-CN" sz="2400" smtClean="0"/>
              <a:t>:</a:t>
            </a:r>
            <a:r>
              <a:rPr lang="en-US" altLang="zh-CN" sz="2400" i="1" smtClean="0"/>
              <a:t>A</a:t>
            </a:r>
            <a:r>
              <a:rPr lang="en-US" altLang="zh-CN" sz="2400" smtClean="0">
                <a:sym typeface="Symbol" pitchFamily="18" charset="2"/>
              </a:rPr>
              <a:t></a:t>
            </a:r>
            <a:r>
              <a:rPr lang="en-US" altLang="zh-CN" sz="2400" i="1" smtClean="0"/>
              <a:t>B</a:t>
            </a:r>
            <a:r>
              <a:rPr lang="zh-CN" altLang="en-US" sz="2400" i="1" smtClean="0"/>
              <a:t>，</a:t>
            </a:r>
            <a:r>
              <a:rPr lang="zh-CN" altLang="en-US" sz="2400" smtClean="0"/>
              <a:t>证明 </a:t>
            </a:r>
            <a:r>
              <a:rPr lang="en-US" altLang="zh-CN" sz="2400" i="1" smtClean="0"/>
              <a:t>f </a:t>
            </a:r>
            <a:r>
              <a:rPr lang="zh-CN" altLang="en-US" sz="2400" smtClean="0"/>
              <a:t>的满射性，证明 </a:t>
            </a:r>
            <a:r>
              <a:rPr lang="en-US" altLang="zh-CN" sz="2400" i="1" smtClean="0"/>
              <a:t>f </a:t>
            </a:r>
            <a:r>
              <a:rPr lang="zh-CN" altLang="en-US" sz="2400" smtClean="0"/>
              <a:t>的单射性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FF3300"/>
                </a:solidFill>
              </a:rPr>
              <a:t>方法二：利用定理</a:t>
            </a:r>
            <a:r>
              <a:rPr lang="en-US" altLang="zh-CN" sz="2400" smtClean="0">
                <a:solidFill>
                  <a:srgbClr val="FF3300"/>
                </a:solidFill>
              </a:rPr>
              <a:t>8.8“</a:t>
            </a:r>
            <a:r>
              <a:rPr lang="zh-CN" altLang="en-US" sz="2400" smtClean="0">
                <a:solidFill>
                  <a:srgbClr val="FF3300"/>
                </a:solidFill>
              </a:rPr>
              <a:t>优势”，</a:t>
            </a:r>
            <a:r>
              <a:rPr lang="zh-CN" altLang="en-US" sz="2400" smtClean="0"/>
              <a:t>构造两个单射 </a:t>
            </a:r>
            <a:r>
              <a:rPr lang="en-US" altLang="zh-CN" sz="2400" i="1" smtClean="0"/>
              <a:t>f</a:t>
            </a:r>
            <a:r>
              <a:rPr lang="en-US" altLang="zh-CN" sz="2400" smtClean="0"/>
              <a:t>:</a:t>
            </a:r>
            <a:r>
              <a:rPr lang="en-US" altLang="zh-CN" sz="2400" i="1" smtClean="0"/>
              <a:t>A</a:t>
            </a:r>
            <a:r>
              <a:rPr lang="en-US" altLang="zh-CN" sz="2400" smtClean="0">
                <a:sym typeface="Symbol" pitchFamily="18" charset="2"/>
              </a:rPr>
              <a:t></a:t>
            </a:r>
            <a:r>
              <a:rPr lang="en-US" altLang="zh-CN" sz="2400" i="1" smtClean="0"/>
              <a:t>B </a:t>
            </a:r>
            <a:r>
              <a:rPr lang="zh-CN" altLang="en-US" sz="2400" smtClean="0"/>
              <a:t>和 </a:t>
            </a:r>
            <a:r>
              <a:rPr lang="en-US" altLang="zh-CN" sz="2400" i="1" smtClean="0"/>
              <a:t>g</a:t>
            </a:r>
            <a:r>
              <a:rPr lang="en-US" altLang="zh-CN" sz="2400" smtClean="0"/>
              <a:t>:</a:t>
            </a:r>
            <a:r>
              <a:rPr lang="en-US" altLang="zh-CN" sz="2400" i="1" smtClean="0"/>
              <a:t>B</a:t>
            </a:r>
            <a:r>
              <a:rPr lang="en-US" altLang="zh-CN" sz="2400" smtClean="0">
                <a:sym typeface="Symbol" pitchFamily="18" charset="2"/>
              </a:rPr>
              <a:t></a:t>
            </a:r>
            <a:r>
              <a:rPr lang="en-US" altLang="zh-CN" sz="2400" i="1" smtClean="0"/>
              <a:t>A</a:t>
            </a:r>
            <a:r>
              <a:rPr lang="en-US" altLang="zh-CN" sz="2400" smtClean="0"/>
              <a:t>. </a:t>
            </a:r>
            <a:r>
              <a:rPr lang="zh-CN" altLang="en-US" sz="2400" smtClean="0"/>
              <a:t>即 定义函数 </a:t>
            </a:r>
            <a:r>
              <a:rPr lang="en-US" altLang="zh-CN" sz="2400" i="1" smtClean="0"/>
              <a:t>f </a:t>
            </a:r>
            <a:r>
              <a:rPr lang="zh-CN" altLang="en-US" sz="2400" smtClean="0"/>
              <a:t>和 </a:t>
            </a:r>
            <a:r>
              <a:rPr lang="en-US" altLang="zh-CN" sz="2400" i="1" smtClean="0"/>
              <a:t>g </a:t>
            </a:r>
            <a:r>
              <a:rPr lang="zh-CN" altLang="en-US" sz="2400" smtClean="0"/>
              <a:t>，证明 </a:t>
            </a:r>
            <a:r>
              <a:rPr lang="en-US" altLang="zh-CN" sz="2400" i="1" smtClean="0"/>
              <a:t>f </a:t>
            </a:r>
            <a:r>
              <a:rPr lang="zh-CN" altLang="en-US" sz="2400" smtClean="0"/>
              <a:t>和 </a:t>
            </a:r>
            <a:r>
              <a:rPr lang="en-US" altLang="zh-CN" sz="2400" i="1" smtClean="0"/>
              <a:t>g </a:t>
            </a:r>
            <a:r>
              <a:rPr lang="zh-CN" altLang="en-US" sz="2400" smtClean="0"/>
              <a:t>的单射性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FF3300"/>
                </a:solidFill>
              </a:rPr>
              <a:t>方法三：利用等势的传递性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FF3300"/>
                </a:solidFill>
              </a:rPr>
              <a:t>方法四：直接计算</a:t>
            </a:r>
            <a:r>
              <a:rPr lang="en-US" altLang="zh-CN" sz="2400" i="1" smtClean="0">
                <a:solidFill>
                  <a:srgbClr val="FF3300"/>
                </a:solidFill>
              </a:rPr>
              <a:t>A</a:t>
            </a:r>
            <a:r>
              <a:rPr lang="zh-CN" altLang="en-US" sz="2400" smtClean="0">
                <a:solidFill>
                  <a:srgbClr val="FF3300"/>
                </a:solidFill>
              </a:rPr>
              <a:t>与</a:t>
            </a:r>
            <a:r>
              <a:rPr lang="en-US" altLang="zh-CN" sz="2400" i="1" smtClean="0">
                <a:solidFill>
                  <a:srgbClr val="FF3300"/>
                </a:solidFill>
              </a:rPr>
              <a:t>B</a:t>
            </a:r>
            <a:r>
              <a:rPr lang="zh-CN" altLang="en-US" sz="2400" smtClean="0">
                <a:solidFill>
                  <a:srgbClr val="FF3300"/>
                </a:solidFill>
              </a:rPr>
              <a:t>的基数，</a:t>
            </a:r>
            <a:r>
              <a:rPr lang="zh-CN" altLang="en-US" sz="2400" smtClean="0"/>
              <a:t>得到</a:t>
            </a:r>
            <a:r>
              <a:rPr lang="en-US" altLang="zh-CN" sz="2400" smtClean="0"/>
              <a:t>card </a:t>
            </a:r>
            <a:r>
              <a:rPr lang="en-US" altLang="zh-CN" sz="2400" i="1" smtClean="0"/>
              <a:t>A</a:t>
            </a:r>
            <a:r>
              <a:rPr lang="en-US" altLang="zh-CN" sz="2400" smtClean="0"/>
              <a:t>=card </a:t>
            </a:r>
            <a:r>
              <a:rPr lang="en-US" altLang="zh-CN" sz="2400" i="1" smtClean="0"/>
              <a:t>B</a:t>
            </a:r>
            <a:r>
              <a:rPr lang="en-US" altLang="zh-CN" sz="2400" smtClean="0"/>
              <a:t>. </a:t>
            </a:r>
          </a:p>
          <a:p>
            <a:pPr>
              <a:lnSpc>
                <a:spcPct val="90000"/>
              </a:lnSpc>
              <a:spcBef>
                <a:spcPct val="75000"/>
              </a:spcBef>
              <a:buFont typeface="Wingdings" pitchFamily="2" charset="2"/>
              <a:buNone/>
            </a:pPr>
            <a:r>
              <a:rPr lang="zh-CN" altLang="en-US" sz="2400" smtClean="0"/>
              <a:t>注意：</a:t>
            </a:r>
          </a:p>
          <a:p>
            <a:pPr>
              <a:lnSpc>
                <a:spcPct val="90000"/>
              </a:lnSpc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 sz="2400" smtClean="0"/>
              <a:t>以上方法中最重要的是方法一</a:t>
            </a:r>
            <a:r>
              <a:rPr lang="en-US" altLang="zh-CN" sz="2400" smtClean="0"/>
              <a:t>.</a:t>
            </a:r>
          </a:p>
          <a:p>
            <a:pPr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 sz="2400" smtClean="0"/>
              <a:t>证明集合</a:t>
            </a:r>
            <a:r>
              <a:rPr lang="en-US" altLang="zh-CN" sz="2400" i="1" smtClean="0"/>
              <a:t>A</a:t>
            </a:r>
            <a:r>
              <a:rPr lang="zh-CN" altLang="en-US" sz="2400" smtClean="0"/>
              <a:t>与自然数集合</a:t>
            </a:r>
            <a:r>
              <a:rPr lang="en-US" altLang="zh-CN" sz="2400" smtClean="0"/>
              <a:t>N</a:t>
            </a:r>
            <a:r>
              <a:rPr lang="zh-CN" altLang="en-US" sz="2400" smtClean="0"/>
              <a:t>等势的通常方法是：找到一个“数遍”</a:t>
            </a:r>
            <a:r>
              <a:rPr lang="en-US" altLang="zh-CN" sz="2400" i="1" smtClean="0"/>
              <a:t>A</a:t>
            </a:r>
            <a:r>
              <a:rPr lang="zh-CN" altLang="en-US" sz="2400" smtClean="0"/>
              <a:t>中元素的顺序</a:t>
            </a:r>
            <a:r>
              <a:rPr lang="en-US" altLang="zh-CN" sz="2400" smtClean="0"/>
              <a:t>. 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作业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3</a:t>
            </a:r>
          </a:p>
          <a:p>
            <a:r>
              <a:rPr lang="en-US" altLang="zh-CN" smtClean="0"/>
              <a:t>6</a:t>
            </a:r>
          </a:p>
          <a:p>
            <a:r>
              <a:rPr lang="en-US" altLang="zh-CN" smtClean="0"/>
              <a:t>19</a:t>
            </a:r>
          </a:p>
          <a:p>
            <a:r>
              <a:rPr lang="en-US" altLang="zh-CN" smtClean="0"/>
              <a:t>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8.1 </a:t>
            </a:r>
            <a:r>
              <a:rPr lang="zh-CN" altLang="en-US" smtClean="0"/>
              <a:t>函数的定义与性质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5757863" cy="4895850"/>
          </a:xfrm>
        </p:spPr>
        <p:txBody>
          <a:bodyPr/>
          <a:lstStyle/>
          <a:p>
            <a:pPr algn="just"/>
            <a:r>
              <a:rPr lang="zh-CN" altLang="en-US" smtClean="0">
                <a:latin typeface="Verdana" pitchFamily="34" charset="0"/>
              </a:rPr>
              <a:t>例：</a:t>
            </a:r>
            <a:r>
              <a:rPr lang="en-US" altLang="zh-CN" smtClean="0">
                <a:latin typeface="Verdana" pitchFamily="34" charset="0"/>
              </a:rPr>
              <a:t>f: {a,b,c,d} → {1,2,3}  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mtClean="0">
                <a:latin typeface="Verdana" pitchFamily="34" charset="0"/>
              </a:rPr>
              <a:t>  f(a)=1          x    f(x)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mtClean="0">
                <a:latin typeface="Verdana" pitchFamily="34" charset="0"/>
              </a:rPr>
              <a:t>  f(b)=2    </a:t>
            </a:r>
            <a:r>
              <a:rPr lang="zh-CN" altLang="en-US" smtClean="0">
                <a:latin typeface="Verdana" pitchFamily="34" charset="0"/>
              </a:rPr>
              <a:t>或   </a:t>
            </a:r>
            <a:r>
              <a:rPr lang="en-US" altLang="zh-CN" smtClean="0">
                <a:latin typeface="Verdana" pitchFamily="34" charset="0"/>
              </a:rPr>
              <a:t>a     1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mtClean="0">
                <a:latin typeface="Verdana" pitchFamily="34" charset="0"/>
              </a:rPr>
              <a:t>  f(c)=2          b     2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mtClean="0">
                <a:latin typeface="Verdana" pitchFamily="34" charset="0"/>
              </a:rPr>
              <a:t>  f(d)=1          c     2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mtClean="0">
                <a:latin typeface="Verdana" pitchFamily="34" charset="0"/>
              </a:rPr>
              <a:t>                       d     1</a:t>
            </a:r>
          </a:p>
          <a:p>
            <a:endParaRPr lang="zh-CN" altLang="en-US" smtClean="0">
              <a:latin typeface="Verdana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962650" y="1628775"/>
            <a:ext cx="2209800" cy="2657475"/>
            <a:chOff x="816" y="2358"/>
            <a:chExt cx="1392" cy="1674"/>
          </a:xfrm>
        </p:grpSpPr>
        <p:grpSp>
          <p:nvGrpSpPr>
            <p:cNvPr id="11269" name="Group 5"/>
            <p:cNvGrpSpPr>
              <a:grpSpLocks/>
            </p:cNvGrpSpPr>
            <p:nvPr/>
          </p:nvGrpSpPr>
          <p:grpSpPr bwMode="auto">
            <a:xfrm>
              <a:off x="1056" y="2640"/>
              <a:ext cx="960" cy="1248"/>
              <a:chOff x="1104" y="2736"/>
              <a:chExt cx="960" cy="1248"/>
            </a:xfrm>
          </p:grpSpPr>
          <p:sp>
            <p:nvSpPr>
              <p:cNvPr id="11272" name="Oval 6"/>
              <p:cNvSpPr>
                <a:spLocks noChangeArrowheads="1"/>
              </p:cNvSpPr>
              <p:nvPr/>
            </p:nvSpPr>
            <p:spPr bwMode="auto">
              <a:xfrm>
                <a:off x="1104" y="273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3" name="Oval 7"/>
              <p:cNvSpPr>
                <a:spLocks noChangeArrowheads="1"/>
              </p:cNvSpPr>
              <p:nvPr/>
            </p:nvSpPr>
            <p:spPr bwMode="auto">
              <a:xfrm>
                <a:off x="1104" y="312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4" name="Oval 8"/>
              <p:cNvSpPr>
                <a:spLocks noChangeArrowheads="1"/>
              </p:cNvSpPr>
              <p:nvPr/>
            </p:nvSpPr>
            <p:spPr bwMode="auto">
              <a:xfrm>
                <a:off x="1104" y="350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5" name="Oval 9"/>
              <p:cNvSpPr>
                <a:spLocks noChangeArrowheads="1"/>
              </p:cNvSpPr>
              <p:nvPr/>
            </p:nvSpPr>
            <p:spPr bwMode="auto">
              <a:xfrm>
                <a:off x="1104" y="388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6" name="Oval 10"/>
              <p:cNvSpPr>
                <a:spLocks noChangeArrowheads="1"/>
              </p:cNvSpPr>
              <p:nvPr/>
            </p:nvSpPr>
            <p:spPr bwMode="auto">
              <a:xfrm>
                <a:off x="1968" y="297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7" name="Oval 11"/>
              <p:cNvSpPr>
                <a:spLocks noChangeArrowheads="1"/>
              </p:cNvSpPr>
              <p:nvPr/>
            </p:nvSpPr>
            <p:spPr bwMode="auto">
              <a:xfrm>
                <a:off x="1968" y="340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8" name="Oval 12"/>
              <p:cNvSpPr>
                <a:spLocks noChangeArrowheads="1"/>
              </p:cNvSpPr>
              <p:nvPr/>
            </p:nvSpPr>
            <p:spPr bwMode="auto">
              <a:xfrm>
                <a:off x="1968" y="384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9" name="Line 13"/>
              <p:cNvSpPr>
                <a:spLocks noChangeShapeType="1"/>
              </p:cNvSpPr>
              <p:nvPr/>
            </p:nvSpPr>
            <p:spPr bwMode="auto">
              <a:xfrm>
                <a:off x="1152" y="2784"/>
                <a:ext cx="86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280" name="Line 14"/>
              <p:cNvSpPr>
                <a:spLocks noChangeShapeType="1"/>
              </p:cNvSpPr>
              <p:nvPr/>
            </p:nvSpPr>
            <p:spPr bwMode="auto">
              <a:xfrm flipV="1">
                <a:off x="1152" y="3024"/>
                <a:ext cx="864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281" name="Line 15"/>
              <p:cNvSpPr>
                <a:spLocks noChangeShapeType="1"/>
              </p:cNvSpPr>
              <p:nvPr/>
            </p:nvSpPr>
            <p:spPr bwMode="auto">
              <a:xfrm>
                <a:off x="1152" y="3168"/>
                <a:ext cx="86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282" name="Line 16"/>
              <p:cNvSpPr>
                <a:spLocks noChangeShapeType="1"/>
              </p:cNvSpPr>
              <p:nvPr/>
            </p:nvSpPr>
            <p:spPr bwMode="auto">
              <a:xfrm flipV="1">
                <a:off x="1152" y="3456"/>
                <a:ext cx="86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1270" name="Rectangle 17"/>
            <p:cNvSpPr>
              <a:spLocks noChangeArrowheads="1"/>
            </p:cNvSpPr>
            <p:nvPr/>
          </p:nvSpPr>
          <p:spPr bwMode="auto">
            <a:xfrm>
              <a:off x="816" y="2358"/>
              <a:ext cx="228" cy="1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kumimoji="1" lang="en-US" altLang="zh-CN" sz="2800" b="0">
                  <a:latin typeface="仿宋_GB2312" pitchFamily="49" charset="-122"/>
                  <a:ea typeface="仿宋_GB2312" pitchFamily="49" charset="-122"/>
                </a:rPr>
                <a:t>a</a:t>
              </a:r>
            </a:p>
            <a:p>
              <a:pPr eaLnBrk="1" hangingPunct="1">
                <a:lnSpc>
                  <a:spcPct val="150000"/>
                </a:lnSpc>
              </a:pPr>
              <a:r>
                <a:rPr kumimoji="1" lang="en-US" altLang="zh-CN" sz="2800" b="0">
                  <a:latin typeface="仿宋_GB2312" pitchFamily="49" charset="-122"/>
                  <a:ea typeface="仿宋_GB2312" pitchFamily="49" charset="-122"/>
                </a:rPr>
                <a:t>b</a:t>
              </a:r>
            </a:p>
            <a:p>
              <a:pPr eaLnBrk="1" hangingPunct="1">
                <a:lnSpc>
                  <a:spcPct val="150000"/>
                </a:lnSpc>
              </a:pPr>
              <a:r>
                <a:rPr kumimoji="1" lang="en-US" altLang="zh-CN" sz="2800" b="0">
                  <a:latin typeface="仿宋_GB2312" pitchFamily="49" charset="-122"/>
                  <a:ea typeface="仿宋_GB2312" pitchFamily="49" charset="-122"/>
                </a:rPr>
                <a:t>c</a:t>
              </a:r>
            </a:p>
            <a:p>
              <a:pPr eaLnBrk="1" hangingPunct="1">
                <a:lnSpc>
                  <a:spcPct val="150000"/>
                </a:lnSpc>
              </a:pPr>
              <a:r>
                <a:rPr kumimoji="1" lang="en-US" altLang="zh-CN" sz="2800" b="0">
                  <a:latin typeface="仿宋_GB2312" pitchFamily="49" charset="-122"/>
                  <a:ea typeface="仿宋_GB2312" pitchFamily="49" charset="-122"/>
                </a:rPr>
                <a:t>d</a:t>
              </a:r>
            </a:p>
          </p:txBody>
        </p:sp>
        <p:sp>
          <p:nvSpPr>
            <p:cNvPr id="11271" name="Rectangle 18"/>
            <p:cNvSpPr>
              <a:spLocks noChangeArrowheads="1"/>
            </p:cNvSpPr>
            <p:nvPr/>
          </p:nvSpPr>
          <p:spPr bwMode="auto">
            <a:xfrm>
              <a:off x="1980" y="2666"/>
              <a:ext cx="228" cy="1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kumimoji="1" lang="en-US" altLang="zh-CN" sz="2800" b="0">
                  <a:latin typeface="仿宋_GB2312" pitchFamily="49" charset="-122"/>
                  <a:ea typeface="仿宋_GB2312" pitchFamily="49" charset="-122"/>
                </a:rPr>
                <a:t>1</a:t>
              </a:r>
            </a:p>
            <a:p>
              <a:pPr eaLnBrk="1" hangingPunct="1">
                <a:lnSpc>
                  <a:spcPct val="150000"/>
                </a:lnSpc>
              </a:pPr>
              <a:r>
                <a:rPr kumimoji="1" lang="en-US" altLang="zh-CN" sz="2800" b="0">
                  <a:latin typeface="仿宋_GB2312" pitchFamily="49" charset="-122"/>
                  <a:ea typeface="仿宋_GB2312" pitchFamily="49" charset="-122"/>
                </a:rPr>
                <a:t>2</a:t>
              </a:r>
            </a:p>
            <a:p>
              <a:pPr eaLnBrk="1" hangingPunct="1">
                <a:lnSpc>
                  <a:spcPct val="150000"/>
                </a:lnSpc>
              </a:pPr>
              <a:r>
                <a:rPr kumimoji="1" lang="en-US" altLang="zh-CN" sz="2800" b="0">
                  <a:latin typeface="仿宋_GB2312" pitchFamily="49" charset="-122"/>
                  <a:ea typeface="仿宋_GB2312" pitchFamily="49" charset="-122"/>
                </a:rPr>
                <a:t>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8.1 </a:t>
            </a:r>
            <a:r>
              <a:rPr lang="zh-CN" altLang="en-US" smtClean="0"/>
              <a:t>函数的定义与性质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41438"/>
            <a:ext cx="7847013" cy="48958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smtClean="0">
                <a:solidFill>
                  <a:srgbClr val="FF0000"/>
                </a:solidFill>
                <a:latin typeface="Verdana" pitchFamily="34" charset="0"/>
              </a:rPr>
              <a:t>A</a:t>
            </a:r>
            <a:r>
              <a:rPr lang="zh-CN" altLang="en-US" sz="2400" smtClean="0">
                <a:solidFill>
                  <a:srgbClr val="FF0000"/>
                </a:solidFill>
              </a:rPr>
              <a:t>到</a:t>
            </a:r>
            <a:r>
              <a:rPr lang="en-US" altLang="zh-CN" sz="2400" smtClean="0">
                <a:solidFill>
                  <a:srgbClr val="FF0000"/>
                </a:solidFill>
                <a:latin typeface="Verdana" pitchFamily="34" charset="0"/>
              </a:rPr>
              <a:t>B</a:t>
            </a:r>
            <a:r>
              <a:rPr lang="zh-CN" altLang="en-US" sz="2400" smtClean="0">
                <a:solidFill>
                  <a:srgbClr val="FF0000"/>
                </a:solidFill>
              </a:rPr>
              <a:t>的函数集合</a:t>
            </a:r>
            <a:r>
              <a:rPr lang="en-US" altLang="zh-CN" sz="2400" smtClean="0">
                <a:solidFill>
                  <a:srgbClr val="FF0000"/>
                </a:solidFill>
                <a:latin typeface="Verdana" pitchFamily="34" charset="0"/>
              </a:rPr>
              <a:t>B</a:t>
            </a:r>
            <a:r>
              <a:rPr lang="en-US" altLang="zh-CN" sz="2400" baseline="30000" smtClean="0">
                <a:solidFill>
                  <a:srgbClr val="FF0000"/>
                </a:solidFill>
                <a:latin typeface="Verdana" pitchFamily="34" charset="0"/>
              </a:rPr>
              <a:t>A</a:t>
            </a:r>
            <a:r>
              <a:rPr lang="zh-CN" altLang="en-US" sz="2400" smtClean="0">
                <a:solidFill>
                  <a:srgbClr val="FF0000"/>
                </a:solidFill>
              </a:rPr>
              <a:t> </a:t>
            </a:r>
            <a:r>
              <a:rPr lang="en-US" altLang="zh-CN" sz="2400" smtClean="0">
                <a:solidFill>
                  <a:srgbClr val="FF0000"/>
                </a:solidFill>
                <a:latin typeface="Verdana" pitchFamily="34" charset="0"/>
              </a:rPr>
              <a:t>(B</a:t>
            </a:r>
            <a:r>
              <a:rPr lang="zh-CN" altLang="en-US" sz="2400" smtClean="0">
                <a:solidFill>
                  <a:srgbClr val="FF0000"/>
                </a:solidFill>
                <a:latin typeface="Verdana" pitchFamily="34" charset="0"/>
              </a:rPr>
              <a:t>上</a:t>
            </a:r>
            <a:r>
              <a:rPr lang="en-US" altLang="zh-CN" sz="2400" smtClean="0">
                <a:solidFill>
                  <a:srgbClr val="FF0000"/>
                </a:solidFill>
                <a:latin typeface="Verdana" pitchFamily="34" charset="0"/>
              </a:rPr>
              <a:t>A)</a:t>
            </a:r>
            <a:r>
              <a:rPr lang="zh-CN" altLang="en-US" sz="240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CN" sz="2100" smtClean="0">
                <a:solidFill>
                  <a:schemeClr val="accent2"/>
                </a:solidFill>
                <a:latin typeface="Verdana" pitchFamily="34" charset="0"/>
              </a:rPr>
              <a:t>B</a:t>
            </a:r>
            <a:r>
              <a:rPr lang="en-US" altLang="zh-CN" sz="2100" baseline="30000" smtClean="0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z="2100" smtClean="0">
                <a:solidFill>
                  <a:schemeClr val="accent2"/>
                </a:solidFill>
              </a:rPr>
              <a:t> =</a:t>
            </a:r>
            <a:r>
              <a:rPr lang="en-US" altLang="zh-CN" sz="2100" smtClean="0">
                <a:solidFill>
                  <a:schemeClr val="accent2"/>
                </a:solidFill>
                <a:latin typeface="Verdana" pitchFamily="34" charset="0"/>
              </a:rPr>
              <a:t>{f | f: A → B}</a:t>
            </a:r>
            <a:endParaRPr lang="en-US" altLang="zh-CN" sz="210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 smtClean="0"/>
              <a:t>例：设</a:t>
            </a:r>
            <a:r>
              <a:rPr lang="en-US" altLang="zh-CN" sz="2400" smtClean="0">
                <a:latin typeface="Verdana" pitchFamily="34" charset="0"/>
              </a:rPr>
              <a:t>A={1, 2, 3}, B={a,b}</a:t>
            </a:r>
            <a:r>
              <a:rPr lang="zh-CN" altLang="en-US" sz="2400" smtClean="0">
                <a:latin typeface="Verdana" pitchFamily="34" charset="0"/>
              </a:rPr>
              <a:t>，求</a:t>
            </a:r>
            <a:r>
              <a:rPr lang="en-US" altLang="zh-CN" sz="2400" smtClean="0">
                <a:latin typeface="Verdana" pitchFamily="34" charset="0"/>
              </a:rPr>
              <a:t>B</a:t>
            </a:r>
            <a:r>
              <a:rPr lang="en-US" altLang="zh-CN" sz="2400" baseline="30000" smtClean="0">
                <a:latin typeface="Verdana" pitchFamily="34" charset="0"/>
              </a:rPr>
              <a:t>A</a:t>
            </a:r>
            <a:endParaRPr lang="zh-CN" altLang="en-US" sz="240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FF0000"/>
                </a:solidFill>
                <a:latin typeface="Verdana" pitchFamily="34" charset="0"/>
              </a:rPr>
              <a:t>解：</a:t>
            </a:r>
            <a:r>
              <a:rPr lang="en-US" altLang="zh-CN" sz="2400" smtClean="0">
                <a:latin typeface="Verdana" pitchFamily="34" charset="0"/>
              </a:rPr>
              <a:t>B</a:t>
            </a:r>
            <a:r>
              <a:rPr lang="en-US" altLang="zh-CN" sz="2400" baseline="30000" smtClean="0">
                <a:latin typeface="Verdana" pitchFamily="34" charset="0"/>
              </a:rPr>
              <a:t>A</a:t>
            </a:r>
            <a:r>
              <a:rPr lang="en-US" altLang="zh-CN" sz="2400" smtClean="0">
                <a:latin typeface="Verdana" pitchFamily="34" charset="0"/>
              </a:rPr>
              <a:t>={f</a:t>
            </a:r>
            <a:r>
              <a:rPr lang="en-US" altLang="zh-CN" sz="2400" baseline="-25000" smtClean="0">
                <a:latin typeface="Verdana" pitchFamily="34" charset="0"/>
              </a:rPr>
              <a:t>0</a:t>
            </a:r>
            <a:r>
              <a:rPr lang="en-US" altLang="zh-CN" sz="2400" smtClean="0">
                <a:latin typeface="Verdana" pitchFamily="34" charset="0"/>
              </a:rPr>
              <a:t>,f</a:t>
            </a:r>
            <a:r>
              <a:rPr lang="en-US" altLang="zh-CN" sz="2400" baseline="-25000" smtClean="0">
                <a:latin typeface="Verdana" pitchFamily="34" charset="0"/>
              </a:rPr>
              <a:t>1</a:t>
            </a:r>
            <a:r>
              <a:rPr lang="en-US" altLang="zh-CN" sz="2400" smtClean="0">
                <a:latin typeface="Verdana" pitchFamily="34" charset="0"/>
              </a:rPr>
              <a:t>,…,f</a:t>
            </a:r>
            <a:r>
              <a:rPr lang="en-US" altLang="zh-CN" sz="2400" baseline="-25000" smtClean="0">
                <a:latin typeface="Verdana" pitchFamily="34" charset="0"/>
              </a:rPr>
              <a:t>7</a:t>
            </a:r>
            <a:r>
              <a:rPr lang="en-US" altLang="zh-CN" sz="2400" smtClean="0">
                <a:latin typeface="Verdana" pitchFamily="34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latin typeface="Verdana" pitchFamily="34" charset="0"/>
              </a:rPr>
              <a:t>      f</a:t>
            </a:r>
            <a:r>
              <a:rPr lang="en-US" altLang="zh-CN" sz="2400" baseline="-25000" smtClean="0">
                <a:latin typeface="Verdana" pitchFamily="34" charset="0"/>
              </a:rPr>
              <a:t>0</a:t>
            </a:r>
            <a:r>
              <a:rPr lang="en-US" altLang="zh-CN" sz="2400" smtClean="0">
                <a:latin typeface="Verdana" pitchFamily="34" charset="0"/>
              </a:rPr>
              <a:t>={&lt;1,a&gt;,&lt;2,a&gt;,&lt;3,a&gt;}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latin typeface="Verdana" pitchFamily="34" charset="0"/>
              </a:rPr>
              <a:t>      f</a:t>
            </a:r>
            <a:r>
              <a:rPr lang="en-US" altLang="zh-CN" sz="2400" baseline="-25000" smtClean="0">
                <a:latin typeface="Verdana" pitchFamily="34" charset="0"/>
              </a:rPr>
              <a:t>1</a:t>
            </a:r>
            <a:r>
              <a:rPr lang="en-US" altLang="zh-CN" sz="2400" smtClean="0">
                <a:latin typeface="Verdana" pitchFamily="34" charset="0"/>
              </a:rPr>
              <a:t>={&lt;1,a&gt;,&lt;2,a&gt;,&lt;3,b&gt;}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latin typeface="Verdana" pitchFamily="34" charset="0"/>
              </a:rPr>
              <a:t>      f</a:t>
            </a:r>
            <a:r>
              <a:rPr lang="en-US" altLang="zh-CN" sz="2400" baseline="-25000" smtClean="0">
                <a:latin typeface="Verdana" pitchFamily="34" charset="0"/>
              </a:rPr>
              <a:t>2</a:t>
            </a:r>
            <a:r>
              <a:rPr lang="en-US" altLang="zh-CN" sz="2400" smtClean="0">
                <a:latin typeface="Verdana" pitchFamily="34" charset="0"/>
              </a:rPr>
              <a:t>={&lt;1,a&gt;,&lt;2,b&gt;,&lt;3,a&gt;}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latin typeface="Verdana" pitchFamily="34" charset="0"/>
              </a:rPr>
              <a:t>      f</a:t>
            </a:r>
            <a:r>
              <a:rPr lang="en-US" altLang="zh-CN" sz="2400" baseline="-25000" smtClean="0">
                <a:latin typeface="Verdana" pitchFamily="34" charset="0"/>
              </a:rPr>
              <a:t>3</a:t>
            </a:r>
            <a:r>
              <a:rPr lang="en-US" altLang="zh-CN" sz="2400" smtClean="0">
                <a:latin typeface="Verdana" pitchFamily="34" charset="0"/>
              </a:rPr>
              <a:t>={&lt;1,a&gt;,&lt;2,b&gt;,&lt;3,b&gt;}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latin typeface="Verdana" pitchFamily="34" charset="0"/>
              </a:rPr>
              <a:t>      f</a:t>
            </a:r>
            <a:r>
              <a:rPr lang="en-US" altLang="zh-CN" sz="2400" baseline="-25000" smtClean="0">
                <a:latin typeface="Verdana" pitchFamily="34" charset="0"/>
              </a:rPr>
              <a:t>4</a:t>
            </a:r>
            <a:r>
              <a:rPr lang="en-US" altLang="zh-CN" sz="2400" smtClean="0">
                <a:latin typeface="Verdana" pitchFamily="34" charset="0"/>
              </a:rPr>
              <a:t>={&lt;1,b&gt;,&lt;2,a&gt;,&lt;3,a&gt;}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latin typeface="Verdana" pitchFamily="34" charset="0"/>
              </a:rPr>
              <a:t>      f</a:t>
            </a:r>
            <a:r>
              <a:rPr lang="en-US" altLang="zh-CN" sz="2400" baseline="-25000" smtClean="0">
                <a:latin typeface="Verdana" pitchFamily="34" charset="0"/>
              </a:rPr>
              <a:t>5</a:t>
            </a:r>
            <a:r>
              <a:rPr lang="en-US" altLang="zh-CN" sz="2400" smtClean="0">
                <a:latin typeface="Verdana" pitchFamily="34" charset="0"/>
              </a:rPr>
              <a:t>={&lt;1,b&gt;,&lt;2,a&gt;,&lt;3,b&gt;}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latin typeface="Verdana" pitchFamily="34" charset="0"/>
              </a:rPr>
              <a:t>      f</a:t>
            </a:r>
            <a:r>
              <a:rPr lang="en-US" altLang="zh-CN" sz="2400" baseline="-25000" smtClean="0">
                <a:latin typeface="Verdana" pitchFamily="34" charset="0"/>
              </a:rPr>
              <a:t>6</a:t>
            </a:r>
            <a:r>
              <a:rPr lang="en-US" altLang="zh-CN" sz="2400" smtClean="0">
                <a:latin typeface="Verdana" pitchFamily="34" charset="0"/>
              </a:rPr>
              <a:t>={&lt;1,b&gt;,&lt;2,b&gt;,&lt;3,a&gt;}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latin typeface="Verdana" pitchFamily="34" charset="0"/>
              </a:rPr>
              <a:t>      f</a:t>
            </a:r>
            <a:r>
              <a:rPr lang="en-US" altLang="zh-CN" sz="2400" baseline="-25000" smtClean="0">
                <a:latin typeface="Verdana" pitchFamily="34" charset="0"/>
              </a:rPr>
              <a:t>7</a:t>
            </a:r>
            <a:r>
              <a:rPr lang="en-US" altLang="zh-CN" sz="2400" smtClean="0">
                <a:latin typeface="Verdana" pitchFamily="34" charset="0"/>
              </a:rPr>
              <a:t>={&lt;1,b&gt;,&lt;2,b&gt;,&lt;3,b&gt;}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8.1 </a:t>
            </a:r>
            <a:r>
              <a:rPr lang="zh-CN" altLang="en-US" smtClean="0"/>
              <a:t>函数的定义与性质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algn="just"/>
            <a:r>
              <a:rPr lang="zh-CN" altLang="en-US" smtClean="0">
                <a:latin typeface="Verdana" pitchFamily="34" charset="0"/>
              </a:rPr>
              <a:t>若</a:t>
            </a:r>
            <a:r>
              <a:rPr lang="en-US" altLang="zh-CN" smtClean="0">
                <a:latin typeface="Verdana" pitchFamily="34" charset="0"/>
              </a:rPr>
              <a:t>A=Ф</a:t>
            </a:r>
            <a:r>
              <a:rPr lang="zh-CN" altLang="en-US" smtClean="0">
                <a:latin typeface="Verdana" pitchFamily="34" charset="0"/>
              </a:rPr>
              <a:t>，</a:t>
            </a:r>
            <a:r>
              <a:rPr lang="en-US" altLang="zh-CN" smtClean="0">
                <a:latin typeface="Verdana" pitchFamily="34" charset="0"/>
              </a:rPr>
              <a:t>B</a:t>
            </a:r>
            <a:r>
              <a:rPr lang="zh-CN" altLang="en-US" smtClean="0">
                <a:latin typeface="Verdana" pitchFamily="34" charset="0"/>
              </a:rPr>
              <a:t>是任意集合，那么</a:t>
            </a:r>
            <a:r>
              <a:rPr lang="en-US" altLang="zh-CN" sz="3200" smtClean="0">
                <a:solidFill>
                  <a:srgbClr val="FF0000"/>
                </a:solidFill>
                <a:latin typeface="Verdana" pitchFamily="34" charset="0"/>
              </a:rPr>
              <a:t>B</a:t>
            </a:r>
            <a:r>
              <a:rPr lang="en-US" altLang="zh-CN" sz="3200" baseline="30000" smtClean="0">
                <a:solidFill>
                  <a:srgbClr val="FF0000"/>
                </a:solidFill>
                <a:latin typeface="Verdana" pitchFamily="34" charset="0"/>
              </a:rPr>
              <a:t>A</a:t>
            </a:r>
            <a:r>
              <a:rPr lang="zh-CN" altLang="en-US" sz="3200" smtClean="0">
                <a:solidFill>
                  <a:srgbClr val="FF0000"/>
                </a:solidFill>
              </a:rPr>
              <a:t> </a:t>
            </a:r>
            <a:r>
              <a:rPr lang="en-US" altLang="zh-CN" sz="3200" smtClean="0">
                <a:solidFill>
                  <a:srgbClr val="FF0000"/>
                </a:solidFill>
                <a:latin typeface="Verdana" pitchFamily="34" charset="0"/>
              </a:rPr>
              <a:t>={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Ф</a:t>
            </a:r>
            <a:r>
              <a:rPr lang="en-US" altLang="zh-CN" sz="3200" smtClean="0">
                <a:solidFill>
                  <a:srgbClr val="FF0000"/>
                </a:solidFill>
                <a:latin typeface="Verdana" pitchFamily="34" charset="0"/>
              </a:rPr>
              <a:t>}</a:t>
            </a:r>
          </a:p>
          <a:p>
            <a:pPr marL="933450" lvl="1" indent="-476250" algn="just">
              <a:buFont typeface="Wingdings" pitchFamily="2" charset="2"/>
              <a:buNone/>
            </a:pPr>
            <a:endParaRPr lang="zh-CN" altLang="en-US" smtClean="0">
              <a:solidFill>
                <a:schemeClr val="accent2"/>
              </a:solidFill>
              <a:latin typeface="Verdana" pitchFamily="34" charset="0"/>
            </a:endParaRPr>
          </a:p>
          <a:p>
            <a:pPr marL="533400" indent="-533400" algn="just"/>
            <a:r>
              <a:rPr lang="zh-CN" altLang="en-US" smtClean="0">
                <a:latin typeface="Verdana" pitchFamily="34" charset="0"/>
              </a:rPr>
              <a:t>若</a:t>
            </a:r>
            <a:r>
              <a:rPr lang="en-US" altLang="zh-CN" smtClean="0">
                <a:latin typeface="Verdana" pitchFamily="34" charset="0"/>
              </a:rPr>
              <a:t>A≠Ф</a:t>
            </a:r>
            <a:r>
              <a:rPr lang="zh-CN" altLang="en-US" smtClean="0">
                <a:latin typeface="Verdana" pitchFamily="34" charset="0"/>
              </a:rPr>
              <a:t>而</a:t>
            </a:r>
            <a:r>
              <a:rPr lang="en-US" altLang="zh-CN" smtClean="0">
                <a:latin typeface="Verdana" pitchFamily="34" charset="0"/>
              </a:rPr>
              <a:t>B=Ф</a:t>
            </a:r>
            <a:r>
              <a:rPr lang="zh-CN" altLang="en-US" smtClean="0">
                <a:latin typeface="Verdana" pitchFamily="34" charset="0"/>
              </a:rPr>
              <a:t>，</a:t>
            </a:r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不存在从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A</a:t>
            </a:r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到</a:t>
            </a:r>
            <a:r>
              <a:rPr lang="en-US" altLang="zh-CN" smtClean="0">
                <a:solidFill>
                  <a:srgbClr val="FF0000"/>
                </a:solidFill>
                <a:latin typeface="Verdana" pitchFamily="34" charset="0"/>
              </a:rPr>
              <a:t>B</a:t>
            </a:r>
            <a:r>
              <a:rPr lang="zh-CN" altLang="en-US" smtClean="0">
                <a:solidFill>
                  <a:srgbClr val="FF0000"/>
                </a:solidFill>
                <a:latin typeface="Verdana" pitchFamily="34" charset="0"/>
              </a:rPr>
              <a:t>的函数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xobjects">
  <a:themeElements>
    <a:clrScheme name="xobjects 8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66FF"/>
      </a:hlink>
      <a:folHlink>
        <a:srgbClr val="3366FF"/>
      </a:folHlink>
    </a:clrScheme>
    <a:fontScheme name="xobjects">
      <a:majorFont>
        <a:latin typeface="Verdana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xobject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object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object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object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objects 8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66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22353</TotalTime>
  <Words>4823</Words>
  <Application>Microsoft Office PowerPoint</Application>
  <PresentationFormat>全屏显示(4:3)</PresentationFormat>
  <Paragraphs>612</Paragraphs>
  <Slides>63</Slides>
  <Notes>59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63</vt:i4>
      </vt:variant>
    </vt:vector>
  </HeadingPairs>
  <TitlesOfParts>
    <vt:vector size="77" baseType="lpstr">
      <vt:lpstr>Arial</vt:lpstr>
      <vt:lpstr>宋体</vt:lpstr>
      <vt:lpstr>Verdana</vt:lpstr>
      <vt:lpstr>Times New Roman</vt:lpstr>
      <vt:lpstr>Wingdings</vt:lpstr>
      <vt:lpstr>Symbol</vt:lpstr>
      <vt:lpstr>仿宋_GB2312</vt:lpstr>
      <vt:lpstr>Lucida Sans Unicode</vt:lpstr>
      <vt:lpstr>MS PGothic</vt:lpstr>
      <vt:lpstr>华文中宋</vt:lpstr>
      <vt:lpstr>Tahoma</vt:lpstr>
      <vt:lpstr>xobjects</vt:lpstr>
      <vt:lpstr>Microsoft 公式 3.0</vt:lpstr>
      <vt:lpstr>MathType 5.0 Equation</vt:lpstr>
      <vt:lpstr>第八章: 函数</vt:lpstr>
      <vt:lpstr>第八章: 函数</vt:lpstr>
      <vt:lpstr>8.1 函数的定义与性质</vt:lpstr>
      <vt:lpstr>8.1 函数的定义与性质</vt:lpstr>
      <vt:lpstr>8.1 函数的定义与性质</vt:lpstr>
      <vt:lpstr>8.1 函数的定义与性质</vt:lpstr>
      <vt:lpstr>8.1 函数的定义与性质</vt:lpstr>
      <vt:lpstr>8.1 函数的定义与性质</vt:lpstr>
      <vt:lpstr>8.1 函数的定义与性质</vt:lpstr>
      <vt:lpstr>8.1 函数的定义与性质</vt:lpstr>
      <vt:lpstr>8.1 函数的定义与性质</vt:lpstr>
      <vt:lpstr>8.1 函数的定义与性质</vt:lpstr>
      <vt:lpstr>8.1 函数的定义与性质</vt:lpstr>
      <vt:lpstr>8.1 函数的定义与性质</vt:lpstr>
      <vt:lpstr>8.1 函数的定义与性质</vt:lpstr>
      <vt:lpstr>8.1 函数的定义与性质</vt:lpstr>
      <vt:lpstr>8.1 函数的定义与性质</vt:lpstr>
      <vt:lpstr>8.1 函数的定义与性质</vt:lpstr>
      <vt:lpstr>8.1 函数的定义与性质</vt:lpstr>
      <vt:lpstr>8.1 函数的定义与性质</vt:lpstr>
      <vt:lpstr>第八章: 函数</vt:lpstr>
      <vt:lpstr>8.2 函数的复合与反函数</vt:lpstr>
      <vt:lpstr>8.2 函数的复合与反函数</vt:lpstr>
      <vt:lpstr>8.2 函数的复合与反函数</vt:lpstr>
      <vt:lpstr>8.2 函数的复合与反函数</vt:lpstr>
      <vt:lpstr>8.2 函数的复合与反函数</vt:lpstr>
      <vt:lpstr>8.2 函数的复合与反函数</vt:lpstr>
      <vt:lpstr>8.2 函数的复合与反函数</vt:lpstr>
      <vt:lpstr>8.2 函数的复合与反函数</vt:lpstr>
      <vt:lpstr>8.2 函数的复合与反函数</vt:lpstr>
      <vt:lpstr>8.2 函数的复合与反函数</vt:lpstr>
      <vt:lpstr>8.2 函数的复合与反函数</vt:lpstr>
      <vt:lpstr>8.2 函数的复合与反函数</vt:lpstr>
      <vt:lpstr>8.2 函数的复合与反函数</vt:lpstr>
      <vt:lpstr>8.2 函数的复合与反函数</vt:lpstr>
      <vt:lpstr>第八章: 函数</vt:lpstr>
      <vt:lpstr>8.3 集合的基数</vt:lpstr>
      <vt:lpstr>8.3 集合的基数</vt:lpstr>
      <vt:lpstr>8.3 集合的基数</vt:lpstr>
      <vt:lpstr>8.3 集合的基数</vt:lpstr>
      <vt:lpstr>8.3 集合的基数</vt:lpstr>
      <vt:lpstr>8.3 集合的基数</vt:lpstr>
      <vt:lpstr>8.3 集合的基数</vt:lpstr>
      <vt:lpstr>8.3 集合的基数</vt:lpstr>
      <vt:lpstr>8.3 集合的基数</vt:lpstr>
      <vt:lpstr>8.3 集合的基数</vt:lpstr>
      <vt:lpstr>回顾</vt:lpstr>
      <vt:lpstr>8.3 集合的基数</vt:lpstr>
      <vt:lpstr>8.3 集合的基数</vt:lpstr>
      <vt:lpstr>8.3 集合的基数</vt:lpstr>
      <vt:lpstr>8.3 集合的基数</vt:lpstr>
      <vt:lpstr>8.3 集合的基数</vt:lpstr>
      <vt:lpstr>第八章 习题课</vt:lpstr>
      <vt:lpstr>基本要求</vt:lpstr>
      <vt:lpstr>练习1</vt:lpstr>
      <vt:lpstr>幻灯片 56</vt:lpstr>
      <vt:lpstr>解答</vt:lpstr>
      <vt:lpstr>练习3</vt:lpstr>
      <vt:lpstr>幻灯片 59</vt:lpstr>
      <vt:lpstr>证明方法</vt:lpstr>
      <vt:lpstr>练习5</vt:lpstr>
      <vt:lpstr>证明集合A与B等势的方法</vt:lpstr>
      <vt:lpstr>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漆桂林</dc:creator>
  <cp:lastModifiedBy>apple</cp:lastModifiedBy>
  <cp:revision>1286</cp:revision>
  <dcterms:created xsi:type="dcterms:W3CDTF">2005-10-17T02:31:54Z</dcterms:created>
  <dcterms:modified xsi:type="dcterms:W3CDTF">2018-05-02T09:18:03Z</dcterms:modified>
</cp:coreProperties>
</file>