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8"/>
  </p:notesMasterIdLst>
  <p:handoutMasterIdLst>
    <p:handoutMasterId r:id="rId49"/>
  </p:handoutMasterIdLst>
  <p:sldIdLst>
    <p:sldId id="611" r:id="rId2"/>
    <p:sldId id="914" r:id="rId3"/>
    <p:sldId id="915" r:id="rId4"/>
    <p:sldId id="916" r:id="rId5"/>
    <p:sldId id="917" r:id="rId6"/>
    <p:sldId id="918" r:id="rId7"/>
    <p:sldId id="919" r:id="rId8"/>
    <p:sldId id="920" r:id="rId9"/>
    <p:sldId id="921" r:id="rId10"/>
    <p:sldId id="922" r:id="rId11"/>
    <p:sldId id="926" r:id="rId12"/>
    <p:sldId id="924" r:id="rId13"/>
    <p:sldId id="925" r:id="rId14"/>
    <p:sldId id="927" r:id="rId15"/>
    <p:sldId id="928" r:id="rId16"/>
    <p:sldId id="973" r:id="rId17"/>
    <p:sldId id="974" r:id="rId18"/>
    <p:sldId id="975" r:id="rId19"/>
    <p:sldId id="929" r:id="rId20"/>
    <p:sldId id="980" r:id="rId21"/>
    <p:sldId id="933" r:id="rId22"/>
    <p:sldId id="983" r:id="rId23"/>
    <p:sldId id="934" r:id="rId24"/>
    <p:sldId id="935" r:id="rId25"/>
    <p:sldId id="936" r:id="rId26"/>
    <p:sldId id="937" r:id="rId27"/>
    <p:sldId id="938" r:id="rId28"/>
    <p:sldId id="939" r:id="rId29"/>
    <p:sldId id="940" r:id="rId30"/>
    <p:sldId id="942" r:id="rId31"/>
    <p:sldId id="1017" r:id="rId32"/>
    <p:sldId id="1018" r:id="rId33"/>
    <p:sldId id="1019" r:id="rId34"/>
    <p:sldId id="1020" r:id="rId35"/>
    <p:sldId id="979" r:id="rId36"/>
    <p:sldId id="981" r:id="rId37"/>
    <p:sldId id="943" r:id="rId38"/>
    <p:sldId id="944" r:id="rId39"/>
    <p:sldId id="945" r:id="rId40"/>
    <p:sldId id="1002" r:id="rId41"/>
    <p:sldId id="947" r:id="rId42"/>
    <p:sldId id="948" r:id="rId43"/>
    <p:sldId id="949" r:id="rId44"/>
    <p:sldId id="950" r:id="rId45"/>
    <p:sldId id="1003" r:id="rId46"/>
    <p:sldId id="1004" r:id="rId47"/>
  </p:sldIdLst>
  <p:sldSz cx="9144000" cy="6858000" type="screen4x3"/>
  <p:notesSz cx="7099300" cy="10234613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6600"/>
    <a:srgbClr val="C0C0C0"/>
    <a:srgbClr val="9D0187"/>
    <a:srgbClr val="00CB00"/>
    <a:srgbClr val="00CC00"/>
    <a:srgbClr val="FF3300"/>
    <a:srgbClr val="8000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1" autoAdjust="0"/>
    <p:restoredTop sz="94660"/>
  </p:normalViewPr>
  <p:slideViewPr>
    <p:cSldViewPr>
      <p:cViewPr varScale="1">
        <p:scale>
          <a:sx n="76" d="100"/>
          <a:sy n="76" d="100"/>
        </p:scale>
        <p:origin x="-96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17.xml"/><Relationship Id="rId18" Type="http://schemas.openxmlformats.org/officeDocument/2006/relationships/slide" Target="slides/slide24.xml"/><Relationship Id="rId26" Type="http://schemas.openxmlformats.org/officeDocument/2006/relationships/slide" Target="slides/slide39.xml"/><Relationship Id="rId3" Type="http://schemas.openxmlformats.org/officeDocument/2006/relationships/slide" Target="slides/slide7.xml"/><Relationship Id="rId21" Type="http://schemas.openxmlformats.org/officeDocument/2006/relationships/slide" Target="slides/slide27.xml"/><Relationship Id="rId7" Type="http://schemas.openxmlformats.org/officeDocument/2006/relationships/slide" Target="slides/slide11.xml"/><Relationship Id="rId12" Type="http://schemas.openxmlformats.org/officeDocument/2006/relationships/slide" Target="slides/slide16.xml"/><Relationship Id="rId17" Type="http://schemas.openxmlformats.org/officeDocument/2006/relationships/slide" Target="slides/slide23.xml"/><Relationship Id="rId25" Type="http://schemas.openxmlformats.org/officeDocument/2006/relationships/slide" Target="slides/slide37.xml"/><Relationship Id="rId2" Type="http://schemas.openxmlformats.org/officeDocument/2006/relationships/slide" Target="slides/slide4.xml"/><Relationship Id="rId16" Type="http://schemas.openxmlformats.org/officeDocument/2006/relationships/slide" Target="slides/slide21.xml"/><Relationship Id="rId20" Type="http://schemas.openxmlformats.org/officeDocument/2006/relationships/slide" Target="slides/slide26.xml"/><Relationship Id="rId29" Type="http://schemas.openxmlformats.org/officeDocument/2006/relationships/slide" Target="slides/slide42.xml"/><Relationship Id="rId1" Type="http://schemas.openxmlformats.org/officeDocument/2006/relationships/slide" Target="slides/slide3.xml"/><Relationship Id="rId6" Type="http://schemas.openxmlformats.org/officeDocument/2006/relationships/slide" Target="slides/slide10.xml"/><Relationship Id="rId11" Type="http://schemas.openxmlformats.org/officeDocument/2006/relationships/slide" Target="slides/slide15.xml"/><Relationship Id="rId24" Type="http://schemas.openxmlformats.org/officeDocument/2006/relationships/slide" Target="slides/slide36.xml"/><Relationship Id="rId32" Type="http://schemas.openxmlformats.org/officeDocument/2006/relationships/slide" Target="slides/slide45.xml"/><Relationship Id="rId5" Type="http://schemas.openxmlformats.org/officeDocument/2006/relationships/slide" Target="slides/slide9.xml"/><Relationship Id="rId15" Type="http://schemas.openxmlformats.org/officeDocument/2006/relationships/slide" Target="slides/slide19.xml"/><Relationship Id="rId23" Type="http://schemas.openxmlformats.org/officeDocument/2006/relationships/slide" Target="slides/slide30.xml"/><Relationship Id="rId28" Type="http://schemas.openxmlformats.org/officeDocument/2006/relationships/slide" Target="slides/slide41.xml"/><Relationship Id="rId10" Type="http://schemas.openxmlformats.org/officeDocument/2006/relationships/slide" Target="slides/slide14.xml"/><Relationship Id="rId19" Type="http://schemas.openxmlformats.org/officeDocument/2006/relationships/slide" Target="slides/slide25.xml"/><Relationship Id="rId31" Type="http://schemas.openxmlformats.org/officeDocument/2006/relationships/slide" Target="slides/slide44.xml"/><Relationship Id="rId4" Type="http://schemas.openxmlformats.org/officeDocument/2006/relationships/slide" Target="slides/slide8.xml"/><Relationship Id="rId9" Type="http://schemas.openxmlformats.org/officeDocument/2006/relationships/slide" Target="slides/slide13.xml"/><Relationship Id="rId14" Type="http://schemas.openxmlformats.org/officeDocument/2006/relationships/slide" Target="slides/slide18.xml"/><Relationship Id="rId22" Type="http://schemas.openxmlformats.org/officeDocument/2006/relationships/slide" Target="slides/slide28.xml"/><Relationship Id="rId27" Type="http://schemas.openxmlformats.org/officeDocument/2006/relationships/slide" Target="slides/slide40.xml"/><Relationship Id="rId30" Type="http://schemas.openxmlformats.org/officeDocument/2006/relationships/slide" Target="slides/slide4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017" tIns="48148" rIns="98017" bIns="48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pPr eaLnBrk="0" hangingPunct="0"/>
            <a:fld id="{E49C6FD9-745F-4024-97BE-72D9DB14A2BA}" type="slidenum">
              <a:rPr lang="en-US" altLang="zh-CN"/>
              <a:pPr eaLnBrk="0" hangingPunct="0"/>
              <a:t>10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pPr eaLnBrk="0" hangingPunct="0"/>
            <a:fld id="{4AB6C0F9-1753-40CB-ADDB-F6902B2B92FB}" type="slidenum">
              <a:rPr lang="en-US" altLang="zh-CN"/>
              <a:pPr eaLnBrk="0" hangingPunct="0"/>
              <a:t>11</a:t>
            </a:fld>
            <a:endParaRPr lang="en-US" altLang="zh-CN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pPr eaLnBrk="0" hangingPunct="0"/>
            <a:fld id="{D9451856-4BBC-45E7-B5A0-7C9357804356}" type="slidenum">
              <a:rPr lang="en-US" altLang="zh-CN"/>
              <a:pPr eaLnBrk="0" hangingPunct="0"/>
              <a:t>12</a:t>
            </a:fld>
            <a:endParaRPr lang="en-US" altLang="zh-CN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pPr eaLnBrk="0" hangingPunct="0"/>
            <a:fld id="{21947494-1EBE-4124-AD12-AAEDE486C3BB}" type="slidenum">
              <a:rPr lang="en-US" altLang="zh-CN"/>
              <a:pPr eaLnBrk="0" hangingPunct="0"/>
              <a:t>13</a:t>
            </a:fld>
            <a:endParaRPr lang="en-US" altLang="zh-CN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pPr eaLnBrk="0" hangingPunct="0"/>
            <a:fld id="{4EE0D979-3C43-4129-A190-23461818A5A5}" type="slidenum">
              <a:rPr lang="en-US" altLang="zh-CN"/>
              <a:pPr eaLnBrk="0" hangingPunct="0"/>
              <a:t>14</a:t>
            </a:fld>
            <a:endParaRPr lang="en-US" altLang="zh-CN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pPr eaLnBrk="0" hangingPunct="0"/>
            <a:fld id="{428C5FEF-09E4-4A0D-863B-C7CF670AEC29}" type="slidenum">
              <a:rPr lang="en-US" altLang="zh-CN"/>
              <a:pPr eaLnBrk="0" hangingPunct="0"/>
              <a:t>15</a:t>
            </a:fld>
            <a:endParaRPr lang="en-US" altLang="zh-CN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pPr eaLnBrk="0" hangingPunct="0"/>
            <a:fld id="{C9CDFF6B-026E-416F-A7B3-7136719F2A74}" type="slidenum">
              <a:rPr lang="en-US" altLang="zh-CN"/>
              <a:pPr eaLnBrk="0" hangingPunct="0"/>
              <a:t>16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pPr eaLnBrk="0" hangingPunct="0"/>
            <a:fld id="{D7CCE134-60D5-4D02-B7AA-F9D1F6BE9BCA}" type="slidenum">
              <a:rPr lang="en-US" altLang="zh-CN"/>
              <a:pPr eaLnBrk="0" hangingPunct="0"/>
              <a:t>17</a:t>
            </a:fld>
            <a:endParaRPr lang="en-US" altLang="zh-CN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pPr eaLnBrk="0" hangingPunct="0"/>
            <a:fld id="{ADC1DBD1-A7A1-42F2-96B7-2D458F753A2E}" type="slidenum">
              <a:rPr lang="en-US" altLang="zh-CN"/>
              <a:pPr eaLnBrk="0" hangingPunct="0"/>
              <a:t>18</a:t>
            </a:fld>
            <a:endParaRPr lang="en-US" altLang="zh-CN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pPr eaLnBrk="0" hangingPunct="0"/>
            <a:fld id="{362D2197-DA38-4718-BBF9-6E568265BD8C}" type="slidenum">
              <a:rPr lang="en-US" altLang="zh-CN"/>
              <a:pPr eaLnBrk="0" hangingPunct="0"/>
              <a:t>19</a:t>
            </a:fld>
            <a:endParaRPr lang="en-US" altLang="zh-CN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pPr eaLnBrk="0" hangingPunct="0"/>
            <a:fld id="{068F3984-1AE6-4729-A908-AB7AB13044B6}" type="slidenum">
              <a:rPr lang="en-US" altLang="zh-CN"/>
              <a:pPr eaLnBrk="0" hangingPunct="0"/>
              <a:t>21</a:t>
            </a:fld>
            <a:endParaRPr lang="en-US" altLang="zh-CN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pPr eaLnBrk="0" hangingPunct="0"/>
            <a:fld id="{DB1BBCB4-0019-42EC-A8A5-EAAA49A28E37}" type="slidenum">
              <a:rPr lang="en-US" altLang="zh-CN"/>
              <a:pPr eaLnBrk="0" hangingPunct="0"/>
              <a:t>23</a:t>
            </a:fld>
            <a:endParaRPr lang="en-US" altLang="zh-CN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pPr eaLnBrk="0" hangingPunct="0"/>
            <a:fld id="{FD333205-3B92-46A9-BD75-28A30C83FC69}" type="slidenum">
              <a:rPr lang="en-US" altLang="zh-CN"/>
              <a:pPr eaLnBrk="0" hangingPunct="0"/>
              <a:t>24</a:t>
            </a:fld>
            <a:endParaRPr lang="en-US" altLang="zh-CN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pPr eaLnBrk="0" hangingPunct="0"/>
            <a:fld id="{0E1EE78C-4F9E-4910-B202-3483B291A791}" type="slidenum">
              <a:rPr lang="en-US" altLang="zh-CN"/>
              <a:pPr eaLnBrk="0" hangingPunct="0"/>
              <a:t>25</a:t>
            </a:fld>
            <a:endParaRPr lang="en-US" altLang="zh-CN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dirty="0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pPr eaLnBrk="0" hangingPunct="0"/>
            <a:fld id="{11EB1152-F07D-42E7-A6AC-B8EA85BC9872}" type="slidenum">
              <a:rPr lang="en-US" altLang="zh-CN"/>
              <a:pPr eaLnBrk="0" hangingPunct="0"/>
              <a:t>26</a:t>
            </a:fld>
            <a:endParaRPr lang="en-US" altLang="zh-CN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pPr eaLnBrk="0" hangingPunct="0"/>
            <a:fld id="{3E913BD5-A9D3-41B3-8C7E-660A28645EF7}" type="slidenum">
              <a:rPr lang="en-US" altLang="zh-CN"/>
              <a:pPr eaLnBrk="0" hangingPunct="0"/>
              <a:t>27</a:t>
            </a:fld>
            <a:endParaRPr lang="en-US" altLang="zh-CN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pPr eaLnBrk="0" hangingPunct="0"/>
            <a:fld id="{C5A8FAD6-908A-43EC-B4CD-7084C405B3B5}" type="slidenum">
              <a:rPr lang="en-US" altLang="zh-CN"/>
              <a:pPr eaLnBrk="0" hangingPunct="0"/>
              <a:t>28</a:t>
            </a:fld>
            <a:endParaRPr lang="en-US" altLang="zh-CN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pPr eaLnBrk="0" hangingPunct="0"/>
            <a:fld id="{244D3F99-47EE-4704-935F-358B19874BBB}" type="slidenum">
              <a:rPr lang="en-US" altLang="zh-CN"/>
              <a:pPr eaLnBrk="0" hangingPunct="0"/>
              <a:t>29</a:t>
            </a:fld>
            <a:endParaRPr lang="en-US" altLang="zh-CN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pPr eaLnBrk="0" hangingPunct="0"/>
            <a:fld id="{8515BD98-C5CD-4902-A61D-5BC42B5CF02E}" type="slidenum">
              <a:rPr lang="en-US" altLang="zh-CN"/>
              <a:pPr eaLnBrk="0" hangingPunct="0"/>
              <a:t>30</a:t>
            </a:fld>
            <a:endParaRPr lang="en-US" altLang="zh-CN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pPr eaLnBrk="0" hangingPunct="0"/>
            <a:fld id="{8BC29536-AB3F-4545-B51E-775112AA9660}" type="slidenum">
              <a:rPr lang="en-US" altLang="zh-CN"/>
              <a:pPr eaLnBrk="0" hangingPunct="0"/>
              <a:t>3</a:t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pPr eaLnBrk="0" hangingPunct="0"/>
            <a:fld id="{A9B0BE0C-891D-44B6-8E08-82951EAB07BD}" type="slidenum">
              <a:rPr lang="en-US" altLang="zh-CN"/>
              <a:pPr eaLnBrk="0" hangingPunct="0"/>
              <a:t>36</a:t>
            </a:fld>
            <a:endParaRPr lang="en-US" altLang="zh-CN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pPr eaLnBrk="0" hangingPunct="0"/>
            <a:fld id="{A7640AE3-71AF-429D-924C-D4EE1A50C7F4}" type="slidenum">
              <a:rPr lang="en-US" altLang="zh-CN"/>
              <a:pPr eaLnBrk="0" hangingPunct="0"/>
              <a:t>37</a:t>
            </a:fld>
            <a:endParaRPr lang="en-US" altLang="zh-CN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pPr eaLnBrk="0" hangingPunct="0"/>
            <a:fld id="{4F3F7987-FF72-4A4A-A00F-3B753A1619D5}" type="slidenum">
              <a:rPr lang="en-US" altLang="zh-CN"/>
              <a:pPr eaLnBrk="0" hangingPunct="0"/>
              <a:t>38</a:t>
            </a:fld>
            <a:endParaRPr lang="en-US" altLang="zh-CN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pPr eaLnBrk="0" hangingPunct="0"/>
            <a:fld id="{AB03F83A-939F-411D-9A79-05E93533BC12}" type="slidenum">
              <a:rPr lang="en-US" altLang="zh-CN"/>
              <a:pPr eaLnBrk="0" hangingPunct="0"/>
              <a:t>39</a:t>
            </a:fld>
            <a:endParaRPr lang="en-US" altLang="zh-CN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pPr eaLnBrk="0" hangingPunct="0"/>
            <a:fld id="{E6EDF821-2D6E-4950-B468-2F9D4F47C67B}" type="slidenum">
              <a:rPr lang="en-US" altLang="zh-CN"/>
              <a:pPr eaLnBrk="0" hangingPunct="0"/>
              <a:t>40</a:t>
            </a:fld>
            <a:endParaRPr lang="en-US" altLang="zh-CN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pPr eaLnBrk="0" hangingPunct="0"/>
            <a:fld id="{67487339-17F2-4B0C-ABD8-BF793C44C17A}" type="slidenum">
              <a:rPr lang="en-US" altLang="zh-CN"/>
              <a:pPr eaLnBrk="0" hangingPunct="0"/>
              <a:t>41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pPr eaLnBrk="0" hangingPunct="0"/>
            <a:fld id="{9922518F-0F97-402D-916D-98F2B6304F9B}" type="slidenum">
              <a:rPr lang="en-US" altLang="zh-CN"/>
              <a:pPr eaLnBrk="0" hangingPunct="0"/>
              <a:t>42</a:t>
            </a:fld>
            <a:endParaRPr lang="en-US" altLang="zh-CN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pPr eaLnBrk="0" hangingPunct="0"/>
            <a:fld id="{0F98C80D-49AC-4769-B9A0-B198B5A3B7F7}" type="slidenum">
              <a:rPr lang="en-US" altLang="zh-CN"/>
              <a:pPr eaLnBrk="0" hangingPunct="0"/>
              <a:t>43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pPr eaLnBrk="0" hangingPunct="0"/>
            <a:fld id="{74D780D2-6701-4068-9A75-826059EB59D1}" type="slidenum">
              <a:rPr lang="en-US" altLang="zh-CN"/>
              <a:pPr eaLnBrk="0" hangingPunct="0"/>
              <a:t>44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pPr eaLnBrk="0" hangingPunct="0"/>
            <a:fld id="{8B8BF29F-5821-43F3-8ACA-9D6DC151D93A}" type="slidenum">
              <a:rPr lang="en-US" altLang="zh-CN"/>
              <a:pPr eaLnBrk="0" hangingPunct="0"/>
              <a:t>4</a:t>
            </a:fld>
            <a:endParaRPr lang="en-US" altLang="zh-CN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pPr eaLnBrk="0" hangingPunct="0"/>
            <a:fld id="{03F3BEEE-43AA-419F-8966-232D27ED004C}" type="slidenum">
              <a:rPr lang="en-US" altLang="zh-CN"/>
              <a:pPr eaLnBrk="0" hangingPunct="0"/>
              <a:t>45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pPr eaLnBrk="0" hangingPunct="0"/>
            <a:fld id="{8EADC821-D594-42A0-9D14-EAE0FD9F6513}" type="slidenum">
              <a:rPr lang="en-US" altLang="zh-CN"/>
              <a:pPr eaLnBrk="0" hangingPunct="0"/>
              <a:t>5</a:t>
            </a:fld>
            <a:endParaRPr lang="en-US" altLang="zh-CN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pPr eaLnBrk="0" hangingPunct="0"/>
            <a:fld id="{09831D41-1377-4C78-A7DA-28485D3F0CCD}" type="slidenum">
              <a:rPr lang="en-US" altLang="zh-CN"/>
              <a:pPr eaLnBrk="0" hangingPunct="0"/>
              <a:t>6</a:t>
            </a:fld>
            <a:endParaRPr lang="en-US" altLang="zh-CN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pPr eaLnBrk="0" hangingPunct="0"/>
            <a:fld id="{D7495C32-603A-46DA-9B0F-BCA724C2FB9F}" type="slidenum">
              <a:rPr lang="en-US" altLang="zh-CN"/>
              <a:pPr eaLnBrk="0" hangingPunct="0"/>
              <a:t>7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pPr eaLnBrk="0" hangingPunct="0"/>
            <a:fld id="{3134436D-6795-4330-AC51-FCBA3690F032}" type="slidenum">
              <a:rPr lang="en-US" altLang="zh-CN"/>
              <a:pPr eaLnBrk="0" hangingPunct="0"/>
              <a:t>8</a:t>
            </a:fld>
            <a:endParaRPr lang="en-US" altLang="zh-CN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pPr eaLnBrk="0" hangingPunct="0"/>
            <a:fld id="{8684E9A4-E9D8-4F6E-AEE0-0872B0709255}" type="slidenum">
              <a:rPr lang="en-US" altLang="zh-CN"/>
              <a:pPr eaLnBrk="0" hangingPunct="0"/>
              <a:t>9</a:t>
            </a:fld>
            <a:endParaRPr lang="en-US" altLang="zh-CN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4450"/>
            <a:ext cx="1943100" cy="6192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4450"/>
            <a:ext cx="5676900" cy="6192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41438"/>
            <a:ext cx="3810000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10000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8100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100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 </a:t>
            </a:r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  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44500" y="6302375"/>
            <a:ext cx="8231188" cy="6350"/>
          </a:xfrm>
          <a:prstGeom prst="line">
            <a:avLst/>
          </a:prstGeom>
          <a:noFill/>
          <a:ln w="25400">
            <a:solidFill>
              <a:srgbClr val="00CB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kumimoji="1" lang="zh-CN" altLang="en-US" sz="24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576263" y="1217613"/>
            <a:ext cx="7956550" cy="0"/>
          </a:xfrm>
          <a:prstGeom prst="line">
            <a:avLst/>
          </a:prstGeom>
          <a:noFill/>
          <a:ln w="25400">
            <a:solidFill>
              <a:srgbClr val="2359FB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kumimoji="1" lang="zh-CN" altLang="en-US" sz="24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037388" y="6356350"/>
            <a:ext cx="1447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ctr" eaLnBrk="0" hangingPunct="0">
              <a:spcBef>
                <a:spcPct val="50000"/>
              </a:spcBef>
              <a:defRPr/>
            </a:pPr>
            <a:fld id="{845A6155-FCE2-4580-B25B-1790811EF0B3}" type="slidenum">
              <a:rPr kumimoji="1" lang="en-US" altLang="zh-CN" sz="2000">
                <a:solidFill>
                  <a:srgbClr val="00CB00"/>
                </a:solidFill>
                <a:latin typeface="Times New Roman" pitchFamily="18" charset="0"/>
                <a:ea typeface="宋体" pitchFamily="2" charset="-122"/>
              </a:rPr>
              <a:pPr algn="ctr" eaLnBrk="0" hangingPunct="0">
                <a:spcBef>
                  <a:spcPct val="50000"/>
                </a:spcBef>
                <a:defRPr/>
              </a:pPr>
              <a:t>‹#›</a:t>
            </a:fld>
            <a:endParaRPr kumimoji="1" lang="en-US" altLang="zh-CN" sz="2000">
              <a:solidFill>
                <a:srgbClr val="00CB00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031" name="Picture 10" descr="head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9388" y="261938"/>
            <a:ext cx="10795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images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40650" y="188913"/>
            <a:ext cx="11049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5" r:id="rId3"/>
    <p:sldLayoutId id="2147483694" r:id="rId4"/>
    <p:sldLayoutId id="2147483693" r:id="rId5"/>
    <p:sldLayoutId id="2147483692" r:id="rId6"/>
    <p:sldLayoutId id="2147483691" r:id="rId7"/>
    <p:sldLayoutId id="2147483690" r:id="rId8"/>
    <p:sldLayoutId id="2147483689" r:id="rId9"/>
    <p:sldLayoutId id="2147483688" r:id="rId10"/>
    <p:sldLayoutId id="2147483687" r:id="rId11"/>
    <p:sldLayoutId id="214748368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q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v"/>
        <a:defRPr kumimoji="1" sz="2500" b="1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23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4663"/>
            <a:ext cx="7772400" cy="611187"/>
          </a:xfrm>
        </p:spPr>
        <p:txBody>
          <a:bodyPr/>
          <a:lstStyle/>
          <a:p>
            <a:r>
              <a:rPr lang="zh-CN" altLang="en-US" smtClean="0"/>
              <a:t>第十一章</a:t>
            </a:r>
            <a:r>
              <a:rPr lang="en-US" altLang="zh-CN" smtClean="0"/>
              <a:t>: </a:t>
            </a:r>
            <a:r>
              <a:rPr lang="zh-CN" altLang="en-US" smtClean="0"/>
              <a:t>格与布尔代数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3988" cy="47894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/>
              <a:t>     </a:t>
            </a:r>
          </a:p>
          <a:p>
            <a:pPr>
              <a:buFont typeface="Wingdings" pitchFamily="2" charset="2"/>
              <a:buNone/>
            </a:pPr>
            <a:r>
              <a:rPr lang="zh-CN" altLang="en-US" sz="3600" smtClean="0"/>
              <a:t>    第一节：格的定义与性质</a:t>
            </a:r>
          </a:p>
          <a:p>
            <a:endParaRPr lang="zh-CN" altLang="en-US" sz="3600" smtClean="0"/>
          </a:p>
          <a:p>
            <a:pPr>
              <a:buFont typeface="Wingdings" pitchFamily="2" charset="2"/>
              <a:buNone/>
            </a:pPr>
            <a:r>
              <a:rPr lang="zh-CN" altLang="en-US" sz="3600" smtClean="0"/>
              <a:t>    第二节：分配格、有补格与布尔代数</a:t>
            </a:r>
          </a:p>
          <a:p>
            <a:pPr>
              <a:buFont typeface="Wingdings" pitchFamily="2" charset="2"/>
              <a:buNone/>
            </a:pP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3600" smtClean="0">
                <a:solidFill>
                  <a:schemeClr val="tx1"/>
                </a:solidFill>
                <a:latin typeface="Verdana" pitchFamily="34" charset="0"/>
              </a:rPr>
              <a:t>  </a:t>
            </a:r>
            <a:endParaRPr lang="zh-CN" altLang="en-US" sz="3600" smtClean="0">
              <a:solidFill>
                <a:schemeClr val="tx1"/>
              </a:solidFill>
              <a:latin typeface="Verdana" pitchFamily="34" charset="0"/>
            </a:endParaRPr>
          </a:p>
        </p:txBody>
      </p:sp>
      <p:pic>
        <p:nvPicPr>
          <p:cNvPr id="16387" name="Picture 21" descr="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2060575"/>
            <a:ext cx="5715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21" descr="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3286125"/>
            <a:ext cx="5715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077200" cy="431165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zh-CN" altLang="en-US" dirty="0" smtClean="0">
                <a:ea typeface="仿宋_GB2312" pitchFamily="49" charset="-122"/>
              </a:rPr>
              <a:t>                  设</a:t>
            </a:r>
            <a:r>
              <a:rPr lang="en-US" altLang="zh-CN" dirty="0" smtClean="0">
                <a:latin typeface="+mn-ea"/>
              </a:rPr>
              <a:t>f</a:t>
            </a:r>
            <a:r>
              <a:rPr lang="zh-CN" altLang="en-US" dirty="0" smtClean="0">
                <a:ea typeface="仿宋_GB2312" pitchFamily="49" charset="-122"/>
              </a:rPr>
              <a:t>是含有格中元素以及符号＝，</a:t>
            </a:r>
            <a:r>
              <a:rPr lang="zh-CN" altLang="en-US" dirty="0" smtClean="0">
                <a:latin typeface="Lucida Sans Unicode"/>
                <a:ea typeface="仿宋_GB2312" pitchFamily="49" charset="-122"/>
                <a:cs typeface="Lucida Sans Unicode"/>
              </a:rPr>
              <a:t>≼，≽，∨，∧等的命题。若</a:t>
            </a:r>
            <a:r>
              <a:rPr lang="en-US" altLang="zh-CN" dirty="0" smtClean="0">
                <a:latin typeface="+mj-ea"/>
                <a:ea typeface="+mj-ea"/>
                <a:cs typeface="Lucida Sans Unicode"/>
              </a:rPr>
              <a:t>f</a:t>
            </a:r>
            <a:r>
              <a:rPr lang="zh-CN" altLang="en-US" dirty="0" smtClean="0">
                <a:latin typeface="Lucida Sans Unicode"/>
                <a:ea typeface="仿宋_GB2312" pitchFamily="49" charset="-122"/>
                <a:cs typeface="Lucida Sans Unicode"/>
              </a:rPr>
              <a:t>对一切格为真，则</a:t>
            </a:r>
            <a:r>
              <a:rPr lang="en-US" altLang="zh-CN" dirty="0" smtClean="0">
                <a:latin typeface="+mj-ea"/>
                <a:cs typeface="Lucida Sans Unicode"/>
              </a:rPr>
              <a:t>f</a:t>
            </a:r>
            <a:r>
              <a:rPr lang="zh-CN" altLang="en-US" dirty="0" smtClean="0">
                <a:latin typeface="Lucida Sans Unicode"/>
                <a:ea typeface="仿宋_GB2312" pitchFamily="49" charset="-122"/>
                <a:cs typeface="Lucida Sans Unicode"/>
              </a:rPr>
              <a:t>的对偶命题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f</a:t>
            </a:r>
            <a:r>
              <a:rPr lang="en-US" altLang="zh-CN" baseline="30000" dirty="0" smtClean="0">
                <a:latin typeface="仿宋_GB2312" pitchFamily="49" charset="-122"/>
                <a:ea typeface="仿宋_GB2312" pitchFamily="49" charset="-122"/>
              </a:rPr>
              <a:t>*</a:t>
            </a:r>
            <a:r>
              <a:rPr lang="zh-CN" altLang="en-US" dirty="0" smtClean="0">
                <a:latin typeface="Lucida Sans Unicode"/>
                <a:ea typeface="仿宋_GB2312" pitchFamily="49" charset="-122"/>
                <a:cs typeface="Lucida Sans Unicode"/>
              </a:rPr>
              <a:t>也对一切格为真</a:t>
            </a:r>
            <a:endParaRPr lang="en-US" altLang="zh-CN" dirty="0" smtClean="0">
              <a:ea typeface="仿宋_GB2312" pitchFamily="49" charset="-122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dirty="0" smtClean="0">
              <a:latin typeface="仿宋_GB2312" pitchFamily="49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dirty="0" smtClean="0">
                <a:ea typeface="仿宋_GB2312" pitchFamily="49" charset="-122"/>
              </a:rPr>
              <a:t>例：如果对一切格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L</a:t>
            </a:r>
            <a:r>
              <a:rPr lang="zh-CN" altLang="en-US" dirty="0" smtClean="0">
                <a:ea typeface="仿宋_GB2312" pitchFamily="49" charset="-122"/>
              </a:rPr>
              <a:t>，</a:t>
            </a:r>
            <a:r>
              <a:rPr lang="zh-CN" altLang="en-US" dirty="0" smtClean="0">
                <a:ea typeface="仿宋_GB2312" pitchFamily="49" charset="-122"/>
                <a:sym typeface="Symbol"/>
              </a:rPr>
              <a:t></a:t>
            </a:r>
            <a:r>
              <a:rPr lang="en-US" altLang="zh-CN" dirty="0" err="1" smtClean="0">
                <a:latin typeface="仿宋_GB2312" pitchFamily="49" charset="-122"/>
                <a:ea typeface="仿宋_GB2312" pitchFamily="49" charset="-122"/>
                <a:sym typeface="Symbol"/>
              </a:rPr>
              <a:t>a,b</a:t>
            </a:r>
            <a:r>
              <a:rPr lang="en-US" altLang="zh-CN" dirty="0" smtClean="0">
                <a:ea typeface="仿宋_GB2312" pitchFamily="49" charset="-122"/>
                <a:sym typeface="Symbol"/>
              </a:rPr>
              <a:t>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 L,(</a:t>
            </a:r>
            <a:r>
              <a:rPr lang="en-US" altLang="zh-CN" dirty="0" err="1" smtClean="0"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en-US" altLang="zh-CN" dirty="0" err="1" smtClean="0">
                <a:latin typeface="仿宋_GB2312" pitchFamily="49" charset="-122"/>
                <a:ea typeface="仿宋_GB2312" pitchFamily="49" charset="-122"/>
                <a:cs typeface="Lucida Sans Unicode"/>
                <a:sym typeface="Symbol" pitchFamily="18" charset="2"/>
              </a:rPr>
              <a:t>∨</a:t>
            </a:r>
            <a:r>
              <a:rPr lang="en-US" altLang="zh-CN" dirty="0" err="1" smtClean="0"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en-US" dirty="0" smtClean="0">
                <a:latin typeface="仿宋_GB2312" pitchFamily="49" charset="-122"/>
                <a:ea typeface="仿宋_GB2312" pitchFamily="49" charset="-122"/>
                <a:cs typeface="Lucida Sans Unicode"/>
              </a:rPr>
              <a:t>∧</a:t>
            </a:r>
            <a:r>
              <a:rPr lang="en-US" altLang="zh-CN" dirty="0" err="1" smtClean="0">
                <a:latin typeface="仿宋_GB2312" pitchFamily="49" charset="-122"/>
                <a:ea typeface="仿宋_GB2312" pitchFamily="49" charset="-122"/>
              </a:rPr>
              <a:t>c</a:t>
            </a:r>
            <a:r>
              <a:rPr lang="en-US" altLang="zh-CN" dirty="0" err="1" smtClean="0">
                <a:latin typeface="Lucida Sans Unicode"/>
                <a:ea typeface="仿宋_GB2312" pitchFamily="49" charset="-122"/>
                <a:cs typeface="Lucida Sans Unicode"/>
              </a:rPr>
              <a:t>≼</a:t>
            </a:r>
            <a:r>
              <a:rPr lang="en-US" altLang="zh-CN" dirty="0" err="1" smtClean="0">
                <a:latin typeface="仿宋_GB2312" pitchFamily="49" charset="-122"/>
                <a:ea typeface="仿宋_GB2312" pitchFamily="49" charset="-122"/>
              </a:rPr>
              <a:t>c</a:t>
            </a:r>
            <a:endParaRPr lang="en-US" altLang="zh-CN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           </a:t>
            </a:r>
            <a:r>
              <a:rPr lang="zh-CN" altLang="en-US" dirty="0" smtClean="0">
                <a:latin typeface="仿宋_GB2312" pitchFamily="49" charset="-122"/>
                <a:ea typeface="仿宋_GB2312" pitchFamily="49" charset="-122"/>
              </a:rPr>
              <a:t>则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f</a:t>
            </a:r>
            <a:r>
              <a:rPr lang="en-US" altLang="zh-CN" baseline="30000" dirty="0" smtClean="0">
                <a:latin typeface="仿宋_GB2312" pitchFamily="49" charset="-122"/>
                <a:ea typeface="仿宋_GB2312" pitchFamily="49" charset="-122"/>
              </a:rPr>
              <a:t>*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=(a</a:t>
            </a:r>
            <a:r>
              <a:rPr lang="zh-CN" altLang="en-US" dirty="0" smtClean="0">
                <a:latin typeface="仿宋_GB2312" pitchFamily="49" charset="-122"/>
                <a:ea typeface="仿宋_GB2312" pitchFamily="49" charset="-122"/>
                <a:cs typeface="Lucida Sans Unicode"/>
              </a:rPr>
              <a:t>∧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b)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  <a:cs typeface="Lucida Sans Unicode"/>
                <a:sym typeface="Symbol" pitchFamily="18" charset="2"/>
              </a:rPr>
              <a:t>∨</a:t>
            </a:r>
            <a:r>
              <a:rPr lang="en-US" altLang="zh-CN" dirty="0" err="1" smtClean="0">
                <a:latin typeface="仿宋_GB2312" pitchFamily="49" charset="-122"/>
                <a:ea typeface="仿宋_GB2312" pitchFamily="49" charset="-122"/>
              </a:rPr>
              <a:t>c</a:t>
            </a:r>
            <a:r>
              <a:rPr lang="en-US" altLang="zh-CN" dirty="0" err="1" smtClean="0">
                <a:latin typeface="Lucida Sans Unicode"/>
                <a:ea typeface="仿宋_GB2312" pitchFamily="49" charset="-122"/>
                <a:cs typeface="Lucida Sans Unicode"/>
              </a:rPr>
              <a:t>≽</a:t>
            </a:r>
            <a:r>
              <a:rPr lang="en-US" altLang="zh-CN" dirty="0" err="1" smtClean="0">
                <a:latin typeface="仿宋_GB2312" pitchFamily="49" charset="-122"/>
                <a:ea typeface="仿宋_GB2312" pitchFamily="49" charset="-122"/>
              </a:rPr>
              <a:t>c</a:t>
            </a:r>
            <a:endParaRPr lang="zh-CN" altLang="en-US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buFont typeface="Wingdings" pitchFamily="2" charset="2"/>
              <a:buNone/>
              <a:defRPr/>
            </a:pPr>
            <a:endParaRPr lang="zh-CN" altLang="en-US" dirty="0">
              <a:latin typeface="仿宋_GB2312" pitchFamily="49" charset="-122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772400" cy="560387"/>
          </a:xfrm>
        </p:spPr>
        <p:txBody>
          <a:bodyPr/>
          <a:lstStyle/>
          <a:p>
            <a:r>
              <a:rPr lang="en-US" altLang="zh-CN" smtClean="0"/>
              <a:t>11.1 </a:t>
            </a:r>
            <a:r>
              <a:rPr lang="zh-CN" altLang="en-US" smtClean="0"/>
              <a:t>格的定义与性质</a:t>
            </a:r>
          </a:p>
        </p:txBody>
      </p:sp>
      <p:sp>
        <p:nvSpPr>
          <p:cNvPr id="7" name="矩形 6"/>
          <p:cNvSpPr/>
          <p:nvPr/>
        </p:nvSpPr>
        <p:spPr>
          <a:xfrm>
            <a:off x="531244" y="1484784"/>
            <a:ext cx="180850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280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对偶原理</a:t>
            </a:r>
            <a:r>
              <a:rPr lang="en-US" altLang="zh-CN" sz="280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:</a:t>
            </a:r>
            <a:endParaRPr lang="zh-CN" altLang="en-US" sz="280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077200" cy="4886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chemeClr val="accent2"/>
                </a:solidFill>
                <a:latin typeface="宋体" charset="-122"/>
              </a:rPr>
              <a:t> </a:t>
            </a:r>
            <a:r>
              <a:rPr lang="zh-CN" altLang="en-US" smtClean="0">
                <a:solidFill>
                  <a:schemeClr val="accent2"/>
                </a:solidFill>
                <a:latin typeface="宋体" charset="-122"/>
              </a:rPr>
              <a:t>定理：</a:t>
            </a:r>
            <a:r>
              <a:rPr lang="zh-CN" altLang="en-US" smtClean="0">
                <a:ea typeface="仿宋_GB2312" pitchFamily="49" charset="-122"/>
              </a:rPr>
              <a:t>设</a:t>
            </a:r>
            <a:r>
              <a:rPr lang="en-US" altLang="zh-CN" smtClean="0">
                <a:ea typeface="仿宋_GB2312" pitchFamily="49" charset="-122"/>
              </a:rPr>
              <a:t>&lt;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L</a:t>
            </a:r>
            <a:r>
              <a:rPr lang="en-US" altLang="zh-CN" smtClean="0">
                <a:ea typeface="仿宋_GB2312" pitchFamily="49" charset="-122"/>
              </a:rPr>
              <a:t>, 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  <a:cs typeface="Lucida Sans Unicode" pitchFamily="34" charset="0"/>
              </a:rPr>
              <a:t>≼</a:t>
            </a:r>
            <a:r>
              <a:rPr lang="en-US" altLang="zh-CN" smtClean="0">
                <a:ea typeface="仿宋_GB2312" pitchFamily="49" charset="-122"/>
              </a:rPr>
              <a:t>&gt;</a:t>
            </a:r>
            <a:r>
              <a:rPr lang="zh-CN" altLang="en-US" smtClean="0">
                <a:ea typeface="仿宋_GB2312" pitchFamily="49" charset="-122"/>
              </a:rPr>
              <a:t>是一格，则对于所有的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a,b∈L</a:t>
            </a:r>
            <a:endParaRPr lang="en-US" altLang="zh-CN" smtClean="0">
              <a:ea typeface="仿宋_GB2312" pitchFamily="49" charset="-122"/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        a</a:t>
            </a:r>
            <a:r>
              <a:rPr lang="en-US" altLang="zh-CN" smtClean="0">
                <a:solidFill>
                  <a:srgbClr val="FF0000"/>
                </a:solidFill>
                <a:latin typeface="Lucida Sans Unicode" pitchFamily="34" charset="0"/>
                <a:ea typeface="仿宋_GB2312" pitchFamily="49" charset="-122"/>
              </a:rPr>
              <a:t>≼</a:t>
            </a:r>
            <a:r>
              <a:rPr lang="en-US" altLang="zh-CN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ba∧b=aa</a:t>
            </a:r>
            <a:r>
              <a:rPr lang="en-US" altLang="zh-CN" smtClean="0">
                <a:solidFill>
                  <a:srgbClr val="FF0000"/>
                </a:solidFill>
                <a:latin typeface="Lucida Sans Unicode" pitchFamily="34" charset="0"/>
                <a:ea typeface="仿宋_GB2312" pitchFamily="49" charset="-122"/>
                <a:sym typeface="Symbol" pitchFamily="18" charset="2"/>
              </a:rPr>
              <a:t>∨</a:t>
            </a:r>
            <a:r>
              <a:rPr lang="en-US" altLang="zh-CN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b=b</a:t>
            </a:r>
          </a:p>
          <a:p>
            <a:pPr>
              <a:lnSpc>
                <a:spcPct val="90000"/>
              </a:lnSpc>
            </a:pPr>
            <a:endParaRPr lang="en-US" altLang="zh-CN" smtClean="0">
              <a:solidFill>
                <a:srgbClr val="FF0000"/>
              </a:solidFill>
              <a:latin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solidFill>
                  <a:schemeClr val="accent2"/>
                </a:solidFill>
                <a:latin typeface="宋体" charset="-122"/>
              </a:rPr>
              <a:t>定理：</a:t>
            </a:r>
            <a:r>
              <a:rPr lang="zh-CN" altLang="en-US" smtClean="0">
                <a:ea typeface="仿宋_GB2312" pitchFamily="49" charset="-122"/>
              </a:rPr>
              <a:t>设</a:t>
            </a:r>
            <a:r>
              <a:rPr lang="en-US" altLang="zh-CN" smtClean="0">
                <a:ea typeface="仿宋_GB2312" pitchFamily="49" charset="-122"/>
              </a:rPr>
              <a:t>&lt;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L</a:t>
            </a:r>
            <a:r>
              <a:rPr lang="en-US" altLang="zh-CN" smtClean="0">
                <a:ea typeface="仿宋_GB2312" pitchFamily="49" charset="-122"/>
              </a:rPr>
              <a:t>, 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≼</a:t>
            </a:r>
            <a:r>
              <a:rPr lang="en-US" altLang="zh-CN" smtClean="0">
                <a:ea typeface="仿宋_GB2312" pitchFamily="49" charset="-122"/>
              </a:rPr>
              <a:t>&gt;</a:t>
            </a:r>
            <a:r>
              <a:rPr lang="zh-CN" altLang="en-US" smtClean="0">
                <a:ea typeface="仿宋_GB2312" pitchFamily="49" charset="-122"/>
              </a:rPr>
              <a:t>是一格，则对于所有的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a,b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c,d∈L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solidFill>
                  <a:schemeClr val="accent2"/>
                </a:solidFill>
                <a:ea typeface="仿宋_GB2312" pitchFamily="49" charset="-122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</a:rPr>
              <a:t>≼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zh-CN" altLang="en-US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且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d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</a:rPr>
              <a:t>≼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c 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 (a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  <a:sym typeface="Symbol" pitchFamily="18" charset="2"/>
              </a:rPr>
              <a:t>∨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d)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</a:rPr>
              <a:t>≼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(b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  <a:sym typeface="Symbol" pitchFamily="18" charset="2"/>
              </a:rPr>
              <a:t>∨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c)</a:t>
            </a:r>
            <a:endParaRPr lang="en-US" altLang="zh-CN" smtClean="0">
              <a:solidFill>
                <a:schemeClr val="accent2"/>
              </a:solidFill>
              <a:ea typeface="仿宋_GB2312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mtClean="0">
                <a:solidFill>
                  <a:schemeClr val="accent2"/>
                </a:solidFill>
                <a:ea typeface="仿宋_GB2312" pitchFamily="49" charset="-122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</a:rPr>
              <a:t>≼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zh-CN" altLang="en-US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且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d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</a:rPr>
              <a:t>≼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c 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 (a∧d)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</a:rPr>
              <a:t>≼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(b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∧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c)</a:t>
            </a:r>
            <a:endParaRPr lang="zh-CN" altLang="en-US" smtClean="0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772400" cy="560387"/>
          </a:xfrm>
        </p:spPr>
        <p:txBody>
          <a:bodyPr/>
          <a:lstStyle/>
          <a:p>
            <a:r>
              <a:rPr lang="en-US" altLang="zh-CN" smtClean="0"/>
              <a:t>11.1 </a:t>
            </a:r>
            <a:r>
              <a:rPr lang="zh-CN" altLang="en-US" smtClean="0"/>
              <a:t>格的定义与性质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064500" cy="4121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>
                <a:solidFill>
                  <a:srgbClr val="FF0000"/>
                </a:solidFill>
                <a:ea typeface="仿宋_GB2312" pitchFamily="49" charset="-122"/>
              </a:rPr>
              <a:t>定理：</a:t>
            </a:r>
            <a:r>
              <a:rPr lang="zh-CN" altLang="en-US" smtClean="0">
                <a:ea typeface="仿宋_GB2312" pitchFamily="49" charset="-122"/>
              </a:rPr>
              <a:t>设</a:t>
            </a:r>
            <a:r>
              <a:rPr lang="en-US" altLang="zh-CN" smtClean="0">
                <a:ea typeface="仿宋_GB2312" pitchFamily="49" charset="-122"/>
              </a:rPr>
              <a:t>&lt;L, ≤&gt;</a:t>
            </a:r>
            <a:r>
              <a:rPr lang="zh-CN" altLang="en-US" smtClean="0">
                <a:ea typeface="仿宋_GB2312" pitchFamily="49" charset="-122"/>
              </a:rPr>
              <a:t>是一格，则对于所有的</a:t>
            </a:r>
            <a:r>
              <a:rPr lang="en-US" altLang="zh-CN" smtClean="0">
                <a:ea typeface="仿宋_GB2312" pitchFamily="49" charset="-122"/>
              </a:rPr>
              <a:t>a,b,c∈L</a:t>
            </a:r>
            <a:r>
              <a:rPr lang="zh-CN" altLang="en-US" smtClean="0">
                <a:ea typeface="仿宋_GB2312" pitchFamily="49" charset="-122"/>
              </a:rPr>
              <a:t>有：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/>
            </a:r>
            <a:br>
              <a:rPr lang="zh-CN" altLang="en-US" smtClean="0">
                <a:latin typeface="仿宋_GB2312" pitchFamily="49" charset="-122"/>
                <a:ea typeface="仿宋_GB2312" pitchFamily="49" charset="-122"/>
              </a:rPr>
            </a:br>
            <a:r>
              <a:rPr lang="zh-CN" altLang="en-US" smtClean="0">
                <a:ea typeface="仿宋_GB2312" pitchFamily="49" charset="-122"/>
              </a:rPr>
              <a:t>（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mtClean="0">
                <a:ea typeface="仿宋_GB2312" pitchFamily="49" charset="-122"/>
              </a:rPr>
              <a:t>）交换律：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a∨b=b∨a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a∧b=b∧a</a:t>
            </a:r>
            <a:r>
              <a:rPr lang="zh-CN" altLang="en-US" smtClean="0">
                <a:ea typeface="仿宋_GB2312" pitchFamily="49" charset="-122"/>
              </a:rPr>
              <a:t/>
            </a:r>
            <a:br>
              <a:rPr lang="zh-CN" altLang="en-US" smtClean="0">
                <a:ea typeface="仿宋_GB2312" pitchFamily="49" charset="-122"/>
              </a:rPr>
            </a:br>
            <a:r>
              <a:rPr lang="zh-CN" altLang="en-US" smtClean="0">
                <a:ea typeface="仿宋_GB2312" pitchFamily="49" charset="-122"/>
              </a:rPr>
              <a:t>（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mtClean="0">
                <a:ea typeface="仿宋_GB2312" pitchFamily="49" charset="-122"/>
              </a:rPr>
              <a:t>）结合律：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(a∨b)∨c=a∨(b∨c)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               (a∧b)∧c=a∧(b∧c)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/>
            </a:r>
            <a:br>
              <a:rPr lang="zh-CN" altLang="en-US" smtClean="0">
                <a:latin typeface="仿宋_GB2312" pitchFamily="49" charset="-122"/>
                <a:ea typeface="仿宋_GB2312" pitchFamily="49" charset="-122"/>
              </a:rPr>
            </a:br>
            <a:r>
              <a:rPr lang="zh-CN" altLang="en-US" smtClean="0">
                <a:ea typeface="仿宋_GB2312" pitchFamily="49" charset="-122"/>
              </a:rPr>
              <a:t>（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mtClean="0">
                <a:ea typeface="仿宋_GB2312" pitchFamily="49" charset="-122"/>
              </a:rPr>
              <a:t>）幂等律：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a∨a=a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a∧a=a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/>
            </a:r>
            <a:br>
              <a:rPr lang="zh-CN" altLang="en-US" smtClean="0">
                <a:latin typeface="仿宋_GB2312" pitchFamily="49" charset="-122"/>
                <a:ea typeface="仿宋_GB2312" pitchFamily="49" charset="-122"/>
              </a:rPr>
            </a:br>
            <a:r>
              <a:rPr lang="zh-CN" altLang="en-US" smtClean="0">
                <a:ea typeface="仿宋_GB2312" pitchFamily="49" charset="-122"/>
              </a:rPr>
              <a:t>（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4</a:t>
            </a:r>
            <a:r>
              <a:rPr lang="zh-CN" altLang="en-US" smtClean="0">
                <a:ea typeface="仿宋_GB2312" pitchFamily="49" charset="-122"/>
              </a:rPr>
              <a:t>）吸收律：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a∨(a∧b)=a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a∧(a∨b)=a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 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772400" cy="560387"/>
          </a:xfrm>
        </p:spPr>
        <p:txBody>
          <a:bodyPr/>
          <a:lstStyle/>
          <a:p>
            <a:r>
              <a:rPr lang="en-US" altLang="zh-CN" smtClean="0"/>
              <a:t>11.1 </a:t>
            </a:r>
            <a:r>
              <a:rPr lang="zh-CN" altLang="en-US" smtClean="0"/>
              <a:t>格的定义与性质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19200"/>
            <a:ext cx="8064500" cy="4946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>
                <a:solidFill>
                  <a:schemeClr val="accent2"/>
                </a:solidFill>
                <a:ea typeface="仿宋_GB2312" pitchFamily="49" charset="-122"/>
              </a:rPr>
              <a:t>证明</a:t>
            </a:r>
            <a:r>
              <a:rPr lang="zh-CN" altLang="en-US" smtClean="0">
                <a:solidFill>
                  <a:srgbClr val="FF0000"/>
                </a:solidFill>
                <a:ea typeface="仿宋_GB2312" pitchFamily="49" charset="-122"/>
              </a:rPr>
              <a:t>结合律：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(a∨b)∨c=a∨(b∨c)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(a∨b)∨c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cs typeface="Lucida Sans Unicode" pitchFamily="34" charset="0"/>
                <a:sym typeface="Symbol" pitchFamily="18" charset="2"/>
              </a:rPr>
              <a:t>≽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a∨b 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  <a:sym typeface="Symbol" pitchFamily="18" charset="2"/>
              </a:rPr>
              <a:t>≽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(a∨b)∨c ≽ a∨b 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  <a:sym typeface="Symbol" pitchFamily="18" charset="2"/>
              </a:rPr>
              <a:t>≽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(a∨b)∨c 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  <a:sym typeface="Symbol" pitchFamily="18" charset="2"/>
              </a:rPr>
              <a:t>≽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c ∴ (a∨b)∨c 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  <a:sym typeface="Symbol" pitchFamily="18" charset="2"/>
              </a:rPr>
              <a:t>≽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 b∨c    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∴ (a∨b)∨c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  <a:sym typeface="Symbol" pitchFamily="18" charset="2"/>
              </a:rPr>
              <a:t> ≽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 a∨(b∨c)</a:t>
            </a:r>
            <a:endParaRPr lang="zh-CN" altLang="en-US" smtClean="0">
              <a:latin typeface="仿宋_GB2312" pitchFamily="49" charset="-122"/>
              <a:ea typeface="仿宋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ea typeface="仿宋_GB2312" pitchFamily="49" charset="-122"/>
              </a:rPr>
              <a:t>同理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a∨(b∨c)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  <a:sym typeface="Symbol" pitchFamily="18" charset="2"/>
              </a:rPr>
              <a:t>≽</a:t>
            </a:r>
            <a:r>
              <a:rPr lang="en-US" altLang="zh-CN" smtClean="0"/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(a∨b)∨c</a:t>
            </a:r>
            <a:endParaRPr lang="en-US" altLang="zh-CN" smtClean="0">
              <a:ea typeface="仿宋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ea typeface="仿宋_GB2312" pitchFamily="49" charset="-122"/>
              </a:rPr>
              <a:t>因为</a:t>
            </a:r>
            <a:r>
              <a:rPr lang="zh-CN" altLang="en-US" smtClean="0"/>
              <a:t>≥的反对称性，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(a∨b)∨c=a∨(b∨c)</a:t>
            </a:r>
            <a:endParaRPr lang="zh-CN" altLang="en-US" smtClean="0">
              <a:latin typeface="仿宋_GB2312" pitchFamily="49" charset="-122"/>
              <a:ea typeface="仿宋_GB2312" pitchFamily="49" charset="-122"/>
              <a:sym typeface="Symbol" pitchFamily="18" charset="2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772400" cy="560387"/>
          </a:xfrm>
        </p:spPr>
        <p:txBody>
          <a:bodyPr/>
          <a:lstStyle/>
          <a:p>
            <a:r>
              <a:rPr lang="en-US" altLang="zh-CN" smtClean="0"/>
              <a:t>11.1 </a:t>
            </a:r>
            <a:r>
              <a:rPr lang="zh-CN" altLang="en-US" smtClean="0"/>
              <a:t>格的定义与性质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8077200" cy="51133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>
                <a:ea typeface="仿宋_GB2312" pitchFamily="49" charset="-122"/>
              </a:rPr>
              <a:t>从现在开始讨论代数系统的格，把格看成是一个特</a:t>
            </a:r>
            <a:endParaRPr lang="en-US" altLang="zh-CN" smtClean="0">
              <a:ea typeface="仿宋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ea typeface="仿宋_GB2312" pitchFamily="49" charset="-122"/>
              </a:rPr>
              <a:t>殊类型的代数系统。</a:t>
            </a:r>
            <a:endParaRPr lang="zh-CN" altLang="en-US" smtClean="0">
              <a:latin typeface="仿宋_GB2312" pitchFamily="49" charset="-122"/>
              <a:ea typeface="仿宋_GB2312" pitchFamily="49" charset="-122"/>
            </a:endParaRPr>
          </a:p>
          <a:p>
            <a:pPr>
              <a:buFont typeface="Wingdings" pitchFamily="2" charset="2"/>
              <a:buNone/>
            </a:pPr>
            <a:endParaRPr lang="en-US" altLang="zh-CN" smtClean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solidFill>
                  <a:srgbClr val="FF0000"/>
                </a:solidFill>
                <a:latin typeface="宋体" charset="-122"/>
              </a:rPr>
              <a:t>格的另一种定义：</a:t>
            </a:r>
            <a:r>
              <a:rPr lang="zh-CN" altLang="en-US" smtClean="0">
                <a:ea typeface="仿宋_GB2312" pitchFamily="49" charset="-122"/>
              </a:rPr>
              <a:t>设</a:t>
            </a:r>
            <a:r>
              <a:rPr lang="en-US" altLang="zh-CN" smtClean="0">
                <a:ea typeface="仿宋_GB2312" pitchFamily="49" charset="-122"/>
              </a:rPr>
              <a:t>&lt;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L</a:t>
            </a:r>
            <a:r>
              <a:rPr lang="en-US" altLang="zh-CN" smtClean="0">
                <a:ea typeface="仿宋_GB2312" pitchFamily="49" charset="-122"/>
              </a:rPr>
              <a:t>,*,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&gt;</a:t>
            </a:r>
            <a:r>
              <a:rPr lang="zh-CN" altLang="en-US" smtClean="0">
                <a:ea typeface="仿宋_GB2312" pitchFamily="49" charset="-122"/>
              </a:rPr>
              <a:t>是一个代数系统，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 L</a:t>
            </a:r>
            <a:r>
              <a:rPr lang="zh-CN" altLang="en-US" smtClean="0">
                <a:ea typeface="仿宋_GB2312" pitchFamily="49" charset="-122"/>
              </a:rPr>
              <a:t>是一非空集合，*和 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zh-CN" altLang="en-US" smtClean="0">
                <a:ea typeface="仿宋_GB2312" pitchFamily="49" charset="-122"/>
              </a:rPr>
              <a:t> 是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L</a:t>
            </a:r>
            <a:r>
              <a:rPr lang="zh-CN" altLang="en-US" smtClean="0">
                <a:ea typeface="仿宋_GB2312" pitchFamily="49" charset="-122"/>
                <a:sym typeface="Symbol" pitchFamily="18" charset="2"/>
              </a:rPr>
              <a:t>上</a:t>
            </a:r>
            <a:r>
              <a:rPr lang="zh-CN" altLang="en-US" smtClean="0">
                <a:ea typeface="仿宋_GB2312" pitchFamily="49" charset="-122"/>
              </a:rPr>
              <a:t>的二个二元运算。若*和 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zh-CN" altLang="en-US" smtClean="0">
                <a:ea typeface="仿宋_GB2312" pitchFamily="49" charset="-122"/>
              </a:rPr>
              <a:t>满足交换律，结合律，幂等律，吸收律，则称此代数系统为</a:t>
            </a:r>
            <a:r>
              <a:rPr lang="zh-CN" altLang="en-US" smtClean="0">
                <a:solidFill>
                  <a:srgbClr val="FF0000"/>
                </a:solidFill>
                <a:ea typeface="仿宋_GB2312" pitchFamily="49" charset="-122"/>
              </a:rPr>
              <a:t>格</a:t>
            </a:r>
            <a:endParaRPr lang="en-US" altLang="zh-CN" smtClean="0">
              <a:solidFill>
                <a:srgbClr val="FF0000"/>
              </a:solidFill>
              <a:ea typeface="仿宋_GB2312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mtClean="0">
              <a:ea typeface="仿宋_GB2312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772400" cy="560387"/>
          </a:xfrm>
        </p:spPr>
        <p:txBody>
          <a:bodyPr/>
          <a:lstStyle/>
          <a:p>
            <a:r>
              <a:rPr lang="en-US" altLang="zh-CN" smtClean="0"/>
              <a:t>11.1 </a:t>
            </a:r>
            <a:r>
              <a:rPr lang="zh-CN" altLang="en-US" smtClean="0"/>
              <a:t>格的定义与性质</a:t>
            </a:r>
          </a:p>
        </p:txBody>
      </p:sp>
      <p:pic>
        <p:nvPicPr>
          <p:cNvPr id="7" name="图片 6" descr="问号.jpe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4508500"/>
            <a:ext cx="1317625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916238" y="5013325"/>
            <a:ext cx="39592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FF0000"/>
                </a:solidFill>
              </a:rPr>
              <a:t>为什么可以这么定义？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 autoUpdateAnimBg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268413"/>
            <a:ext cx="8077200" cy="51847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>
                <a:ea typeface="仿宋_GB2312" pitchFamily="49" charset="-122"/>
              </a:rPr>
              <a:t>                    设</a:t>
            </a:r>
            <a:r>
              <a:rPr lang="en-US" altLang="zh-CN" smtClean="0">
                <a:ea typeface="仿宋_GB2312" pitchFamily="49" charset="-122"/>
              </a:rPr>
              <a:t>&lt;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L</a:t>
            </a:r>
            <a:r>
              <a:rPr lang="en-US" altLang="zh-CN" smtClean="0">
                <a:ea typeface="仿宋_GB2312" pitchFamily="49" charset="-122"/>
              </a:rPr>
              <a:t>,*,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&gt;</a:t>
            </a:r>
            <a:r>
              <a:rPr lang="zh-CN" altLang="en-US" smtClean="0">
                <a:ea typeface="仿宋_GB2312" pitchFamily="49" charset="-122"/>
              </a:rPr>
              <a:t>是一个代数系统格，则在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L</a:t>
            </a:r>
            <a:r>
              <a:rPr lang="zh-CN" altLang="en-US" smtClean="0">
                <a:ea typeface="仿宋_GB2312" pitchFamily="49" charset="-122"/>
              </a:rPr>
              <a:t>中一定存在一个偏序关系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  <a:cs typeface="Lucida Sans Unicode" pitchFamily="34" charset="0"/>
              </a:rPr>
              <a:t>≼</a:t>
            </a:r>
            <a:r>
              <a:rPr lang="zh-CN" altLang="en-US" smtClean="0">
                <a:ea typeface="仿宋_GB2312" pitchFamily="49" charset="-122"/>
              </a:rPr>
              <a:t>，并在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≼</a:t>
            </a:r>
            <a:r>
              <a:rPr lang="zh-CN" altLang="en-US" smtClean="0">
                <a:ea typeface="仿宋_GB2312" pitchFamily="49" charset="-122"/>
              </a:rPr>
              <a:t>的作用下，对任一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a,b∈L</a:t>
            </a:r>
            <a:r>
              <a:rPr lang="zh-CN" altLang="en-US" smtClean="0">
                <a:ea typeface="仿宋_GB2312" pitchFamily="49" charset="-122"/>
              </a:rPr>
              <a:t>，</a:t>
            </a:r>
            <a:endParaRPr lang="en-US" altLang="zh-CN" smtClean="0">
              <a:ea typeface="仿宋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ea typeface="仿宋_GB2312" pitchFamily="49" charset="-122"/>
              </a:rPr>
              <a:t>               </a:t>
            </a:r>
            <a:r>
              <a:rPr lang="en-US" altLang="zh-CN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</a:t>
            </a:r>
            <a:r>
              <a:rPr lang="en-US" altLang="zh-CN" smtClean="0">
                <a:solidFill>
                  <a:srgbClr val="FF0000"/>
                </a:solidFill>
                <a:ea typeface="仿宋_GB2312" pitchFamily="49" charset="-122"/>
              </a:rPr>
              <a:t> </a:t>
            </a:r>
            <a:r>
              <a:rPr lang="en-US" altLang="zh-CN" sz="240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solidFill>
                  <a:srgbClr val="FF0000"/>
                </a:solidFill>
                <a:ea typeface="仿宋_GB2312" pitchFamily="49" charset="-12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</a:t>
            </a:r>
            <a:r>
              <a:rPr lang="en-US" altLang="zh-CN" smtClean="0">
                <a:solidFill>
                  <a:srgbClr val="FF0000"/>
                </a:solidFill>
                <a:ea typeface="仿宋_GB2312" pitchFamily="49" charset="-122"/>
              </a:rPr>
              <a:t>= </a:t>
            </a:r>
            <a:r>
              <a:rPr lang="en-US" altLang="zh-CN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a∨b</a:t>
            </a:r>
            <a:r>
              <a:rPr lang="zh-CN" altLang="en-US" smtClean="0">
                <a:solidFill>
                  <a:srgbClr val="FF0000"/>
                </a:solidFill>
                <a:ea typeface="仿宋_GB2312" pitchFamily="49" charset="-122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 a</a:t>
            </a:r>
            <a:r>
              <a:rPr lang="en-US" altLang="zh-CN" smtClean="0">
                <a:solidFill>
                  <a:srgbClr val="FF0000"/>
                </a:solidFill>
                <a:ea typeface="仿宋_GB2312" pitchFamily="49" charset="-122"/>
              </a:rPr>
              <a:t>*</a:t>
            </a:r>
            <a:r>
              <a:rPr lang="en-US" altLang="zh-CN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</a:t>
            </a:r>
            <a:r>
              <a:rPr lang="en-US" altLang="zh-CN" smtClean="0">
                <a:solidFill>
                  <a:srgbClr val="FF0000"/>
                </a:solidFill>
                <a:ea typeface="仿宋_GB2312" pitchFamily="49" charset="-122"/>
              </a:rPr>
              <a:t>=</a:t>
            </a:r>
            <a:r>
              <a:rPr lang="en-US" altLang="zh-CN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a∧b</a:t>
            </a:r>
            <a:endParaRPr lang="zh-CN" altLang="en-US" smtClean="0">
              <a:solidFill>
                <a:srgbClr val="FF0000"/>
              </a:solidFill>
              <a:ea typeface="仿宋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ea typeface="仿宋_GB2312" pitchFamily="49" charset="-122"/>
              </a:rPr>
              <a:t>由上述定理可得以下结论：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ea typeface="仿宋_GB2312" pitchFamily="49" charset="-122"/>
              </a:rPr>
              <a:t>（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mtClean="0">
                <a:ea typeface="仿宋_GB2312" pitchFamily="49" charset="-122"/>
              </a:rPr>
              <a:t>）在</a:t>
            </a:r>
            <a:r>
              <a:rPr lang="en-US" altLang="zh-CN" smtClean="0">
                <a:ea typeface="仿宋_GB2312" pitchFamily="49" charset="-122"/>
              </a:rPr>
              <a:t>&lt;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L</a:t>
            </a:r>
            <a:r>
              <a:rPr lang="en-US" altLang="zh-CN" smtClean="0">
                <a:ea typeface="仿宋_GB2312" pitchFamily="49" charset="-122"/>
              </a:rPr>
              <a:t>,*,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&gt;</a:t>
            </a:r>
            <a:r>
              <a:rPr lang="zh-CN" altLang="en-US" smtClean="0">
                <a:ea typeface="仿宋_GB2312" pitchFamily="49" charset="-122"/>
              </a:rPr>
              <a:t>的代数系统格中，可以定义一个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L</a:t>
            </a:r>
            <a:r>
              <a:rPr lang="zh-CN" altLang="en-US" smtClean="0">
                <a:ea typeface="仿宋_GB2312" pitchFamily="49" charset="-122"/>
              </a:rPr>
              <a:t>上的偏序关系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≼</a:t>
            </a:r>
            <a:r>
              <a:rPr lang="zh-CN" altLang="en-US" smtClean="0">
                <a:ea typeface="仿宋_GB2312" pitchFamily="49" charset="-122"/>
              </a:rPr>
              <a:t>，即</a:t>
            </a:r>
            <a:endParaRPr lang="en-US" altLang="zh-CN" smtClean="0">
              <a:ea typeface="仿宋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ea typeface="仿宋_GB2312" pitchFamily="49" charset="-122"/>
                <a:sym typeface="Symbol" pitchFamily="18" charset="2"/>
              </a:rPr>
              <a:t>              </a:t>
            </a:r>
            <a:r>
              <a:rPr lang="en-US" altLang="zh-CN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a≼b  a*b=a  ab=b</a:t>
            </a:r>
            <a:r>
              <a:rPr lang="en-US" altLang="zh-CN" smtClean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 </a:t>
            </a:r>
            <a:endParaRPr lang="zh-CN" altLang="en-US" smtClean="0">
              <a:solidFill>
                <a:srgbClr val="006600"/>
              </a:solidFill>
              <a:ea typeface="仿宋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ea typeface="仿宋_GB2312" pitchFamily="49" charset="-122"/>
              </a:rPr>
              <a:t>（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mtClean="0">
                <a:ea typeface="仿宋_GB2312" pitchFamily="49" charset="-122"/>
              </a:rPr>
              <a:t>）在格</a:t>
            </a:r>
            <a:r>
              <a:rPr lang="en-US" altLang="zh-CN" smtClean="0">
                <a:ea typeface="仿宋_GB2312" pitchFamily="49" charset="-122"/>
              </a:rPr>
              <a:t>&lt;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L</a:t>
            </a:r>
            <a:r>
              <a:rPr lang="en-US" altLang="zh-CN" smtClean="0">
                <a:ea typeface="仿宋_GB2312" pitchFamily="49" charset="-122"/>
              </a:rPr>
              <a:t>, 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≼</a:t>
            </a:r>
            <a:r>
              <a:rPr lang="en-US" altLang="zh-CN" smtClean="0">
                <a:ea typeface="仿宋_GB2312" pitchFamily="49" charset="-122"/>
              </a:rPr>
              <a:t>&gt;</a:t>
            </a:r>
            <a:r>
              <a:rPr lang="zh-CN" altLang="en-US" smtClean="0">
                <a:ea typeface="仿宋_GB2312" pitchFamily="49" charset="-122"/>
              </a:rPr>
              <a:t>中，可以定义二个运算*和</a:t>
            </a:r>
            <a:r>
              <a:rPr lang="zh-CN" altLang="en-US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zh-CN" altLang="en-US" smtClean="0">
                <a:ea typeface="仿宋_GB2312" pitchFamily="49" charset="-122"/>
              </a:rPr>
              <a:t> ，有</a:t>
            </a:r>
            <a:endParaRPr lang="en-US" altLang="zh-CN" smtClean="0">
              <a:ea typeface="仿宋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ea typeface="仿宋_GB2312" pitchFamily="49" charset="-122"/>
              </a:rPr>
              <a:t>              </a:t>
            </a:r>
            <a:r>
              <a:rPr lang="en-US" altLang="zh-CN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</a:t>
            </a:r>
            <a:r>
              <a:rPr lang="en-US" altLang="zh-CN" smtClean="0">
                <a:solidFill>
                  <a:srgbClr val="FF0000"/>
                </a:solidFill>
                <a:ea typeface="仿宋_GB2312" pitchFamily="49" charset="-122"/>
              </a:rPr>
              <a:t> </a:t>
            </a:r>
            <a:r>
              <a:rPr lang="en-US" altLang="zh-CN" sz="240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solidFill>
                  <a:srgbClr val="FF0000"/>
                </a:solidFill>
                <a:ea typeface="仿宋_GB2312" pitchFamily="49" charset="-12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</a:t>
            </a:r>
            <a:r>
              <a:rPr lang="en-US" altLang="zh-CN" smtClean="0">
                <a:solidFill>
                  <a:srgbClr val="FF0000"/>
                </a:solidFill>
                <a:ea typeface="仿宋_GB2312" pitchFamily="49" charset="-122"/>
              </a:rPr>
              <a:t>= </a:t>
            </a:r>
            <a:r>
              <a:rPr lang="en-US" altLang="zh-CN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a∨b</a:t>
            </a:r>
            <a:r>
              <a:rPr lang="zh-CN" altLang="en-US" smtClean="0">
                <a:solidFill>
                  <a:srgbClr val="FF0000"/>
                </a:solidFill>
                <a:ea typeface="仿宋_GB2312" pitchFamily="49" charset="-122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 a</a:t>
            </a:r>
            <a:r>
              <a:rPr lang="en-US" altLang="zh-CN" smtClean="0">
                <a:solidFill>
                  <a:srgbClr val="FF0000"/>
                </a:solidFill>
                <a:ea typeface="仿宋_GB2312" pitchFamily="49" charset="-122"/>
              </a:rPr>
              <a:t>*</a:t>
            </a:r>
            <a:r>
              <a:rPr lang="en-US" altLang="zh-CN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</a:t>
            </a:r>
            <a:r>
              <a:rPr lang="en-US" altLang="zh-CN" smtClean="0">
                <a:solidFill>
                  <a:srgbClr val="FF0000"/>
                </a:solidFill>
                <a:ea typeface="仿宋_GB2312" pitchFamily="49" charset="-122"/>
              </a:rPr>
              <a:t>=</a:t>
            </a:r>
            <a:r>
              <a:rPr lang="en-US" altLang="zh-CN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a∧b</a:t>
            </a:r>
            <a:endParaRPr lang="zh-CN" altLang="en-US" smtClean="0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772400" cy="560387"/>
          </a:xfrm>
        </p:spPr>
        <p:txBody>
          <a:bodyPr/>
          <a:lstStyle/>
          <a:p>
            <a:r>
              <a:rPr lang="en-US" altLang="zh-CN" smtClean="0"/>
              <a:t>11.1 </a:t>
            </a:r>
            <a:r>
              <a:rPr lang="zh-CN" altLang="en-US" smtClean="0"/>
              <a:t>格的定义与性质</a:t>
            </a:r>
          </a:p>
        </p:txBody>
      </p:sp>
      <p:sp>
        <p:nvSpPr>
          <p:cNvPr id="8" name="矩形 7"/>
          <p:cNvSpPr/>
          <p:nvPr/>
        </p:nvSpPr>
        <p:spPr>
          <a:xfrm>
            <a:off x="539552" y="1268760"/>
            <a:ext cx="180850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280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对应定理</a:t>
            </a:r>
            <a:r>
              <a:rPr lang="en-US" altLang="zh-CN" sz="280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:</a:t>
            </a:r>
            <a:endParaRPr lang="zh-CN" altLang="en-US" sz="280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268413"/>
            <a:ext cx="8077200" cy="51847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>
                <a:ea typeface="仿宋_GB2312" pitchFamily="49" charset="-122"/>
              </a:rPr>
              <a:t>                    设</a:t>
            </a:r>
            <a:r>
              <a:rPr lang="en-US" altLang="zh-CN" smtClean="0">
                <a:ea typeface="仿宋_GB2312" pitchFamily="49" charset="-122"/>
              </a:rPr>
              <a:t>&lt;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L</a:t>
            </a:r>
            <a:r>
              <a:rPr lang="en-US" altLang="zh-CN" smtClean="0">
                <a:ea typeface="仿宋_GB2312" pitchFamily="49" charset="-122"/>
              </a:rPr>
              <a:t>,*,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&gt;</a:t>
            </a:r>
            <a:r>
              <a:rPr lang="zh-CN" altLang="en-US" smtClean="0">
                <a:ea typeface="仿宋_GB2312" pitchFamily="49" charset="-122"/>
              </a:rPr>
              <a:t>是一个代数系统格，则在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L</a:t>
            </a:r>
            <a:r>
              <a:rPr lang="zh-CN" altLang="en-US" smtClean="0">
                <a:ea typeface="仿宋_GB2312" pitchFamily="49" charset="-122"/>
              </a:rPr>
              <a:t>中一定存在一个偏序关系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  <a:cs typeface="Lucida Sans Unicode" pitchFamily="34" charset="0"/>
              </a:rPr>
              <a:t>≼</a:t>
            </a:r>
            <a:r>
              <a:rPr lang="zh-CN" altLang="en-US" smtClean="0">
                <a:ea typeface="仿宋_GB2312" pitchFamily="49" charset="-122"/>
              </a:rPr>
              <a:t>，并在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≼</a:t>
            </a:r>
            <a:r>
              <a:rPr lang="zh-CN" altLang="en-US" smtClean="0">
                <a:ea typeface="仿宋_GB2312" pitchFamily="49" charset="-122"/>
              </a:rPr>
              <a:t>的作用下，对任一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a,b∈L</a:t>
            </a:r>
            <a:r>
              <a:rPr lang="zh-CN" altLang="en-US" smtClean="0">
                <a:ea typeface="仿宋_GB2312" pitchFamily="49" charset="-122"/>
              </a:rPr>
              <a:t>，</a:t>
            </a:r>
            <a:endParaRPr lang="en-US" altLang="zh-CN" smtClean="0">
              <a:ea typeface="仿宋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ea typeface="仿宋_GB2312" pitchFamily="49" charset="-122"/>
              </a:rPr>
              <a:t>               </a:t>
            </a:r>
            <a:r>
              <a:rPr lang="en-US" altLang="zh-CN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</a:t>
            </a:r>
            <a:r>
              <a:rPr lang="en-US" altLang="zh-CN" smtClean="0">
                <a:solidFill>
                  <a:srgbClr val="FF0000"/>
                </a:solidFill>
                <a:ea typeface="仿宋_GB2312" pitchFamily="49" charset="-122"/>
              </a:rPr>
              <a:t> </a:t>
            </a:r>
            <a:r>
              <a:rPr lang="en-US" altLang="zh-CN" sz="240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solidFill>
                  <a:srgbClr val="FF0000"/>
                </a:solidFill>
                <a:ea typeface="仿宋_GB2312" pitchFamily="49" charset="-12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</a:t>
            </a:r>
            <a:r>
              <a:rPr lang="en-US" altLang="zh-CN" smtClean="0">
                <a:solidFill>
                  <a:srgbClr val="FF0000"/>
                </a:solidFill>
                <a:ea typeface="仿宋_GB2312" pitchFamily="49" charset="-122"/>
              </a:rPr>
              <a:t>= </a:t>
            </a:r>
            <a:r>
              <a:rPr lang="en-US" altLang="zh-CN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a∨b</a:t>
            </a:r>
            <a:r>
              <a:rPr lang="zh-CN" altLang="en-US" smtClean="0">
                <a:solidFill>
                  <a:srgbClr val="FF0000"/>
                </a:solidFill>
                <a:ea typeface="仿宋_GB2312" pitchFamily="49" charset="-122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 a</a:t>
            </a:r>
            <a:r>
              <a:rPr lang="en-US" altLang="zh-CN" smtClean="0">
                <a:solidFill>
                  <a:srgbClr val="FF0000"/>
                </a:solidFill>
                <a:ea typeface="仿宋_GB2312" pitchFamily="49" charset="-122"/>
              </a:rPr>
              <a:t>*</a:t>
            </a:r>
            <a:r>
              <a:rPr lang="en-US" altLang="zh-CN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</a:t>
            </a:r>
            <a:r>
              <a:rPr lang="en-US" altLang="zh-CN" smtClean="0">
                <a:solidFill>
                  <a:srgbClr val="FF0000"/>
                </a:solidFill>
                <a:ea typeface="仿宋_GB2312" pitchFamily="49" charset="-122"/>
              </a:rPr>
              <a:t>=</a:t>
            </a:r>
            <a:r>
              <a:rPr lang="en-US" altLang="zh-CN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a∧b</a:t>
            </a:r>
            <a:endParaRPr lang="zh-CN" altLang="en-US" smtClean="0">
              <a:solidFill>
                <a:srgbClr val="FF0000"/>
              </a:solidFill>
              <a:ea typeface="仿宋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ea typeface="仿宋_GB2312" pitchFamily="49" charset="-122"/>
              </a:rPr>
              <a:t>证明：定义二元关系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≼</a:t>
            </a:r>
            <a:r>
              <a:rPr lang="zh-CN" altLang="en-US" smtClean="0">
                <a:latin typeface="Lucida Sans Unicode" pitchFamily="34" charset="0"/>
                <a:ea typeface="仿宋_GB2312" pitchFamily="49" charset="-122"/>
              </a:rPr>
              <a:t>：</a:t>
            </a:r>
            <a:r>
              <a:rPr lang="zh-CN" altLang="en-US" smtClean="0">
                <a:latin typeface="Lucida Sans Unicode" pitchFamily="34" charset="0"/>
                <a:ea typeface="仿宋_GB2312" pitchFamily="49" charset="-122"/>
                <a:sym typeface="Symbol" pitchFamily="18" charset="2"/>
              </a:rPr>
              <a:t></a:t>
            </a:r>
            <a:r>
              <a:rPr lang="en-US" altLang="zh-CN" smtClean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bL</a:t>
            </a:r>
            <a:endParaRPr lang="en-US" altLang="zh-CN" smtClean="0">
              <a:latin typeface="Lucida Sans Unicode" pitchFamily="34" charset="0"/>
              <a:ea typeface="仿宋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           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≼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  a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＝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      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需要证明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≼</a:t>
            </a:r>
            <a:r>
              <a:rPr lang="zh-CN" altLang="en-US" smtClean="0">
                <a:latin typeface="Lucida Sans Unicode" pitchFamily="34" charset="0"/>
                <a:ea typeface="仿宋_GB2312" pitchFamily="49" charset="-122"/>
              </a:rPr>
              <a:t>是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L</a:t>
            </a:r>
            <a:r>
              <a:rPr lang="zh-CN" altLang="en-US" smtClean="0">
                <a:latin typeface="Lucida Sans Unicode" pitchFamily="34" charset="0"/>
                <a:ea typeface="仿宋_GB2312" pitchFamily="49" charset="-122"/>
              </a:rPr>
              <a:t>上的偏序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, </a:t>
            </a:r>
            <a:r>
              <a:rPr lang="zh-CN" altLang="en-US" smtClean="0">
                <a:latin typeface="Lucida Sans Unicode" pitchFamily="34" charset="0"/>
                <a:ea typeface="仿宋_GB2312" pitchFamily="49" charset="-122"/>
              </a:rPr>
              <a:t>且</a:t>
            </a:r>
            <a:r>
              <a:rPr lang="en-US" altLang="zh-CN" smtClean="0">
                <a:ea typeface="仿宋_GB2312" pitchFamily="49" charset="-122"/>
              </a:rPr>
              <a:t>&lt;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L</a:t>
            </a:r>
            <a:r>
              <a:rPr lang="en-US" altLang="zh-CN" smtClean="0">
                <a:ea typeface="仿宋_GB2312" pitchFamily="49" charset="-122"/>
              </a:rPr>
              <a:t>,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 ≼</a:t>
            </a:r>
            <a:r>
              <a:rPr lang="en-US" altLang="zh-CN" smtClean="0">
                <a:ea typeface="仿宋_GB2312" pitchFamily="49" charset="-122"/>
              </a:rPr>
              <a:t> &gt;</a:t>
            </a:r>
            <a:r>
              <a:rPr lang="zh-CN" altLang="en-US" smtClean="0">
                <a:ea typeface="仿宋_GB2312" pitchFamily="49" charset="-122"/>
              </a:rPr>
              <a:t>为格</a:t>
            </a:r>
            <a:endParaRPr lang="en-US" altLang="zh-CN" smtClean="0">
              <a:latin typeface="仿宋_GB2312" pitchFamily="49" charset="-122"/>
              <a:ea typeface="仿宋_GB2312" pitchFamily="49" charset="-122"/>
              <a:sym typeface="Symbol" pitchFamily="18" charset="2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772400" cy="560387"/>
          </a:xfrm>
        </p:spPr>
        <p:txBody>
          <a:bodyPr/>
          <a:lstStyle/>
          <a:p>
            <a:r>
              <a:rPr lang="en-US" altLang="zh-CN" smtClean="0"/>
              <a:t>11.1 </a:t>
            </a:r>
            <a:r>
              <a:rPr lang="zh-CN" altLang="en-US" smtClean="0"/>
              <a:t>格的定义与性质</a:t>
            </a:r>
          </a:p>
        </p:txBody>
      </p:sp>
      <p:sp>
        <p:nvSpPr>
          <p:cNvPr id="8" name="矩形 7"/>
          <p:cNvSpPr/>
          <p:nvPr/>
        </p:nvSpPr>
        <p:spPr>
          <a:xfrm>
            <a:off x="539552" y="1268760"/>
            <a:ext cx="180850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280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对应定理</a:t>
            </a:r>
            <a:r>
              <a:rPr lang="en-US" altLang="zh-CN" sz="280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:</a:t>
            </a:r>
            <a:endParaRPr lang="zh-CN" altLang="en-US" sz="280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268413"/>
            <a:ext cx="8077200" cy="51847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仿宋_GB2312" pitchFamily="49" charset="-122"/>
              </a:rPr>
              <a:t>证明</a:t>
            </a:r>
            <a:r>
              <a:rPr lang="en-US" altLang="zh-CN" smtClean="0">
                <a:solidFill>
                  <a:srgbClr val="FF0000"/>
                </a:solidFill>
                <a:latin typeface="Lucida Sans Unicode" pitchFamily="34" charset="0"/>
                <a:ea typeface="仿宋_GB2312" pitchFamily="49" charset="-122"/>
                <a:cs typeface="Lucida Sans Unicode" pitchFamily="34" charset="0"/>
              </a:rPr>
              <a:t>≼</a:t>
            </a:r>
            <a:r>
              <a:rPr lang="zh-CN" altLang="en-US" smtClean="0">
                <a:solidFill>
                  <a:srgbClr val="FF0000"/>
                </a:solidFill>
                <a:latin typeface="Lucida Sans Unicode" pitchFamily="34" charset="0"/>
                <a:ea typeface="仿宋_GB2312" pitchFamily="49" charset="-122"/>
                <a:cs typeface="Lucida Sans Unicode" pitchFamily="34" charset="0"/>
              </a:rPr>
              <a:t>是</a:t>
            </a:r>
            <a:r>
              <a:rPr lang="en-US" altLang="zh-CN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L</a:t>
            </a:r>
            <a:r>
              <a:rPr lang="zh-CN" altLang="en-US" smtClean="0">
                <a:solidFill>
                  <a:srgbClr val="FF0000"/>
                </a:solidFill>
                <a:latin typeface="Lucida Sans Unicode" pitchFamily="34" charset="0"/>
                <a:ea typeface="仿宋_GB2312" pitchFamily="49" charset="-122"/>
              </a:rPr>
              <a:t>上的偏序</a:t>
            </a:r>
            <a:r>
              <a:rPr lang="zh-CN" altLang="en-US" smtClean="0">
                <a:latin typeface="Lucida Sans Unicode" pitchFamily="34" charset="0"/>
                <a:ea typeface="仿宋_GB2312" pitchFamily="49" charset="-122"/>
              </a:rPr>
              <a:t>（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≼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  a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＝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）</a:t>
            </a:r>
            <a:endParaRPr lang="en-US" altLang="zh-CN" smtClean="0">
              <a:solidFill>
                <a:srgbClr val="006600"/>
              </a:solidFill>
              <a:latin typeface="Lucida Sans Unicode" pitchFamily="34" charset="0"/>
              <a:ea typeface="仿宋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自反性：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根据幂等律，</a:t>
            </a:r>
            <a:r>
              <a:rPr lang="zh-CN" altLang="en-US" smtClean="0">
                <a:latin typeface="Lucida Sans Unicode" pitchFamily="34" charset="0"/>
                <a:ea typeface="仿宋_GB2312" pitchFamily="49" charset="-122"/>
                <a:sym typeface="Symbol" pitchFamily="18" charset="2"/>
              </a:rPr>
              <a:t> </a:t>
            </a:r>
            <a:r>
              <a:rPr lang="en-US" altLang="zh-CN" smtClean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aL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 a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＝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，</a:t>
            </a:r>
            <a:endParaRPr lang="en-US" altLang="zh-CN" smtClean="0">
              <a:latin typeface="仿宋_GB2312" pitchFamily="49" charset="-122"/>
              <a:ea typeface="仿宋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        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故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≼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反对称性：</a:t>
            </a:r>
            <a:r>
              <a:rPr lang="zh-CN" altLang="en-US" smtClean="0">
                <a:latin typeface="Lucida Sans Unicode" pitchFamily="34" charset="0"/>
                <a:ea typeface="仿宋_GB2312" pitchFamily="49" charset="-122"/>
                <a:sym typeface="Symbol" pitchFamily="18" charset="2"/>
              </a:rPr>
              <a:t> </a:t>
            </a:r>
            <a:r>
              <a:rPr lang="en-US" altLang="zh-CN" smtClean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bL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        a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≼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 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且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≼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  a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＝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 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且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＝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         a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＝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</a:t>
            </a:r>
            <a:r>
              <a:rPr lang="en-US" altLang="zh-CN" smtClean="0">
                <a:solidFill>
                  <a:schemeClr val="accent2"/>
                </a:solidFill>
                <a:ea typeface="仿宋_GB2312" pitchFamily="49" charset="-122"/>
              </a:rPr>
              <a:t> </a:t>
            </a:r>
            <a:r>
              <a:rPr lang="en-US" altLang="zh-CN" sz="24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solidFill>
                  <a:schemeClr val="accent2"/>
                </a:solidFill>
                <a:ea typeface="仿宋_GB2312" pitchFamily="49" charset="-122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＝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ea typeface="仿宋_GB2312" pitchFamily="49" charset="-122"/>
              </a:rPr>
              <a:t> </a:t>
            </a:r>
            <a:r>
              <a:rPr lang="en-US" altLang="zh-CN" sz="24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solidFill>
                  <a:schemeClr val="accent2"/>
                </a:solidFill>
                <a:ea typeface="仿宋_GB2312" pitchFamily="49" charset="-122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＝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b(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适合交换律）</a:t>
            </a:r>
            <a:endParaRPr lang="en-US" altLang="zh-CN" smtClean="0">
              <a:latin typeface="仿宋_GB2312" pitchFamily="49" charset="-122"/>
              <a:ea typeface="仿宋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传递性：</a:t>
            </a:r>
            <a:r>
              <a:rPr lang="zh-CN" altLang="en-US" smtClean="0">
                <a:latin typeface="Lucida Sans Unicode" pitchFamily="34" charset="0"/>
                <a:ea typeface="仿宋_GB2312" pitchFamily="49" charset="-122"/>
                <a:sym typeface="Symbol" pitchFamily="18" charset="2"/>
              </a:rPr>
              <a:t> </a:t>
            </a:r>
            <a:r>
              <a:rPr lang="en-US" altLang="zh-CN" smtClean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cL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        a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≼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 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且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≼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c  a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＝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 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且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c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＝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c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      a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c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＝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(b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c) a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c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＝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(a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b)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c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      a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c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＝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 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c=c  a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≼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c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772400" cy="560387"/>
          </a:xfrm>
        </p:spPr>
        <p:txBody>
          <a:bodyPr/>
          <a:lstStyle/>
          <a:p>
            <a:r>
              <a:rPr lang="en-US" altLang="zh-CN" smtClean="0"/>
              <a:t>11.1 </a:t>
            </a:r>
            <a:r>
              <a:rPr lang="zh-CN" altLang="en-US" smtClean="0"/>
              <a:t>格的定义与性质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268413"/>
            <a:ext cx="8077200" cy="51847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仿宋_GB2312" pitchFamily="49" charset="-122"/>
              </a:rPr>
              <a:t>证明</a:t>
            </a:r>
            <a:r>
              <a:rPr lang="en-US" altLang="zh-CN" smtClean="0">
                <a:solidFill>
                  <a:srgbClr val="FF0000"/>
                </a:solidFill>
                <a:ea typeface="仿宋_GB2312" pitchFamily="49" charset="-122"/>
              </a:rPr>
              <a:t>&lt;</a:t>
            </a:r>
            <a:r>
              <a:rPr lang="en-US" altLang="zh-CN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L</a:t>
            </a:r>
            <a:r>
              <a:rPr lang="en-US" altLang="zh-CN" smtClean="0">
                <a:solidFill>
                  <a:srgbClr val="FF0000"/>
                </a:solidFill>
                <a:ea typeface="仿宋_GB2312" pitchFamily="49" charset="-122"/>
              </a:rPr>
              <a:t>,</a:t>
            </a:r>
            <a:r>
              <a:rPr lang="en-US" altLang="zh-CN" smtClean="0">
                <a:solidFill>
                  <a:srgbClr val="FF0000"/>
                </a:solidFill>
                <a:latin typeface="Lucida Sans Unicode" pitchFamily="34" charset="0"/>
                <a:ea typeface="仿宋_GB2312" pitchFamily="49" charset="-122"/>
                <a:cs typeface="Lucida Sans Unicode" pitchFamily="34" charset="0"/>
              </a:rPr>
              <a:t> ≼</a:t>
            </a:r>
            <a:r>
              <a:rPr lang="en-US" altLang="zh-CN" smtClean="0">
                <a:solidFill>
                  <a:srgbClr val="FF0000"/>
                </a:solidFill>
                <a:ea typeface="仿宋_GB2312" pitchFamily="49" charset="-122"/>
              </a:rPr>
              <a:t> &gt;</a:t>
            </a:r>
            <a:r>
              <a:rPr lang="zh-CN" altLang="en-US" smtClean="0">
                <a:solidFill>
                  <a:srgbClr val="FF0000"/>
                </a:solidFill>
                <a:ea typeface="仿宋_GB2312" pitchFamily="49" charset="-122"/>
              </a:rPr>
              <a:t>为格</a:t>
            </a:r>
            <a:r>
              <a:rPr lang="zh-CN" altLang="en-US" smtClean="0">
                <a:latin typeface="Lucida Sans Unicode" pitchFamily="34" charset="0"/>
                <a:ea typeface="仿宋_GB2312" pitchFamily="49" charset="-122"/>
              </a:rPr>
              <a:t>（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≼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  a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＝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）</a:t>
            </a:r>
            <a:endParaRPr lang="en-US" altLang="zh-CN" smtClean="0">
              <a:solidFill>
                <a:srgbClr val="006600"/>
              </a:solidFill>
              <a:latin typeface="Lucida Sans Unicode" pitchFamily="34" charset="0"/>
              <a:ea typeface="仿宋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最小上界存在性：</a:t>
            </a:r>
            <a:r>
              <a:rPr lang="zh-CN" altLang="en-US" smtClean="0">
                <a:latin typeface="Lucida Sans Unicode" pitchFamily="34" charset="0"/>
                <a:ea typeface="仿宋_GB2312" pitchFamily="49" charset="-122"/>
                <a:sym typeface="Symbol" pitchFamily="18" charset="2"/>
              </a:rPr>
              <a:t> </a:t>
            </a:r>
            <a:r>
              <a:rPr lang="en-US" altLang="zh-CN" smtClean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bL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      a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zh-CN" altLang="en-US" smtClean="0">
                <a:ea typeface="仿宋_GB2312" pitchFamily="49" charset="-122"/>
              </a:rPr>
              <a:t>（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b)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＝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(a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a)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＝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      b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zh-CN" altLang="en-US" smtClean="0">
                <a:ea typeface="仿宋_GB2312" pitchFamily="49" charset="-122"/>
              </a:rPr>
              <a:t>（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b)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＝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(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b)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＝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    a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≼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且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≼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，故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是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{a,b}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的上界</a:t>
            </a:r>
            <a:endParaRPr lang="en-US" altLang="zh-CN" smtClean="0">
              <a:latin typeface="仿宋_GB2312" pitchFamily="49" charset="-122"/>
              <a:ea typeface="仿宋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设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c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为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{a,b}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的上界，则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c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＝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c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且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c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＝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c,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故</a:t>
            </a:r>
            <a:endParaRPr lang="en-US" altLang="zh-CN" smtClean="0">
              <a:latin typeface="仿宋_GB2312" pitchFamily="49" charset="-122"/>
              <a:ea typeface="仿宋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      (a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b)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c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＝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zh-CN" altLang="en-US" smtClean="0">
                <a:ea typeface="仿宋_GB2312" pitchFamily="49" charset="-122"/>
                <a:sym typeface="Symbol" pitchFamily="18" charset="2"/>
              </a:rPr>
              <a:t>（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c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）＝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c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＝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c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    a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≼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c</a:t>
            </a:r>
            <a:r>
              <a:rPr lang="zh-CN" altLang="en-US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，故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是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{a,b}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的最小上界</a:t>
            </a:r>
            <a:endParaRPr lang="en-US" altLang="zh-CN" smtClean="0">
              <a:latin typeface="仿宋_GB2312" pitchFamily="49" charset="-122"/>
              <a:ea typeface="仿宋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    </a:t>
            </a:r>
            <a:r>
              <a:rPr lang="zh-CN" altLang="en-US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同理可证最大下界存在性</a:t>
            </a:r>
            <a:endParaRPr lang="en-US" altLang="zh-CN" smtClean="0">
              <a:solidFill>
                <a:srgbClr val="FF0000"/>
              </a:solidFill>
              <a:latin typeface="仿宋_GB2312" pitchFamily="49" charset="-122"/>
              <a:ea typeface="仿宋_GB2312" pitchFamily="49" charset="-122"/>
              <a:sym typeface="Symbol" pitchFamily="18" charset="2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772400" cy="560387"/>
          </a:xfrm>
        </p:spPr>
        <p:txBody>
          <a:bodyPr/>
          <a:lstStyle/>
          <a:p>
            <a:r>
              <a:rPr lang="en-US" altLang="zh-CN" smtClean="0"/>
              <a:t>11.1 </a:t>
            </a:r>
            <a:r>
              <a:rPr lang="zh-CN" altLang="en-US" smtClean="0"/>
              <a:t>格的定义与性质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79525"/>
            <a:ext cx="8077200" cy="4886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>
                <a:solidFill>
                  <a:srgbClr val="FF0000"/>
                </a:solidFill>
                <a:latin typeface="宋体" charset="-122"/>
              </a:rPr>
              <a:t>子格：</a:t>
            </a:r>
            <a:r>
              <a:rPr lang="zh-CN" altLang="en-US" smtClean="0">
                <a:ea typeface="仿宋_GB2312" pitchFamily="49" charset="-122"/>
              </a:rPr>
              <a:t>设</a:t>
            </a:r>
            <a:r>
              <a:rPr lang="en-US" altLang="zh-CN" smtClean="0">
                <a:ea typeface="仿宋_GB2312" pitchFamily="49" charset="-122"/>
              </a:rPr>
              <a:t>&lt;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L</a:t>
            </a:r>
            <a:r>
              <a:rPr lang="zh-CN" altLang="en-US" smtClean="0">
                <a:ea typeface="仿宋_GB2312" pitchFamily="49" charset="-122"/>
                <a:sym typeface="Symbol" pitchFamily="18" charset="2"/>
              </a:rPr>
              <a:t>，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  <a:cs typeface="Lucida Sans Unicode" pitchFamily="34" charset="0"/>
              </a:rPr>
              <a:t>∧</a:t>
            </a:r>
            <a:r>
              <a:rPr lang="zh-CN" altLang="en-US" smtClean="0">
                <a:latin typeface="Lucida Sans Unicode" pitchFamily="34" charset="0"/>
                <a:ea typeface="仿宋_GB2312" pitchFamily="49" charset="-122"/>
                <a:cs typeface="Lucida Sans Unicode" pitchFamily="34" charset="0"/>
              </a:rPr>
              <a:t>，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  <a:cs typeface="Lucida Sans Unicode" pitchFamily="34" charset="0"/>
              </a:rPr>
              <a:t>∨</a:t>
            </a:r>
            <a:r>
              <a:rPr lang="en-US" altLang="zh-CN" smtClean="0">
                <a:ea typeface="仿宋_GB2312" pitchFamily="49" charset="-122"/>
              </a:rPr>
              <a:t>&gt;</a:t>
            </a:r>
            <a:r>
              <a:rPr lang="zh-CN" altLang="en-US" smtClean="0">
                <a:ea typeface="仿宋_GB2312" pitchFamily="49" charset="-122"/>
              </a:rPr>
              <a:t>是格，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H</a:t>
            </a:r>
            <a:r>
              <a:rPr lang="zh-CN" altLang="en-US" smtClean="0">
                <a:ea typeface="仿宋_GB2312" pitchFamily="49" charset="-122"/>
              </a:rPr>
              <a:t>是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L</a:t>
            </a:r>
            <a:r>
              <a:rPr lang="zh-CN" altLang="en-US" smtClean="0">
                <a:ea typeface="仿宋_GB2312" pitchFamily="49" charset="-122"/>
              </a:rPr>
              <a:t>的非空子集，如果在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∧</a:t>
            </a:r>
            <a:r>
              <a:rPr lang="zh-CN" altLang="en-US" smtClean="0">
                <a:latin typeface="Lucida Sans Unicode" pitchFamily="34" charset="0"/>
                <a:ea typeface="仿宋_GB2312" pitchFamily="49" charset="-122"/>
              </a:rPr>
              <a:t>，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∨</a:t>
            </a:r>
            <a:r>
              <a:rPr lang="zh-CN" altLang="en-US" smtClean="0">
                <a:ea typeface="仿宋_GB2312" pitchFamily="49" charset="-122"/>
              </a:rPr>
              <a:t>运算下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H</a:t>
            </a:r>
            <a:r>
              <a:rPr lang="zh-CN" altLang="en-US" smtClean="0">
                <a:ea typeface="仿宋_GB2312" pitchFamily="49" charset="-122"/>
              </a:rPr>
              <a:t>是封闭的，称</a:t>
            </a:r>
            <a:r>
              <a:rPr lang="en-US" altLang="zh-CN" smtClean="0">
                <a:ea typeface="仿宋_GB2312" pitchFamily="49" charset="-122"/>
              </a:rPr>
              <a:t>&lt;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H</a:t>
            </a:r>
            <a:r>
              <a:rPr lang="zh-CN" altLang="en-US" smtClean="0">
                <a:ea typeface="仿宋_GB2312" pitchFamily="49" charset="-122"/>
                <a:sym typeface="Symbol" pitchFamily="18" charset="2"/>
              </a:rPr>
              <a:t> ，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∧</a:t>
            </a:r>
            <a:r>
              <a:rPr lang="zh-CN" altLang="en-US" smtClean="0">
                <a:latin typeface="Lucida Sans Unicode" pitchFamily="34" charset="0"/>
                <a:ea typeface="仿宋_GB2312" pitchFamily="49" charset="-122"/>
              </a:rPr>
              <a:t>，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∨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&gt;</a:t>
            </a:r>
            <a:r>
              <a:rPr lang="zh-CN" altLang="en-US" smtClean="0">
                <a:ea typeface="仿宋_GB2312" pitchFamily="49" charset="-122"/>
              </a:rPr>
              <a:t>是</a:t>
            </a:r>
            <a:r>
              <a:rPr lang="en-US" altLang="zh-CN" smtClean="0">
                <a:ea typeface="仿宋_GB2312" pitchFamily="49" charset="-122"/>
              </a:rPr>
              <a:t>&lt;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L</a:t>
            </a:r>
            <a:r>
              <a:rPr lang="zh-CN" altLang="en-US" smtClean="0">
                <a:ea typeface="仿宋_GB2312" pitchFamily="49" charset="-122"/>
                <a:sym typeface="Symbol" pitchFamily="18" charset="2"/>
              </a:rPr>
              <a:t>，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∧</a:t>
            </a:r>
            <a:r>
              <a:rPr lang="zh-CN" altLang="en-US" smtClean="0">
                <a:latin typeface="Lucida Sans Unicode" pitchFamily="34" charset="0"/>
                <a:ea typeface="仿宋_GB2312" pitchFamily="49" charset="-122"/>
              </a:rPr>
              <a:t>，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∨</a:t>
            </a:r>
            <a:r>
              <a:rPr lang="en-US" altLang="zh-CN" smtClean="0">
                <a:ea typeface="仿宋_GB2312" pitchFamily="49" charset="-122"/>
              </a:rPr>
              <a:t>&gt;</a:t>
            </a:r>
            <a:r>
              <a:rPr lang="zh-CN" altLang="en-US" smtClean="0">
                <a:ea typeface="仿宋_GB2312" pitchFamily="49" charset="-122"/>
              </a:rPr>
              <a:t>的子格</a:t>
            </a:r>
            <a:endParaRPr lang="en-US" altLang="zh-CN" smtClean="0">
              <a:ea typeface="仿宋_GB2312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mtClean="0">
              <a:solidFill>
                <a:schemeClr val="accent2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H</a:t>
            </a:r>
            <a:r>
              <a:rPr lang="zh-CN" altLang="en-US" smtClean="0">
                <a:solidFill>
                  <a:schemeClr val="accent2"/>
                </a:solidFill>
                <a:ea typeface="仿宋_GB2312" pitchFamily="49" charset="-122"/>
              </a:rPr>
              <a:t>对于结合律，交换律，幂等律和吸收律仍然成立的，故只要求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H</a:t>
            </a:r>
            <a:r>
              <a:rPr lang="zh-CN" altLang="en-US" smtClean="0">
                <a:solidFill>
                  <a:schemeClr val="accent2"/>
                </a:solidFill>
                <a:ea typeface="仿宋_GB2312" pitchFamily="49" charset="-122"/>
              </a:rPr>
              <a:t>对运算封闭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,&lt;H,*,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&gt;</a:t>
            </a:r>
            <a:r>
              <a:rPr lang="zh-CN" altLang="en-US" smtClean="0">
                <a:solidFill>
                  <a:schemeClr val="accent2"/>
                </a:solidFill>
                <a:ea typeface="仿宋_GB2312" pitchFamily="49" charset="-122"/>
              </a:rPr>
              <a:t>就是格</a:t>
            </a:r>
            <a:endParaRPr lang="en-US" altLang="zh-CN" smtClean="0">
              <a:latin typeface="仿宋_GB2312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mtClean="0">
              <a:latin typeface="仿宋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ea typeface="仿宋_GB2312" pitchFamily="49" charset="-122"/>
              </a:rPr>
              <a:t>  </a:t>
            </a:r>
            <a:endParaRPr lang="zh-CN" altLang="en-US" smtClean="0">
              <a:solidFill>
                <a:schemeClr val="accent2"/>
              </a:solidFill>
              <a:latin typeface="仿宋_GB2312" pitchFamily="49" charset="-122"/>
            </a:endParaRPr>
          </a:p>
          <a:p>
            <a:pPr>
              <a:buFont typeface="Wingdings" pitchFamily="2" charset="2"/>
              <a:buNone/>
            </a:pPr>
            <a:endParaRPr lang="en-US" altLang="zh-CN" smtClean="0">
              <a:ea typeface="仿宋_GB2312" pitchFamily="49" charset="-122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772400" cy="560387"/>
          </a:xfrm>
        </p:spPr>
        <p:txBody>
          <a:bodyPr/>
          <a:lstStyle/>
          <a:p>
            <a:r>
              <a:rPr lang="en-US" altLang="zh-CN" smtClean="0"/>
              <a:t>11.1 </a:t>
            </a:r>
            <a:r>
              <a:rPr lang="zh-CN" altLang="en-US" smtClean="0"/>
              <a:t>格的定义与性质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4663"/>
            <a:ext cx="7772400" cy="611187"/>
          </a:xfrm>
        </p:spPr>
        <p:txBody>
          <a:bodyPr/>
          <a:lstStyle/>
          <a:p>
            <a:r>
              <a:rPr lang="zh-CN" altLang="en-US" smtClean="0"/>
              <a:t>第十一章</a:t>
            </a:r>
            <a:r>
              <a:rPr lang="en-US" altLang="zh-CN" smtClean="0"/>
              <a:t>: </a:t>
            </a:r>
            <a:r>
              <a:rPr lang="zh-CN" altLang="en-US" smtClean="0"/>
              <a:t>格与布尔代数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3988" cy="47894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/>
              <a:t>     </a:t>
            </a:r>
          </a:p>
          <a:p>
            <a:pPr>
              <a:buFont typeface="Wingdings" pitchFamily="2" charset="2"/>
              <a:buNone/>
            </a:pPr>
            <a:r>
              <a:rPr lang="zh-CN" altLang="en-US" sz="3600" smtClean="0"/>
              <a:t>    </a:t>
            </a:r>
          </a:p>
          <a:p>
            <a:pPr>
              <a:buFont typeface="Wingdings" pitchFamily="2" charset="2"/>
              <a:buNone/>
            </a:pPr>
            <a:r>
              <a:rPr lang="zh-CN" altLang="en-US" sz="3600" smtClean="0"/>
              <a:t>               第一节：格的定义与性质</a:t>
            </a:r>
          </a:p>
          <a:p>
            <a:endParaRPr lang="zh-CN" altLang="en-US" sz="3600" smtClean="0"/>
          </a:p>
          <a:p>
            <a:pPr>
              <a:buFont typeface="Wingdings" pitchFamily="2" charset="2"/>
              <a:buNone/>
            </a:pP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3600" smtClean="0">
                <a:solidFill>
                  <a:schemeClr val="tx1"/>
                </a:solidFill>
                <a:latin typeface="Verdana" pitchFamily="34" charset="0"/>
              </a:rPr>
              <a:t>  </a:t>
            </a:r>
            <a:endParaRPr lang="zh-CN" altLang="en-US" sz="3600" smtClean="0">
              <a:solidFill>
                <a:schemeClr val="tx1"/>
              </a:solidFill>
              <a:latin typeface="Verdana" pitchFamily="34" charset="0"/>
            </a:endParaRPr>
          </a:p>
        </p:txBody>
      </p:sp>
      <p:pic>
        <p:nvPicPr>
          <p:cNvPr id="18435" name="Picture 21" descr="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0" y="2636838"/>
            <a:ext cx="5715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4663"/>
            <a:ext cx="7772400" cy="611187"/>
          </a:xfrm>
        </p:spPr>
        <p:txBody>
          <a:bodyPr/>
          <a:lstStyle/>
          <a:p>
            <a:r>
              <a:rPr lang="zh-CN" altLang="en-US" smtClean="0"/>
              <a:t>第十一章</a:t>
            </a:r>
            <a:r>
              <a:rPr lang="en-US" altLang="zh-CN" smtClean="0"/>
              <a:t>: </a:t>
            </a:r>
            <a:r>
              <a:rPr lang="zh-CN" altLang="en-US" smtClean="0"/>
              <a:t>格与布尔代数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3988" cy="47894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/>
              <a:t>     </a:t>
            </a:r>
          </a:p>
          <a:p>
            <a:pPr>
              <a:buFont typeface="Wingdings" pitchFamily="2" charset="2"/>
              <a:buNone/>
            </a:pPr>
            <a:endParaRPr lang="zh-CN" altLang="en-US" sz="3600" smtClean="0"/>
          </a:p>
          <a:p>
            <a:pPr>
              <a:buFont typeface="Wingdings" pitchFamily="2" charset="2"/>
              <a:buNone/>
            </a:pPr>
            <a:r>
              <a:rPr lang="zh-CN" altLang="en-US" sz="3600" smtClean="0"/>
              <a:t>          第二节：分配格、有补格</a:t>
            </a:r>
            <a:r>
              <a:rPr lang="zh-CN" altLang="en-US" sz="3600" smtClean="0">
                <a:solidFill>
                  <a:schemeClr val="bg2"/>
                </a:solidFill>
              </a:rPr>
              <a:t>与布尔代数</a:t>
            </a:r>
          </a:p>
          <a:p>
            <a:pPr>
              <a:buFont typeface="Wingdings" pitchFamily="2" charset="2"/>
              <a:buNone/>
            </a:pP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3600" smtClean="0">
                <a:solidFill>
                  <a:schemeClr val="tx1"/>
                </a:solidFill>
                <a:latin typeface="Verdana" pitchFamily="34" charset="0"/>
              </a:rPr>
              <a:t>  </a:t>
            </a:r>
            <a:endParaRPr lang="zh-CN" altLang="en-US" sz="3600" smtClean="0">
              <a:solidFill>
                <a:schemeClr val="tx1"/>
              </a:solidFill>
              <a:latin typeface="Verdana" pitchFamily="34" charset="0"/>
            </a:endParaRPr>
          </a:p>
        </p:txBody>
      </p:sp>
      <p:pic>
        <p:nvPicPr>
          <p:cNvPr id="55299" name="Picture 21" descr="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2638425"/>
            <a:ext cx="5715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8001000" cy="560387"/>
          </a:xfrm>
        </p:spPr>
        <p:txBody>
          <a:bodyPr/>
          <a:lstStyle/>
          <a:p>
            <a:r>
              <a:rPr lang="en-US" altLang="zh-CN" smtClean="0"/>
              <a:t>11.2 </a:t>
            </a:r>
            <a:r>
              <a:rPr lang="zh-CN" altLang="en-US" smtClean="0"/>
              <a:t>分配格、有补格</a:t>
            </a:r>
            <a:endParaRPr lang="zh-CN" altLang="en-US" sz="2800" smtClean="0"/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50963"/>
            <a:ext cx="8077200" cy="5102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>
                <a:solidFill>
                  <a:srgbClr val="FF3300"/>
                </a:solidFill>
                <a:latin typeface="宋体" charset="-122"/>
              </a:rPr>
              <a:t>分配格：</a:t>
            </a:r>
            <a:r>
              <a:rPr lang="zh-CN" altLang="en-US" smtClean="0">
                <a:ea typeface="仿宋_GB2312" pitchFamily="49" charset="-122"/>
              </a:rPr>
              <a:t>设</a:t>
            </a:r>
            <a:r>
              <a:rPr lang="en-US" altLang="zh-CN" smtClean="0">
                <a:ea typeface="仿宋_GB2312" pitchFamily="49" charset="-122"/>
              </a:rPr>
              <a:t>&lt;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L</a:t>
            </a:r>
            <a:r>
              <a:rPr lang="zh-CN" altLang="en-US" smtClean="0">
                <a:ea typeface="仿宋_GB2312" pitchFamily="49" charset="-122"/>
                <a:sym typeface="Symbol" pitchFamily="18" charset="2"/>
              </a:rPr>
              <a:t>，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  <a:cs typeface="Lucida Sans Unicode" pitchFamily="34" charset="0"/>
              </a:rPr>
              <a:t>∧</a:t>
            </a:r>
            <a:r>
              <a:rPr lang="zh-CN" altLang="en-US" smtClean="0">
                <a:latin typeface="Lucida Sans Unicode" pitchFamily="34" charset="0"/>
                <a:ea typeface="仿宋_GB2312" pitchFamily="49" charset="-122"/>
                <a:cs typeface="Lucida Sans Unicode" pitchFamily="34" charset="0"/>
              </a:rPr>
              <a:t>，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  <a:cs typeface="Lucida Sans Unicode" pitchFamily="34" charset="0"/>
              </a:rPr>
              <a:t>∨</a:t>
            </a:r>
            <a:r>
              <a:rPr lang="en-US" altLang="zh-CN" smtClean="0">
                <a:ea typeface="仿宋_GB2312" pitchFamily="49" charset="-122"/>
                <a:cs typeface="Lucida Sans Unicode" pitchFamily="34" charset="0"/>
              </a:rPr>
              <a:t>&gt;</a:t>
            </a:r>
            <a:r>
              <a:rPr lang="zh-CN" altLang="en-US" smtClean="0">
                <a:ea typeface="仿宋_GB2312" pitchFamily="49" charset="-122"/>
                <a:cs typeface="Lucida Sans Unicode" pitchFamily="34" charset="0"/>
              </a:rPr>
              <a:t>是格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cs typeface="Lucida Sans Unicode" pitchFamily="34" charset="0"/>
              </a:rPr>
              <a:t>,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cs typeface="Lucida Sans Unicode" pitchFamily="34" charset="0"/>
              </a:rPr>
              <a:t>且</a:t>
            </a:r>
            <a:r>
              <a:rPr lang="zh-CN" altLang="en-US" smtClean="0">
                <a:ea typeface="仿宋_GB2312" pitchFamily="49" charset="-122"/>
                <a:cs typeface="Lucida Sans Unicode" pitchFamily="34" charset="0"/>
                <a:sym typeface="Symbol" pitchFamily="18" charset="2"/>
              </a:rPr>
              <a:t>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cs typeface="Lucida Sans Unicode" pitchFamily="34" charset="0"/>
              </a:rPr>
              <a:t>a,b,c</a:t>
            </a:r>
            <a:r>
              <a:rPr lang="en-US" altLang="zh-CN" smtClean="0">
                <a:ea typeface="仿宋_GB2312" pitchFamily="49" charset="-122"/>
                <a:cs typeface="Lucida Sans Unicode" pitchFamily="34" charset="0"/>
              </a:rPr>
              <a:t>∈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cs typeface="Lucida Sans Unicode" pitchFamily="34" charset="0"/>
              </a:rPr>
              <a:t>L</a:t>
            </a:r>
            <a:endParaRPr lang="zh-CN" altLang="en-US" smtClean="0">
              <a:ea typeface="仿宋_GB2312" pitchFamily="49" charset="-122"/>
              <a:cs typeface="Lucida Sans Unicode" pitchFamily="34" charset="0"/>
            </a:endParaRPr>
          </a:p>
          <a:p>
            <a:pPr algn="ctr">
              <a:buFont typeface="Wingdings" pitchFamily="2" charset="2"/>
              <a:buNone/>
            </a:pP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  <a:cs typeface="Lucida Sans Unicode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  <a:cs typeface="Lucida Sans Unicode" pitchFamily="34" charset="0"/>
              </a:rPr>
              <a:t>∧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(b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</a:rPr>
              <a:t>∨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c)=(a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</a:rPr>
              <a:t>∧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b)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</a:rPr>
              <a:t>∨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(a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</a:rPr>
              <a:t>∧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c)</a:t>
            </a:r>
            <a:endParaRPr lang="en-US" altLang="zh-CN" smtClean="0">
              <a:solidFill>
                <a:schemeClr val="accent2"/>
              </a:solidFill>
              <a:latin typeface="仿宋_GB2312" pitchFamily="49" charset="-122"/>
            </a:endParaRPr>
          </a:p>
          <a:p>
            <a:pPr algn="ctr">
              <a:buFont typeface="Wingdings" pitchFamily="2" charset="2"/>
              <a:buNone/>
            </a:pP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</a:rPr>
              <a:t>∨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(b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</a:rPr>
              <a:t>∧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c)=(a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</a:rPr>
              <a:t>∨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b)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</a:rPr>
              <a:t>∧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(a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</a:rPr>
              <a:t>∨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c)</a:t>
            </a:r>
          </a:p>
          <a:p>
            <a:pPr>
              <a:buFont typeface="Wingdings" pitchFamily="2" charset="2"/>
              <a:buNone/>
            </a:pPr>
            <a:endParaRPr lang="zh-CN" altLang="en-US" smtClean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11.2 </a:t>
            </a:r>
            <a:r>
              <a:rPr lang="zh-CN" altLang="en-US" smtClean="0"/>
              <a:t>分配格、有补格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ea typeface="仿宋_GB2312" pitchFamily="49" charset="-122"/>
              </a:rPr>
              <a:t>例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:</a:t>
            </a:r>
            <a:r>
              <a:rPr lang="zh-CN" altLang="en-US" smtClean="0">
                <a:ea typeface="仿宋_GB2312" pitchFamily="49" charset="-122"/>
              </a:rPr>
              <a:t>如图两个格是不是分配格？</a:t>
            </a:r>
          </a:p>
        </p:txBody>
      </p:sp>
      <p:grpSp>
        <p:nvGrpSpPr>
          <p:cNvPr id="59395" name="Group 95"/>
          <p:cNvGrpSpPr>
            <a:grpSpLocks/>
          </p:cNvGrpSpPr>
          <p:nvPr/>
        </p:nvGrpSpPr>
        <p:grpSpPr bwMode="auto">
          <a:xfrm>
            <a:off x="1116013" y="2201863"/>
            <a:ext cx="7151687" cy="2811462"/>
            <a:chOff x="926" y="1104"/>
            <a:chExt cx="4505" cy="1771"/>
          </a:xfrm>
        </p:grpSpPr>
        <p:grpSp>
          <p:nvGrpSpPr>
            <p:cNvPr id="59396" name="Group 46"/>
            <p:cNvGrpSpPr>
              <a:grpSpLocks/>
            </p:cNvGrpSpPr>
            <p:nvPr/>
          </p:nvGrpSpPr>
          <p:grpSpPr bwMode="auto">
            <a:xfrm>
              <a:off x="1066" y="1344"/>
              <a:ext cx="86" cy="1056"/>
              <a:chOff x="1701" y="7288"/>
              <a:chExt cx="68" cy="1524"/>
            </a:xfrm>
          </p:grpSpPr>
          <p:sp>
            <p:nvSpPr>
              <p:cNvPr id="59434" name="Oval 47"/>
              <p:cNvSpPr>
                <a:spLocks noChangeArrowheads="1"/>
              </p:cNvSpPr>
              <p:nvPr/>
            </p:nvSpPr>
            <p:spPr bwMode="auto">
              <a:xfrm>
                <a:off x="1701" y="7288"/>
                <a:ext cx="68" cy="68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9435" name="Oval 48"/>
              <p:cNvSpPr>
                <a:spLocks noChangeArrowheads="1"/>
              </p:cNvSpPr>
              <p:nvPr/>
            </p:nvSpPr>
            <p:spPr bwMode="auto">
              <a:xfrm>
                <a:off x="1701" y="7704"/>
                <a:ext cx="68" cy="68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9436" name="Oval 49"/>
              <p:cNvSpPr>
                <a:spLocks noChangeArrowheads="1"/>
              </p:cNvSpPr>
              <p:nvPr/>
            </p:nvSpPr>
            <p:spPr bwMode="auto">
              <a:xfrm>
                <a:off x="1701" y="8224"/>
                <a:ext cx="68" cy="68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9437" name="Oval 50"/>
              <p:cNvSpPr>
                <a:spLocks noChangeArrowheads="1"/>
              </p:cNvSpPr>
              <p:nvPr/>
            </p:nvSpPr>
            <p:spPr bwMode="auto">
              <a:xfrm>
                <a:off x="1701" y="8744"/>
                <a:ext cx="68" cy="68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9438" name="Line 51"/>
              <p:cNvSpPr>
                <a:spLocks noChangeShapeType="1"/>
              </p:cNvSpPr>
              <p:nvPr/>
            </p:nvSpPr>
            <p:spPr bwMode="auto">
              <a:xfrm>
                <a:off x="1725" y="7331"/>
                <a:ext cx="0" cy="45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39" name="Line 52"/>
              <p:cNvSpPr>
                <a:spLocks noChangeShapeType="1"/>
              </p:cNvSpPr>
              <p:nvPr/>
            </p:nvSpPr>
            <p:spPr bwMode="auto">
              <a:xfrm>
                <a:off x="1725" y="7749"/>
                <a:ext cx="0" cy="45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40" name="Line 53"/>
              <p:cNvSpPr>
                <a:spLocks noChangeShapeType="1"/>
              </p:cNvSpPr>
              <p:nvPr/>
            </p:nvSpPr>
            <p:spPr bwMode="auto">
              <a:xfrm>
                <a:off x="1719" y="8290"/>
                <a:ext cx="0" cy="45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9397" name="Text Box 54"/>
            <p:cNvSpPr txBox="1">
              <a:spLocks noChangeArrowheads="1"/>
            </p:cNvSpPr>
            <p:nvPr/>
          </p:nvSpPr>
          <p:spPr bwMode="auto">
            <a:xfrm>
              <a:off x="926" y="2496"/>
              <a:ext cx="562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/>
                <a:t>(a)</a:t>
              </a:r>
            </a:p>
          </p:txBody>
        </p:sp>
        <p:grpSp>
          <p:nvGrpSpPr>
            <p:cNvPr id="59398" name="Group 89"/>
            <p:cNvGrpSpPr>
              <a:grpSpLocks/>
            </p:cNvGrpSpPr>
            <p:nvPr/>
          </p:nvGrpSpPr>
          <p:grpSpPr bwMode="auto">
            <a:xfrm>
              <a:off x="1824" y="1121"/>
              <a:ext cx="1056" cy="1423"/>
              <a:chOff x="1296" y="833"/>
              <a:chExt cx="1056" cy="1423"/>
            </a:xfrm>
          </p:grpSpPr>
          <p:grpSp>
            <p:nvGrpSpPr>
              <p:cNvPr id="59424" name="Group 87"/>
              <p:cNvGrpSpPr>
                <a:grpSpLocks/>
              </p:cNvGrpSpPr>
              <p:nvPr/>
            </p:nvGrpSpPr>
            <p:grpSpPr bwMode="auto">
              <a:xfrm>
                <a:off x="1296" y="833"/>
                <a:ext cx="1030" cy="1423"/>
                <a:chOff x="1296" y="833"/>
                <a:chExt cx="534" cy="738"/>
              </a:xfrm>
            </p:grpSpPr>
            <p:sp>
              <p:nvSpPr>
                <p:cNvPr id="59430" name="Oval 56"/>
                <p:cNvSpPr>
                  <a:spLocks noChangeArrowheads="1"/>
                </p:cNvSpPr>
                <p:nvPr/>
              </p:nvSpPr>
              <p:spPr bwMode="auto">
                <a:xfrm>
                  <a:off x="1510" y="833"/>
                  <a:ext cx="35" cy="35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59431" name="Oval 57"/>
                <p:cNvSpPr>
                  <a:spLocks noChangeArrowheads="1"/>
                </p:cNvSpPr>
                <p:nvPr/>
              </p:nvSpPr>
              <p:spPr bwMode="auto">
                <a:xfrm>
                  <a:off x="1296" y="1193"/>
                  <a:ext cx="35" cy="35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59432" name="Oval 58"/>
                <p:cNvSpPr>
                  <a:spLocks noChangeArrowheads="1"/>
                </p:cNvSpPr>
                <p:nvPr/>
              </p:nvSpPr>
              <p:spPr bwMode="auto">
                <a:xfrm>
                  <a:off x="1795" y="1193"/>
                  <a:ext cx="35" cy="35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59433" name="Oval 59"/>
                <p:cNvSpPr>
                  <a:spLocks noChangeArrowheads="1"/>
                </p:cNvSpPr>
                <p:nvPr/>
              </p:nvSpPr>
              <p:spPr bwMode="auto">
                <a:xfrm>
                  <a:off x="1545" y="1536"/>
                  <a:ext cx="36" cy="35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</p:grpSp>
          <p:grpSp>
            <p:nvGrpSpPr>
              <p:cNvPr id="59425" name="Group 86"/>
              <p:cNvGrpSpPr>
                <a:grpSpLocks/>
              </p:cNvGrpSpPr>
              <p:nvPr/>
            </p:nvGrpSpPr>
            <p:grpSpPr bwMode="auto">
              <a:xfrm>
                <a:off x="1296" y="851"/>
                <a:ext cx="1056" cy="1405"/>
                <a:chOff x="1296" y="851"/>
                <a:chExt cx="535" cy="720"/>
              </a:xfrm>
            </p:grpSpPr>
            <p:sp>
              <p:nvSpPr>
                <p:cNvPr id="59426" name="Line 60"/>
                <p:cNvSpPr>
                  <a:spLocks noChangeShapeType="1"/>
                </p:cNvSpPr>
                <p:nvPr/>
              </p:nvSpPr>
              <p:spPr bwMode="auto">
                <a:xfrm>
                  <a:off x="1332" y="1233"/>
                  <a:ext cx="226" cy="30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27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1545" y="1194"/>
                  <a:ext cx="286" cy="37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28" name="Line 62"/>
                <p:cNvSpPr>
                  <a:spLocks noChangeShapeType="1"/>
                </p:cNvSpPr>
                <p:nvPr/>
              </p:nvSpPr>
              <p:spPr bwMode="auto">
                <a:xfrm>
                  <a:off x="1545" y="868"/>
                  <a:ext cx="262" cy="3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29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296" y="851"/>
                  <a:ext cx="231" cy="34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9399" name="Text Box 64"/>
            <p:cNvSpPr txBox="1">
              <a:spLocks noChangeArrowheads="1"/>
            </p:cNvSpPr>
            <p:nvPr/>
          </p:nvSpPr>
          <p:spPr bwMode="auto">
            <a:xfrm>
              <a:off x="2160" y="2496"/>
              <a:ext cx="686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/>
                <a:t>(b)</a:t>
              </a:r>
            </a:p>
          </p:txBody>
        </p:sp>
        <p:sp>
          <p:nvSpPr>
            <p:cNvPr id="59400" name="Text Box 74"/>
            <p:cNvSpPr txBox="1">
              <a:spLocks noChangeArrowheads="1"/>
            </p:cNvSpPr>
            <p:nvPr/>
          </p:nvSpPr>
          <p:spPr bwMode="auto">
            <a:xfrm>
              <a:off x="3490" y="2496"/>
              <a:ext cx="686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/>
                <a:t>(c)</a:t>
              </a:r>
            </a:p>
          </p:txBody>
        </p:sp>
        <p:grpSp>
          <p:nvGrpSpPr>
            <p:cNvPr id="59401" name="Group 94"/>
            <p:cNvGrpSpPr>
              <a:grpSpLocks/>
            </p:cNvGrpSpPr>
            <p:nvPr/>
          </p:nvGrpSpPr>
          <p:grpSpPr bwMode="auto">
            <a:xfrm>
              <a:off x="3216" y="1134"/>
              <a:ext cx="912" cy="1410"/>
              <a:chOff x="3024" y="654"/>
              <a:chExt cx="535" cy="738"/>
            </a:xfrm>
          </p:grpSpPr>
          <p:grpSp>
            <p:nvGrpSpPr>
              <p:cNvPr id="59411" name="Group 93"/>
              <p:cNvGrpSpPr>
                <a:grpSpLocks/>
              </p:cNvGrpSpPr>
              <p:nvPr/>
            </p:nvGrpSpPr>
            <p:grpSpPr bwMode="auto">
              <a:xfrm>
                <a:off x="3024" y="654"/>
                <a:ext cx="534" cy="738"/>
                <a:chOff x="1920" y="833"/>
                <a:chExt cx="534" cy="738"/>
              </a:xfrm>
            </p:grpSpPr>
            <p:sp>
              <p:nvSpPr>
                <p:cNvPr id="59419" name="Oval 66"/>
                <p:cNvSpPr>
                  <a:spLocks noChangeArrowheads="1"/>
                </p:cNvSpPr>
                <p:nvPr/>
              </p:nvSpPr>
              <p:spPr bwMode="auto">
                <a:xfrm>
                  <a:off x="2134" y="833"/>
                  <a:ext cx="35" cy="35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59420" name="Oval 67"/>
                <p:cNvSpPr>
                  <a:spLocks noChangeArrowheads="1"/>
                </p:cNvSpPr>
                <p:nvPr/>
              </p:nvSpPr>
              <p:spPr bwMode="auto">
                <a:xfrm>
                  <a:off x="1920" y="1193"/>
                  <a:ext cx="35" cy="35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59421" name="Oval 68"/>
                <p:cNvSpPr>
                  <a:spLocks noChangeArrowheads="1"/>
                </p:cNvSpPr>
                <p:nvPr/>
              </p:nvSpPr>
              <p:spPr bwMode="auto">
                <a:xfrm>
                  <a:off x="2419" y="1193"/>
                  <a:ext cx="35" cy="35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59422" name="Oval 69"/>
                <p:cNvSpPr>
                  <a:spLocks noChangeArrowheads="1"/>
                </p:cNvSpPr>
                <p:nvPr/>
              </p:nvSpPr>
              <p:spPr bwMode="auto">
                <a:xfrm>
                  <a:off x="2169" y="1536"/>
                  <a:ext cx="36" cy="35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59423" name="Oval 75"/>
                <p:cNvSpPr>
                  <a:spLocks noChangeArrowheads="1"/>
                </p:cNvSpPr>
                <p:nvPr/>
              </p:nvSpPr>
              <p:spPr bwMode="auto">
                <a:xfrm>
                  <a:off x="2169" y="1193"/>
                  <a:ext cx="36" cy="35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</p:grpSp>
          <p:grpSp>
            <p:nvGrpSpPr>
              <p:cNvPr id="59412" name="Group 88"/>
              <p:cNvGrpSpPr>
                <a:grpSpLocks/>
              </p:cNvGrpSpPr>
              <p:nvPr/>
            </p:nvGrpSpPr>
            <p:grpSpPr bwMode="auto">
              <a:xfrm>
                <a:off x="3024" y="672"/>
                <a:ext cx="535" cy="720"/>
                <a:chOff x="1920" y="851"/>
                <a:chExt cx="535" cy="720"/>
              </a:xfrm>
            </p:grpSpPr>
            <p:sp>
              <p:nvSpPr>
                <p:cNvPr id="59413" name="Line 70"/>
                <p:cNvSpPr>
                  <a:spLocks noChangeShapeType="1"/>
                </p:cNvSpPr>
                <p:nvPr/>
              </p:nvSpPr>
              <p:spPr bwMode="auto">
                <a:xfrm>
                  <a:off x="1956" y="1233"/>
                  <a:ext cx="204" cy="30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14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169" y="1194"/>
                  <a:ext cx="286" cy="37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15" name="Line 72"/>
                <p:cNvSpPr>
                  <a:spLocks noChangeShapeType="1"/>
                </p:cNvSpPr>
                <p:nvPr/>
              </p:nvSpPr>
              <p:spPr bwMode="auto">
                <a:xfrm>
                  <a:off x="2169" y="868"/>
                  <a:ext cx="262" cy="3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16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1920" y="851"/>
                  <a:ext cx="231" cy="34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17" name="Line 76"/>
                <p:cNvSpPr>
                  <a:spLocks noChangeShapeType="1"/>
                </p:cNvSpPr>
                <p:nvPr/>
              </p:nvSpPr>
              <p:spPr bwMode="auto">
                <a:xfrm>
                  <a:off x="2169" y="868"/>
                  <a:ext cx="13" cy="31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18" name="Line 77"/>
                <p:cNvSpPr>
                  <a:spLocks noChangeShapeType="1"/>
                </p:cNvSpPr>
                <p:nvPr/>
              </p:nvSpPr>
              <p:spPr bwMode="auto">
                <a:xfrm>
                  <a:off x="2182" y="122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9402" name="Group 92"/>
            <p:cNvGrpSpPr>
              <a:grpSpLocks/>
            </p:cNvGrpSpPr>
            <p:nvPr/>
          </p:nvGrpSpPr>
          <p:grpSpPr bwMode="auto">
            <a:xfrm>
              <a:off x="4272" y="1104"/>
              <a:ext cx="1159" cy="1392"/>
              <a:chOff x="3929" y="1056"/>
              <a:chExt cx="694" cy="720"/>
            </a:xfrm>
          </p:grpSpPr>
          <p:sp>
            <p:nvSpPr>
              <p:cNvPr id="59404" name="AutoShape 79"/>
              <p:cNvSpPr>
                <a:spLocks noChangeArrowheads="1"/>
              </p:cNvSpPr>
              <p:nvPr/>
            </p:nvSpPr>
            <p:spPr bwMode="auto">
              <a:xfrm rot="-1513120">
                <a:off x="3936" y="1056"/>
                <a:ext cx="687" cy="649"/>
              </a:xfrm>
              <a:prstGeom prst="pentagon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grpSp>
            <p:nvGrpSpPr>
              <p:cNvPr id="59405" name="Group 91"/>
              <p:cNvGrpSpPr>
                <a:grpSpLocks/>
              </p:cNvGrpSpPr>
              <p:nvPr/>
            </p:nvGrpSpPr>
            <p:grpSpPr bwMode="auto">
              <a:xfrm>
                <a:off x="3929" y="1056"/>
                <a:ext cx="687" cy="720"/>
                <a:chOff x="3929" y="1056"/>
                <a:chExt cx="687" cy="720"/>
              </a:xfrm>
            </p:grpSpPr>
            <p:sp>
              <p:nvSpPr>
                <p:cNvPr id="59406" name="Oval 80"/>
                <p:cNvSpPr>
                  <a:spLocks noChangeArrowheads="1"/>
                </p:cNvSpPr>
                <p:nvPr/>
              </p:nvSpPr>
              <p:spPr bwMode="auto">
                <a:xfrm>
                  <a:off x="4206" y="1740"/>
                  <a:ext cx="35" cy="36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59407" name="Oval 81"/>
                <p:cNvSpPr>
                  <a:spLocks noChangeArrowheads="1"/>
                </p:cNvSpPr>
                <p:nvPr/>
              </p:nvSpPr>
              <p:spPr bwMode="auto">
                <a:xfrm>
                  <a:off x="4580" y="1543"/>
                  <a:ext cx="36" cy="35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59408" name="Oval 82"/>
                <p:cNvSpPr>
                  <a:spLocks noChangeArrowheads="1"/>
                </p:cNvSpPr>
                <p:nvPr/>
              </p:nvSpPr>
              <p:spPr bwMode="auto">
                <a:xfrm>
                  <a:off x="4518" y="1145"/>
                  <a:ext cx="35" cy="36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59409" name="Oval 83"/>
                <p:cNvSpPr>
                  <a:spLocks noChangeArrowheads="1"/>
                </p:cNvSpPr>
                <p:nvPr/>
              </p:nvSpPr>
              <p:spPr bwMode="auto">
                <a:xfrm>
                  <a:off x="4143" y="1056"/>
                  <a:ext cx="36" cy="35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59410" name="Oval 84"/>
                <p:cNvSpPr>
                  <a:spLocks noChangeArrowheads="1"/>
                </p:cNvSpPr>
                <p:nvPr/>
              </p:nvSpPr>
              <p:spPr bwMode="auto">
                <a:xfrm>
                  <a:off x="3929" y="1434"/>
                  <a:ext cx="35" cy="36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</p:grpSp>
        </p:grpSp>
        <p:sp>
          <p:nvSpPr>
            <p:cNvPr id="59403" name="Text Box 85"/>
            <p:cNvSpPr txBox="1">
              <a:spLocks noChangeArrowheads="1"/>
            </p:cNvSpPr>
            <p:nvPr/>
          </p:nvSpPr>
          <p:spPr bwMode="auto">
            <a:xfrm>
              <a:off x="4656" y="2496"/>
              <a:ext cx="624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/>
                <a:t>(d)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7" name="Group 33"/>
          <p:cNvGrpSpPr>
            <a:grpSpLocks/>
          </p:cNvGrpSpPr>
          <p:nvPr/>
        </p:nvGrpSpPr>
        <p:grpSpPr bwMode="auto">
          <a:xfrm>
            <a:off x="1143000" y="1196975"/>
            <a:ext cx="6076950" cy="3643313"/>
            <a:chOff x="720" y="912"/>
            <a:chExt cx="3828" cy="2295"/>
          </a:xfrm>
        </p:grpSpPr>
        <p:grpSp>
          <p:nvGrpSpPr>
            <p:cNvPr id="60421" name="Group 4"/>
            <p:cNvGrpSpPr>
              <a:grpSpLocks/>
            </p:cNvGrpSpPr>
            <p:nvPr/>
          </p:nvGrpSpPr>
          <p:grpSpPr bwMode="auto">
            <a:xfrm>
              <a:off x="884" y="1152"/>
              <a:ext cx="3484" cy="1910"/>
              <a:chOff x="651" y="4225"/>
              <a:chExt cx="4142" cy="2127"/>
            </a:xfrm>
          </p:grpSpPr>
          <p:sp>
            <p:nvSpPr>
              <p:cNvPr id="60432" name="Line 5"/>
              <p:cNvSpPr>
                <a:spLocks noChangeShapeType="1"/>
              </p:cNvSpPr>
              <p:nvPr/>
            </p:nvSpPr>
            <p:spPr bwMode="auto">
              <a:xfrm flipH="1">
                <a:off x="1425" y="4225"/>
                <a:ext cx="0" cy="209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0433" name="Group 6"/>
              <p:cNvGrpSpPr>
                <a:grpSpLocks/>
              </p:cNvGrpSpPr>
              <p:nvPr/>
            </p:nvGrpSpPr>
            <p:grpSpPr bwMode="auto">
              <a:xfrm>
                <a:off x="651" y="4231"/>
                <a:ext cx="4142" cy="2121"/>
                <a:chOff x="651" y="4231"/>
                <a:chExt cx="4142" cy="2121"/>
              </a:xfrm>
            </p:grpSpPr>
            <p:sp>
              <p:nvSpPr>
                <p:cNvPr id="60434" name="AutoShape 7"/>
                <p:cNvSpPr>
                  <a:spLocks noChangeArrowheads="1"/>
                </p:cNvSpPr>
                <p:nvPr/>
              </p:nvSpPr>
              <p:spPr bwMode="auto">
                <a:xfrm>
                  <a:off x="651" y="4231"/>
                  <a:ext cx="1560" cy="2080"/>
                </a:xfrm>
                <a:prstGeom prst="diamond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60435" name="Line 8"/>
                <p:cNvSpPr>
                  <a:spLocks noChangeShapeType="1"/>
                </p:cNvSpPr>
                <p:nvPr/>
              </p:nvSpPr>
              <p:spPr bwMode="auto">
                <a:xfrm>
                  <a:off x="4011" y="4335"/>
                  <a:ext cx="72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36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4721" y="4584"/>
                  <a:ext cx="0" cy="54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37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3531" y="4335"/>
                  <a:ext cx="480" cy="52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38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251" y="5105"/>
                  <a:ext cx="480" cy="62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39" name="Line 12"/>
                <p:cNvSpPr>
                  <a:spLocks noChangeShapeType="1"/>
                </p:cNvSpPr>
                <p:nvPr/>
              </p:nvSpPr>
              <p:spPr bwMode="auto">
                <a:xfrm>
                  <a:off x="3621" y="4896"/>
                  <a:ext cx="600" cy="72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40" name="Oval 13"/>
                <p:cNvSpPr>
                  <a:spLocks noChangeArrowheads="1"/>
                </p:cNvSpPr>
                <p:nvPr/>
              </p:nvSpPr>
              <p:spPr bwMode="auto">
                <a:xfrm>
                  <a:off x="2211" y="5250"/>
                  <a:ext cx="62" cy="62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60441" name="Oval 14"/>
                <p:cNvSpPr>
                  <a:spLocks noChangeArrowheads="1"/>
                </p:cNvSpPr>
                <p:nvPr/>
              </p:nvSpPr>
              <p:spPr bwMode="auto">
                <a:xfrm>
                  <a:off x="1429" y="5250"/>
                  <a:ext cx="62" cy="62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60442" name="Oval 15"/>
                <p:cNvSpPr>
                  <a:spLocks noChangeArrowheads="1"/>
                </p:cNvSpPr>
                <p:nvPr/>
              </p:nvSpPr>
              <p:spPr bwMode="auto">
                <a:xfrm>
                  <a:off x="1371" y="6290"/>
                  <a:ext cx="62" cy="62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60443" name="Oval 16"/>
                <p:cNvSpPr>
                  <a:spLocks noChangeArrowheads="1"/>
                </p:cNvSpPr>
                <p:nvPr/>
              </p:nvSpPr>
              <p:spPr bwMode="auto">
                <a:xfrm>
                  <a:off x="4731" y="5105"/>
                  <a:ext cx="62" cy="62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60444" name="Oval 17"/>
                <p:cNvSpPr>
                  <a:spLocks noChangeArrowheads="1"/>
                </p:cNvSpPr>
                <p:nvPr/>
              </p:nvSpPr>
              <p:spPr bwMode="auto">
                <a:xfrm>
                  <a:off x="4701" y="4584"/>
                  <a:ext cx="62" cy="62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60445" name="Oval 18"/>
                <p:cNvSpPr>
                  <a:spLocks noChangeArrowheads="1"/>
                </p:cNvSpPr>
                <p:nvPr/>
              </p:nvSpPr>
              <p:spPr bwMode="auto">
                <a:xfrm>
                  <a:off x="3531" y="4834"/>
                  <a:ext cx="62" cy="62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60446" name="Oval 19"/>
                <p:cNvSpPr>
                  <a:spLocks noChangeArrowheads="1"/>
                </p:cNvSpPr>
                <p:nvPr/>
              </p:nvSpPr>
              <p:spPr bwMode="auto">
                <a:xfrm>
                  <a:off x="4011" y="4335"/>
                  <a:ext cx="62" cy="62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60447" name="Oval 20"/>
                <p:cNvSpPr>
                  <a:spLocks noChangeArrowheads="1"/>
                </p:cNvSpPr>
                <p:nvPr/>
              </p:nvSpPr>
              <p:spPr bwMode="auto">
                <a:xfrm>
                  <a:off x="4251" y="5639"/>
                  <a:ext cx="62" cy="62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60448" name="Oval 21"/>
                <p:cNvSpPr>
                  <a:spLocks noChangeArrowheads="1"/>
                </p:cNvSpPr>
                <p:nvPr/>
              </p:nvSpPr>
              <p:spPr bwMode="auto">
                <a:xfrm>
                  <a:off x="1429" y="4231"/>
                  <a:ext cx="62" cy="62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60449" name="Oval 22"/>
                <p:cNvSpPr>
                  <a:spLocks noChangeArrowheads="1"/>
                </p:cNvSpPr>
                <p:nvPr/>
              </p:nvSpPr>
              <p:spPr bwMode="auto">
                <a:xfrm>
                  <a:off x="651" y="5250"/>
                  <a:ext cx="62" cy="62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</p:grpSp>
        </p:grpSp>
        <p:sp>
          <p:nvSpPr>
            <p:cNvPr id="60422" name="Rectangle 23"/>
            <p:cNvSpPr>
              <a:spLocks noChangeArrowheads="1"/>
            </p:cNvSpPr>
            <p:nvPr/>
          </p:nvSpPr>
          <p:spPr bwMode="auto">
            <a:xfrm>
              <a:off x="1344" y="192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c</a:t>
              </a:r>
            </a:p>
          </p:txBody>
        </p:sp>
        <p:sp>
          <p:nvSpPr>
            <p:cNvPr id="60423" name="Rectangle 24"/>
            <p:cNvSpPr>
              <a:spLocks noChangeArrowheads="1"/>
            </p:cNvSpPr>
            <p:nvPr/>
          </p:nvSpPr>
          <p:spPr bwMode="auto">
            <a:xfrm>
              <a:off x="720" y="192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b</a:t>
              </a:r>
            </a:p>
          </p:txBody>
        </p:sp>
        <p:sp>
          <p:nvSpPr>
            <p:cNvPr id="60424" name="Rectangle 25"/>
            <p:cNvSpPr>
              <a:spLocks noChangeArrowheads="1"/>
            </p:cNvSpPr>
            <p:nvPr/>
          </p:nvSpPr>
          <p:spPr bwMode="auto">
            <a:xfrm>
              <a:off x="1968" y="192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d</a:t>
              </a:r>
            </a:p>
          </p:txBody>
        </p:sp>
        <p:sp>
          <p:nvSpPr>
            <p:cNvPr id="60425" name="Rectangle 26"/>
            <p:cNvSpPr>
              <a:spLocks noChangeArrowheads="1"/>
            </p:cNvSpPr>
            <p:nvPr/>
          </p:nvSpPr>
          <p:spPr bwMode="auto">
            <a:xfrm>
              <a:off x="4320" y="129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b</a:t>
              </a:r>
            </a:p>
          </p:txBody>
        </p:sp>
        <p:sp>
          <p:nvSpPr>
            <p:cNvPr id="60426" name="Rectangle 27"/>
            <p:cNvSpPr>
              <a:spLocks noChangeArrowheads="1"/>
            </p:cNvSpPr>
            <p:nvPr/>
          </p:nvSpPr>
          <p:spPr bwMode="auto">
            <a:xfrm>
              <a:off x="3648" y="100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a</a:t>
              </a:r>
            </a:p>
          </p:txBody>
        </p:sp>
        <p:sp>
          <p:nvSpPr>
            <p:cNvPr id="60427" name="Rectangle 28"/>
            <p:cNvSpPr>
              <a:spLocks noChangeArrowheads="1"/>
            </p:cNvSpPr>
            <p:nvPr/>
          </p:nvSpPr>
          <p:spPr bwMode="auto">
            <a:xfrm>
              <a:off x="1392" y="91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e</a:t>
              </a:r>
            </a:p>
          </p:txBody>
        </p:sp>
        <p:sp>
          <p:nvSpPr>
            <p:cNvPr id="60428" name="Rectangle 29"/>
            <p:cNvSpPr>
              <a:spLocks noChangeArrowheads="1"/>
            </p:cNvSpPr>
            <p:nvPr/>
          </p:nvSpPr>
          <p:spPr bwMode="auto">
            <a:xfrm>
              <a:off x="1488" y="288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a</a:t>
              </a:r>
            </a:p>
          </p:txBody>
        </p:sp>
        <p:sp>
          <p:nvSpPr>
            <p:cNvPr id="60429" name="Rectangle 30"/>
            <p:cNvSpPr>
              <a:spLocks noChangeArrowheads="1"/>
            </p:cNvSpPr>
            <p:nvPr/>
          </p:nvSpPr>
          <p:spPr bwMode="auto">
            <a:xfrm>
              <a:off x="4320" y="178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c</a:t>
              </a:r>
            </a:p>
          </p:txBody>
        </p:sp>
        <p:sp>
          <p:nvSpPr>
            <p:cNvPr id="60430" name="Rectangle 31"/>
            <p:cNvSpPr>
              <a:spLocks noChangeArrowheads="1"/>
            </p:cNvSpPr>
            <p:nvPr/>
          </p:nvSpPr>
          <p:spPr bwMode="auto">
            <a:xfrm>
              <a:off x="3840" y="236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d</a:t>
              </a:r>
            </a:p>
          </p:txBody>
        </p:sp>
        <p:sp>
          <p:nvSpPr>
            <p:cNvPr id="60431" name="Rectangle 32"/>
            <p:cNvSpPr>
              <a:spLocks noChangeArrowheads="1"/>
            </p:cNvSpPr>
            <p:nvPr/>
          </p:nvSpPr>
          <p:spPr bwMode="auto">
            <a:xfrm>
              <a:off x="3132" y="148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e</a:t>
              </a:r>
            </a:p>
          </p:txBody>
        </p:sp>
      </p:grpSp>
      <p:sp>
        <p:nvSpPr>
          <p:cNvPr id="60450" name="Rectangle 34"/>
          <p:cNvSpPr>
            <a:spLocks noChangeArrowheads="1"/>
          </p:cNvSpPr>
          <p:nvPr/>
        </p:nvSpPr>
        <p:spPr bwMode="auto">
          <a:xfrm>
            <a:off x="1165225" y="4797425"/>
            <a:ext cx="40544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>
                <a:solidFill>
                  <a:srgbClr val="FF3300"/>
                </a:solidFill>
                <a:ea typeface="仿宋_GB2312" pitchFamily="49" charset="-122"/>
              </a:rPr>
              <a:t>      </a:t>
            </a:r>
            <a:r>
              <a:rPr lang="zh-CN" altLang="en-US" sz="2800">
                <a:solidFill>
                  <a:srgbClr val="FF3300"/>
                </a:solidFill>
                <a:ea typeface="仿宋_GB2312" pitchFamily="49" charset="-122"/>
              </a:rPr>
              <a:t>钻石格</a:t>
            </a:r>
          </a:p>
          <a:p>
            <a:pPr eaLnBrk="0" hangingPunct="0"/>
            <a:r>
              <a:rPr lang="zh-CN" altLang="en-US" sz="2800">
                <a:ea typeface="仿宋_GB2312" pitchFamily="49" charset="-122"/>
              </a:rPr>
              <a:t>如</a:t>
            </a:r>
            <a:r>
              <a:rPr lang="en-US" altLang="zh-CN" sz="2800">
                <a:ea typeface="仿宋_GB2312" pitchFamily="49" charset="-122"/>
              </a:rPr>
              <a:t>b*(c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z="2800">
                <a:ea typeface="仿宋_GB2312" pitchFamily="49" charset="-122"/>
              </a:rPr>
              <a:t>d)</a:t>
            </a:r>
            <a:r>
              <a:rPr lang="zh-CN" altLang="en-US" sz="2800">
                <a:ea typeface="仿宋_GB2312" pitchFamily="49" charset="-122"/>
              </a:rPr>
              <a:t>和</a:t>
            </a:r>
            <a:r>
              <a:rPr lang="en-US" altLang="zh-CN" sz="2800">
                <a:ea typeface="仿宋_GB2312" pitchFamily="49" charset="-122"/>
              </a:rPr>
              <a:t>(b*c)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(</a:t>
            </a:r>
            <a:r>
              <a:rPr lang="en-US" altLang="zh-CN" sz="2800">
                <a:ea typeface="仿宋_GB2312" pitchFamily="49" charset="-122"/>
              </a:rPr>
              <a:t>b*d)</a:t>
            </a:r>
          </a:p>
        </p:txBody>
      </p:sp>
      <p:sp>
        <p:nvSpPr>
          <p:cNvPr id="60451" name="Rectangle 35"/>
          <p:cNvSpPr>
            <a:spLocks noChangeArrowheads="1"/>
          </p:cNvSpPr>
          <p:nvPr/>
        </p:nvSpPr>
        <p:spPr bwMode="auto">
          <a:xfrm>
            <a:off x="4572000" y="4640263"/>
            <a:ext cx="41322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>
                <a:solidFill>
                  <a:srgbClr val="FF3300"/>
                </a:solidFill>
                <a:ea typeface="仿宋_GB2312" pitchFamily="49" charset="-122"/>
              </a:rPr>
              <a:t>         </a:t>
            </a:r>
            <a:r>
              <a:rPr lang="zh-CN" altLang="en-US" sz="2800">
                <a:solidFill>
                  <a:srgbClr val="FF3300"/>
                </a:solidFill>
                <a:ea typeface="仿宋_GB2312" pitchFamily="49" charset="-122"/>
              </a:rPr>
              <a:t>五角格</a:t>
            </a:r>
          </a:p>
          <a:p>
            <a:pPr eaLnBrk="0" hangingPunct="0"/>
            <a:r>
              <a:rPr lang="zh-CN" altLang="en-US" sz="2800">
                <a:ea typeface="仿宋_GB2312" pitchFamily="49" charset="-122"/>
              </a:rPr>
              <a:t>如</a:t>
            </a:r>
            <a:r>
              <a:rPr lang="en-US" altLang="zh-CN" sz="2800">
                <a:ea typeface="仿宋_GB2312" pitchFamily="49" charset="-122"/>
              </a:rPr>
              <a:t>c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z="2800">
                <a:ea typeface="仿宋_GB2312" pitchFamily="49" charset="-122"/>
              </a:rPr>
              <a:t>(e*b)</a:t>
            </a:r>
            <a:r>
              <a:rPr lang="zh-CN" altLang="en-US" sz="2800">
                <a:ea typeface="仿宋_GB2312" pitchFamily="49" charset="-122"/>
              </a:rPr>
              <a:t>和</a:t>
            </a:r>
            <a:r>
              <a:rPr lang="en-US" altLang="zh-CN" sz="2800">
                <a:ea typeface="仿宋_GB2312" pitchFamily="49" charset="-122"/>
              </a:rPr>
              <a:t>(c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z="2800">
                <a:ea typeface="仿宋_GB2312" pitchFamily="49" charset="-122"/>
              </a:rPr>
              <a:t>e)*(c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z="2800">
                <a:ea typeface="仿宋_GB2312" pitchFamily="49" charset="-122"/>
                <a:sym typeface="Symbol" pitchFamily="18" charset="2"/>
              </a:rPr>
              <a:t>b</a:t>
            </a:r>
            <a:r>
              <a:rPr lang="en-US" altLang="zh-CN" sz="2800">
                <a:ea typeface="仿宋_GB2312" pitchFamily="49" charset="-122"/>
              </a:rPr>
              <a:t>)</a:t>
            </a: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8001000" cy="560387"/>
          </a:xfrm>
        </p:spPr>
        <p:txBody>
          <a:bodyPr/>
          <a:lstStyle/>
          <a:p>
            <a:r>
              <a:rPr lang="en-US" altLang="zh-CN" smtClean="0"/>
              <a:t>11.2 </a:t>
            </a:r>
            <a:r>
              <a:rPr lang="zh-CN" altLang="en-US" smtClean="0"/>
              <a:t>分配格、有补格</a:t>
            </a:r>
            <a:endParaRPr lang="zh-CN" altLang="en-US" sz="280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50" grpId="0" autoUpdateAnimBg="0"/>
      <p:bldP spid="6045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77938"/>
            <a:ext cx="7897813" cy="48879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>
                <a:solidFill>
                  <a:srgbClr val="FF3300"/>
                </a:solidFill>
                <a:latin typeface="宋体" charset="-122"/>
              </a:rPr>
              <a:t>分配格的充分必要条件定理：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设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L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是格，则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L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是分配格当且仅当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L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中不含与钻石格或五角格同构的子格</a:t>
            </a:r>
          </a:p>
          <a:p>
            <a:pPr>
              <a:lnSpc>
                <a:spcPct val="90000"/>
              </a:lnSpc>
            </a:pPr>
            <a:endParaRPr lang="en-US" altLang="zh-CN" smtClean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推论</a:t>
            </a:r>
            <a:r>
              <a:rPr lang="en-US" altLang="zh-CN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: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zh-CN" altLang="en-US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小于五元的格都是分配格</a:t>
            </a:r>
            <a:endParaRPr lang="en-US" altLang="zh-CN" sz="2800" smtClean="0">
              <a:solidFill>
                <a:schemeClr val="accent2"/>
              </a:solidFill>
              <a:latin typeface="仿宋_GB2312" pitchFamily="49" charset="-122"/>
              <a:ea typeface="仿宋_GB2312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任何一条链都是分配格</a:t>
            </a:r>
            <a:endParaRPr lang="en-US" altLang="zh-CN" smtClean="0">
              <a:latin typeface="仿宋_GB2312" pitchFamily="49" charset="-122"/>
              <a:ea typeface="仿宋_GB2312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8001000" cy="560387"/>
          </a:xfrm>
        </p:spPr>
        <p:txBody>
          <a:bodyPr/>
          <a:lstStyle/>
          <a:p>
            <a:r>
              <a:rPr lang="en-US" altLang="zh-CN" smtClean="0"/>
              <a:t>11.2 </a:t>
            </a:r>
            <a:r>
              <a:rPr lang="zh-CN" altLang="en-US" smtClean="0"/>
              <a:t>分配格、有补格</a:t>
            </a:r>
            <a:endParaRPr lang="zh-CN" altLang="en-US" sz="280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268413"/>
            <a:ext cx="7704138" cy="5030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全上（下）界</a:t>
            </a:r>
            <a:r>
              <a:rPr lang="en-US" altLang="zh-CN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：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给定格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&lt;L, 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  <a:cs typeface="Lucida Sans Unicode" pitchFamily="34" charset="0"/>
              </a:rPr>
              <a:t>≼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&gt;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，对于任何元素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，都有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≼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a(a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≼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b)</a:t>
            </a:r>
          </a:p>
          <a:p>
            <a:pPr>
              <a:lnSpc>
                <a:spcPct val="90000"/>
              </a:lnSpc>
            </a:pPr>
            <a:endParaRPr lang="en-US" altLang="zh-CN" smtClean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mtClean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一个格的全下界（全上界）是</a:t>
            </a:r>
            <a:r>
              <a:rPr lang="zh-CN" altLang="en-US" i="1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唯一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的</a:t>
            </a:r>
            <a:endParaRPr lang="en-US" altLang="zh-CN" smtClean="0">
              <a:latin typeface="仿宋_GB2312" pitchFamily="49" charset="-122"/>
              <a:ea typeface="仿宋_GB2312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分别记为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0</a:t>
            </a:r>
            <a:r>
              <a:rPr lang="zh-CN" altLang="en-US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）</a:t>
            </a:r>
          </a:p>
          <a:p>
            <a:pPr>
              <a:lnSpc>
                <a:spcPct val="90000"/>
              </a:lnSpc>
            </a:pPr>
            <a:endParaRPr lang="en-US" altLang="zh-CN" smtClean="0">
              <a:latin typeface="仿宋_GB2312" pitchFamily="49" charset="-122"/>
              <a:ea typeface="仿宋_GB2312" pitchFamily="49" charset="-122"/>
            </a:endParaRPr>
          </a:p>
          <a:p>
            <a:pPr>
              <a:buFont typeface="Wingdings" pitchFamily="2" charset="2"/>
              <a:buNone/>
            </a:pPr>
            <a:endParaRPr lang="en-US" altLang="zh-CN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8001000" cy="560387"/>
          </a:xfrm>
        </p:spPr>
        <p:txBody>
          <a:bodyPr/>
          <a:lstStyle/>
          <a:p>
            <a:r>
              <a:rPr lang="en-US" altLang="zh-CN" smtClean="0"/>
              <a:t>11.2 </a:t>
            </a:r>
            <a:r>
              <a:rPr lang="zh-CN" altLang="en-US" smtClean="0"/>
              <a:t>分配格、有补格</a:t>
            </a:r>
            <a:endParaRPr lang="zh-CN" altLang="en-US" sz="280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uiExpand="1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350963"/>
            <a:ext cx="8077200" cy="4814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有界格</a:t>
            </a:r>
            <a:r>
              <a:rPr lang="en-US" altLang="zh-CN" smtClean="0">
                <a:solidFill>
                  <a:srgbClr val="FF3300"/>
                </a:solidFill>
                <a:ea typeface="仿宋_GB2312" pitchFamily="49" charset="-122"/>
              </a:rPr>
              <a:t>&lt;</a:t>
            </a:r>
            <a:r>
              <a:rPr lang="en-US" altLang="zh-CN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L,</a:t>
            </a:r>
            <a:r>
              <a:rPr lang="en-US" altLang="zh-CN" smtClean="0">
                <a:solidFill>
                  <a:srgbClr val="FF3300"/>
                </a:solidFill>
                <a:ea typeface="仿宋_GB2312" pitchFamily="49" charset="-122"/>
                <a:cs typeface="Lucida Sans Unicode" pitchFamily="34" charset="0"/>
              </a:rPr>
              <a:t>≼</a:t>
            </a:r>
            <a:r>
              <a:rPr lang="en-US" altLang="zh-CN" smtClean="0">
                <a:solidFill>
                  <a:srgbClr val="FF3300"/>
                </a:solidFill>
                <a:ea typeface="仿宋_GB2312" pitchFamily="49" charset="-122"/>
              </a:rPr>
              <a:t>&gt;</a:t>
            </a:r>
            <a:r>
              <a:rPr lang="zh-CN" altLang="en-US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：</a:t>
            </a:r>
            <a:r>
              <a:rPr lang="en-US" altLang="zh-CN" smtClean="0">
                <a:ea typeface="仿宋_GB2312" pitchFamily="49" charset="-122"/>
              </a:rPr>
              <a:t> &lt;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L,</a:t>
            </a:r>
            <a:r>
              <a:rPr lang="en-US" altLang="zh-CN" smtClean="0">
                <a:ea typeface="仿宋_GB2312" pitchFamily="49" charset="-122"/>
              </a:rPr>
              <a:t>≼&gt; </a:t>
            </a:r>
            <a:r>
              <a:rPr lang="zh-CN" altLang="en-US" smtClean="0">
                <a:ea typeface="仿宋_GB2312" pitchFamily="49" charset="-122"/>
              </a:rPr>
              <a:t>为格，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L</a:t>
            </a:r>
            <a:r>
              <a:rPr lang="zh-CN" altLang="en-US" smtClean="0">
                <a:ea typeface="仿宋_GB2312" pitchFamily="49" charset="-122"/>
              </a:rPr>
              <a:t>中有全上界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mtClean="0">
                <a:ea typeface="仿宋_GB2312" pitchFamily="49" charset="-122"/>
              </a:rPr>
              <a:t>记为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1)</a:t>
            </a:r>
            <a:r>
              <a:rPr lang="zh-CN" altLang="en-US" smtClean="0">
                <a:ea typeface="仿宋_GB2312" pitchFamily="49" charset="-122"/>
              </a:rPr>
              <a:t>和全下界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mtClean="0">
                <a:ea typeface="仿宋_GB2312" pitchFamily="49" charset="-122"/>
              </a:rPr>
              <a:t>记为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0)</a:t>
            </a:r>
          </a:p>
          <a:p>
            <a:pPr lvl="1">
              <a:lnSpc>
                <a:spcPct val="90000"/>
              </a:lnSpc>
            </a:pPr>
            <a:r>
              <a:rPr lang="zh-CN" altLang="en-US" smtClean="0">
                <a:solidFill>
                  <a:schemeClr val="accent2"/>
                </a:solidFill>
                <a:ea typeface="仿宋_GB2312" pitchFamily="49" charset="-122"/>
              </a:rPr>
              <a:t>记作</a:t>
            </a:r>
            <a:r>
              <a:rPr lang="en-US" altLang="zh-CN" smtClean="0">
                <a:solidFill>
                  <a:schemeClr val="accent2"/>
                </a:solidFill>
                <a:ea typeface="仿宋_GB2312" pitchFamily="49" charset="-122"/>
              </a:rPr>
              <a:t>&lt;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 L</a:t>
            </a:r>
            <a:r>
              <a:rPr lang="zh-CN" altLang="en-US" smtClean="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，</a:t>
            </a:r>
            <a:r>
              <a:rPr lang="en-US" altLang="zh-CN" smtClean="0">
                <a:solidFill>
                  <a:schemeClr val="accent2"/>
                </a:solidFill>
                <a:ea typeface="仿宋_GB2312" pitchFamily="49" charset="-122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</a:rPr>
              <a:t>∧</a:t>
            </a:r>
            <a:r>
              <a:rPr lang="zh-CN" altLang="en-US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</a:rPr>
              <a:t>，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</a:rPr>
              <a:t>∨ </a:t>
            </a:r>
            <a:r>
              <a:rPr lang="zh-CN" altLang="en-US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</a:rPr>
              <a:t>，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0&gt;</a:t>
            </a:r>
            <a:endParaRPr lang="en-US" altLang="zh-CN" smtClean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mtClean="0">
              <a:ea typeface="仿宋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仿宋_GB2312" pitchFamily="49" charset="-122"/>
              </a:rPr>
              <a:t>例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:&lt;P(S),</a:t>
            </a:r>
            <a:r>
              <a:rPr lang="en-US" altLang="zh-CN" smtClean="0">
                <a:ea typeface="仿宋_GB2312" pitchFamily="49" charset="-122"/>
              </a:rPr>
              <a:t>∩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en-US" altLang="zh-CN" smtClean="0">
                <a:ea typeface="仿宋_GB2312" pitchFamily="49" charset="-122"/>
              </a:rPr>
              <a:t>∪&gt;</a:t>
            </a:r>
            <a:r>
              <a:rPr lang="zh-CN" altLang="en-US" smtClean="0">
                <a:ea typeface="仿宋_GB2312" pitchFamily="49" charset="-122"/>
              </a:rPr>
              <a:t>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P(S)</a:t>
            </a:r>
            <a:r>
              <a:rPr lang="zh-CN" altLang="en-US" smtClean="0">
                <a:ea typeface="仿宋_GB2312" pitchFamily="49" charset="-122"/>
              </a:rPr>
              <a:t>是集合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S</a:t>
            </a:r>
            <a:r>
              <a:rPr lang="zh-CN" altLang="en-US" smtClean="0">
                <a:ea typeface="仿宋_GB2312" pitchFamily="49" charset="-122"/>
              </a:rPr>
              <a:t>的幂集</a:t>
            </a:r>
            <a:endParaRPr lang="en-US" altLang="zh-CN" smtClean="0">
              <a:ea typeface="仿宋_GB2312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mtClean="0">
                <a:solidFill>
                  <a:schemeClr val="accent2"/>
                </a:solidFill>
                <a:ea typeface="仿宋_GB2312" pitchFamily="49" charset="-122"/>
              </a:rPr>
              <a:t>全上界是全集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S,</a:t>
            </a:r>
            <a:r>
              <a:rPr lang="zh-CN" altLang="en-US" smtClean="0">
                <a:solidFill>
                  <a:schemeClr val="accent2"/>
                </a:solidFill>
                <a:ea typeface="仿宋_GB2312" pitchFamily="49" charset="-122"/>
              </a:rPr>
              <a:t>全下界是</a:t>
            </a:r>
            <a:r>
              <a:rPr lang="zh-CN" altLang="en-US" smtClean="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</a:t>
            </a:r>
            <a:endParaRPr lang="en-US" altLang="zh-CN" smtClean="0">
              <a:solidFill>
                <a:schemeClr val="accent2"/>
              </a:solidFill>
              <a:ea typeface="仿宋_GB2312" pitchFamily="49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zh-CN" smtClean="0">
              <a:ea typeface="仿宋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仿宋_GB2312" pitchFamily="49" charset="-122"/>
              </a:rPr>
              <a:t>例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:</a:t>
            </a:r>
            <a:r>
              <a:rPr lang="en-US" altLang="zh-CN" smtClean="0">
                <a:ea typeface="仿宋_GB2312" pitchFamily="49" charset="-122"/>
              </a:rPr>
              <a:t>&lt;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Z</a:t>
            </a:r>
            <a:r>
              <a:rPr lang="en-US" altLang="zh-CN" sz="2400" baseline="-30000" smtClean="0">
                <a:latin typeface="仿宋_GB2312" pitchFamily="49" charset="-122"/>
                <a:ea typeface="仿宋_GB2312" pitchFamily="49" charset="-122"/>
              </a:rPr>
              <a:t>+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en-US" altLang="zh-CN" smtClean="0"/>
              <a:t>≤</a:t>
            </a:r>
            <a:r>
              <a:rPr lang="en-US" altLang="zh-CN" smtClean="0">
                <a:ea typeface="仿宋_GB2312" pitchFamily="49" charset="-122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ea typeface="仿宋_GB2312" pitchFamily="49" charset="-122"/>
              </a:rPr>
              <a:t>        不是有界格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mtClean="0">
                <a:ea typeface="仿宋_GB2312" pitchFamily="49" charset="-122"/>
              </a:rPr>
              <a:t>因其不存在全上界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,(</a:t>
            </a:r>
            <a:r>
              <a:rPr lang="zh-CN" altLang="en-US" smtClean="0">
                <a:ea typeface="仿宋_GB2312" pitchFamily="49" charset="-122"/>
              </a:rPr>
              <a:t>全下界是存在的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mtClean="0">
                <a:ea typeface="仿宋_GB2312" pitchFamily="49" charset="-122"/>
              </a:rPr>
              <a:t>是整数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1)</a:t>
            </a:r>
            <a:endParaRPr lang="zh-CN" altLang="en-US" smtClean="0">
              <a:solidFill>
                <a:schemeClr val="accent2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mtClean="0">
              <a:latin typeface="仿宋_GB2312" pitchFamily="49" charset="-122"/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8001000" cy="560387"/>
          </a:xfrm>
        </p:spPr>
        <p:txBody>
          <a:bodyPr/>
          <a:lstStyle/>
          <a:p>
            <a:r>
              <a:rPr lang="en-US" altLang="zh-CN" smtClean="0"/>
              <a:t>11.2 </a:t>
            </a:r>
            <a:r>
              <a:rPr lang="zh-CN" altLang="en-US" smtClean="0"/>
              <a:t>分配格、有补格</a:t>
            </a:r>
            <a:endParaRPr lang="zh-CN" altLang="en-US" sz="280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8077200" cy="52466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有界格的性质</a:t>
            </a:r>
            <a:r>
              <a:rPr lang="en-US" altLang="zh-CN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:</a:t>
            </a:r>
            <a:r>
              <a:rPr lang="zh-CN" altLang="en-US" smtClean="0">
                <a:ea typeface="仿宋_GB2312" pitchFamily="49" charset="-122"/>
              </a:rPr>
              <a:t>在有界格中成立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en-US" altLang="zh-CN" smtClean="0">
                <a:ea typeface="仿宋_GB2312" pitchFamily="49" charset="-122"/>
                <a:sym typeface="Symbol" pitchFamily="18" charset="2"/>
              </a:rPr>
              <a:t>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en-US" altLang="zh-CN" smtClean="0">
                <a:ea typeface="仿宋_GB2312" pitchFamily="49" charset="-122"/>
              </a:rPr>
              <a:t>∈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L</a:t>
            </a:r>
          </a:p>
          <a:p>
            <a:pPr lvl="1">
              <a:lnSpc>
                <a:spcPct val="90000"/>
              </a:lnSpc>
            </a:pPr>
            <a:r>
              <a:rPr lang="zh-CN" altLang="en-US" sz="2800" smtClean="0">
                <a:solidFill>
                  <a:schemeClr val="accent2"/>
                </a:solidFill>
                <a:ea typeface="仿宋_GB2312" pitchFamily="49" charset="-122"/>
              </a:rPr>
              <a:t>同一律：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0=a,a*1=a</a:t>
            </a:r>
          </a:p>
          <a:p>
            <a:pPr lvl="1">
              <a:lnSpc>
                <a:spcPct val="90000"/>
              </a:lnSpc>
            </a:pPr>
            <a:r>
              <a:rPr lang="zh-CN" altLang="en-US" sz="2800" smtClean="0">
                <a:solidFill>
                  <a:schemeClr val="accent2"/>
                </a:solidFill>
                <a:ea typeface="仿宋_GB2312" pitchFamily="49" charset="-122"/>
              </a:rPr>
              <a:t>零律：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a*0=0,a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1=1</a:t>
            </a:r>
          </a:p>
          <a:p>
            <a:pPr lvl="1">
              <a:lnSpc>
                <a:spcPct val="90000"/>
              </a:lnSpc>
            </a:pPr>
            <a:endParaRPr lang="en-US" altLang="zh-CN" sz="2800" smtClean="0">
              <a:solidFill>
                <a:schemeClr val="accent2"/>
              </a:solidFill>
              <a:latin typeface="仿宋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仿宋_GB2312" pitchFamily="49" charset="-122"/>
              </a:rPr>
              <a:t>证明</a:t>
            </a:r>
            <a:r>
              <a:rPr lang="en-US" altLang="zh-CN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:</a:t>
            </a:r>
            <a:r>
              <a:rPr lang="zh-CN" altLang="en-US" smtClean="0">
                <a:ea typeface="仿宋_GB2312" pitchFamily="49" charset="-122"/>
              </a:rPr>
              <a:t>因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0</a:t>
            </a:r>
            <a:r>
              <a:rPr lang="zh-CN" altLang="en-US" smtClean="0">
                <a:ea typeface="仿宋_GB2312" pitchFamily="49" charset="-122"/>
              </a:rPr>
              <a:t>是全下界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en-US" altLang="zh-CN" smtClean="0">
                <a:ea typeface="仿宋_GB2312" pitchFamily="49" charset="-122"/>
                <a:sym typeface="Symbol" pitchFamily="18" charset="2"/>
              </a:rPr>
              <a:t>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en-US" altLang="zh-CN" smtClean="0">
                <a:ea typeface="仿宋_GB2312" pitchFamily="49" charset="-122"/>
              </a:rPr>
              <a:t>∈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L,0</a:t>
            </a:r>
            <a:r>
              <a:rPr lang="en-US" altLang="zh-CN" smtClean="0">
                <a:ea typeface="仿宋_GB2312" pitchFamily="49" charset="-122"/>
              </a:rPr>
              <a:t>≤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a</a:t>
            </a:r>
            <a:endParaRPr lang="en-US" altLang="zh-CN" smtClean="0">
              <a:latin typeface="仿宋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仿宋_GB2312" pitchFamily="49" charset="-122"/>
              </a:rPr>
              <a:t>           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a*0=0    a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0=a</a:t>
            </a:r>
            <a:endParaRPr lang="en-US" altLang="zh-CN" smtClean="0">
              <a:solidFill>
                <a:schemeClr val="accent2"/>
              </a:solidFill>
              <a:latin typeface="仿宋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     1</a:t>
            </a:r>
            <a:r>
              <a:rPr lang="zh-CN" altLang="en-US" smtClean="0">
                <a:ea typeface="仿宋_GB2312" pitchFamily="49" charset="-122"/>
              </a:rPr>
              <a:t>是全上界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en-US" altLang="zh-CN" smtClean="0">
                <a:ea typeface="仿宋_GB2312" pitchFamily="49" charset="-122"/>
                <a:sym typeface="Symbol" pitchFamily="18" charset="2"/>
              </a:rPr>
              <a:t> 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en-US" altLang="zh-CN" smtClean="0">
                <a:ea typeface="仿宋_GB2312" pitchFamily="49" charset="-122"/>
              </a:rPr>
              <a:t>∈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L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en-US" altLang="zh-CN" smtClean="0">
                <a:ea typeface="仿宋_GB2312" pitchFamily="49" charset="-122"/>
              </a:rPr>
              <a:t>≤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1</a:t>
            </a:r>
            <a:endParaRPr lang="en-US" altLang="zh-CN" smtClean="0">
              <a:ea typeface="仿宋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仿宋_GB2312" pitchFamily="49" charset="-122"/>
              </a:rPr>
              <a:t>           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a*1=a,a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1=1</a:t>
            </a:r>
            <a:endParaRPr lang="zh-CN" altLang="en-US" smtClean="0">
              <a:solidFill>
                <a:schemeClr val="accent2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8001000" cy="560387"/>
          </a:xfrm>
        </p:spPr>
        <p:txBody>
          <a:bodyPr/>
          <a:lstStyle/>
          <a:p>
            <a:r>
              <a:rPr lang="en-US" altLang="zh-CN" smtClean="0"/>
              <a:t>11.2 </a:t>
            </a:r>
            <a:r>
              <a:rPr lang="zh-CN" altLang="en-US" smtClean="0"/>
              <a:t>分配格、有补格</a:t>
            </a:r>
            <a:endParaRPr lang="zh-CN" altLang="en-US" sz="280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uiExpand="1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8077200" cy="5319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补元</a:t>
            </a:r>
            <a:r>
              <a:rPr lang="en-US" altLang="zh-CN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:</a:t>
            </a:r>
            <a:r>
              <a:rPr lang="zh-CN" altLang="en-US" smtClean="0">
                <a:ea typeface="仿宋_GB2312" pitchFamily="49" charset="-122"/>
              </a:rPr>
              <a:t>设</a:t>
            </a:r>
            <a:r>
              <a:rPr lang="en-US" altLang="zh-CN" smtClean="0">
                <a:ea typeface="仿宋_GB2312" pitchFamily="49" charset="-122"/>
              </a:rPr>
              <a:t>&lt;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 L</a:t>
            </a:r>
            <a:r>
              <a:rPr lang="zh-CN" altLang="en-US" smtClean="0">
                <a:ea typeface="仿宋_GB2312" pitchFamily="49" charset="-122"/>
                <a:sym typeface="Symbol" pitchFamily="18" charset="2"/>
              </a:rPr>
              <a:t>，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  <a:cs typeface="Lucida Sans Unicode" pitchFamily="34" charset="0"/>
              </a:rPr>
              <a:t>∧</a:t>
            </a:r>
            <a:r>
              <a:rPr lang="zh-CN" altLang="en-US" smtClean="0">
                <a:latin typeface="Lucida Sans Unicode" pitchFamily="34" charset="0"/>
                <a:ea typeface="仿宋_GB2312" pitchFamily="49" charset="-122"/>
                <a:cs typeface="Lucida Sans Unicode" pitchFamily="34" charset="0"/>
              </a:rPr>
              <a:t>，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  <a:cs typeface="Lucida Sans Unicode" pitchFamily="34" charset="0"/>
              </a:rPr>
              <a:t>∨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0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1&gt;</a:t>
            </a:r>
            <a:r>
              <a:rPr lang="zh-CN" altLang="en-US" smtClean="0">
                <a:ea typeface="仿宋_GB2312" pitchFamily="49" charset="-122"/>
              </a:rPr>
              <a:t>是有界格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,a</a:t>
            </a:r>
            <a:r>
              <a:rPr lang="en-US" altLang="zh-CN" smtClean="0">
                <a:ea typeface="仿宋_GB2312" pitchFamily="49" charset="-122"/>
              </a:rPr>
              <a:t>∈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L,</a:t>
            </a:r>
            <a:r>
              <a:rPr lang="zh-CN" altLang="en-US" smtClean="0">
                <a:ea typeface="仿宋_GB2312" pitchFamily="49" charset="-122"/>
              </a:rPr>
              <a:t>如果存在元素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en-US" altLang="zh-CN" smtClean="0">
                <a:ea typeface="仿宋_GB2312" pitchFamily="49" charset="-122"/>
              </a:rPr>
              <a:t>∈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L</a:t>
            </a:r>
            <a:r>
              <a:rPr lang="zh-CN" altLang="en-US" smtClean="0">
                <a:ea typeface="仿宋_GB2312" pitchFamily="49" charset="-122"/>
              </a:rPr>
              <a:t>使得</a:t>
            </a:r>
            <a:endParaRPr lang="en-US" altLang="zh-CN" smtClean="0">
              <a:ea typeface="仿宋_GB2312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chemeClr val="accent2"/>
                </a:solidFill>
                <a:ea typeface="仿宋_GB2312" pitchFamily="49" charset="-122"/>
              </a:rPr>
              <a:t>                           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</a:rPr>
              <a:t>∧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b=0</a:t>
            </a:r>
            <a:r>
              <a:rPr lang="zh-CN" altLang="en-US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∨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b=1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ea typeface="仿宋_GB2312" pitchFamily="49" charset="-122"/>
              </a:rPr>
              <a:t>则称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zh-CN" altLang="en-US" smtClean="0">
                <a:ea typeface="仿宋_GB2312" pitchFamily="49" charset="-122"/>
              </a:rPr>
              <a:t>为元素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smtClean="0">
                <a:ea typeface="仿宋_GB2312" pitchFamily="49" charset="-122"/>
              </a:rPr>
              <a:t>的补元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，记为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smtClean="0">
                <a:ea typeface="仿宋_GB2312" pitchFamily="49" charset="-122"/>
                <a:sym typeface="Symbol" pitchFamily="18" charset="2"/>
              </a:rPr>
              <a:t></a:t>
            </a:r>
            <a:endParaRPr lang="zh-CN" altLang="en-US" smtClean="0">
              <a:ea typeface="仿宋_GB2312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smtClean="0">
              <a:latin typeface="仿宋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ea typeface="仿宋_GB2312" pitchFamily="49" charset="-122"/>
              </a:rPr>
              <a:t>    </a:t>
            </a:r>
            <a:r>
              <a:rPr lang="zh-CN" altLang="en-US" smtClean="0">
                <a:solidFill>
                  <a:srgbClr val="C00000"/>
                </a:solidFill>
                <a:ea typeface="仿宋_GB2312" pitchFamily="49" charset="-122"/>
              </a:rPr>
              <a:t>在有界格中有的元素存在补元</a:t>
            </a:r>
            <a:r>
              <a:rPr lang="en-US" altLang="zh-CN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mtClean="0">
                <a:solidFill>
                  <a:srgbClr val="C00000"/>
                </a:solidFill>
                <a:ea typeface="仿宋_GB2312" pitchFamily="49" charset="-122"/>
              </a:rPr>
              <a:t>也可能有的元素不存在补元，也可能有的元素存在两个或两个以上补元</a:t>
            </a:r>
            <a:endParaRPr lang="zh-CN" altLang="en-US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8001000" cy="560387"/>
          </a:xfrm>
        </p:spPr>
        <p:txBody>
          <a:bodyPr/>
          <a:lstStyle/>
          <a:p>
            <a:r>
              <a:rPr lang="en-US" altLang="zh-CN" smtClean="0"/>
              <a:t>11.2 </a:t>
            </a:r>
            <a:r>
              <a:rPr lang="zh-CN" altLang="en-US" smtClean="0"/>
              <a:t>分配格、有补格</a:t>
            </a:r>
            <a:endParaRPr lang="zh-CN" altLang="en-US" sz="280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uiExpand="1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5" name="Group 45"/>
          <p:cNvGrpSpPr>
            <a:grpSpLocks/>
          </p:cNvGrpSpPr>
          <p:nvPr/>
        </p:nvGrpSpPr>
        <p:grpSpPr bwMode="auto">
          <a:xfrm>
            <a:off x="179388" y="1333500"/>
            <a:ext cx="2895600" cy="2743200"/>
            <a:chOff x="624" y="528"/>
            <a:chExt cx="1824" cy="1728"/>
          </a:xfrm>
        </p:grpSpPr>
        <p:grpSp>
          <p:nvGrpSpPr>
            <p:cNvPr id="72733" name="Group 4"/>
            <p:cNvGrpSpPr>
              <a:grpSpLocks/>
            </p:cNvGrpSpPr>
            <p:nvPr/>
          </p:nvGrpSpPr>
          <p:grpSpPr bwMode="auto">
            <a:xfrm>
              <a:off x="864" y="816"/>
              <a:ext cx="1200" cy="1440"/>
              <a:chOff x="651" y="7852"/>
              <a:chExt cx="1382" cy="1678"/>
            </a:xfrm>
          </p:grpSpPr>
          <p:sp>
            <p:nvSpPr>
              <p:cNvPr id="72739" name="Line 5"/>
              <p:cNvSpPr>
                <a:spLocks noChangeShapeType="1"/>
              </p:cNvSpPr>
              <p:nvPr/>
            </p:nvSpPr>
            <p:spPr bwMode="auto">
              <a:xfrm flipH="1">
                <a:off x="651" y="7852"/>
                <a:ext cx="600" cy="5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40" name="Line 6"/>
              <p:cNvSpPr>
                <a:spLocks noChangeShapeType="1"/>
              </p:cNvSpPr>
              <p:nvPr/>
            </p:nvSpPr>
            <p:spPr bwMode="auto">
              <a:xfrm>
                <a:off x="1251" y="7852"/>
                <a:ext cx="72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41" name="Line 7"/>
              <p:cNvSpPr>
                <a:spLocks noChangeShapeType="1"/>
              </p:cNvSpPr>
              <p:nvPr/>
            </p:nvSpPr>
            <p:spPr bwMode="auto">
              <a:xfrm>
                <a:off x="1971" y="8165"/>
                <a:ext cx="10" cy="8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42" name="Line 8"/>
              <p:cNvSpPr>
                <a:spLocks noChangeShapeType="1"/>
              </p:cNvSpPr>
              <p:nvPr/>
            </p:nvSpPr>
            <p:spPr bwMode="auto">
              <a:xfrm flipH="1">
                <a:off x="1371" y="8920"/>
                <a:ext cx="600" cy="5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43" name="Line 9"/>
              <p:cNvSpPr>
                <a:spLocks noChangeShapeType="1"/>
              </p:cNvSpPr>
              <p:nvPr/>
            </p:nvSpPr>
            <p:spPr bwMode="auto">
              <a:xfrm>
                <a:off x="651" y="8282"/>
                <a:ext cx="720" cy="12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44" name="Oval 10"/>
              <p:cNvSpPr>
                <a:spLocks noChangeArrowheads="1"/>
              </p:cNvSpPr>
              <p:nvPr/>
            </p:nvSpPr>
            <p:spPr bwMode="auto">
              <a:xfrm>
                <a:off x="1251" y="7852"/>
                <a:ext cx="62" cy="62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72745" name="Oval 11"/>
              <p:cNvSpPr>
                <a:spLocks noChangeArrowheads="1"/>
              </p:cNvSpPr>
              <p:nvPr/>
            </p:nvSpPr>
            <p:spPr bwMode="auto">
              <a:xfrm>
                <a:off x="1971" y="8164"/>
                <a:ext cx="62" cy="62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72746" name="Oval 12"/>
              <p:cNvSpPr>
                <a:spLocks noChangeArrowheads="1"/>
              </p:cNvSpPr>
              <p:nvPr/>
            </p:nvSpPr>
            <p:spPr bwMode="auto">
              <a:xfrm>
                <a:off x="1971" y="8920"/>
                <a:ext cx="62" cy="62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72747" name="Oval 13"/>
              <p:cNvSpPr>
                <a:spLocks noChangeArrowheads="1"/>
              </p:cNvSpPr>
              <p:nvPr/>
            </p:nvSpPr>
            <p:spPr bwMode="auto">
              <a:xfrm>
                <a:off x="651" y="8282"/>
                <a:ext cx="62" cy="62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72748" name="Oval 14"/>
              <p:cNvSpPr>
                <a:spLocks noChangeArrowheads="1"/>
              </p:cNvSpPr>
              <p:nvPr/>
            </p:nvSpPr>
            <p:spPr bwMode="auto">
              <a:xfrm>
                <a:off x="1341" y="9411"/>
                <a:ext cx="62" cy="62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72734" name="Text Box 15"/>
            <p:cNvSpPr txBox="1">
              <a:spLocks noChangeArrowheads="1"/>
            </p:cNvSpPr>
            <p:nvPr/>
          </p:nvSpPr>
          <p:spPr bwMode="auto">
            <a:xfrm>
              <a:off x="1324" y="528"/>
              <a:ext cx="192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/>
                <a:t>1</a:t>
              </a:r>
            </a:p>
          </p:txBody>
        </p:sp>
        <p:sp>
          <p:nvSpPr>
            <p:cNvPr id="72735" name="Text Box 16"/>
            <p:cNvSpPr txBox="1">
              <a:spLocks noChangeArrowheads="1"/>
            </p:cNvSpPr>
            <p:nvPr/>
          </p:nvSpPr>
          <p:spPr bwMode="auto">
            <a:xfrm>
              <a:off x="624" y="1048"/>
              <a:ext cx="384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>
                  <a:latin typeface="宋体" charset="-122"/>
                </a:rPr>
                <a:t>x</a:t>
              </a:r>
              <a:r>
                <a:rPr lang="en-US" altLang="zh-CN" sz="2800" baseline="-25000">
                  <a:latin typeface="宋体" charset="-122"/>
                </a:rPr>
                <a:t>1</a:t>
              </a:r>
              <a:endParaRPr lang="en-US" altLang="zh-CN" sz="2800"/>
            </a:p>
          </p:txBody>
        </p:sp>
        <p:sp>
          <p:nvSpPr>
            <p:cNvPr id="72736" name="Text Box 17"/>
            <p:cNvSpPr txBox="1">
              <a:spLocks noChangeArrowheads="1"/>
            </p:cNvSpPr>
            <p:nvPr/>
          </p:nvSpPr>
          <p:spPr bwMode="auto">
            <a:xfrm>
              <a:off x="2016" y="1585"/>
              <a:ext cx="432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>
                  <a:latin typeface="宋体" charset="-122"/>
                </a:rPr>
                <a:t>x</a:t>
              </a:r>
              <a:r>
                <a:rPr lang="en-US" altLang="zh-CN" sz="2800" baseline="-25000">
                  <a:latin typeface="宋体" charset="-122"/>
                </a:rPr>
                <a:t>3</a:t>
              </a:r>
              <a:endParaRPr lang="en-US" altLang="zh-CN" sz="2800"/>
            </a:p>
          </p:txBody>
        </p:sp>
        <p:sp>
          <p:nvSpPr>
            <p:cNvPr id="72737" name="Text Box 18"/>
            <p:cNvSpPr txBox="1">
              <a:spLocks noChangeArrowheads="1"/>
            </p:cNvSpPr>
            <p:nvPr/>
          </p:nvSpPr>
          <p:spPr bwMode="auto">
            <a:xfrm>
              <a:off x="1392" y="1824"/>
              <a:ext cx="192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/>
                <a:t>0</a:t>
              </a:r>
            </a:p>
          </p:txBody>
        </p:sp>
        <p:sp>
          <p:nvSpPr>
            <p:cNvPr id="72738" name="Text Box 19"/>
            <p:cNvSpPr txBox="1">
              <a:spLocks noChangeArrowheads="1"/>
            </p:cNvSpPr>
            <p:nvPr/>
          </p:nvSpPr>
          <p:spPr bwMode="auto">
            <a:xfrm>
              <a:off x="1936" y="721"/>
              <a:ext cx="41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>
                  <a:latin typeface="宋体" charset="-122"/>
                </a:rPr>
                <a:t>x</a:t>
              </a:r>
              <a:r>
                <a:rPr lang="en-US" altLang="zh-CN" sz="2800" baseline="-25000">
                  <a:latin typeface="宋体" charset="-122"/>
                </a:rPr>
                <a:t>2</a:t>
              </a:r>
              <a:endParaRPr lang="en-US" altLang="zh-CN" sz="2800"/>
            </a:p>
          </p:txBody>
        </p:sp>
      </p:grpSp>
      <p:sp>
        <p:nvSpPr>
          <p:cNvPr id="68628" name="Text Box 20"/>
          <p:cNvSpPr txBox="1">
            <a:spLocks noChangeArrowheads="1"/>
          </p:cNvSpPr>
          <p:nvPr/>
        </p:nvSpPr>
        <p:spPr bwMode="auto">
          <a:xfrm>
            <a:off x="4211638" y="1604963"/>
            <a:ext cx="44640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en-US" altLang="zh-CN" sz="2800">
                <a:ea typeface="BatangChe" pitchFamily="49" charset="-127"/>
              </a:rPr>
              <a:t>x</a:t>
            </a:r>
            <a:r>
              <a:rPr lang="en-US" altLang="zh-CN" sz="2800" baseline="-25000">
                <a:ea typeface="BatangChe" pitchFamily="49" charset="-127"/>
              </a:rPr>
              <a:t>1</a:t>
            </a:r>
            <a:r>
              <a:rPr lang="zh-CN" altLang="en-US" sz="2800">
                <a:ea typeface="BatangChe" pitchFamily="49" charset="-127"/>
              </a:rPr>
              <a:t>的补元有两个</a:t>
            </a:r>
            <a:r>
              <a:rPr lang="en-US" altLang="zh-CN" sz="2800">
                <a:ea typeface="BatangChe" pitchFamily="49" charset="-127"/>
              </a:rPr>
              <a:t>x</a:t>
            </a:r>
            <a:r>
              <a:rPr lang="en-US" altLang="zh-CN" sz="2800" baseline="-25000">
                <a:ea typeface="BatangChe" pitchFamily="49" charset="-127"/>
              </a:rPr>
              <a:t>2</a:t>
            </a:r>
            <a:r>
              <a:rPr lang="en-US" altLang="zh-CN" sz="2800">
                <a:ea typeface="BatangChe" pitchFamily="49" charset="-127"/>
              </a:rPr>
              <a:t>,x</a:t>
            </a:r>
            <a:r>
              <a:rPr lang="en-US" altLang="zh-CN" sz="2800" baseline="-25000">
                <a:ea typeface="BatangChe" pitchFamily="49" charset="-127"/>
              </a:rPr>
              <a:t>3</a:t>
            </a:r>
            <a:r>
              <a:rPr lang="en-US" altLang="zh-CN" sz="2800">
                <a:ea typeface="BatangChe" pitchFamily="49" charset="-127"/>
              </a:rPr>
              <a:t>,</a:t>
            </a:r>
          </a:p>
          <a:p>
            <a:pPr algn="just" eaLnBrk="0" hangingPunct="0"/>
            <a:r>
              <a:rPr lang="en-US" altLang="zh-CN" sz="2800">
                <a:ea typeface="BatangChe" pitchFamily="49" charset="-127"/>
              </a:rPr>
              <a:t>x</a:t>
            </a:r>
            <a:r>
              <a:rPr lang="en-US" altLang="zh-CN" sz="2800" baseline="-25000">
                <a:ea typeface="BatangChe" pitchFamily="49" charset="-127"/>
              </a:rPr>
              <a:t>3 </a:t>
            </a:r>
            <a:r>
              <a:rPr lang="zh-CN" altLang="en-US" sz="2800">
                <a:ea typeface="BatangChe" pitchFamily="49" charset="-127"/>
              </a:rPr>
              <a:t>的补元只有一个是</a:t>
            </a:r>
            <a:r>
              <a:rPr lang="en-US" altLang="zh-CN" sz="2800">
                <a:ea typeface="BatangChe" pitchFamily="49" charset="-127"/>
              </a:rPr>
              <a:t>x</a:t>
            </a:r>
            <a:r>
              <a:rPr lang="en-US" altLang="zh-CN" sz="2800" baseline="-25000">
                <a:ea typeface="BatangChe" pitchFamily="49" charset="-127"/>
              </a:rPr>
              <a:t>1</a:t>
            </a:r>
            <a:r>
              <a:rPr lang="en-US" altLang="zh-CN" sz="2800">
                <a:ea typeface="BatangChe" pitchFamily="49" charset="-127"/>
              </a:rPr>
              <a:t>,</a:t>
            </a:r>
          </a:p>
          <a:p>
            <a:pPr algn="just" eaLnBrk="0" hangingPunct="0"/>
            <a:r>
              <a:rPr lang="en-US" altLang="zh-CN" sz="2800">
                <a:ea typeface="BatangChe" pitchFamily="49" charset="-127"/>
              </a:rPr>
              <a:t>0</a:t>
            </a:r>
            <a:r>
              <a:rPr lang="zh-CN" altLang="en-US" sz="2800">
                <a:ea typeface="BatangChe" pitchFamily="49" charset="-127"/>
              </a:rPr>
              <a:t>和</a:t>
            </a:r>
            <a:r>
              <a:rPr lang="en-US" altLang="zh-CN" sz="2800">
                <a:ea typeface="BatangChe" pitchFamily="49" charset="-127"/>
              </a:rPr>
              <a:t>1</a:t>
            </a:r>
            <a:r>
              <a:rPr lang="zh-CN" altLang="en-US" sz="2800">
                <a:ea typeface="BatangChe" pitchFamily="49" charset="-127"/>
              </a:rPr>
              <a:t>是互为补元。</a:t>
            </a: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1620838" y="2997200"/>
            <a:ext cx="2590800" cy="3159125"/>
            <a:chOff x="720" y="2160"/>
            <a:chExt cx="1632" cy="1990"/>
          </a:xfrm>
        </p:grpSpPr>
        <p:grpSp>
          <p:nvGrpSpPr>
            <p:cNvPr id="72710" name="Group 21"/>
            <p:cNvGrpSpPr>
              <a:grpSpLocks/>
            </p:cNvGrpSpPr>
            <p:nvPr/>
          </p:nvGrpSpPr>
          <p:grpSpPr bwMode="auto">
            <a:xfrm>
              <a:off x="912" y="2400"/>
              <a:ext cx="1248" cy="1680"/>
              <a:chOff x="531" y="2016"/>
              <a:chExt cx="1592" cy="1723"/>
            </a:xfrm>
          </p:grpSpPr>
          <p:sp>
            <p:nvSpPr>
              <p:cNvPr id="72719" name="Line 22"/>
              <p:cNvSpPr>
                <a:spLocks noChangeShapeType="1"/>
              </p:cNvSpPr>
              <p:nvPr/>
            </p:nvSpPr>
            <p:spPr bwMode="auto">
              <a:xfrm flipH="1">
                <a:off x="531" y="2016"/>
                <a:ext cx="1080" cy="12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20" name="Line 23"/>
              <p:cNvSpPr>
                <a:spLocks noChangeShapeType="1"/>
              </p:cNvSpPr>
              <p:nvPr/>
            </p:nvSpPr>
            <p:spPr bwMode="auto">
              <a:xfrm flipH="1">
                <a:off x="1011" y="2491"/>
                <a:ext cx="1080" cy="12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21" name="Line 24"/>
              <p:cNvSpPr>
                <a:spLocks noChangeShapeType="1"/>
              </p:cNvSpPr>
              <p:nvPr/>
            </p:nvSpPr>
            <p:spPr bwMode="auto">
              <a:xfrm>
                <a:off x="1611" y="2016"/>
                <a:ext cx="480" cy="5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22" name="Line 25"/>
              <p:cNvSpPr>
                <a:spLocks noChangeShapeType="1"/>
              </p:cNvSpPr>
              <p:nvPr/>
            </p:nvSpPr>
            <p:spPr bwMode="auto">
              <a:xfrm>
                <a:off x="1251" y="2387"/>
                <a:ext cx="480" cy="5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23" name="Line 26"/>
              <p:cNvSpPr>
                <a:spLocks noChangeShapeType="1"/>
              </p:cNvSpPr>
              <p:nvPr/>
            </p:nvSpPr>
            <p:spPr bwMode="auto">
              <a:xfrm>
                <a:off x="891" y="2713"/>
                <a:ext cx="480" cy="5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24" name="Line 27"/>
              <p:cNvSpPr>
                <a:spLocks noChangeShapeType="1"/>
              </p:cNvSpPr>
              <p:nvPr/>
            </p:nvSpPr>
            <p:spPr bwMode="auto">
              <a:xfrm>
                <a:off x="531" y="3193"/>
                <a:ext cx="480" cy="5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25" name="Oval 28"/>
              <p:cNvSpPr>
                <a:spLocks noChangeArrowheads="1"/>
              </p:cNvSpPr>
              <p:nvPr/>
            </p:nvSpPr>
            <p:spPr bwMode="auto">
              <a:xfrm>
                <a:off x="1611" y="2016"/>
                <a:ext cx="62" cy="62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72726" name="Oval 29"/>
              <p:cNvSpPr>
                <a:spLocks noChangeArrowheads="1"/>
              </p:cNvSpPr>
              <p:nvPr/>
            </p:nvSpPr>
            <p:spPr bwMode="auto">
              <a:xfrm>
                <a:off x="1251" y="2387"/>
                <a:ext cx="62" cy="62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72727" name="Oval 30"/>
              <p:cNvSpPr>
                <a:spLocks noChangeArrowheads="1"/>
              </p:cNvSpPr>
              <p:nvPr/>
            </p:nvSpPr>
            <p:spPr bwMode="auto">
              <a:xfrm>
                <a:off x="1721" y="2859"/>
                <a:ext cx="62" cy="62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72728" name="Oval 31"/>
              <p:cNvSpPr>
                <a:spLocks noChangeArrowheads="1"/>
              </p:cNvSpPr>
              <p:nvPr/>
            </p:nvSpPr>
            <p:spPr bwMode="auto">
              <a:xfrm>
                <a:off x="891" y="2713"/>
                <a:ext cx="62" cy="62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72729" name="Oval 32"/>
              <p:cNvSpPr>
                <a:spLocks noChangeArrowheads="1"/>
              </p:cNvSpPr>
              <p:nvPr/>
            </p:nvSpPr>
            <p:spPr bwMode="auto">
              <a:xfrm>
                <a:off x="1361" y="3243"/>
                <a:ext cx="62" cy="62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72730" name="Oval 33"/>
              <p:cNvSpPr>
                <a:spLocks noChangeArrowheads="1"/>
              </p:cNvSpPr>
              <p:nvPr/>
            </p:nvSpPr>
            <p:spPr bwMode="auto">
              <a:xfrm>
                <a:off x="531" y="3195"/>
                <a:ext cx="62" cy="62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72731" name="Oval 34"/>
              <p:cNvSpPr>
                <a:spLocks noChangeArrowheads="1"/>
              </p:cNvSpPr>
              <p:nvPr/>
            </p:nvSpPr>
            <p:spPr bwMode="auto">
              <a:xfrm>
                <a:off x="1011" y="3675"/>
                <a:ext cx="62" cy="62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72732" name="Oval 35"/>
              <p:cNvSpPr>
                <a:spLocks noChangeArrowheads="1"/>
              </p:cNvSpPr>
              <p:nvPr/>
            </p:nvSpPr>
            <p:spPr bwMode="auto">
              <a:xfrm>
                <a:off x="2061" y="2491"/>
                <a:ext cx="62" cy="62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72711" name="Text Box 36"/>
            <p:cNvSpPr txBox="1">
              <a:spLocks noChangeArrowheads="1"/>
            </p:cNvSpPr>
            <p:nvPr/>
          </p:nvSpPr>
          <p:spPr bwMode="auto">
            <a:xfrm>
              <a:off x="2112" y="2832"/>
              <a:ext cx="240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/>
                <a:t>8</a:t>
              </a:r>
            </a:p>
          </p:txBody>
        </p:sp>
        <p:sp>
          <p:nvSpPr>
            <p:cNvPr id="72712" name="Text Box 37"/>
            <p:cNvSpPr txBox="1">
              <a:spLocks noChangeArrowheads="1"/>
            </p:cNvSpPr>
            <p:nvPr/>
          </p:nvSpPr>
          <p:spPr bwMode="auto">
            <a:xfrm>
              <a:off x="1152" y="2592"/>
              <a:ext cx="432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/>
                <a:t>12</a:t>
              </a:r>
            </a:p>
          </p:txBody>
        </p:sp>
        <p:sp>
          <p:nvSpPr>
            <p:cNvPr id="72713" name="Text Box 38"/>
            <p:cNvSpPr txBox="1">
              <a:spLocks noChangeArrowheads="1"/>
            </p:cNvSpPr>
            <p:nvPr/>
          </p:nvSpPr>
          <p:spPr bwMode="auto">
            <a:xfrm>
              <a:off x="1008" y="2976"/>
              <a:ext cx="240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/>
                <a:t>6</a:t>
              </a:r>
            </a:p>
          </p:txBody>
        </p:sp>
        <p:sp>
          <p:nvSpPr>
            <p:cNvPr id="72714" name="Text Box 39"/>
            <p:cNvSpPr txBox="1">
              <a:spLocks noChangeArrowheads="1"/>
            </p:cNvSpPr>
            <p:nvPr/>
          </p:nvSpPr>
          <p:spPr bwMode="auto">
            <a:xfrm>
              <a:off x="720" y="3504"/>
              <a:ext cx="240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/>
                <a:t>3</a:t>
              </a:r>
            </a:p>
          </p:txBody>
        </p:sp>
        <p:sp>
          <p:nvSpPr>
            <p:cNvPr id="72715" name="Text Box 40"/>
            <p:cNvSpPr txBox="1">
              <a:spLocks noChangeArrowheads="1"/>
            </p:cNvSpPr>
            <p:nvPr/>
          </p:nvSpPr>
          <p:spPr bwMode="auto">
            <a:xfrm>
              <a:off x="1344" y="3984"/>
              <a:ext cx="240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/>
                <a:t>1</a:t>
              </a:r>
            </a:p>
          </p:txBody>
        </p:sp>
        <p:sp>
          <p:nvSpPr>
            <p:cNvPr id="72716" name="Text Box 41"/>
            <p:cNvSpPr txBox="1">
              <a:spLocks noChangeArrowheads="1"/>
            </p:cNvSpPr>
            <p:nvPr/>
          </p:nvSpPr>
          <p:spPr bwMode="auto">
            <a:xfrm>
              <a:off x="1584" y="3600"/>
              <a:ext cx="240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/>
                <a:t>2</a:t>
              </a:r>
            </a:p>
          </p:txBody>
        </p:sp>
        <p:sp>
          <p:nvSpPr>
            <p:cNvPr id="72717" name="Text Box 42"/>
            <p:cNvSpPr txBox="1">
              <a:spLocks noChangeArrowheads="1"/>
            </p:cNvSpPr>
            <p:nvPr/>
          </p:nvSpPr>
          <p:spPr bwMode="auto">
            <a:xfrm>
              <a:off x="1872" y="3216"/>
              <a:ext cx="240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/>
                <a:t>4</a:t>
              </a:r>
            </a:p>
          </p:txBody>
        </p:sp>
        <p:sp>
          <p:nvSpPr>
            <p:cNvPr id="72718" name="Text Box 43"/>
            <p:cNvSpPr txBox="1">
              <a:spLocks noChangeArrowheads="1"/>
            </p:cNvSpPr>
            <p:nvPr/>
          </p:nvSpPr>
          <p:spPr bwMode="auto">
            <a:xfrm>
              <a:off x="1488" y="2160"/>
              <a:ext cx="432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/>
                <a:t>24</a:t>
              </a:r>
            </a:p>
          </p:txBody>
        </p:sp>
      </p:grpSp>
      <p:sp>
        <p:nvSpPr>
          <p:cNvPr id="68652" name="Text Box 44"/>
          <p:cNvSpPr txBox="1">
            <a:spLocks noChangeArrowheads="1"/>
          </p:cNvSpPr>
          <p:nvPr/>
        </p:nvSpPr>
        <p:spPr bwMode="auto">
          <a:xfrm>
            <a:off x="4240213" y="3514725"/>
            <a:ext cx="4724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zh-CN" altLang="en-US" sz="2800"/>
              <a:t>在</a:t>
            </a:r>
            <a:r>
              <a:rPr lang="en-US" altLang="zh-CN" sz="2800"/>
              <a:t>&lt;S</a:t>
            </a:r>
            <a:r>
              <a:rPr lang="en-US" altLang="zh-CN" sz="2800" baseline="-25000"/>
              <a:t>24</a:t>
            </a:r>
            <a:r>
              <a:rPr lang="en-US" altLang="zh-CN" sz="2800"/>
              <a:t>,D&gt;</a:t>
            </a:r>
            <a:r>
              <a:rPr lang="zh-CN" altLang="en-US" sz="2800"/>
              <a:t>中</a:t>
            </a:r>
            <a:r>
              <a:rPr lang="en-US" altLang="zh-CN" sz="2800"/>
              <a:t>,</a:t>
            </a:r>
            <a:r>
              <a:rPr lang="zh-CN" altLang="en-US" sz="2800"/>
              <a:t>全上界为</a:t>
            </a:r>
            <a:r>
              <a:rPr lang="en-US" altLang="zh-CN" sz="2800"/>
              <a:t>24,</a:t>
            </a:r>
            <a:r>
              <a:rPr lang="zh-CN" altLang="en-US" sz="2800"/>
              <a:t>全下界为</a:t>
            </a:r>
            <a:r>
              <a:rPr lang="en-US" altLang="zh-CN" sz="2800"/>
              <a:t>1,</a:t>
            </a:r>
          </a:p>
          <a:p>
            <a:pPr algn="just" eaLnBrk="0" hangingPunct="0"/>
            <a:r>
              <a:rPr lang="en-US" altLang="zh-CN" sz="2800"/>
              <a:t>1</a:t>
            </a:r>
            <a:r>
              <a:rPr lang="zh-CN" altLang="en-US" sz="2800"/>
              <a:t>和</a:t>
            </a:r>
            <a:r>
              <a:rPr lang="en-US" altLang="zh-CN" sz="2800"/>
              <a:t>24</a:t>
            </a:r>
            <a:r>
              <a:rPr lang="zh-CN" altLang="en-US" sz="2800"/>
              <a:t>互为补元</a:t>
            </a:r>
            <a:r>
              <a:rPr lang="en-US" altLang="zh-CN" sz="2800"/>
              <a:t>,</a:t>
            </a:r>
          </a:p>
          <a:p>
            <a:pPr algn="just" eaLnBrk="0" hangingPunct="0"/>
            <a:r>
              <a:rPr lang="en-US" altLang="zh-CN" sz="2800"/>
              <a:t>3</a:t>
            </a:r>
            <a:r>
              <a:rPr lang="zh-CN" altLang="en-US" sz="2800"/>
              <a:t>和</a:t>
            </a:r>
            <a:r>
              <a:rPr lang="en-US" altLang="zh-CN" sz="2800"/>
              <a:t>8</a:t>
            </a:r>
            <a:r>
              <a:rPr lang="zh-CN" altLang="en-US" sz="2800"/>
              <a:t>互为补元，因</a:t>
            </a:r>
            <a:r>
              <a:rPr lang="en-US" altLang="zh-CN" sz="2800"/>
              <a:t>3*8=1, 3+8=24,</a:t>
            </a:r>
          </a:p>
          <a:p>
            <a:pPr algn="just" eaLnBrk="0" hangingPunct="0"/>
            <a:r>
              <a:rPr lang="en-US" altLang="zh-CN" sz="2800"/>
              <a:t>2,4,6,12</a:t>
            </a:r>
            <a:r>
              <a:rPr lang="zh-CN" altLang="en-US" sz="2800"/>
              <a:t>的补元是什么？</a:t>
            </a:r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8001000" cy="560387"/>
          </a:xfrm>
        </p:spPr>
        <p:txBody>
          <a:bodyPr/>
          <a:lstStyle/>
          <a:p>
            <a:r>
              <a:rPr lang="en-US" altLang="zh-CN" smtClean="0"/>
              <a:t>11.2 </a:t>
            </a:r>
            <a:r>
              <a:rPr lang="zh-CN" altLang="en-US" smtClean="0"/>
              <a:t>分配格、有补格</a:t>
            </a:r>
            <a:endParaRPr lang="zh-CN" altLang="en-US" sz="280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8" grpId="0" build="p" autoUpdateAnimBg="0"/>
      <p:bldP spid="68652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823913"/>
          </a:xfrm>
        </p:spPr>
        <p:txBody>
          <a:bodyPr/>
          <a:lstStyle/>
          <a:p>
            <a:r>
              <a:rPr lang="zh-CN" altLang="en-US" smtClean="0"/>
              <a:t>引言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412875"/>
            <a:ext cx="7772400" cy="4679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>
                <a:solidFill>
                  <a:srgbClr val="FF0000"/>
                </a:solidFill>
                <a:ea typeface="仿宋_GB2312" pitchFamily="49" charset="-122"/>
              </a:rPr>
              <a:t>格</a:t>
            </a:r>
            <a:r>
              <a:rPr lang="zh-CN" altLang="en-US" smtClean="0">
                <a:ea typeface="仿宋_GB2312" pitchFamily="49" charset="-122"/>
              </a:rPr>
              <a:t>和</a:t>
            </a:r>
            <a:r>
              <a:rPr lang="zh-CN" altLang="en-US" smtClean="0">
                <a:solidFill>
                  <a:srgbClr val="FF0000"/>
                </a:solidFill>
                <a:ea typeface="仿宋_GB2312" pitchFamily="49" charset="-122"/>
              </a:rPr>
              <a:t>布尔代数</a:t>
            </a:r>
            <a:r>
              <a:rPr lang="zh-CN" altLang="en-US" smtClean="0">
                <a:ea typeface="仿宋_GB2312" pitchFamily="49" charset="-122"/>
              </a:rPr>
              <a:t>都是抽象的代数系统，与前面不同的是在于格和布尔代数中次序关系具有重要的意义</a:t>
            </a:r>
            <a:endParaRPr lang="en-US" altLang="zh-CN" smtClean="0">
              <a:ea typeface="仿宋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solidFill>
                  <a:srgbClr val="FF0000"/>
                </a:solidFill>
                <a:ea typeface="仿宋_GB2312" pitchFamily="49" charset="-122"/>
              </a:rPr>
              <a:t>格</a:t>
            </a:r>
            <a:r>
              <a:rPr lang="zh-CN" altLang="en-US" smtClean="0">
                <a:ea typeface="仿宋_GB2312" pitchFamily="49" charset="-122"/>
              </a:rPr>
              <a:t>首先在偏序集合的基础上进行讨论，然后将讨论代数系统格，对代数系统的格施加某些限制可得到布尔代数。布尔代数是一种特殊的代数系统，而且是一种特殊的格</a:t>
            </a:r>
            <a:endParaRPr lang="en-US" altLang="zh-CN" smtClean="0">
              <a:ea typeface="仿宋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solidFill>
                  <a:srgbClr val="FF0000"/>
                </a:solidFill>
                <a:ea typeface="仿宋_GB2312" pitchFamily="49" charset="-122"/>
              </a:rPr>
              <a:t>格</a:t>
            </a:r>
            <a:r>
              <a:rPr lang="zh-CN" altLang="en-US" smtClean="0">
                <a:ea typeface="仿宋_GB2312" pitchFamily="49" charset="-122"/>
              </a:rPr>
              <a:t>也是一类非常重要的代数结构</a:t>
            </a:r>
            <a:endParaRPr lang="zh-CN" altLang="en-US" smtClean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077200" cy="51038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补元唯一性定理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: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在</a:t>
            </a:r>
            <a:r>
              <a:rPr lang="zh-CN" altLang="en-US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有界分配格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中，如果元素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a∈L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有一个补元，则此补元是唯一的</a:t>
            </a:r>
            <a:endParaRPr lang="en-US" altLang="zh-CN" smtClean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证明：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假定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c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都是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的补元，则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     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a*b=0=a*c      a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b=1=a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c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由分配格</a:t>
            </a:r>
            <a:r>
              <a:rPr lang="zh-CN" altLang="en-US" smtClean="0">
                <a:latin typeface="宋体" charset="-122"/>
              </a:rPr>
              <a:t>的性质，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得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＝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c</a:t>
            </a:r>
          </a:p>
          <a:p>
            <a:pPr>
              <a:buFont typeface="Wingdings" pitchFamily="2" charset="2"/>
              <a:buNone/>
            </a:pPr>
            <a:endParaRPr lang="zh-CN" altLang="en-US" smtClean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有补格</a:t>
            </a:r>
            <a:r>
              <a:rPr lang="en-US" altLang="zh-CN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: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如果在一个有界格中，每个元素都</a:t>
            </a:r>
            <a:r>
              <a:rPr lang="zh-CN" altLang="en-US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至少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有一个补元素，则称此格为有补格。</a:t>
            </a:r>
          </a:p>
          <a:p>
            <a:pPr>
              <a:buFont typeface="Wingdings" pitchFamily="2" charset="2"/>
              <a:buNone/>
            </a:pPr>
            <a:endParaRPr lang="en-US" altLang="zh-CN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8001000" cy="560387"/>
          </a:xfrm>
        </p:spPr>
        <p:txBody>
          <a:bodyPr/>
          <a:lstStyle/>
          <a:p>
            <a:r>
              <a:rPr lang="en-US" altLang="zh-CN" smtClean="0"/>
              <a:t>11.2 </a:t>
            </a:r>
            <a:r>
              <a:rPr lang="zh-CN" altLang="en-US" smtClean="0"/>
              <a:t>分配格、有补格</a:t>
            </a:r>
            <a:endParaRPr lang="zh-CN" altLang="en-US" sz="280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uiExpand="1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仿宋_GB2312" pitchFamily="49" charset="-122"/>
              </a:rPr>
              <a:t>格：</a:t>
            </a:r>
            <a:r>
              <a:rPr lang="zh-CN" altLang="en-US" smtClean="0">
                <a:ea typeface="仿宋_GB2312" pitchFamily="49" charset="-122"/>
              </a:rPr>
              <a:t>偏序集合</a:t>
            </a:r>
            <a:r>
              <a:rPr lang="en-US" altLang="zh-CN" smtClean="0">
                <a:ea typeface="仿宋_GB2312" pitchFamily="49" charset="-122"/>
              </a:rPr>
              <a:t>&lt;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L,</a:t>
            </a:r>
            <a:r>
              <a:rPr lang="en-US" altLang="zh-CN" smtClean="0">
                <a:ea typeface="仿宋_GB2312" pitchFamily="49" charset="-122"/>
                <a:cs typeface="Lucida Sans Unicode" pitchFamily="34" charset="0"/>
              </a:rPr>
              <a:t>≼</a:t>
            </a:r>
            <a:r>
              <a:rPr lang="en-US" altLang="zh-CN" smtClean="0">
                <a:ea typeface="仿宋_GB2312" pitchFamily="49" charset="-122"/>
              </a:rPr>
              <a:t> &gt;</a:t>
            </a:r>
            <a:r>
              <a:rPr lang="zh-CN" altLang="en-US" smtClean="0">
                <a:ea typeface="仿宋_GB2312" pitchFamily="49" charset="-122"/>
              </a:rPr>
              <a:t>，满足</a:t>
            </a:r>
            <a:r>
              <a:rPr lang="en-US" altLang="zh-CN" smtClean="0">
                <a:ea typeface="仿宋_GB2312" pitchFamily="49" charset="-122"/>
              </a:rPr>
              <a:t> </a:t>
            </a:r>
          </a:p>
          <a:p>
            <a:pPr lvl="1"/>
            <a:r>
              <a:rPr lang="zh-CN" altLang="en-US" sz="2800" smtClean="0">
                <a:solidFill>
                  <a:srgbClr val="FF0000"/>
                </a:solidFill>
                <a:ea typeface="仿宋_GB2312" pitchFamily="49" charset="-122"/>
              </a:rPr>
              <a:t>每一对元素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a,b</a:t>
            </a:r>
            <a:r>
              <a:rPr lang="en-US" altLang="zh-CN" sz="2800" smtClean="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L</a:t>
            </a:r>
            <a:r>
              <a:rPr lang="zh-CN" altLang="en-US" sz="2800" smtClean="0">
                <a:solidFill>
                  <a:schemeClr val="accent2"/>
                </a:solidFill>
                <a:ea typeface="仿宋_GB2312" pitchFamily="49" charset="-122"/>
              </a:rPr>
              <a:t>都拥有一个最小上界和最大下界</a:t>
            </a:r>
            <a:endParaRPr lang="en-US" altLang="zh-CN" smtClean="0">
              <a:ea typeface="仿宋_GB2312" pitchFamily="49" charset="-122"/>
            </a:endParaRPr>
          </a:p>
          <a:p>
            <a:r>
              <a:rPr lang="zh-CN" altLang="en-US" smtClean="0">
                <a:solidFill>
                  <a:srgbClr val="FF3300"/>
                </a:solidFill>
                <a:ea typeface="仿宋_GB2312" pitchFamily="49" charset="-122"/>
              </a:rPr>
              <a:t>对偶原理：</a:t>
            </a:r>
            <a:r>
              <a:rPr lang="zh-CN" altLang="en-US" smtClean="0">
                <a:ea typeface="仿宋_GB2312" pitchFamily="49" charset="-122"/>
              </a:rPr>
              <a:t>设</a:t>
            </a:r>
            <a:r>
              <a:rPr lang="en-US" altLang="zh-CN" smtClean="0">
                <a:latin typeface="宋体" charset="-122"/>
              </a:rPr>
              <a:t>f</a:t>
            </a:r>
            <a:r>
              <a:rPr lang="zh-CN" altLang="en-US" smtClean="0">
                <a:ea typeface="仿宋_GB2312" pitchFamily="49" charset="-122"/>
              </a:rPr>
              <a:t>是含有格中元素以及符号＝，</a:t>
            </a:r>
            <a:r>
              <a:rPr lang="zh-CN" altLang="en-US" smtClean="0">
                <a:latin typeface="Lucida Sans Unicode" pitchFamily="34" charset="0"/>
                <a:ea typeface="仿宋_GB2312" pitchFamily="49" charset="-122"/>
              </a:rPr>
              <a:t>≼，≽，∨，∧等的命题。若</a:t>
            </a:r>
            <a:r>
              <a:rPr lang="en-US" altLang="zh-CN" smtClean="0">
                <a:latin typeface="宋体" charset="-122"/>
                <a:cs typeface="Lucida Sans Unicode" pitchFamily="34" charset="0"/>
              </a:rPr>
              <a:t>f</a:t>
            </a:r>
            <a:r>
              <a:rPr lang="zh-CN" altLang="en-US" smtClean="0">
                <a:latin typeface="Lucida Sans Unicode" pitchFamily="34" charset="0"/>
                <a:ea typeface="仿宋_GB2312" pitchFamily="49" charset="-122"/>
              </a:rPr>
              <a:t>对一切格为真，则</a:t>
            </a:r>
            <a:r>
              <a:rPr lang="en-US" altLang="zh-CN" smtClean="0">
                <a:latin typeface="宋体" charset="-122"/>
                <a:cs typeface="Lucida Sans Unicode" pitchFamily="34" charset="0"/>
              </a:rPr>
              <a:t>f</a:t>
            </a:r>
            <a:r>
              <a:rPr lang="zh-CN" altLang="en-US" smtClean="0">
                <a:latin typeface="Lucida Sans Unicode" pitchFamily="34" charset="0"/>
                <a:ea typeface="仿宋_GB2312" pitchFamily="49" charset="-122"/>
              </a:rPr>
              <a:t>的对偶命题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f</a:t>
            </a:r>
            <a:r>
              <a:rPr lang="en-US" altLang="zh-CN" baseline="30000" smtClean="0">
                <a:latin typeface="仿宋_GB2312" pitchFamily="49" charset="-122"/>
                <a:ea typeface="仿宋_GB2312" pitchFamily="49" charset="-122"/>
              </a:rPr>
              <a:t>*</a:t>
            </a:r>
            <a:r>
              <a:rPr lang="zh-CN" altLang="en-US" smtClean="0">
                <a:latin typeface="Lucida Sans Unicode" pitchFamily="34" charset="0"/>
                <a:ea typeface="仿宋_GB2312" pitchFamily="49" charset="-122"/>
              </a:rPr>
              <a:t>也对一切格为真</a:t>
            </a:r>
            <a:endParaRPr lang="en-US" altLang="zh-CN" smtClean="0">
              <a:ea typeface="仿宋_GB2312" pitchFamily="49" charset="-122"/>
            </a:endParaRPr>
          </a:p>
          <a:p>
            <a:endParaRPr lang="zh-CN" altLang="en-US" smtClean="0">
              <a:ea typeface="仿宋_GB2312" pitchFamily="49" charset="-122"/>
            </a:endParaRPr>
          </a:p>
          <a:p>
            <a:endParaRPr lang="en-US" altLang="zh-CN" smtClean="0">
              <a:ea typeface="仿宋_GB2312" pitchFamily="49" charset="-122"/>
            </a:endParaRPr>
          </a:p>
          <a:p>
            <a:endParaRPr lang="zh-CN" altLang="en-US" smtClean="0"/>
          </a:p>
          <a:p>
            <a:pPr lvl="1">
              <a:buFont typeface="Wingdings" pitchFamily="2" charset="2"/>
              <a:buNone/>
            </a:pPr>
            <a:endParaRPr lang="zh-CN" altLang="en-US" sz="2800" smtClean="0">
              <a:solidFill>
                <a:schemeClr val="accent2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41438"/>
            <a:ext cx="7631113" cy="4895850"/>
          </a:xfrm>
        </p:spPr>
        <p:txBody>
          <a:bodyPr/>
          <a:lstStyle/>
          <a:p>
            <a:r>
              <a:rPr lang="zh-CN" altLang="en-US" dirty="0" smtClean="0"/>
              <a:t>格的两种定义：</a:t>
            </a:r>
          </a:p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dirty="0" smtClean="0">
                <a:latin typeface="仿宋_GB2312" pitchFamily="49" charset="-122"/>
                <a:ea typeface="仿宋_GB2312" pitchFamily="49" charset="-122"/>
              </a:rPr>
              <a:t>偏序集合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&lt;L,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  <a:cs typeface="Lucida Sans Unicode" pitchFamily="34" charset="0"/>
              </a:rPr>
              <a:t>≼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 &gt;</a:t>
            </a:r>
            <a:r>
              <a:rPr lang="zh-CN" altLang="en-US" dirty="0" smtClean="0">
                <a:latin typeface="仿宋_GB2312" pitchFamily="49" charset="-122"/>
                <a:ea typeface="仿宋_GB2312" pitchFamily="49" charset="-122"/>
              </a:rPr>
              <a:t>，满足每一对元素</a:t>
            </a:r>
            <a:r>
              <a:rPr lang="en-US" altLang="zh-CN" dirty="0" err="1" smtClean="0">
                <a:latin typeface="仿宋_GB2312" pitchFamily="49" charset="-122"/>
                <a:ea typeface="仿宋_GB2312" pitchFamily="49" charset="-122"/>
              </a:rPr>
              <a:t>a,b</a:t>
            </a:r>
            <a:r>
              <a:rPr lang="en-US" altLang="zh-CN" dirty="0" err="1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dirty="0" err="1" smtClean="0">
                <a:latin typeface="仿宋_GB2312" pitchFamily="49" charset="-122"/>
                <a:ea typeface="仿宋_GB2312" pitchFamily="49" charset="-122"/>
              </a:rPr>
              <a:t>L</a:t>
            </a:r>
            <a:r>
              <a:rPr lang="zh-CN" altLang="en-US" dirty="0" smtClean="0">
                <a:latin typeface="仿宋_GB2312" pitchFamily="49" charset="-122"/>
                <a:ea typeface="仿宋_GB2312" pitchFamily="49" charset="-122"/>
              </a:rPr>
              <a:t>都拥有一个最小上界和最大下界</a:t>
            </a:r>
          </a:p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dirty="0" smtClean="0">
                <a:latin typeface="仿宋_GB2312" pitchFamily="49" charset="-122"/>
                <a:ea typeface="仿宋_GB2312" pitchFamily="49" charset="-122"/>
              </a:rPr>
              <a:t>代数系统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&lt;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L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,*, 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 &gt;</a:t>
            </a:r>
            <a:r>
              <a:rPr lang="zh-CN" altLang="en-US" dirty="0" smtClean="0">
                <a:latin typeface="仿宋_GB2312" pitchFamily="49" charset="-122"/>
                <a:ea typeface="仿宋_GB2312" pitchFamily="49" charset="-122"/>
              </a:rPr>
              <a:t>，*和</a:t>
            </a:r>
            <a:r>
              <a:rPr lang="zh-CN" altLang="en-US" dirty="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zh-CN" altLang="en-US" dirty="0" smtClean="0">
                <a:latin typeface="仿宋_GB2312" pitchFamily="49" charset="-122"/>
                <a:ea typeface="仿宋_GB2312" pitchFamily="49" charset="-122"/>
              </a:rPr>
              <a:t>是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L</a:t>
            </a:r>
            <a:r>
              <a:rPr lang="zh-CN" altLang="en-US" dirty="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上</a:t>
            </a:r>
            <a:r>
              <a:rPr lang="zh-CN" altLang="en-US" dirty="0" smtClean="0">
                <a:latin typeface="仿宋_GB2312" pitchFamily="49" charset="-122"/>
                <a:ea typeface="仿宋_GB2312" pitchFamily="49" charset="-122"/>
              </a:rPr>
              <a:t>的两个二元运算，*和</a:t>
            </a:r>
            <a:r>
              <a:rPr lang="zh-CN" altLang="en-US" dirty="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zh-CN" altLang="en-US" dirty="0" smtClean="0">
                <a:latin typeface="仿宋_GB2312" pitchFamily="49" charset="-122"/>
                <a:ea typeface="仿宋_GB2312" pitchFamily="49" charset="-122"/>
              </a:rPr>
              <a:t>满足交换律，结合律，幂等律，吸收律</a:t>
            </a:r>
          </a:p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dirty="0" smtClean="0">
                <a:solidFill>
                  <a:schemeClr val="accent2"/>
                </a:solidFill>
                <a:ea typeface="仿宋_GB2312" pitchFamily="49" charset="-122"/>
              </a:rPr>
              <a:t>对应定理：</a:t>
            </a:r>
            <a:r>
              <a:rPr lang="zh-CN" altLang="en-US" dirty="0" smtClean="0">
                <a:ea typeface="仿宋_GB2312" pitchFamily="49" charset="-122"/>
              </a:rPr>
              <a:t>设</a:t>
            </a:r>
            <a:r>
              <a:rPr lang="en-US" altLang="zh-CN" dirty="0" smtClean="0">
                <a:ea typeface="仿宋_GB2312" pitchFamily="49" charset="-122"/>
              </a:rPr>
              <a:t>&lt;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L</a:t>
            </a:r>
            <a:r>
              <a:rPr lang="en-US" altLang="zh-CN" dirty="0" smtClean="0">
                <a:ea typeface="仿宋_GB2312" pitchFamily="49" charset="-122"/>
              </a:rPr>
              <a:t>,*, 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dirty="0" smtClean="0">
                <a:ea typeface="仿宋_GB2312" pitchFamily="49" charset="-122"/>
              </a:rPr>
              <a:t> &gt;</a:t>
            </a:r>
            <a:r>
              <a:rPr lang="zh-CN" altLang="en-US" dirty="0" smtClean="0">
                <a:ea typeface="仿宋_GB2312" pitchFamily="49" charset="-122"/>
              </a:rPr>
              <a:t>是一个代数系统格，则在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L</a:t>
            </a:r>
            <a:r>
              <a:rPr lang="zh-CN" altLang="en-US" dirty="0" smtClean="0">
                <a:ea typeface="仿宋_GB2312" pitchFamily="49" charset="-122"/>
              </a:rPr>
              <a:t>中一定存在一个偏序关系</a:t>
            </a:r>
            <a:r>
              <a:rPr lang="en-US" altLang="zh-CN" dirty="0" smtClean="0">
                <a:latin typeface="Lucida Sans Unicode" pitchFamily="34" charset="0"/>
                <a:ea typeface="仿宋_GB2312" pitchFamily="49" charset="-122"/>
              </a:rPr>
              <a:t>≼</a:t>
            </a:r>
            <a:r>
              <a:rPr lang="zh-CN" altLang="en-US" dirty="0" smtClean="0">
                <a:ea typeface="仿宋_GB2312" pitchFamily="49" charset="-122"/>
              </a:rPr>
              <a:t>，并在</a:t>
            </a:r>
            <a:r>
              <a:rPr lang="en-US" altLang="zh-CN" dirty="0" smtClean="0">
                <a:latin typeface="Lucida Sans Unicode" pitchFamily="34" charset="0"/>
                <a:ea typeface="仿宋_GB2312" pitchFamily="49" charset="-122"/>
              </a:rPr>
              <a:t>≼</a:t>
            </a:r>
            <a:r>
              <a:rPr lang="zh-CN" altLang="en-US" dirty="0" smtClean="0">
                <a:ea typeface="仿宋_GB2312" pitchFamily="49" charset="-122"/>
              </a:rPr>
              <a:t>的作用下，对任一</a:t>
            </a:r>
            <a:r>
              <a:rPr lang="en-US" altLang="zh-CN" dirty="0" err="1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a,b∈L</a:t>
            </a:r>
            <a:r>
              <a:rPr lang="zh-CN" altLang="en-US" dirty="0" smtClean="0">
                <a:ea typeface="仿宋_GB2312" pitchFamily="49" charset="-122"/>
              </a:rPr>
              <a:t>，</a:t>
            </a:r>
            <a:endParaRPr lang="en-US" altLang="zh-CN" dirty="0" smtClean="0">
              <a:ea typeface="仿宋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  <a:ea typeface="仿宋_GB2312" pitchFamily="49" charset="-122"/>
              </a:rPr>
              <a:t>               </a:t>
            </a:r>
            <a:r>
              <a:rPr lang="en-US" altLang="zh-CN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  <a:ea typeface="仿宋_GB2312" pitchFamily="49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dirty="0" smtClean="0">
                <a:solidFill>
                  <a:srgbClr val="FF0000"/>
                </a:solidFill>
                <a:ea typeface="仿宋_GB2312" pitchFamily="49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</a:t>
            </a:r>
            <a:r>
              <a:rPr lang="en-US" altLang="zh-CN" dirty="0" smtClean="0">
                <a:solidFill>
                  <a:srgbClr val="FF0000"/>
                </a:solidFill>
                <a:ea typeface="仿宋_GB2312" pitchFamily="49" charset="-122"/>
              </a:rPr>
              <a:t>= </a:t>
            </a:r>
            <a:r>
              <a:rPr lang="en-US" altLang="zh-CN" dirty="0" err="1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a∨b</a:t>
            </a:r>
            <a:r>
              <a:rPr lang="zh-CN" altLang="en-US" dirty="0" smtClean="0">
                <a:solidFill>
                  <a:srgbClr val="FF0000"/>
                </a:solidFill>
                <a:ea typeface="仿宋_GB2312" pitchFamily="49" charset="-122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 a</a:t>
            </a:r>
            <a:r>
              <a:rPr lang="en-US" altLang="zh-CN" dirty="0" smtClean="0">
                <a:solidFill>
                  <a:srgbClr val="FF0000"/>
                </a:solidFill>
                <a:ea typeface="仿宋_GB2312" pitchFamily="49" charset="-122"/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</a:t>
            </a:r>
            <a:r>
              <a:rPr lang="en-US" altLang="zh-CN" dirty="0" smtClean="0">
                <a:solidFill>
                  <a:srgbClr val="FF0000"/>
                </a:solidFill>
                <a:ea typeface="仿宋_GB2312" pitchFamily="49" charset="-122"/>
              </a:rPr>
              <a:t>=</a:t>
            </a:r>
            <a:r>
              <a:rPr lang="en-US" altLang="zh-CN" dirty="0" err="1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a∧b</a:t>
            </a:r>
            <a:endParaRPr lang="zh-CN" altLang="en-US" dirty="0" smtClean="0">
              <a:solidFill>
                <a:srgbClr val="FF0000"/>
              </a:solidFill>
              <a:ea typeface="仿宋_GB2312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dirty="0" smtClean="0">
              <a:solidFill>
                <a:schemeClr val="accent2"/>
              </a:solidFill>
              <a:ea typeface="仿宋_GB2312" pitchFamily="49" charset="-122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zh-CN" altLang="en-US" sz="3100" dirty="0" smtClean="0">
              <a:solidFill>
                <a:schemeClr val="accent2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特殊的格：</a:t>
            </a:r>
          </a:p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mtClean="0">
                <a:solidFill>
                  <a:schemeClr val="accent2"/>
                </a:solidFill>
              </a:rPr>
              <a:t>分配格：</a:t>
            </a:r>
            <a:r>
              <a:rPr lang="zh-CN" altLang="en-US" smtClean="0">
                <a:ea typeface="仿宋_GB2312" pitchFamily="49" charset="-122"/>
              </a:rPr>
              <a:t>设</a:t>
            </a:r>
            <a:r>
              <a:rPr lang="en-US" altLang="zh-CN" smtClean="0">
                <a:ea typeface="仿宋_GB2312" pitchFamily="49" charset="-122"/>
              </a:rPr>
              <a:t>&lt;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L</a:t>
            </a:r>
            <a:r>
              <a:rPr lang="zh-CN" altLang="en-US" smtClean="0">
                <a:ea typeface="仿宋_GB2312" pitchFamily="49" charset="-122"/>
                <a:sym typeface="Symbol" pitchFamily="18" charset="2"/>
              </a:rPr>
              <a:t>，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  <a:cs typeface="Lucida Sans Unicode" pitchFamily="34" charset="0"/>
              </a:rPr>
              <a:t>∧</a:t>
            </a:r>
            <a:r>
              <a:rPr lang="zh-CN" altLang="en-US" smtClean="0">
                <a:latin typeface="Lucida Sans Unicode" pitchFamily="34" charset="0"/>
                <a:ea typeface="仿宋_GB2312" pitchFamily="49" charset="-122"/>
                <a:cs typeface="Lucida Sans Unicode" pitchFamily="34" charset="0"/>
              </a:rPr>
              <a:t>，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  <a:cs typeface="Lucida Sans Unicode" pitchFamily="34" charset="0"/>
              </a:rPr>
              <a:t>∨</a:t>
            </a:r>
            <a:r>
              <a:rPr lang="en-US" altLang="zh-CN" smtClean="0">
                <a:ea typeface="仿宋_GB2312" pitchFamily="49" charset="-122"/>
                <a:cs typeface="Lucida Sans Unicode" pitchFamily="34" charset="0"/>
              </a:rPr>
              <a:t>&gt;</a:t>
            </a:r>
            <a:r>
              <a:rPr lang="zh-CN" altLang="en-US" smtClean="0">
                <a:ea typeface="仿宋_GB2312" pitchFamily="49" charset="-122"/>
                <a:cs typeface="Lucida Sans Unicode" pitchFamily="34" charset="0"/>
              </a:rPr>
              <a:t>是格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cs typeface="Lucida Sans Unicode" pitchFamily="34" charset="0"/>
              </a:rPr>
              <a:t>,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cs typeface="Lucida Sans Unicode" pitchFamily="34" charset="0"/>
              </a:rPr>
              <a:t>且</a:t>
            </a:r>
            <a:r>
              <a:rPr lang="zh-CN" altLang="en-US" smtClean="0">
                <a:ea typeface="仿宋_GB2312" pitchFamily="49" charset="-122"/>
                <a:cs typeface="Lucida Sans Unicode" pitchFamily="34" charset="0"/>
                <a:sym typeface="Symbol" pitchFamily="18" charset="2"/>
              </a:rPr>
              <a:t>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cs typeface="Lucida Sans Unicode" pitchFamily="34" charset="0"/>
              </a:rPr>
              <a:t>a,b,c</a:t>
            </a:r>
            <a:r>
              <a:rPr lang="en-US" altLang="zh-CN" smtClean="0">
                <a:ea typeface="仿宋_GB2312" pitchFamily="49" charset="-122"/>
                <a:cs typeface="Lucida Sans Unicode" pitchFamily="34" charset="0"/>
              </a:rPr>
              <a:t>∈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cs typeface="Lucida Sans Unicode" pitchFamily="34" charset="0"/>
              </a:rPr>
              <a:t>L</a:t>
            </a:r>
            <a:endParaRPr lang="zh-CN" altLang="en-US" smtClean="0">
              <a:ea typeface="仿宋_GB2312" pitchFamily="49" charset="-122"/>
              <a:cs typeface="Lucida Sans Unicode" pitchFamily="34" charset="0"/>
            </a:endParaRPr>
          </a:p>
          <a:p>
            <a:pPr algn="ctr">
              <a:buFont typeface="Wingdings" pitchFamily="2" charset="2"/>
              <a:buNone/>
            </a:pP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  <a:cs typeface="Lucida Sans Unicode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  <a:cs typeface="Lucida Sans Unicode" pitchFamily="34" charset="0"/>
              </a:rPr>
              <a:t>∧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(b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</a:rPr>
              <a:t>∨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c)=(a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</a:rPr>
              <a:t>∧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b)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</a:rPr>
              <a:t>∨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(a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</a:rPr>
              <a:t>∧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c)</a:t>
            </a:r>
            <a:endParaRPr lang="en-US" altLang="zh-CN" smtClean="0">
              <a:solidFill>
                <a:schemeClr val="accent2"/>
              </a:solidFill>
              <a:latin typeface="仿宋_GB2312" pitchFamily="49" charset="-122"/>
            </a:endParaRPr>
          </a:p>
          <a:p>
            <a:pPr algn="ctr">
              <a:buFont typeface="Wingdings" pitchFamily="2" charset="2"/>
              <a:buNone/>
            </a:pP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</a:rPr>
              <a:t>∨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(b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</a:rPr>
              <a:t>∧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c)=(a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</a:rPr>
              <a:t>∨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b)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</a:rPr>
              <a:t>∧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(a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</a:rPr>
              <a:t>∨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c)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充要条件：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L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是分配格当且仅当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L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中不含与钻石格或五角格同构的子格</a:t>
            </a:r>
          </a:p>
          <a:p>
            <a:pPr>
              <a:buFont typeface="Wingdings" pitchFamily="2" charset="2"/>
              <a:buNone/>
            </a:pPr>
            <a:endParaRPr lang="zh-CN" altLang="en-US" smtClean="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ctr">
              <a:buFont typeface="Wingdings" pitchFamily="2" charset="2"/>
              <a:buNone/>
            </a:pPr>
            <a:endParaRPr lang="zh-CN" altLang="en-US" smtClean="0">
              <a:solidFill>
                <a:srgbClr val="FF0000"/>
              </a:solidFill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051050" y="4221163"/>
            <a:ext cx="4537075" cy="2309812"/>
            <a:chOff x="720" y="912"/>
            <a:chExt cx="3914" cy="253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884" y="1152"/>
              <a:ext cx="3484" cy="1910"/>
              <a:chOff x="651" y="4225"/>
              <a:chExt cx="4142" cy="2127"/>
            </a:xfrm>
          </p:grpSpPr>
          <p:sp>
            <p:nvSpPr>
              <p:cNvPr id="134150" name="Line 5"/>
              <p:cNvSpPr>
                <a:spLocks noChangeShapeType="1"/>
              </p:cNvSpPr>
              <p:nvPr/>
            </p:nvSpPr>
            <p:spPr bwMode="auto">
              <a:xfrm flipH="1">
                <a:off x="1425" y="4225"/>
                <a:ext cx="0" cy="209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651" y="4231"/>
                <a:ext cx="4142" cy="2121"/>
                <a:chOff x="651" y="4231"/>
                <a:chExt cx="4142" cy="2121"/>
              </a:xfrm>
            </p:grpSpPr>
            <p:sp>
              <p:nvSpPr>
                <p:cNvPr id="134152" name="AutoShape 7"/>
                <p:cNvSpPr>
                  <a:spLocks noChangeArrowheads="1"/>
                </p:cNvSpPr>
                <p:nvPr/>
              </p:nvSpPr>
              <p:spPr bwMode="auto">
                <a:xfrm>
                  <a:off x="651" y="4231"/>
                  <a:ext cx="1560" cy="2080"/>
                </a:xfrm>
                <a:prstGeom prst="diamond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134153" name="Line 8"/>
                <p:cNvSpPr>
                  <a:spLocks noChangeShapeType="1"/>
                </p:cNvSpPr>
                <p:nvPr/>
              </p:nvSpPr>
              <p:spPr bwMode="auto">
                <a:xfrm>
                  <a:off x="4011" y="4335"/>
                  <a:ext cx="72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154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4721" y="4584"/>
                  <a:ext cx="0" cy="54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155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3531" y="4335"/>
                  <a:ext cx="480" cy="52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156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251" y="5105"/>
                  <a:ext cx="480" cy="62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157" name="Line 12"/>
                <p:cNvSpPr>
                  <a:spLocks noChangeShapeType="1"/>
                </p:cNvSpPr>
                <p:nvPr/>
              </p:nvSpPr>
              <p:spPr bwMode="auto">
                <a:xfrm>
                  <a:off x="3621" y="4896"/>
                  <a:ext cx="600" cy="72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158" name="Oval 13"/>
                <p:cNvSpPr>
                  <a:spLocks noChangeArrowheads="1"/>
                </p:cNvSpPr>
                <p:nvPr/>
              </p:nvSpPr>
              <p:spPr bwMode="auto">
                <a:xfrm>
                  <a:off x="2211" y="5250"/>
                  <a:ext cx="62" cy="62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134159" name="Oval 14"/>
                <p:cNvSpPr>
                  <a:spLocks noChangeArrowheads="1"/>
                </p:cNvSpPr>
                <p:nvPr/>
              </p:nvSpPr>
              <p:spPr bwMode="auto">
                <a:xfrm>
                  <a:off x="1429" y="5250"/>
                  <a:ext cx="62" cy="62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134160" name="Oval 15"/>
                <p:cNvSpPr>
                  <a:spLocks noChangeArrowheads="1"/>
                </p:cNvSpPr>
                <p:nvPr/>
              </p:nvSpPr>
              <p:spPr bwMode="auto">
                <a:xfrm>
                  <a:off x="1371" y="6290"/>
                  <a:ext cx="62" cy="62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134161" name="Oval 16"/>
                <p:cNvSpPr>
                  <a:spLocks noChangeArrowheads="1"/>
                </p:cNvSpPr>
                <p:nvPr/>
              </p:nvSpPr>
              <p:spPr bwMode="auto">
                <a:xfrm>
                  <a:off x="4731" y="5105"/>
                  <a:ext cx="62" cy="62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134162" name="Oval 17"/>
                <p:cNvSpPr>
                  <a:spLocks noChangeArrowheads="1"/>
                </p:cNvSpPr>
                <p:nvPr/>
              </p:nvSpPr>
              <p:spPr bwMode="auto">
                <a:xfrm>
                  <a:off x="4701" y="4584"/>
                  <a:ext cx="62" cy="62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134163" name="Oval 18"/>
                <p:cNvSpPr>
                  <a:spLocks noChangeArrowheads="1"/>
                </p:cNvSpPr>
                <p:nvPr/>
              </p:nvSpPr>
              <p:spPr bwMode="auto">
                <a:xfrm>
                  <a:off x="3531" y="4834"/>
                  <a:ext cx="62" cy="62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134164" name="Oval 19"/>
                <p:cNvSpPr>
                  <a:spLocks noChangeArrowheads="1"/>
                </p:cNvSpPr>
                <p:nvPr/>
              </p:nvSpPr>
              <p:spPr bwMode="auto">
                <a:xfrm>
                  <a:off x="4011" y="4335"/>
                  <a:ext cx="62" cy="62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134165" name="Oval 20"/>
                <p:cNvSpPr>
                  <a:spLocks noChangeArrowheads="1"/>
                </p:cNvSpPr>
                <p:nvPr/>
              </p:nvSpPr>
              <p:spPr bwMode="auto">
                <a:xfrm>
                  <a:off x="4251" y="5639"/>
                  <a:ext cx="62" cy="62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134166" name="Oval 21"/>
                <p:cNvSpPr>
                  <a:spLocks noChangeArrowheads="1"/>
                </p:cNvSpPr>
                <p:nvPr/>
              </p:nvSpPr>
              <p:spPr bwMode="auto">
                <a:xfrm>
                  <a:off x="1429" y="4231"/>
                  <a:ext cx="62" cy="62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134167" name="Oval 22"/>
                <p:cNvSpPr>
                  <a:spLocks noChangeArrowheads="1"/>
                </p:cNvSpPr>
                <p:nvPr/>
              </p:nvSpPr>
              <p:spPr bwMode="auto">
                <a:xfrm>
                  <a:off x="651" y="5250"/>
                  <a:ext cx="62" cy="62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</p:grpSp>
        </p:grpSp>
        <p:sp>
          <p:nvSpPr>
            <p:cNvPr id="134168" name="Rectangle 23"/>
            <p:cNvSpPr>
              <a:spLocks noChangeArrowheads="1"/>
            </p:cNvSpPr>
            <p:nvPr/>
          </p:nvSpPr>
          <p:spPr bwMode="auto">
            <a:xfrm>
              <a:off x="1344" y="1921"/>
              <a:ext cx="314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c</a:t>
              </a:r>
            </a:p>
          </p:txBody>
        </p:sp>
        <p:sp>
          <p:nvSpPr>
            <p:cNvPr id="134169" name="Rectangle 24"/>
            <p:cNvSpPr>
              <a:spLocks noChangeArrowheads="1"/>
            </p:cNvSpPr>
            <p:nvPr/>
          </p:nvSpPr>
          <p:spPr bwMode="auto">
            <a:xfrm>
              <a:off x="720" y="1921"/>
              <a:ext cx="314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b</a:t>
              </a:r>
            </a:p>
          </p:txBody>
        </p:sp>
        <p:sp>
          <p:nvSpPr>
            <p:cNvPr id="134170" name="Rectangle 25"/>
            <p:cNvSpPr>
              <a:spLocks noChangeArrowheads="1"/>
            </p:cNvSpPr>
            <p:nvPr/>
          </p:nvSpPr>
          <p:spPr bwMode="auto">
            <a:xfrm>
              <a:off x="1968" y="1921"/>
              <a:ext cx="313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d</a:t>
              </a:r>
            </a:p>
          </p:txBody>
        </p:sp>
        <p:sp>
          <p:nvSpPr>
            <p:cNvPr id="134171" name="Rectangle 26"/>
            <p:cNvSpPr>
              <a:spLocks noChangeArrowheads="1"/>
            </p:cNvSpPr>
            <p:nvPr/>
          </p:nvSpPr>
          <p:spPr bwMode="auto">
            <a:xfrm>
              <a:off x="4320" y="1296"/>
              <a:ext cx="314" cy="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b</a:t>
              </a:r>
            </a:p>
          </p:txBody>
        </p:sp>
        <p:sp>
          <p:nvSpPr>
            <p:cNvPr id="134172" name="Rectangle 27"/>
            <p:cNvSpPr>
              <a:spLocks noChangeArrowheads="1"/>
            </p:cNvSpPr>
            <p:nvPr/>
          </p:nvSpPr>
          <p:spPr bwMode="auto">
            <a:xfrm>
              <a:off x="3648" y="1008"/>
              <a:ext cx="314" cy="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a</a:t>
              </a:r>
            </a:p>
          </p:txBody>
        </p:sp>
        <p:sp>
          <p:nvSpPr>
            <p:cNvPr id="134173" name="Rectangle 28"/>
            <p:cNvSpPr>
              <a:spLocks noChangeArrowheads="1"/>
            </p:cNvSpPr>
            <p:nvPr/>
          </p:nvSpPr>
          <p:spPr bwMode="auto">
            <a:xfrm>
              <a:off x="1392" y="912"/>
              <a:ext cx="314" cy="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e</a:t>
              </a:r>
            </a:p>
          </p:txBody>
        </p:sp>
        <p:sp>
          <p:nvSpPr>
            <p:cNvPr id="134174" name="Rectangle 29"/>
            <p:cNvSpPr>
              <a:spLocks noChangeArrowheads="1"/>
            </p:cNvSpPr>
            <p:nvPr/>
          </p:nvSpPr>
          <p:spPr bwMode="auto">
            <a:xfrm>
              <a:off x="1488" y="2881"/>
              <a:ext cx="314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a</a:t>
              </a:r>
            </a:p>
          </p:txBody>
        </p:sp>
        <p:sp>
          <p:nvSpPr>
            <p:cNvPr id="134175" name="Rectangle 30"/>
            <p:cNvSpPr>
              <a:spLocks noChangeArrowheads="1"/>
            </p:cNvSpPr>
            <p:nvPr/>
          </p:nvSpPr>
          <p:spPr bwMode="auto">
            <a:xfrm>
              <a:off x="4321" y="1785"/>
              <a:ext cx="313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c</a:t>
              </a:r>
            </a:p>
          </p:txBody>
        </p:sp>
        <p:sp>
          <p:nvSpPr>
            <p:cNvPr id="134176" name="Rectangle 31"/>
            <p:cNvSpPr>
              <a:spLocks noChangeArrowheads="1"/>
            </p:cNvSpPr>
            <p:nvPr/>
          </p:nvSpPr>
          <p:spPr bwMode="auto">
            <a:xfrm>
              <a:off x="3840" y="2361"/>
              <a:ext cx="314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d</a:t>
              </a:r>
            </a:p>
          </p:txBody>
        </p:sp>
        <p:sp>
          <p:nvSpPr>
            <p:cNvPr id="134177" name="Rectangle 32"/>
            <p:cNvSpPr>
              <a:spLocks noChangeArrowheads="1"/>
            </p:cNvSpPr>
            <p:nvPr/>
          </p:nvSpPr>
          <p:spPr bwMode="auto">
            <a:xfrm>
              <a:off x="3132" y="1488"/>
              <a:ext cx="313" cy="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mtClean="0">
                <a:solidFill>
                  <a:schemeClr val="accent2"/>
                </a:solidFill>
              </a:rPr>
              <a:t>有界格：</a:t>
            </a:r>
            <a:r>
              <a:rPr lang="en-US" altLang="zh-CN" smtClean="0">
                <a:ea typeface="仿宋_GB2312" pitchFamily="49" charset="-122"/>
              </a:rPr>
              <a:t>&lt;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L,</a:t>
            </a:r>
            <a:r>
              <a:rPr lang="en-US" altLang="zh-CN" smtClean="0">
                <a:ea typeface="仿宋_GB2312" pitchFamily="49" charset="-122"/>
              </a:rPr>
              <a:t>≼&gt; </a:t>
            </a:r>
            <a:r>
              <a:rPr lang="zh-CN" altLang="en-US" smtClean="0">
                <a:ea typeface="仿宋_GB2312" pitchFamily="49" charset="-122"/>
              </a:rPr>
              <a:t>为格，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L</a:t>
            </a:r>
            <a:r>
              <a:rPr lang="zh-CN" altLang="en-US" smtClean="0">
                <a:ea typeface="仿宋_GB2312" pitchFamily="49" charset="-122"/>
              </a:rPr>
              <a:t>中有全上界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mtClean="0">
                <a:ea typeface="仿宋_GB2312" pitchFamily="49" charset="-122"/>
              </a:rPr>
              <a:t>记为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1)</a:t>
            </a:r>
            <a:r>
              <a:rPr lang="zh-CN" altLang="en-US" smtClean="0">
                <a:ea typeface="仿宋_GB2312" pitchFamily="49" charset="-122"/>
              </a:rPr>
              <a:t>和全下界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mtClean="0">
                <a:ea typeface="仿宋_GB2312" pitchFamily="49" charset="-122"/>
              </a:rPr>
              <a:t>记为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0)</a:t>
            </a:r>
          </a:p>
          <a:p>
            <a:pPr lvl="1">
              <a:lnSpc>
                <a:spcPct val="90000"/>
              </a:lnSpc>
            </a:pPr>
            <a:r>
              <a:rPr lang="zh-CN" altLang="en-US" smtClean="0">
                <a:solidFill>
                  <a:schemeClr val="accent2"/>
                </a:solidFill>
                <a:ea typeface="仿宋_GB2312" pitchFamily="49" charset="-122"/>
              </a:rPr>
              <a:t>记作</a:t>
            </a:r>
            <a:r>
              <a:rPr lang="en-US" altLang="zh-CN" smtClean="0">
                <a:solidFill>
                  <a:schemeClr val="accent2"/>
                </a:solidFill>
                <a:ea typeface="仿宋_GB2312" pitchFamily="49" charset="-122"/>
              </a:rPr>
              <a:t>&lt;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 L</a:t>
            </a:r>
            <a:r>
              <a:rPr lang="zh-CN" altLang="en-US" smtClean="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，</a:t>
            </a:r>
            <a:r>
              <a:rPr lang="en-US" altLang="zh-CN" smtClean="0">
                <a:solidFill>
                  <a:schemeClr val="accent2"/>
                </a:solidFill>
                <a:ea typeface="仿宋_GB2312" pitchFamily="49" charset="-122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</a:rPr>
              <a:t>∧</a:t>
            </a:r>
            <a:r>
              <a:rPr lang="zh-CN" altLang="en-US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</a:rPr>
              <a:t>，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</a:rPr>
              <a:t>∨ </a:t>
            </a:r>
            <a:r>
              <a:rPr lang="zh-CN" altLang="en-US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</a:rPr>
              <a:t>，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0&gt;</a:t>
            </a:r>
          </a:p>
          <a:p>
            <a:pPr lvl="1">
              <a:lnSpc>
                <a:spcPct val="90000"/>
              </a:lnSpc>
            </a:pPr>
            <a:r>
              <a:rPr lang="zh-CN" altLang="en-US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同一律和零律：</a:t>
            </a:r>
            <a:r>
              <a:rPr lang="en-US" altLang="zh-CN" sz="280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en-US" altLang="zh-CN" sz="280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z="280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0=a,a*1=a</a:t>
            </a:r>
            <a:r>
              <a:rPr lang="zh-CN" altLang="en-US" sz="280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；</a:t>
            </a:r>
            <a:r>
              <a:rPr lang="en-US" altLang="zh-CN" sz="280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a*0=0,a</a:t>
            </a:r>
            <a:r>
              <a:rPr lang="en-US" altLang="zh-CN" sz="280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z="280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1=1</a:t>
            </a:r>
            <a:endParaRPr lang="zh-CN" altLang="en-US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有补格：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在一个有界格中，每个元素都至少有一个补元素</a:t>
            </a:r>
            <a:endParaRPr lang="zh-CN" altLang="en-US" smtClean="0">
              <a:solidFill>
                <a:schemeClr val="accent2"/>
              </a:solidFill>
              <a:latin typeface="仿宋_GB2312" pitchFamily="49" charset="-122"/>
              <a:ea typeface="仿宋_GB2312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补元：</a:t>
            </a:r>
            <a:r>
              <a:rPr lang="zh-CN" altLang="en-US" smtClean="0">
                <a:ea typeface="仿宋_GB2312" pitchFamily="49" charset="-122"/>
              </a:rPr>
              <a:t>有界格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,a</a:t>
            </a:r>
            <a:r>
              <a:rPr lang="en-US" altLang="zh-CN" smtClean="0">
                <a:ea typeface="仿宋_GB2312" pitchFamily="49" charset="-122"/>
              </a:rPr>
              <a:t>∈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L,</a:t>
            </a:r>
            <a:r>
              <a:rPr lang="zh-CN" altLang="en-US" smtClean="0">
                <a:ea typeface="仿宋_GB2312" pitchFamily="49" charset="-122"/>
              </a:rPr>
              <a:t>如果存在元素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en-US" altLang="zh-CN" smtClean="0">
                <a:ea typeface="仿宋_GB2312" pitchFamily="49" charset="-122"/>
              </a:rPr>
              <a:t>∈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L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zh-CN" altLang="en-US" smtClean="0">
                <a:ea typeface="仿宋_GB2312" pitchFamily="49" charset="-122"/>
              </a:rPr>
              <a:t>使得</a:t>
            </a:r>
            <a:endParaRPr lang="en-US" altLang="zh-CN" smtClean="0">
              <a:ea typeface="仿宋_GB2312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chemeClr val="accent2"/>
                </a:solidFill>
                <a:ea typeface="仿宋_GB2312" pitchFamily="49" charset="-122"/>
              </a:rPr>
              <a:t>                           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</a:rPr>
              <a:t>∧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b=0</a:t>
            </a:r>
            <a:r>
              <a:rPr lang="zh-CN" altLang="en-US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∨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b=1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500" smtClean="0">
                <a:solidFill>
                  <a:schemeClr val="tx2"/>
                </a:solidFill>
                <a:ea typeface="仿宋_GB2312" pitchFamily="49" charset="-122"/>
              </a:rPr>
              <a:t>         则称</a:t>
            </a:r>
            <a:r>
              <a:rPr lang="en-US" altLang="zh-CN" sz="2500" smtClean="0">
                <a:solidFill>
                  <a:schemeClr val="tx2"/>
                </a:solidFill>
                <a:ea typeface="仿宋_GB2312" pitchFamily="49" charset="-122"/>
              </a:rPr>
              <a:t>b</a:t>
            </a:r>
            <a:r>
              <a:rPr lang="zh-CN" altLang="en-US" sz="2500" smtClean="0">
                <a:solidFill>
                  <a:schemeClr val="tx2"/>
                </a:solidFill>
                <a:ea typeface="仿宋_GB2312" pitchFamily="49" charset="-122"/>
              </a:rPr>
              <a:t>为元素</a:t>
            </a:r>
            <a:r>
              <a:rPr lang="en-US" altLang="zh-CN" sz="2500" smtClean="0">
                <a:solidFill>
                  <a:schemeClr val="tx2"/>
                </a:solidFill>
                <a:ea typeface="仿宋_GB2312" pitchFamily="49" charset="-122"/>
              </a:rPr>
              <a:t>a</a:t>
            </a:r>
            <a:r>
              <a:rPr lang="zh-CN" altLang="en-US" sz="2500" smtClean="0">
                <a:solidFill>
                  <a:schemeClr val="tx2"/>
                </a:solidFill>
                <a:ea typeface="仿宋_GB2312" pitchFamily="49" charset="-122"/>
              </a:rPr>
              <a:t>的补元，记为</a:t>
            </a:r>
            <a:r>
              <a:rPr lang="en-US" altLang="zh-CN" sz="2500" smtClean="0">
                <a:solidFill>
                  <a:schemeClr val="tx2"/>
                </a:solidFill>
                <a:ea typeface="仿宋_GB2312" pitchFamily="49" charset="-122"/>
              </a:rPr>
              <a:t>a</a:t>
            </a:r>
            <a:r>
              <a:rPr lang="zh-CN" altLang="en-US" sz="2500" smtClean="0">
                <a:solidFill>
                  <a:schemeClr val="tx2"/>
                </a:solidFill>
                <a:ea typeface="仿宋_GB2312" pitchFamily="49" charset="-122"/>
                <a:sym typeface="Symbol" pitchFamily="18" charset="2"/>
              </a:rPr>
              <a:t></a:t>
            </a:r>
            <a:endParaRPr lang="zh-CN" altLang="en-US" smtClean="0">
              <a:solidFill>
                <a:schemeClr val="accent2"/>
              </a:solidFill>
              <a:latin typeface="仿宋_GB2312" pitchFamily="49" charset="-122"/>
              <a:ea typeface="仿宋_GB2312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mtClean="0">
                <a:solidFill>
                  <a:schemeClr val="accent2"/>
                </a:solidFill>
                <a:ea typeface="仿宋_GB2312" pitchFamily="49" charset="-122"/>
              </a:rPr>
              <a:t>唯一性定理：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在</a:t>
            </a:r>
            <a:r>
              <a:rPr lang="zh-CN" altLang="en-US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有界分配格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中，如果元素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a∈L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有一个补元，则此补元是唯一的</a:t>
            </a:r>
            <a:endParaRPr lang="zh-CN" altLang="en-US" smtClean="0">
              <a:solidFill>
                <a:schemeClr val="accent2"/>
              </a:solidFill>
              <a:ea typeface="仿宋_GB2312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500" smtClean="0">
              <a:solidFill>
                <a:schemeClr val="tx2"/>
              </a:solidFill>
              <a:ea typeface="仿宋_GB2312" pitchFamily="49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 smtClean="0">
              <a:ea typeface="仿宋_GB2312" pitchFamily="49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zh-CN" altLang="en-US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4663"/>
            <a:ext cx="7772400" cy="611187"/>
          </a:xfrm>
        </p:spPr>
        <p:txBody>
          <a:bodyPr/>
          <a:lstStyle/>
          <a:p>
            <a:r>
              <a:rPr lang="zh-CN" altLang="en-US" smtClean="0"/>
              <a:t>第十一章</a:t>
            </a:r>
            <a:r>
              <a:rPr lang="en-US" altLang="zh-CN" smtClean="0"/>
              <a:t>: </a:t>
            </a:r>
            <a:r>
              <a:rPr lang="zh-CN" altLang="en-US" smtClean="0"/>
              <a:t>格与布尔代数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3988" cy="47894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/>
              <a:t>     </a:t>
            </a:r>
          </a:p>
          <a:p>
            <a:pPr>
              <a:buFont typeface="Wingdings" pitchFamily="2" charset="2"/>
              <a:buNone/>
            </a:pPr>
            <a:r>
              <a:rPr lang="zh-CN" altLang="en-US" sz="3600" smtClean="0">
                <a:solidFill>
                  <a:schemeClr val="bg2"/>
                </a:solidFill>
              </a:rPr>
              <a:t>    第一节：格的定义与性质</a:t>
            </a:r>
          </a:p>
          <a:p>
            <a:endParaRPr lang="zh-CN" altLang="en-US" sz="3600" smtClean="0"/>
          </a:p>
          <a:p>
            <a:pPr>
              <a:buFont typeface="Wingdings" pitchFamily="2" charset="2"/>
              <a:buNone/>
            </a:pPr>
            <a:r>
              <a:rPr lang="zh-CN" altLang="en-US" sz="3600" smtClean="0"/>
              <a:t>    第二节：</a:t>
            </a:r>
            <a:r>
              <a:rPr lang="zh-CN" altLang="en-US" sz="3600" smtClean="0">
                <a:solidFill>
                  <a:schemeClr val="bg2"/>
                </a:solidFill>
              </a:rPr>
              <a:t>分配格、有补格与</a:t>
            </a:r>
            <a:r>
              <a:rPr lang="zh-CN" altLang="en-US" sz="3600" smtClean="0"/>
              <a:t>布尔代数</a:t>
            </a:r>
          </a:p>
          <a:p>
            <a:pPr>
              <a:buFont typeface="Wingdings" pitchFamily="2" charset="2"/>
              <a:buNone/>
            </a:pP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3600" smtClean="0">
                <a:solidFill>
                  <a:schemeClr val="tx1"/>
                </a:solidFill>
                <a:latin typeface="Verdana" pitchFamily="34" charset="0"/>
              </a:rPr>
              <a:t>  </a:t>
            </a:r>
            <a:endParaRPr lang="zh-CN" altLang="en-US" sz="3600" smtClean="0">
              <a:solidFill>
                <a:schemeClr val="tx1"/>
              </a:solidFill>
              <a:latin typeface="Verdana" pitchFamily="34" charset="0"/>
            </a:endParaRPr>
          </a:p>
        </p:txBody>
      </p:sp>
      <p:pic>
        <p:nvPicPr>
          <p:cNvPr id="76803" name="Picture 21" descr="images"/>
          <p:cNvPicPr>
            <a:picLocks noChangeAspect="1" noChangeArrowheads="1"/>
          </p:cNvPicPr>
          <p:nvPr/>
        </p:nvPicPr>
        <p:blipFill>
          <a:blip r:embed="rId3" cstate="print">
            <a:lum bright="40000"/>
          </a:blip>
          <a:srcRect/>
          <a:stretch>
            <a:fillRect/>
          </a:stretch>
        </p:blipFill>
        <p:spPr bwMode="auto">
          <a:xfrm>
            <a:off x="539750" y="2060575"/>
            <a:ext cx="5715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4" name="Picture 21" descr="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3286125"/>
            <a:ext cx="5715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772400" cy="560387"/>
          </a:xfrm>
        </p:spPr>
        <p:txBody>
          <a:bodyPr/>
          <a:lstStyle/>
          <a:p>
            <a:r>
              <a:rPr lang="zh-CN" altLang="en-US" smtClean="0"/>
              <a:t>布尔代数简介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95425"/>
            <a:ext cx="7993063" cy="4381500"/>
          </a:xfrm>
        </p:spPr>
        <p:txBody>
          <a:bodyPr/>
          <a:lstStyle/>
          <a:p>
            <a:r>
              <a:rPr lang="en-US" altLang="zh-CN" smtClean="0">
                <a:solidFill>
                  <a:srgbClr val="3333FF"/>
                </a:solidFill>
                <a:ea typeface="仿宋_GB2312" pitchFamily="49" charset="-122"/>
              </a:rPr>
              <a:t> </a:t>
            </a:r>
            <a:r>
              <a:rPr lang="en-US" altLang="zh-CN" smtClean="0">
                <a:ea typeface="仿宋_GB2312" pitchFamily="49" charset="-122"/>
              </a:rPr>
              <a:t>1854</a:t>
            </a:r>
            <a:r>
              <a:rPr lang="zh-CN" altLang="en-US" smtClean="0">
                <a:ea typeface="仿宋_GB2312" pitchFamily="49" charset="-122"/>
              </a:rPr>
              <a:t>年由</a:t>
            </a:r>
            <a:r>
              <a:rPr lang="en-US" altLang="zh-CN" smtClean="0">
                <a:ea typeface="仿宋_GB2312" pitchFamily="49" charset="-122"/>
              </a:rPr>
              <a:t>George Boole</a:t>
            </a:r>
            <a:r>
              <a:rPr lang="zh-CN" altLang="en-US" smtClean="0">
                <a:ea typeface="仿宋_GB2312" pitchFamily="49" charset="-122"/>
              </a:rPr>
              <a:t>在他的著作</a:t>
            </a:r>
            <a:r>
              <a:rPr lang="en-US" altLang="zh-CN" smtClean="0">
                <a:ea typeface="仿宋_GB2312" pitchFamily="49" charset="-122"/>
              </a:rPr>
              <a:t>:</a:t>
            </a:r>
            <a:r>
              <a:rPr lang="en-US" altLang="zh-CN" i="1" smtClean="0">
                <a:ea typeface="仿宋_GB2312" pitchFamily="49" charset="-122"/>
              </a:rPr>
              <a:t>The Laws of Thought</a:t>
            </a:r>
            <a:r>
              <a:rPr lang="zh-CN" altLang="en-US" smtClean="0">
                <a:ea typeface="仿宋_GB2312" pitchFamily="49" charset="-122"/>
              </a:rPr>
              <a:t>中提出</a:t>
            </a:r>
            <a:endParaRPr lang="en-US" altLang="zh-CN" smtClean="0">
              <a:ea typeface="仿宋_GB2312" pitchFamily="49" charset="-122"/>
            </a:endParaRPr>
          </a:p>
          <a:p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在电子工程和计算机科学中有很多实践应用</a:t>
            </a:r>
            <a:endParaRPr lang="en-US" altLang="zh-CN" smtClean="0">
              <a:latin typeface="仿宋_GB2312" pitchFamily="49" charset="-122"/>
              <a:ea typeface="仿宋_GB2312" pitchFamily="49" charset="-122"/>
            </a:endParaRP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电子工程领域专门化了的布尔代数也叫做逻辑代数</a:t>
            </a:r>
            <a:endParaRPr lang="en-US" altLang="zh-CN" smtClean="0">
              <a:solidFill>
                <a:schemeClr val="accent2"/>
              </a:solidFill>
              <a:latin typeface="仿宋_GB2312" pitchFamily="49" charset="-122"/>
              <a:ea typeface="仿宋_GB2312" pitchFamily="49" charset="-122"/>
            </a:endParaRP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计算机科学领域专门化了的布尔代数也叫做布尔逻辑</a:t>
            </a:r>
            <a:r>
              <a:rPr lang="zh-CN" altLang="en-US" sz="2200" smtClean="0">
                <a:latin typeface="仿宋_GB2312" pitchFamily="49" charset="-122"/>
                <a:ea typeface="仿宋_GB2312" pitchFamily="49" charset="-122"/>
              </a:rPr>
              <a:t/>
            </a:r>
            <a:br>
              <a:rPr lang="zh-CN" altLang="en-US" sz="2200" smtClean="0">
                <a:latin typeface="仿宋_GB2312" pitchFamily="49" charset="-122"/>
                <a:ea typeface="仿宋_GB2312" pitchFamily="49" charset="-122"/>
              </a:rPr>
            </a:br>
            <a:endParaRPr lang="zh-CN" altLang="en-US" smtClean="0">
              <a:latin typeface="仿宋_GB2312" pitchFamily="49" charset="-122"/>
            </a:endParaRPr>
          </a:p>
          <a:p>
            <a:pPr>
              <a:buFont typeface="Wingdings" pitchFamily="2" charset="2"/>
              <a:buNone/>
            </a:pPr>
            <a:endParaRPr lang="en-US" altLang="zh-CN" smtClean="0">
              <a:ea typeface="仿宋_GB2312" pitchFamily="49" charset="-122"/>
            </a:endParaRPr>
          </a:p>
        </p:txBody>
      </p:sp>
      <p:pic>
        <p:nvPicPr>
          <p:cNvPr id="78851" name="Picture 4" descr="George Boo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375" y="3933825"/>
            <a:ext cx="19526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uiExpand="1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8077200" cy="5246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布尔代数</a:t>
            </a:r>
            <a:r>
              <a:rPr lang="en-US" altLang="zh-CN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: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又称有补分配格，既是有补格，又是分配格 </a:t>
            </a:r>
          </a:p>
          <a:p>
            <a:pPr>
              <a:buFont typeface="Wingdings" pitchFamily="2" charset="2"/>
              <a:buNone/>
            </a:pPr>
            <a:endParaRPr lang="zh-CN" altLang="en-US" smtClean="0">
              <a:latin typeface="仿宋_GB2312" pitchFamily="49" charset="-122"/>
              <a:ea typeface="仿宋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ea typeface="仿宋_GB2312" pitchFamily="49" charset="-122"/>
              </a:rPr>
              <a:t>布尔代数是有界格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mtClean="0">
                <a:ea typeface="仿宋_GB2312" pitchFamily="49" charset="-122"/>
              </a:rPr>
              <a:t>存在全下界记为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0,</a:t>
            </a:r>
            <a:r>
              <a:rPr lang="zh-CN" altLang="en-US" smtClean="0">
                <a:ea typeface="仿宋_GB2312" pitchFamily="49" charset="-122"/>
              </a:rPr>
              <a:t>存在全上界记为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1,</a:t>
            </a:r>
            <a:r>
              <a:rPr lang="zh-CN" altLang="en-US" smtClean="0">
                <a:ea typeface="仿宋_GB2312" pitchFamily="49" charset="-122"/>
              </a:rPr>
              <a:t>由于是有补格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mtClean="0">
                <a:ea typeface="仿宋_GB2312" pitchFamily="49" charset="-122"/>
              </a:rPr>
              <a:t>每个元素均存在补元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mtClean="0">
                <a:ea typeface="仿宋_GB2312" pitchFamily="49" charset="-122"/>
              </a:rPr>
              <a:t>由于是有补分配格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mtClean="0">
                <a:ea typeface="仿宋_GB2312" pitchFamily="49" charset="-122"/>
              </a:rPr>
              <a:t>每个元素均存在且有唯一的补元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mtClean="0">
                <a:ea typeface="仿宋_GB2312" pitchFamily="49" charset="-122"/>
              </a:rPr>
              <a:t>因而求补元可以看作是一个运算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mtClean="0">
                <a:ea typeface="仿宋_GB2312" pitchFamily="49" charset="-122"/>
              </a:rPr>
              <a:t>可以把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smtClean="0">
                <a:ea typeface="仿宋_GB2312" pitchFamily="49" charset="-122"/>
              </a:rPr>
              <a:t>的补元记为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en-US" altLang="zh-CN" smtClean="0">
                <a:ea typeface="仿宋_GB2312" pitchFamily="49" charset="-122"/>
              </a:rPr>
              <a:t>’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mtClean="0">
                <a:ea typeface="仿宋_GB2312" pitchFamily="49" charset="-122"/>
              </a:rPr>
              <a:t>今后用</a:t>
            </a:r>
            <a:r>
              <a:rPr lang="en-US" altLang="zh-CN" smtClean="0">
                <a:solidFill>
                  <a:srgbClr val="FF3300"/>
                </a:solidFill>
                <a:ea typeface="仿宋_GB2312" pitchFamily="49" charset="-122"/>
              </a:rPr>
              <a:t>&lt;</a:t>
            </a:r>
            <a:r>
              <a:rPr lang="en-US" altLang="zh-CN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zh-CN" altLang="en-US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mtClean="0">
                <a:solidFill>
                  <a:srgbClr val="FF3300"/>
                </a:solidFill>
                <a:latin typeface="Lucida Sans Unicode" pitchFamily="34" charset="0"/>
                <a:ea typeface="仿宋_GB2312" pitchFamily="49" charset="-122"/>
                <a:cs typeface="Lucida Sans Unicode" pitchFamily="34" charset="0"/>
              </a:rPr>
              <a:t>∧</a:t>
            </a:r>
            <a:r>
              <a:rPr lang="zh-CN" altLang="en-US" smtClean="0">
                <a:solidFill>
                  <a:srgbClr val="FF3300"/>
                </a:solidFill>
                <a:latin typeface="Lucida Sans Unicode" pitchFamily="34" charset="0"/>
                <a:ea typeface="仿宋_GB2312" pitchFamily="49" charset="-122"/>
                <a:cs typeface="Lucida Sans Unicode" pitchFamily="34" charset="0"/>
              </a:rPr>
              <a:t>，</a:t>
            </a:r>
            <a:r>
              <a:rPr lang="en-US" altLang="zh-CN" smtClean="0">
                <a:solidFill>
                  <a:srgbClr val="FF3300"/>
                </a:solidFill>
                <a:latin typeface="Lucida Sans Unicode" pitchFamily="34" charset="0"/>
                <a:ea typeface="仿宋_GB2312" pitchFamily="49" charset="-122"/>
                <a:cs typeface="Lucida Sans Unicode" pitchFamily="34" charset="0"/>
              </a:rPr>
              <a:t>∨</a:t>
            </a:r>
            <a:r>
              <a:rPr lang="zh-CN" altLang="en-US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zh-CN" altLang="en-US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，</a:t>
            </a:r>
            <a:r>
              <a:rPr lang="en-US" altLang="zh-CN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0</a:t>
            </a:r>
            <a:r>
              <a:rPr lang="zh-CN" altLang="en-US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1&gt;</a:t>
            </a:r>
            <a:r>
              <a:rPr lang="zh-CN" altLang="en-US" smtClean="0">
                <a:ea typeface="仿宋_GB2312" pitchFamily="49" charset="-122"/>
              </a:rPr>
              <a:t>来表示一个布尔代数。</a:t>
            </a:r>
            <a:endParaRPr lang="en-US" altLang="zh-CN" smtClean="0">
              <a:ea typeface="仿宋_GB2312" pitchFamily="49" charset="-122"/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8001000" cy="560387"/>
          </a:xfrm>
        </p:spPr>
        <p:txBody>
          <a:bodyPr/>
          <a:lstStyle/>
          <a:p>
            <a:r>
              <a:rPr lang="en-US" altLang="zh-CN" smtClean="0"/>
              <a:t>11.2 </a:t>
            </a:r>
            <a:r>
              <a:rPr lang="zh-CN" altLang="en-US" smtClean="0"/>
              <a:t>布尔代数</a:t>
            </a:r>
            <a:endParaRPr lang="zh-CN" altLang="en-US" sz="280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uiExpand="1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5" name="Group 3"/>
          <p:cNvGrpSpPr>
            <a:grpSpLocks/>
          </p:cNvGrpSpPr>
          <p:nvPr/>
        </p:nvGrpSpPr>
        <p:grpSpPr bwMode="auto">
          <a:xfrm>
            <a:off x="1524000" y="1600200"/>
            <a:ext cx="6553200" cy="2667000"/>
            <a:chOff x="960" y="1008"/>
            <a:chExt cx="4128" cy="1680"/>
          </a:xfrm>
        </p:grpSpPr>
        <p:grpSp>
          <p:nvGrpSpPr>
            <p:cNvPr id="82947" name="Group 4"/>
            <p:cNvGrpSpPr>
              <a:grpSpLocks/>
            </p:cNvGrpSpPr>
            <p:nvPr/>
          </p:nvGrpSpPr>
          <p:grpSpPr bwMode="auto">
            <a:xfrm>
              <a:off x="1664" y="1152"/>
              <a:ext cx="2272" cy="1076"/>
              <a:chOff x="1408" y="1792"/>
              <a:chExt cx="2272" cy="1076"/>
            </a:xfrm>
          </p:grpSpPr>
          <p:sp>
            <p:nvSpPr>
              <p:cNvPr id="82959" name="Line 5"/>
              <p:cNvSpPr>
                <a:spLocks noChangeShapeType="1"/>
              </p:cNvSpPr>
              <p:nvPr/>
            </p:nvSpPr>
            <p:spPr bwMode="auto">
              <a:xfrm>
                <a:off x="1408" y="2270"/>
                <a:ext cx="912" cy="5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60" name="Line 6"/>
              <p:cNvSpPr>
                <a:spLocks noChangeShapeType="1"/>
              </p:cNvSpPr>
              <p:nvPr/>
            </p:nvSpPr>
            <p:spPr bwMode="auto">
              <a:xfrm flipV="1">
                <a:off x="2828" y="2317"/>
                <a:ext cx="832" cy="5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61" name="Line 7"/>
              <p:cNvSpPr>
                <a:spLocks noChangeShapeType="1"/>
              </p:cNvSpPr>
              <p:nvPr/>
            </p:nvSpPr>
            <p:spPr bwMode="auto">
              <a:xfrm flipV="1">
                <a:off x="1408" y="1878"/>
                <a:ext cx="388" cy="2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62" name="Line 8"/>
              <p:cNvSpPr>
                <a:spLocks noChangeShapeType="1"/>
              </p:cNvSpPr>
              <p:nvPr/>
            </p:nvSpPr>
            <p:spPr bwMode="auto">
              <a:xfrm>
                <a:off x="2190" y="1792"/>
                <a:ext cx="530" cy="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63" name="Line 9"/>
              <p:cNvSpPr>
                <a:spLocks noChangeShapeType="1"/>
              </p:cNvSpPr>
              <p:nvPr/>
            </p:nvSpPr>
            <p:spPr bwMode="auto">
              <a:xfrm>
                <a:off x="3115" y="1792"/>
                <a:ext cx="565" cy="3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948" name="Group 10"/>
            <p:cNvGrpSpPr>
              <a:grpSpLocks/>
            </p:cNvGrpSpPr>
            <p:nvPr/>
          </p:nvGrpSpPr>
          <p:grpSpPr bwMode="auto">
            <a:xfrm>
              <a:off x="960" y="1008"/>
              <a:ext cx="4128" cy="1680"/>
              <a:chOff x="768" y="1632"/>
              <a:chExt cx="4128" cy="1680"/>
            </a:xfrm>
          </p:grpSpPr>
          <p:sp>
            <p:nvSpPr>
              <p:cNvPr id="82949" name="Text Box 11"/>
              <p:cNvSpPr txBox="1">
                <a:spLocks noChangeArrowheads="1"/>
              </p:cNvSpPr>
              <p:nvPr/>
            </p:nvSpPr>
            <p:spPr bwMode="auto">
              <a:xfrm>
                <a:off x="1195" y="2032"/>
                <a:ext cx="355" cy="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 sz="2800">
                    <a:solidFill>
                      <a:schemeClr val="accent2"/>
                    </a:solidFill>
                  </a:rPr>
                  <a:t>格</a:t>
                </a:r>
              </a:p>
            </p:txBody>
          </p:sp>
          <p:sp>
            <p:nvSpPr>
              <p:cNvPr id="82950" name="Text Box 12"/>
              <p:cNvSpPr txBox="1">
                <a:spLocks noChangeArrowheads="1"/>
              </p:cNvSpPr>
              <p:nvPr/>
            </p:nvSpPr>
            <p:spPr bwMode="auto">
              <a:xfrm>
                <a:off x="1692" y="1632"/>
                <a:ext cx="948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 sz="2800">
                    <a:solidFill>
                      <a:schemeClr val="accent2"/>
                    </a:solidFill>
                  </a:rPr>
                  <a:t>有界格</a:t>
                </a:r>
              </a:p>
            </p:txBody>
          </p:sp>
          <p:sp>
            <p:nvSpPr>
              <p:cNvPr id="82951" name="Text Box 13"/>
              <p:cNvSpPr txBox="1">
                <a:spLocks noChangeArrowheads="1"/>
              </p:cNvSpPr>
              <p:nvPr/>
            </p:nvSpPr>
            <p:spPr bwMode="auto">
              <a:xfrm>
                <a:off x="2617" y="1632"/>
                <a:ext cx="1175" cy="5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 sz="2800">
                    <a:solidFill>
                      <a:schemeClr val="accent2"/>
                    </a:solidFill>
                  </a:rPr>
                  <a:t>有补格</a:t>
                </a:r>
              </a:p>
            </p:txBody>
          </p:sp>
          <p:sp>
            <p:nvSpPr>
              <p:cNvPr id="82952" name="Text Box 14"/>
              <p:cNvSpPr txBox="1">
                <a:spLocks noChangeArrowheads="1"/>
              </p:cNvSpPr>
              <p:nvPr/>
            </p:nvSpPr>
            <p:spPr bwMode="auto">
              <a:xfrm>
                <a:off x="3541" y="2032"/>
                <a:ext cx="1115" cy="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 sz="2800">
                    <a:solidFill>
                      <a:schemeClr val="accent2"/>
                    </a:solidFill>
                  </a:rPr>
                  <a:t>布尔代数</a:t>
                </a:r>
              </a:p>
            </p:txBody>
          </p:sp>
          <p:sp>
            <p:nvSpPr>
              <p:cNvPr id="82953" name="Text Box 15"/>
              <p:cNvSpPr txBox="1">
                <a:spLocks noChangeArrowheads="1"/>
              </p:cNvSpPr>
              <p:nvPr/>
            </p:nvSpPr>
            <p:spPr bwMode="auto">
              <a:xfrm>
                <a:off x="2261" y="2672"/>
                <a:ext cx="955" cy="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 sz="2800">
                    <a:solidFill>
                      <a:schemeClr val="accent2"/>
                    </a:solidFill>
                  </a:rPr>
                  <a:t>分配格</a:t>
                </a:r>
              </a:p>
            </p:txBody>
          </p:sp>
          <p:sp>
            <p:nvSpPr>
              <p:cNvPr id="82954" name="Text Box 16"/>
              <p:cNvSpPr txBox="1">
                <a:spLocks noChangeArrowheads="1"/>
              </p:cNvSpPr>
              <p:nvPr/>
            </p:nvSpPr>
            <p:spPr bwMode="auto">
              <a:xfrm>
                <a:off x="768" y="2432"/>
                <a:ext cx="1872" cy="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/>
                  <a:t>结合律 吸收律</a:t>
                </a:r>
              </a:p>
              <a:p>
                <a:pPr algn="just" eaLnBrk="0" hangingPunct="0"/>
                <a:r>
                  <a:rPr lang="zh-CN" altLang="en-US"/>
                  <a:t>交换律  幂等律</a:t>
                </a:r>
              </a:p>
            </p:txBody>
          </p:sp>
          <p:sp>
            <p:nvSpPr>
              <p:cNvPr id="82955" name="Text Box 17"/>
              <p:cNvSpPr txBox="1">
                <a:spLocks noChangeArrowheads="1"/>
              </p:cNvSpPr>
              <p:nvPr/>
            </p:nvSpPr>
            <p:spPr bwMode="auto">
              <a:xfrm>
                <a:off x="1764" y="1872"/>
                <a:ext cx="972" cy="5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/>
                  <a:t>同一律</a:t>
                </a:r>
              </a:p>
              <a:p>
                <a:pPr algn="just" eaLnBrk="0" hangingPunct="0"/>
                <a:r>
                  <a:rPr lang="zh-CN" altLang="en-US"/>
                  <a:t>零律</a:t>
                </a:r>
              </a:p>
            </p:txBody>
          </p:sp>
          <p:sp>
            <p:nvSpPr>
              <p:cNvPr id="82956" name="Text Box 18"/>
              <p:cNvSpPr txBox="1">
                <a:spLocks noChangeArrowheads="1"/>
              </p:cNvSpPr>
              <p:nvPr/>
            </p:nvSpPr>
            <p:spPr bwMode="auto">
              <a:xfrm>
                <a:off x="2617" y="1952"/>
                <a:ext cx="791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/>
                  <a:t>互补律</a:t>
                </a:r>
              </a:p>
            </p:txBody>
          </p:sp>
          <p:sp>
            <p:nvSpPr>
              <p:cNvPr id="82957" name="Text Box 19"/>
              <p:cNvSpPr txBox="1">
                <a:spLocks noChangeArrowheads="1"/>
              </p:cNvSpPr>
              <p:nvPr/>
            </p:nvSpPr>
            <p:spPr bwMode="auto">
              <a:xfrm>
                <a:off x="2261" y="2992"/>
                <a:ext cx="1051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/>
                  <a:t>分配律</a:t>
                </a:r>
              </a:p>
            </p:txBody>
          </p:sp>
          <p:sp>
            <p:nvSpPr>
              <p:cNvPr id="82958" name="Text Box 20"/>
              <p:cNvSpPr txBox="1">
                <a:spLocks noChangeArrowheads="1"/>
              </p:cNvSpPr>
              <p:nvPr/>
            </p:nvSpPr>
            <p:spPr bwMode="auto">
              <a:xfrm>
                <a:off x="3541" y="2352"/>
                <a:ext cx="1355" cy="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/>
                  <a:t>德</a:t>
                </a:r>
                <a:r>
                  <a:rPr lang="en-US" altLang="zh-CN"/>
                  <a:t>·</a:t>
                </a:r>
                <a:r>
                  <a:rPr lang="zh-CN" altLang="en-US"/>
                  <a:t>摩根律</a:t>
                </a:r>
              </a:p>
              <a:p>
                <a:pPr algn="just" eaLnBrk="0" hangingPunct="0"/>
                <a:r>
                  <a:rPr lang="zh-CN" altLang="en-US"/>
                  <a:t>双重否定律</a:t>
                </a:r>
              </a:p>
            </p:txBody>
          </p:sp>
        </p:grpSp>
      </p:grp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8001000" cy="560387"/>
          </a:xfrm>
        </p:spPr>
        <p:txBody>
          <a:bodyPr/>
          <a:lstStyle/>
          <a:p>
            <a:r>
              <a:rPr lang="en-US" altLang="zh-CN" smtClean="0"/>
              <a:t>11.2 </a:t>
            </a:r>
            <a:r>
              <a:rPr lang="zh-CN" altLang="en-US" smtClean="0"/>
              <a:t>布尔代数</a:t>
            </a:r>
            <a:endParaRPr lang="zh-CN" altLang="en-US" sz="280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277938"/>
            <a:ext cx="8077200" cy="4814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>
                <a:ea typeface="仿宋_GB2312" pitchFamily="49" charset="-122"/>
              </a:rPr>
              <a:t>常见的布尔代数：</a:t>
            </a:r>
            <a:endParaRPr lang="en-US" altLang="zh-CN" smtClean="0">
              <a:ea typeface="仿宋_GB2312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&lt;P(A),</a:t>
            </a:r>
            <a:r>
              <a:rPr lang="en-US" altLang="zh-CN" sz="2800" smtClean="0">
                <a:solidFill>
                  <a:schemeClr val="accent2"/>
                </a:solidFill>
                <a:ea typeface="仿宋_GB2312" pitchFamily="49" charset="-122"/>
              </a:rPr>
              <a:t>∪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en-US" altLang="zh-CN" sz="2800" smtClean="0">
                <a:solidFill>
                  <a:schemeClr val="accent2"/>
                </a:solidFill>
                <a:ea typeface="仿宋_GB2312" pitchFamily="49" charset="-122"/>
              </a:rPr>
              <a:t>∩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,~,</a:t>
            </a:r>
            <a:r>
              <a:rPr lang="en-US" altLang="zh-CN" sz="2800" smtClean="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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,A&gt;</a:t>
            </a:r>
            <a:r>
              <a:rPr lang="zh-CN" altLang="en-US" sz="2800" smtClean="0">
                <a:solidFill>
                  <a:schemeClr val="accent2"/>
                </a:solidFill>
                <a:ea typeface="仿宋_GB2312" pitchFamily="49" charset="-122"/>
              </a:rPr>
              <a:t>是个布尔代数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z="2800" smtClean="0">
                <a:solidFill>
                  <a:schemeClr val="accent2"/>
                </a:solidFill>
                <a:ea typeface="仿宋_GB2312" pitchFamily="49" charset="-122"/>
              </a:rPr>
              <a:t>称此为</a:t>
            </a:r>
            <a:r>
              <a:rPr lang="zh-CN" altLang="en-US" sz="2800" smtClean="0">
                <a:solidFill>
                  <a:srgbClr val="FF3300"/>
                </a:solidFill>
                <a:ea typeface="仿宋_GB2312" pitchFamily="49" charset="-122"/>
              </a:rPr>
              <a:t>集合代数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z="2800" smtClean="0">
                <a:solidFill>
                  <a:schemeClr val="accent2"/>
                </a:solidFill>
                <a:ea typeface="仿宋_GB2312" pitchFamily="49" charset="-122"/>
              </a:rPr>
              <a:t>其中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z="2800" smtClean="0">
                <a:solidFill>
                  <a:schemeClr val="accent2"/>
                </a:solidFill>
                <a:ea typeface="仿宋_GB2312" pitchFamily="49" charset="-122"/>
              </a:rPr>
              <a:t>补运算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~,</a:t>
            </a:r>
            <a:r>
              <a:rPr lang="zh-CN" altLang="en-US" sz="2800" smtClean="0">
                <a:solidFill>
                  <a:schemeClr val="accent2"/>
                </a:solidFill>
                <a:ea typeface="仿宋_GB2312" pitchFamily="49" charset="-122"/>
              </a:rPr>
              <a:t>全下界</a:t>
            </a:r>
            <a:r>
              <a:rPr lang="zh-CN" altLang="en-US" sz="2800" smtClean="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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z="2800" smtClean="0">
                <a:solidFill>
                  <a:schemeClr val="accent2"/>
                </a:solidFill>
                <a:ea typeface="仿宋_GB2312" pitchFamily="49" charset="-122"/>
              </a:rPr>
              <a:t>全上界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A</a:t>
            </a:r>
          </a:p>
          <a:p>
            <a:pPr lvl="1">
              <a:lnSpc>
                <a:spcPct val="90000"/>
              </a:lnSpc>
            </a:pP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S</a:t>
            </a:r>
            <a:r>
              <a:rPr lang="zh-CN" altLang="en-US" sz="2800" smtClean="0">
                <a:solidFill>
                  <a:schemeClr val="accent2"/>
                </a:solidFill>
                <a:ea typeface="仿宋_GB2312" pitchFamily="49" charset="-122"/>
              </a:rPr>
              <a:t>是命题公式的全体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z="2800" smtClean="0">
                <a:solidFill>
                  <a:schemeClr val="accent2"/>
                </a:solidFill>
                <a:ea typeface="仿宋_GB2312" pitchFamily="49" charset="-122"/>
              </a:rPr>
              <a:t>则</a:t>
            </a:r>
            <a:r>
              <a:rPr lang="en-US" altLang="zh-CN" sz="2800" smtClean="0">
                <a:solidFill>
                  <a:schemeClr val="accent2"/>
                </a:solidFill>
                <a:ea typeface="仿宋_GB2312" pitchFamily="49" charset="-122"/>
              </a:rPr>
              <a:t>&lt;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S,</a:t>
            </a:r>
            <a:r>
              <a:rPr lang="en-US" altLang="zh-CN" sz="2800" smtClean="0">
                <a:solidFill>
                  <a:schemeClr val="accent2"/>
                </a:solidFill>
                <a:ea typeface="仿宋_GB2312" pitchFamily="49" charset="-122"/>
              </a:rPr>
              <a:t>∨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en-US" altLang="zh-CN" sz="2800" smtClean="0">
                <a:solidFill>
                  <a:schemeClr val="accent2"/>
                </a:solidFill>
                <a:ea typeface="仿宋_GB2312" pitchFamily="49" charset="-122"/>
              </a:rPr>
              <a:t>∧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en-US" altLang="zh-CN" smtClean="0">
                <a:solidFill>
                  <a:schemeClr val="accent2"/>
                </a:solidFill>
                <a:latin typeface="宋体" charset="-122"/>
              </a:rPr>
              <a:t>¬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,0,1&gt;</a:t>
            </a:r>
            <a:r>
              <a:rPr lang="zh-CN" altLang="en-US" sz="2800" smtClean="0">
                <a:solidFill>
                  <a:schemeClr val="accent2"/>
                </a:solidFill>
                <a:ea typeface="仿宋_GB2312" pitchFamily="49" charset="-122"/>
              </a:rPr>
              <a:t>是一个布尔代数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z="2800" smtClean="0">
                <a:solidFill>
                  <a:schemeClr val="accent2"/>
                </a:solidFill>
                <a:ea typeface="仿宋_GB2312" pitchFamily="49" charset="-122"/>
              </a:rPr>
              <a:t>称之为</a:t>
            </a:r>
            <a:r>
              <a:rPr lang="zh-CN" altLang="en-US" sz="2800" smtClean="0">
                <a:solidFill>
                  <a:srgbClr val="FF3300"/>
                </a:solidFill>
                <a:ea typeface="仿宋_GB2312" pitchFamily="49" charset="-122"/>
              </a:rPr>
              <a:t>命题代数</a:t>
            </a:r>
            <a:endParaRPr lang="en-US" altLang="zh-CN" sz="2800" smtClean="0">
              <a:solidFill>
                <a:srgbClr val="FF3300"/>
              </a:solidFill>
              <a:ea typeface="仿宋_GB2312" pitchFamily="49" charset="-122"/>
            </a:endParaRP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8001000" cy="560387"/>
          </a:xfrm>
        </p:spPr>
        <p:txBody>
          <a:bodyPr/>
          <a:lstStyle/>
          <a:p>
            <a:r>
              <a:rPr lang="en-US" altLang="zh-CN" smtClean="0"/>
              <a:t>11.2 </a:t>
            </a:r>
            <a:r>
              <a:rPr lang="zh-CN" altLang="en-US" smtClean="0"/>
              <a:t>布尔代数</a:t>
            </a:r>
            <a:endParaRPr lang="zh-CN" altLang="en-US" sz="280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uiExpand="1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772400" cy="560387"/>
          </a:xfrm>
        </p:spPr>
        <p:txBody>
          <a:bodyPr/>
          <a:lstStyle/>
          <a:p>
            <a:r>
              <a:rPr lang="en-US" altLang="zh-CN" smtClean="0"/>
              <a:t>11.1 </a:t>
            </a:r>
            <a:r>
              <a:rPr lang="zh-CN" altLang="en-US" smtClean="0"/>
              <a:t>格的定义与性质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95425"/>
            <a:ext cx="7772400" cy="4381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>
                <a:solidFill>
                  <a:srgbClr val="FF0000"/>
                </a:solidFill>
                <a:ea typeface="仿宋_GB2312" pitchFamily="49" charset="-122"/>
              </a:rPr>
              <a:t>格：</a:t>
            </a:r>
            <a:r>
              <a:rPr lang="zh-CN" altLang="en-US" smtClean="0">
                <a:ea typeface="仿宋_GB2312" pitchFamily="49" charset="-122"/>
              </a:rPr>
              <a:t>偏序集合</a:t>
            </a:r>
            <a:r>
              <a:rPr lang="en-US" altLang="zh-CN" smtClean="0">
                <a:ea typeface="仿宋_GB2312" pitchFamily="49" charset="-122"/>
              </a:rPr>
              <a:t>&lt;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L,</a:t>
            </a:r>
            <a:r>
              <a:rPr lang="en-US" altLang="zh-CN" smtClean="0">
                <a:ea typeface="仿宋_GB2312" pitchFamily="49" charset="-122"/>
                <a:cs typeface="Lucida Sans Unicode" pitchFamily="34" charset="0"/>
              </a:rPr>
              <a:t>≼</a:t>
            </a:r>
            <a:r>
              <a:rPr lang="en-US" altLang="zh-CN" smtClean="0">
                <a:ea typeface="仿宋_GB2312" pitchFamily="49" charset="-122"/>
              </a:rPr>
              <a:t> &gt;</a:t>
            </a:r>
            <a:r>
              <a:rPr lang="zh-CN" altLang="en-US" smtClean="0">
                <a:ea typeface="仿宋_GB2312" pitchFamily="49" charset="-122"/>
              </a:rPr>
              <a:t>，满足</a:t>
            </a:r>
            <a:r>
              <a:rPr lang="en-US" altLang="zh-CN" smtClean="0">
                <a:ea typeface="仿宋_GB2312" pitchFamily="49" charset="-122"/>
              </a:rPr>
              <a:t> </a:t>
            </a:r>
            <a:endParaRPr lang="zh-CN" altLang="en-US" smtClean="0"/>
          </a:p>
          <a:p>
            <a:pPr lvl="1">
              <a:lnSpc>
                <a:spcPct val="90000"/>
              </a:lnSpc>
            </a:pPr>
            <a:r>
              <a:rPr lang="zh-CN" altLang="en-US" sz="2800" smtClean="0">
                <a:solidFill>
                  <a:srgbClr val="FF0000"/>
                </a:solidFill>
                <a:ea typeface="仿宋_GB2312" pitchFamily="49" charset="-122"/>
              </a:rPr>
              <a:t>每一对元素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a,b</a:t>
            </a:r>
            <a:r>
              <a:rPr lang="en-US" altLang="zh-CN" sz="2800" smtClean="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L</a:t>
            </a:r>
            <a:r>
              <a:rPr lang="zh-CN" altLang="en-US" sz="2800" smtClean="0">
                <a:solidFill>
                  <a:schemeClr val="accent2"/>
                </a:solidFill>
                <a:ea typeface="仿宋_GB2312" pitchFamily="49" charset="-122"/>
              </a:rPr>
              <a:t>都拥有一个最小上界和最大下界</a:t>
            </a:r>
            <a:endParaRPr lang="zh-CN" altLang="en-US" sz="280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仿宋_GB2312" pitchFamily="49" charset="-122"/>
              </a:rPr>
              <a:t>符号：</a:t>
            </a:r>
            <a:endParaRPr lang="en-US" altLang="zh-CN" smtClean="0">
              <a:ea typeface="仿宋_GB2312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800" smtClean="0">
                <a:ea typeface="仿宋_GB2312" pitchFamily="49" charset="-122"/>
              </a:rPr>
              <a:t>最大下界：</a:t>
            </a:r>
            <a:r>
              <a:rPr lang="en-US" altLang="zh-CN" sz="2800" smtClean="0">
                <a:latin typeface="仿宋_GB2312" pitchFamily="49" charset="-122"/>
                <a:ea typeface="仿宋_GB2312" pitchFamily="49" charset="-122"/>
              </a:rPr>
              <a:t>∧</a:t>
            </a:r>
            <a:r>
              <a:rPr lang="en-US" altLang="zh-CN" sz="2800" smtClean="0">
                <a:ea typeface="仿宋_GB2312" pitchFamily="49" charset="-12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zh-CN" altLang="en-US" sz="2800" smtClean="0">
                <a:ea typeface="仿宋_GB2312" pitchFamily="49" charset="-122"/>
              </a:rPr>
              <a:t>最小上界：</a:t>
            </a:r>
            <a:r>
              <a:rPr lang="en-US" altLang="zh-CN" sz="2800" smtClean="0">
                <a:latin typeface="仿宋_GB2312" pitchFamily="49" charset="-122"/>
                <a:ea typeface="仿宋_GB2312" pitchFamily="49" charset="-122"/>
              </a:rPr>
              <a:t>∨</a:t>
            </a:r>
            <a:r>
              <a:rPr lang="zh-CN" altLang="en-US" sz="2800" smtClean="0">
                <a:latin typeface="仿宋_GB2312" pitchFamily="49" charset="-122"/>
                <a:ea typeface="仿宋_GB2312" pitchFamily="49" charset="-122"/>
              </a:rPr>
              <a:t/>
            </a:r>
            <a:br>
              <a:rPr lang="zh-CN" altLang="en-US" sz="2800" smtClean="0">
                <a:latin typeface="仿宋_GB2312" pitchFamily="49" charset="-122"/>
                <a:ea typeface="仿宋_GB2312" pitchFamily="49" charset="-122"/>
              </a:rPr>
            </a:br>
            <a:endParaRPr lang="zh-CN" altLang="en-US" sz="2800" smtClean="0">
              <a:latin typeface="仿宋_GB2312" pitchFamily="49" charset="-122"/>
            </a:endParaRPr>
          </a:p>
          <a:p>
            <a:pPr>
              <a:buFont typeface="Wingdings" pitchFamily="2" charset="2"/>
              <a:buNone/>
            </a:pPr>
            <a:endParaRPr lang="en-US" altLang="zh-CN" smtClean="0">
              <a:ea typeface="仿宋_GB2312" pitchFamily="49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uiExpand="1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77938"/>
            <a:ext cx="8077200" cy="51038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定理：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给定布尔代数</a:t>
            </a:r>
            <a:r>
              <a:rPr lang="en-US" altLang="zh-CN" smtClean="0">
                <a:ea typeface="仿宋_GB2312" pitchFamily="49" charset="-122"/>
              </a:rPr>
              <a:t>&lt;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  <a:cs typeface="Lucida Sans Unicode" pitchFamily="34" charset="0"/>
              </a:rPr>
              <a:t>∧</a:t>
            </a:r>
            <a:r>
              <a:rPr lang="zh-CN" altLang="en-US" smtClean="0">
                <a:latin typeface="Lucida Sans Unicode" pitchFamily="34" charset="0"/>
                <a:ea typeface="仿宋_GB2312" pitchFamily="49" charset="-122"/>
                <a:cs typeface="Lucida Sans Unicode" pitchFamily="34" charset="0"/>
              </a:rPr>
              <a:t>，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  <a:cs typeface="Lucida Sans Unicode" pitchFamily="34" charset="0"/>
              </a:rPr>
              <a:t>∨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，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0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1&gt; </a:t>
            </a:r>
          </a:p>
          <a:p>
            <a:pPr marL="971550" lvl="1" indent="-514350">
              <a:lnSpc>
                <a:spcPct val="90000"/>
              </a:lnSpc>
              <a:buFont typeface="宋体" charset="-122"/>
              <a:buAutoNum type="circleNumDbPlain"/>
            </a:pPr>
            <a:r>
              <a:rPr lang="zh-CN" altLang="en-US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对于每一个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en-US" altLang="zh-CN" sz="2800" smtClean="0">
                <a:solidFill>
                  <a:schemeClr val="accent2"/>
                </a:solidFill>
                <a:ea typeface="仿宋_GB2312" pitchFamily="49" charset="-122"/>
              </a:rPr>
              <a:t>∈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zh-CN" altLang="en-US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，都有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(a</a:t>
            </a:r>
            <a:r>
              <a:rPr lang="en-US" altLang="zh-CN" sz="2800" smtClean="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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en-US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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=a </a:t>
            </a:r>
          </a:p>
          <a:p>
            <a:pPr marL="971550" lvl="1" indent="-514350">
              <a:lnSpc>
                <a:spcPct val="90000"/>
              </a:lnSpc>
              <a:buFont typeface="宋体" charset="-122"/>
              <a:buAutoNum type="circleNumDbPlain"/>
            </a:pPr>
            <a:r>
              <a:rPr lang="zh-CN" altLang="en-US" sz="2800" smtClean="0">
                <a:solidFill>
                  <a:schemeClr val="accent2"/>
                </a:solidFill>
                <a:ea typeface="仿宋_GB2312" pitchFamily="49" charset="-122"/>
              </a:rPr>
              <a:t>对任意元素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a,b</a:t>
            </a:r>
            <a:r>
              <a:rPr lang="en-US" altLang="zh-CN" sz="2800" smtClean="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B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,a</a:t>
            </a:r>
            <a:r>
              <a:rPr lang="zh-CN" altLang="en-US" sz="2800" smtClean="0">
                <a:solidFill>
                  <a:schemeClr val="accent2"/>
                </a:solidFill>
                <a:ea typeface="仿宋_GB2312" pitchFamily="49" charset="-122"/>
              </a:rPr>
              <a:t>和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zh-CN" altLang="en-US" sz="2800" smtClean="0">
                <a:solidFill>
                  <a:schemeClr val="accent2"/>
                </a:solidFill>
                <a:ea typeface="仿宋_GB2312" pitchFamily="49" charset="-122"/>
              </a:rPr>
              <a:t>有补元素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a',b',</a:t>
            </a:r>
            <a:r>
              <a:rPr lang="zh-CN" altLang="en-US" sz="2800" smtClean="0">
                <a:solidFill>
                  <a:schemeClr val="accent2"/>
                </a:solidFill>
                <a:ea typeface="仿宋_GB2312" pitchFamily="49" charset="-122"/>
              </a:rPr>
              <a:t>则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(a</a:t>
            </a:r>
            <a:r>
              <a:rPr lang="en-US" altLang="zh-CN" sz="2800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</a:rPr>
              <a:t>∧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b)'=a'</a:t>
            </a:r>
            <a:r>
              <a:rPr lang="en-US" altLang="zh-CN" sz="2400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</a:rPr>
              <a:t>∨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b',(a</a:t>
            </a:r>
            <a:r>
              <a:rPr lang="en-US" altLang="zh-CN" sz="2800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</a:rPr>
              <a:t>∨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b)'=a'</a:t>
            </a:r>
            <a:r>
              <a:rPr lang="en-US" altLang="zh-CN" sz="2800" smtClean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</a:rPr>
              <a:t>∧</a:t>
            </a:r>
            <a:r>
              <a:rPr lang="en-US" altLang="zh-CN" sz="280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b' 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证明：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①显然成立，证明②</a:t>
            </a:r>
            <a:endParaRPr lang="en-US" altLang="zh-CN" smtClean="0">
              <a:latin typeface="仿宋_GB2312" pitchFamily="49" charset="-122"/>
              <a:ea typeface="仿宋_GB2312" pitchFamily="49" charset="-122"/>
            </a:endParaRPr>
          </a:p>
          <a:p>
            <a:pPr algn="ctr">
              <a:buFont typeface="Wingdings" pitchFamily="2" charset="2"/>
              <a:buNone/>
            </a:pP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(a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∧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b)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∨(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a'</a:t>
            </a:r>
            <a:r>
              <a:rPr lang="en-US" altLang="zh-CN" sz="2400" smtClean="0">
                <a:latin typeface="Lucida Sans Unicode" pitchFamily="34" charset="0"/>
                <a:ea typeface="仿宋_GB2312" pitchFamily="49" charset="-122"/>
              </a:rPr>
              <a:t>∨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b')=(a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∨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a'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∨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b)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∧(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∨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a'</a:t>
            </a:r>
            <a:r>
              <a:rPr lang="en-US" altLang="zh-CN" sz="2400" smtClean="0">
                <a:latin typeface="Lucida Sans Unicode" pitchFamily="34" charset="0"/>
                <a:ea typeface="仿宋_GB2312" pitchFamily="49" charset="-122"/>
              </a:rPr>
              <a:t>∨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b')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                  =1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    类似可以证明：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(a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∧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b)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∧(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a'</a:t>
            </a:r>
            <a:r>
              <a:rPr lang="en-US" altLang="zh-CN" sz="2400" smtClean="0">
                <a:latin typeface="Lucida Sans Unicode" pitchFamily="34" charset="0"/>
                <a:ea typeface="仿宋_GB2312" pitchFamily="49" charset="-122"/>
              </a:rPr>
              <a:t>∨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b')=0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所以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(a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∧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b)'=a'</a:t>
            </a:r>
            <a:r>
              <a:rPr lang="en-US" altLang="zh-CN" sz="2400" smtClean="0">
                <a:latin typeface="Lucida Sans Unicode" pitchFamily="34" charset="0"/>
                <a:ea typeface="仿宋_GB2312" pitchFamily="49" charset="-122"/>
              </a:rPr>
              <a:t>∨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b'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同理可以证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(a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∨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b)'=a'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∧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b' </a:t>
            </a: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8001000" cy="560387"/>
          </a:xfrm>
        </p:spPr>
        <p:txBody>
          <a:bodyPr/>
          <a:lstStyle/>
          <a:p>
            <a:r>
              <a:rPr lang="en-US" altLang="zh-CN" smtClean="0"/>
              <a:t>11.2 </a:t>
            </a:r>
            <a:r>
              <a:rPr lang="zh-CN" altLang="en-US" smtClean="0"/>
              <a:t>布尔代数</a:t>
            </a:r>
            <a:endParaRPr lang="zh-CN" altLang="en-US" sz="280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350963"/>
            <a:ext cx="8510587" cy="49577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等价定义：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设</a:t>
            </a:r>
            <a:r>
              <a:rPr lang="en-US" altLang="zh-CN" smtClean="0">
                <a:ea typeface="仿宋_GB2312" pitchFamily="49" charset="-122"/>
              </a:rPr>
              <a:t>&lt;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en-US" altLang="zh-CN" smtClean="0">
                <a:ea typeface="仿宋_GB2312" pitchFamily="49" charset="-122"/>
              </a:rPr>
              <a:t>, *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&gt;</a:t>
            </a:r>
            <a:r>
              <a:rPr lang="zh-CN" altLang="en-US" smtClean="0">
                <a:ea typeface="仿宋_GB2312" pitchFamily="49" charset="-122"/>
              </a:rPr>
              <a:t>是代数系统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mtClean="0">
                <a:ea typeface="仿宋_GB2312" pitchFamily="49" charset="-122"/>
              </a:rPr>
              <a:t>如果</a:t>
            </a:r>
            <a:r>
              <a:rPr lang="zh-CN" altLang="en-US" smtClean="0">
                <a:ea typeface="仿宋_GB2312" pitchFamily="49" charset="-122"/>
                <a:sym typeface="Symbol" pitchFamily="18" charset="2"/>
              </a:rPr>
              <a:t>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a,b,c</a:t>
            </a:r>
            <a:r>
              <a:rPr lang="en-US" altLang="zh-CN" smtClean="0">
                <a:ea typeface="仿宋_GB2312" pitchFamily="49" charset="-122"/>
              </a:rPr>
              <a:t>∈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B,</a:t>
            </a:r>
            <a:r>
              <a:rPr lang="zh-CN" altLang="en-US" smtClean="0">
                <a:ea typeface="仿宋_GB2312" pitchFamily="49" charset="-122"/>
              </a:rPr>
              <a:t>满足如下：</a:t>
            </a:r>
            <a:endParaRPr lang="zh-CN" altLang="en-US" smtClean="0">
              <a:latin typeface="仿宋_GB2312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H1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:a*b=b*a,a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b=b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a           (</a:t>
            </a:r>
            <a:r>
              <a:rPr lang="zh-CN" altLang="en-US" smtClean="0">
                <a:ea typeface="仿宋_GB2312" pitchFamily="49" charset="-122"/>
              </a:rPr>
              <a:t>交换律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)</a:t>
            </a:r>
            <a:endParaRPr lang="en-US" altLang="zh-CN" smtClean="0">
              <a:latin typeface="仿宋_GB2312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H2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:a*(b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c)=(a*b)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(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a*c),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   a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(b*c)=(a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b)*(a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c)      (</a:t>
            </a:r>
            <a:r>
              <a:rPr lang="zh-CN" altLang="en-US" smtClean="0">
                <a:ea typeface="仿宋_GB2312" pitchFamily="49" charset="-122"/>
              </a:rPr>
              <a:t>分配律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)</a:t>
            </a:r>
            <a:endParaRPr lang="en-US" altLang="zh-CN" smtClean="0">
              <a:latin typeface="仿宋_GB2312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H3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:B</a:t>
            </a:r>
            <a:r>
              <a:rPr lang="zh-CN" altLang="en-US" smtClean="0">
                <a:ea typeface="仿宋_GB2312" pitchFamily="49" charset="-122"/>
              </a:rPr>
              <a:t>中有元素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0</a:t>
            </a:r>
            <a:r>
              <a:rPr lang="zh-CN" altLang="en-US" smtClean="0">
                <a:ea typeface="仿宋_GB2312" pitchFamily="49" charset="-122"/>
              </a:rPr>
              <a:t>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1,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ea typeface="仿宋_GB2312" pitchFamily="49" charset="-122"/>
              </a:rPr>
              <a:t>      对</a:t>
            </a:r>
            <a:r>
              <a:rPr lang="zh-CN" altLang="en-US" smtClean="0">
                <a:ea typeface="仿宋_GB2312" pitchFamily="49" charset="-122"/>
                <a:sym typeface="Symbol" pitchFamily="18" charset="2"/>
              </a:rPr>
              <a:t>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en-US" altLang="zh-CN" smtClean="0">
                <a:ea typeface="仿宋_GB2312" pitchFamily="49" charset="-122"/>
              </a:rPr>
              <a:t>∈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B,a*1=a,a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0=a      (</a:t>
            </a:r>
            <a:r>
              <a:rPr lang="zh-CN" altLang="en-US" smtClean="0">
                <a:ea typeface="仿宋_GB2312" pitchFamily="49" charset="-122"/>
              </a:rPr>
              <a:t>同一律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)</a:t>
            </a:r>
            <a:endParaRPr lang="en-US" altLang="zh-CN" smtClean="0">
              <a:latin typeface="仿宋_GB2312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H4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:</a:t>
            </a:r>
            <a:r>
              <a:rPr lang="en-US" altLang="zh-CN" smtClean="0">
                <a:ea typeface="仿宋_GB2312" pitchFamily="49" charset="-122"/>
                <a:sym typeface="Symbol" pitchFamily="18" charset="2"/>
              </a:rPr>
              <a:t>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en-US" altLang="zh-CN" smtClean="0">
                <a:ea typeface="仿宋_GB2312" pitchFamily="49" charset="-122"/>
              </a:rPr>
              <a:t>∈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B,</a:t>
            </a:r>
            <a:r>
              <a:rPr lang="zh-CN" altLang="en-US" smtClean="0">
                <a:ea typeface="仿宋_GB2312" pitchFamily="49" charset="-122"/>
              </a:rPr>
              <a:t>有一</a:t>
            </a:r>
            <a:r>
              <a:rPr lang="zh-CN" altLang="en-US" smtClean="0">
                <a:ea typeface="仿宋_GB2312" pitchFamily="49" charset="-122"/>
                <a:sym typeface="Symbol" pitchFamily="18" charset="2"/>
              </a:rPr>
              <a:t>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en-US" altLang="zh-CN" smtClean="0">
                <a:ea typeface="仿宋_GB2312" pitchFamily="49" charset="-122"/>
              </a:rPr>
              <a:t>∈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B,</a:t>
            </a:r>
            <a:r>
              <a:rPr lang="zh-CN" altLang="en-US" smtClean="0">
                <a:ea typeface="仿宋_GB2312" pitchFamily="49" charset="-122"/>
              </a:rPr>
              <a:t>使</a:t>
            </a:r>
            <a:endParaRPr lang="en-US" altLang="zh-CN" smtClean="0">
              <a:ea typeface="仿宋_GB2312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ea typeface="仿宋_GB2312" pitchFamily="49" charset="-122"/>
              </a:rPr>
              <a:t>     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  <a:sym typeface="Symbol" pitchFamily="18" charset="2"/>
              </a:rPr>
              <a:t>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a=1,a*</a:t>
            </a:r>
            <a:r>
              <a:rPr lang="en-US" altLang="zh-CN" smtClean="0">
                <a:ea typeface="仿宋_GB2312" pitchFamily="49" charset="-122"/>
                <a:sym typeface="Symbol" pitchFamily="18" charset="2"/>
              </a:rPr>
              <a:t>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a=0             (</a:t>
            </a:r>
            <a:r>
              <a:rPr lang="zh-CN" altLang="en-US" smtClean="0">
                <a:ea typeface="仿宋_GB2312" pitchFamily="49" charset="-122"/>
              </a:rPr>
              <a:t>互补律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)</a:t>
            </a:r>
            <a:endParaRPr lang="en-US" altLang="zh-CN" smtClean="0">
              <a:latin typeface="仿宋_GB2312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ea typeface="仿宋_GB2312" pitchFamily="49" charset="-122"/>
              </a:rPr>
              <a:t> 则</a:t>
            </a:r>
            <a:r>
              <a:rPr lang="en-US" altLang="zh-CN" smtClean="0">
                <a:ea typeface="仿宋_GB2312" pitchFamily="49" charset="-122"/>
              </a:rPr>
              <a:t>&lt;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B,*,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en-US" altLang="zh-CN" smtClean="0">
                <a:ea typeface="仿宋_GB2312" pitchFamily="49" charset="-122"/>
                <a:sym typeface="Symbol" pitchFamily="18" charset="2"/>
              </a:rPr>
              <a:t> 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,0,1&gt;</a:t>
            </a:r>
            <a:r>
              <a:rPr lang="zh-CN" altLang="en-US" smtClean="0">
                <a:ea typeface="仿宋_GB2312" pitchFamily="49" charset="-122"/>
              </a:rPr>
              <a:t>是布尔代数</a:t>
            </a:r>
            <a:endParaRPr lang="zh-CN" altLang="en-US" smtClean="0">
              <a:latin typeface="仿宋_GB2312" pitchFamily="49" charset="-122"/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8001000" cy="560387"/>
          </a:xfrm>
        </p:spPr>
        <p:txBody>
          <a:bodyPr/>
          <a:lstStyle/>
          <a:p>
            <a:r>
              <a:rPr lang="en-US" altLang="zh-CN" smtClean="0"/>
              <a:t>11.2 </a:t>
            </a:r>
            <a:r>
              <a:rPr lang="zh-CN" altLang="en-US" smtClean="0"/>
              <a:t>布尔代数</a:t>
            </a:r>
            <a:endParaRPr lang="zh-CN" altLang="en-US" sz="280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uiExpand="1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06500"/>
            <a:ext cx="8077200" cy="53911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>
                <a:ea typeface="仿宋_GB2312" pitchFamily="49" charset="-122"/>
              </a:rPr>
              <a:t>例：设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S</a:t>
            </a:r>
            <a:r>
              <a:rPr lang="en-US" altLang="zh-CN" baseline="-30000" smtClean="0">
                <a:latin typeface="仿宋_GB2312" pitchFamily="49" charset="-122"/>
                <a:ea typeface="仿宋_GB2312" pitchFamily="49" charset="-122"/>
              </a:rPr>
              <a:t>110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={1,2,5,10,11,22,55,110}</a:t>
            </a:r>
            <a:r>
              <a:rPr lang="zh-CN" altLang="en-US" smtClean="0">
                <a:ea typeface="仿宋_GB2312" pitchFamily="49" charset="-122"/>
              </a:rPr>
              <a:t>是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110</a:t>
            </a:r>
            <a:r>
              <a:rPr lang="zh-CN" altLang="en-US" smtClean="0">
                <a:ea typeface="仿宋_GB2312" pitchFamily="49" charset="-122"/>
              </a:rPr>
              <a:t>的所有因数的集合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mtClean="0">
                <a:ea typeface="仿宋_GB2312" pitchFamily="49" charset="-122"/>
              </a:rPr>
              <a:t>令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glb,lub</a:t>
            </a:r>
            <a:r>
              <a:rPr lang="zh-CN" altLang="en-US" smtClean="0">
                <a:ea typeface="仿宋_GB2312" pitchFamily="49" charset="-122"/>
              </a:rPr>
              <a:t>是最大公约数和最小公倍数运算。下面简记为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glb</a:t>
            </a:r>
            <a:r>
              <a:rPr lang="en-US" altLang="zh-CN" smtClean="0">
                <a:ea typeface="仿宋_GB2312" pitchFamily="49" charset="-122"/>
              </a:rPr>
              <a:t>—*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,lub</a:t>
            </a:r>
            <a:r>
              <a:rPr lang="en-US" altLang="zh-CN" smtClean="0">
                <a:ea typeface="仿宋_GB2312" pitchFamily="49" charset="-122"/>
              </a:rPr>
              <a:t>—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endParaRPr lang="en-US" altLang="zh-CN" smtClean="0">
              <a:latin typeface="仿宋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solidFill>
                  <a:schemeClr val="accent2"/>
                </a:solidFill>
                <a:ea typeface="仿宋_GB2312" pitchFamily="49" charset="-122"/>
              </a:rPr>
              <a:t>证明</a:t>
            </a:r>
            <a:r>
              <a:rPr lang="en-US" altLang="zh-CN" smtClean="0">
                <a:solidFill>
                  <a:schemeClr val="accent2"/>
                </a:solidFill>
                <a:ea typeface="仿宋_GB2312" pitchFamily="49" charset="-122"/>
              </a:rPr>
              <a:t>: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&lt;S</a:t>
            </a:r>
            <a:r>
              <a:rPr lang="en-US" altLang="zh-CN" baseline="-30000" smtClean="0">
                <a:latin typeface="仿宋_GB2312" pitchFamily="49" charset="-122"/>
                <a:ea typeface="仿宋_GB2312" pitchFamily="49" charset="-122"/>
              </a:rPr>
              <a:t>110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,*,</a:t>
            </a:r>
            <a:r>
              <a:rPr lang="en-US" altLang="zh-CN" sz="2400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ea typeface="仿宋_GB2312" pitchFamily="49" charset="-122"/>
              </a:rPr>
              <a:t>&gt;</a:t>
            </a:r>
            <a:r>
              <a:rPr lang="zh-CN" altLang="en-US" smtClean="0">
                <a:ea typeface="仿宋_GB2312" pitchFamily="49" charset="-122"/>
              </a:rPr>
              <a:t>是一个布尔代数。</a:t>
            </a:r>
          </a:p>
          <a:p>
            <a:pPr>
              <a:buFont typeface="Wingdings" pitchFamily="2" charset="2"/>
              <a:buNone/>
            </a:pPr>
            <a:endParaRPr lang="zh-CN" altLang="en-US" smtClean="0">
              <a:latin typeface="仿宋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仿宋_GB2312" pitchFamily="49" charset="-122"/>
              </a:rPr>
              <a:t>证明</a:t>
            </a:r>
            <a:r>
              <a:rPr lang="en-US" altLang="zh-CN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110=1×2</a:t>
            </a:r>
            <a:r>
              <a:rPr lang="en-US" altLang="zh-CN" smtClean="0">
                <a:ea typeface="仿宋_GB2312" pitchFamily="49" charset="-122"/>
              </a:rPr>
              <a:t>×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5</a:t>
            </a:r>
            <a:r>
              <a:rPr lang="en-US" altLang="zh-CN" smtClean="0">
                <a:ea typeface="仿宋_GB2312" pitchFamily="49" charset="-122"/>
              </a:rPr>
              <a:t>×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11</a:t>
            </a:r>
            <a:r>
              <a:rPr lang="zh-CN" altLang="en-US" smtClean="0">
                <a:ea typeface="仿宋_GB2312" pitchFamily="49" charset="-122"/>
              </a:rPr>
              <a:t>质因子分解式中因子是不重复的。记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(x)</a:t>
            </a:r>
            <a:r>
              <a:rPr lang="zh-CN" altLang="en-US" smtClean="0">
                <a:ea typeface="仿宋_GB2312" pitchFamily="49" charset="-122"/>
              </a:rPr>
              <a:t>为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zh-CN" altLang="en-US" smtClean="0">
                <a:ea typeface="仿宋_GB2312" pitchFamily="49" charset="-122"/>
              </a:rPr>
              <a:t>分解的质因数的集合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mtClean="0">
                <a:ea typeface="仿宋_GB2312" pitchFamily="49" charset="-122"/>
              </a:rPr>
              <a:t>例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(55)={1,5,11}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。</a:t>
            </a:r>
            <a:endParaRPr lang="zh-CN" altLang="en-US" smtClean="0">
              <a:ea typeface="仿宋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ea typeface="仿宋_GB2312" pitchFamily="49" charset="-122"/>
              </a:rPr>
              <a:t>容易验证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mtClean="0">
                <a:ea typeface="仿宋_GB2312" pitchFamily="49" charset="-122"/>
              </a:rPr>
              <a:t>交换律显然成立。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    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8001000" cy="560387"/>
          </a:xfrm>
        </p:spPr>
        <p:txBody>
          <a:bodyPr/>
          <a:lstStyle/>
          <a:p>
            <a:r>
              <a:rPr lang="en-US" altLang="zh-CN" smtClean="0"/>
              <a:t>11.2 </a:t>
            </a:r>
            <a:r>
              <a:rPr lang="zh-CN" altLang="en-US" smtClean="0"/>
              <a:t>布尔代数</a:t>
            </a:r>
            <a:endParaRPr lang="zh-CN" altLang="en-US" sz="280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277938"/>
            <a:ext cx="8077200" cy="52466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>
                <a:ea typeface="仿宋_GB2312" pitchFamily="49" charset="-122"/>
                <a:sym typeface="Symbol" pitchFamily="18" charset="2"/>
              </a:rPr>
              <a:t>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x,y,z</a:t>
            </a:r>
            <a:r>
              <a:rPr lang="en-US" altLang="zh-CN" smtClean="0">
                <a:ea typeface="仿宋_GB2312" pitchFamily="49" charset="-122"/>
              </a:rPr>
              <a:t>∈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S</a:t>
            </a:r>
            <a:r>
              <a:rPr lang="en-US" altLang="zh-CN" baseline="-30000" smtClean="0">
                <a:latin typeface="仿宋_GB2312" pitchFamily="49" charset="-122"/>
                <a:ea typeface="仿宋_GB2312" pitchFamily="49" charset="-122"/>
              </a:rPr>
              <a:t>110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,</a:t>
            </a:r>
            <a:endParaRPr lang="en-US" altLang="zh-CN" smtClean="0">
              <a:latin typeface="仿宋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仿宋_GB2312" pitchFamily="49" charset="-122"/>
              </a:rPr>
              <a:t>x*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(y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z)=(x)</a:t>
            </a:r>
            <a:r>
              <a:rPr lang="en-US" altLang="zh-CN" smtClean="0">
                <a:ea typeface="仿宋_GB2312" pitchFamily="49" charset="-122"/>
              </a:rPr>
              <a:t>∩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((y)</a:t>
            </a:r>
            <a:r>
              <a:rPr lang="en-US" altLang="zh-CN" smtClean="0">
                <a:ea typeface="仿宋_GB2312" pitchFamily="49" charset="-122"/>
              </a:rPr>
              <a:t>∪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(z))</a:t>
            </a:r>
            <a:endParaRPr lang="en-US" altLang="zh-CN" smtClean="0">
              <a:latin typeface="仿宋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=((x)</a:t>
            </a:r>
            <a:r>
              <a:rPr lang="en-US" altLang="zh-CN" smtClean="0">
                <a:ea typeface="仿宋_GB2312" pitchFamily="49" charset="-122"/>
              </a:rPr>
              <a:t>∩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(y))</a:t>
            </a:r>
            <a:r>
              <a:rPr lang="en-US" altLang="zh-CN" smtClean="0">
                <a:ea typeface="仿宋_GB2312" pitchFamily="49" charset="-122"/>
              </a:rPr>
              <a:t>∪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((x)</a:t>
            </a:r>
            <a:r>
              <a:rPr lang="en-US" altLang="zh-CN" smtClean="0">
                <a:ea typeface="仿宋_GB2312" pitchFamily="49" charset="-122"/>
              </a:rPr>
              <a:t>∩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(z))=(x*y)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(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x*z)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同理</a:t>
            </a:r>
            <a:r>
              <a:rPr lang="en-US" altLang="zh-CN" smtClean="0">
                <a:ea typeface="仿宋_GB2312" pitchFamily="49" charset="-122"/>
              </a:rPr>
              <a:t>x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(y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*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z)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＝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(x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y)*(x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z)</a:t>
            </a:r>
            <a:endParaRPr lang="en-US" altLang="zh-CN" smtClean="0">
              <a:latin typeface="仿宋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ea typeface="仿宋_GB2312" pitchFamily="49" charset="-122"/>
              </a:rPr>
              <a:t>分配律成立。</a:t>
            </a:r>
          </a:p>
          <a:p>
            <a:pPr>
              <a:buFont typeface="Wingdings" pitchFamily="2" charset="2"/>
              <a:buNone/>
            </a:pPr>
            <a:endParaRPr lang="zh-CN" altLang="en-US" smtClean="0">
              <a:latin typeface="仿宋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ea typeface="仿宋_GB2312" pitchFamily="49" charset="-122"/>
              </a:rPr>
              <a:t>显然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mtClean="0">
                <a:ea typeface="仿宋_GB2312" pitchFamily="49" charset="-122"/>
              </a:rPr>
              <a:t>是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S</a:t>
            </a:r>
            <a:r>
              <a:rPr lang="en-US" altLang="zh-CN" baseline="-30000" smtClean="0">
                <a:latin typeface="仿宋_GB2312" pitchFamily="49" charset="-122"/>
                <a:ea typeface="仿宋_GB2312" pitchFamily="49" charset="-122"/>
              </a:rPr>
              <a:t>110</a:t>
            </a:r>
            <a:r>
              <a:rPr lang="zh-CN" altLang="en-US" smtClean="0">
                <a:ea typeface="仿宋_GB2312" pitchFamily="49" charset="-122"/>
              </a:rPr>
              <a:t>的全下界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,110</a:t>
            </a:r>
            <a:r>
              <a:rPr lang="zh-CN" altLang="en-US" smtClean="0">
                <a:ea typeface="仿宋_GB2312" pitchFamily="49" charset="-122"/>
              </a:rPr>
              <a:t>是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S</a:t>
            </a:r>
            <a:r>
              <a:rPr lang="en-US" altLang="zh-CN" baseline="-30000" smtClean="0">
                <a:latin typeface="仿宋_GB2312" pitchFamily="49" charset="-122"/>
                <a:ea typeface="仿宋_GB2312" pitchFamily="49" charset="-122"/>
              </a:rPr>
              <a:t>110</a:t>
            </a:r>
            <a:r>
              <a:rPr lang="zh-CN" altLang="en-US" smtClean="0">
                <a:ea typeface="仿宋_GB2312" pitchFamily="49" charset="-122"/>
              </a:rPr>
              <a:t>的全上界。</a:t>
            </a:r>
            <a:endParaRPr lang="zh-CN" altLang="en-US" smtClean="0">
              <a:latin typeface="仿宋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仿宋_GB2312" pitchFamily="49" charset="-122"/>
              </a:rPr>
              <a:t>x*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110=x,x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1=x,</a:t>
            </a:r>
            <a:r>
              <a:rPr lang="zh-CN" altLang="en-US" smtClean="0">
                <a:ea typeface="仿宋_GB2312" pitchFamily="49" charset="-122"/>
              </a:rPr>
              <a:t>同一律成立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。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8001000" cy="560387"/>
          </a:xfrm>
        </p:spPr>
        <p:txBody>
          <a:bodyPr/>
          <a:lstStyle/>
          <a:p>
            <a:r>
              <a:rPr lang="en-US" altLang="zh-CN" smtClean="0"/>
              <a:t>11.2 </a:t>
            </a:r>
            <a:r>
              <a:rPr lang="zh-CN" altLang="en-US" smtClean="0"/>
              <a:t>布尔代数</a:t>
            </a:r>
            <a:endParaRPr lang="zh-CN" altLang="en-US" sz="280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077200" cy="52466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>
                <a:ea typeface="仿宋_GB2312" pitchFamily="49" charset="-122"/>
              </a:rPr>
              <a:t>记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﹁x=110/x,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ea typeface="仿宋_GB2312" pitchFamily="49" charset="-122"/>
              </a:rPr>
              <a:t>因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110</a:t>
            </a:r>
            <a:r>
              <a:rPr lang="zh-CN" altLang="en-US" smtClean="0">
                <a:ea typeface="仿宋_GB2312" pitchFamily="49" charset="-122"/>
              </a:rPr>
              <a:t>中质因数分解中质因数不重复。</a:t>
            </a:r>
            <a:endParaRPr lang="zh-CN" altLang="en-US" smtClean="0">
              <a:latin typeface="仿宋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ea typeface="仿宋_GB2312" pitchFamily="49" charset="-122"/>
              </a:rPr>
              <a:t>故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﹁x</a:t>
            </a:r>
            <a:r>
              <a:rPr lang="zh-CN" altLang="en-US" smtClean="0">
                <a:ea typeface="仿宋_GB2312" pitchFamily="49" charset="-122"/>
              </a:rPr>
              <a:t>与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zh-CN" altLang="en-US" smtClean="0">
                <a:ea typeface="仿宋_GB2312" pitchFamily="49" charset="-122"/>
              </a:rPr>
              <a:t>的质因数没有重复的。</a:t>
            </a:r>
            <a:endParaRPr lang="zh-CN" altLang="en-US" smtClean="0">
              <a:latin typeface="仿宋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ea typeface="仿宋_GB2312" pitchFamily="49" charset="-122"/>
              </a:rPr>
              <a:t>∴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﹁x</a:t>
            </a:r>
            <a:r>
              <a:rPr lang="en-US" altLang="zh-CN" smtClean="0">
                <a:ea typeface="仿宋_GB2312" pitchFamily="49" charset="-122"/>
              </a:rPr>
              <a:t>*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x=1, ﹁x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x=(﹁x)</a:t>
            </a:r>
            <a:r>
              <a:rPr lang="en-US" altLang="zh-CN" smtClean="0">
                <a:ea typeface="仿宋_GB2312" pitchFamily="49" charset="-122"/>
              </a:rPr>
              <a:t>∪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(x)=110</a:t>
            </a:r>
            <a:endParaRPr lang="en-US" altLang="zh-CN" smtClean="0">
              <a:latin typeface="仿宋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ea typeface="仿宋_GB2312" pitchFamily="49" charset="-122"/>
              </a:rPr>
              <a:t>互补律是成立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,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仿宋_GB2312" pitchFamily="49" charset="-122"/>
              </a:rPr>
              <a:t>∴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&lt;S</a:t>
            </a:r>
            <a:r>
              <a:rPr lang="en-US" altLang="zh-CN" baseline="-30000" smtClean="0">
                <a:latin typeface="仿宋_GB2312" pitchFamily="49" charset="-122"/>
                <a:ea typeface="仿宋_GB2312" pitchFamily="49" charset="-122"/>
              </a:rPr>
              <a:t>110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,*,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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,﹁,1,110&gt;</a:t>
            </a:r>
            <a:r>
              <a:rPr lang="zh-CN" altLang="en-US" smtClean="0">
                <a:ea typeface="仿宋_GB2312" pitchFamily="49" charset="-122"/>
              </a:rPr>
              <a:t>是布尔代数。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4213" y="404813"/>
            <a:ext cx="8001000" cy="560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0" hangingPunct="0">
              <a:defRPr/>
            </a:pPr>
            <a:r>
              <a:rPr kumimoji="1" lang="en-US" altLang="zh-CN" sz="4000" kern="0" dirty="0">
                <a:solidFill>
                  <a:srgbClr val="2359FB"/>
                </a:solidFill>
                <a:latin typeface="+mj-lt"/>
                <a:ea typeface="+mj-ea"/>
                <a:cs typeface="+mj-cs"/>
              </a:rPr>
              <a:t>11.2 </a:t>
            </a:r>
            <a:r>
              <a:rPr kumimoji="1" lang="zh-CN" altLang="en-US" sz="4000" kern="0" dirty="0">
                <a:solidFill>
                  <a:srgbClr val="2359FB"/>
                </a:solidFill>
                <a:latin typeface="+mj-lt"/>
                <a:ea typeface="+mj-ea"/>
                <a:cs typeface="+mj-cs"/>
              </a:rPr>
              <a:t>布尔代数</a:t>
            </a:r>
            <a:endParaRPr kumimoji="1" lang="zh-CN" altLang="en-US" sz="2800" kern="0" dirty="0">
              <a:solidFill>
                <a:srgbClr val="2359FB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8001000" cy="560388"/>
          </a:xfrm>
        </p:spPr>
        <p:txBody>
          <a:bodyPr/>
          <a:lstStyle/>
          <a:p>
            <a:r>
              <a:rPr lang="zh-CN" altLang="en-US" smtClean="0"/>
              <a:t>小结</a:t>
            </a:r>
            <a:endParaRPr lang="zh-CN" altLang="en-US" sz="2800" smtClean="0"/>
          </a:p>
        </p:txBody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341438"/>
            <a:ext cx="8131175" cy="4967287"/>
          </a:xfrm>
        </p:spPr>
        <p:txBody>
          <a:bodyPr/>
          <a:lstStyle/>
          <a:p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格：定义，基本性质。</a:t>
            </a:r>
          </a:p>
          <a:p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从代数系统角度看格：格代数系统定义，子格，格同态，积代数。</a:t>
            </a:r>
          </a:p>
          <a:p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特殊的格：分配格，有界格，有补格，有补分配格。</a:t>
            </a:r>
          </a:p>
          <a:p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布尔代数：定义，性质，子布尔代数，布尔同态，有限布尔代数的原子表示。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</a:p>
        </p:txBody>
      </p:sp>
      <p:sp>
        <p:nvSpPr>
          <p:cNvPr id="1239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9</a:t>
            </a:r>
          </a:p>
          <a:p>
            <a:r>
              <a:rPr lang="en-US" altLang="zh-CN" dirty="0" smtClean="0"/>
              <a:t>10</a:t>
            </a:r>
          </a:p>
          <a:p>
            <a:r>
              <a:rPr lang="en-US" altLang="zh-CN" dirty="0" smtClean="0"/>
              <a:t>12</a:t>
            </a:r>
          </a:p>
          <a:p>
            <a:r>
              <a:rPr lang="en-US" altLang="zh-CN" dirty="0" smtClean="0"/>
              <a:t>16</a:t>
            </a:r>
          </a:p>
          <a:p>
            <a:r>
              <a:rPr lang="en-US" altLang="zh-CN" smtClean="0"/>
              <a:t>17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7" name="Group 95"/>
          <p:cNvGrpSpPr>
            <a:grpSpLocks/>
          </p:cNvGrpSpPr>
          <p:nvPr/>
        </p:nvGrpSpPr>
        <p:grpSpPr bwMode="auto">
          <a:xfrm>
            <a:off x="1470025" y="1752600"/>
            <a:ext cx="7151688" cy="2811463"/>
            <a:chOff x="926" y="1104"/>
            <a:chExt cx="4505" cy="1771"/>
          </a:xfrm>
        </p:grpSpPr>
        <p:grpSp>
          <p:nvGrpSpPr>
            <p:cNvPr id="24579" name="Group 46"/>
            <p:cNvGrpSpPr>
              <a:grpSpLocks/>
            </p:cNvGrpSpPr>
            <p:nvPr/>
          </p:nvGrpSpPr>
          <p:grpSpPr bwMode="auto">
            <a:xfrm>
              <a:off x="1066" y="1344"/>
              <a:ext cx="86" cy="1056"/>
              <a:chOff x="1701" y="7288"/>
              <a:chExt cx="68" cy="1524"/>
            </a:xfrm>
          </p:grpSpPr>
          <p:sp>
            <p:nvSpPr>
              <p:cNvPr id="24617" name="Oval 47"/>
              <p:cNvSpPr>
                <a:spLocks noChangeArrowheads="1"/>
              </p:cNvSpPr>
              <p:nvPr/>
            </p:nvSpPr>
            <p:spPr bwMode="auto">
              <a:xfrm>
                <a:off x="1701" y="7288"/>
                <a:ext cx="68" cy="68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24618" name="Oval 48"/>
              <p:cNvSpPr>
                <a:spLocks noChangeArrowheads="1"/>
              </p:cNvSpPr>
              <p:nvPr/>
            </p:nvSpPr>
            <p:spPr bwMode="auto">
              <a:xfrm>
                <a:off x="1701" y="7704"/>
                <a:ext cx="68" cy="68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24619" name="Oval 49"/>
              <p:cNvSpPr>
                <a:spLocks noChangeArrowheads="1"/>
              </p:cNvSpPr>
              <p:nvPr/>
            </p:nvSpPr>
            <p:spPr bwMode="auto">
              <a:xfrm>
                <a:off x="1701" y="8224"/>
                <a:ext cx="68" cy="68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24620" name="Oval 50"/>
              <p:cNvSpPr>
                <a:spLocks noChangeArrowheads="1"/>
              </p:cNvSpPr>
              <p:nvPr/>
            </p:nvSpPr>
            <p:spPr bwMode="auto">
              <a:xfrm>
                <a:off x="1701" y="8744"/>
                <a:ext cx="68" cy="68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24621" name="Line 51"/>
              <p:cNvSpPr>
                <a:spLocks noChangeShapeType="1"/>
              </p:cNvSpPr>
              <p:nvPr/>
            </p:nvSpPr>
            <p:spPr bwMode="auto">
              <a:xfrm>
                <a:off x="1725" y="7331"/>
                <a:ext cx="0" cy="45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2" name="Line 52"/>
              <p:cNvSpPr>
                <a:spLocks noChangeShapeType="1"/>
              </p:cNvSpPr>
              <p:nvPr/>
            </p:nvSpPr>
            <p:spPr bwMode="auto">
              <a:xfrm>
                <a:off x="1725" y="7749"/>
                <a:ext cx="0" cy="45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3" name="Line 53"/>
              <p:cNvSpPr>
                <a:spLocks noChangeShapeType="1"/>
              </p:cNvSpPr>
              <p:nvPr/>
            </p:nvSpPr>
            <p:spPr bwMode="auto">
              <a:xfrm>
                <a:off x="1719" y="8290"/>
                <a:ext cx="0" cy="45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580" name="Text Box 54"/>
            <p:cNvSpPr txBox="1">
              <a:spLocks noChangeArrowheads="1"/>
            </p:cNvSpPr>
            <p:nvPr/>
          </p:nvSpPr>
          <p:spPr bwMode="auto">
            <a:xfrm>
              <a:off x="926" y="2496"/>
              <a:ext cx="562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/>
                <a:t>(a)</a:t>
              </a:r>
            </a:p>
          </p:txBody>
        </p:sp>
        <p:grpSp>
          <p:nvGrpSpPr>
            <p:cNvPr id="24581" name="Group 89"/>
            <p:cNvGrpSpPr>
              <a:grpSpLocks/>
            </p:cNvGrpSpPr>
            <p:nvPr/>
          </p:nvGrpSpPr>
          <p:grpSpPr bwMode="auto">
            <a:xfrm>
              <a:off x="1824" y="1121"/>
              <a:ext cx="1056" cy="1423"/>
              <a:chOff x="1296" y="833"/>
              <a:chExt cx="1056" cy="1423"/>
            </a:xfrm>
          </p:grpSpPr>
          <p:grpSp>
            <p:nvGrpSpPr>
              <p:cNvPr id="24607" name="Group 87"/>
              <p:cNvGrpSpPr>
                <a:grpSpLocks/>
              </p:cNvGrpSpPr>
              <p:nvPr/>
            </p:nvGrpSpPr>
            <p:grpSpPr bwMode="auto">
              <a:xfrm>
                <a:off x="1296" y="833"/>
                <a:ext cx="1030" cy="1423"/>
                <a:chOff x="1296" y="833"/>
                <a:chExt cx="534" cy="738"/>
              </a:xfrm>
            </p:grpSpPr>
            <p:sp>
              <p:nvSpPr>
                <p:cNvPr id="24613" name="Oval 56"/>
                <p:cNvSpPr>
                  <a:spLocks noChangeArrowheads="1"/>
                </p:cNvSpPr>
                <p:nvPr/>
              </p:nvSpPr>
              <p:spPr bwMode="auto">
                <a:xfrm>
                  <a:off x="1510" y="833"/>
                  <a:ext cx="35" cy="35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24614" name="Oval 57"/>
                <p:cNvSpPr>
                  <a:spLocks noChangeArrowheads="1"/>
                </p:cNvSpPr>
                <p:nvPr/>
              </p:nvSpPr>
              <p:spPr bwMode="auto">
                <a:xfrm>
                  <a:off x="1296" y="1193"/>
                  <a:ext cx="35" cy="35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24615" name="Oval 58"/>
                <p:cNvSpPr>
                  <a:spLocks noChangeArrowheads="1"/>
                </p:cNvSpPr>
                <p:nvPr/>
              </p:nvSpPr>
              <p:spPr bwMode="auto">
                <a:xfrm>
                  <a:off x="1795" y="1193"/>
                  <a:ext cx="35" cy="35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24616" name="Oval 59"/>
                <p:cNvSpPr>
                  <a:spLocks noChangeArrowheads="1"/>
                </p:cNvSpPr>
                <p:nvPr/>
              </p:nvSpPr>
              <p:spPr bwMode="auto">
                <a:xfrm>
                  <a:off x="1545" y="1536"/>
                  <a:ext cx="36" cy="35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</p:grpSp>
          <p:grpSp>
            <p:nvGrpSpPr>
              <p:cNvPr id="24608" name="Group 86"/>
              <p:cNvGrpSpPr>
                <a:grpSpLocks/>
              </p:cNvGrpSpPr>
              <p:nvPr/>
            </p:nvGrpSpPr>
            <p:grpSpPr bwMode="auto">
              <a:xfrm>
                <a:off x="1296" y="851"/>
                <a:ext cx="1056" cy="1405"/>
                <a:chOff x="1296" y="851"/>
                <a:chExt cx="535" cy="720"/>
              </a:xfrm>
            </p:grpSpPr>
            <p:sp>
              <p:nvSpPr>
                <p:cNvPr id="24609" name="Line 60"/>
                <p:cNvSpPr>
                  <a:spLocks noChangeShapeType="1"/>
                </p:cNvSpPr>
                <p:nvPr/>
              </p:nvSpPr>
              <p:spPr bwMode="auto">
                <a:xfrm>
                  <a:off x="1332" y="1233"/>
                  <a:ext cx="226" cy="30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10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1545" y="1194"/>
                  <a:ext cx="286" cy="37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11" name="Line 62"/>
                <p:cNvSpPr>
                  <a:spLocks noChangeShapeType="1"/>
                </p:cNvSpPr>
                <p:nvPr/>
              </p:nvSpPr>
              <p:spPr bwMode="auto">
                <a:xfrm>
                  <a:off x="1545" y="868"/>
                  <a:ext cx="262" cy="3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12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296" y="851"/>
                  <a:ext cx="231" cy="34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4582" name="Text Box 64"/>
            <p:cNvSpPr txBox="1">
              <a:spLocks noChangeArrowheads="1"/>
            </p:cNvSpPr>
            <p:nvPr/>
          </p:nvSpPr>
          <p:spPr bwMode="auto">
            <a:xfrm>
              <a:off x="2160" y="2496"/>
              <a:ext cx="686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/>
                <a:t>(b)</a:t>
              </a:r>
            </a:p>
          </p:txBody>
        </p:sp>
        <p:sp>
          <p:nvSpPr>
            <p:cNvPr id="24583" name="Text Box 74"/>
            <p:cNvSpPr txBox="1">
              <a:spLocks noChangeArrowheads="1"/>
            </p:cNvSpPr>
            <p:nvPr/>
          </p:nvSpPr>
          <p:spPr bwMode="auto">
            <a:xfrm>
              <a:off x="3490" y="2496"/>
              <a:ext cx="686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/>
                <a:t>(c)</a:t>
              </a:r>
            </a:p>
          </p:txBody>
        </p:sp>
        <p:grpSp>
          <p:nvGrpSpPr>
            <p:cNvPr id="24584" name="Group 94"/>
            <p:cNvGrpSpPr>
              <a:grpSpLocks/>
            </p:cNvGrpSpPr>
            <p:nvPr/>
          </p:nvGrpSpPr>
          <p:grpSpPr bwMode="auto">
            <a:xfrm>
              <a:off x="3216" y="1134"/>
              <a:ext cx="912" cy="1410"/>
              <a:chOff x="3024" y="654"/>
              <a:chExt cx="535" cy="738"/>
            </a:xfrm>
          </p:grpSpPr>
          <p:grpSp>
            <p:nvGrpSpPr>
              <p:cNvPr id="24594" name="Group 93"/>
              <p:cNvGrpSpPr>
                <a:grpSpLocks/>
              </p:cNvGrpSpPr>
              <p:nvPr/>
            </p:nvGrpSpPr>
            <p:grpSpPr bwMode="auto">
              <a:xfrm>
                <a:off x="3024" y="654"/>
                <a:ext cx="534" cy="738"/>
                <a:chOff x="1920" y="833"/>
                <a:chExt cx="534" cy="738"/>
              </a:xfrm>
            </p:grpSpPr>
            <p:sp>
              <p:nvSpPr>
                <p:cNvPr id="24602" name="Oval 66"/>
                <p:cNvSpPr>
                  <a:spLocks noChangeArrowheads="1"/>
                </p:cNvSpPr>
                <p:nvPr/>
              </p:nvSpPr>
              <p:spPr bwMode="auto">
                <a:xfrm>
                  <a:off x="2134" y="833"/>
                  <a:ext cx="35" cy="35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24603" name="Oval 67"/>
                <p:cNvSpPr>
                  <a:spLocks noChangeArrowheads="1"/>
                </p:cNvSpPr>
                <p:nvPr/>
              </p:nvSpPr>
              <p:spPr bwMode="auto">
                <a:xfrm>
                  <a:off x="1920" y="1193"/>
                  <a:ext cx="35" cy="35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24604" name="Oval 68"/>
                <p:cNvSpPr>
                  <a:spLocks noChangeArrowheads="1"/>
                </p:cNvSpPr>
                <p:nvPr/>
              </p:nvSpPr>
              <p:spPr bwMode="auto">
                <a:xfrm>
                  <a:off x="2419" y="1193"/>
                  <a:ext cx="35" cy="35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24605" name="Oval 69"/>
                <p:cNvSpPr>
                  <a:spLocks noChangeArrowheads="1"/>
                </p:cNvSpPr>
                <p:nvPr/>
              </p:nvSpPr>
              <p:spPr bwMode="auto">
                <a:xfrm>
                  <a:off x="2169" y="1536"/>
                  <a:ext cx="36" cy="35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24606" name="Oval 75"/>
                <p:cNvSpPr>
                  <a:spLocks noChangeArrowheads="1"/>
                </p:cNvSpPr>
                <p:nvPr/>
              </p:nvSpPr>
              <p:spPr bwMode="auto">
                <a:xfrm>
                  <a:off x="2169" y="1193"/>
                  <a:ext cx="36" cy="35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</p:grpSp>
          <p:grpSp>
            <p:nvGrpSpPr>
              <p:cNvPr id="24595" name="Group 88"/>
              <p:cNvGrpSpPr>
                <a:grpSpLocks/>
              </p:cNvGrpSpPr>
              <p:nvPr/>
            </p:nvGrpSpPr>
            <p:grpSpPr bwMode="auto">
              <a:xfrm>
                <a:off x="3024" y="672"/>
                <a:ext cx="535" cy="720"/>
                <a:chOff x="1920" y="851"/>
                <a:chExt cx="535" cy="720"/>
              </a:xfrm>
            </p:grpSpPr>
            <p:sp>
              <p:nvSpPr>
                <p:cNvPr id="24596" name="Line 70"/>
                <p:cNvSpPr>
                  <a:spLocks noChangeShapeType="1"/>
                </p:cNvSpPr>
                <p:nvPr/>
              </p:nvSpPr>
              <p:spPr bwMode="auto">
                <a:xfrm>
                  <a:off x="1956" y="1233"/>
                  <a:ext cx="204" cy="30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97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169" y="1194"/>
                  <a:ext cx="286" cy="37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98" name="Line 72"/>
                <p:cNvSpPr>
                  <a:spLocks noChangeShapeType="1"/>
                </p:cNvSpPr>
                <p:nvPr/>
              </p:nvSpPr>
              <p:spPr bwMode="auto">
                <a:xfrm>
                  <a:off x="2169" y="868"/>
                  <a:ext cx="262" cy="3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99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1920" y="851"/>
                  <a:ext cx="231" cy="34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00" name="Line 76"/>
                <p:cNvSpPr>
                  <a:spLocks noChangeShapeType="1"/>
                </p:cNvSpPr>
                <p:nvPr/>
              </p:nvSpPr>
              <p:spPr bwMode="auto">
                <a:xfrm>
                  <a:off x="2169" y="868"/>
                  <a:ext cx="13" cy="31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01" name="Line 77"/>
                <p:cNvSpPr>
                  <a:spLocks noChangeShapeType="1"/>
                </p:cNvSpPr>
                <p:nvPr/>
              </p:nvSpPr>
              <p:spPr bwMode="auto">
                <a:xfrm>
                  <a:off x="2182" y="122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4585" name="Group 92"/>
            <p:cNvGrpSpPr>
              <a:grpSpLocks/>
            </p:cNvGrpSpPr>
            <p:nvPr/>
          </p:nvGrpSpPr>
          <p:grpSpPr bwMode="auto">
            <a:xfrm>
              <a:off x="4272" y="1104"/>
              <a:ext cx="1159" cy="1392"/>
              <a:chOff x="3929" y="1056"/>
              <a:chExt cx="694" cy="720"/>
            </a:xfrm>
          </p:grpSpPr>
          <p:sp>
            <p:nvSpPr>
              <p:cNvPr id="24587" name="AutoShape 79"/>
              <p:cNvSpPr>
                <a:spLocks noChangeArrowheads="1"/>
              </p:cNvSpPr>
              <p:nvPr/>
            </p:nvSpPr>
            <p:spPr bwMode="auto">
              <a:xfrm rot="-1513120">
                <a:off x="3936" y="1056"/>
                <a:ext cx="687" cy="649"/>
              </a:xfrm>
              <a:prstGeom prst="pentagon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grpSp>
            <p:nvGrpSpPr>
              <p:cNvPr id="24588" name="Group 91"/>
              <p:cNvGrpSpPr>
                <a:grpSpLocks/>
              </p:cNvGrpSpPr>
              <p:nvPr/>
            </p:nvGrpSpPr>
            <p:grpSpPr bwMode="auto">
              <a:xfrm>
                <a:off x="3929" y="1056"/>
                <a:ext cx="687" cy="720"/>
                <a:chOff x="3929" y="1056"/>
                <a:chExt cx="687" cy="720"/>
              </a:xfrm>
            </p:grpSpPr>
            <p:sp>
              <p:nvSpPr>
                <p:cNvPr id="24589" name="Oval 80"/>
                <p:cNvSpPr>
                  <a:spLocks noChangeArrowheads="1"/>
                </p:cNvSpPr>
                <p:nvPr/>
              </p:nvSpPr>
              <p:spPr bwMode="auto">
                <a:xfrm>
                  <a:off x="4206" y="1740"/>
                  <a:ext cx="35" cy="36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24590" name="Oval 81"/>
                <p:cNvSpPr>
                  <a:spLocks noChangeArrowheads="1"/>
                </p:cNvSpPr>
                <p:nvPr/>
              </p:nvSpPr>
              <p:spPr bwMode="auto">
                <a:xfrm>
                  <a:off x="4580" y="1543"/>
                  <a:ext cx="36" cy="35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24591" name="Oval 82"/>
                <p:cNvSpPr>
                  <a:spLocks noChangeArrowheads="1"/>
                </p:cNvSpPr>
                <p:nvPr/>
              </p:nvSpPr>
              <p:spPr bwMode="auto">
                <a:xfrm>
                  <a:off x="4518" y="1145"/>
                  <a:ext cx="35" cy="36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24592" name="Oval 83"/>
                <p:cNvSpPr>
                  <a:spLocks noChangeArrowheads="1"/>
                </p:cNvSpPr>
                <p:nvPr/>
              </p:nvSpPr>
              <p:spPr bwMode="auto">
                <a:xfrm>
                  <a:off x="4143" y="1056"/>
                  <a:ext cx="36" cy="35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24593" name="Oval 84"/>
                <p:cNvSpPr>
                  <a:spLocks noChangeArrowheads="1"/>
                </p:cNvSpPr>
                <p:nvPr/>
              </p:nvSpPr>
              <p:spPr bwMode="auto">
                <a:xfrm>
                  <a:off x="3929" y="1434"/>
                  <a:ext cx="35" cy="36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</p:grpSp>
        </p:grpSp>
        <p:sp>
          <p:nvSpPr>
            <p:cNvPr id="24586" name="Text Box 85"/>
            <p:cNvSpPr txBox="1">
              <a:spLocks noChangeArrowheads="1"/>
            </p:cNvSpPr>
            <p:nvPr/>
          </p:nvSpPr>
          <p:spPr bwMode="auto">
            <a:xfrm>
              <a:off x="4656" y="2496"/>
              <a:ext cx="624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/>
                <a:t>(d)</a:t>
              </a:r>
            </a:p>
          </p:txBody>
        </p:sp>
      </p:grp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772400" cy="560387"/>
          </a:xfrm>
        </p:spPr>
        <p:txBody>
          <a:bodyPr/>
          <a:lstStyle/>
          <a:p>
            <a:r>
              <a:rPr lang="en-US" altLang="zh-CN" smtClean="0"/>
              <a:t>11.1 </a:t>
            </a:r>
            <a:r>
              <a:rPr lang="zh-CN" altLang="en-US" smtClean="0"/>
              <a:t>格的定义与性质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5" name="Group 73"/>
          <p:cNvGrpSpPr>
            <a:grpSpLocks/>
          </p:cNvGrpSpPr>
          <p:nvPr/>
        </p:nvGrpSpPr>
        <p:grpSpPr bwMode="auto">
          <a:xfrm>
            <a:off x="1752600" y="1295400"/>
            <a:ext cx="6400800" cy="4953000"/>
            <a:chOff x="1104" y="816"/>
            <a:chExt cx="4032" cy="3120"/>
          </a:xfrm>
        </p:grpSpPr>
        <p:grpSp>
          <p:nvGrpSpPr>
            <p:cNvPr id="26627" name="Group 67"/>
            <p:cNvGrpSpPr>
              <a:grpSpLocks/>
            </p:cNvGrpSpPr>
            <p:nvPr/>
          </p:nvGrpSpPr>
          <p:grpSpPr bwMode="auto">
            <a:xfrm>
              <a:off x="1104" y="816"/>
              <a:ext cx="1152" cy="1169"/>
              <a:chOff x="720" y="1155"/>
              <a:chExt cx="1152" cy="1169"/>
            </a:xfrm>
          </p:grpSpPr>
          <p:sp>
            <p:nvSpPr>
              <p:cNvPr id="26674" name="AutoShape 5"/>
              <p:cNvSpPr>
                <a:spLocks noChangeArrowheads="1"/>
              </p:cNvSpPr>
              <p:nvPr/>
            </p:nvSpPr>
            <p:spPr bwMode="auto">
              <a:xfrm>
                <a:off x="720" y="1155"/>
                <a:ext cx="1152" cy="756"/>
              </a:xfrm>
              <a:prstGeom prst="diamond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26675" name="AutoShape 6"/>
              <p:cNvSpPr>
                <a:spLocks noChangeArrowheads="1"/>
              </p:cNvSpPr>
              <p:nvPr/>
            </p:nvSpPr>
            <p:spPr bwMode="auto">
              <a:xfrm>
                <a:off x="720" y="1567"/>
                <a:ext cx="1152" cy="757"/>
              </a:xfrm>
              <a:prstGeom prst="diamond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26676" name="Line 7"/>
              <p:cNvSpPr>
                <a:spLocks noChangeShapeType="1"/>
              </p:cNvSpPr>
              <p:nvPr/>
            </p:nvSpPr>
            <p:spPr bwMode="auto">
              <a:xfrm>
                <a:off x="1296" y="1911"/>
                <a:ext cx="0" cy="4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7" name="Line 8"/>
              <p:cNvSpPr>
                <a:spLocks noChangeShapeType="1"/>
              </p:cNvSpPr>
              <p:nvPr/>
            </p:nvSpPr>
            <p:spPr bwMode="auto">
              <a:xfrm>
                <a:off x="1872" y="1567"/>
                <a:ext cx="0" cy="4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8" name="Line 9"/>
              <p:cNvSpPr>
                <a:spLocks noChangeShapeType="1"/>
              </p:cNvSpPr>
              <p:nvPr/>
            </p:nvSpPr>
            <p:spPr bwMode="auto">
              <a:xfrm>
                <a:off x="720" y="1567"/>
                <a:ext cx="0" cy="4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9" name="Line 10"/>
              <p:cNvSpPr>
                <a:spLocks noChangeShapeType="1"/>
              </p:cNvSpPr>
              <p:nvPr/>
            </p:nvSpPr>
            <p:spPr bwMode="auto">
              <a:xfrm>
                <a:off x="1296" y="1155"/>
                <a:ext cx="0" cy="4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80" name="Oval 11"/>
              <p:cNvSpPr>
                <a:spLocks noChangeArrowheads="1"/>
              </p:cNvSpPr>
              <p:nvPr/>
            </p:nvSpPr>
            <p:spPr bwMode="auto">
              <a:xfrm>
                <a:off x="1790" y="1522"/>
                <a:ext cx="82" cy="45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26681" name="Oval 12"/>
              <p:cNvSpPr>
                <a:spLocks noChangeArrowheads="1"/>
              </p:cNvSpPr>
              <p:nvPr/>
            </p:nvSpPr>
            <p:spPr bwMode="auto">
              <a:xfrm>
                <a:off x="1790" y="1935"/>
                <a:ext cx="82" cy="45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26682" name="Oval 13"/>
              <p:cNvSpPr>
                <a:spLocks noChangeArrowheads="1"/>
              </p:cNvSpPr>
              <p:nvPr/>
            </p:nvSpPr>
            <p:spPr bwMode="auto">
              <a:xfrm>
                <a:off x="720" y="1935"/>
                <a:ext cx="82" cy="45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26683" name="Oval 14"/>
              <p:cNvSpPr>
                <a:spLocks noChangeArrowheads="1"/>
              </p:cNvSpPr>
              <p:nvPr/>
            </p:nvSpPr>
            <p:spPr bwMode="auto">
              <a:xfrm>
                <a:off x="1296" y="2279"/>
                <a:ext cx="82" cy="45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26684" name="Oval 15"/>
              <p:cNvSpPr>
                <a:spLocks noChangeArrowheads="1"/>
              </p:cNvSpPr>
              <p:nvPr/>
            </p:nvSpPr>
            <p:spPr bwMode="auto">
              <a:xfrm>
                <a:off x="1296" y="1866"/>
                <a:ext cx="82" cy="45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26685" name="Oval 16"/>
              <p:cNvSpPr>
                <a:spLocks noChangeArrowheads="1"/>
              </p:cNvSpPr>
              <p:nvPr/>
            </p:nvSpPr>
            <p:spPr bwMode="auto">
              <a:xfrm>
                <a:off x="720" y="1522"/>
                <a:ext cx="82" cy="45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26686" name="Oval 17"/>
              <p:cNvSpPr>
                <a:spLocks noChangeArrowheads="1"/>
              </p:cNvSpPr>
              <p:nvPr/>
            </p:nvSpPr>
            <p:spPr bwMode="auto">
              <a:xfrm>
                <a:off x="1296" y="1567"/>
                <a:ext cx="82" cy="45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26687" name="Oval 18"/>
              <p:cNvSpPr>
                <a:spLocks noChangeArrowheads="1"/>
              </p:cNvSpPr>
              <p:nvPr/>
            </p:nvSpPr>
            <p:spPr bwMode="auto">
              <a:xfrm>
                <a:off x="1296" y="1155"/>
                <a:ext cx="82" cy="45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26628" name="Text Box 19"/>
            <p:cNvSpPr txBox="1">
              <a:spLocks noChangeArrowheads="1"/>
            </p:cNvSpPr>
            <p:nvPr/>
          </p:nvSpPr>
          <p:spPr bwMode="auto">
            <a:xfrm>
              <a:off x="1488" y="2016"/>
              <a:ext cx="1152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/>
                <a:t>(f)</a:t>
              </a:r>
            </a:p>
          </p:txBody>
        </p:sp>
        <p:grpSp>
          <p:nvGrpSpPr>
            <p:cNvPr id="26629" name="Group 21"/>
            <p:cNvGrpSpPr>
              <a:grpSpLocks/>
            </p:cNvGrpSpPr>
            <p:nvPr/>
          </p:nvGrpSpPr>
          <p:grpSpPr bwMode="auto">
            <a:xfrm rot="-1190869">
              <a:off x="3039" y="861"/>
              <a:ext cx="987" cy="1025"/>
              <a:chOff x="2295" y="3056"/>
              <a:chExt cx="1446" cy="1632"/>
            </a:xfrm>
          </p:grpSpPr>
          <p:sp>
            <p:nvSpPr>
              <p:cNvPr id="26660" name="Oval 22"/>
              <p:cNvSpPr>
                <a:spLocks noChangeArrowheads="1"/>
              </p:cNvSpPr>
              <p:nvPr/>
            </p:nvSpPr>
            <p:spPr bwMode="auto">
              <a:xfrm>
                <a:off x="3313" y="3056"/>
                <a:ext cx="68" cy="68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26661" name="Line 23"/>
              <p:cNvSpPr>
                <a:spLocks noChangeShapeType="1"/>
              </p:cNvSpPr>
              <p:nvPr/>
            </p:nvSpPr>
            <p:spPr bwMode="auto">
              <a:xfrm flipH="1">
                <a:off x="2295" y="3122"/>
                <a:ext cx="1005" cy="124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2" name="Oval 24"/>
              <p:cNvSpPr>
                <a:spLocks noChangeArrowheads="1"/>
              </p:cNvSpPr>
              <p:nvPr/>
            </p:nvSpPr>
            <p:spPr bwMode="auto">
              <a:xfrm>
                <a:off x="2953" y="3476"/>
                <a:ext cx="68" cy="68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26663" name="Line 25"/>
              <p:cNvSpPr>
                <a:spLocks noChangeShapeType="1"/>
              </p:cNvSpPr>
              <p:nvPr/>
            </p:nvSpPr>
            <p:spPr bwMode="auto">
              <a:xfrm>
                <a:off x="3375" y="3118"/>
                <a:ext cx="360" cy="3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4" name="Oval 26"/>
              <p:cNvSpPr>
                <a:spLocks noChangeArrowheads="1"/>
              </p:cNvSpPr>
              <p:nvPr/>
            </p:nvSpPr>
            <p:spPr bwMode="auto">
              <a:xfrm>
                <a:off x="3673" y="3476"/>
                <a:ext cx="68" cy="68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26665" name="Line 27"/>
              <p:cNvSpPr>
                <a:spLocks noChangeShapeType="1"/>
              </p:cNvSpPr>
              <p:nvPr/>
            </p:nvSpPr>
            <p:spPr bwMode="auto">
              <a:xfrm flipH="1">
                <a:off x="2655" y="3496"/>
                <a:ext cx="1086" cy="11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6" name="Oval 28"/>
              <p:cNvSpPr>
                <a:spLocks noChangeArrowheads="1"/>
              </p:cNvSpPr>
              <p:nvPr/>
            </p:nvSpPr>
            <p:spPr bwMode="auto">
              <a:xfrm>
                <a:off x="3381" y="3788"/>
                <a:ext cx="68" cy="68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26667" name="Oval 29"/>
              <p:cNvSpPr>
                <a:spLocks noChangeArrowheads="1"/>
              </p:cNvSpPr>
              <p:nvPr/>
            </p:nvSpPr>
            <p:spPr bwMode="auto">
              <a:xfrm flipV="1">
                <a:off x="3021" y="4204"/>
                <a:ext cx="68" cy="68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26668" name="Line 30"/>
              <p:cNvSpPr>
                <a:spLocks noChangeShapeType="1"/>
              </p:cNvSpPr>
              <p:nvPr/>
            </p:nvSpPr>
            <p:spPr bwMode="auto">
              <a:xfrm flipH="1" flipV="1">
                <a:off x="2661" y="3856"/>
                <a:ext cx="360" cy="3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9" name="Oval 31"/>
              <p:cNvSpPr>
                <a:spLocks noChangeArrowheads="1"/>
              </p:cNvSpPr>
              <p:nvPr/>
            </p:nvSpPr>
            <p:spPr bwMode="auto">
              <a:xfrm flipV="1">
                <a:off x="2661" y="3856"/>
                <a:ext cx="68" cy="68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26670" name="Line 32"/>
              <p:cNvSpPr>
                <a:spLocks noChangeShapeType="1"/>
              </p:cNvSpPr>
              <p:nvPr/>
            </p:nvSpPr>
            <p:spPr bwMode="auto">
              <a:xfrm flipH="1" flipV="1">
                <a:off x="2301" y="4328"/>
                <a:ext cx="360" cy="3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1" name="Oval 33"/>
              <p:cNvSpPr>
                <a:spLocks noChangeArrowheads="1"/>
              </p:cNvSpPr>
              <p:nvPr/>
            </p:nvSpPr>
            <p:spPr bwMode="auto">
              <a:xfrm>
                <a:off x="2301" y="4308"/>
                <a:ext cx="68" cy="68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26672" name="Oval 34"/>
              <p:cNvSpPr>
                <a:spLocks noChangeArrowheads="1"/>
              </p:cNvSpPr>
              <p:nvPr/>
            </p:nvSpPr>
            <p:spPr bwMode="auto">
              <a:xfrm>
                <a:off x="2661" y="4620"/>
                <a:ext cx="68" cy="68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26673" name="Line 35"/>
              <p:cNvSpPr>
                <a:spLocks noChangeShapeType="1"/>
              </p:cNvSpPr>
              <p:nvPr/>
            </p:nvSpPr>
            <p:spPr bwMode="auto">
              <a:xfrm>
                <a:off x="3021" y="3544"/>
                <a:ext cx="384" cy="2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630" name="Text Box 36"/>
            <p:cNvSpPr txBox="1">
              <a:spLocks noChangeArrowheads="1"/>
            </p:cNvSpPr>
            <p:nvPr/>
          </p:nvSpPr>
          <p:spPr bwMode="auto">
            <a:xfrm>
              <a:off x="3190" y="1968"/>
              <a:ext cx="108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/>
                <a:t>(g)</a:t>
              </a:r>
            </a:p>
          </p:txBody>
        </p:sp>
        <p:grpSp>
          <p:nvGrpSpPr>
            <p:cNvPr id="26631" name="Group 69"/>
            <p:cNvGrpSpPr>
              <a:grpSpLocks/>
            </p:cNvGrpSpPr>
            <p:nvPr/>
          </p:nvGrpSpPr>
          <p:grpSpPr bwMode="auto">
            <a:xfrm>
              <a:off x="1290" y="2496"/>
              <a:ext cx="924" cy="998"/>
              <a:chOff x="1290" y="2496"/>
              <a:chExt cx="924" cy="998"/>
            </a:xfrm>
          </p:grpSpPr>
          <p:grpSp>
            <p:nvGrpSpPr>
              <p:cNvPr id="26648" name="Group 38"/>
              <p:cNvGrpSpPr>
                <a:grpSpLocks/>
              </p:cNvGrpSpPr>
              <p:nvPr/>
            </p:nvGrpSpPr>
            <p:grpSpPr bwMode="auto">
              <a:xfrm>
                <a:off x="1363" y="2542"/>
                <a:ext cx="259" cy="906"/>
                <a:chOff x="3981" y="2920"/>
                <a:chExt cx="360" cy="1664"/>
              </a:xfrm>
            </p:grpSpPr>
            <p:sp>
              <p:nvSpPr>
                <p:cNvPr id="26658" name="Line 39"/>
                <p:cNvSpPr>
                  <a:spLocks noChangeShapeType="1"/>
                </p:cNvSpPr>
                <p:nvPr/>
              </p:nvSpPr>
              <p:spPr bwMode="auto">
                <a:xfrm>
                  <a:off x="3981" y="2920"/>
                  <a:ext cx="360" cy="8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59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3981" y="3752"/>
                  <a:ext cx="360" cy="8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649" name="Group 41"/>
              <p:cNvGrpSpPr>
                <a:grpSpLocks/>
              </p:cNvGrpSpPr>
              <p:nvPr/>
            </p:nvGrpSpPr>
            <p:grpSpPr bwMode="auto">
              <a:xfrm flipH="1">
                <a:off x="1882" y="2542"/>
                <a:ext cx="259" cy="906"/>
                <a:chOff x="3981" y="2920"/>
                <a:chExt cx="360" cy="1664"/>
              </a:xfrm>
            </p:grpSpPr>
            <p:sp>
              <p:nvSpPr>
                <p:cNvPr id="26656" name="Line 42"/>
                <p:cNvSpPr>
                  <a:spLocks noChangeShapeType="1"/>
                </p:cNvSpPr>
                <p:nvPr/>
              </p:nvSpPr>
              <p:spPr bwMode="auto">
                <a:xfrm>
                  <a:off x="3981" y="2920"/>
                  <a:ext cx="360" cy="8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57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3981" y="3752"/>
                  <a:ext cx="360" cy="8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650" name="Oval 44"/>
              <p:cNvSpPr>
                <a:spLocks noChangeArrowheads="1"/>
              </p:cNvSpPr>
              <p:nvPr/>
            </p:nvSpPr>
            <p:spPr bwMode="auto">
              <a:xfrm>
                <a:off x="1549" y="2984"/>
                <a:ext cx="73" cy="46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26651" name="Oval 45"/>
              <p:cNvSpPr>
                <a:spLocks noChangeArrowheads="1"/>
              </p:cNvSpPr>
              <p:nvPr/>
            </p:nvSpPr>
            <p:spPr bwMode="auto">
              <a:xfrm>
                <a:off x="1290" y="3448"/>
                <a:ext cx="73" cy="46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26652" name="Oval 46"/>
              <p:cNvSpPr>
                <a:spLocks noChangeArrowheads="1"/>
              </p:cNvSpPr>
              <p:nvPr/>
            </p:nvSpPr>
            <p:spPr bwMode="auto">
              <a:xfrm>
                <a:off x="1882" y="2984"/>
                <a:ext cx="73" cy="46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26653" name="Oval 47"/>
              <p:cNvSpPr>
                <a:spLocks noChangeArrowheads="1"/>
              </p:cNvSpPr>
              <p:nvPr/>
            </p:nvSpPr>
            <p:spPr bwMode="auto">
              <a:xfrm>
                <a:off x="2141" y="3402"/>
                <a:ext cx="73" cy="46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26654" name="Oval 48"/>
              <p:cNvSpPr>
                <a:spLocks noChangeArrowheads="1"/>
              </p:cNvSpPr>
              <p:nvPr/>
            </p:nvSpPr>
            <p:spPr bwMode="auto">
              <a:xfrm>
                <a:off x="2141" y="2496"/>
                <a:ext cx="73" cy="46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26655" name="Oval 49"/>
              <p:cNvSpPr>
                <a:spLocks noChangeArrowheads="1"/>
              </p:cNvSpPr>
              <p:nvPr/>
            </p:nvSpPr>
            <p:spPr bwMode="auto">
              <a:xfrm>
                <a:off x="1290" y="2542"/>
                <a:ext cx="73" cy="45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26632" name="Text Box 50"/>
            <p:cNvSpPr txBox="1">
              <a:spLocks noChangeArrowheads="1"/>
            </p:cNvSpPr>
            <p:nvPr/>
          </p:nvSpPr>
          <p:spPr bwMode="auto">
            <a:xfrm>
              <a:off x="1344" y="2820"/>
              <a:ext cx="518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/>
                <a:t>a</a:t>
              </a:r>
            </a:p>
          </p:txBody>
        </p:sp>
        <p:sp>
          <p:nvSpPr>
            <p:cNvPr id="26633" name="Text Box 51"/>
            <p:cNvSpPr txBox="1">
              <a:spLocks noChangeArrowheads="1"/>
            </p:cNvSpPr>
            <p:nvPr/>
          </p:nvSpPr>
          <p:spPr bwMode="auto">
            <a:xfrm>
              <a:off x="1930" y="2820"/>
              <a:ext cx="518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/>
                <a:t>b</a:t>
              </a:r>
            </a:p>
          </p:txBody>
        </p:sp>
        <p:sp>
          <p:nvSpPr>
            <p:cNvPr id="26634" name="Text Box 52"/>
            <p:cNvSpPr txBox="1">
              <a:spLocks noChangeArrowheads="1"/>
            </p:cNvSpPr>
            <p:nvPr/>
          </p:nvSpPr>
          <p:spPr bwMode="auto">
            <a:xfrm>
              <a:off x="1248" y="3587"/>
              <a:ext cx="1372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/>
                <a:t>     (h) </a:t>
              </a:r>
              <a:endParaRPr lang="zh-CN" altLang="en-US" sz="2800"/>
            </a:p>
          </p:txBody>
        </p:sp>
        <p:grpSp>
          <p:nvGrpSpPr>
            <p:cNvPr id="26635" name="Group 71"/>
            <p:cNvGrpSpPr>
              <a:grpSpLocks/>
            </p:cNvGrpSpPr>
            <p:nvPr/>
          </p:nvGrpSpPr>
          <p:grpSpPr bwMode="auto">
            <a:xfrm>
              <a:off x="3552" y="2560"/>
              <a:ext cx="576" cy="896"/>
              <a:chOff x="3552" y="2560"/>
              <a:chExt cx="576" cy="896"/>
            </a:xfrm>
          </p:grpSpPr>
          <p:sp>
            <p:nvSpPr>
              <p:cNvPr id="26646" name="AutoShape 55"/>
              <p:cNvSpPr>
                <a:spLocks noChangeArrowheads="1"/>
              </p:cNvSpPr>
              <p:nvPr/>
            </p:nvSpPr>
            <p:spPr bwMode="auto">
              <a:xfrm>
                <a:off x="3552" y="2560"/>
                <a:ext cx="288" cy="896"/>
              </a:xfrm>
              <a:prstGeom prst="diamond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26647" name="AutoShape 56"/>
              <p:cNvSpPr>
                <a:spLocks noChangeArrowheads="1"/>
              </p:cNvSpPr>
              <p:nvPr/>
            </p:nvSpPr>
            <p:spPr bwMode="auto">
              <a:xfrm>
                <a:off x="3840" y="2560"/>
                <a:ext cx="288" cy="896"/>
              </a:xfrm>
              <a:prstGeom prst="diamond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26636" name="Text Box 57"/>
            <p:cNvSpPr txBox="1">
              <a:spLocks noChangeArrowheads="1"/>
            </p:cNvSpPr>
            <p:nvPr/>
          </p:nvSpPr>
          <p:spPr bwMode="auto">
            <a:xfrm>
              <a:off x="3456" y="2304"/>
              <a:ext cx="9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/>
                <a:t>a        b</a:t>
              </a:r>
            </a:p>
          </p:txBody>
        </p:sp>
        <p:sp>
          <p:nvSpPr>
            <p:cNvPr id="26637" name="Text Box 58"/>
            <p:cNvSpPr txBox="1">
              <a:spLocks noChangeArrowheads="1"/>
            </p:cNvSpPr>
            <p:nvPr/>
          </p:nvSpPr>
          <p:spPr bwMode="auto">
            <a:xfrm>
              <a:off x="3552" y="3392"/>
              <a:ext cx="1152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/>
                <a:t>c       d</a:t>
              </a:r>
            </a:p>
          </p:txBody>
        </p:sp>
        <p:sp>
          <p:nvSpPr>
            <p:cNvPr id="26638" name="Text Box 59"/>
            <p:cNvSpPr txBox="1">
              <a:spLocks noChangeArrowheads="1"/>
            </p:cNvSpPr>
            <p:nvPr/>
          </p:nvSpPr>
          <p:spPr bwMode="auto">
            <a:xfrm>
              <a:off x="3696" y="3616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/>
                <a:t>(i)</a:t>
              </a:r>
            </a:p>
          </p:txBody>
        </p:sp>
        <p:sp>
          <p:nvSpPr>
            <p:cNvPr id="26639" name="Oval 60"/>
            <p:cNvSpPr>
              <a:spLocks noChangeArrowheads="1"/>
            </p:cNvSpPr>
            <p:nvPr/>
          </p:nvSpPr>
          <p:spPr bwMode="auto">
            <a:xfrm>
              <a:off x="3930" y="3478"/>
              <a:ext cx="54" cy="42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26640" name="Oval 61"/>
            <p:cNvSpPr>
              <a:spLocks noChangeArrowheads="1"/>
            </p:cNvSpPr>
            <p:nvPr/>
          </p:nvSpPr>
          <p:spPr bwMode="auto">
            <a:xfrm>
              <a:off x="3642" y="3456"/>
              <a:ext cx="54" cy="42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26641" name="Oval 62"/>
            <p:cNvSpPr>
              <a:spLocks noChangeArrowheads="1"/>
            </p:cNvSpPr>
            <p:nvPr/>
          </p:nvSpPr>
          <p:spPr bwMode="auto">
            <a:xfrm>
              <a:off x="3504" y="3008"/>
              <a:ext cx="54" cy="42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26642" name="Oval 63"/>
            <p:cNvSpPr>
              <a:spLocks noChangeArrowheads="1"/>
            </p:cNvSpPr>
            <p:nvPr/>
          </p:nvSpPr>
          <p:spPr bwMode="auto">
            <a:xfrm>
              <a:off x="3642" y="2560"/>
              <a:ext cx="54" cy="42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26643" name="Oval 64"/>
            <p:cNvSpPr>
              <a:spLocks noChangeArrowheads="1"/>
            </p:cNvSpPr>
            <p:nvPr/>
          </p:nvSpPr>
          <p:spPr bwMode="auto">
            <a:xfrm>
              <a:off x="3930" y="2560"/>
              <a:ext cx="54" cy="42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26644" name="Oval 65"/>
            <p:cNvSpPr>
              <a:spLocks noChangeArrowheads="1"/>
            </p:cNvSpPr>
            <p:nvPr/>
          </p:nvSpPr>
          <p:spPr bwMode="auto">
            <a:xfrm>
              <a:off x="4080" y="3008"/>
              <a:ext cx="54" cy="42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26645" name="Oval 66"/>
            <p:cNvSpPr>
              <a:spLocks noChangeArrowheads="1"/>
            </p:cNvSpPr>
            <p:nvPr/>
          </p:nvSpPr>
          <p:spPr bwMode="auto">
            <a:xfrm>
              <a:off x="3792" y="3008"/>
              <a:ext cx="54" cy="42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67" name="Rectangle 2"/>
          <p:cNvSpPr txBox="1">
            <a:spLocks noChangeArrowheads="1"/>
          </p:cNvSpPr>
          <p:nvPr/>
        </p:nvSpPr>
        <p:spPr bwMode="auto">
          <a:xfrm>
            <a:off x="971550" y="404813"/>
            <a:ext cx="7772400" cy="560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0" hangingPunct="0">
              <a:defRPr/>
            </a:pPr>
            <a:r>
              <a:rPr kumimoji="1" lang="en-US" altLang="zh-CN" sz="4000" kern="0">
                <a:solidFill>
                  <a:srgbClr val="2359FB"/>
                </a:solidFill>
                <a:latin typeface="+mj-lt"/>
                <a:ea typeface="+mj-ea"/>
                <a:cs typeface="+mj-cs"/>
              </a:rPr>
              <a:t>11.1 </a:t>
            </a:r>
            <a:r>
              <a:rPr kumimoji="1" lang="zh-CN" altLang="en-US" sz="4000" kern="0">
                <a:solidFill>
                  <a:srgbClr val="2359FB"/>
                </a:solidFill>
                <a:latin typeface="+mj-lt"/>
                <a:ea typeface="+mj-ea"/>
                <a:cs typeface="+mj-cs"/>
              </a:rPr>
              <a:t>格的定义与性质</a:t>
            </a:r>
            <a:endParaRPr kumimoji="1" lang="zh-CN" altLang="en-US" sz="4000" kern="0" dirty="0">
              <a:solidFill>
                <a:srgbClr val="2359FB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228012" cy="51022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accent2"/>
                </a:solidFill>
                <a:ea typeface="仿宋_GB2312" pitchFamily="49" charset="-122"/>
              </a:rPr>
              <a:t>例</a:t>
            </a:r>
            <a:r>
              <a:rPr lang="en-US" altLang="zh-CN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:</a:t>
            </a:r>
            <a:r>
              <a:rPr lang="zh-CN" altLang="en-US" dirty="0" smtClean="0">
                <a:ea typeface="仿宋_GB2312" pitchFamily="49" charset="-122"/>
              </a:rPr>
              <a:t>设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S</a:t>
            </a:r>
            <a:r>
              <a:rPr lang="zh-CN" altLang="en-US" dirty="0" smtClean="0">
                <a:ea typeface="仿宋_GB2312" pitchFamily="49" charset="-122"/>
              </a:rPr>
              <a:t>是一集合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,P(S)</a:t>
            </a:r>
            <a:r>
              <a:rPr lang="zh-CN" altLang="en-US" dirty="0" smtClean="0">
                <a:ea typeface="仿宋_GB2312" pitchFamily="49" charset="-122"/>
              </a:rPr>
              <a:t>是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S</a:t>
            </a:r>
            <a:r>
              <a:rPr lang="zh-CN" altLang="en-US" dirty="0" smtClean="0">
                <a:ea typeface="仿宋_GB2312" pitchFamily="49" charset="-122"/>
              </a:rPr>
              <a:t>的幂集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dirty="0" smtClean="0">
                <a:ea typeface="仿宋_GB2312" pitchFamily="49" charset="-122"/>
              </a:rPr>
              <a:t>则</a:t>
            </a:r>
            <a:r>
              <a:rPr lang="en-US" altLang="zh-CN" dirty="0" smtClean="0">
                <a:ea typeface="仿宋_GB2312" pitchFamily="49" charset="-122"/>
              </a:rPr>
              <a:t>&lt;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P(S),</a:t>
            </a:r>
            <a:r>
              <a:rPr lang="en-US" altLang="zh-CN" dirty="0" smtClean="0">
                <a:ea typeface="仿宋_GB2312" pitchFamily="49" charset="-122"/>
                <a:sym typeface="Symbol" pitchFamily="18" charset="2"/>
              </a:rPr>
              <a:t>&gt;</a:t>
            </a:r>
            <a:r>
              <a:rPr lang="zh-CN" altLang="en-US" dirty="0" smtClean="0">
                <a:ea typeface="仿宋_GB2312" pitchFamily="49" charset="-122"/>
              </a:rPr>
              <a:t>是一个偏序集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en-US" altLang="zh-CN" dirty="0" smtClean="0">
                <a:ea typeface="仿宋_GB2312" pitchFamily="49" charset="-122"/>
                <a:sym typeface="Symbol" pitchFamily="18" charset="2"/>
              </a:rPr>
              <a:t>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A,B</a:t>
            </a:r>
            <a:r>
              <a:rPr lang="en-US" altLang="zh-CN" dirty="0" smtClean="0">
                <a:ea typeface="仿宋_GB2312" pitchFamily="49" charset="-122"/>
              </a:rPr>
              <a:t>∈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P(S),</a:t>
            </a:r>
            <a:r>
              <a:rPr lang="zh-CN" altLang="en-US" dirty="0" smtClean="0">
                <a:ea typeface="仿宋_GB2312" pitchFamily="49" charset="-122"/>
              </a:rPr>
              <a:t>易证明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,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     </a:t>
            </a:r>
            <a:r>
              <a:rPr lang="en-US" altLang="zh-CN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  <a:latin typeface="Lucida Sans Unicode" pitchFamily="34" charset="0"/>
                <a:ea typeface="仿宋_GB2312" pitchFamily="49" charset="-122"/>
                <a:cs typeface="Lucida Sans Unicode" pitchFamily="34" charset="0"/>
              </a:rPr>
              <a:t>∧</a:t>
            </a:r>
            <a:r>
              <a:rPr lang="en-US" altLang="zh-CN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B=A</a:t>
            </a:r>
            <a:r>
              <a:rPr lang="en-US" altLang="zh-CN" dirty="0" smtClean="0">
                <a:solidFill>
                  <a:srgbClr val="FF0000"/>
                </a:solidFill>
                <a:ea typeface="仿宋_GB2312" pitchFamily="49" charset="-122"/>
              </a:rPr>
              <a:t>∩</a:t>
            </a:r>
            <a:r>
              <a:rPr lang="en-US" altLang="zh-CN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en-US" altLang="zh-CN" dirty="0" smtClean="0">
                <a:solidFill>
                  <a:srgbClr val="FF0000"/>
                </a:solidFill>
                <a:ea typeface="仿宋_GB2312" pitchFamily="49" charset="-122"/>
              </a:rPr>
              <a:t>∈</a:t>
            </a:r>
            <a:r>
              <a:rPr lang="en-US" altLang="zh-CN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P(S),  A</a:t>
            </a:r>
            <a:r>
              <a:rPr lang="en-US" altLang="zh-CN" dirty="0" smtClean="0">
                <a:solidFill>
                  <a:srgbClr val="FF0000"/>
                </a:solidFill>
                <a:latin typeface="Lucida Sans Unicode" pitchFamily="34" charset="0"/>
                <a:ea typeface="仿宋_GB2312" pitchFamily="49" charset="-122"/>
              </a:rPr>
              <a:t>∨</a:t>
            </a:r>
            <a:r>
              <a:rPr lang="en-US" altLang="zh-CN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B=A</a:t>
            </a:r>
            <a:r>
              <a:rPr lang="en-US" altLang="zh-CN" dirty="0" smtClean="0">
                <a:solidFill>
                  <a:srgbClr val="FF0000"/>
                </a:solidFill>
                <a:ea typeface="仿宋_GB2312" pitchFamily="49" charset="-122"/>
              </a:rPr>
              <a:t>∪</a:t>
            </a:r>
            <a:r>
              <a:rPr lang="en-US" altLang="zh-CN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en-US" altLang="zh-CN" dirty="0" smtClean="0">
                <a:solidFill>
                  <a:srgbClr val="FF0000"/>
                </a:solidFill>
                <a:ea typeface="仿宋_GB2312" pitchFamily="49" charset="-122"/>
              </a:rPr>
              <a:t>∈</a:t>
            </a:r>
            <a:r>
              <a:rPr lang="en-US" altLang="zh-CN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P(S)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ea typeface="仿宋_GB2312" pitchFamily="49" charset="-122"/>
              </a:rPr>
              <a:t>∴&lt;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P(S),</a:t>
            </a:r>
            <a:r>
              <a:rPr lang="en-US" altLang="zh-CN" dirty="0" smtClean="0">
                <a:ea typeface="仿宋_GB2312" pitchFamily="49" charset="-122"/>
                <a:sym typeface="Symbol" pitchFamily="18" charset="2"/>
              </a:rPr>
              <a:t>&gt;</a:t>
            </a:r>
            <a:r>
              <a:rPr lang="zh-CN" altLang="en-US" dirty="0" smtClean="0">
                <a:ea typeface="仿宋_GB2312" pitchFamily="49" charset="-122"/>
              </a:rPr>
              <a:t>是一个格。</a:t>
            </a:r>
            <a:endParaRPr lang="zh-CN" altLang="en-US" dirty="0" smtClean="0"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747713" y="3270250"/>
            <a:ext cx="7620000" cy="3373438"/>
            <a:chOff x="576" y="1811"/>
            <a:chExt cx="4800" cy="2125"/>
          </a:xfrm>
        </p:grpSpPr>
        <p:sp>
          <p:nvSpPr>
            <p:cNvPr id="28676" name="Line 6"/>
            <p:cNvSpPr>
              <a:spLocks noChangeShapeType="1"/>
            </p:cNvSpPr>
            <p:nvPr/>
          </p:nvSpPr>
          <p:spPr bwMode="auto">
            <a:xfrm>
              <a:off x="1375" y="2354"/>
              <a:ext cx="0" cy="7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7" name="Oval 7"/>
            <p:cNvSpPr>
              <a:spLocks noChangeArrowheads="1"/>
            </p:cNvSpPr>
            <p:nvPr/>
          </p:nvSpPr>
          <p:spPr bwMode="auto">
            <a:xfrm>
              <a:off x="1355" y="2304"/>
              <a:ext cx="40" cy="50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28678" name="Oval 8"/>
            <p:cNvSpPr>
              <a:spLocks noChangeArrowheads="1"/>
            </p:cNvSpPr>
            <p:nvPr/>
          </p:nvSpPr>
          <p:spPr bwMode="auto">
            <a:xfrm>
              <a:off x="1355" y="3063"/>
              <a:ext cx="40" cy="50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28679" name="Text Box 9"/>
            <p:cNvSpPr txBox="1">
              <a:spLocks noChangeArrowheads="1"/>
            </p:cNvSpPr>
            <p:nvPr/>
          </p:nvSpPr>
          <p:spPr bwMode="auto">
            <a:xfrm>
              <a:off x="1165" y="2050"/>
              <a:ext cx="560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/>
                <a:t>{a}</a:t>
              </a:r>
            </a:p>
          </p:txBody>
        </p:sp>
        <p:sp>
          <p:nvSpPr>
            <p:cNvPr id="28680" name="Text Box 10"/>
            <p:cNvSpPr txBox="1">
              <a:spLocks noChangeArrowheads="1"/>
            </p:cNvSpPr>
            <p:nvPr/>
          </p:nvSpPr>
          <p:spPr bwMode="auto">
            <a:xfrm>
              <a:off x="1235" y="3037"/>
              <a:ext cx="350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>
                  <a:sym typeface="Symbol" pitchFamily="18" charset="2"/>
                </a:rPr>
                <a:t></a:t>
              </a:r>
              <a:endParaRPr lang="en-US" altLang="zh-CN" sz="2800"/>
            </a:p>
          </p:txBody>
        </p:sp>
        <p:sp>
          <p:nvSpPr>
            <p:cNvPr id="28681" name="Text Box 11"/>
            <p:cNvSpPr txBox="1">
              <a:spLocks noChangeArrowheads="1"/>
            </p:cNvSpPr>
            <p:nvPr/>
          </p:nvSpPr>
          <p:spPr bwMode="auto">
            <a:xfrm>
              <a:off x="576" y="3329"/>
              <a:ext cx="1440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800"/>
                <a:t>S={a}</a:t>
              </a:r>
            </a:p>
          </p:txBody>
        </p:sp>
        <p:sp>
          <p:nvSpPr>
            <p:cNvPr id="28682" name="AutoShape 12"/>
            <p:cNvSpPr>
              <a:spLocks noChangeArrowheads="1"/>
            </p:cNvSpPr>
            <p:nvPr/>
          </p:nvSpPr>
          <p:spPr bwMode="auto">
            <a:xfrm>
              <a:off x="2424" y="2190"/>
              <a:ext cx="359" cy="911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28683" name="Text Box 13"/>
            <p:cNvSpPr txBox="1">
              <a:spLocks noChangeArrowheads="1"/>
            </p:cNvSpPr>
            <p:nvPr/>
          </p:nvSpPr>
          <p:spPr bwMode="auto">
            <a:xfrm>
              <a:off x="2493" y="3025"/>
              <a:ext cx="350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>
                  <a:sym typeface="Symbol" pitchFamily="18" charset="2"/>
                </a:rPr>
                <a:t></a:t>
              </a:r>
              <a:endParaRPr lang="en-US" altLang="zh-CN" sz="2800"/>
            </a:p>
            <a:p>
              <a:pPr algn="just" eaLnBrk="0" hangingPunct="0"/>
              <a:endParaRPr lang="en-US" altLang="zh-CN" sz="2800"/>
            </a:p>
          </p:txBody>
        </p:sp>
        <p:sp>
          <p:nvSpPr>
            <p:cNvPr id="28684" name="Text Box 14"/>
            <p:cNvSpPr txBox="1">
              <a:spLocks noChangeArrowheads="1"/>
            </p:cNvSpPr>
            <p:nvPr/>
          </p:nvSpPr>
          <p:spPr bwMode="auto">
            <a:xfrm>
              <a:off x="2354" y="1963"/>
              <a:ext cx="629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/>
                <a:t>{a,b}</a:t>
              </a:r>
            </a:p>
          </p:txBody>
        </p:sp>
        <p:sp>
          <p:nvSpPr>
            <p:cNvPr id="28685" name="Text Box 15"/>
            <p:cNvSpPr txBox="1">
              <a:spLocks noChangeArrowheads="1"/>
            </p:cNvSpPr>
            <p:nvPr/>
          </p:nvSpPr>
          <p:spPr bwMode="auto">
            <a:xfrm>
              <a:off x="2144" y="2494"/>
              <a:ext cx="489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/>
                <a:t>{a}</a:t>
              </a:r>
            </a:p>
          </p:txBody>
        </p:sp>
        <p:sp>
          <p:nvSpPr>
            <p:cNvPr id="28686" name="Text Box 16"/>
            <p:cNvSpPr txBox="1">
              <a:spLocks noChangeArrowheads="1"/>
            </p:cNvSpPr>
            <p:nvPr/>
          </p:nvSpPr>
          <p:spPr bwMode="auto">
            <a:xfrm>
              <a:off x="2773" y="2494"/>
              <a:ext cx="489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/>
                <a:t>{b}</a:t>
              </a:r>
            </a:p>
          </p:txBody>
        </p:sp>
        <p:sp>
          <p:nvSpPr>
            <p:cNvPr id="28687" name="Text Box 17"/>
            <p:cNvSpPr txBox="1">
              <a:spLocks noChangeArrowheads="1"/>
            </p:cNvSpPr>
            <p:nvPr/>
          </p:nvSpPr>
          <p:spPr bwMode="auto">
            <a:xfrm>
              <a:off x="1918" y="3329"/>
              <a:ext cx="1538" cy="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800"/>
                <a:t>S={a,b}</a:t>
              </a:r>
            </a:p>
          </p:txBody>
        </p:sp>
        <p:grpSp>
          <p:nvGrpSpPr>
            <p:cNvPr id="28688" name="Group 18"/>
            <p:cNvGrpSpPr>
              <a:grpSpLocks/>
            </p:cNvGrpSpPr>
            <p:nvPr/>
          </p:nvGrpSpPr>
          <p:grpSpPr bwMode="auto">
            <a:xfrm>
              <a:off x="3472" y="2039"/>
              <a:ext cx="739" cy="1115"/>
              <a:chOff x="5046" y="5312"/>
              <a:chExt cx="1095" cy="1248"/>
            </a:xfrm>
          </p:grpSpPr>
          <p:sp>
            <p:nvSpPr>
              <p:cNvPr id="28698" name="AutoShape 19"/>
              <p:cNvSpPr>
                <a:spLocks noChangeArrowheads="1"/>
              </p:cNvSpPr>
              <p:nvPr/>
            </p:nvSpPr>
            <p:spPr bwMode="auto">
              <a:xfrm>
                <a:off x="5061" y="5312"/>
                <a:ext cx="1080" cy="728"/>
              </a:xfrm>
              <a:prstGeom prst="diamond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28699" name="AutoShape 20"/>
              <p:cNvSpPr>
                <a:spLocks noChangeArrowheads="1"/>
              </p:cNvSpPr>
              <p:nvPr/>
            </p:nvSpPr>
            <p:spPr bwMode="auto">
              <a:xfrm>
                <a:off x="5061" y="5832"/>
                <a:ext cx="1080" cy="728"/>
              </a:xfrm>
              <a:prstGeom prst="diamond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28700" name="Line 21"/>
              <p:cNvSpPr>
                <a:spLocks noChangeShapeType="1"/>
              </p:cNvSpPr>
              <p:nvPr/>
            </p:nvSpPr>
            <p:spPr bwMode="auto">
              <a:xfrm>
                <a:off x="5610" y="6040"/>
                <a:ext cx="0" cy="5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1" name="Line 22"/>
              <p:cNvSpPr>
                <a:spLocks noChangeShapeType="1"/>
              </p:cNvSpPr>
              <p:nvPr/>
            </p:nvSpPr>
            <p:spPr bwMode="auto">
              <a:xfrm>
                <a:off x="5610" y="5328"/>
                <a:ext cx="0" cy="5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2" name="Line 23"/>
              <p:cNvSpPr>
                <a:spLocks noChangeShapeType="1"/>
              </p:cNvSpPr>
              <p:nvPr/>
            </p:nvSpPr>
            <p:spPr bwMode="auto">
              <a:xfrm>
                <a:off x="6132" y="5699"/>
                <a:ext cx="0" cy="5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3" name="Line 24"/>
              <p:cNvSpPr>
                <a:spLocks noChangeShapeType="1"/>
              </p:cNvSpPr>
              <p:nvPr/>
            </p:nvSpPr>
            <p:spPr bwMode="auto">
              <a:xfrm>
                <a:off x="5046" y="5690"/>
                <a:ext cx="0" cy="5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689" name="Text Box 25"/>
            <p:cNvSpPr txBox="1">
              <a:spLocks noChangeArrowheads="1"/>
            </p:cNvSpPr>
            <p:nvPr/>
          </p:nvSpPr>
          <p:spPr bwMode="auto">
            <a:xfrm>
              <a:off x="3612" y="1811"/>
              <a:ext cx="858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dirty="0"/>
                <a:t>{</a:t>
              </a:r>
              <a:r>
                <a:rPr lang="en-US" altLang="zh-CN" sz="2800" dirty="0" err="1" smtClean="0"/>
                <a:t>a,b,c</a:t>
              </a:r>
              <a:r>
                <a:rPr lang="en-US" altLang="zh-CN" sz="2800" dirty="0" smtClean="0"/>
                <a:t>}}</a:t>
              </a:r>
              <a:endParaRPr lang="en-US" altLang="zh-CN" sz="2800" dirty="0"/>
            </a:p>
          </p:txBody>
        </p:sp>
        <p:sp>
          <p:nvSpPr>
            <p:cNvPr id="28690" name="Text Box 26"/>
            <p:cNvSpPr txBox="1">
              <a:spLocks noChangeArrowheads="1"/>
            </p:cNvSpPr>
            <p:nvPr/>
          </p:nvSpPr>
          <p:spPr bwMode="auto">
            <a:xfrm>
              <a:off x="4241" y="2190"/>
              <a:ext cx="751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/>
                <a:t>{ b,c}</a:t>
              </a:r>
            </a:p>
          </p:txBody>
        </p:sp>
        <p:sp>
          <p:nvSpPr>
            <p:cNvPr id="28691" name="Text Box 27"/>
            <p:cNvSpPr txBox="1">
              <a:spLocks noChangeArrowheads="1"/>
            </p:cNvSpPr>
            <p:nvPr/>
          </p:nvSpPr>
          <p:spPr bwMode="auto">
            <a:xfrm>
              <a:off x="4171" y="2646"/>
              <a:ext cx="489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/>
                <a:t>{c}</a:t>
              </a:r>
            </a:p>
          </p:txBody>
        </p:sp>
        <p:sp>
          <p:nvSpPr>
            <p:cNvPr id="28692" name="Text Box 28"/>
            <p:cNvSpPr txBox="1">
              <a:spLocks noChangeArrowheads="1"/>
            </p:cNvSpPr>
            <p:nvPr/>
          </p:nvSpPr>
          <p:spPr bwMode="auto">
            <a:xfrm>
              <a:off x="3821" y="3039"/>
              <a:ext cx="699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>
                  <a:sym typeface="Symbol" pitchFamily="18" charset="2"/>
                </a:rPr>
                <a:t></a:t>
              </a:r>
              <a:endParaRPr lang="en-US" altLang="zh-CN" sz="2800"/>
            </a:p>
          </p:txBody>
        </p:sp>
        <p:sp>
          <p:nvSpPr>
            <p:cNvPr id="28693" name="Text Box 29"/>
            <p:cNvSpPr txBox="1">
              <a:spLocks noChangeArrowheads="1"/>
            </p:cNvSpPr>
            <p:nvPr/>
          </p:nvSpPr>
          <p:spPr bwMode="auto">
            <a:xfrm>
              <a:off x="3262" y="2811"/>
              <a:ext cx="629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/>
                <a:t>{a}</a:t>
              </a:r>
            </a:p>
          </p:txBody>
        </p:sp>
        <p:sp>
          <p:nvSpPr>
            <p:cNvPr id="28694" name="Text Box 30"/>
            <p:cNvSpPr txBox="1">
              <a:spLocks noChangeArrowheads="1"/>
            </p:cNvSpPr>
            <p:nvPr/>
          </p:nvSpPr>
          <p:spPr bwMode="auto">
            <a:xfrm>
              <a:off x="3123" y="2128"/>
              <a:ext cx="717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/>
                <a:t>{a,b}</a:t>
              </a:r>
            </a:p>
          </p:txBody>
        </p:sp>
        <p:sp>
          <p:nvSpPr>
            <p:cNvPr id="28695" name="Text Box 31"/>
            <p:cNvSpPr txBox="1">
              <a:spLocks noChangeArrowheads="1"/>
            </p:cNvSpPr>
            <p:nvPr/>
          </p:nvSpPr>
          <p:spPr bwMode="auto">
            <a:xfrm>
              <a:off x="3821" y="2584"/>
              <a:ext cx="643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/>
                <a:t>{b}</a:t>
              </a:r>
            </a:p>
          </p:txBody>
        </p:sp>
        <p:sp>
          <p:nvSpPr>
            <p:cNvPr id="28696" name="Text Box 32"/>
            <p:cNvSpPr txBox="1">
              <a:spLocks noChangeArrowheads="1"/>
            </p:cNvSpPr>
            <p:nvPr/>
          </p:nvSpPr>
          <p:spPr bwMode="auto">
            <a:xfrm>
              <a:off x="3682" y="2280"/>
              <a:ext cx="629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/>
                <a:t>{a,c}</a:t>
              </a:r>
            </a:p>
          </p:txBody>
        </p:sp>
        <p:sp>
          <p:nvSpPr>
            <p:cNvPr id="28697" name="Text Box 33"/>
            <p:cNvSpPr txBox="1">
              <a:spLocks noChangeArrowheads="1"/>
            </p:cNvSpPr>
            <p:nvPr/>
          </p:nvSpPr>
          <p:spPr bwMode="auto">
            <a:xfrm>
              <a:off x="3572" y="3343"/>
              <a:ext cx="1804" cy="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2800"/>
                <a:t>S={a,b,c}</a:t>
              </a:r>
            </a:p>
          </p:txBody>
        </p:sp>
      </p:grp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772400" cy="560387"/>
          </a:xfrm>
        </p:spPr>
        <p:txBody>
          <a:bodyPr/>
          <a:lstStyle/>
          <a:p>
            <a:r>
              <a:rPr lang="en-US" altLang="zh-CN" smtClean="0"/>
              <a:t>11.1 </a:t>
            </a:r>
            <a:r>
              <a:rPr lang="zh-CN" altLang="en-US" smtClean="0"/>
              <a:t>格的定义与性质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7388" y="1277938"/>
            <a:ext cx="7772400" cy="510381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chemeClr val="accent2"/>
                </a:solidFill>
                <a:ea typeface="仿宋_GB2312" pitchFamily="49" charset="-122"/>
              </a:rPr>
              <a:t>例：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I</a:t>
            </a:r>
            <a:r>
              <a:rPr lang="en-US" altLang="zh-CN" baseline="-30000" smtClean="0">
                <a:latin typeface="仿宋_GB2312" pitchFamily="49" charset="-122"/>
                <a:ea typeface="仿宋_GB2312" pitchFamily="49" charset="-122"/>
              </a:rPr>
              <a:t>+</a:t>
            </a:r>
            <a:r>
              <a:rPr lang="zh-CN" altLang="en-US" smtClean="0">
                <a:ea typeface="仿宋_GB2312" pitchFamily="49" charset="-122"/>
              </a:rPr>
              <a:t>是正整数集合，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D</a:t>
            </a:r>
            <a:r>
              <a:rPr lang="zh-CN" altLang="en-US" smtClean="0">
                <a:ea typeface="仿宋_GB2312" pitchFamily="49" charset="-122"/>
              </a:rPr>
              <a:t>是整除关系，</a:t>
            </a:r>
            <a:r>
              <a:rPr lang="en-US" altLang="zh-CN" smtClean="0">
                <a:ea typeface="仿宋_GB2312" pitchFamily="49" charset="-122"/>
              </a:rPr>
              <a:t>&lt;I</a:t>
            </a:r>
            <a:r>
              <a:rPr lang="en-US" altLang="zh-CN" baseline="-30000" smtClean="0">
                <a:latin typeface="仿宋_GB2312" pitchFamily="49" charset="-122"/>
                <a:ea typeface="仿宋_GB2312" pitchFamily="49" charset="-122"/>
              </a:rPr>
              <a:t>+</a:t>
            </a:r>
            <a:r>
              <a:rPr lang="zh-CN" altLang="en-US" smtClean="0">
                <a:ea typeface="仿宋_GB2312" pitchFamily="49" charset="-122"/>
              </a:rPr>
              <a:t>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D&gt;</a:t>
            </a:r>
            <a:r>
              <a:rPr lang="zh-CN" altLang="en-US" smtClean="0">
                <a:ea typeface="仿宋_GB2312" pitchFamily="49" charset="-122"/>
              </a:rPr>
              <a:t>是偏序集，</a:t>
            </a:r>
            <a:r>
              <a:rPr lang="zh-CN" altLang="en-US" smtClean="0">
                <a:ea typeface="仿宋_GB2312" pitchFamily="49" charset="-122"/>
                <a:sym typeface="Symbol" pitchFamily="18" charset="2"/>
              </a:rPr>
              <a:t>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smtClean="0">
                <a:ea typeface="仿宋_GB2312" pitchFamily="49" charset="-122"/>
              </a:rPr>
              <a:t>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en-US" altLang="zh-CN" smtClean="0">
                <a:ea typeface="仿宋_GB2312" pitchFamily="49" charset="-122"/>
              </a:rPr>
              <a:t>∈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I</a:t>
            </a:r>
            <a:r>
              <a:rPr lang="en-US" altLang="zh-CN" baseline="-30000" smtClean="0">
                <a:latin typeface="仿宋_GB2312" pitchFamily="49" charset="-122"/>
                <a:ea typeface="仿宋_GB2312" pitchFamily="49" charset="-122"/>
              </a:rPr>
              <a:t>+</a:t>
            </a:r>
            <a:r>
              <a:rPr lang="zh-CN" altLang="en-US" smtClean="0">
                <a:ea typeface="仿宋_GB2312" pitchFamily="49" charset="-122"/>
              </a:rPr>
              <a:t>，</a:t>
            </a:r>
            <a:endParaRPr lang="en-US" altLang="zh-CN" smtClean="0">
              <a:ea typeface="仿宋_GB2312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006600"/>
                </a:solidFill>
                <a:ea typeface="仿宋_GB2312" pitchFamily="49" charset="-122"/>
              </a:rPr>
              <a:t>         </a:t>
            </a:r>
            <a:r>
              <a:rPr lang="en-US" altLang="zh-CN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smtClean="0">
                <a:solidFill>
                  <a:srgbClr val="FF0000"/>
                </a:solidFill>
                <a:ea typeface="仿宋_GB2312" pitchFamily="49" charset="-122"/>
                <a:cs typeface="Lucida Sans Unicode" pitchFamily="34" charset="0"/>
              </a:rPr>
              <a:t>∧</a:t>
            </a:r>
            <a:r>
              <a:rPr lang="en-US" altLang="zh-CN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b=</a:t>
            </a:r>
            <a:r>
              <a:rPr lang="zh-CN" altLang="en-US" smtClean="0">
                <a:solidFill>
                  <a:srgbClr val="FF0000"/>
                </a:solidFill>
                <a:ea typeface="仿宋_GB2312" pitchFamily="49" charset="-122"/>
              </a:rPr>
              <a:t>最大公约数，</a:t>
            </a:r>
            <a:r>
              <a:rPr lang="en-US" altLang="zh-CN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smtClean="0">
                <a:solidFill>
                  <a:srgbClr val="FF0000"/>
                </a:solidFill>
                <a:ea typeface="仿宋_GB2312" pitchFamily="49" charset="-122"/>
              </a:rPr>
              <a:t>∨</a:t>
            </a:r>
            <a:r>
              <a:rPr lang="en-US" altLang="zh-CN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b=</a:t>
            </a:r>
            <a:r>
              <a:rPr lang="zh-CN" altLang="en-US" smtClean="0">
                <a:solidFill>
                  <a:srgbClr val="FF0000"/>
                </a:solidFill>
                <a:ea typeface="仿宋_GB2312" pitchFamily="49" charset="-122"/>
              </a:rPr>
              <a:t>最小公倍数</a:t>
            </a:r>
            <a:endParaRPr lang="zh-CN" altLang="en-US" smtClean="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仿宋_GB2312" pitchFamily="49" charset="-122"/>
              </a:rPr>
              <a:t>证明：</a:t>
            </a:r>
            <a:r>
              <a:rPr lang="zh-CN" altLang="en-US" smtClean="0">
                <a:ea typeface="仿宋_GB2312" pitchFamily="49" charset="-122"/>
              </a:rPr>
              <a:t>若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c</a:t>
            </a:r>
            <a:r>
              <a:rPr lang="zh-CN" altLang="en-US" smtClean="0">
                <a:ea typeface="仿宋_GB2312" pitchFamily="49" charset="-122"/>
              </a:rPr>
              <a:t>是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{a</a:t>
            </a:r>
            <a:r>
              <a:rPr lang="zh-CN" altLang="en-US" smtClean="0">
                <a:ea typeface="仿宋_GB2312" pitchFamily="49" charset="-122"/>
              </a:rPr>
              <a:t>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b}</a:t>
            </a:r>
            <a:r>
              <a:rPr lang="zh-CN" altLang="en-US" smtClean="0">
                <a:ea typeface="仿宋_GB2312" pitchFamily="49" charset="-122"/>
              </a:rPr>
              <a:t>的下界，则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c</a:t>
            </a:r>
            <a:r>
              <a:rPr lang="en-US" altLang="zh-CN" smtClean="0">
                <a:ea typeface="仿宋_GB2312" pitchFamily="49" charset="-122"/>
              </a:rPr>
              <a:t>≤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smtClean="0">
                <a:ea typeface="仿宋_GB2312" pitchFamily="49" charset="-122"/>
              </a:rPr>
              <a:t>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c</a:t>
            </a:r>
            <a:r>
              <a:rPr lang="en-US" altLang="zh-CN" smtClean="0">
                <a:ea typeface="仿宋_GB2312" pitchFamily="49" charset="-122"/>
              </a:rPr>
              <a:t>≤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zh-CN" altLang="en-US" smtClean="0">
                <a:ea typeface="仿宋_GB2312" pitchFamily="49" charset="-122"/>
              </a:rPr>
              <a:t>，即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c</a:t>
            </a:r>
            <a:r>
              <a:rPr lang="zh-CN" altLang="en-US" smtClean="0">
                <a:ea typeface="仿宋_GB2312" pitchFamily="49" charset="-122"/>
              </a:rPr>
              <a:t>能整除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smtClean="0">
                <a:ea typeface="仿宋_GB2312" pitchFamily="49" charset="-122"/>
              </a:rPr>
              <a:t>，能整除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zh-CN" altLang="en-US" smtClean="0">
                <a:ea typeface="仿宋_GB2312" pitchFamily="49" charset="-122"/>
              </a:rPr>
              <a:t>，所以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c</a:t>
            </a:r>
            <a:r>
              <a:rPr lang="zh-CN" altLang="en-US" smtClean="0">
                <a:ea typeface="仿宋_GB2312" pitchFamily="49" charset="-122"/>
              </a:rPr>
              <a:t>是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smtClean="0">
                <a:ea typeface="仿宋_GB2312" pitchFamily="49" charset="-122"/>
              </a:rPr>
              <a:t>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zh-CN" altLang="en-US" smtClean="0">
                <a:ea typeface="仿宋_GB2312" pitchFamily="49" charset="-122"/>
              </a:rPr>
              <a:t>的公约数。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/>
            </a:r>
            <a:br>
              <a:rPr lang="zh-CN" altLang="en-US" smtClean="0">
                <a:latin typeface="仿宋_GB2312" pitchFamily="49" charset="-122"/>
                <a:ea typeface="仿宋_GB2312" pitchFamily="49" charset="-122"/>
              </a:rPr>
            </a:br>
            <a:r>
              <a:rPr lang="zh-CN" altLang="en-US" smtClean="0">
                <a:ea typeface="仿宋_GB2312" pitchFamily="49" charset="-122"/>
              </a:rPr>
              <a:t>若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c</a:t>
            </a:r>
            <a:r>
              <a:rPr lang="zh-CN" altLang="en-US" smtClean="0">
                <a:ea typeface="仿宋_GB2312" pitchFamily="49" charset="-122"/>
              </a:rPr>
              <a:t>是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{a</a:t>
            </a:r>
            <a:r>
              <a:rPr lang="zh-CN" altLang="en-US" smtClean="0">
                <a:ea typeface="仿宋_GB2312" pitchFamily="49" charset="-122"/>
              </a:rPr>
              <a:t>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b}</a:t>
            </a:r>
            <a:r>
              <a:rPr lang="zh-CN" altLang="en-US" smtClean="0">
                <a:ea typeface="仿宋_GB2312" pitchFamily="49" charset="-122"/>
              </a:rPr>
              <a:t>的最大下界，则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c</a:t>
            </a:r>
            <a:r>
              <a:rPr lang="zh-CN" altLang="en-US" smtClean="0">
                <a:ea typeface="仿宋_GB2312" pitchFamily="49" charset="-122"/>
              </a:rPr>
              <a:t>是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smtClean="0">
                <a:ea typeface="仿宋_GB2312" pitchFamily="49" charset="-122"/>
              </a:rPr>
              <a:t>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zh-CN" altLang="en-US" smtClean="0">
                <a:ea typeface="仿宋_GB2312" pitchFamily="49" charset="-122"/>
              </a:rPr>
              <a:t>的最大公约数。反之，同样可证。</a:t>
            </a:r>
            <a:endParaRPr lang="zh-CN" altLang="en-US" smtClean="0">
              <a:latin typeface="仿宋_GB2312" pitchFamily="49" charset="-122"/>
              <a:ea typeface="仿宋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ea typeface="仿宋_GB2312" pitchFamily="49" charset="-122"/>
              </a:rPr>
              <a:t>因此，</a:t>
            </a:r>
            <a:r>
              <a:rPr lang="en-US" altLang="zh-CN" smtClean="0">
                <a:ea typeface="仿宋_GB2312" pitchFamily="49" charset="-122"/>
              </a:rPr>
              <a:t>&lt;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I</a:t>
            </a:r>
            <a:r>
              <a:rPr lang="en-US" altLang="zh-CN" baseline="-30000" smtClean="0">
                <a:latin typeface="仿宋_GB2312" pitchFamily="49" charset="-122"/>
                <a:ea typeface="仿宋_GB2312" pitchFamily="49" charset="-122"/>
              </a:rPr>
              <a:t>+</a:t>
            </a:r>
            <a:r>
              <a:rPr lang="zh-CN" altLang="en-US" smtClean="0">
                <a:ea typeface="仿宋_GB2312" pitchFamily="49" charset="-122"/>
              </a:rPr>
              <a:t>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D&gt;</a:t>
            </a:r>
            <a:r>
              <a:rPr lang="zh-CN" altLang="en-US" smtClean="0">
                <a:ea typeface="仿宋_GB2312" pitchFamily="49" charset="-122"/>
              </a:rPr>
              <a:t>是格，因为</a:t>
            </a:r>
            <a:r>
              <a:rPr lang="zh-CN" altLang="en-US" smtClean="0">
                <a:ea typeface="仿宋_GB2312" pitchFamily="49" charset="-122"/>
                <a:sym typeface="Symbol" pitchFamily="18" charset="2"/>
              </a:rPr>
              <a:t>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smtClean="0">
                <a:ea typeface="仿宋_GB2312" pitchFamily="49" charset="-122"/>
              </a:rPr>
              <a:t>，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en-US" altLang="zh-CN" smtClean="0">
                <a:ea typeface="仿宋_GB2312" pitchFamily="49" charset="-122"/>
              </a:rPr>
              <a:t>∈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I</a:t>
            </a:r>
            <a:r>
              <a:rPr lang="en-US" altLang="zh-CN" baseline="-30000" smtClean="0">
                <a:latin typeface="仿宋_GB2312" pitchFamily="49" charset="-122"/>
                <a:ea typeface="仿宋_GB2312" pitchFamily="49" charset="-122"/>
              </a:rPr>
              <a:t>+</a:t>
            </a:r>
            <a:r>
              <a:rPr lang="zh-CN" altLang="en-US" smtClean="0">
                <a:ea typeface="仿宋_GB2312" pitchFamily="49" charset="-122"/>
              </a:rPr>
              <a:t>都有最大公约数和最小公倍数。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772400" cy="560387"/>
          </a:xfrm>
        </p:spPr>
        <p:txBody>
          <a:bodyPr/>
          <a:lstStyle/>
          <a:p>
            <a:r>
              <a:rPr lang="en-US" altLang="zh-CN" smtClean="0"/>
              <a:t>11.1 </a:t>
            </a:r>
            <a:r>
              <a:rPr lang="zh-CN" altLang="en-US" smtClean="0"/>
              <a:t>格的定义与性质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077200" cy="4670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>
                <a:solidFill>
                  <a:srgbClr val="FF0000"/>
                </a:solidFill>
                <a:ea typeface="仿宋_GB2312" pitchFamily="49" charset="-122"/>
              </a:rPr>
              <a:t>对偶式：</a:t>
            </a:r>
            <a:r>
              <a:rPr lang="zh-CN" altLang="en-US" smtClean="0">
                <a:ea typeface="仿宋_GB2312" pitchFamily="49" charset="-122"/>
              </a:rPr>
              <a:t>格中元素用运算符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cs typeface="Lucida Sans Unicode" pitchFamily="34" charset="0"/>
              </a:rPr>
              <a:t>∧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∨</a:t>
            </a:r>
            <a:r>
              <a:rPr lang="zh-CN" altLang="en-US" smtClean="0">
                <a:ea typeface="仿宋_GB2312" pitchFamily="49" charset="-122"/>
              </a:rPr>
              <a:t>连接起来的的一个表达式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f</a:t>
            </a:r>
            <a:r>
              <a:rPr lang="en-US" altLang="zh-CN" smtClean="0">
                <a:ea typeface="仿宋_GB2312" pitchFamily="49" charset="-122"/>
              </a:rPr>
              <a:t> </a:t>
            </a:r>
            <a:r>
              <a:rPr lang="zh-CN" altLang="en-US" smtClean="0">
                <a:ea typeface="仿宋_GB2312" pitchFamily="49" charset="-122"/>
              </a:rPr>
              <a:t>，如将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f</a:t>
            </a:r>
            <a:r>
              <a:rPr lang="zh-CN" altLang="en-US" smtClean="0">
                <a:ea typeface="仿宋_GB2312" pitchFamily="49" charset="-122"/>
              </a:rPr>
              <a:t>中的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∧</a:t>
            </a:r>
            <a:r>
              <a:rPr lang="zh-CN" altLang="en-US" smtClean="0">
                <a:ea typeface="仿宋_GB2312" pitchFamily="49" charset="-122"/>
              </a:rPr>
              <a:t>换成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∨</a:t>
            </a:r>
            <a:r>
              <a:rPr lang="zh-CN" altLang="en-US" smtClean="0">
                <a:ea typeface="仿宋_GB2312" pitchFamily="49" charset="-122"/>
              </a:rPr>
              <a:t> ，将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∨</a:t>
            </a:r>
            <a:r>
              <a:rPr lang="zh-CN" altLang="en-US" smtClean="0">
                <a:ea typeface="仿宋_GB2312" pitchFamily="49" charset="-122"/>
              </a:rPr>
              <a:t>换成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∧ </a:t>
            </a:r>
            <a:r>
              <a:rPr lang="zh-CN" altLang="en-US" smtClean="0">
                <a:ea typeface="仿宋_GB2312" pitchFamily="49" charset="-122"/>
              </a:rPr>
              <a:t>，所形成的表达式称为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f</a:t>
            </a:r>
            <a:r>
              <a:rPr lang="zh-CN" altLang="en-US" smtClean="0">
                <a:ea typeface="仿宋_GB2312" pitchFamily="49" charset="-122"/>
              </a:rPr>
              <a:t>的对偶式记作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f</a:t>
            </a:r>
            <a:r>
              <a:rPr lang="en-US" altLang="zh-CN" baseline="50000" smtClean="0">
                <a:latin typeface="仿宋_GB2312" pitchFamily="49" charset="-122"/>
                <a:ea typeface="仿宋_GB2312" pitchFamily="49" charset="-122"/>
              </a:rPr>
              <a:t>*</a:t>
            </a:r>
            <a:endParaRPr lang="en-US" altLang="zh-CN" smtClean="0">
              <a:ea typeface="仿宋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solidFill>
                  <a:srgbClr val="FF0000"/>
                </a:solidFill>
                <a:ea typeface="仿宋_GB2312" pitchFamily="49" charset="-122"/>
              </a:rPr>
              <a:t>对偶命题：</a:t>
            </a:r>
            <a:r>
              <a:rPr lang="zh-CN" altLang="en-US" smtClean="0">
                <a:ea typeface="仿宋_GB2312" pitchFamily="49" charset="-122"/>
              </a:rPr>
              <a:t>两个表达式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f,g</a:t>
            </a:r>
            <a:r>
              <a:rPr lang="zh-CN" altLang="en-US" smtClean="0">
                <a:ea typeface="仿宋_GB2312" pitchFamily="49" charset="-122"/>
              </a:rPr>
              <a:t>用关系符≤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en-US" altLang="zh-CN" smtClean="0">
                <a:ea typeface="仿宋_GB2312" pitchFamily="49" charset="-122"/>
              </a:rPr>
              <a:t>≥</a:t>
            </a:r>
            <a:r>
              <a:rPr lang="zh-CN" altLang="en-US" smtClean="0">
                <a:ea typeface="仿宋_GB2312" pitchFamily="49" charset="-122"/>
              </a:rPr>
              <a:t>连接成为命题，将表达式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f,g</a:t>
            </a:r>
            <a:r>
              <a:rPr lang="zh-CN" altLang="en-US" smtClean="0">
                <a:ea typeface="仿宋_GB2312" pitchFamily="49" charset="-122"/>
              </a:rPr>
              <a:t>用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f</a:t>
            </a:r>
            <a:r>
              <a:rPr lang="en-US" altLang="zh-CN" baseline="30000" smtClean="0">
                <a:latin typeface="仿宋_GB2312" pitchFamily="49" charset="-122"/>
                <a:ea typeface="仿宋_GB2312" pitchFamily="49" charset="-122"/>
              </a:rPr>
              <a:t>*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,g</a:t>
            </a:r>
            <a:r>
              <a:rPr lang="en-US" altLang="zh-CN" baseline="30000" smtClean="0">
                <a:latin typeface="仿宋_GB2312" pitchFamily="49" charset="-122"/>
                <a:ea typeface="仿宋_GB2312" pitchFamily="49" charset="-122"/>
              </a:rPr>
              <a:t>*</a:t>
            </a:r>
            <a:r>
              <a:rPr lang="zh-CN" altLang="en-US" smtClean="0">
                <a:ea typeface="仿宋_GB2312" pitchFamily="49" charset="-122"/>
              </a:rPr>
              <a:t>代替，≤与≥互换，形成的命题称为原命题的对偶命题</a:t>
            </a:r>
            <a:endParaRPr lang="en-US" altLang="zh-CN" smtClean="0">
              <a:ea typeface="仿宋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仿宋_GB2312" pitchFamily="49" charset="-122"/>
              </a:rPr>
              <a:t>例：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f=(a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∨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b)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∧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c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≼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c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，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      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f</a:t>
            </a:r>
            <a:r>
              <a:rPr lang="en-US" altLang="zh-CN" baseline="30000" smtClean="0">
                <a:latin typeface="仿宋_GB2312" pitchFamily="49" charset="-122"/>
                <a:ea typeface="仿宋_GB2312" pitchFamily="49" charset="-122"/>
              </a:rPr>
              <a:t>*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=(a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∧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b)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∨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c</a:t>
            </a:r>
            <a:r>
              <a:rPr lang="en-US" altLang="zh-CN" smtClean="0">
                <a:latin typeface="Lucida Sans Unicode" pitchFamily="34" charset="0"/>
                <a:ea typeface="仿宋_GB2312" pitchFamily="49" charset="-122"/>
              </a:rPr>
              <a:t>≽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c</a:t>
            </a:r>
          </a:p>
          <a:p>
            <a:pPr>
              <a:buFont typeface="Wingdings" pitchFamily="2" charset="2"/>
              <a:buNone/>
            </a:pPr>
            <a:endParaRPr lang="zh-CN" altLang="en-US" smtClean="0">
              <a:ea typeface="仿宋_GB2312" pitchFamily="49" charset="-122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772400" cy="560387"/>
          </a:xfrm>
        </p:spPr>
        <p:txBody>
          <a:bodyPr/>
          <a:lstStyle/>
          <a:p>
            <a:r>
              <a:rPr lang="en-US" altLang="zh-CN" smtClean="0"/>
              <a:t>11.1 </a:t>
            </a:r>
            <a:r>
              <a:rPr lang="zh-CN" altLang="en-US" smtClean="0"/>
              <a:t>格的定义与性质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 autoUpdateAnimBg="0"/>
    </p:bldLst>
  </p:timing>
</p:sld>
</file>

<file path=ppt/theme/theme1.xml><?xml version="1.0" encoding="utf-8"?>
<a:theme xmlns:a="http://schemas.openxmlformats.org/drawingml/2006/main" name="xobjects">
  <a:themeElements>
    <a:clrScheme name="xobjects 8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66FF"/>
      </a:hlink>
      <a:folHlink>
        <a:srgbClr val="3366FF"/>
      </a:folHlink>
    </a:clrScheme>
    <a:fontScheme name="xobjects">
      <a:majorFont>
        <a:latin typeface="Verdana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xobject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object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66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31612</TotalTime>
  <Words>3549</Words>
  <Application>Microsoft Office PowerPoint</Application>
  <PresentationFormat>全屏显示(4:3)</PresentationFormat>
  <Paragraphs>401</Paragraphs>
  <Slides>46</Slides>
  <Notes>40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xobjects</vt:lpstr>
      <vt:lpstr>第十一章: 格与布尔代数</vt:lpstr>
      <vt:lpstr>第十一章: 格与布尔代数</vt:lpstr>
      <vt:lpstr>引言</vt:lpstr>
      <vt:lpstr>11.1 格的定义与性质</vt:lpstr>
      <vt:lpstr>11.1 格的定义与性质</vt:lpstr>
      <vt:lpstr>幻灯片 6</vt:lpstr>
      <vt:lpstr>11.1 格的定义与性质</vt:lpstr>
      <vt:lpstr>11.1 格的定义与性质</vt:lpstr>
      <vt:lpstr>11.1 格的定义与性质</vt:lpstr>
      <vt:lpstr>11.1 格的定义与性质</vt:lpstr>
      <vt:lpstr>11.1 格的定义与性质</vt:lpstr>
      <vt:lpstr>11.1 格的定义与性质</vt:lpstr>
      <vt:lpstr>11.1 格的定义与性质</vt:lpstr>
      <vt:lpstr>11.1 格的定义与性质</vt:lpstr>
      <vt:lpstr>11.1 格的定义与性质</vt:lpstr>
      <vt:lpstr>11.1 格的定义与性质</vt:lpstr>
      <vt:lpstr>11.1 格的定义与性质</vt:lpstr>
      <vt:lpstr>11.1 格的定义与性质</vt:lpstr>
      <vt:lpstr>11.1 格的定义与性质</vt:lpstr>
      <vt:lpstr>第十一章: 格与布尔代数</vt:lpstr>
      <vt:lpstr>11.2 分配格、有补格</vt:lpstr>
      <vt:lpstr>11.2 分配格、有补格</vt:lpstr>
      <vt:lpstr>11.2 分配格、有补格</vt:lpstr>
      <vt:lpstr>11.2 分配格、有补格</vt:lpstr>
      <vt:lpstr>11.2 分配格、有补格</vt:lpstr>
      <vt:lpstr>11.2 分配格、有补格</vt:lpstr>
      <vt:lpstr>11.2 分配格、有补格</vt:lpstr>
      <vt:lpstr>11.2 分配格、有补格</vt:lpstr>
      <vt:lpstr>11.2 分配格、有补格</vt:lpstr>
      <vt:lpstr>11.2 分配格、有补格</vt:lpstr>
      <vt:lpstr>回顾</vt:lpstr>
      <vt:lpstr>回顾</vt:lpstr>
      <vt:lpstr>回顾</vt:lpstr>
      <vt:lpstr>回顾</vt:lpstr>
      <vt:lpstr>第十一章: 格与布尔代数</vt:lpstr>
      <vt:lpstr>布尔代数简介</vt:lpstr>
      <vt:lpstr>11.2 布尔代数</vt:lpstr>
      <vt:lpstr>11.2 布尔代数</vt:lpstr>
      <vt:lpstr>11.2 布尔代数</vt:lpstr>
      <vt:lpstr>11.2 布尔代数</vt:lpstr>
      <vt:lpstr>11.2 布尔代数</vt:lpstr>
      <vt:lpstr>11.2 布尔代数</vt:lpstr>
      <vt:lpstr>11.2 布尔代数</vt:lpstr>
      <vt:lpstr>幻灯片 44</vt:lpstr>
      <vt:lpstr>小结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漆桂林</dc:creator>
  <cp:lastModifiedBy>apple</cp:lastModifiedBy>
  <cp:revision>1631</cp:revision>
  <dcterms:created xsi:type="dcterms:W3CDTF">2005-10-17T02:31:54Z</dcterms:created>
  <dcterms:modified xsi:type="dcterms:W3CDTF">2018-05-19T03:49:48Z</dcterms:modified>
</cp:coreProperties>
</file>