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94" r:id="rId2"/>
    <p:sldId id="259" r:id="rId3"/>
    <p:sldId id="260" r:id="rId4"/>
    <p:sldId id="261" r:id="rId5"/>
    <p:sldId id="262" r:id="rId6"/>
    <p:sldId id="292" r:id="rId7"/>
    <p:sldId id="265" r:id="rId8"/>
    <p:sldId id="266" r:id="rId9"/>
    <p:sldId id="267" r:id="rId10"/>
    <p:sldId id="268" r:id="rId11"/>
    <p:sldId id="327" r:id="rId12"/>
    <p:sldId id="328" r:id="rId13"/>
    <p:sldId id="295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0" r:id="rId22"/>
    <p:sldId id="281" r:id="rId23"/>
    <p:sldId id="297" r:id="rId24"/>
    <p:sldId id="290" r:id="rId25"/>
    <p:sldId id="296" r:id="rId26"/>
    <p:sldId id="283" r:id="rId27"/>
    <p:sldId id="301" r:id="rId28"/>
    <p:sldId id="303" r:id="rId29"/>
    <p:sldId id="304" r:id="rId30"/>
    <p:sldId id="305" r:id="rId31"/>
    <p:sldId id="306" r:id="rId32"/>
    <p:sldId id="317" r:id="rId33"/>
    <p:sldId id="319" r:id="rId34"/>
    <p:sldId id="320" r:id="rId35"/>
    <p:sldId id="307" r:id="rId36"/>
    <p:sldId id="310" r:id="rId37"/>
    <p:sldId id="311" r:id="rId38"/>
    <p:sldId id="312" r:id="rId39"/>
    <p:sldId id="313" r:id="rId40"/>
    <p:sldId id="284" r:id="rId41"/>
    <p:sldId id="285" r:id="rId42"/>
    <p:sldId id="314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CC"/>
    <a:srgbClr val="CC00FF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2830" autoAdjust="0"/>
  </p:normalViewPr>
  <p:slideViewPr>
    <p:cSldViewPr>
      <p:cViewPr varScale="1">
        <p:scale>
          <a:sx n="63" d="100"/>
          <a:sy n="63" d="100"/>
        </p:scale>
        <p:origin x="54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"/>
    </p:cViewPr>
  </p:sorter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6" Type="http://schemas.openxmlformats.org/officeDocument/2006/relationships/image" Target="../media/image34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3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17" Type="http://schemas.openxmlformats.org/officeDocument/2006/relationships/image" Target="../media/image39.wmf"/><Relationship Id="rId2" Type="http://schemas.openxmlformats.org/officeDocument/2006/relationships/image" Target="../media/image20.wmf"/><Relationship Id="rId16" Type="http://schemas.openxmlformats.org/officeDocument/2006/relationships/image" Target="../media/image38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37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18" Type="http://schemas.openxmlformats.org/officeDocument/2006/relationships/image" Target="../media/image39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17" Type="http://schemas.openxmlformats.org/officeDocument/2006/relationships/image" Target="../media/image38.wmf"/><Relationship Id="rId2" Type="http://schemas.openxmlformats.org/officeDocument/2006/relationships/image" Target="../media/image20.wmf"/><Relationship Id="rId16" Type="http://schemas.openxmlformats.org/officeDocument/2006/relationships/image" Target="../media/image41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40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18" Type="http://schemas.openxmlformats.org/officeDocument/2006/relationships/image" Target="../media/image43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17" Type="http://schemas.openxmlformats.org/officeDocument/2006/relationships/image" Target="../media/image39.wmf"/><Relationship Id="rId2" Type="http://schemas.openxmlformats.org/officeDocument/2006/relationships/image" Target="../media/image20.wmf"/><Relationship Id="rId16" Type="http://schemas.openxmlformats.org/officeDocument/2006/relationships/image" Target="../media/image38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42.wmf"/><Relationship Id="rId10" Type="http://schemas.openxmlformats.org/officeDocument/2006/relationships/image" Target="../media/image28.wmf"/><Relationship Id="rId19" Type="http://schemas.openxmlformats.org/officeDocument/2006/relationships/image" Target="../media/image44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18" Type="http://schemas.openxmlformats.org/officeDocument/2006/relationships/image" Target="../media/image45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17" Type="http://schemas.openxmlformats.org/officeDocument/2006/relationships/image" Target="../media/image39.wmf"/><Relationship Id="rId2" Type="http://schemas.openxmlformats.org/officeDocument/2006/relationships/image" Target="../media/image20.wmf"/><Relationship Id="rId16" Type="http://schemas.openxmlformats.org/officeDocument/2006/relationships/image" Target="../media/image38.wmf"/><Relationship Id="rId20" Type="http://schemas.openxmlformats.org/officeDocument/2006/relationships/image" Target="../media/image47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42.wmf"/><Relationship Id="rId10" Type="http://schemas.openxmlformats.org/officeDocument/2006/relationships/image" Target="../media/image28.wmf"/><Relationship Id="rId19" Type="http://schemas.openxmlformats.org/officeDocument/2006/relationships/image" Target="../media/image46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18" Type="http://schemas.openxmlformats.org/officeDocument/2006/relationships/image" Target="../media/image48.wmf"/><Relationship Id="rId3" Type="http://schemas.openxmlformats.org/officeDocument/2006/relationships/image" Target="../media/image21.wmf"/><Relationship Id="rId21" Type="http://schemas.openxmlformats.org/officeDocument/2006/relationships/image" Target="../media/image5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17" Type="http://schemas.openxmlformats.org/officeDocument/2006/relationships/image" Target="../media/image39.wmf"/><Relationship Id="rId2" Type="http://schemas.openxmlformats.org/officeDocument/2006/relationships/image" Target="../media/image20.wmf"/><Relationship Id="rId16" Type="http://schemas.openxmlformats.org/officeDocument/2006/relationships/image" Target="../media/image38.wmf"/><Relationship Id="rId20" Type="http://schemas.openxmlformats.org/officeDocument/2006/relationships/image" Target="../media/image5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42.wmf"/><Relationship Id="rId10" Type="http://schemas.openxmlformats.org/officeDocument/2006/relationships/image" Target="../media/image28.wmf"/><Relationship Id="rId19" Type="http://schemas.openxmlformats.org/officeDocument/2006/relationships/image" Target="../media/image49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18" Type="http://schemas.openxmlformats.org/officeDocument/2006/relationships/image" Target="../media/image52.wmf"/><Relationship Id="rId3" Type="http://schemas.openxmlformats.org/officeDocument/2006/relationships/image" Target="../media/image21.wmf"/><Relationship Id="rId21" Type="http://schemas.openxmlformats.org/officeDocument/2006/relationships/image" Target="../media/image53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17" Type="http://schemas.openxmlformats.org/officeDocument/2006/relationships/image" Target="../media/image39.wmf"/><Relationship Id="rId2" Type="http://schemas.openxmlformats.org/officeDocument/2006/relationships/image" Target="../media/image20.wmf"/><Relationship Id="rId16" Type="http://schemas.openxmlformats.org/officeDocument/2006/relationships/image" Target="../media/image38.wmf"/><Relationship Id="rId20" Type="http://schemas.openxmlformats.org/officeDocument/2006/relationships/image" Target="../media/image5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42.wmf"/><Relationship Id="rId10" Type="http://schemas.openxmlformats.org/officeDocument/2006/relationships/image" Target="../media/image28.wmf"/><Relationship Id="rId19" Type="http://schemas.openxmlformats.org/officeDocument/2006/relationships/image" Target="../media/image49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Relationship Id="rId22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18" Type="http://schemas.openxmlformats.org/officeDocument/2006/relationships/image" Target="../media/image57.wmf"/><Relationship Id="rId3" Type="http://schemas.openxmlformats.org/officeDocument/2006/relationships/image" Target="../media/image21.wmf"/><Relationship Id="rId21" Type="http://schemas.openxmlformats.org/officeDocument/2006/relationships/image" Target="../media/image60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17" Type="http://schemas.openxmlformats.org/officeDocument/2006/relationships/image" Target="../media/image56.wmf"/><Relationship Id="rId2" Type="http://schemas.openxmlformats.org/officeDocument/2006/relationships/image" Target="../media/image20.wmf"/><Relationship Id="rId16" Type="http://schemas.openxmlformats.org/officeDocument/2006/relationships/image" Target="../media/image55.wmf"/><Relationship Id="rId20" Type="http://schemas.openxmlformats.org/officeDocument/2006/relationships/image" Target="../media/image59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39.wmf"/><Relationship Id="rId10" Type="http://schemas.openxmlformats.org/officeDocument/2006/relationships/image" Target="../media/image28.wmf"/><Relationship Id="rId19" Type="http://schemas.openxmlformats.org/officeDocument/2006/relationships/image" Target="../media/image5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8.wmf"/><Relationship Id="rId22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B6DDE50-1BA3-4394-89C8-960D3BCCD0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3234872-BDA5-4205-B029-CFF7A19F3D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27E7D4A-4D54-496C-8BAB-35C76C8010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B9476065-BE64-4F6C-A5EC-1DEA68260E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BD03A5-7072-4C58-A123-F85CB2C723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73C5EA2-F813-4FE1-B08E-DEA35B9395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A53A3EB-B3C4-413B-87A7-748CA8FFBF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4F3853E-8A93-409E-9340-8975AAA6C8B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ECAAE06-B5E4-4364-9649-7FEA5A4C7B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35C7318-93AD-4881-88A5-F8F816D0E2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2168DCD-B835-4D2A-A2CC-875E766513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C06397-05DB-4382-AD35-2B1D38B6AB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3220016-D982-422D-A96E-B47FF6964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2FE568B-197F-4C89-B80B-484796A9C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2CAD46D-7576-4966-9F34-7814C1D119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DDB47B-7577-4147-9145-34C4C2B9ACA1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D30A91F-1074-4600-97DA-16850F2753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79C37E7-0EDA-4B97-B8D8-81E24E43E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31AE4B3-0770-4B63-B408-5221A70F1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0DC6785-4E06-43A5-B3E5-2549289FF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95F8BF0-6649-4263-9D83-20AEA4794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B6D63D-6247-4D5B-8D18-3F520271D2DC}" type="slidenum">
              <a:rPr lang="en-US" altLang="zh-CN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55F3E6C-9806-46A5-AB63-000AEBF27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EBA6952-C71C-45FE-8D7D-ACE46B6A4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772F6378-0C71-486B-8FA4-81848791BA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1B5367-4664-4DED-9457-AB2F90035919}" type="slidenum">
              <a:rPr lang="en-US" altLang="zh-CN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F9A6029-2D85-45A5-8B6F-AA4390D4EE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B179657-17C8-42AE-8152-879AECC5C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9006945-3A17-4BAE-B02D-86C66C9389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8C37D1-8D48-4D05-BECA-0E447BA532A2}" type="slidenum">
              <a:rPr lang="en-US" altLang="zh-CN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338427F-20A6-487B-BE66-DC5AD7BF5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19650C5-CAFF-4D7F-B3BD-368BB3F99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075404F-8FF4-43DC-8838-9E9F3599CD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16620F-5790-4933-8467-302B84D890E4}" type="slidenum">
              <a:rPr lang="en-US" altLang="zh-CN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F17D9AA-DEEC-4C5F-89A3-5CE4D6B89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0FB3306-1E07-451B-9C19-3D9F58A41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FCA5AE35-04F6-4B66-A577-7CFB8F16A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E272EA-05E7-4ED2-A63C-1B284CC0106D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F1BF127-DE5C-43A2-A348-81BE119BB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DE56600-DB4E-4B67-A0C6-794B2B5B0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D355F0D-C3AC-412C-835D-1F8469F3F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A77005-DB54-4D52-85EC-C5797B4DDB3E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82EB9493-2948-4024-AA2C-F89518D0F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05506F3-FD5A-4E47-AC8D-5D05D89AA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6BD08C1-AFDA-4E6D-9B44-BE1ACC855E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A1EAF0-DE37-4E47-8711-DB65DB567A52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B4697CC-ED91-45F4-AC57-F5568DB8A6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AFA4591-CB7E-4E7A-8D47-251558155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7D1E251D-01F8-438B-9DAA-4B27FCD02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400E9D-6E34-4E31-B3A4-8CCBAFB30A27}" type="slidenum">
              <a:rPr lang="en-US" altLang="zh-CN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8663822-A9BE-4F63-9D3D-53DF0895D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2508A5F-B0BA-4F8E-B8F2-B30CFDFFB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E1DEB44-E4D3-441D-A605-AD80D49352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815547-DDCE-4425-8DA9-DDBD0959A4F0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D03321B-4D9F-404D-B8F0-87F72CEA39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4AC7A82-892B-4989-9479-11D249119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F5F069E-F50A-4B64-980E-04C9C2B12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8846BA-FF09-4002-82DD-1A0D0314A238}" type="slidenum">
              <a:rPr lang="en-US" altLang="zh-CN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BE265C3-4CB2-4DFF-99FF-248A2F039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A8BD7D1-9B0C-4C69-B4A5-F373CBBDA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91B5C25A-39F0-41DF-8625-2E7C87662B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81FF8D-313E-4C19-AD18-A821485E4596}" type="slidenum">
              <a:rPr lang="en-US" altLang="zh-CN" sz="1200"/>
              <a:pPr eaLnBrk="1" hangingPunct="1"/>
              <a:t>23</a:t>
            </a:fld>
            <a:endParaRPr lang="en-US" altLang="zh-CN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17F278C-ED76-476D-8871-E7AE69E3A2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8976DB1F-1D46-4B79-9A1E-F1E03A4A3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EB2A00EA-21C3-48E0-B403-68B0CCD439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92C0FB-C6BB-4894-9B29-1630E3BD22B4}" type="slidenum">
              <a:rPr lang="en-US" altLang="zh-CN" sz="1200"/>
              <a:pPr eaLnBrk="1" hangingPunct="1"/>
              <a:t>24</a:t>
            </a:fld>
            <a:endParaRPr lang="en-US" altLang="zh-CN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E19F7BB-66F0-450C-9575-8CFC36D5C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C93B75E-AF23-4C39-922D-4A3DCD392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A5555A2-D051-45FE-96FB-4851E8CF8D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4C4E315-3253-4D6E-A36A-5A0CF08DA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3E11690-3D53-48A5-A0FC-C08E46051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F2EFDD-FA43-483C-8B3C-99DEA973FE46}" type="slidenum">
              <a:rPr lang="en-US" altLang="zh-CN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C180E6D-355F-4874-94EE-085D84AF21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784C7597-3FD6-478C-B73F-252D75211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10B78B96-5DC2-4EBA-B8C1-9B7B343E0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77B239-D8EC-4940-B834-E6B77D07D5A0}" type="slidenum">
              <a:rPr lang="en-US" altLang="zh-CN" sz="1200"/>
              <a:pPr eaLnBrk="1" hangingPunct="1"/>
              <a:t>40</a:t>
            </a:fld>
            <a:endParaRPr lang="en-US" altLang="zh-CN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66BF71A-6783-4FDF-9A3D-C9AAC26748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2B9D8CF-8399-4E12-8DFD-E941D195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B68634C6-435F-43F9-B4EE-589AEC159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37E1EF-FD89-4D5F-AD26-00A6AA89691F}" type="slidenum">
              <a:rPr lang="en-US" altLang="zh-CN" sz="1200"/>
              <a:pPr eaLnBrk="1" hangingPunct="1"/>
              <a:t>41</a:t>
            </a:fld>
            <a:endParaRPr lang="en-US" altLang="zh-CN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C8B78DA-8AB3-4140-B087-2F0F5C530F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172B6B9-5B3C-4FED-AD71-C84B97C30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A16D6EE-5E9B-42BF-AA1C-D5E88C591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3A7448-639B-4DDE-84D8-2819A33E1FA4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64BFCFA-8576-4FBC-A2F8-FAC16FE77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B62917F-210A-4B52-B107-FCAED3CE8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5544DA3-D25A-438A-8A28-B96A32239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BF6152-897D-4DAB-A750-8DDC9514C175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92B37C1-8D90-4032-84FC-E6C3E034DA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839BBF3-95DF-4338-BA8C-99B003E9E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68C53C5-261C-41E1-9D16-F16541AC3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7CD336-A286-4EC0-ABCA-85F41767AAAD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B802BBD-A27D-4880-AD4A-1F6EC3F641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4B99555-9863-47C2-83F2-889A33951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6D9117E-E39D-4A77-979E-2E2DDA07A7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BD423A-3D4B-4ED8-9DA6-F02787015F8D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FF009E9-D921-477B-9F7F-0746035628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0A71483-C092-4A34-AFD8-FCC70B7E8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EB5E12E-2AA6-4680-ABC7-1A74C368EE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4F5326-B664-41FD-A191-9DF75106067D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D9072B5-E752-4AE6-95CE-C5B66A3611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E8DDDA8-F4F5-47CA-9FAB-98CCCCE21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40C0DAF-3564-4230-80C5-7E289BA958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ACE323-D478-420E-A2DD-7EBEC2FBAACF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B84D3F7-6FA6-4979-AEC3-2C1286D12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80A379B-FBB2-42D8-BD77-A262AC093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58F33F2-8F5B-46D1-8BD2-EB6729665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7EAF8E-05FD-4459-858C-6774F37B3EB7}" type="slidenum">
              <a:rPr lang="en-US" altLang="zh-CN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A3C4349-A676-4EEA-BED7-559BB3B75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4081479-8BD9-4CDF-B410-9EDC5623E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C6A7B4-6D8A-4B79-A375-C69F616154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073211-372B-4AE3-A891-F2BA1E8099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DD50A8-0360-4DF1-8ED9-67B368EA12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7772F-85D2-41CB-A9F0-2BE8CA38B8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2085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B9B482-F868-460D-86B3-1F4A8D74CF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37BC42-AAB1-41C5-9699-D8B11F5E80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8F60AF-BE0C-42EE-B4EB-BD7B8F0E46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6B9F3-D10F-4E17-8569-DC606480C7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17831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E74DAE-5B63-4543-BB7C-CDF6530B4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C0EC13-6F9B-4D0A-B495-0C58B9BDEB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D8A6F5-B293-47E8-B506-CFEAC756E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01F19-5DC6-4D60-99F4-8524D622BF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27698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1774D86-4F54-4096-9CC1-410F233573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53FD67B-CA03-4F8A-98CA-79F3CF61D6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4754794-D289-4989-A9CA-90412ECAE1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8A755-9D7C-4C64-9464-09B3DE63D0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608647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609600"/>
            <a:ext cx="82296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021411" cy="417513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C3D84-E010-4D89-BF75-82C5350F6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25C755-D826-47D8-BDFF-F94BE380E1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23348D-0F26-42AA-A467-39C310C5DE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08399-1349-4831-BD50-3CCED32D07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78926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7197B0-294E-40DC-9D34-CEB5B7FCD3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FBC8DB-E095-4BCF-81EA-6A5BC14C33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55F2A2-FF5A-4A53-B324-442E3A715D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10259-09EB-4F50-8ADE-DDAA716023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04420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F1C7E-E9F1-41D0-8155-E2C9E262C4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F34BC-F9E4-4B16-BC8D-01D4848DDB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9B30DE-D470-47F5-A97C-C6D10D5545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75FF0-0D9B-40D8-9F14-01FEAEE5F2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57653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FCDB76B-68C0-47D8-A7E0-B68BF8B0FD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979AEBF-750C-40A7-B46C-4B43CFF8BB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81B3256-6B70-4869-A742-89923D130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2B64B-2767-419C-9509-D29E0F8F6A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64565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3EF554B-9E93-4B04-9DAC-EF5F9C836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3E819F-9815-47B0-9A8D-BDF2611B09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932DBF-81E4-4BDC-B632-A8B3CD44FE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ADD7F-B879-48AD-915F-780AEA73D9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36668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190E54-5D04-48FC-8BB3-642B26ECA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FB3A88F-9BEE-4F19-89EE-F96798B9C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A440BE-CD4F-42D3-9AC9-5F0EB43D80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FA266-143B-42C0-8DFC-F9A5F357D1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657871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E40BF-77BD-43AC-9F63-0952804479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DFDDB2-D54F-49EF-A7D2-8AECC2002D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E4E975-9FA4-44D2-B985-1856D07DD3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27166-6EB5-4469-BB32-4CFBC840AD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06254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CD9E0-FE23-45AC-AA43-4796DD014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DA389-F3E0-4DB2-B6EB-C67354CF1F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316E00-C859-4532-B63B-983C2E7EA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2C6D6-19F1-4404-873C-44558143C2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05597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7EC3AE3-5C39-45CF-94BE-E7BA024FC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40EEF1C-7697-422F-9C76-630BDE7BF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EAD5B7-03F7-411A-B545-567952807A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B328DD4-5AA0-4560-93CA-1C41CF5926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BFFA39-8D90-49E2-BE01-05A6CD5FBC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8D70AB-8FF6-4BC5-A664-BD434EB9CD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</p:sldLayoutIdLst>
  <p:transition spd="slow"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34" Type="http://schemas.openxmlformats.org/officeDocument/2006/relationships/image" Target="../media/image33.wmf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3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image" Target="../media/image35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29.wmf"/><Relationship Id="rId32" Type="http://schemas.openxmlformats.org/officeDocument/2006/relationships/image" Target="../media/image32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31.wmf"/><Relationship Id="rId36" Type="http://schemas.openxmlformats.org/officeDocument/2006/relationships/image" Target="../media/image34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1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36.png"/><Relationship Id="rId35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37.wmf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3.bin"/><Relationship Id="rId38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image" Target="../media/image35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9.wmf"/><Relationship Id="rId32" Type="http://schemas.openxmlformats.org/officeDocument/2006/relationships/image" Target="../media/image32.wmf"/><Relationship Id="rId37" Type="http://schemas.openxmlformats.org/officeDocument/2006/relationships/oleObject" Target="../embeddings/oleObject35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1.wmf"/><Relationship Id="rId36" Type="http://schemas.openxmlformats.org/officeDocument/2006/relationships/image" Target="../media/image38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6.png"/><Relationship Id="rId35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9" Type="http://schemas.openxmlformats.org/officeDocument/2006/relationships/oleObject" Target="../embeddings/oleObject53.bin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34" Type="http://schemas.openxmlformats.org/officeDocument/2006/relationships/image" Target="../media/image40.w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0.bin"/><Relationship Id="rId38" Type="http://schemas.openxmlformats.org/officeDocument/2006/relationships/image" Target="../media/image38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image" Target="../media/image35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29.wmf"/><Relationship Id="rId32" Type="http://schemas.openxmlformats.org/officeDocument/2006/relationships/image" Target="../media/image32.wmf"/><Relationship Id="rId37" Type="http://schemas.openxmlformats.org/officeDocument/2006/relationships/oleObject" Target="../embeddings/oleObject52.bin"/><Relationship Id="rId40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31.wmf"/><Relationship Id="rId36" Type="http://schemas.openxmlformats.org/officeDocument/2006/relationships/image" Target="../media/image41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36.png"/><Relationship Id="rId35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9" Type="http://schemas.openxmlformats.org/officeDocument/2006/relationships/oleObject" Target="../embeddings/oleObject71.bin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34" Type="http://schemas.openxmlformats.org/officeDocument/2006/relationships/image" Target="../media/image42.wmf"/><Relationship Id="rId42" Type="http://schemas.openxmlformats.org/officeDocument/2006/relationships/image" Target="../media/image44.wmf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33" Type="http://schemas.openxmlformats.org/officeDocument/2006/relationships/oleObject" Target="../embeddings/oleObject68.bin"/><Relationship Id="rId38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image" Target="../media/image35.png"/><Relationship Id="rId41" Type="http://schemas.openxmlformats.org/officeDocument/2006/relationships/oleObject" Target="../embeddings/oleObject7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29.wmf"/><Relationship Id="rId32" Type="http://schemas.openxmlformats.org/officeDocument/2006/relationships/image" Target="../media/image32.wmf"/><Relationship Id="rId37" Type="http://schemas.openxmlformats.org/officeDocument/2006/relationships/oleObject" Target="../embeddings/oleObject70.bin"/><Relationship Id="rId40" Type="http://schemas.openxmlformats.org/officeDocument/2006/relationships/image" Target="../media/image43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31.wmf"/><Relationship Id="rId36" Type="http://schemas.openxmlformats.org/officeDocument/2006/relationships/image" Target="../media/image38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62.bin"/><Relationship Id="rId31" Type="http://schemas.openxmlformats.org/officeDocument/2006/relationships/oleObject" Target="../embeddings/oleObject67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66.bin"/><Relationship Id="rId30" Type="http://schemas.openxmlformats.org/officeDocument/2006/relationships/image" Target="../media/image36.png"/><Relationship Id="rId35" Type="http://schemas.openxmlformats.org/officeDocument/2006/relationships/oleObject" Target="../embeddings/oleObject6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9" Type="http://schemas.openxmlformats.org/officeDocument/2006/relationships/oleObject" Target="../embeddings/oleObject90.bin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34" Type="http://schemas.openxmlformats.org/officeDocument/2006/relationships/image" Target="../media/image42.wmf"/><Relationship Id="rId42" Type="http://schemas.openxmlformats.org/officeDocument/2006/relationships/image" Target="../media/image46.w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33" Type="http://schemas.openxmlformats.org/officeDocument/2006/relationships/oleObject" Target="../embeddings/oleObject87.bin"/><Relationship Id="rId38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image" Target="../media/image35.png"/><Relationship Id="rId41" Type="http://schemas.openxmlformats.org/officeDocument/2006/relationships/oleObject" Target="../embeddings/oleObject9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29.wmf"/><Relationship Id="rId32" Type="http://schemas.openxmlformats.org/officeDocument/2006/relationships/image" Target="../media/image32.wmf"/><Relationship Id="rId37" Type="http://schemas.openxmlformats.org/officeDocument/2006/relationships/oleObject" Target="../embeddings/oleObject89.bin"/><Relationship Id="rId40" Type="http://schemas.openxmlformats.org/officeDocument/2006/relationships/image" Target="../media/image45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31.wmf"/><Relationship Id="rId36" Type="http://schemas.openxmlformats.org/officeDocument/2006/relationships/image" Target="../media/image38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81.bin"/><Relationship Id="rId31" Type="http://schemas.openxmlformats.org/officeDocument/2006/relationships/oleObject" Target="../embeddings/oleObject86.bin"/><Relationship Id="rId44" Type="http://schemas.openxmlformats.org/officeDocument/2006/relationships/image" Target="../media/image47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36.png"/><Relationship Id="rId35" Type="http://schemas.openxmlformats.org/officeDocument/2006/relationships/oleObject" Target="../embeddings/oleObject88.bin"/><Relationship Id="rId43" Type="http://schemas.openxmlformats.org/officeDocument/2006/relationships/oleObject" Target="../embeddings/oleObject9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9" Type="http://schemas.openxmlformats.org/officeDocument/2006/relationships/oleObject" Target="../embeddings/oleObject110.bin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34" Type="http://schemas.openxmlformats.org/officeDocument/2006/relationships/image" Target="../media/image42.wmf"/><Relationship Id="rId42" Type="http://schemas.openxmlformats.org/officeDocument/2006/relationships/image" Target="../media/image49.wmf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33" Type="http://schemas.openxmlformats.org/officeDocument/2006/relationships/oleObject" Target="../embeddings/oleObject107.bin"/><Relationship Id="rId38" Type="http://schemas.openxmlformats.org/officeDocument/2006/relationships/image" Target="../media/image39.wmf"/><Relationship Id="rId46" Type="http://schemas.openxmlformats.org/officeDocument/2006/relationships/image" Target="../media/image51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image" Target="../media/image35.png"/><Relationship Id="rId41" Type="http://schemas.openxmlformats.org/officeDocument/2006/relationships/oleObject" Target="../embeddings/oleObject11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29.wmf"/><Relationship Id="rId32" Type="http://schemas.openxmlformats.org/officeDocument/2006/relationships/image" Target="../media/image32.wmf"/><Relationship Id="rId37" Type="http://schemas.openxmlformats.org/officeDocument/2006/relationships/oleObject" Target="../embeddings/oleObject109.bin"/><Relationship Id="rId40" Type="http://schemas.openxmlformats.org/officeDocument/2006/relationships/image" Target="../media/image48.wmf"/><Relationship Id="rId45" Type="http://schemas.openxmlformats.org/officeDocument/2006/relationships/oleObject" Target="../embeddings/oleObject113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31.wmf"/><Relationship Id="rId36" Type="http://schemas.openxmlformats.org/officeDocument/2006/relationships/image" Target="../media/image38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06.bin"/><Relationship Id="rId44" Type="http://schemas.openxmlformats.org/officeDocument/2006/relationships/image" Target="../media/image50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36.png"/><Relationship Id="rId35" Type="http://schemas.openxmlformats.org/officeDocument/2006/relationships/oleObject" Target="../embeddings/oleObject108.bin"/><Relationship Id="rId43" Type="http://schemas.openxmlformats.org/officeDocument/2006/relationships/oleObject" Target="../embeddings/oleObject11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9" Type="http://schemas.openxmlformats.org/officeDocument/2006/relationships/oleObject" Target="../embeddings/oleObject131.bin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34" Type="http://schemas.openxmlformats.org/officeDocument/2006/relationships/image" Target="../media/image42.wmf"/><Relationship Id="rId42" Type="http://schemas.openxmlformats.org/officeDocument/2006/relationships/image" Target="../media/image49.wmf"/><Relationship Id="rId47" Type="http://schemas.openxmlformats.org/officeDocument/2006/relationships/oleObject" Target="../embeddings/oleObject135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33" Type="http://schemas.openxmlformats.org/officeDocument/2006/relationships/oleObject" Target="../embeddings/oleObject128.bin"/><Relationship Id="rId38" Type="http://schemas.openxmlformats.org/officeDocument/2006/relationships/image" Target="../media/image39.wmf"/><Relationship Id="rId46" Type="http://schemas.openxmlformats.org/officeDocument/2006/relationships/image" Target="../media/image53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image" Target="../media/image35.png"/><Relationship Id="rId41" Type="http://schemas.openxmlformats.org/officeDocument/2006/relationships/oleObject" Target="../embeddings/oleObject13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29.wmf"/><Relationship Id="rId32" Type="http://schemas.openxmlformats.org/officeDocument/2006/relationships/image" Target="../media/image32.wmf"/><Relationship Id="rId37" Type="http://schemas.openxmlformats.org/officeDocument/2006/relationships/oleObject" Target="../embeddings/oleObject130.bin"/><Relationship Id="rId40" Type="http://schemas.openxmlformats.org/officeDocument/2006/relationships/image" Target="../media/image52.wmf"/><Relationship Id="rId45" Type="http://schemas.openxmlformats.org/officeDocument/2006/relationships/oleObject" Target="../embeddings/oleObject134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31.wmf"/><Relationship Id="rId36" Type="http://schemas.openxmlformats.org/officeDocument/2006/relationships/image" Target="../media/image38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22.bin"/><Relationship Id="rId31" Type="http://schemas.openxmlformats.org/officeDocument/2006/relationships/oleObject" Target="../embeddings/oleObject127.bin"/><Relationship Id="rId44" Type="http://schemas.openxmlformats.org/officeDocument/2006/relationships/image" Target="../media/image50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36.png"/><Relationship Id="rId35" Type="http://schemas.openxmlformats.org/officeDocument/2006/relationships/oleObject" Target="../embeddings/oleObject129.bin"/><Relationship Id="rId43" Type="http://schemas.openxmlformats.org/officeDocument/2006/relationships/oleObject" Target="../embeddings/oleObject133.bin"/><Relationship Id="rId48" Type="http://schemas.openxmlformats.org/officeDocument/2006/relationships/image" Target="../media/image5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9" Type="http://schemas.openxmlformats.org/officeDocument/2006/relationships/image" Target="../media/image57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34" Type="http://schemas.openxmlformats.org/officeDocument/2006/relationships/oleObject" Target="../embeddings/oleObject151.bin"/><Relationship Id="rId42" Type="http://schemas.openxmlformats.org/officeDocument/2006/relationships/oleObject" Target="../embeddings/oleObject155.bin"/><Relationship Id="rId47" Type="http://schemas.openxmlformats.org/officeDocument/2006/relationships/oleObject" Target="../embeddings/oleObject157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image" Target="../media/image39.wmf"/><Relationship Id="rId38" Type="http://schemas.openxmlformats.org/officeDocument/2006/relationships/oleObject" Target="../embeddings/oleObject153.bin"/><Relationship Id="rId46" Type="http://schemas.openxmlformats.org/officeDocument/2006/relationships/image" Target="../media/image61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image" Target="../media/image35.png"/><Relationship Id="rId41" Type="http://schemas.openxmlformats.org/officeDocument/2006/relationships/image" Target="../media/image5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29.wmf"/><Relationship Id="rId32" Type="http://schemas.openxmlformats.org/officeDocument/2006/relationships/oleObject" Target="../embeddings/oleObject150.bin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154.bin"/><Relationship Id="rId45" Type="http://schemas.openxmlformats.org/officeDocument/2006/relationships/image" Target="../media/image60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31.wmf"/><Relationship Id="rId36" Type="http://schemas.openxmlformats.org/officeDocument/2006/relationships/oleObject" Target="../embeddings/oleObject152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44.bin"/><Relationship Id="rId31" Type="http://schemas.openxmlformats.org/officeDocument/2006/relationships/image" Target="../media/image38.wmf"/><Relationship Id="rId44" Type="http://schemas.openxmlformats.org/officeDocument/2006/relationships/oleObject" Target="../embeddings/oleObject156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148.bin"/><Relationship Id="rId30" Type="http://schemas.openxmlformats.org/officeDocument/2006/relationships/oleObject" Target="../embeddings/oleObject149.bin"/><Relationship Id="rId35" Type="http://schemas.openxmlformats.org/officeDocument/2006/relationships/image" Target="../media/image55.wmf"/><Relationship Id="rId43" Type="http://schemas.openxmlformats.org/officeDocument/2006/relationships/image" Target="../media/image59.wmf"/><Relationship Id="rId48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image" Target="../media/image35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31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170.bin"/><Relationship Id="rId30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7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178.bin"/><Relationship Id="rId3" Type="http://schemas.openxmlformats.org/officeDocument/2006/relationships/image" Target="../media/image76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7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174.bin"/><Relationship Id="rId19" Type="http://schemas.openxmlformats.org/officeDocument/2006/relationships/image" Target="../media/image75.w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17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file:///C:\Documents%20and%20Settings\Administrator\My%20Documents\My%20Music\&#26410;&#30693;&#33402;&#26415;&#23478;\&#26410;&#30693;&#21809;&#29255;&#38598;%20(2003-12-12%2020%2039%2040)\05%20&#26354;&#30446;%205.wma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74AC4E-2021-450B-9EDC-D65B949CD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5938" y="174625"/>
            <a:ext cx="6429375" cy="611188"/>
          </a:xfrm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第十五章：欧拉图与哈密顿图</a:t>
            </a:r>
            <a:endParaRPr lang="zh-CN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30C177E-E3B5-4CAF-BC46-C4AFF25BA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500188"/>
            <a:ext cx="7773987" cy="47894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/>
              <a:t>    第一节：欧拉图</a:t>
            </a:r>
            <a:endParaRPr lang="en-US" altLang="zh-CN" sz="36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/>
              <a:t>    第二节：哈密顿图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/>
              <a:t>　第三节：带权图与货郎担问题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60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latin typeface="Verdana" panose="020B0604030504040204" pitchFamily="34" charset="0"/>
              </a:rPr>
              <a:t>  </a:t>
            </a:r>
            <a:endParaRPr lang="zh-CN" altLang="en-US" sz="3600">
              <a:latin typeface="Verdana" panose="020B0604030504040204" pitchFamily="34" charset="0"/>
            </a:endParaRPr>
          </a:p>
        </p:txBody>
      </p:sp>
      <p:pic>
        <p:nvPicPr>
          <p:cNvPr id="15364" name="Picture 21" descr="images">
            <a:extLst>
              <a:ext uri="{FF2B5EF4-FFF2-40B4-BE49-F238E27FC236}">
                <a16:creationId xmlns:a16="http://schemas.microsoft.com/office/drawing/2014/main" id="{3D7DB71F-2E21-42C0-A738-AD236386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571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1" descr="images">
            <a:extLst>
              <a:ext uri="{FF2B5EF4-FFF2-40B4-BE49-F238E27FC236}">
                <a16:creationId xmlns:a16="http://schemas.microsoft.com/office/drawing/2014/main" id="{3DFF3C97-5957-4AE2-86B0-387DFB60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282950"/>
            <a:ext cx="571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21" descr="images">
            <a:extLst>
              <a:ext uri="{FF2B5EF4-FFF2-40B4-BE49-F238E27FC236}">
                <a16:creationId xmlns:a16="http://schemas.microsoft.com/office/drawing/2014/main" id="{56F36338-803A-42C5-9B13-A109DA9E5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568825"/>
            <a:ext cx="571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0DFA24B-89D4-46DA-BD9E-E30BA831E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Fleury</a:t>
            </a:r>
            <a:r>
              <a:rPr lang="zh-CN" altLang="en-US">
                <a:latin typeface="Times New Roman" panose="02020603050405020304" pitchFamily="18" charset="0"/>
              </a:rPr>
              <a:t>算法</a:t>
            </a:r>
          </a:p>
        </p:txBody>
      </p:sp>
      <p:sp>
        <p:nvSpPr>
          <p:cNvPr id="24579" name="Rectangle 8">
            <a:extLst>
              <a:ext uri="{FF2B5EF4-FFF2-40B4-BE49-F238E27FC236}">
                <a16:creationId xmlns:a16="http://schemas.microsoft.com/office/drawing/2014/main" id="{55D7A0B3-70B3-4D43-88B8-FAFE95F3C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29600" cy="54721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算法：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任取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，令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已经行遍，按下面方法从</a:t>
            </a:r>
            <a:endParaRPr lang="zh-CN" altLang="en-US" i="1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i="1">
                <a:latin typeface="Times New Roman" panose="02020603050405020304" pitchFamily="18" charset="0"/>
              </a:rPr>
              <a:t>     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中选取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</a:rPr>
              <a:t>+1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latin typeface="Times New Roman" panose="02020603050405020304" pitchFamily="18" charset="0"/>
              </a:rPr>
              <a:t>(a)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</a:rPr>
              <a:t>+1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相关联；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latin typeface="Times New Roman" panose="02020603050405020304" pitchFamily="18" charset="0"/>
              </a:rPr>
              <a:t>(b) </a:t>
            </a:r>
            <a:r>
              <a:rPr lang="zh-CN" altLang="en-US">
                <a:latin typeface="Times New Roman" panose="02020603050405020304" pitchFamily="18" charset="0"/>
              </a:rPr>
              <a:t>除非无别的边可供行遍，否则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</a:rPr>
              <a:t>+1</a:t>
            </a:r>
            <a:r>
              <a:rPr lang="zh-CN" altLang="en-US">
                <a:latin typeface="Times New Roman" panose="02020603050405020304" pitchFamily="18" charset="0"/>
              </a:rPr>
              <a:t>不应该为</a:t>
            </a:r>
            <a:endParaRPr lang="zh-CN" altLang="en-US" i="1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i="1">
                <a:latin typeface="Times New Roman" panose="02020603050405020304" pitchFamily="18" charset="0"/>
              </a:rPr>
              <a:t>         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中的桥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当 </a:t>
            </a:r>
            <a:r>
              <a:rPr lang="en-US" altLang="zh-CN">
                <a:latin typeface="Times New Roman" panose="02020603050405020304" pitchFamily="18" charset="0"/>
              </a:rPr>
              <a:t>(2)</a:t>
            </a:r>
            <a:r>
              <a:rPr lang="zh-CN" altLang="en-US">
                <a:latin typeface="Times New Roman" panose="02020603050405020304" pitchFamily="18" charset="0"/>
              </a:rPr>
              <a:t>不能再进行时，算法停止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可以证明算法停止时所得简单通路</a:t>
            </a:r>
            <a:r>
              <a:rPr lang="zh-CN" altLang="en-US" i="1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中一条欧拉回路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latin typeface="Times New Roman" panose="02020603050405020304" pitchFamily="18" charset="0"/>
              </a:rPr>
              <a:t>Fleury</a:t>
            </a:r>
            <a:r>
              <a:rPr lang="zh-CN" altLang="en-US">
                <a:latin typeface="Times New Roman" panose="02020603050405020304" pitchFamily="18" charset="0"/>
              </a:rPr>
              <a:t>算法走出上一页图</a:t>
            </a:r>
            <a:r>
              <a:rPr lang="en-US" altLang="zh-CN">
                <a:latin typeface="Times New Roman" panose="02020603050405020304" pitchFamily="18" charset="0"/>
              </a:rPr>
              <a:t>(1),(2)</a:t>
            </a:r>
            <a:r>
              <a:rPr lang="zh-CN" altLang="en-US">
                <a:latin typeface="Times New Roman" panose="02020603050405020304" pitchFamily="18" charset="0"/>
              </a:rPr>
              <a:t>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出发（其实从任何一点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出发都可以）的欧拉回路各一条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B68A3AF5-620F-4624-B9EC-0294E61E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2AAE5D-FD43-4C25-878A-C5E445E35ADE}" type="slidenum">
              <a:rPr lang="en-US" altLang="zh-CN" sz="1400"/>
              <a:pPr eaLnBrk="1" hangingPunct="1"/>
              <a:t>10</a:t>
            </a:fld>
            <a:endParaRPr lang="en-US" altLang="zh-CN" sz="1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0B62183-E4F0-475C-8EA3-A2E779596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sz="2800"/>
              <a:t>回顾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46DBC309-86D7-4085-93B4-59151D425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欧拉通路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经过图中每条边一次且仅一次行遍所有顶点的通路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欧拉回路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经过图中每条边一次且仅一次行遍所有顶点的回路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欧拉图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具有欧拉回路的图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半欧拉图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具有欧拉通路而无欧拉回路的图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FE4222D-D518-42B4-BF00-145ECF486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sz="2800"/>
              <a:t>回顾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DB49108-FBAC-4120-A9EC-27CE38880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2275" y="1196975"/>
            <a:ext cx="8686800" cy="50688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无向图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是欧拉图当且仅当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连通且无奇度数顶点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15.2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无向图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是半欧拉图当且仅当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连通且恰有两个奇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度顶点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15.3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有向图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是欧拉图当且仅当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是强连通的且每个顶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点的入度都等于出度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15.4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有向图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是半欧拉图当且仅当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是单向连通的，且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中恰有两个奇度顶点，其中一个的入度比出度大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，另一个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的出度比入度大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，而其余顶点的入度都等于出度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C988E3E-663B-4C95-86DD-EC2BB5605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5938" y="174625"/>
            <a:ext cx="6429375" cy="611188"/>
          </a:xfrm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第十五章 欧拉图与哈密顿图</a:t>
            </a:r>
            <a:endParaRPr lang="zh-CN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5C85299-FC7F-4C7B-BCE8-53EE7BD4C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500188"/>
            <a:ext cx="7773987" cy="47894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/>
              <a:t>    第一节：欧拉图</a:t>
            </a:r>
            <a:endParaRPr lang="en-US" altLang="zh-CN" sz="36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/>
              <a:t>    第二节：哈密顿图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/>
              <a:t>　第三节：带权图与货郎担问题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60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latin typeface="Verdana" panose="020B0604030504040204" pitchFamily="34" charset="0"/>
              </a:rPr>
              <a:t>  </a:t>
            </a:r>
            <a:endParaRPr lang="zh-CN" altLang="en-US" sz="3600">
              <a:latin typeface="Verdana" panose="020B0604030504040204" pitchFamily="34" charset="0"/>
            </a:endParaRPr>
          </a:p>
        </p:txBody>
      </p:sp>
      <p:pic>
        <p:nvPicPr>
          <p:cNvPr id="27652" name="Picture 21" descr="images">
            <a:extLst>
              <a:ext uri="{FF2B5EF4-FFF2-40B4-BE49-F238E27FC236}">
                <a16:creationId xmlns:a16="http://schemas.microsoft.com/office/drawing/2014/main" id="{893D55E3-FD27-457F-A812-347A1863E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571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21" descr="images">
            <a:extLst>
              <a:ext uri="{FF2B5EF4-FFF2-40B4-BE49-F238E27FC236}">
                <a16:creationId xmlns:a16="http://schemas.microsoft.com/office/drawing/2014/main" id="{1E07862B-0324-4146-84D7-B7531D78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282950"/>
            <a:ext cx="571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21" descr="images">
            <a:extLst>
              <a:ext uri="{FF2B5EF4-FFF2-40B4-BE49-F238E27FC236}">
                <a16:creationId xmlns:a16="http://schemas.microsoft.com/office/drawing/2014/main" id="{B0AC3E5B-F126-4F67-995F-C8E3E989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568825"/>
            <a:ext cx="571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>
            <a:extLst>
              <a:ext uri="{FF2B5EF4-FFF2-40B4-BE49-F238E27FC236}">
                <a16:creationId xmlns:a16="http://schemas.microsoft.com/office/drawing/2014/main" id="{74849B9D-5C8E-4D0B-8951-356DF2160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15.2</a:t>
            </a:r>
            <a:r>
              <a:rPr lang="en-US" altLang="zh-CN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哈密顿图</a:t>
            </a:r>
          </a:p>
        </p:txBody>
      </p:sp>
      <p:sp>
        <p:nvSpPr>
          <p:cNvPr id="28675" name="Rectangle 9">
            <a:extLst>
              <a:ext uri="{FF2B5EF4-FFF2-40B4-BE49-F238E27FC236}">
                <a16:creationId xmlns:a16="http://schemas.microsoft.com/office/drawing/2014/main" id="{02097213-6E13-416F-BB1B-6745E4D896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196975"/>
            <a:ext cx="8229600" cy="5762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历史背景：哈密顿周游世界问题与哈密顿图            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78F9E01F-EFFD-440E-8424-54ABA0AF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99E107-8522-480B-AE95-060D561BE477}" type="slidenum">
              <a:rPr lang="en-US" altLang="zh-CN" sz="1400"/>
              <a:pPr eaLnBrk="1" hangingPunct="1"/>
              <a:t>14</a:t>
            </a:fld>
            <a:endParaRPr lang="en-US" altLang="zh-CN" sz="1400"/>
          </a:p>
        </p:txBody>
      </p:sp>
      <p:grpSp>
        <p:nvGrpSpPr>
          <p:cNvPr id="28677" name="Group 12">
            <a:extLst>
              <a:ext uri="{FF2B5EF4-FFF2-40B4-BE49-F238E27FC236}">
                <a16:creationId xmlns:a16="http://schemas.microsoft.com/office/drawing/2014/main" id="{F825F354-F6D2-4BDA-BBE4-906D14B2E9B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205038"/>
            <a:ext cx="6626225" cy="3265487"/>
            <a:chOff x="839" y="1389"/>
            <a:chExt cx="4174" cy="2057"/>
          </a:xfrm>
        </p:grpSpPr>
        <p:pic>
          <p:nvPicPr>
            <p:cNvPr id="28678" name="Picture 10" descr="15-5">
              <a:extLst>
                <a:ext uri="{FF2B5EF4-FFF2-40B4-BE49-F238E27FC236}">
                  <a16:creationId xmlns:a16="http://schemas.microsoft.com/office/drawing/2014/main" id="{0D12F2B8-9828-4C39-B797-2772A1013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389"/>
              <a:ext cx="4174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9" name="Text Box 11">
              <a:extLst>
                <a:ext uri="{FF2B5EF4-FFF2-40B4-BE49-F238E27FC236}">
                  <a16:creationId xmlns:a16="http://schemas.microsoft.com/office/drawing/2014/main" id="{3CB74AA7-2DB0-4113-A298-25E8DAE4A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158"/>
              <a:ext cx="34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   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                              (2)  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>
            <a:extLst>
              <a:ext uri="{FF2B5EF4-FFF2-40B4-BE49-F238E27FC236}">
                <a16:creationId xmlns:a16="http://schemas.microsoft.com/office/drawing/2014/main" id="{A87DF3E1-2925-46A8-BACC-C1CD7792B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zh-CN" altLang="en-US"/>
              <a:t>哈密顿图与半哈密顿图</a:t>
            </a:r>
          </a:p>
        </p:txBody>
      </p:sp>
      <p:sp>
        <p:nvSpPr>
          <p:cNvPr id="29699" name="Rectangle 12">
            <a:extLst>
              <a:ext uri="{FF2B5EF4-FFF2-40B4-BE49-F238E27FC236}">
                <a16:creationId xmlns:a16="http://schemas.microsoft.com/office/drawing/2014/main" id="{029E691D-1CCF-4752-ADDD-9371990B9B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15.2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哈密顿通路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经过图中所有顶点一次仅一次的通路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哈密顿回路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经过图中所有顶点一次仅一次的回路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哈密顿图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具有哈密顿回路的图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半哈密顿图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具有哈密顿通路且无哈密顿回路的图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几点说明：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平凡图是哈密顿图</a:t>
            </a:r>
            <a:r>
              <a:rPr lang="en-US" altLang="zh-CN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哈密顿通路是初级通路，哈密顿回路是初级回路</a:t>
            </a:r>
            <a:r>
              <a:rPr lang="en-US" altLang="zh-CN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环与平行边不影响哈密顿性</a:t>
            </a:r>
            <a:r>
              <a:rPr lang="en-US" altLang="zh-CN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哈密顿图的实质是能将图中的所有顶点排在同一个圈上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58330843-7E8E-4264-99D5-48D51540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9943CC-A937-47C8-A93B-347454A425F5}" type="slidenum">
              <a:rPr lang="en-US" altLang="zh-CN" sz="1400"/>
              <a:pPr eaLnBrk="1" hangingPunct="1"/>
              <a:t>15</a:t>
            </a:fld>
            <a:endParaRPr lang="en-US" altLang="zh-CN" sz="1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>
            <a:extLst>
              <a:ext uri="{FF2B5EF4-FFF2-40B4-BE49-F238E27FC236}">
                <a16:creationId xmlns:a16="http://schemas.microsoft.com/office/drawing/2014/main" id="{EDC03373-6ED6-41E6-A1D9-941B74F7D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0723" name="Rectangle 9">
            <a:extLst>
              <a:ext uri="{FF2B5EF4-FFF2-40B4-BE49-F238E27FC236}">
                <a16:creationId xmlns:a16="http://schemas.microsoft.com/office/drawing/2014/main" id="{F7660D5B-C8BD-4F67-AC87-EFBBAF3872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3644900"/>
            <a:ext cx="8137525" cy="21605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在上图中，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(1),(2) </a:t>
            </a:r>
            <a:r>
              <a:rPr lang="zh-CN" altLang="en-US">
                <a:latin typeface="Times New Roman" panose="02020603050405020304" pitchFamily="18" charset="0"/>
              </a:rPr>
              <a:t>是哈密顿图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zh-CN" altLang="en-US">
                <a:latin typeface="Times New Roman" panose="02020603050405020304" pitchFamily="18" charset="0"/>
              </a:rPr>
              <a:t>是半哈密顿图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(4)</a:t>
            </a:r>
            <a:r>
              <a:rPr lang="zh-CN" altLang="en-US">
                <a:latin typeface="Times New Roman" panose="02020603050405020304" pitchFamily="18" charset="0"/>
              </a:rPr>
              <a:t>既不是哈密顿图，也不是半哈密顿图</a:t>
            </a: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ED418A2E-673F-463E-AF56-0EB25488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79CC90-8B8C-499A-BA5F-F6C1170AD3D8}" type="slidenum">
              <a:rPr lang="en-US" altLang="zh-CN" sz="1400"/>
              <a:pPr eaLnBrk="1" hangingPunct="1"/>
              <a:t>16</a:t>
            </a:fld>
            <a:endParaRPr lang="en-US" altLang="zh-CN" sz="1400"/>
          </a:p>
        </p:txBody>
      </p:sp>
      <p:pic>
        <p:nvPicPr>
          <p:cNvPr id="30725" name="Picture 10" descr="15-6">
            <a:extLst>
              <a:ext uri="{FF2B5EF4-FFF2-40B4-BE49-F238E27FC236}">
                <a16:creationId xmlns:a16="http://schemas.microsoft.com/office/drawing/2014/main" id="{49720CF1-FFFF-404B-ACB0-9D0FBB9E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b="13440"/>
          <a:stretch>
            <a:fillRect/>
          </a:stretch>
        </p:blipFill>
        <p:spPr bwMode="auto">
          <a:xfrm>
            <a:off x="611188" y="1362075"/>
            <a:ext cx="8064500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C73EAB6-F808-4232-80F9-BCF638C19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无向哈密顿图的必要条件</a:t>
            </a:r>
          </a:p>
        </p:txBody>
      </p:sp>
      <p:sp>
        <p:nvSpPr>
          <p:cNvPr id="31747" name="Rectangle 8">
            <a:extLst>
              <a:ext uri="{FF2B5EF4-FFF2-40B4-BE49-F238E27FC236}">
                <a16:creationId xmlns:a16="http://schemas.microsoft.com/office/drawing/2014/main" id="{675353AC-A843-454F-90E7-E1E2E098E3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4650" y="1844675"/>
            <a:ext cx="8229600" cy="936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15.6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设无向图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是哈密顿图，对于任意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zh-CN" altLang="en-US">
                <a:latin typeface="Times New Roman" panose="02020603050405020304" pitchFamily="18" charset="0"/>
              </a:rPr>
              <a:t>，均有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 |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37BE9F63-E3B9-498D-A733-F290C1FB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CCC51F-3FEE-4917-AF32-463996CBB566}" type="slidenum">
              <a:rPr lang="en-US" altLang="zh-CN" sz="1400"/>
              <a:pPr eaLnBrk="1" hangingPunct="1"/>
              <a:t>17</a:t>
            </a:fld>
            <a:endParaRPr lang="en-US" altLang="zh-CN" sz="1400"/>
          </a:p>
        </p:txBody>
      </p:sp>
      <p:sp>
        <p:nvSpPr>
          <p:cNvPr id="31750" name="Rectangle 10">
            <a:extLst>
              <a:ext uri="{FF2B5EF4-FFF2-40B4-BE49-F238E27FC236}">
                <a16:creationId xmlns:a16="http://schemas.microsoft.com/office/drawing/2014/main" id="{CC910409-514F-47D0-BF47-D69081BBF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573463"/>
            <a:ext cx="792003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推论  </a:t>
            </a:r>
            <a:r>
              <a:rPr lang="zh-CN" altLang="en-US" b="1">
                <a:latin typeface="Times New Roman" panose="02020603050405020304" pitchFamily="18" charset="0"/>
              </a:rPr>
              <a:t>设无向图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=&lt;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  <a:r>
              <a:rPr lang="zh-CN" altLang="en-US" b="1">
                <a:latin typeface="Times New Roman" panose="02020603050405020304" pitchFamily="18" charset="0"/>
              </a:rPr>
              <a:t>是半哈密顿图，对于任意的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>
                <a:latin typeface="Times New Roman" panose="02020603050405020304" pitchFamily="18" charset="0"/>
              </a:rPr>
              <a:t>且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1">
                <a:latin typeface="Times New Roman" panose="02020603050405020304" pitchFamily="18" charset="0"/>
              </a:rPr>
              <a:t>均有</a:t>
            </a:r>
          </a:p>
          <a:p>
            <a:pPr algn="ctr" eaLnBrk="1" hangingPunct="1"/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>
                <a:latin typeface="Times New Roman" panose="02020603050405020304" pitchFamily="18" charset="0"/>
              </a:rPr>
              <a:t> |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|+1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">
            <a:extLst>
              <a:ext uri="{FF2B5EF4-FFF2-40B4-BE49-F238E27FC236}">
                <a16:creationId xmlns:a16="http://schemas.microsoft.com/office/drawing/2014/main" id="{62C768FB-4B7A-42F1-96AE-89D057258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几点说明</a:t>
            </a:r>
          </a:p>
        </p:txBody>
      </p:sp>
      <p:sp>
        <p:nvSpPr>
          <p:cNvPr id="32771" name="Rectangle 11">
            <a:extLst>
              <a:ext uri="{FF2B5EF4-FFF2-40B4-BE49-F238E27FC236}">
                <a16:creationId xmlns:a16="http://schemas.microsoft.com/office/drawing/2014/main" id="{069ADD64-44E6-4849-B736-695A29B594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定理</a:t>
            </a:r>
            <a:r>
              <a:rPr lang="en-US" altLang="zh-CN">
                <a:latin typeface="Times New Roman" panose="02020603050405020304" pitchFamily="18" charset="0"/>
              </a:rPr>
              <a:t>15.6</a:t>
            </a:r>
            <a:r>
              <a:rPr lang="zh-CN" altLang="en-US">
                <a:latin typeface="Times New Roman" panose="02020603050405020304" pitchFamily="18" charset="0"/>
              </a:rPr>
              <a:t>中的条件是哈密顿图的必要条件，但不是充分条件（彼得松图）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由定理</a:t>
            </a:r>
            <a:r>
              <a:rPr lang="en-US" altLang="zh-CN">
                <a:latin typeface="Times New Roman" panose="02020603050405020304" pitchFamily="18" charset="0"/>
              </a:rPr>
              <a:t>15.6</a:t>
            </a:r>
            <a:r>
              <a:rPr lang="zh-CN" altLang="en-US">
                <a:latin typeface="Times New Roman" panose="02020603050405020304" pitchFamily="18" charset="0"/>
              </a:rPr>
              <a:t>立刻可知，</a:t>
            </a:r>
            <a:r>
              <a:rPr lang="en-US" altLang="zh-CN" i="1">
                <a:latin typeface="Times New Roman" panose="02020603050405020304" pitchFamily="18" charset="0"/>
              </a:rPr>
              <a:t>Kr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zh-CN" altLang="en-US">
                <a:latin typeface="Times New Roman" panose="02020603050405020304" pitchFamily="18" charset="0"/>
              </a:rPr>
              <a:t>当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+2</a:t>
            </a:r>
            <a:r>
              <a:rPr lang="zh-CN" altLang="en-US">
                <a:latin typeface="Times New Roman" panose="02020603050405020304" pitchFamily="18" charset="0"/>
              </a:rPr>
              <a:t>时不是哈密顿图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易知</a:t>
            </a:r>
            <a:r>
              <a:rPr lang="en-US" altLang="zh-CN" i="1">
                <a:latin typeface="Times New Roman" panose="02020603050405020304" pitchFamily="18" charset="0"/>
              </a:rPr>
              <a:t>Kr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）时都是哈密顿图，</a:t>
            </a:r>
            <a:r>
              <a:rPr lang="en-US" altLang="zh-CN" i="1">
                <a:latin typeface="Times New Roman" panose="02020603050405020304" pitchFamily="18" charset="0"/>
              </a:rPr>
              <a:t>Kr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+1</a:t>
            </a:r>
            <a:r>
              <a:rPr lang="zh-CN" altLang="en-US">
                <a:latin typeface="Times New Roman" panose="02020603050405020304" pitchFamily="18" charset="0"/>
              </a:rPr>
              <a:t>都是半哈密顿图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常利用定理</a:t>
            </a:r>
            <a:r>
              <a:rPr lang="en-US" altLang="zh-CN">
                <a:latin typeface="Times New Roman" panose="02020603050405020304" pitchFamily="18" charset="0"/>
              </a:rPr>
              <a:t>15.6</a:t>
            </a:r>
            <a:r>
              <a:rPr lang="zh-CN" altLang="en-US">
                <a:latin typeface="Times New Roman" panose="02020603050405020304" pitchFamily="18" charset="0"/>
              </a:rPr>
              <a:t>判断某些图不是哈密顿图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阶无向连通简单图，若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中有割点或桥，则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不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是哈密顿图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证  设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为割点，则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 2&gt;|{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}|=1.</a:t>
            </a:r>
            <a:endParaRPr lang="en-US" altLang="zh-CN" i="1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     K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有桥，它显然不是哈密顿图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除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外，其他有桥的图（连通的）均有割点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其实，本例对非简单连通图也对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5D6CECCA-D463-4DB3-8C5C-23092177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9E0970-E82F-446E-86D1-D8070FC426F5}" type="slidenum">
              <a:rPr lang="en-US" altLang="zh-CN" sz="1400"/>
              <a:pPr eaLnBrk="1" hangingPunct="1"/>
              <a:t>18</a:t>
            </a:fld>
            <a:endParaRPr lang="en-US" altLang="zh-CN" sz="1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9CF1779-422B-49FD-94B2-8E71F8A51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无向哈密顿图的充分条件</a:t>
            </a:r>
          </a:p>
        </p:txBody>
      </p:sp>
      <p:sp>
        <p:nvSpPr>
          <p:cNvPr id="33795" name="Rectangle 8">
            <a:extLst>
              <a:ext uri="{FF2B5EF4-FFF2-40B4-BE49-F238E27FC236}">
                <a16:creationId xmlns:a16="http://schemas.microsoft.com/office/drawing/2014/main" id="{04C35BDF-0BCC-478C-A52E-28EF2DFEA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981075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15.7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阶无向简单图，若对于任意不相邻的顶点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，均有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         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)+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             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中存在哈密顿通路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9F97492F-D8CA-40C7-91D3-8F413834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B35037-9565-4798-9922-A23A555550A2}" type="slidenum">
              <a:rPr lang="en-US" altLang="zh-CN" sz="1400"/>
              <a:pPr eaLnBrk="1" hangingPunct="1"/>
              <a:t>19</a:t>
            </a:fld>
            <a:endParaRPr lang="en-US" altLang="zh-CN" sz="1400"/>
          </a:p>
        </p:txBody>
      </p:sp>
      <p:sp>
        <p:nvSpPr>
          <p:cNvPr id="33798" name="Rectangle 10">
            <a:extLst>
              <a:ext uri="{FF2B5EF4-FFF2-40B4-BE49-F238E27FC236}">
                <a16:creationId xmlns:a16="http://schemas.microsoft.com/office/drawing/2014/main" id="{28246EF4-DF11-4638-BC25-9AA504C59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24175"/>
            <a:ext cx="7920037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推论  </a:t>
            </a: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>
                <a:latin typeface="Times New Roman" panose="02020603050405020304" pitchFamily="18" charset="0"/>
              </a:rPr>
              <a:t>3) </a:t>
            </a:r>
            <a:r>
              <a:rPr lang="zh-CN" altLang="en-US" b="1">
                <a:latin typeface="Times New Roman" panose="02020603050405020304" pitchFamily="18" charset="0"/>
              </a:rPr>
              <a:t>阶无向简单图，若对于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中任意两个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不相邻的顶点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zh-CN" altLang="en-US" b="1">
                <a:latin typeface="Times New Roman" panose="02020603050405020304" pitchFamily="18" charset="0"/>
              </a:rPr>
              <a:t>，均有</a:t>
            </a:r>
            <a:endParaRPr lang="zh-CN" altLang="en-US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i="1">
                <a:latin typeface="Times New Roman" panose="02020603050405020304" pitchFamily="18" charset="0"/>
              </a:rPr>
              <a:t>                            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</a:rPr>
              <a:t>)+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                 </a:t>
            </a:r>
            <a:r>
              <a:rPr lang="zh-CN" altLang="en-US" b="1">
                <a:latin typeface="Times New Roman" panose="02020603050405020304" pitchFamily="18" charset="0"/>
              </a:rPr>
              <a:t>（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</a:t>
            </a:r>
            <a:r>
              <a:rPr lang="zh-CN" altLang="en-US" b="1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则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中存在哈密顿回路，从而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为哈密顿图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3799" name="Rectangle 11">
            <a:extLst>
              <a:ext uri="{FF2B5EF4-FFF2-40B4-BE49-F238E27FC236}">
                <a16:creationId xmlns:a16="http://schemas.microsoft.com/office/drawing/2014/main" id="{ECC83A02-F1F3-4CA5-A5B4-0D3D295F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4795838"/>
            <a:ext cx="802005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15.8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>
                <a:latin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阶无向简单图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中两个不相邻的顶点，且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)+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，则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为哈密顿图当且仅当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为哈密顿图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337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CDD4F0CD-BD29-4A36-9C96-5CF0741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40EA3A-2E46-4711-A685-A294CCD30D47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  <p:sp>
        <p:nvSpPr>
          <p:cNvPr id="16387" name="Rectangle 10">
            <a:extLst>
              <a:ext uri="{FF2B5EF4-FFF2-40B4-BE49-F238E27FC236}">
                <a16:creationId xmlns:a16="http://schemas.microsoft.com/office/drawing/2014/main" id="{21332285-E33B-496F-8C61-03EA86FA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188913"/>
            <a:ext cx="6481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anose="02020603050405020304" pitchFamily="18" charset="0"/>
              </a:rPr>
              <a:t>15.1 </a:t>
            </a:r>
            <a:r>
              <a:rPr lang="en-US" altLang="zh-CN" sz="3200" b="1"/>
              <a:t> </a:t>
            </a:r>
            <a:r>
              <a:rPr lang="zh-CN" altLang="en-US" sz="3200" b="1"/>
              <a:t>欧拉图</a:t>
            </a:r>
          </a:p>
        </p:txBody>
      </p:sp>
      <p:sp>
        <p:nvSpPr>
          <p:cNvPr id="16388" name="Rectangle 11">
            <a:extLst>
              <a:ext uri="{FF2B5EF4-FFF2-40B4-BE49-F238E27FC236}">
                <a16:creationId xmlns:a16="http://schemas.microsoft.com/office/drawing/2014/main" id="{EC69E137-2941-4B5F-A4AA-B78972B5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536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历史背景：哥尼斯堡七桥问题与欧拉图</a:t>
            </a:r>
          </a:p>
        </p:txBody>
      </p:sp>
      <p:pic>
        <p:nvPicPr>
          <p:cNvPr id="16389" name="Picture 12" descr="15-111">
            <a:extLst>
              <a:ext uri="{FF2B5EF4-FFF2-40B4-BE49-F238E27FC236}">
                <a16:creationId xmlns:a16="http://schemas.microsoft.com/office/drawing/2014/main" id="{012F41AB-DD1E-4022-9A0E-B7484F2D5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954213"/>
            <a:ext cx="76327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E914DB93-E517-4C00-9EB6-C80BF2A18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214813"/>
            <a:ext cx="25717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">
            <a:extLst>
              <a:ext uri="{FF2B5EF4-FFF2-40B4-BE49-F238E27FC236}">
                <a16:creationId xmlns:a16="http://schemas.microsoft.com/office/drawing/2014/main" id="{18EB9F14-6BAA-40B2-AA09-921E78875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zh-CN" altLang="en-US"/>
              <a:t>无向哈密顿图的充分条件</a:t>
            </a:r>
          </a:p>
        </p:txBody>
      </p:sp>
      <p:sp>
        <p:nvSpPr>
          <p:cNvPr id="37891" name="Rectangle 9">
            <a:extLst>
              <a:ext uri="{FF2B5EF4-FFF2-40B4-BE49-F238E27FC236}">
                <a16:creationId xmlns:a16="http://schemas.microsoft.com/office/drawing/2014/main" id="{4F243088-7810-4927-A51F-25D424AC0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29600" cy="1800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）阶竞赛图中存在哈密顿通路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15.9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）阶竞赛图，则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中具有哈密顿通路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证明思路：注意，竞赛图的基图是无向完全图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对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做归纳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只需观察下面两个图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AD608DB7-A893-413E-8942-828682D6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A2B453-2173-479E-99FA-0221BA5EE2F1}" type="slidenum">
              <a:rPr lang="en-US" altLang="zh-CN" sz="1400"/>
              <a:pPr eaLnBrk="1" hangingPunct="1"/>
              <a:t>20</a:t>
            </a:fld>
            <a:endParaRPr lang="en-US" altLang="zh-CN" sz="1400"/>
          </a:p>
        </p:txBody>
      </p:sp>
      <p:pic>
        <p:nvPicPr>
          <p:cNvPr id="37893" name="Picture 11" descr="15-8111">
            <a:extLst>
              <a:ext uri="{FF2B5EF4-FFF2-40B4-BE49-F238E27FC236}">
                <a16:creationId xmlns:a16="http://schemas.microsoft.com/office/drawing/2014/main" id="{0C46CE3F-F69B-4017-A29D-749B3B98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13100"/>
            <a:ext cx="792003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>
            <a:extLst>
              <a:ext uri="{FF2B5EF4-FFF2-40B4-BE49-F238E27FC236}">
                <a16:creationId xmlns:a16="http://schemas.microsoft.com/office/drawing/2014/main" id="{0635DEA9-D144-4A51-9DCE-08BC09798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zh-CN" altLang="en-US"/>
              <a:t>判断某图是否为哈密顿图方法 </a:t>
            </a:r>
          </a:p>
        </p:txBody>
      </p:sp>
      <p:sp>
        <p:nvSpPr>
          <p:cNvPr id="38915" name="Rectangle 9">
            <a:extLst>
              <a:ext uri="{FF2B5EF4-FFF2-40B4-BE49-F238E27FC236}">
                <a16:creationId xmlns:a16="http://schemas.microsoft.com/office/drawing/2014/main" id="{66A02A9F-7C6B-41D2-8FBF-5ED18C81A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0188" y="1125538"/>
            <a:ext cx="8374062" cy="5040312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判断某图是否为哈密顿图至今还是一个难题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总结判断某图是哈密顿图或不是哈密顿图的某些可行的方法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</a:rPr>
              <a:t>观察出哈密顿回路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下图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周游世界问题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是哈密顿图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易知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为图中的一条哈密顿回路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en-US" altLang="zh-CN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注意，此图不满足定理</a:t>
            </a: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</a:rPr>
              <a:t>15.7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推论条件</a:t>
            </a: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5825249C-9F86-47C0-9A19-5048A0CE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F54119-07A6-49F7-ADBB-01CCB9FC69A4}" type="slidenum">
              <a:rPr lang="en-US" altLang="zh-CN" sz="1400"/>
              <a:pPr eaLnBrk="1" hangingPunct="1"/>
              <a:t>21</a:t>
            </a:fld>
            <a:endParaRPr lang="en-US" altLang="zh-CN" sz="1400"/>
          </a:p>
        </p:txBody>
      </p:sp>
      <p:pic>
        <p:nvPicPr>
          <p:cNvPr id="35845" name="Picture 10" descr="15-9">
            <a:extLst>
              <a:ext uri="{FF2B5EF4-FFF2-40B4-BE49-F238E27FC236}">
                <a16:creationId xmlns:a16="http://schemas.microsoft.com/office/drawing/2014/main" id="{FA5B447A-FE24-4F65-8420-083A7CFE5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92375"/>
            <a:ext cx="3671887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>
            <a:extLst>
              <a:ext uri="{FF2B5EF4-FFF2-40B4-BE49-F238E27FC236}">
                <a16:creationId xmlns:a16="http://schemas.microsoft.com/office/drawing/2014/main" id="{00C6DABA-BE7A-4A9B-8649-729632676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zh-CN" altLang="en-US"/>
              <a:t>判断某图是否为哈密顿图方法 </a:t>
            </a:r>
          </a:p>
        </p:txBody>
      </p:sp>
      <p:sp>
        <p:nvSpPr>
          <p:cNvPr id="39939" name="Rectangle 8">
            <a:extLst>
              <a:ext uri="{FF2B5EF4-FFF2-40B4-BE49-F238E27FC236}">
                <a16:creationId xmlns:a16="http://schemas.microsoft.com/office/drawing/2014/main" id="{C6D6F218-30B2-43F7-AB13-038B0C1E7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．满足定理</a:t>
            </a:r>
            <a:r>
              <a:rPr lang="en-US" altLang="zh-CN">
                <a:latin typeface="Times New Roman" panose="02020603050405020304" pitchFamily="18" charset="0"/>
              </a:rPr>
              <a:t>15.7</a:t>
            </a:r>
            <a:r>
              <a:rPr lang="zh-CN" altLang="en-US">
                <a:latin typeface="Times New Roman" panose="02020603050405020304" pitchFamily="18" charset="0"/>
              </a:rPr>
              <a:t>推论的条件（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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完全图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</a:rPr>
              <a:t>n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3) </a:t>
            </a:r>
            <a:r>
              <a:rPr lang="zh-CN" altLang="en-US">
                <a:latin typeface="Times New Roman" panose="02020603050405020304" pitchFamily="18" charset="0"/>
              </a:rPr>
              <a:t>中任何两个顶点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，均有</a:t>
            </a:r>
            <a:endParaRPr lang="zh-CN" altLang="en-US" i="1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i="1">
                <a:latin typeface="Times New Roman" panose="02020603050405020304" pitchFamily="18" charset="0"/>
              </a:rPr>
              <a:t>                    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)+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 = 2(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），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为哈密顿图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．破坏定理</a:t>
            </a:r>
            <a:r>
              <a:rPr lang="en-US" altLang="zh-CN">
                <a:latin typeface="Times New Roman" panose="02020603050405020304" pitchFamily="18" charset="0"/>
              </a:rPr>
              <a:t>15.6</a:t>
            </a:r>
            <a:r>
              <a:rPr lang="zh-CN" altLang="en-US">
                <a:latin typeface="Times New Roman" panose="02020603050405020304" pitchFamily="18" charset="0"/>
              </a:rPr>
              <a:t>的条件的图不是哈密顿图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B720C3A1-FA90-4E82-AEB4-3BFECF9F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C4923B-B8EC-467B-8E0F-7C40C67769DA}" type="slidenum">
              <a:rPr lang="en-US" altLang="zh-CN" sz="1400"/>
              <a:pPr eaLnBrk="1" hangingPunct="1"/>
              <a:t>22</a:t>
            </a:fld>
            <a:endParaRPr lang="en-US" altLang="zh-CN" sz="1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9B698DD2-01CA-401C-BA0C-07CDF1F6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C11A47-1292-4F34-8F23-8141F59C96A4}" type="slidenum">
              <a:rPr lang="en-US" altLang="zh-CN" sz="1400"/>
              <a:pPr eaLnBrk="1" hangingPunct="1"/>
              <a:t>23</a:t>
            </a:fld>
            <a:endParaRPr lang="en-US" altLang="zh-CN" sz="1400"/>
          </a:p>
        </p:txBody>
      </p:sp>
      <p:pic>
        <p:nvPicPr>
          <p:cNvPr id="37891" name="Picture 10" descr="15-12">
            <a:extLst>
              <a:ext uri="{FF2B5EF4-FFF2-40B4-BE49-F238E27FC236}">
                <a16:creationId xmlns:a16="http://schemas.microsoft.com/office/drawing/2014/main" id="{2034F63E-F31A-4557-AA23-271252D41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60575"/>
            <a:ext cx="280828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9">
            <a:extLst>
              <a:ext uri="{FF2B5EF4-FFF2-40B4-BE49-F238E27FC236}">
                <a16:creationId xmlns:a16="http://schemas.microsoft.com/office/drawing/2014/main" id="{7569DB24-682D-439B-9C9D-55029EAD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4313"/>
            <a:ext cx="5903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A50021"/>
                </a:solidFill>
              </a:rPr>
              <a:t>例</a:t>
            </a:r>
            <a:r>
              <a:rPr lang="en-US" altLang="zh-CN" b="1">
                <a:solidFill>
                  <a:srgbClr val="A50021"/>
                </a:solidFill>
              </a:rPr>
              <a:t>5</a:t>
            </a:r>
            <a:r>
              <a:rPr lang="en-US" altLang="zh-CN" b="1"/>
              <a:t> </a:t>
            </a:r>
            <a:r>
              <a:rPr lang="zh-CN" altLang="en-US" b="1"/>
              <a:t>证明下图不是哈密顿图</a:t>
            </a:r>
            <a:r>
              <a:rPr lang="en-US" altLang="zh-CN" b="1">
                <a:latin typeface="Times New Roman" panose="02020603050405020304" pitchFamily="18" charset="0"/>
              </a:rPr>
              <a:t>. (</a:t>
            </a:r>
            <a:r>
              <a:rPr lang="zh-CN" altLang="en-US" b="1">
                <a:latin typeface="Times New Roman" panose="02020603050405020304" pitchFamily="18" charset="0"/>
              </a:rPr>
              <a:t>破坏必要条件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1989" name="Rectangle 11">
            <a:extLst>
              <a:ext uri="{FF2B5EF4-FFF2-40B4-BE49-F238E27FC236}">
                <a16:creationId xmlns:a16="http://schemas.microsoft.com/office/drawing/2014/main" id="{01C4B304-2C88-4B49-ADC9-4CD8EAD9C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7913"/>
            <a:ext cx="44640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方法一</a:t>
            </a:r>
            <a:r>
              <a:rPr lang="en-US" altLang="zh-CN" b="1">
                <a:latin typeface="Times New Roman" panose="02020603050405020304" pitchFamily="18" charset="0"/>
              </a:rPr>
              <a:t>.  </a:t>
            </a:r>
            <a:r>
              <a:rPr lang="zh-CN" altLang="en-US" b="1">
                <a:latin typeface="Times New Roman" panose="02020603050405020304" pitchFamily="18" charset="0"/>
              </a:rPr>
              <a:t>利用定理</a:t>
            </a:r>
            <a:r>
              <a:rPr lang="en-US" altLang="zh-CN" b="1">
                <a:latin typeface="Times New Roman" panose="02020603050405020304" pitchFamily="18" charset="0"/>
              </a:rPr>
              <a:t>15.6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取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 = {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j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}</a:t>
            </a:r>
            <a:r>
              <a:rPr lang="zh-CN" altLang="en-US" b="1">
                <a:latin typeface="Times New Roman" panose="02020603050405020304" pitchFamily="18" charset="0"/>
              </a:rPr>
              <a:t>，则</a:t>
            </a:r>
            <a:endParaRPr lang="zh-CN" altLang="en-US" b="1" i="1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i="1">
                <a:latin typeface="Times New Roman" panose="02020603050405020304" pitchFamily="18" charset="0"/>
              </a:rPr>
              <a:t>               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) = 7 &gt; |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| = 6  </a:t>
            </a:r>
          </a:p>
        </p:txBody>
      </p:sp>
      <p:sp>
        <p:nvSpPr>
          <p:cNvPr id="37894" name="Rectangle 12">
            <a:extLst>
              <a:ext uri="{FF2B5EF4-FFF2-40B4-BE49-F238E27FC236}">
                <a16:creationId xmlns:a16="http://schemas.microsoft.com/office/drawing/2014/main" id="{579D605B-5C09-4C4A-B3F9-8F63B19F9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15888"/>
            <a:ext cx="6335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/>
              <a:t>练习</a:t>
            </a: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991" name="Rectangle 13">
            <a:extLst>
              <a:ext uri="{FF2B5EF4-FFF2-40B4-BE49-F238E27FC236}">
                <a16:creationId xmlns:a16="http://schemas.microsoft.com/office/drawing/2014/main" id="{F3E669A4-0786-443B-945A-A0FC4F34C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03675"/>
            <a:ext cx="6697662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方法二</a:t>
            </a:r>
            <a:r>
              <a:rPr lang="en-US" altLang="zh-CN" b="1">
                <a:latin typeface="Times New Roman" panose="02020603050405020304" pitchFamily="18" charset="0"/>
              </a:rPr>
              <a:t>.  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为二部图，互补顶点子集</a:t>
            </a:r>
          </a:p>
          <a:p>
            <a:pPr eaLnBrk="1" hangingPunct="1"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i="1">
                <a:latin typeface="Times New Roman" panose="02020603050405020304" pitchFamily="18" charset="0"/>
              </a:rPr>
              <a:t>    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 = {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j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 l</a:t>
            </a:r>
            <a:r>
              <a:rPr lang="en-US" altLang="zh-CN" b="1">
                <a:latin typeface="Times New Roman" panose="02020603050405020304" pitchFamily="18" charset="0"/>
              </a:rPr>
              <a:t>}, 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 = {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>
                <a:latin typeface="Times New Roman" panose="02020603050405020304" pitchFamily="18" charset="0"/>
              </a:rPr>
              <a:t>}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|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| = 6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>
                <a:latin typeface="Times New Roman" panose="02020603050405020304" pitchFamily="18" charset="0"/>
              </a:rPr>
              <a:t> 7 = |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|.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19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215CDF9D-5DAC-4491-B530-B2768EE8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0798F7-3C83-4E89-9758-BF166A9CB559}" type="slidenum">
              <a:rPr lang="en-US" altLang="zh-CN" sz="1400"/>
              <a:pPr eaLnBrk="1" hangingPunct="1"/>
              <a:t>24</a:t>
            </a:fld>
            <a:endParaRPr lang="en-US" altLang="zh-CN" sz="1400"/>
          </a:p>
        </p:txBody>
      </p:sp>
      <p:sp>
        <p:nvSpPr>
          <p:cNvPr id="38915" name="Rectangle 9">
            <a:extLst>
              <a:ext uri="{FF2B5EF4-FFF2-40B4-BE49-F238E27FC236}">
                <a16:creationId xmlns:a16="http://schemas.microsoft.com/office/drawing/2014/main" id="{94E0B292-3A32-41F4-A318-1911B26D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82470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A50021"/>
                </a:solidFill>
              </a:rPr>
              <a:t>例</a:t>
            </a:r>
            <a:r>
              <a:rPr lang="en-US" altLang="zh-CN" b="1">
                <a:solidFill>
                  <a:srgbClr val="A50021"/>
                </a:solidFill>
              </a:rPr>
              <a:t>6 </a:t>
            </a:r>
            <a:r>
              <a:rPr lang="zh-CN" altLang="en-US" b="1">
                <a:latin typeface="Times New Roman" panose="02020603050405020304" pitchFamily="18" charset="0"/>
              </a:rPr>
              <a:t>某次国际会议</a:t>
            </a:r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</a:rPr>
              <a:t>人参加，已知每人至少与其余</a:t>
            </a:r>
            <a:r>
              <a:rPr lang="en-US" altLang="zh-CN" b="1">
                <a:latin typeface="Times New Roman" panose="02020603050405020304" pitchFamily="18" charset="0"/>
              </a:rPr>
              <a:t>7</a:t>
            </a:r>
            <a:r>
              <a:rPr lang="zh-CN" altLang="en-US" b="1">
                <a:latin typeface="Times New Roman" panose="02020603050405020304" pitchFamily="18" charset="0"/>
              </a:rPr>
              <a:t>人中的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人有共同语言，问服务员能否将他们安排在同一张圆桌就座，使得每个人都与两边的人交谈？</a:t>
            </a:r>
          </a:p>
        </p:txBody>
      </p:sp>
      <p:sp>
        <p:nvSpPr>
          <p:cNvPr id="43012" name="Rectangle 10">
            <a:extLst>
              <a:ext uri="{FF2B5EF4-FFF2-40B4-BE49-F238E27FC236}">
                <a16:creationId xmlns:a16="http://schemas.microsoft.com/office/drawing/2014/main" id="{541B5FDA-53B1-4A94-AB02-400FEA12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503488"/>
            <a:ext cx="7848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解    图是描述事物之间关系的最好的手段之一</a:t>
            </a:r>
            <a:r>
              <a:rPr lang="en-US" altLang="zh-CN" b="1">
                <a:latin typeface="Times New Roman" panose="02020603050405020304" pitchFamily="18" charset="0"/>
              </a:rPr>
              <a:t>.  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做无向图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=&lt;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&gt;, </a:t>
            </a:r>
            <a:r>
              <a:rPr lang="zh-CN" altLang="en-US" b="1">
                <a:latin typeface="Times New Roman" panose="02020603050405020304" pitchFamily="18" charset="0"/>
              </a:rPr>
              <a:t>其中 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           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|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>
                <a:latin typeface="Times New Roman" panose="02020603050405020304" pitchFamily="18" charset="0"/>
              </a:rPr>
              <a:t>为与会者</a:t>
            </a:r>
            <a:r>
              <a:rPr lang="en-US" altLang="zh-CN" b="1">
                <a:latin typeface="Times New Roman" panose="02020603050405020304" pitchFamily="18" charset="0"/>
              </a:rPr>
              <a:t>}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</a:p>
          <a:p>
            <a:pPr eaLnBrk="1" hangingPunct="1"/>
            <a:r>
              <a:rPr lang="zh-CN" altLang="en-US" b="1" i="1">
                <a:latin typeface="Times New Roman" panose="02020603050405020304" pitchFamily="18" charset="0"/>
              </a:rPr>
              <a:t>             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={(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) | 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有共同语言，且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}. 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易知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为简单图且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)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，于是，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</a:t>
            </a:r>
            <a:r>
              <a:rPr lang="en-US" altLang="zh-CN" b="1">
                <a:latin typeface="Times New Roman" panose="02020603050405020304" pitchFamily="18" charset="0"/>
              </a:rPr>
              <a:t> 8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，由定理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15.7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的推论可知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为哈密顿图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服务员在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中找一条哈密顿回路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，按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中相邻关系安排座位即可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sz="10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917" name="Rectangle 11">
            <a:extLst>
              <a:ext uri="{FF2B5EF4-FFF2-40B4-BE49-F238E27FC236}">
                <a16:creationId xmlns:a16="http://schemas.microsoft.com/office/drawing/2014/main" id="{A31F7722-6FCC-4712-9A05-D448ACF4A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15888"/>
            <a:ext cx="6335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/>
              <a:t>练习 </a:t>
            </a: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3014" name="Rectangle 12">
            <a:extLst>
              <a:ext uri="{FF2B5EF4-FFF2-40B4-BE49-F238E27FC236}">
                <a16:creationId xmlns:a16="http://schemas.microsoft.com/office/drawing/2014/main" id="{A9D8874C-B809-42DB-B0E1-8F2B8519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661025"/>
            <a:ext cx="7993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</a:pPr>
            <a:r>
              <a:rPr lang="zh-CN" altLang="en-US" b="1">
                <a:solidFill>
                  <a:srgbClr val="0033CC"/>
                </a:solidFill>
                <a:sym typeface="Symbol" panose="05050102010706020507" pitchFamily="18" charset="2"/>
              </a:rPr>
              <a:t>由本题想到的：哈密顿回路的实质是能将图中所有的顶点排在同一个圈中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CA6D143-7340-41DE-BB4C-84C6BC169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5938" y="174625"/>
            <a:ext cx="6429375" cy="611188"/>
          </a:xfrm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第十五章 欧拉图与哈密顿图</a:t>
            </a:r>
            <a:endParaRPr lang="zh-CN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52A9002-3AD1-42EF-BAFB-F1F2CDA33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500188"/>
            <a:ext cx="7773987" cy="47894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/>
              <a:t>    第一节：欧拉图</a:t>
            </a:r>
            <a:endParaRPr lang="en-US" altLang="zh-CN" sz="36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/>
              <a:t>    第二节：哈密顿图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/>
              <a:t>　第三节：带权图与货郎担问题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60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latin typeface="Verdana" panose="020B0604030504040204" pitchFamily="34" charset="0"/>
              </a:rPr>
              <a:t>  </a:t>
            </a:r>
            <a:endParaRPr lang="zh-CN" altLang="en-US" sz="3600">
              <a:latin typeface="Verdana" panose="020B0604030504040204" pitchFamily="34" charset="0"/>
            </a:endParaRPr>
          </a:p>
        </p:txBody>
      </p:sp>
      <p:pic>
        <p:nvPicPr>
          <p:cNvPr id="39940" name="Picture 21" descr="images">
            <a:extLst>
              <a:ext uri="{FF2B5EF4-FFF2-40B4-BE49-F238E27FC236}">
                <a16:creationId xmlns:a16="http://schemas.microsoft.com/office/drawing/2014/main" id="{BBE6E506-F541-4476-AA4C-91ABF28A9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571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1" descr="images">
            <a:extLst>
              <a:ext uri="{FF2B5EF4-FFF2-40B4-BE49-F238E27FC236}">
                <a16:creationId xmlns:a16="http://schemas.microsoft.com/office/drawing/2014/main" id="{7ACCE890-1641-43E7-9249-E2E7780EF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282950"/>
            <a:ext cx="571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21" descr="images">
            <a:extLst>
              <a:ext uri="{FF2B5EF4-FFF2-40B4-BE49-F238E27FC236}">
                <a16:creationId xmlns:a16="http://schemas.microsoft.com/office/drawing/2014/main" id="{1C5AD072-3F9C-41B8-B07D-90B19FCC8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568825"/>
            <a:ext cx="571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4">
            <a:extLst>
              <a:ext uri="{FF2B5EF4-FFF2-40B4-BE49-F238E27FC236}">
                <a16:creationId xmlns:a16="http://schemas.microsoft.com/office/drawing/2014/main" id="{99B64715-AA1F-43FF-971D-ABA25CA8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F17DCF-BC29-4DA6-963C-6D8DBB2044F3}" type="slidenum">
              <a:rPr lang="en-US" altLang="zh-CN" sz="1400"/>
              <a:pPr eaLnBrk="1" hangingPunct="1"/>
              <a:t>26</a:t>
            </a:fld>
            <a:endParaRPr lang="en-US" altLang="zh-CN" sz="1400"/>
          </a:p>
        </p:txBody>
      </p:sp>
      <p:sp>
        <p:nvSpPr>
          <p:cNvPr id="1029" name="Rectangle 13">
            <a:extLst>
              <a:ext uri="{FF2B5EF4-FFF2-40B4-BE49-F238E27FC236}">
                <a16:creationId xmlns:a16="http://schemas.microsoft.com/office/drawing/2014/main" id="{44CBAABD-B612-4F43-9939-D83D8EB2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546475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ym typeface="Symbol" panose="05050102010706020507" pitchFamily="18" charset="2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1">
                <a:sym typeface="Symbol" panose="05050102010706020507" pitchFamily="18" charset="2"/>
              </a:rPr>
              <a:t>称                 </a:t>
            </a:r>
            <a:r>
              <a:rPr lang="zh-CN" altLang="en-US" b="1">
                <a:latin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b="1">
                <a:latin typeface="Times New Roman" panose="02020603050405020304" pitchFamily="18" charset="0"/>
              </a:rPr>
              <a:t>的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长度</a:t>
            </a:r>
            <a:r>
              <a:rPr lang="zh-CN" altLang="en-US" b="1">
                <a:latin typeface="Times New Roman" panose="02020603050405020304" pitchFamily="18" charset="0"/>
              </a:rPr>
              <a:t>，并记作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，即</a:t>
            </a:r>
          </a:p>
        </p:txBody>
      </p:sp>
      <p:graphicFrame>
        <p:nvGraphicFramePr>
          <p:cNvPr id="1026" name="Object 9">
            <a:extLst>
              <a:ext uri="{FF2B5EF4-FFF2-40B4-BE49-F238E27FC236}">
                <a16:creationId xmlns:a16="http://schemas.microsoft.com/office/drawing/2014/main" id="{137C1482-1001-4899-8998-0D24F32F8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3613" y="3567113"/>
          <a:ext cx="12588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647640" imgH="368280" progId="Equation.DSMT4">
                  <p:embed/>
                </p:oleObj>
              </mc:Choice>
              <mc:Fallback>
                <p:oleObj name="Equation" r:id="rId4" imgW="647640" imgH="368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3567113"/>
                        <a:ext cx="1258887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>
            <a:extLst>
              <a:ext uri="{FF2B5EF4-FFF2-40B4-BE49-F238E27FC236}">
                <a16:creationId xmlns:a16="http://schemas.microsoft.com/office/drawing/2014/main" id="{8ADBB6DA-34A0-4804-BC66-CFCF1B99D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6563" y="4344988"/>
          <a:ext cx="2387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6" imgW="1180800" imgH="368280" progId="Equation.3">
                  <p:embed/>
                </p:oleObj>
              </mc:Choice>
              <mc:Fallback>
                <p:oleObj name="公式" r:id="rId6" imgW="1180800" imgH="368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4344988"/>
                        <a:ext cx="23876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10">
            <a:extLst>
              <a:ext uri="{FF2B5EF4-FFF2-40B4-BE49-F238E27FC236}">
                <a16:creationId xmlns:a16="http://schemas.microsoft.com/office/drawing/2014/main" id="{7622A03F-C71C-41AE-821F-CFA55CD2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14413"/>
            <a:ext cx="85693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28600" eaLnBrk="0" hangingPunct="0">
              <a:tabLst>
                <a:tab pos="266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66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66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66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66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15.3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给定图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为无向图或有向图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为实数集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，对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中任意边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为有向图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i="1" baseline="-30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i="1" baseline="-30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，设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 i="1" baseline="-30000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，称实数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 i="1" baseline="-30000">
                <a:latin typeface="Times New Roman" panose="02020603050405020304" pitchFamily="18" charset="0"/>
                <a:sym typeface="Symbol" panose="05050102010706020507" pitchFamily="18" charset="2"/>
              </a:rPr>
              <a:t>ij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为边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权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，并将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 i="1" baseline="-30000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标注在边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上，称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带权图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，此时常将带权图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记作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&gt;. 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440086B8-5559-484D-ACFE-02D0E4BA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188913"/>
            <a:ext cx="6523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anose="02020603050405020304" pitchFamily="18" charset="0"/>
              </a:rPr>
              <a:t>15.3 </a:t>
            </a:r>
            <a:r>
              <a:rPr lang="zh-CN" altLang="en-US" sz="3200" b="1">
                <a:latin typeface="Times New Roman" panose="02020603050405020304" pitchFamily="18" charset="0"/>
              </a:rPr>
              <a:t>最短路问题</a:t>
            </a:r>
            <a:r>
              <a:rPr lang="zh-CN" altLang="en-US" sz="3200" b="1"/>
              <a:t>与货郎担问题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644D8D41-2F40-4DD7-BB71-AFB27E59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宋体" panose="02010600030101010101" pitchFamily="2" charset="-122"/>
              </a:rPr>
              <a:t>最短路径</a:t>
            </a:r>
            <a:endParaRPr lang="zh-CN" altLang="en-US"/>
          </a:p>
        </p:txBody>
      </p:sp>
      <p:sp>
        <p:nvSpPr>
          <p:cNvPr id="40963" name="Slide Number Placeholder 2">
            <a:extLst>
              <a:ext uri="{FF2B5EF4-FFF2-40B4-BE49-F238E27FC236}">
                <a16:creationId xmlns:a16="http://schemas.microsoft.com/office/drawing/2014/main" id="{4EDAFB64-9207-4AF4-A86C-E3660F70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15E396-6C60-4790-9910-C973F05E6A5D}" type="slidenum">
              <a:rPr lang="en-US" altLang="zh-CN" sz="1400"/>
              <a:pPr eaLnBrk="1" hangingPunct="1"/>
              <a:t>27</a:t>
            </a:fld>
            <a:endParaRPr lang="en-US" altLang="zh-CN" sz="1400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A5F2BC8-3812-4E8D-9B86-B3BD7A4F8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285875"/>
            <a:ext cx="8072438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2"/>
                </a:solidFill>
                <a:latin typeface="宋体" panose="02010600030101010101" pitchFamily="2" charset="-122"/>
              </a:rPr>
              <a:t>从某源点到其余各顶点之间的最短路径</a:t>
            </a:r>
          </a:p>
          <a:p>
            <a:pPr eaLnBrk="1" hangingPunct="1"/>
            <a:endParaRPr kumimoji="1" lang="en-US" altLang="zh-CN"/>
          </a:p>
          <a:p>
            <a:pPr eaLnBrk="1" hangingPunct="1"/>
            <a:r>
              <a:rPr kumimoji="1" lang="zh-CN" altLang="en-US"/>
              <a:t>求下面赋权图中顶点</a:t>
            </a:r>
            <a:r>
              <a:rPr kumimoji="1" lang="en-US" altLang="zh-CN" i="1">
                <a:latin typeface="Times New Roman" panose="02020603050405020304" pitchFamily="18" charset="0"/>
              </a:rPr>
              <a:t>u</a:t>
            </a:r>
            <a:r>
              <a:rPr kumimoji="1" lang="en-US" altLang="zh-CN" i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/>
              <a:t>到其余顶点的最短路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注</a:t>
            </a:r>
            <a:r>
              <a:rPr lang="zh-CN" altLang="en-US" b="1">
                <a:solidFill>
                  <a:srgbClr val="FF0000"/>
                </a:solidFill>
              </a:rPr>
              <a:t>:　</a:t>
            </a:r>
            <a:r>
              <a:rPr lang="zh-CN" altLang="en-US" b="1">
                <a:solidFill>
                  <a:srgbClr val="FF3300"/>
                </a:solidFill>
                <a:latin typeface="宋体" panose="02010600030101010101" pitchFamily="2" charset="-122"/>
              </a:rPr>
              <a:t>最短路径并不一定是经过边数最少的路径</a:t>
            </a:r>
            <a:endParaRPr lang="en-US" altLang="zh-CN" b="1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事实：最短路是一条路，且最短路的任一节也是最短路</a:t>
            </a:r>
            <a:endParaRPr kumimoji="1" lang="en-US" altLang="zh-CN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pic>
        <p:nvPicPr>
          <p:cNvPr id="6" name="Picture 67">
            <a:extLst>
              <a:ext uri="{FF2B5EF4-FFF2-40B4-BE49-F238E27FC236}">
                <a16:creationId xmlns:a16="http://schemas.microsoft.com/office/drawing/2014/main" id="{C2903DE6-6B31-460E-BF68-2730AB13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43188"/>
            <a:ext cx="338455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8">
            <a:extLst>
              <a:ext uri="{FF2B5EF4-FFF2-40B4-BE49-F238E27FC236}">
                <a16:creationId xmlns:a16="http://schemas.microsoft.com/office/drawing/2014/main" id="{DCA71761-8368-41ED-B1E9-E5CB8A38C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695575"/>
            <a:ext cx="3168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Text Box 4">
            <a:extLst>
              <a:ext uri="{FF2B5EF4-FFF2-40B4-BE49-F238E27FC236}">
                <a16:creationId xmlns:a16="http://schemas.microsoft.com/office/drawing/2014/main" id="{806BA3D0-EE83-4E83-A750-0E3F9749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14313"/>
            <a:ext cx="642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Dijkstra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altLang="zh-CN" sz="3200" b="1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AE16B94-D82F-44CE-883A-87BBC9F88533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195388"/>
            <a:ext cx="8281988" cy="509587"/>
            <a:chOff x="562" y="2205"/>
            <a:chExt cx="5217" cy="321"/>
          </a:xfrm>
        </p:grpSpPr>
        <p:sp>
          <p:nvSpPr>
            <p:cNvPr id="2078" name="Text Box 6">
              <a:extLst>
                <a:ext uri="{FF2B5EF4-FFF2-40B4-BE49-F238E27FC236}">
                  <a16:creationId xmlns:a16="http://schemas.microsoft.com/office/drawing/2014/main" id="{1A382D05-03E1-40E7-B620-C02DBDCF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2205"/>
              <a:ext cx="5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1)</a:t>
              </a:r>
              <a:r>
                <a:rPr lang="en-US" altLang="zh-CN"/>
                <a:t> </a:t>
              </a:r>
              <a:r>
                <a:rPr lang="zh-CN" altLang="en-US"/>
                <a:t>置                   ，对           ，            ，              且        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2061" name="Object 87">
              <a:extLst>
                <a:ext uri="{FF2B5EF4-FFF2-40B4-BE49-F238E27FC236}">
                  <a16:creationId xmlns:a16="http://schemas.microsoft.com/office/drawing/2014/main" id="{46A73B24-329C-499F-AA13-C6072650D7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7" y="2217"/>
            <a:ext cx="7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公式" r:id="rId3" imgW="1257120" imgH="431640" progId="Equation.3">
                    <p:embed/>
                  </p:oleObj>
                </mc:Choice>
                <mc:Fallback>
                  <p:oleObj name="公式" r:id="rId3" imgW="1257120" imgH="431640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2217"/>
                          <a:ext cx="7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88">
              <a:extLst>
                <a:ext uri="{FF2B5EF4-FFF2-40B4-BE49-F238E27FC236}">
                  <a16:creationId xmlns:a16="http://schemas.microsoft.com/office/drawing/2014/main" id="{2B88A620-A96D-412E-AEBE-34BFCF8208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244"/>
            <a:ext cx="54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公式" r:id="rId5" imgW="863280" imgH="431640" progId="Equation.3">
                    <p:embed/>
                  </p:oleObj>
                </mc:Choice>
                <mc:Fallback>
                  <p:oleObj name="公式" r:id="rId5" imgW="863280" imgH="43164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244"/>
                          <a:ext cx="54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89">
              <a:extLst>
                <a:ext uri="{FF2B5EF4-FFF2-40B4-BE49-F238E27FC236}">
                  <a16:creationId xmlns:a16="http://schemas.microsoft.com/office/drawing/2014/main" id="{173BC696-145C-47F1-B1E5-5CC02D1EEB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282"/>
            <a:ext cx="73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公式" r:id="rId7" imgW="1168200" imgH="393480" progId="Equation.3">
                    <p:embed/>
                  </p:oleObj>
                </mc:Choice>
                <mc:Fallback>
                  <p:oleObj name="公式" r:id="rId7" imgW="1168200" imgH="39348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282"/>
                          <a:ext cx="732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90">
              <a:extLst>
                <a:ext uri="{FF2B5EF4-FFF2-40B4-BE49-F238E27FC236}">
                  <a16:creationId xmlns:a16="http://schemas.microsoft.com/office/drawing/2014/main" id="{FF9C3231-E7BC-46BD-BA22-29FC2B9695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2251"/>
            <a:ext cx="8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公式" r:id="rId9" imgW="1333440" imgH="431640" progId="Equation.3">
                    <p:embed/>
                  </p:oleObj>
                </mc:Choice>
                <mc:Fallback>
                  <p:oleObj name="公式" r:id="rId9" imgW="1333440" imgH="431640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251"/>
                          <a:ext cx="8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Object 91">
              <a:extLst>
                <a:ext uri="{FF2B5EF4-FFF2-40B4-BE49-F238E27FC236}">
                  <a16:creationId xmlns:a16="http://schemas.microsoft.com/office/drawing/2014/main" id="{684DC822-522A-442C-852A-8793AB1397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" y="2274"/>
            <a:ext cx="42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公式" r:id="rId11" imgW="660240" imgH="317160" progId="Equation.3">
                    <p:embed/>
                  </p:oleObj>
                </mc:Choice>
                <mc:Fallback>
                  <p:oleObj name="公式" r:id="rId11" imgW="660240" imgH="31716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2274"/>
                          <a:ext cx="42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2">
            <a:extLst>
              <a:ext uri="{FF2B5EF4-FFF2-40B4-BE49-F238E27FC236}">
                <a16:creationId xmlns:a16="http://schemas.microsoft.com/office/drawing/2014/main" id="{B3D133BB-4A3E-4E4C-BF06-5035172FE45E}"/>
              </a:ext>
            </a:extLst>
          </p:cNvPr>
          <p:cNvGrpSpPr>
            <a:grpSpLocks/>
          </p:cNvGrpSpPr>
          <p:nvPr/>
        </p:nvGrpSpPr>
        <p:grpSpPr bwMode="auto">
          <a:xfrm>
            <a:off x="436563" y="1714500"/>
            <a:ext cx="8064500" cy="504825"/>
            <a:chOff x="603" y="935"/>
            <a:chExt cx="5080" cy="318"/>
          </a:xfrm>
        </p:grpSpPr>
        <p:sp>
          <p:nvSpPr>
            <p:cNvPr id="2077" name="Text Box 13">
              <a:extLst>
                <a:ext uri="{FF2B5EF4-FFF2-40B4-BE49-F238E27FC236}">
                  <a16:creationId xmlns:a16="http://schemas.microsoft.com/office/drawing/2014/main" id="{353BD0FA-7AA5-4CA9-9C23-A93E7C3BA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935"/>
              <a:ext cx="50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 </a:t>
              </a:r>
              <a:r>
                <a:rPr lang="zh-CN" altLang="en-US"/>
                <a:t>对每个          ，用</a:t>
              </a:r>
            </a:p>
          </p:txBody>
        </p:sp>
        <p:graphicFrame>
          <p:nvGraphicFramePr>
            <p:cNvPr id="2059" name="Object 92">
              <a:extLst>
                <a:ext uri="{FF2B5EF4-FFF2-40B4-BE49-F238E27FC236}">
                  <a16:creationId xmlns:a16="http://schemas.microsoft.com/office/drawing/2014/main" id="{3FA51A30-2A2F-44FE-9702-42003C3B7C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8" y="961"/>
            <a:ext cx="53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公式" r:id="rId13" imgW="838080" imgH="457200" progId="Equation.3">
                    <p:embed/>
                  </p:oleObj>
                </mc:Choice>
                <mc:Fallback>
                  <p:oleObj name="公式" r:id="rId13" imgW="838080" imgH="45720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961"/>
                          <a:ext cx="53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93">
              <a:extLst>
                <a:ext uri="{FF2B5EF4-FFF2-40B4-BE49-F238E27FC236}">
                  <a16:creationId xmlns:a16="http://schemas.microsoft.com/office/drawing/2014/main" id="{74C12FA2-D9FB-428A-97C6-E61EB06317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8" y="974"/>
            <a:ext cx="223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公式" r:id="rId15" imgW="3543120" imgH="431640" progId="Equation.3">
                    <p:embed/>
                  </p:oleObj>
                </mc:Choice>
                <mc:Fallback>
                  <p:oleObj name="公式" r:id="rId15" imgW="3543120" imgH="43164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" y="974"/>
                          <a:ext cx="2237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D4961484-3747-43E5-AF90-5417EEC35417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239963"/>
            <a:ext cx="8137525" cy="688975"/>
            <a:chOff x="385" y="2931"/>
            <a:chExt cx="5126" cy="434"/>
          </a:xfrm>
        </p:grpSpPr>
        <p:sp>
          <p:nvSpPr>
            <p:cNvPr id="2076" name="Text Box 17">
              <a:extLst>
                <a:ext uri="{FF2B5EF4-FFF2-40B4-BE49-F238E27FC236}">
                  <a16:creationId xmlns:a16="http://schemas.microsoft.com/office/drawing/2014/main" id="{EBBB5313-4668-499D-8A12-25AD4205B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931"/>
              <a:ext cx="51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代替       ，计算                  ，并把达到这个最小值的</a:t>
              </a:r>
            </a:p>
          </p:txBody>
        </p:sp>
        <p:graphicFrame>
          <p:nvGraphicFramePr>
            <p:cNvPr id="2057" name="Object 94">
              <a:extLst>
                <a:ext uri="{FF2B5EF4-FFF2-40B4-BE49-F238E27FC236}">
                  <a16:creationId xmlns:a16="http://schemas.microsoft.com/office/drawing/2014/main" id="{F0FF2035-3E96-4C8A-86B0-8FA7B4B2A8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5" y="2979"/>
            <a:ext cx="35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公式" r:id="rId17" imgW="558720" imgH="393480" progId="Equation.3">
                    <p:embed/>
                  </p:oleObj>
                </mc:Choice>
                <mc:Fallback>
                  <p:oleObj name="公式" r:id="rId17" imgW="558720" imgH="39348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2979"/>
                          <a:ext cx="353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95">
              <a:extLst>
                <a:ext uri="{FF2B5EF4-FFF2-40B4-BE49-F238E27FC236}">
                  <a16:creationId xmlns:a16="http://schemas.microsoft.com/office/drawing/2014/main" id="{755E606C-50E8-485A-B667-278859E3C2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5" y="2953"/>
            <a:ext cx="89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公式" r:id="rId19" imgW="1409400" imgH="647640" progId="Equation.3">
                    <p:embed/>
                  </p:oleObj>
                </mc:Choice>
                <mc:Fallback>
                  <p:oleObj name="公式" r:id="rId19" imgW="1409400" imgH="64764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2953"/>
                          <a:ext cx="892" cy="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87D6AE38-1557-4E57-B4E3-E093196F85F0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2928938"/>
            <a:ext cx="7993063" cy="484187"/>
            <a:chOff x="424" y="2976"/>
            <a:chExt cx="5035" cy="305"/>
          </a:xfrm>
        </p:grpSpPr>
        <p:sp>
          <p:nvSpPr>
            <p:cNvPr id="2075" name="Text Box 21">
              <a:extLst>
                <a:ext uri="{FF2B5EF4-FFF2-40B4-BE49-F238E27FC236}">
                  <a16:creationId xmlns:a16="http://schemas.microsoft.com/office/drawing/2014/main" id="{B65EF985-48FF-4E77-ADA5-ECE0182BC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2976"/>
              <a:ext cx="50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一个顶点记为        ，置</a:t>
              </a:r>
            </a:p>
          </p:txBody>
        </p:sp>
        <p:graphicFrame>
          <p:nvGraphicFramePr>
            <p:cNvPr id="2055" name="Object 96">
              <a:extLst>
                <a:ext uri="{FF2B5EF4-FFF2-40B4-BE49-F238E27FC236}">
                  <a16:creationId xmlns:a16="http://schemas.microsoft.com/office/drawing/2014/main" id="{3EF61EA0-5D5E-42E1-88DE-B9D3C18884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9" y="3003"/>
            <a:ext cx="3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公式" r:id="rId21" imgW="533160" imgH="431640" progId="Equation.3">
                    <p:embed/>
                  </p:oleObj>
                </mc:Choice>
                <mc:Fallback>
                  <p:oleObj name="公式" r:id="rId21" imgW="533160" imgH="43164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3003"/>
                          <a:ext cx="33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97">
              <a:extLst>
                <a:ext uri="{FF2B5EF4-FFF2-40B4-BE49-F238E27FC236}">
                  <a16:creationId xmlns:a16="http://schemas.microsoft.com/office/drawing/2014/main" id="{654FA44F-9808-4174-A0F2-AC612B6347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9" y="3009"/>
            <a:ext cx="156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公式" r:id="rId23" imgW="2476440" imgH="431640" progId="Equation.3">
                    <p:embed/>
                  </p:oleObj>
                </mc:Choice>
                <mc:Fallback>
                  <p:oleObj name="公式" r:id="rId23" imgW="2476440" imgH="43164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3009"/>
                          <a:ext cx="156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>
            <a:extLst>
              <a:ext uri="{FF2B5EF4-FFF2-40B4-BE49-F238E27FC236}">
                <a16:creationId xmlns:a16="http://schemas.microsoft.com/office/drawing/2014/main" id="{051E42A8-A308-4D1E-8726-9C70BD83443E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409950"/>
            <a:ext cx="8715375" cy="461963"/>
            <a:chOff x="656" y="3294"/>
            <a:chExt cx="5490" cy="291"/>
          </a:xfrm>
        </p:grpSpPr>
        <p:sp>
          <p:nvSpPr>
            <p:cNvPr id="2074" name="Text Box 25">
              <a:extLst>
                <a:ext uri="{FF2B5EF4-FFF2-40B4-BE49-F238E27FC236}">
                  <a16:creationId xmlns:a16="http://schemas.microsoft.com/office/drawing/2014/main" id="{1BB7DCF4-8332-4BE6-9140-7F04C98E9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" y="3294"/>
              <a:ext cx="54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3)</a:t>
              </a:r>
              <a:r>
                <a:rPr lang="en-US" altLang="zh-CN"/>
                <a:t>  </a:t>
              </a:r>
              <a:r>
                <a:rPr lang="zh-CN" altLang="en-US"/>
                <a:t>若             ，则停止；若              ，则用 </a:t>
              </a:r>
              <a:r>
                <a:rPr lang="en-US" altLang="zh-CN" i="1">
                  <a:latin typeface="Times New Roman" panose="02020603050405020304" pitchFamily="18" charset="0"/>
                </a:rPr>
                <a:t>i+1 </a:t>
              </a:r>
              <a:r>
                <a:rPr lang="zh-CN" altLang="en-US"/>
                <a:t>代替</a:t>
              </a: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zh-CN" altLang="en-US"/>
                <a:t>，并转</a:t>
              </a:r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.</a:t>
              </a:r>
              <a:endParaRPr lang="zh-CN" altLang="en-US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3" name="Object 98">
              <a:extLst>
                <a:ext uri="{FF2B5EF4-FFF2-40B4-BE49-F238E27FC236}">
                  <a16:creationId xmlns:a16="http://schemas.microsoft.com/office/drawing/2014/main" id="{ECEEE5D8-4FA3-4453-B4DA-ACE85CB379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1" y="3359"/>
            <a:ext cx="70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公式" r:id="rId25" imgW="1104840" imgH="317160" progId="Equation.3">
                    <p:embed/>
                  </p:oleObj>
                </mc:Choice>
                <mc:Fallback>
                  <p:oleObj name="公式" r:id="rId25" imgW="1104840" imgH="31716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3359"/>
                          <a:ext cx="70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99">
              <a:extLst>
                <a:ext uri="{FF2B5EF4-FFF2-40B4-BE49-F238E27FC236}">
                  <a16:creationId xmlns:a16="http://schemas.microsoft.com/office/drawing/2014/main" id="{AE09EC61-ED5C-4621-8592-2320219D8A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6" y="3354"/>
            <a:ext cx="70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name="公式" r:id="rId27" imgW="1104840" imgH="317160" progId="Equation.3">
                    <p:embed/>
                  </p:oleObj>
                </mc:Choice>
                <mc:Fallback>
                  <p:oleObj name="公式" r:id="rId27" imgW="1104840" imgH="31716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354"/>
                          <a:ext cx="700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2" name="Picture 30">
            <a:extLst>
              <a:ext uri="{FF2B5EF4-FFF2-40B4-BE49-F238E27FC236}">
                <a16:creationId xmlns:a16="http://schemas.microsoft.com/office/drawing/2014/main" id="{F9AE2DD1-DDBB-4F5B-9014-38F15CE02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4000500"/>
            <a:ext cx="288131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31">
            <a:extLst>
              <a:ext uri="{FF2B5EF4-FFF2-40B4-BE49-F238E27FC236}">
                <a16:creationId xmlns:a16="http://schemas.microsoft.com/office/drawing/2014/main" id="{909D88E5-531C-4FEA-9045-2D29A66C9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4052888"/>
            <a:ext cx="28797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046" name="Object 102">
            <a:extLst>
              <a:ext uri="{FF2B5EF4-FFF2-40B4-BE49-F238E27FC236}">
                <a16:creationId xmlns:a16="http://schemas.microsoft.com/office/drawing/2014/main" id="{F883CF6D-71B9-4E9E-A88B-4E8F01D97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6263" y="3929063"/>
          <a:ext cx="4543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公式" r:id="rId31" imgW="4546600" imgH="482600" progId="Equation.3">
                  <p:embed/>
                </p:oleObj>
              </mc:Choice>
              <mc:Fallback>
                <p:oleObj name="公式" r:id="rId31" imgW="4546600" imgH="48260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3929063"/>
                        <a:ext cx="4543425" cy="485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" name="Object 103">
            <a:extLst>
              <a:ext uri="{FF2B5EF4-FFF2-40B4-BE49-F238E27FC236}">
                <a16:creationId xmlns:a16="http://schemas.microsoft.com/office/drawing/2014/main" id="{11759AF7-ED9C-4103-A666-8CA4DD7BF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6725" y="4429125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公式" r:id="rId33" imgW="1015920" imgH="457200" progId="Equation.3">
                  <p:embed/>
                </p:oleObj>
              </mc:Choice>
              <mc:Fallback>
                <p:oleObj name="公式" r:id="rId33" imgW="1015920" imgH="4572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4429125"/>
                        <a:ext cx="101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8" name="Object 104">
            <a:extLst>
              <a:ext uri="{FF2B5EF4-FFF2-40B4-BE49-F238E27FC236}">
                <a16:creationId xmlns:a16="http://schemas.microsoft.com/office/drawing/2014/main" id="{071ADB6B-A67D-4764-A18D-4130718F10B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169025" y="4867275"/>
          <a:ext cx="283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公式" r:id="rId35" imgW="2831760" imgH="419040" progId="Equation.3">
                  <p:embed/>
                </p:oleObj>
              </mc:Choice>
              <mc:Fallback>
                <p:oleObj name="公式" r:id="rId35" imgW="2831760" imgH="419040" progId="Equation.3">
                  <p:embed/>
                  <p:pic>
                    <p:nvPicPr>
                      <p:cNvPr id="0" name="Object 10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4867275"/>
                        <a:ext cx="283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Text Box 4">
            <a:extLst>
              <a:ext uri="{FF2B5EF4-FFF2-40B4-BE49-F238E27FC236}">
                <a16:creationId xmlns:a16="http://schemas.microsoft.com/office/drawing/2014/main" id="{956874A5-3EC7-440C-BE1F-B483B23B2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14313"/>
            <a:ext cx="642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Dijkstra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altLang="zh-CN" sz="3200" b="1"/>
          </a:p>
        </p:txBody>
      </p:sp>
      <p:grpSp>
        <p:nvGrpSpPr>
          <p:cNvPr id="3092" name="Group 5">
            <a:extLst>
              <a:ext uri="{FF2B5EF4-FFF2-40B4-BE49-F238E27FC236}">
                <a16:creationId xmlns:a16="http://schemas.microsoft.com/office/drawing/2014/main" id="{EF2D35EC-3EA6-4265-A6F5-96957271CCA4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195388"/>
            <a:ext cx="8281988" cy="509587"/>
            <a:chOff x="562" y="2205"/>
            <a:chExt cx="5217" cy="321"/>
          </a:xfrm>
        </p:grpSpPr>
        <p:sp>
          <p:nvSpPr>
            <p:cNvPr id="3103" name="Text Box 6">
              <a:extLst>
                <a:ext uri="{FF2B5EF4-FFF2-40B4-BE49-F238E27FC236}">
                  <a16:creationId xmlns:a16="http://schemas.microsoft.com/office/drawing/2014/main" id="{5CF5410A-8B7E-4507-B7EC-C318CFAEF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2205"/>
              <a:ext cx="5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1)</a:t>
              </a:r>
              <a:r>
                <a:rPr lang="en-US" altLang="zh-CN"/>
                <a:t> </a:t>
              </a:r>
              <a:r>
                <a:rPr lang="zh-CN" altLang="en-US"/>
                <a:t>置                   ，对           ，            ，              且        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3086" name="Object 2">
              <a:extLst>
                <a:ext uri="{FF2B5EF4-FFF2-40B4-BE49-F238E27FC236}">
                  <a16:creationId xmlns:a16="http://schemas.microsoft.com/office/drawing/2014/main" id="{791A7CF2-DBD1-489E-A8C6-633DD286CC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7" y="2217"/>
            <a:ext cx="7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公式" r:id="rId3" imgW="1257120" imgH="431640" progId="Equation.3">
                    <p:embed/>
                  </p:oleObj>
                </mc:Choice>
                <mc:Fallback>
                  <p:oleObj name="公式" r:id="rId3" imgW="1257120" imgH="4316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2217"/>
                          <a:ext cx="7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3">
              <a:extLst>
                <a:ext uri="{FF2B5EF4-FFF2-40B4-BE49-F238E27FC236}">
                  <a16:creationId xmlns:a16="http://schemas.microsoft.com/office/drawing/2014/main" id="{C6F9CB8B-1B70-4436-9082-2E5BB3BA72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244"/>
            <a:ext cx="54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公式" r:id="rId5" imgW="863280" imgH="431640" progId="Equation.3">
                    <p:embed/>
                  </p:oleObj>
                </mc:Choice>
                <mc:Fallback>
                  <p:oleObj name="公式" r:id="rId5" imgW="863280" imgH="431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244"/>
                          <a:ext cx="54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4">
              <a:extLst>
                <a:ext uri="{FF2B5EF4-FFF2-40B4-BE49-F238E27FC236}">
                  <a16:creationId xmlns:a16="http://schemas.microsoft.com/office/drawing/2014/main" id="{300618F4-C37D-4684-9E46-6BA3F54DAB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282"/>
            <a:ext cx="73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公式" r:id="rId7" imgW="1168200" imgH="393480" progId="Equation.3">
                    <p:embed/>
                  </p:oleObj>
                </mc:Choice>
                <mc:Fallback>
                  <p:oleObj name="公式" r:id="rId7" imgW="116820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282"/>
                          <a:ext cx="732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Object 5">
              <a:extLst>
                <a:ext uri="{FF2B5EF4-FFF2-40B4-BE49-F238E27FC236}">
                  <a16:creationId xmlns:a16="http://schemas.microsoft.com/office/drawing/2014/main" id="{CE93D534-4779-48A1-882E-E60C402D17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2251"/>
            <a:ext cx="8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公式" r:id="rId9" imgW="1333440" imgH="431640" progId="Equation.3">
                    <p:embed/>
                  </p:oleObj>
                </mc:Choice>
                <mc:Fallback>
                  <p:oleObj name="公式" r:id="rId9" imgW="1333440" imgH="431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251"/>
                          <a:ext cx="8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0" name="Object 6">
              <a:extLst>
                <a:ext uri="{FF2B5EF4-FFF2-40B4-BE49-F238E27FC236}">
                  <a16:creationId xmlns:a16="http://schemas.microsoft.com/office/drawing/2014/main" id="{1BA01FB7-40B1-48F5-95CD-A0278E0EBA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" y="2274"/>
            <a:ext cx="42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公式" r:id="rId11" imgW="660240" imgH="317160" progId="Equation.3">
                    <p:embed/>
                  </p:oleObj>
                </mc:Choice>
                <mc:Fallback>
                  <p:oleObj name="公式" r:id="rId11" imgW="66024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2274"/>
                          <a:ext cx="42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3" name="Group 32">
            <a:extLst>
              <a:ext uri="{FF2B5EF4-FFF2-40B4-BE49-F238E27FC236}">
                <a16:creationId xmlns:a16="http://schemas.microsoft.com/office/drawing/2014/main" id="{E8F3432F-7AB4-40AE-9A16-2239E0B2FA67}"/>
              </a:ext>
            </a:extLst>
          </p:cNvPr>
          <p:cNvGrpSpPr>
            <a:grpSpLocks/>
          </p:cNvGrpSpPr>
          <p:nvPr/>
        </p:nvGrpSpPr>
        <p:grpSpPr bwMode="auto">
          <a:xfrm>
            <a:off x="436563" y="1714500"/>
            <a:ext cx="8064500" cy="504825"/>
            <a:chOff x="603" y="935"/>
            <a:chExt cx="5080" cy="318"/>
          </a:xfrm>
        </p:grpSpPr>
        <p:sp>
          <p:nvSpPr>
            <p:cNvPr id="3102" name="Text Box 13">
              <a:extLst>
                <a:ext uri="{FF2B5EF4-FFF2-40B4-BE49-F238E27FC236}">
                  <a16:creationId xmlns:a16="http://schemas.microsoft.com/office/drawing/2014/main" id="{1BC94878-18C3-45C6-9196-7D85169AF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935"/>
              <a:ext cx="50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 </a:t>
              </a:r>
              <a:r>
                <a:rPr lang="zh-CN" altLang="en-US"/>
                <a:t>对每个          ，用</a:t>
              </a:r>
            </a:p>
          </p:txBody>
        </p:sp>
        <p:graphicFrame>
          <p:nvGraphicFramePr>
            <p:cNvPr id="3084" name="Object 7">
              <a:extLst>
                <a:ext uri="{FF2B5EF4-FFF2-40B4-BE49-F238E27FC236}">
                  <a16:creationId xmlns:a16="http://schemas.microsoft.com/office/drawing/2014/main" id="{F9A77998-EB28-4CA3-8F44-CA0D6F92BA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8" y="961"/>
            <a:ext cx="53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公式" r:id="rId13" imgW="838080" imgH="457200" progId="Equation.3">
                    <p:embed/>
                  </p:oleObj>
                </mc:Choice>
                <mc:Fallback>
                  <p:oleObj name="公式" r:id="rId13" imgW="83808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961"/>
                          <a:ext cx="53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8">
              <a:extLst>
                <a:ext uri="{FF2B5EF4-FFF2-40B4-BE49-F238E27FC236}">
                  <a16:creationId xmlns:a16="http://schemas.microsoft.com/office/drawing/2014/main" id="{ED7705B3-B0C7-4C24-A3F1-5EA1A94B40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8" y="974"/>
            <a:ext cx="223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公式" r:id="rId15" imgW="3543120" imgH="431640" progId="Equation.3">
                    <p:embed/>
                  </p:oleObj>
                </mc:Choice>
                <mc:Fallback>
                  <p:oleObj name="公式" r:id="rId15" imgW="354312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" y="974"/>
                          <a:ext cx="2237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4" name="Group 16">
            <a:extLst>
              <a:ext uri="{FF2B5EF4-FFF2-40B4-BE49-F238E27FC236}">
                <a16:creationId xmlns:a16="http://schemas.microsoft.com/office/drawing/2014/main" id="{CCDC4FF1-B401-4351-9D44-6E5211D310EF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239963"/>
            <a:ext cx="8137525" cy="688975"/>
            <a:chOff x="385" y="2931"/>
            <a:chExt cx="5126" cy="434"/>
          </a:xfrm>
        </p:grpSpPr>
        <p:sp>
          <p:nvSpPr>
            <p:cNvPr id="3101" name="Text Box 17">
              <a:extLst>
                <a:ext uri="{FF2B5EF4-FFF2-40B4-BE49-F238E27FC236}">
                  <a16:creationId xmlns:a16="http://schemas.microsoft.com/office/drawing/2014/main" id="{D645D250-2AC1-4C6D-889F-D9A6421CE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931"/>
              <a:ext cx="51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代替       ，计算                  ，并把达到这个最小值的</a:t>
              </a:r>
            </a:p>
          </p:txBody>
        </p:sp>
        <p:graphicFrame>
          <p:nvGraphicFramePr>
            <p:cNvPr id="3082" name="Object 9">
              <a:extLst>
                <a:ext uri="{FF2B5EF4-FFF2-40B4-BE49-F238E27FC236}">
                  <a16:creationId xmlns:a16="http://schemas.microsoft.com/office/drawing/2014/main" id="{FC8F11A8-BFEB-416B-80B5-96059F9529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5" y="2979"/>
            <a:ext cx="35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公式" r:id="rId17" imgW="558720" imgH="393480" progId="Equation.3">
                    <p:embed/>
                  </p:oleObj>
                </mc:Choice>
                <mc:Fallback>
                  <p:oleObj name="公式" r:id="rId17" imgW="5587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2979"/>
                          <a:ext cx="353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10">
              <a:extLst>
                <a:ext uri="{FF2B5EF4-FFF2-40B4-BE49-F238E27FC236}">
                  <a16:creationId xmlns:a16="http://schemas.microsoft.com/office/drawing/2014/main" id="{C4A04EAD-D999-4A86-B0A5-2E7AB4C3A0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5" y="2953"/>
            <a:ext cx="89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公式" r:id="rId19" imgW="1409400" imgH="647640" progId="Equation.3">
                    <p:embed/>
                  </p:oleObj>
                </mc:Choice>
                <mc:Fallback>
                  <p:oleObj name="公式" r:id="rId19" imgW="1409400" imgH="647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2953"/>
                          <a:ext cx="892" cy="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5" name="Group 20">
            <a:extLst>
              <a:ext uri="{FF2B5EF4-FFF2-40B4-BE49-F238E27FC236}">
                <a16:creationId xmlns:a16="http://schemas.microsoft.com/office/drawing/2014/main" id="{89E3B396-E2ED-49FB-B254-06C964BCF7A4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2928938"/>
            <a:ext cx="7993063" cy="484187"/>
            <a:chOff x="424" y="2976"/>
            <a:chExt cx="5035" cy="305"/>
          </a:xfrm>
        </p:grpSpPr>
        <p:sp>
          <p:nvSpPr>
            <p:cNvPr id="3100" name="Text Box 21">
              <a:extLst>
                <a:ext uri="{FF2B5EF4-FFF2-40B4-BE49-F238E27FC236}">
                  <a16:creationId xmlns:a16="http://schemas.microsoft.com/office/drawing/2014/main" id="{30A4943A-39B8-4461-8DF6-A651BA5A2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2976"/>
              <a:ext cx="50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一个顶点记为        ，置</a:t>
              </a:r>
            </a:p>
          </p:txBody>
        </p:sp>
        <p:graphicFrame>
          <p:nvGraphicFramePr>
            <p:cNvPr id="3080" name="Object 11">
              <a:extLst>
                <a:ext uri="{FF2B5EF4-FFF2-40B4-BE49-F238E27FC236}">
                  <a16:creationId xmlns:a16="http://schemas.microsoft.com/office/drawing/2014/main" id="{7DED6BF5-5F8F-4E25-977B-1FE14728F5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9" y="3003"/>
            <a:ext cx="3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公式" r:id="rId21" imgW="533160" imgH="431640" progId="Equation.3">
                    <p:embed/>
                  </p:oleObj>
                </mc:Choice>
                <mc:Fallback>
                  <p:oleObj name="公式" r:id="rId21" imgW="53316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3003"/>
                          <a:ext cx="33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12">
              <a:extLst>
                <a:ext uri="{FF2B5EF4-FFF2-40B4-BE49-F238E27FC236}">
                  <a16:creationId xmlns:a16="http://schemas.microsoft.com/office/drawing/2014/main" id="{15296C67-539A-4FFD-AC2F-F33D6D967F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9" y="3009"/>
            <a:ext cx="156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公式" r:id="rId23" imgW="2476440" imgH="431640" progId="Equation.3">
                    <p:embed/>
                  </p:oleObj>
                </mc:Choice>
                <mc:Fallback>
                  <p:oleObj name="公式" r:id="rId23" imgW="247644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3009"/>
                          <a:ext cx="156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6" name="Group 24">
            <a:extLst>
              <a:ext uri="{FF2B5EF4-FFF2-40B4-BE49-F238E27FC236}">
                <a16:creationId xmlns:a16="http://schemas.microsoft.com/office/drawing/2014/main" id="{D683CA16-305B-4E34-9325-617CFDDA7A6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409950"/>
            <a:ext cx="8715375" cy="461963"/>
            <a:chOff x="656" y="3294"/>
            <a:chExt cx="5490" cy="291"/>
          </a:xfrm>
        </p:grpSpPr>
        <p:sp>
          <p:nvSpPr>
            <p:cNvPr id="3099" name="Text Box 25">
              <a:extLst>
                <a:ext uri="{FF2B5EF4-FFF2-40B4-BE49-F238E27FC236}">
                  <a16:creationId xmlns:a16="http://schemas.microsoft.com/office/drawing/2014/main" id="{0BDF9B91-90BF-479C-91F9-7B0841DED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" y="3294"/>
              <a:ext cx="54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3)</a:t>
              </a:r>
              <a:r>
                <a:rPr lang="en-US" altLang="zh-CN"/>
                <a:t>  </a:t>
              </a:r>
              <a:r>
                <a:rPr lang="zh-CN" altLang="en-US"/>
                <a:t>若             ，则停止；若              ，则用 </a:t>
              </a:r>
              <a:r>
                <a:rPr lang="en-US" altLang="zh-CN" i="1">
                  <a:latin typeface="Times New Roman" panose="02020603050405020304" pitchFamily="18" charset="0"/>
                </a:rPr>
                <a:t>i+1 </a:t>
              </a:r>
              <a:r>
                <a:rPr lang="zh-CN" altLang="en-US"/>
                <a:t>代替</a:t>
              </a: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zh-CN" altLang="en-US"/>
                <a:t>，并转</a:t>
              </a:r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.</a:t>
              </a:r>
              <a:endParaRPr lang="zh-CN" altLang="en-US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8" name="Object 13">
              <a:extLst>
                <a:ext uri="{FF2B5EF4-FFF2-40B4-BE49-F238E27FC236}">
                  <a16:creationId xmlns:a16="http://schemas.microsoft.com/office/drawing/2014/main" id="{0E035500-115C-444A-B9B9-030F0455E6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1" y="3359"/>
            <a:ext cx="70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公式" r:id="rId25" imgW="1104840" imgH="317160" progId="Equation.3">
                    <p:embed/>
                  </p:oleObj>
                </mc:Choice>
                <mc:Fallback>
                  <p:oleObj name="公式" r:id="rId25" imgW="110484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3359"/>
                          <a:ext cx="70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4">
              <a:extLst>
                <a:ext uri="{FF2B5EF4-FFF2-40B4-BE49-F238E27FC236}">
                  <a16:creationId xmlns:a16="http://schemas.microsoft.com/office/drawing/2014/main" id="{CBB37DB7-9D39-4638-BDCE-F2E3086BFD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6" y="3354"/>
            <a:ext cx="70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公式" r:id="rId27" imgW="1104840" imgH="317160" progId="Equation.3">
                    <p:embed/>
                  </p:oleObj>
                </mc:Choice>
                <mc:Fallback>
                  <p:oleObj name="公式" r:id="rId27" imgW="110484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354"/>
                          <a:ext cx="700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97" name="Picture 30">
            <a:extLst>
              <a:ext uri="{FF2B5EF4-FFF2-40B4-BE49-F238E27FC236}">
                <a16:creationId xmlns:a16="http://schemas.microsoft.com/office/drawing/2014/main" id="{7B06631D-69B6-4821-B07E-2BBA16579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4000500"/>
            <a:ext cx="288131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8" name="Picture 31">
            <a:extLst>
              <a:ext uri="{FF2B5EF4-FFF2-40B4-BE49-F238E27FC236}">
                <a16:creationId xmlns:a16="http://schemas.microsoft.com/office/drawing/2014/main" id="{407B53B0-9AD3-448B-94F9-DC9BD936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4052888"/>
            <a:ext cx="28797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046" name="Object 15">
            <a:extLst>
              <a:ext uri="{FF2B5EF4-FFF2-40B4-BE49-F238E27FC236}">
                <a16:creationId xmlns:a16="http://schemas.microsoft.com/office/drawing/2014/main" id="{4F36D8D3-6B79-4625-9219-C71728DF9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6263" y="3929063"/>
          <a:ext cx="4543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31" imgW="4546600" imgH="482600" progId="Equation.3">
                  <p:embed/>
                </p:oleObj>
              </mc:Choice>
              <mc:Fallback>
                <p:oleObj name="公式" r:id="rId31" imgW="45466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3929063"/>
                        <a:ext cx="4543425" cy="485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2" name="Object 18">
            <a:extLst>
              <a:ext uri="{FF2B5EF4-FFF2-40B4-BE49-F238E27FC236}">
                <a16:creationId xmlns:a16="http://schemas.microsoft.com/office/drawing/2014/main" id="{77AD1EF0-E56A-4B03-BD39-A41D2F8917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7350" y="4500563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公式" r:id="rId33" imgW="1066680" imgH="457200" progId="Equation.3">
                  <p:embed/>
                </p:oleObj>
              </mc:Choice>
              <mc:Fallback>
                <p:oleObj name="公式" r:id="rId33" imgW="106668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4500563"/>
                        <a:ext cx="1066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3" name="Object 19">
            <a:extLst>
              <a:ext uri="{FF2B5EF4-FFF2-40B4-BE49-F238E27FC236}">
                <a16:creationId xmlns:a16="http://schemas.microsoft.com/office/drawing/2014/main" id="{3D31C514-A0DF-408B-BBB4-463B881409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5159375"/>
          <a:ext cx="9366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公式" r:id="rId35" imgW="1155700" imgH="419100" progId="Equation.3">
                  <p:embed/>
                </p:oleObj>
              </mc:Choice>
              <mc:Fallback>
                <p:oleObj name="公式" r:id="rId35" imgW="11557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159375"/>
                        <a:ext cx="93662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4" name="Object 20">
            <a:extLst>
              <a:ext uri="{FF2B5EF4-FFF2-40B4-BE49-F238E27FC236}">
                <a16:creationId xmlns:a16="http://schemas.microsoft.com/office/drawing/2014/main" id="{EA2E1F5B-6CA3-40A6-9207-D7C6AC1C4D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5168900"/>
          <a:ext cx="107156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公式" r:id="rId37" imgW="1282700" imgH="419100" progId="Equation.3">
                  <p:embed/>
                </p:oleObj>
              </mc:Choice>
              <mc:Fallback>
                <p:oleObj name="公式" r:id="rId37" imgW="12827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168900"/>
                        <a:ext cx="1071562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>
            <a:extLst>
              <a:ext uri="{FF2B5EF4-FFF2-40B4-BE49-F238E27FC236}">
                <a16:creationId xmlns:a16="http://schemas.microsoft.com/office/drawing/2014/main" id="{EB13A248-3098-4720-88C6-9C029B788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zh-CN" altLang="en-US"/>
              <a:t>欧拉图定义</a:t>
            </a:r>
          </a:p>
        </p:txBody>
      </p:sp>
      <p:sp>
        <p:nvSpPr>
          <p:cNvPr id="17411" name="Rectangle 11">
            <a:extLst>
              <a:ext uri="{FF2B5EF4-FFF2-40B4-BE49-F238E27FC236}">
                <a16:creationId xmlns:a16="http://schemas.microsoft.com/office/drawing/2014/main" id="{D416F11E-732A-4D75-9DC0-15892D458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15.1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欧拉通路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经过图中每条边一次且仅一次行遍所有顶点的通路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欧拉回路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经过图中每条边一次且仅一次行遍所有顶点的回路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欧拉图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具有欧拉回路的图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半欧拉图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具有欧拉通路而无欧拉回路的图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几点说明：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规定平凡图为欧拉图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环不影响图的欧拉性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132039EC-5BC9-4CDD-81BC-A914CE1B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9A9A08-8EAB-4FF1-A886-0BA4C0BF653D}" type="slidenum">
              <a:rPr lang="en-US" altLang="zh-CN" sz="1400"/>
              <a:pPr eaLnBrk="1" hangingPunct="1"/>
              <a:t>3</a:t>
            </a:fld>
            <a:endParaRPr lang="en-US" altLang="zh-CN" sz="1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ext Box 4">
            <a:extLst>
              <a:ext uri="{FF2B5EF4-FFF2-40B4-BE49-F238E27FC236}">
                <a16:creationId xmlns:a16="http://schemas.microsoft.com/office/drawing/2014/main" id="{FC7320E9-BB9C-4F7B-B9B9-2010CC7E5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14313"/>
            <a:ext cx="642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Dijkstra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altLang="zh-CN" sz="3200" b="1"/>
          </a:p>
        </p:txBody>
      </p:sp>
      <p:grpSp>
        <p:nvGrpSpPr>
          <p:cNvPr id="4117" name="Group 5">
            <a:extLst>
              <a:ext uri="{FF2B5EF4-FFF2-40B4-BE49-F238E27FC236}">
                <a16:creationId xmlns:a16="http://schemas.microsoft.com/office/drawing/2014/main" id="{5127C3E4-0A6E-4374-9AA4-B80DFF9915D8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195388"/>
            <a:ext cx="8281988" cy="509587"/>
            <a:chOff x="562" y="2205"/>
            <a:chExt cx="5217" cy="321"/>
          </a:xfrm>
        </p:grpSpPr>
        <p:sp>
          <p:nvSpPr>
            <p:cNvPr id="4128" name="Text Box 6">
              <a:extLst>
                <a:ext uri="{FF2B5EF4-FFF2-40B4-BE49-F238E27FC236}">
                  <a16:creationId xmlns:a16="http://schemas.microsoft.com/office/drawing/2014/main" id="{B824644E-5BA4-45A3-A3F5-A24367C2A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2205"/>
              <a:ext cx="5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1)</a:t>
              </a:r>
              <a:r>
                <a:rPr lang="en-US" altLang="zh-CN"/>
                <a:t> </a:t>
              </a:r>
              <a:r>
                <a:rPr lang="zh-CN" altLang="en-US"/>
                <a:t>置                   ，对           ，            ，              且        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4111" name="Object 2">
              <a:extLst>
                <a:ext uri="{FF2B5EF4-FFF2-40B4-BE49-F238E27FC236}">
                  <a16:creationId xmlns:a16="http://schemas.microsoft.com/office/drawing/2014/main" id="{460975EC-4A1D-41D2-9B64-20A4278E89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7" y="2217"/>
            <a:ext cx="7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" name="公式" r:id="rId3" imgW="1257120" imgH="431640" progId="Equation.3">
                    <p:embed/>
                  </p:oleObj>
                </mc:Choice>
                <mc:Fallback>
                  <p:oleObj name="公式" r:id="rId3" imgW="1257120" imgH="4316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2217"/>
                          <a:ext cx="7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3">
              <a:extLst>
                <a:ext uri="{FF2B5EF4-FFF2-40B4-BE49-F238E27FC236}">
                  <a16:creationId xmlns:a16="http://schemas.microsoft.com/office/drawing/2014/main" id="{D203DA10-6427-4330-978D-F1409F010F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244"/>
            <a:ext cx="54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name="公式" r:id="rId5" imgW="863280" imgH="431640" progId="Equation.3">
                    <p:embed/>
                  </p:oleObj>
                </mc:Choice>
                <mc:Fallback>
                  <p:oleObj name="公式" r:id="rId5" imgW="863280" imgH="431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244"/>
                          <a:ext cx="54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4">
              <a:extLst>
                <a:ext uri="{FF2B5EF4-FFF2-40B4-BE49-F238E27FC236}">
                  <a16:creationId xmlns:a16="http://schemas.microsoft.com/office/drawing/2014/main" id="{66ED756C-4B06-4E7E-893D-D889C55743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282"/>
            <a:ext cx="73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" name="公式" r:id="rId7" imgW="1168200" imgH="393480" progId="Equation.3">
                    <p:embed/>
                  </p:oleObj>
                </mc:Choice>
                <mc:Fallback>
                  <p:oleObj name="公式" r:id="rId7" imgW="116820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282"/>
                          <a:ext cx="732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5">
              <a:extLst>
                <a:ext uri="{FF2B5EF4-FFF2-40B4-BE49-F238E27FC236}">
                  <a16:creationId xmlns:a16="http://schemas.microsoft.com/office/drawing/2014/main" id="{89D91999-23FC-488F-9EA6-77DB492CA9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2251"/>
            <a:ext cx="8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name="公式" r:id="rId9" imgW="1333440" imgH="431640" progId="Equation.3">
                    <p:embed/>
                  </p:oleObj>
                </mc:Choice>
                <mc:Fallback>
                  <p:oleObj name="公式" r:id="rId9" imgW="1333440" imgH="431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251"/>
                          <a:ext cx="8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6">
              <a:extLst>
                <a:ext uri="{FF2B5EF4-FFF2-40B4-BE49-F238E27FC236}">
                  <a16:creationId xmlns:a16="http://schemas.microsoft.com/office/drawing/2014/main" id="{BAAB17E8-6E3E-4EC8-9BC0-0EDF0097F3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" y="2274"/>
            <a:ext cx="42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公式" r:id="rId11" imgW="660240" imgH="317160" progId="Equation.3">
                    <p:embed/>
                  </p:oleObj>
                </mc:Choice>
                <mc:Fallback>
                  <p:oleObj name="公式" r:id="rId11" imgW="66024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2274"/>
                          <a:ext cx="42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8" name="Group 32">
            <a:extLst>
              <a:ext uri="{FF2B5EF4-FFF2-40B4-BE49-F238E27FC236}">
                <a16:creationId xmlns:a16="http://schemas.microsoft.com/office/drawing/2014/main" id="{6A94E385-D26C-4E08-B13C-31503B9D5B8B}"/>
              </a:ext>
            </a:extLst>
          </p:cNvPr>
          <p:cNvGrpSpPr>
            <a:grpSpLocks/>
          </p:cNvGrpSpPr>
          <p:nvPr/>
        </p:nvGrpSpPr>
        <p:grpSpPr bwMode="auto">
          <a:xfrm>
            <a:off x="436563" y="1714500"/>
            <a:ext cx="8064500" cy="504825"/>
            <a:chOff x="603" y="935"/>
            <a:chExt cx="5080" cy="318"/>
          </a:xfrm>
        </p:grpSpPr>
        <p:sp>
          <p:nvSpPr>
            <p:cNvPr id="4127" name="Text Box 13">
              <a:extLst>
                <a:ext uri="{FF2B5EF4-FFF2-40B4-BE49-F238E27FC236}">
                  <a16:creationId xmlns:a16="http://schemas.microsoft.com/office/drawing/2014/main" id="{AFD1BB70-1BB0-4F97-B615-CC393BC6F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935"/>
              <a:ext cx="50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 </a:t>
              </a:r>
              <a:r>
                <a:rPr lang="zh-CN" altLang="en-US"/>
                <a:t>对每个          ，用</a:t>
              </a:r>
            </a:p>
          </p:txBody>
        </p:sp>
        <p:graphicFrame>
          <p:nvGraphicFramePr>
            <p:cNvPr id="4109" name="Object 7">
              <a:extLst>
                <a:ext uri="{FF2B5EF4-FFF2-40B4-BE49-F238E27FC236}">
                  <a16:creationId xmlns:a16="http://schemas.microsoft.com/office/drawing/2014/main" id="{F6EB0244-042E-478A-B821-9A3A51DA9C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8" y="961"/>
            <a:ext cx="53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" name="公式" r:id="rId13" imgW="838080" imgH="457200" progId="Equation.3">
                    <p:embed/>
                  </p:oleObj>
                </mc:Choice>
                <mc:Fallback>
                  <p:oleObj name="公式" r:id="rId13" imgW="83808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961"/>
                          <a:ext cx="53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8">
              <a:extLst>
                <a:ext uri="{FF2B5EF4-FFF2-40B4-BE49-F238E27FC236}">
                  <a16:creationId xmlns:a16="http://schemas.microsoft.com/office/drawing/2014/main" id="{7641B92C-E3C9-482A-91D0-F0E6B1C8BB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8" y="974"/>
            <a:ext cx="223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公式" r:id="rId15" imgW="3543120" imgH="431640" progId="Equation.3">
                    <p:embed/>
                  </p:oleObj>
                </mc:Choice>
                <mc:Fallback>
                  <p:oleObj name="公式" r:id="rId15" imgW="354312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" y="974"/>
                          <a:ext cx="2237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9" name="Group 16">
            <a:extLst>
              <a:ext uri="{FF2B5EF4-FFF2-40B4-BE49-F238E27FC236}">
                <a16:creationId xmlns:a16="http://schemas.microsoft.com/office/drawing/2014/main" id="{79906833-3D70-4F0C-B8E8-F7409E0DD252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239963"/>
            <a:ext cx="8137525" cy="688975"/>
            <a:chOff x="385" y="2931"/>
            <a:chExt cx="5126" cy="434"/>
          </a:xfrm>
        </p:grpSpPr>
        <p:sp>
          <p:nvSpPr>
            <p:cNvPr id="4126" name="Text Box 17">
              <a:extLst>
                <a:ext uri="{FF2B5EF4-FFF2-40B4-BE49-F238E27FC236}">
                  <a16:creationId xmlns:a16="http://schemas.microsoft.com/office/drawing/2014/main" id="{DF327D86-8F5E-4F4D-BEB9-2DE8F7E8F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931"/>
              <a:ext cx="51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代替       ，计算                  ，并把达到这个最小值的</a:t>
              </a:r>
            </a:p>
          </p:txBody>
        </p:sp>
        <p:graphicFrame>
          <p:nvGraphicFramePr>
            <p:cNvPr id="4107" name="Object 9">
              <a:extLst>
                <a:ext uri="{FF2B5EF4-FFF2-40B4-BE49-F238E27FC236}">
                  <a16:creationId xmlns:a16="http://schemas.microsoft.com/office/drawing/2014/main" id="{828023D3-E3B3-48AA-894F-C3A04FE2BA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5" y="2979"/>
            <a:ext cx="35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name="公式" r:id="rId17" imgW="558720" imgH="393480" progId="Equation.3">
                    <p:embed/>
                  </p:oleObj>
                </mc:Choice>
                <mc:Fallback>
                  <p:oleObj name="公式" r:id="rId17" imgW="5587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2979"/>
                          <a:ext cx="353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0">
              <a:extLst>
                <a:ext uri="{FF2B5EF4-FFF2-40B4-BE49-F238E27FC236}">
                  <a16:creationId xmlns:a16="http://schemas.microsoft.com/office/drawing/2014/main" id="{00017BF8-C3D6-4208-BAE0-0971A51023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5" y="2953"/>
            <a:ext cx="89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" name="公式" r:id="rId19" imgW="1409400" imgH="647640" progId="Equation.3">
                    <p:embed/>
                  </p:oleObj>
                </mc:Choice>
                <mc:Fallback>
                  <p:oleObj name="公式" r:id="rId19" imgW="1409400" imgH="647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2953"/>
                          <a:ext cx="892" cy="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20" name="Group 20">
            <a:extLst>
              <a:ext uri="{FF2B5EF4-FFF2-40B4-BE49-F238E27FC236}">
                <a16:creationId xmlns:a16="http://schemas.microsoft.com/office/drawing/2014/main" id="{A6858E76-33F6-4BEC-9A14-326E5B794B25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2928938"/>
            <a:ext cx="7993063" cy="484187"/>
            <a:chOff x="424" y="2976"/>
            <a:chExt cx="5035" cy="305"/>
          </a:xfrm>
        </p:grpSpPr>
        <p:sp>
          <p:nvSpPr>
            <p:cNvPr id="4125" name="Text Box 21">
              <a:extLst>
                <a:ext uri="{FF2B5EF4-FFF2-40B4-BE49-F238E27FC236}">
                  <a16:creationId xmlns:a16="http://schemas.microsoft.com/office/drawing/2014/main" id="{011B0FA1-19A2-4503-A98F-E07FD60B6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2976"/>
              <a:ext cx="50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一个顶点记为        ，置</a:t>
              </a:r>
            </a:p>
          </p:txBody>
        </p:sp>
        <p:graphicFrame>
          <p:nvGraphicFramePr>
            <p:cNvPr id="4105" name="Object 11">
              <a:extLst>
                <a:ext uri="{FF2B5EF4-FFF2-40B4-BE49-F238E27FC236}">
                  <a16:creationId xmlns:a16="http://schemas.microsoft.com/office/drawing/2014/main" id="{54ABB692-1935-41D4-BEB9-A2052E045C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9" y="3003"/>
            <a:ext cx="3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" name="公式" r:id="rId21" imgW="533160" imgH="431640" progId="Equation.3">
                    <p:embed/>
                  </p:oleObj>
                </mc:Choice>
                <mc:Fallback>
                  <p:oleObj name="公式" r:id="rId21" imgW="53316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3003"/>
                          <a:ext cx="33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12">
              <a:extLst>
                <a:ext uri="{FF2B5EF4-FFF2-40B4-BE49-F238E27FC236}">
                  <a16:creationId xmlns:a16="http://schemas.microsoft.com/office/drawing/2014/main" id="{034EDB69-ACB1-48BA-97E7-190F7DA2FD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9" y="3009"/>
            <a:ext cx="156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公式" r:id="rId23" imgW="2476440" imgH="431640" progId="Equation.3">
                    <p:embed/>
                  </p:oleObj>
                </mc:Choice>
                <mc:Fallback>
                  <p:oleObj name="公式" r:id="rId23" imgW="247644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3009"/>
                          <a:ext cx="156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21" name="Group 24">
            <a:extLst>
              <a:ext uri="{FF2B5EF4-FFF2-40B4-BE49-F238E27FC236}">
                <a16:creationId xmlns:a16="http://schemas.microsoft.com/office/drawing/2014/main" id="{59A97918-7FFC-4202-AC6C-73EA6E1B23D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409950"/>
            <a:ext cx="8715375" cy="461963"/>
            <a:chOff x="656" y="3294"/>
            <a:chExt cx="5490" cy="291"/>
          </a:xfrm>
        </p:grpSpPr>
        <p:sp>
          <p:nvSpPr>
            <p:cNvPr id="4124" name="Text Box 25">
              <a:extLst>
                <a:ext uri="{FF2B5EF4-FFF2-40B4-BE49-F238E27FC236}">
                  <a16:creationId xmlns:a16="http://schemas.microsoft.com/office/drawing/2014/main" id="{0C813BBC-C03B-4B4C-AD94-15423E74D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" y="3294"/>
              <a:ext cx="54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3)</a:t>
              </a:r>
              <a:r>
                <a:rPr lang="en-US" altLang="zh-CN"/>
                <a:t>  </a:t>
              </a:r>
              <a:r>
                <a:rPr lang="zh-CN" altLang="en-US"/>
                <a:t>若             ，则停止；若              ，则用 </a:t>
              </a:r>
              <a:r>
                <a:rPr lang="en-US" altLang="zh-CN" i="1">
                  <a:latin typeface="Times New Roman" panose="02020603050405020304" pitchFamily="18" charset="0"/>
                </a:rPr>
                <a:t>i+1 </a:t>
              </a:r>
              <a:r>
                <a:rPr lang="zh-CN" altLang="en-US"/>
                <a:t>代替</a:t>
              </a: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zh-CN" altLang="en-US"/>
                <a:t>，并转</a:t>
              </a:r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.</a:t>
              </a:r>
              <a:endParaRPr lang="zh-CN" altLang="en-US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3" name="Object 13">
              <a:extLst>
                <a:ext uri="{FF2B5EF4-FFF2-40B4-BE49-F238E27FC236}">
                  <a16:creationId xmlns:a16="http://schemas.microsoft.com/office/drawing/2014/main" id="{A5142307-4ED5-4493-9841-D6D07FB6BB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1" y="3359"/>
            <a:ext cx="70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" name="公式" r:id="rId25" imgW="1104840" imgH="317160" progId="Equation.3">
                    <p:embed/>
                  </p:oleObj>
                </mc:Choice>
                <mc:Fallback>
                  <p:oleObj name="公式" r:id="rId25" imgW="110484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3359"/>
                          <a:ext cx="70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14">
              <a:extLst>
                <a:ext uri="{FF2B5EF4-FFF2-40B4-BE49-F238E27FC236}">
                  <a16:creationId xmlns:a16="http://schemas.microsoft.com/office/drawing/2014/main" id="{B6C7BB9A-B36D-439E-AD8E-0EA42C3969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6" y="3354"/>
            <a:ext cx="70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公式" r:id="rId27" imgW="1104840" imgH="317160" progId="Equation.3">
                    <p:embed/>
                  </p:oleObj>
                </mc:Choice>
                <mc:Fallback>
                  <p:oleObj name="公式" r:id="rId27" imgW="110484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354"/>
                          <a:ext cx="700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122" name="Picture 30">
            <a:extLst>
              <a:ext uri="{FF2B5EF4-FFF2-40B4-BE49-F238E27FC236}">
                <a16:creationId xmlns:a16="http://schemas.microsoft.com/office/drawing/2014/main" id="{DDFFB608-9F72-4F93-9D08-D879A856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4000500"/>
            <a:ext cx="288131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3" name="Picture 31">
            <a:extLst>
              <a:ext uri="{FF2B5EF4-FFF2-40B4-BE49-F238E27FC236}">
                <a16:creationId xmlns:a16="http://schemas.microsoft.com/office/drawing/2014/main" id="{158A9853-5E36-4462-B1A3-ACC213EA4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4052888"/>
            <a:ext cx="28797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046" name="Object 15">
            <a:extLst>
              <a:ext uri="{FF2B5EF4-FFF2-40B4-BE49-F238E27FC236}">
                <a16:creationId xmlns:a16="http://schemas.microsoft.com/office/drawing/2014/main" id="{A802B26A-61A6-41FB-9A63-A0CCDE533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6263" y="3929063"/>
          <a:ext cx="4543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31" imgW="4546600" imgH="482600" progId="Equation.3">
                  <p:embed/>
                </p:oleObj>
              </mc:Choice>
              <mc:Fallback>
                <p:oleObj name="公式" r:id="rId31" imgW="45466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3929063"/>
                        <a:ext cx="4543425" cy="485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9">
            <a:extLst>
              <a:ext uri="{FF2B5EF4-FFF2-40B4-BE49-F238E27FC236}">
                <a16:creationId xmlns:a16="http://schemas.microsoft.com/office/drawing/2014/main" id="{90ECA3D1-9285-400A-B4E1-DBEA1EBDF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6538" y="4491038"/>
          <a:ext cx="105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公式" r:id="rId33" imgW="1054080" imgH="457200" progId="Equation.3">
                  <p:embed/>
                </p:oleObj>
              </mc:Choice>
              <mc:Fallback>
                <p:oleObj name="公式" r:id="rId33" imgW="105408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4491038"/>
                        <a:ext cx="105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8" name="Object 20">
            <a:extLst>
              <a:ext uri="{FF2B5EF4-FFF2-40B4-BE49-F238E27FC236}">
                <a16:creationId xmlns:a16="http://schemas.microsoft.com/office/drawing/2014/main" id="{8D41947A-C915-4373-BC65-8ADDDE3B8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25" y="5541963"/>
          <a:ext cx="11525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35" imgW="545760" imgH="228600" progId="Equation.DSMT4">
                  <p:embed/>
                </p:oleObj>
              </mc:Choice>
              <mc:Fallback>
                <p:oleObj name="Equation" r:id="rId35" imgW="54576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5541963"/>
                        <a:ext cx="11525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21">
            <a:extLst>
              <a:ext uri="{FF2B5EF4-FFF2-40B4-BE49-F238E27FC236}">
                <a16:creationId xmlns:a16="http://schemas.microsoft.com/office/drawing/2014/main" id="{8A35CD65-4D4E-4144-8D08-1DAFA819D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0813" y="5097463"/>
          <a:ext cx="9366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公式" r:id="rId37" imgW="1155700" imgH="419100" progId="Equation.3">
                  <p:embed/>
                </p:oleObj>
              </mc:Choice>
              <mc:Fallback>
                <p:oleObj name="公式" r:id="rId37" imgW="1155700" imgH="419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5097463"/>
                        <a:ext cx="936625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22">
            <a:extLst>
              <a:ext uri="{FF2B5EF4-FFF2-40B4-BE49-F238E27FC236}">
                <a16:creationId xmlns:a16="http://schemas.microsoft.com/office/drawing/2014/main" id="{764298EA-0063-4A9E-9FEC-FEF3D2E5B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0" y="5097463"/>
          <a:ext cx="107156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公式" r:id="rId39" imgW="1282700" imgH="419100" progId="Equation.3">
                  <p:embed/>
                </p:oleObj>
              </mc:Choice>
              <mc:Fallback>
                <p:oleObj name="公式" r:id="rId39" imgW="1282700" imgH="419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5097463"/>
                        <a:ext cx="1071563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Text Box 4">
            <a:extLst>
              <a:ext uri="{FF2B5EF4-FFF2-40B4-BE49-F238E27FC236}">
                <a16:creationId xmlns:a16="http://schemas.microsoft.com/office/drawing/2014/main" id="{D5850C54-7890-4BE9-BABD-2A350AA37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14313"/>
            <a:ext cx="642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Dijkstra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altLang="zh-CN" sz="3200" b="1"/>
          </a:p>
        </p:txBody>
      </p:sp>
      <p:grpSp>
        <p:nvGrpSpPr>
          <p:cNvPr id="5142" name="Group 5">
            <a:extLst>
              <a:ext uri="{FF2B5EF4-FFF2-40B4-BE49-F238E27FC236}">
                <a16:creationId xmlns:a16="http://schemas.microsoft.com/office/drawing/2014/main" id="{C254C01B-398D-4E34-8657-A7E3352F07B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195388"/>
            <a:ext cx="8281988" cy="509587"/>
            <a:chOff x="562" y="2205"/>
            <a:chExt cx="5217" cy="321"/>
          </a:xfrm>
        </p:grpSpPr>
        <p:sp>
          <p:nvSpPr>
            <p:cNvPr id="5153" name="Text Box 6">
              <a:extLst>
                <a:ext uri="{FF2B5EF4-FFF2-40B4-BE49-F238E27FC236}">
                  <a16:creationId xmlns:a16="http://schemas.microsoft.com/office/drawing/2014/main" id="{7B63FD31-9538-433F-A31D-7E42035B7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2205"/>
              <a:ext cx="5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1)</a:t>
              </a:r>
              <a:r>
                <a:rPr lang="en-US" altLang="zh-CN"/>
                <a:t> </a:t>
              </a:r>
              <a:r>
                <a:rPr lang="zh-CN" altLang="en-US"/>
                <a:t>置                   ，对           ，            ，              且        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5136" name="Object 2">
              <a:extLst>
                <a:ext uri="{FF2B5EF4-FFF2-40B4-BE49-F238E27FC236}">
                  <a16:creationId xmlns:a16="http://schemas.microsoft.com/office/drawing/2014/main" id="{D9825D66-7D39-40B0-96C0-EA035DFF87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7" y="2217"/>
            <a:ext cx="7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公式" r:id="rId3" imgW="1257120" imgH="431640" progId="Equation.3">
                    <p:embed/>
                  </p:oleObj>
                </mc:Choice>
                <mc:Fallback>
                  <p:oleObj name="公式" r:id="rId3" imgW="1257120" imgH="4316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2217"/>
                          <a:ext cx="7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Object 3">
              <a:extLst>
                <a:ext uri="{FF2B5EF4-FFF2-40B4-BE49-F238E27FC236}">
                  <a16:creationId xmlns:a16="http://schemas.microsoft.com/office/drawing/2014/main" id="{4B0F22CE-04F8-4792-8175-152E9F8DB2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244"/>
            <a:ext cx="54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公式" r:id="rId5" imgW="863280" imgH="431640" progId="Equation.3">
                    <p:embed/>
                  </p:oleObj>
                </mc:Choice>
                <mc:Fallback>
                  <p:oleObj name="公式" r:id="rId5" imgW="863280" imgH="431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244"/>
                          <a:ext cx="54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8" name="Object 4">
              <a:extLst>
                <a:ext uri="{FF2B5EF4-FFF2-40B4-BE49-F238E27FC236}">
                  <a16:creationId xmlns:a16="http://schemas.microsoft.com/office/drawing/2014/main" id="{0C82AD55-A2C9-420E-8C49-C45E6D21D9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282"/>
            <a:ext cx="73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6" name="公式" r:id="rId7" imgW="1168200" imgH="393480" progId="Equation.3">
                    <p:embed/>
                  </p:oleObj>
                </mc:Choice>
                <mc:Fallback>
                  <p:oleObj name="公式" r:id="rId7" imgW="116820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282"/>
                          <a:ext cx="732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9" name="Object 5">
              <a:extLst>
                <a:ext uri="{FF2B5EF4-FFF2-40B4-BE49-F238E27FC236}">
                  <a16:creationId xmlns:a16="http://schemas.microsoft.com/office/drawing/2014/main" id="{6E8C86C9-8A53-4760-B7B1-B231866237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2251"/>
            <a:ext cx="8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name="公式" r:id="rId9" imgW="1333440" imgH="431640" progId="Equation.3">
                    <p:embed/>
                  </p:oleObj>
                </mc:Choice>
                <mc:Fallback>
                  <p:oleObj name="公式" r:id="rId9" imgW="1333440" imgH="431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251"/>
                          <a:ext cx="8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0" name="Object 6">
              <a:extLst>
                <a:ext uri="{FF2B5EF4-FFF2-40B4-BE49-F238E27FC236}">
                  <a16:creationId xmlns:a16="http://schemas.microsoft.com/office/drawing/2014/main" id="{B1C4AF76-D59D-4D6B-828E-F24EDE3660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" y="2274"/>
            <a:ext cx="42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公式" r:id="rId11" imgW="660240" imgH="317160" progId="Equation.3">
                    <p:embed/>
                  </p:oleObj>
                </mc:Choice>
                <mc:Fallback>
                  <p:oleObj name="公式" r:id="rId11" imgW="66024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2274"/>
                          <a:ext cx="42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43" name="Group 32">
            <a:extLst>
              <a:ext uri="{FF2B5EF4-FFF2-40B4-BE49-F238E27FC236}">
                <a16:creationId xmlns:a16="http://schemas.microsoft.com/office/drawing/2014/main" id="{C24D03DA-C187-48D3-9968-934995C45CBB}"/>
              </a:ext>
            </a:extLst>
          </p:cNvPr>
          <p:cNvGrpSpPr>
            <a:grpSpLocks/>
          </p:cNvGrpSpPr>
          <p:nvPr/>
        </p:nvGrpSpPr>
        <p:grpSpPr bwMode="auto">
          <a:xfrm>
            <a:off x="436563" y="1714500"/>
            <a:ext cx="8064500" cy="504825"/>
            <a:chOff x="603" y="935"/>
            <a:chExt cx="5080" cy="318"/>
          </a:xfrm>
        </p:grpSpPr>
        <p:sp>
          <p:nvSpPr>
            <p:cNvPr id="5152" name="Text Box 13">
              <a:extLst>
                <a:ext uri="{FF2B5EF4-FFF2-40B4-BE49-F238E27FC236}">
                  <a16:creationId xmlns:a16="http://schemas.microsoft.com/office/drawing/2014/main" id="{3E058D83-DEFC-484A-9741-131425E58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935"/>
              <a:ext cx="50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 </a:t>
              </a:r>
              <a:r>
                <a:rPr lang="zh-CN" altLang="en-US"/>
                <a:t>对每个          ，用</a:t>
              </a:r>
            </a:p>
          </p:txBody>
        </p:sp>
        <p:graphicFrame>
          <p:nvGraphicFramePr>
            <p:cNvPr id="5134" name="Object 7">
              <a:extLst>
                <a:ext uri="{FF2B5EF4-FFF2-40B4-BE49-F238E27FC236}">
                  <a16:creationId xmlns:a16="http://schemas.microsoft.com/office/drawing/2014/main" id="{E36FB370-F3A1-4010-8EED-A61408C684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8" y="961"/>
            <a:ext cx="53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name="公式" r:id="rId13" imgW="838080" imgH="457200" progId="Equation.3">
                    <p:embed/>
                  </p:oleObj>
                </mc:Choice>
                <mc:Fallback>
                  <p:oleObj name="公式" r:id="rId13" imgW="83808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961"/>
                          <a:ext cx="53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5" name="Object 8">
              <a:extLst>
                <a:ext uri="{FF2B5EF4-FFF2-40B4-BE49-F238E27FC236}">
                  <a16:creationId xmlns:a16="http://schemas.microsoft.com/office/drawing/2014/main" id="{8CA867E2-4F61-4207-8D45-121535AC9A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8" y="974"/>
            <a:ext cx="223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公式" r:id="rId15" imgW="3543120" imgH="431640" progId="Equation.3">
                    <p:embed/>
                  </p:oleObj>
                </mc:Choice>
                <mc:Fallback>
                  <p:oleObj name="公式" r:id="rId15" imgW="354312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" y="974"/>
                          <a:ext cx="2237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44" name="Group 16">
            <a:extLst>
              <a:ext uri="{FF2B5EF4-FFF2-40B4-BE49-F238E27FC236}">
                <a16:creationId xmlns:a16="http://schemas.microsoft.com/office/drawing/2014/main" id="{F63D0781-5AEF-4933-9728-7E99955FE0DF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239963"/>
            <a:ext cx="8137525" cy="688975"/>
            <a:chOff x="385" y="2931"/>
            <a:chExt cx="5126" cy="434"/>
          </a:xfrm>
        </p:grpSpPr>
        <p:sp>
          <p:nvSpPr>
            <p:cNvPr id="5151" name="Text Box 17">
              <a:extLst>
                <a:ext uri="{FF2B5EF4-FFF2-40B4-BE49-F238E27FC236}">
                  <a16:creationId xmlns:a16="http://schemas.microsoft.com/office/drawing/2014/main" id="{8734A681-4EC4-47F4-B299-7E9F7AB60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931"/>
              <a:ext cx="51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代替       ，计算                  ，并把达到这个最小值的</a:t>
              </a:r>
            </a:p>
          </p:txBody>
        </p:sp>
        <p:graphicFrame>
          <p:nvGraphicFramePr>
            <p:cNvPr id="5132" name="Object 9">
              <a:extLst>
                <a:ext uri="{FF2B5EF4-FFF2-40B4-BE49-F238E27FC236}">
                  <a16:creationId xmlns:a16="http://schemas.microsoft.com/office/drawing/2014/main" id="{90780540-401F-4350-8DED-237BE963EC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5" y="2979"/>
            <a:ext cx="35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公式" r:id="rId17" imgW="558720" imgH="393480" progId="Equation.3">
                    <p:embed/>
                  </p:oleObj>
                </mc:Choice>
                <mc:Fallback>
                  <p:oleObj name="公式" r:id="rId17" imgW="5587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2979"/>
                          <a:ext cx="353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10">
              <a:extLst>
                <a:ext uri="{FF2B5EF4-FFF2-40B4-BE49-F238E27FC236}">
                  <a16:creationId xmlns:a16="http://schemas.microsoft.com/office/drawing/2014/main" id="{E7C53FF3-E9C0-4888-BEAD-3944E5882D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5" y="2953"/>
            <a:ext cx="89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" name="公式" r:id="rId19" imgW="1409400" imgH="647640" progId="Equation.3">
                    <p:embed/>
                  </p:oleObj>
                </mc:Choice>
                <mc:Fallback>
                  <p:oleObj name="公式" r:id="rId19" imgW="1409400" imgH="647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2953"/>
                          <a:ext cx="892" cy="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45" name="Group 20">
            <a:extLst>
              <a:ext uri="{FF2B5EF4-FFF2-40B4-BE49-F238E27FC236}">
                <a16:creationId xmlns:a16="http://schemas.microsoft.com/office/drawing/2014/main" id="{1D8BBF77-138E-4D1D-9148-D6D21E9F6995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2928938"/>
            <a:ext cx="7993063" cy="484187"/>
            <a:chOff x="424" y="2976"/>
            <a:chExt cx="5035" cy="305"/>
          </a:xfrm>
        </p:grpSpPr>
        <p:sp>
          <p:nvSpPr>
            <p:cNvPr id="5150" name="Text Box 21">
              <a:extLst>
                <a:ext uri="{FF2B5EF4-FFF2-40B4-BE49-F238E27FC236}">
                  <a16:creationId xmlns:a16="http://schemas.microsoft.com/office/drawing/2014/main" id="{C5890487-3030-40EC-AF8D-7EB9FDA80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2976"/>
              <a:ext cx="50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一个顶点记为        ，置</a:t>
              </a:r>
            </a:p>
          </p:txBody>
        </p:sp>
        <p:graphicFrame>
          <p:nvGraphicFramePr>
            <p:cNvPr id="5130" name="Object 11">
              <a:extLst>
                <a:ext uri="{FF2B5EF4-FFF2-40B4-BE49-F238E27FC236}">
                  <a16:creationId xmlns:a16="http://schemas.microsoft.com/office/drawing/2014/main" id="{B3D15D60-68D9-4B13-8179-AAE43F7ABF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9" y="3003"/>
            <a:ext cx="3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3" name="公式" r:id="rId21" imgW="533160" imgH="431640" progId="Equation.3">
                    <p:embed/>
                  </p:oleObj>
                </mc:Choice>
                <mc:Fallback>
                  <p:oleObj name="公式" r:id="rId21" imgW="53316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3003"/>
                          <a:ext cx="33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2">
              <a:extLst>
                <a:ext uri="{FF2B5EF4-FFF2-40B4-BE49-F238E27FC236}">
                  <a16:creationId xmlns:a16="http://schemas.microsoft.com/office/drawing/2014/main" id="{D5169EBE-50D5-4AE6-AD9D-26880DF652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9" y="3009"/>
            <a:ext cx="156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4" name="公式" r:id="rId23" imgW="2476440" imgH="431640" progId="Equation.3">
                    <p:embed/>
                  </p:oleObj>
                </mc:Choice>
                <mc:Fallback>
                  <p:oleObj name="公式" r:id="rId23" imgW="247644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3009"/>
                          <a:ext cx="156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46" name="Group 24">
            <a:extLst>
              <a:ext uri="{FF2B5EF4-FFF2-40B4-BE49-F238E27FC236}">
                <a16:creationId xmlns:a16="http://schemas.microsoft.com/office/drawing/2014/main" id="{6AB2E273-90DD-4A4B-868C-BFEEF74A6854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409950"/>
            <a:ext cx="8715375" cy="461963"/>
            <a:chOff x="656" y="3294"/>
            <a:chExt cx="5490" cy="291"/>
          </a:xfrm>
        </p:grpSpPr>
        <p:sp>
          <p:nvSpPr>
            <p:cNvPr id="5149" name="Text Box 25">
              <a:extLst>
                <a:ext uri="{FF2B5EF4-FFF2-40B4-BE49-F238E27FC236}">
                  <a16:creationId xmlns:a16="http://schemas.microsoft.com/office/drawing/2014/main" id="{B607F7D4-0E88-4A51-9CDC-746E04658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" y="3294"/>
              <a:ext cx="54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3)</a:t>
              </a:r>
              <a:r>
                <a:rPr lang="en-US" altLang="zh-CN"/>
                <a:t>  </a:t>
              </a:r>
              <a:r>
                <a:rPr lang="zh-CN" altLang="en-US"/>
                <a:t>若             ，则停止；若              ，则用 </a:t>
              </a:r>
              <a:r>
                <a:rPr lang="en-US" altLang="zh-CN" i="1">
                  <a:latin typeface="Times New Roman" panose="02020603050405020304" pitchFamily="18" charset="0"/>
                </a:rPr>
                <a:t>i+1 </a:t>
              </a:r>
              <a:r>
                <a:rPr lang="zh-CN" altLang="en-US"/>
                <a:t>代替</a:t>
              </a: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zh-CN" altLang="en-US"/>
                <a:t>，并转</a:t>
              </a:r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.</a:t>
              </a:r>
              <a:endParaRPr lang="zh-CN" altLang="en-US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8" name="Object 13">
              <a:extLst>
                <a:ext uri="{FF2B5EF4-FFF2-40B4-BE49-F238E27FC236}">
                  <a16:creationId xmlns:a16="http://schemas.microsoft.com/office/drawing/2014/main" id="{177CCC45-E9C0-415D-B27A-F41E9D1B91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1" y="3359"/>
            <a:ext cx="70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5" name="公式" r:id="rId25" imgW="1104840" imgH="317160" progId="Equation.3">
                    <p:embed/>
                  </p:oleObj>
                </mc:Choice>
                <mc:Fallback>
                  <p:oleObj name="公式" r:id="rId25" imgW="110484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3359"/>
                          <a:ext cx="70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14">
              <a:extLst>
                <a:ext uri="{FF2B5EF4-FFF2-40B4-BE49-F238E27FC236}">
                  <a16:creationId xmlns:a16="http://schemas.microsoft.com/office/drawing/2014/main" id="{E6FA205D-DDB9-4A9E-9835-1D00CC325F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6" y="3354"/>
            <a:ext cx="70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6" name="公式" r:id="rId27" imgW="1104840" imgH="317160" progId="Equation.3">
                    <p:embed/>
                  </p:oleObj>
                </mc:Choice>
                <mc:Fallback>
                  <p:oleObj name="公式" r:id="rId27" imgW="110484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354"/>
                          <a:ext cx="700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147" name="Picture 30">
            <a:extLst>
              <a:ext uri="{FF2B5EF4-FFF2-40B4-BE49-F238E27FC236}">
                <a16:creationId xmlns:a16="http://schemas.microsoft.com/office/drawing/2014/main" id="{42B839CA-8774-47C4-B31B-A0E3CFFCF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4000500"/>
            <a:ext cx="288131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8" name="Picture 31">
            <a:extLst>
              <a:ext uri="{FF2B5EF4-FFF2-40B4-BE49-F238E27FC236}">
                <a16:creationId xmlns:a16="http://schemas.microsoft.com/office/drawing/2014/main" id="{8466EA21-E3A6-4AAF-8922-2A4CAF571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4052888"/>
            <a:ext cx="28797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046" name="Object 15">
            <a:extLst>
              <a:ext uri="{FF2B5EF4-FFF2-40B4-BE49-F238E27FC236}">
                <a16:creationId xmlns:a16="http://schemas.microsoft.com/office/drawing/2014/main" id="{E1A23030-2A3B-43DC-B027-DA6342E23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6263" y="3929063"/>
          <a:ext cx="4543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公式" r:id="rId31" imgW="4546600" imgH="482600" progId="Equation.3">
                  <p:embed/>
                </p:oleObj>
              </mc:Choice>
              <mc:Fallback>
                <p:oleObj name="公式" r:id="rId31" imgW="45466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3929063"/>
                        <a:ext cx="4543425" cy="485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8" name="Object 17">
            <a:extLst>
              <a:ext uri="{FF2B5EF4-FFF2-40B4-BE49-F238E27FC236}">
                <a16:creationId xmlns:a16="http://schemas.microsoft.com/office/drawing/2014/main" id="{4588876B-4F5B-4BBE-A9DD-74417D927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5427663"/>
          <a:ext cx="10795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33" imgW="545760" imgH="228600" progId="Equation.DSMT4">
                  <p:embed/>
                </p:oleObj>
              </mc:Choice>
              <mc:Fallback>
                <p:oleObj name="Equation" r:id="rId33" imgW="54576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427663"/>
                        <a:ext cx="10795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8">
            <a:extLst>
              <a:ext uri="{FF2B5EF4-FFF2-40B4-BE49-F238E27FC236}">
                <a16:creationId xmlns:a16="http://schemas.microsoft.com/office/drawing/2014/main" id="{2A32761F-B674-4ECC-9BBF-093ABABA3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0813" y="5000625"/>
          <a:ext cx="9366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公式" r:id="rId35" imgW="1155700" imgH="419100" progId="Equation.3">
                  <p:embed/>
                </p:oleObj>
              </mc:Choice>
              <mc:Fallback>
                <p:oleObj name="公式" r:id="rId35" imgW="11557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5000625"/>
                        <a:ext cx="93662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9">
            <a:extLst>
              <a:ext uri="{FF2B5EF4-FFF2-40B4-BE49-F238E27FC236}">
                <a16:creationId xmlns:a16="http://schemas.microsoft.com/office/drawing/2014/main" id="{72EEE8DE-AEF3-4DEB-8143-4600FBC8C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0" y="5000625"/>
          <a:ext cx="107156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公式" r:id="rId37" imgW="1282700" imgH="419100" progId="Equation.3">
                  <p:embed/>
                </p:oleObj>
              </mc:Choice>
              <mc:Fallback>
                <p:oleObj name="公式" r:id="rId37" imgW="12827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5000625"/>
                        <a:ext cx="1071563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8" name="Object 20">
            <a:extLst>
              <a:ext uri="{FF2B5EF4-FFF2-40B4-BE49-F238E27FC236}">
                <a16:creationId xmlns:a16="http://schemas.microsoft.com/office/drawing/2014/main" id="{75AD8C9B-CAAE-42D7-ABD8-B7B8FCE66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0" y="4400550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公式" r:id="rId39" imgW="1066680" imgH="457200" progId="Equation.3">
                  <p:embed/>
                </p:oleObj>
              </mc:Choice>
              <mc:Fallback>
                <p:oleObj name="公式" r:id="rId39" imgW="106668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4400550"/>
                        <a:ext cx="1066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9" name="Object 21">
            <a:extLst>
              <a:ext uri="{FF2B5EF4-FFF2-40B4-BE49-F238E27FC236}">
                <a16:creationId xmlns:a16="http://schemas.microsoft.com/office/drawing/2014/main" id="{824EF7F9-8822-461E-A0A2-9598F53435C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667625" y="5445125"/>
          <a:ext cx="11477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41" imgW="558720" imgH="228600" progId="Equation.DSMT4">
                  <p:embed/>
                </p:oleObj>
              </mc:Choice>
              <mc:Fallback>
                <p:oleObj name="Equation" r:id="rId41" imgW="558720" imgH="228600" progId="Equation.DSMT4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445125"/>
                        <a:ext cx="11477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Text Box 4">
            <a:extLst>
              <a:ext uri="{FF2B5EF4-FFF2-40B4-BE49-F238E27FC236}">
                <a16:creationId xmlns:a16="http://schemas.microsoft.com/office/drawing/2014/main" id="{77CDE768-0A3E-4C46-80A0-FC720FFFD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14313"/>
            <a:ext cx="642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Dijkstra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altLang="zh-CN" sz="3200" b="1"/>
          </a:p>
        </p:txBody>
      </p:sp>
      <p:grpSp>
        <p:nvGrpSpPr>
          <p:cNvPr id="6167" name="Group 5">
            <a:extLst>
              <a:ext uri="{FF2B5EF4-FFF2-40B4-BE49-F238E27FC236}">
                <a16:creationId xmlns:a16="http://schemas.microsoft.com/office/drawing/2014/main" id="{2D079B97-1707-4D0D-B565-37915738B26E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195388"/>
            <a:ext cx="8281988" cy="509587"/>
            <a:chOff x="562" y="2205"/>
            <a:chExt cx="5217" cy="321"/>
          </a:xfrm>
        </p:grpSpPr>
        <p:sp>
          <p:nvSpPr>
            <p:cNvPr id="6178" name="Text Box 6">
              <a:extLst>
                <a:ext uri="{FF2B5EF4-FFF2-40B4-BE49-F238E27FC236}">
                  <a16:creationId xmlns:a16="http://schemas.microsoft.com/office/drawing/2014/main" id="{D1DC3E9A-9D28-4BFD-885E-C73F43971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2205"/>
              <a:ext cx="5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1)</a:t>
              </a:r>
              <a:r>
                <a:rPr lang="en-US" altLang="zh-CN"/>
                <a:t> </a:t>
              </a:r>
              <a:r>
                <a:rPr lang="zh-CN" altLang="en-US"/>
                <a:t>置                   ，对           ，            ，              且        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6161" name="Object 2">
              <a:extLst>
                <a:ext uri="{FF2B5EF4-FFF2-40B4-BE49-F238E27FC236}">
                  <a16:creationId xmlns:a16="http://schemas.microsoft.com/office/drawing/2014/main" id="{EB6D49E9-B817-464C-8373-D539432343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7" y="2217"/>
            <a:ext cx="7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" name="公式" r:id="rId3" imgW="1257120" imgH="431640" progId="Equation.3">
                    <p:embed/>
                  </p:oleObj>
                </mc:Choice>
                <mc:Fallback>
                  <p:oleObj name="公式" r:id="rId3" imgW="1257120" imgH="4316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2217"/>
                          <a:ext cx="7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3">
              <a:extLst>
                <a:ext uri="{FF2B5EF4-FFF2-40B4-BE49-F238E27FC236}">
                  <a16:creationId xmlns:a16="http://schemas.microsoft.com/office/drawing/2014/main" id="{E43D61DC-ACFD-4782-94A8-405E31A3BD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244"/>
            <a:ext cx="54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0" name="公式" r:id="rId5" imgW="863280" imgH="431640" progId="Equation.3">
                    <p:embed/>
                  </p:oleObj>
                </mc:Choice>
                <mc:Fallback>
                  <p:oleObj name="公式" r:id="rId5" imgW="863280" imgH="431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244"/>
                          <a:ext cx="54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4">
              <a:extLst>
                <a:ext uri="{FF2B5EF4-FFF2-40B4-BE49-F238E27FC236}">
                  <a16:creationId xmlns:a16="http://schemas.microsoft.com/office/drawing/2014/main" id="{5653FED3-7316-4524-B470-2841CEB64E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282"/>
            <a:ext cx="73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1" name="公式" r:id="rId7" imgW="1168200" imgH="393480" progId="Equation.3">
                    <p:embed/>
                  </p:oleObj>
                </mc:Choice>
                <mc:Fallback>
                  <p:oleObj name="公式" r:id="rId7" imgW="116820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282"/>
                          <a:ext cx="732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5">
              <a:extLst>
                <a:ext uri="{FF2B5EF4-FFF2-40B4-BE49-F238E27FC236}">
                  <a16:creationId xmlns:a16="http://schemas.microsoft.com/office/drawing/2014/main" id="{1A7E1684-A5C9-43B2-A72E-E2463CF2CC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2251"/>
            <a:ext cx="8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" name="公式" r:id="rId9" imgW="1333440" imgH="431640" progId="Equation.3">
                    <p:embed/>
                  </p:oleObj>
                </mc:Choice>
                <mc:Fallback>
                  <p:oleObj name="公式" r:id="rId9" imgW="1333440" imgH="431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251"/>
                          <a:ext cx="8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6">
              <a:extLst>
                <a:ext uri="{FF2B5EF4-FFF2-40B4-BE49-F238E27FC236}">
                  <a16:creationId xmlns:a16="http://schemas.microsoft.com/office/drawing/2014/main" id="{812941A2-C3F9-466B-B68F-000849BFA3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" y="2274"/>
            <a:ext cx="42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" name="公式" r:id="rId11" imgW="660240" imgH="317160" progId="Equation.3">
                    <p:embed/>
                  </p:oleObj>
                </mc:Choice>
                <mc:Fallback>
                  <p:oleObj name="公式" r:id="rId11" imgW="66024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2274"/>
                          <a:ext cx="42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68" name="Group 32">
            <a:extLst>
              <a:ext uri="{FF2B5EF4-FFF2-40B4-BE49-F238E27FC236}">
                <a16:creationId xmlns:a16="http://schemas.microsoft.com/office/drawing/2014/main" id="{D4CE154C-5578-4ACA-95F1-9A1F45C467D5}"/>
              </a:ext>
            </a:extLst>
          </p:cNvPr>
          <p:cNvGrpSpPr>
            <a:grpSpLocks/>
          </p:cNvGrpSpPr>
          <p:nvPr/>
        </p:nvGrpSpPr>
        <p:grpSpPr bwMode="auto">
          <a:xfrm>
            <a:off x="436563" y="1714500"/>
            <a:ext cx="8064500" cy="504825"/>
            <a:chOff x="603" y="935"/>
            <a:chExt cx="5080" cy="318"/>
          </a:xfrm>
        </p:grpSpPr>
        <p:sp>
          <p:nvSpPr>
            <p:cNvPr id="6177" name="Text Box 13">
              <a:extLst>
                <a:ext uri="{FF2B5EF4-FFF2-40B4-BE49-F238E27FC236}">
                  <a16:creationId xmlns:a16="http://schemas.microsoft.com/office/drawing/2014/main" id="{4E4B3530-BCE2-41FE-926E-9877DBB61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935"/>
              <a:ext cx="50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 </a:t>
              </a:r>
              <a:r>
                <a:rPr lang="zh-CN" altLang="en-US"/>
                <a:t>对每个          ，用</a:t>
              </a:r>
            </a:p>
          </p:txBody>
        </p:sp>
        <p:graphicFrame>
          <p:nvGraphicFramePr>
            <p:cNvPr id="6159" name="Object 7">
              <a:extLst>
                <a:ext uri="{FF2B5EF4-FFF2-40B4-BE49-F238E27FC236}">
                  <a16:creationId xmlns:a16="http://schemas.microsoft.com/office/drawing/2014/main" id="{6CD90F61-1D4A-44BF-9FB1-7B5BE764BD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8" y="961"/>
            <a:ext cx="53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" name="公式" r:id="rId13" imgW="838080" imgH="457200" progId="Equation.3">
                    <p:embed/>
                  </p:oleObj>
                </mc:Choice>
                <mc:Fallback>
                  <p:oleObj name="公式" r:id="rId13" imgW="83808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961"/>
                          <a:ext cx="53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0" name="Object 8">
              <a:extLst>
                <a:ext uri="{FF2B5EF4-FFF2-40B4-BE49-F238E27FC236}">
                  <a16:creationId xmlns:a16="http://schemas.microsoft.com/office/drawing/2014/main" id="{547DAE7C-3159-4D88-8E5D-C624676917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8" y="974"/>
            <a:ext cx="223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" name="公式" r:id="rId15" imgW="3543120" imgH="431640" progId="Equation.3">
                    <p:embed/>
                  </p:oleObj>
                </mc:Choice>
                <mc:Fallback>
                  <p:oleObj name="公式" r:id="rId15" imgW="354312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" y="974"/>
                          <a:ext cx="2237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69" name="Group 16">
            <a:extLst>
              <a:ext uri="{FF2B5EF4-FFF2-40B4-BE49-F238E27FC236}">
                <a16:creationId xmlns:a16="http://schemas.microsoft.com/office/drawing/2014/main" id="{B43578F8-559E-4013-AD29-92A72BB02A1E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239963"/>
            <a:ext cx="8137525" cy="688975"/>
            <a:chOff x="385" y="2931"/>
            <a:chExt cx="5126" cy="434"/>
          </a:xfrm>
        </p:grpSpPr>
        <p:sp>
          <p:nvSpPr>
            <p:cNvPr id="6176" name="Text Box 17">
              <a:extLst>
                <a:ext uri="{FF2B5EF4-FFF2-40B4-BE49-F238E27FC236}">
                  <a16:creationId xmlns:a16="http://schemas.microsoft.com/office/drawing/2014/main" id="{8F217CBA-8E6B-4AB5-82E5-A92820EA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931"/>
              <a:ext cx="51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代替       ，计算                  ，并把达到这个最小值的</a:t>
              </a:r>
            </a:p>
          </p:txBody>
        </p:sp>
        <p:graphicFrame>
          <p:nvGraphicFramePr>
            <p:cNvPr id="6157" name="Object 9">
              <a:extLst>
                <a:ext uri="{FF2B5EF4-FFF2-40B4-BE49-F238E27FC236}">
                  <a16:creationId xmlns:a16="http://schemas.microsoft.com/office/drawing/2014/main" id="{8FB186C2-844A-42CA-9979-A7F02F2425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5" y="2979"/>
            <a:ext cx="35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公式" r:id="rId17" imgW="558720" imgH="393480" progId="Equation.3">
                    <p:embed/>
                  </p:oleObj>
                </mc:Choice>
                <mc:Fallback>
                  <p:oleObj name="公式" r:id="rId17" imgW="5587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2979"/>
                          <a:ext cx="353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10">
              <a:extLst>
                <a:ext uri="{FF2B5EF4-FFF2-40B4-BE49-F238E27FC236}">
                  <a16:creationId xmlns:a16="http://schemas.microsoft.com/office/drawing/2014/main" id="{0D6FA48C-8B72-453A-B08C-314A16DDA9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5" y="2953"/>
            <a:ext cx="89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" name="公式" r:id="rId19" imgW="1409400" imgH="647640" progId="Equation.3">
                    <p:embed/>
                  </p:oleObj>
                </mc:Choice>
                <mc:Fallback>
                  <p:oleObj name="公式" r:id="rId19" imgW="1409400" imgH="647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2953"/>
                          <a:ext cx="892" cy="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70" name="Group 20">
            <a:extLst>
              <a:ext uri="{FF2B5EF4-FFF2-40B4-BE49-F238E27FC236}">
                <a16:creationId xmlns:a16="http://schemas.microsoft.com/office/drawing/2014/main" id="{B0FA30D4-94C5-450B-AA8D-19467FEF03EF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2928938"/>
            <a:ext cx="7993063" cy="484187"/>
            <a:chOff x="424" y="2976"/>
            <a:chExt cx="5035" cy="305"/>
          </a:xfrm>
        </p:grpSpPr>
        <p:sp>
          <p:nvSpPr>
            <p:cNvPr id="6175" name="Text Box 21">
              <a:extLst>
                <a:ext uri="{FF2B5EF4-FFF2-40B4-BE49-F238E27FC236}">
                  <a16:creationId xmlns:a16="http://schemas.microsoft.com/office/drawing/2014/main" id="{3D626505-B4EF-4EED-AEFA-21EBD83D8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2976"/>
              <a:ext cx="50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一个顶点记为        ，置</a:t>
              </a:r>
            </a:p>
          </p:txBody>
        </p:sp>
        <p:graphicFrame>
          <p:nvGraphicFramePr>
            <p:cNvPr id="6155" name="Object 11">
              <a:extLst>
                <a:ext uri="{FF2B5EF4-FFF2-40B4-BE49-F238E27FC236}">
                  <a16:creationId xmlns:a16="http://schemas.microsoft.com/office/drawing/2014/main" id="{7A7232EC-5519-4BF3-A207-F99BA82C8A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9" y="3003"/>
            <a:ext cx="3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" name="公式" r:id="rId21" imgW="533160" imgH="431640" progId="Equation.3">
                    <p:embed/>
                  </p:oleObj>
                </mc:Choice>
                <mc:Fallback>
                  <p:oleObj name="公式" r:id="rId21" imgW="53316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3003"/>
                          <a:ext cx="33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12">
              <a:extLst>
                <a:ext uri="{FF2B5EF4-FFF2-40B4-BE49-F238E27FC236}">
                  <a16:creationId xmlns:a16="http://schemas.microsoft.com/office/drawing/2014/main" id="{BA0B6C24-FF94-480B-AEFD-1A40473DD6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9" y="3009"/>
            <a:ext cx="156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9" name="公式" r:id="rId23" imgW="2476440" imgH="431640" progId="Equation.3">
                    <p:embed/>
                  </p:oleObj>
                </mc:Choice>
                <mc:Fallback>
                  <p:oleObj name="公式" r:id="rId23" imgW="247644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3009"/>
                          <a:ext cx="156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71" name="Group 24">
            <a:extLst>
              <a:ext uri="{FF2B5EF4-FFF2-40B4-BE49-F238E27FC236}">
                <a16:creationId xmlns:a16="http://schemas.microsoft.com/office/drawing/2014/main" id="{1A39346B-F6F2-4F9F-9B0C-8BF4C5DF995D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409950"/>
            <a:ext cx="8715375" cy="461963"/>
            <a:chOff x="656" y="3294"/>
            <a:chExt cx="5490" cy="291"/>
          </a:xfrm>
        </p:grpSpPr>
        <p:sp>
          <p:nvSpPr>
            <p:cNvPr id="6174" name="Text Box 25">
              <a:extLst>
                <a:ext uri="{FF2B5EF4-FFF2-40B4-BE49-F238E27FC236}">
                  <a16:creationId xmlns:a16="http://schemas.microsoft.com/office/drawing/2014/main" id="{382795C2-D1A1-4F75-AA75-E00850B24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" y="3294"/>
              <a:ext cx="54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3)</a:t>
              </a:r>
              <a:r>
                <a:rPr lang="en-US" altLang="zh-CN"/>
                <a:t>  </a:t>
              </a:r>
              <a:r>
                <a:rPr lang="zh-CN" altLang="en-US"/>
                <a:t>若             ，则停止；若              ，则用 </a:t>
              </a:r>
              <a:r>
                <a:rPr lang="en-US" altLang="zh-CN" i="1">
                  <a:latin typeface="Times New Roman" panose="02020603050405020304" pitchFamily="18" charset="0"/>
                </a:rPr>
                <a:t>i+1 </a:t>
              </a:r>
              <a:r>
                <a:rPr lang="zh-CN" altLang="en-US"/>
                <a:t>代替</a:t>
              </a: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zh-CN" altLang="en-US"/>
                <a:t>，并转</a:t>
              </a:r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.</a:t>
              </a:r>
              <a:endParaRPr lang="zh-CN" altLang="en-US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53" name="Object 13">
              <a:extLst>
                <a:ext uri="{FF2B5EF4-FFF2-40B4-BE49-F238E27FC236}">
                  <a16:creationId xmlns:a16="http://schemas.microsoft.com/office/drawing/2014/main" id="{E044D93C-4965-4764-BD77-6874F1F764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1" y="3359"/>
            <a:ext cx="70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0" name="公式" r:id="rId25" imgW="1104840" imgH="317160" progId="Equation.3">
                    <p:embed/>
                  </p:oleObj>
                </mc:Choice>
                <mc:Fallback>
                  <p:oleObj name="公式" r:id="rId25" imgW="110484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3359"/>
                          <a:ext cx="70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14">
              <a:extLst>
                <a:ext uri="{FF2B5EF4-FFF2-40B4-BE49-F238E27FC236}">
                  <a16:creationId xmlns:a16="http://schemas.microsoft.com/office/drawing/2014/main" id="{9EFBDEFC-A128-4496-9898-ECA58E8F66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6" y="3354"/>
            <a:ext cx="70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" name="公式" r:id="rId27" imgW="1104840" imgH="317160" progId="Equation.3">
                    <p:embed/>
                  </p:oleObj>
                </mc:Choice>
                <mc:Fallback>
                  <p:oleObj name="公式" r:id="rId27" imgW="110484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354"/>
                          <a:ext cx="700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172" name="Picture 30">
            <a:extLst>
              <a:ext uri="{FF2B5EF4-FFF2-40B4-BE49-F238E27FC236}">
                <a16:creationId xmlns:a16="http://schemas.microsoft.com/office/drawing/2014/main" id="{A981EA70-FB1C-4F7D-A581-4F2D9EA31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4000500"/>
            <a:ext cx="288131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3" name="Picture 31">
            <a:extLst>
              <a:ext uri="{FF2B5EF4-FFF2-40B4-BE49-F238E27FC236}">
                <a16:creationId xmlns:a16="http://schemas.microsoft.com/office/drawing/2014/main" id="{F1567AB5-D8FC-45D3-B5D0-EAF86C29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4052888"/>
            <a:ext cx="28797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046" name="Object 15">
            <a:extLst>
              <a:ext uri="{FF2B5EF4-FFF2-40B4-BE49-F238E27FC236}">
                <a16:creationId xmlns:a16="http://schemas.microsoft.com/office/drawing/2014/main" id="{7865BE0F-F30A-49D3-8708-3705C3C3A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6263" y="3929063"/>
          <a:ext cx="4543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公式" r:id="rId31" imgW="4546600" imgH="482600" progId="Equation.3">
                  <p:embed/>
                </p:oleObj>
              </mc:Choice>
              <mc:Fallback>
                <p:oleObj name="公式" r:id="rId31" imgW="45466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3929063"/>
                        <a:ext cx="4543425" cy="485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8" name="Object 17">
            <a:extLst>
              <a:ext uri="{FF2B5EF4-FFF2-40B4-BE49-F238E27FC236}">
                <a16:creationId xmlns:a16="http://schemas.microsoft.com/office/drawing/2014/main" id="{59D1483B-44AC-481A-A798-FA835D4EA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5427663"/>
          <a:ext cx="10795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33" imgW="545760" imgH="228600" progId="Equation.DSMT4">
                  <p:embed/>
                </p:oleObj>
              </mc:Choice>
              <mc:Fallback>
                <p:oleObj name="Equation" r:id="rId33" imgW="54576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427663"/>
                        <a:ext cx="10795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8">
            <a:extLst>
              <a:ext uri="{FF2B5EF4-FFF2-40B4-BE49-F238E27FC236}">
                <a16:creationId xmlns:a16="http://schemas.microsoft.com/office/drawing/2014/main" id="{50BC1AD0-7748-47D8-91F1-BF762C2F3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0813" y="5000625"/>
          <a:ext cx="9366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公式" r:id="rId35" imgW="1155700" imgH="419100" progId="Equation.3">
                  <p:embed/>
                </p:oleObj>
              </mc:Choice>
              <mc:Fallback>
                <p:oleObj name="公式" r:id="rId35" imgW="11557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5000625"/>
                        <a:ext cx="93662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9">
            <a:extLst>
              <a:ext uri="{FF2B5EF4-FFF2-40B4-BE49-F238E27FC236}">
                <a16:creationId xmlns:a16="http://schemas.microsoft.com/office/drawing/2014/main" id="{296E7795-69F8-43BD-B25E-970FD6A00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0" y="5000625"/>
          <a:ext cx="107156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公式" r:id="rId37" imgW="1282700" imgH="419100" progId="Equation.3">
                  <p:embed/>
                </p:oleObj>
              </mc:Choice>
              <mc:Fallback>
                <p:oleObj name="公式" r:id="rId37" imgW="12827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5000625"/>
                        <a:ext cx="1071563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8" name="Object 20">
            <a:extLst>
              <a:ext uri="{FF2B5EF4-FFF2-40B4-BE49-F238E27FC236}">
                <a16:creationId xmlns:a16="http://schemas.microsoft.com/office/drawing/2014/main" id="{DA506114-71EF-4187-A2EB-FD70D4E17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4425950"/>
          <a:ext cx="10858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39" imgW="469800" imgH="253800" progId="Equation.DSMT4">
                  <p:embed/>
                </p:oleObj>
              </mc:Choice>
              <mc:Fallback>
                <p:oleObj name="Equation" r:id="rId39" imgW="469800" imgH="253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425950"/>
                        <a:ext cx="10858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9" name="Object 21">
            <a:extLst>
              <a:ext uri="{FF2B5EF4-FFF2-40B4-BE49-F238E27FC236}">
                <a16:creationId xmlns:a16="http://schemas.microsoft.com/office/drawing/2014/main" id="{592C3ADD-03E2-4241-AD60-A21CE45444E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667625" y="5445125"/>
          <a:ext cx="11477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41" imgW="558720" imgH="228600" progId="Equation.DSMT4">
                  <p:embed/>
                </p:oleObj>
              </mc:Choice>
              <mc:Fallback>
                <p:oleObj name="Equation" r:id="rId41" imgW="558720" imgH="228600" progId="Equation.DSMT4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445125"/>
                        <a:ext cx="11477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4">
            <a:extLst>
              <a:ext uri="{FF2B5EF4-FFF2-40B4-BE49-F238E27FC236}">
                <a16:creationId xmlns:a16="http://schemas.microsoft.com/office/drawing/2014/main" id="{56DDC1C9-0380-4C72-8668-6E41FD8714B9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443663" y="5949950"/>
          <a:ext cx="11525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43" imgW="558720" imgH="228600" progId="Equation.DSMT4">
                  <p:embed/>
                </p:oleObj>
              </mc:Choice>
              <mc:Fallback>
                <p:oleObj name="Equation" r:id="rId43" imgW="558720" imgH="228600" progId="Equation.DSMT4">
                  <p:embed/>
                  <p:pic>
                    <p:nvPicPr>
                      <p:cNvPr id="0" name="Object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949950"/>
                        <a:ext cx="11525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1" name="Text Box 4">
            <a:extLst>
              <a:ext uri="{FF2B5EF4-FFF2-40B4-BE49-F238E27FC236}">
                <a16:creationId xmlns:a16="http://schemas.microsoft.com/office/drawing/2014/main" id="{942CDB31-E6CC-44CC-BEE2-AB111223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14313"/>
            <a:ext cx="642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Dijkstra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altLang="zh-CN" sz="3200" b="1"/>
          </a:p>
        </p:txBody>
      </p:sp>
      <p:grpSp>
        <p:nvGrpSpPr>
          <p:cNvPr id="7192" name="Group 5">
            <a:extLst>
              <a:ext uri="{FF2B5EF4-FFF2-40B4-BE49-F238E27FC236}">
                <a16:creationId xmlns:a16="http://schemas.microsoft.com/office/drawing/2014/main" id="{70D3624E-DA93-40EA-B7D2-D910733FFC74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195388"/>
            <a:ext cx="8281988" cy="509587"/>
            <a:chOff x="562" y="2205"/>
            <a:chExt cx="5217" cy="321"/>
          </a:xfrm>
        </p:grpSpPr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E731ED0F-D70C-42A9-8875-CDC3C6CDE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2205"/>
              <a:ext cx="5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1)</a:t>
              </a:r>
              <a:r>
                <a:rPr lang="en-US" altLang="zh-CN"/>
                <a:t> </a:t>
              </a:r>
              <a:r>
                <a:rPr lang="zh-CN" altLang="en-US"/>
                <a:t>置                   ，对           ，            ，              且        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7186" name="Object 2">
              <a:extLst>
                <a:ext uri="{FF2B5EF4-FFF2-40B4-BE49-F238E27FC236}">
                  <a16:creationId xmlns:a16="http://schemas.microsoft.com/office/drawing/2014/main" id="{24D343FB-F82D-4C3E-8740-D781CF67FA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7" y="2217"/>
            <a:ext cx="7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4" name="公式" r:id="rId3" imgW="1257120" imgH="431640" progId="Equation.3">
                    <p:embed/>
                  </p:oleObj>
                </mc:Choice>
                <mc:Fallback>
                  <p:oleObj name="公式" r:id="rId3" imgW="1257120" imgH="4316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2217"/>
                          <a:ext cx="7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3">
              <a:extLst>
                <a:ext uri="{FF2B5EF4-FFF2-40B4-BE49-F238E27FC236}">
                  <a16:creationId xmlns:a16="http://schemas.microsoft.com/office/drawing/2014/main" id="{E64312EE-884F-4E09-B415-6735EE1391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244"/>
            <a:ext cx="54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" name="公式" r:id="rId5" imgW="863280" imgH="431640" progId="Equation.3">
                    <p:embed/>
                  </p:oleObj>
                </mc:Choice>
                <mc:Fallback>
                  <p:oleObj name="公式" r:id="rId5" imgW="863280" imgH="431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244"/>
                          <a:ext cx="54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4">
              <a:extLst>
                <a:ext uri="{FF2B5EF4-FFF2-40B4-BE49-F238E27FC236}">
                  <a16:creationId xmlns:a16="http://schemas.microsoft.com/office/drawing/2014/main" id="{B084AA42-03AB-4A0B-AF47-783B56FAB4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282"/>
            <a:ext cx="73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" name="公式" r:id="rId7" imgW="1168200" imgH="393480" progId="Equation.3">
                    <p:embed/>
                  </p:oleObj>
                </mc:Choice>
                <mc:Fallback>
                  <p:oleObj name="公式" r:id="rId7" imgW="116820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282"/>
                          <a:ext cx="732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" name="Object 5">
              <a:extLst>
                <a:ext uri="{FF2B5EF4-FFF2-40B4-BE49-F238E27FC236}">
                  <a16:creationId xmlns:a16="http://schemas.microsoft.com/office/drawing/2014/main" id="{12315E5C-1DBE-4C45-910C-83D355C3F7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2251"/>
            <a:ext cx="8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" name="公式" r:id="rId9" imgW="1333440" imgH="431640" progId="Equation.3">
                    <p:embed/>
                  </p:oleObj>
                </mc:Choice>
                <mc:Fallback>
                  <p:oleObj name="公式" r:id="rId9" imgW="1333440" imgH="431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251"/>
                          <a:ext cx="8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6">
              <a:extLst>
                <a:ext uri="{FF2B5EF4-FFF2-40B4-BE49-F238E27FC236}">
                  <a16:creationId xmlns:a16="http://schemas.microsoft.com/office/drawing/2014/main" id="{8940AC48-5B48-4C33-9A5D-531B563296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" y="2274"/>
            <a:ext cx="42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8" name="公式" r:id="rId11" imgW="660240" imgH="317160" progId="Equation.3">
                    <p:embed/>
                  </p:oleObj>
                </mc:Choice>
                <mc:Fallback>
                  <p:oleObj name="公式" r:id="rId11" imgW="66024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2274"/>
                          <a:ext cx="42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3" name="Group 32">
            <a:extLst>
              <a:ext uri="{FF2B5EF4-FFF2-40B4-BE49-F238E27FC236}">
                <a16:creationId xmlns:a16="http://schemas.microsoft.com/office/drawing/2014/main" id="{7274FDD8-3336-43D0-9F68-F670F0419B50}"/>
              </a:ext>
            </a:extLst>
          </p:cNvPr>
          <p:cNvGrpSpPr>
            <a:grpSpLocks/>
          </p:cNvGrpSpPr>
          <p:nvPr/>
        </p:nvGrpSpPr>
        <p:grpSpPr bwMode="auto">
          <a:xfrm>
            <a:off x="436563" y="1714500"/>
            <a:ext cx="8064500" cy="504825"/>
            <a:chOff x="603" y="935"/>
            <a:chExt cx="5080" cy="318"/>
          </a:xfrm>
        </p:grpSpPr>
        <p:sp>
          <p:nvSpPr>
            <p:cNvPr id="7202" name="Text Box 13">
              <a:extLst>
                <a:ext uri="{FF2B5EF4-FFF2-40B4-BE49-F238E27FC236}">
                  <a16:creationId xmlns:a16="http://schemas.microsoft.com/office/drawing/2014/main" id="{17E92894-4573-4411-AC1E-D40466287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935"/>
              <a:ext cx="50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 </a:t>
              </a:r>
              <a:r>
                <a:rPr lang="zh-CN" altLang="en-US"/>
                <a:t>对每个          ，用</a:t>
              </a:r>
            </a:p>
          </p:txBody>
        </p:sp>
        <p:graphicFrame>
          <p:nvGraphicFramePr>
            <p:cNvPr id="7184" name="Object 7">
              <a:extLst>
                <a:ext uri="{FF2B5EF4-FFF2-40B4-BE49-F238E27FC236}">
                  <a16:creationId xmlns:a16="http://schemas.microsoft.com/office/drawing/2014/main" id="{B0049572-E11A-492C-BED0-BA60EAA03B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8" y="961"/>
            <a:ext cx="53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" name="公式" r:id="rId13" imgW="838080" imgH="457200" progId="Equation.3">
                    <p:embed/>
                  </p:oleObj>
                </mc:Choice>
                <mc:Fallback>
                  <p:oleObj name="公式" r:id="rId13" imgW="83808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961"/>
                          <a:ext cx="53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8">
              <a:extLst>
                <a:ext uri="{FF2B5EF4-FFF2-40B4-BE49-F238E27FC236}">
                  <a16:creationId xmlns:a16="http://schemas.microsoft.com/office/drawing/2014/main" id="{E13D2FC5-B5C7-413D-9C1E-5E8FA5FF51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8" y="974"/>
            <a:ext cx="223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name="公式" r:id="rId15" imgW="3543120" imgH="431640" progId="Equation.3">
                    <p:embed/>
                  </p:oleObj>
                </mc:Choice>
                <mc:Fallback>
                  <p:oleObj name="公式" r:id="rId15" imgW="354312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" y="974"/>
                          <a:ext cx="2237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4" name="Group 16">
            <a:extLst>
              <a:ext uri="{FF2B5EF4-FFF2-40B4-BE49-F238E27FC236}">
                <a16:creationId xmlns:a16="http://schemas.microsoft.com/office/drawing/2014/main" id="{24295C98-7001-4AF3-AC1F-4E361D3DC68E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239963"/>
            <a:ext cx="8137525" cy="688975"/>
            <a:chOff x="385" y="2931"/>
            <a:chExt cx="5126" cy="434"/>
          </a:xfrm>
        </p:grpSpPr>
        <p:sp>
          <p:nvSpPr>
            <p:cNvPr id="7201" name="Text Box 17">
              <a:extLst>
                <a:ext uri="{FF2B5EF4-FFF2-40B4-BE49-F238E27FC236}">
                  <a16:creationId xmlns:a16="http://schemas.microsoft.com/office/drawing/2014/main" id="{A30BB38F-0C9F-44D4-899B-3DAE30F79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931"/>
              <a:ext cx="51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代替       ，计算                  ，并把达到这个最小值的</a:t>
              </a:r>
            </a:p>
          </p:txBody>
        </p:sp>
        <p:graphicFrame>
          <p:nvGraphicFramePr>
            <p:cNvPr id="7182" name="Object 9">
              <a:extLst>
                <a:ext uri="{FF2B5EF4-FFF2-40B4-BE49-F238E27FC236}">
                  <a16:creationId xmlns:a16="http://schemas.microsoft.com/office/drawing/2014/main" id="{B3D239DB-81A7-4E88-B2D0-510940A99C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5" y="2979"/>
            <a:ext cx="35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name="公式" r:id="rId17" imgW="558720" imgH="393480" progId="Equation.3">
                    <p:embed/>
                  </p:oleObj>
                </mc:Choice>
                <mc:Fallback>
                  <p:oleObj name="公式" r:id="rId17" imgW="5587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2979"/>
                          <a:ext cx="353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10">
              <a:extLst>
                <a:ext uri="{FF2B5EF4-FFF2-40B4-BE49-F238E27FC236}">
                  <a16:creationId xmlns:a16="http://schemas.microsoft.com/office/drawing/2014/main" id="{5882728E-64D6-4492-ABAB-AC1B164CC0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5" y="2953"/>
            <a:ext cx="89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2" name="公式" r:id="rId19" imgW="1409400" imgH="647640" progId="Equation.3">
                    <p:embed/>
                  </p:oleObj>
                </mc:Choice>
                <mc:Fallback>
                  <p:oleObj name="公式" r:id="rId19" imgW="1409400" imgH="647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2953"/>
                          <a:ext cx="892" cy="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5" name="Group 20">
            <a:extLst>
              <a:ext uri="{FF2B5EF4-FFF2-40B4-BE49-F238E27FC236}">
                <a16:creationId xmlns:a16="http://schemas.microsoft.com/office/drawing/2014/main" id="{D5FF1F1F-8B5C-484B-B99A-D4002E9C51A4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2928938"/>
            <a:ext cx="7993063" cy="484187"/>
            <a:chOff x="424" y="2976"/>
            <a:chExt cx="5035" cy="305"/>
          </a:xfrm>
        </p:grpSpPr>
        <p:sp>
          <p:nvSpPr>
            <p:cNvPr id="7200" name="Text Box 21">
              <a:extLst>
                <a:ext uri="{FF2B5EF4-FFF2-40B4-BE49-F238E27FC236}">
                  <a16:creationId xmlns:a16="http://schemas.microsoft.com/office/drawing/2014/main" id="{F9AB70FF-F940-4547-9F5C-5C1C41769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2976"/>
              <a:ext cx="50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一个顶点记为        ，置</a:t>
              </a:r>
            </a:p>
          </p:txBody>
        </p:sp>
        <p:graphicFrame>
          <p:nvGraphicFramePr>
            <p:cNvPr id="7180" name="Object 11">
              <a:extLst>
                <a:ext uri="{FF2B5EF4-FFF2-40B4-BE49-F238E27FC236}">
                  <a16:creationId xmlns:a16="http://schemas.microsoft.com/office/drawing/2014/main" id="{E890B427-6B68-4698-8A77-26646117C4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9" y="3003"/>
            <a:ext cx="3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name="公式" r:id="rId21" imgW="533160" imgH="431640" progId="Equation.3">
                    <p:embed/>
                  </p:oleObj>
                </mc:Choice>
                <mc:Fallback>
                  <p:oleObj name="公式" r:id="rId21" imgW="53316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3003"/>
                          <a:ext cx="33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12">
              <a:extLst>
                <a:ext uri="{FF2B5EF4-FFF2-40B4-BE49-F238E27FC236}">
                  <a16:creationId xmlns:a16="http://schemas.microsoft.com/office/drawing/2014/main" id="{37DC7C48-BC69-4259-82F5-5B0DFD3246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9" y="3009"/>
            <a:ext cx="156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4" name="公式" r:id="rId23" imgW="2476440" imgH="431640" progId="Equation.3">
                    <p:embed/>
                  </p:oleObj>
                </mc:Choice>
                <mc:Fallback>
                  <p:oleObj name="公式" r:id="rId23" imgW="247644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3009"/>
                          <a:ext cx="156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6" name="Group 24">
            <a:extLst>
              <a:ext uri="{FF2B5EF4-FFF2-40B4-BE49-F238E27FC236}">
                <a16:creationId xmlns:a16="http://schemas.microsoft.com/office/drawing/2014/main" id="{82F15075-820B-4DEF-8CE3-F6BB48EA1971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409950"/>
            <a:ext cx="8715375" cy="461963"/>
            <a:chOff x="656" y="3294"/>
            <a:chExt cx="5490" cy="291"/>
          </a:xfrm>
        </p:grpSpPr>
        <p:sp>
          <p:nvSpPr>
            <p:cNvPr id="7199" name="Text Box 25">
              <a:extLst>
                <a:ext uri="{FF2B5EF4-FFF2-40B4-BE49-F238E27FC236}">
                  <a16:creationId xmlns:a16="http://schemas.microsoft.com/office/drawing/2014/main" id="{5B66862D-6578-4207-BC05-CC4725077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" y="3294"/>
              <a:ext cx="54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3)</a:t>
              </a:r>
              <a:r>
                <a:rPr lang="en-US" altLang="zh-CN"/>
                <a:t>  </a:t>
              </a:r>
              <a:r>
                <a:rPr lang="zh-CN" altLang="en-US"/>
                <a:t>若             ，则停止；若              ，则用 </a:t>
              </a:r>
              <a:r>
                <a:rPr lang="en-US" altLang="zh-CN" i="1">
                  <a:latin typeface="Times New Roman" panose="02020603050405020304" pitchFamily="18" charset="0"/>
                </a:rPr>
                <a:t>i+1 </a:t>
              </a:r>
              <a:r>
                <a:rPr lang="zh-CN" altLang="en-US"/>
                <a:t>代替</a:t>
              </a: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zh-CN" altLang="en-US"/>
                <a:t>，并转</a:t>
              </a:r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.</a:t>
              </a:r>
              <a:endParaRPr lang="zh-CN" altLang="en-US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8" name="Object 13">
              <a:extLst>
                <a:ext uri="{FF2B5EF4-FFF2-40B4-BE49-F238E27FC236}">
                  <a16:creationId xmlns:a16="http://schemas.microsoft.com/office/drawing/2014/main" id="{1C60DB93-8E0F-4FC6-ACA3-F49273B74F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1" y="3359"/>
            <a:ext cx="70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name="公式" r:id="rId25" imgW="1104840" imgH="317160" progId="Equation.3">
                    <p:embed/>
                  </p:oleObj>
                </mc:Choice>
                <mc:Fallback>
                  <p:oleObj name="公式" r:id="rId25" imgW="110484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3359"/>
                          <a:ext cx="70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14">
              <a:extLst>
                <a:ext uri="{FF2B5EF4-FFF2-40B4-BE49-F238E27FC236}">
                  <a16:creationId xmlns:a16="http://schemas.microsoft.com/office/drawing/2014/main" id="{CD03C349-9645-49AA-BF0D-4A45D0BB13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6" y="3354"/>
            <a:ext cx="70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name="公式" r:id="rId27" imgW="1104840" imgH="317160" progId="Equation.3">
                    <p:embed/>
                  </p:oleObj>
                </mc:Choice>
                <mc:Fallback>
                  <p:oleObj name="公式" r:id="rId27" imgW="110484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354"/>
                          <a:ext cx="700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197" name="Picture 30">
            <a:extLst>
              <a:ext uri="{FF2B5EF4-FFF2-40B4-BE49-F238E27FC236}">
                <a16:creationId xmlns:a16="http://schemas.microsoft.com/office/drawing/2014/main" id="{7CF0231F-3681-4A7D-ABF6-1A38B2123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4000500"/>
            <a:ext cx="288131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8" name="Picture 31">
            <a:extLst>
              <a:ext uri="{FF2B5EF4-FFF2-40B4-BE49-F238E27FC236}">
                <a16:creationId xmlns:a16="http://schemas.microsoft.com/office/drawing/2014/main" id="{3E77025B-4E04-4443-8C38-FB7972F1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4052888"/>
            <a:ext cx="28797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046" name="Object 15">
            <a:extLst>
              <a:ext uri="{FF2B5EF4-FFF2-40B4-BE49-F238E27FC236}">
                <a16:creationId xmlns:a16="http://schemas.microsoft.com/office/drawing/2014/main" id="{96468AF4-EF57-4614-A1D9-F3CBD3CFB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6263" y="3929063"/>
          <a:ext cx="4543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公式" r:id="rId31" imgW="4546600" imgH="482600" progId="Equation.3">
                  <p:embed/>
                </p:oleObj>
              </mc:Choice>
              <mc:Fallback>
                <p:oleObj name="公式" r:id="rId31" imgW="45466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3929063"/>
                        <a:ext cx="4543425" cy="485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8" name="Object 17">
            <a:extLst>
              <a:ext uri="{FF2B5EF4-FFF2-40B4-BE49-F238E27FC236}">
                <a16:creationId xmlns:a16="http://schemas.microsoft.com/office/drawing/2014/main" id="{B65883AB-11BC-4CA6-8703-FF73B76D79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5427663"/>
          <a:ext cx="10795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33" imgW="545760" imgH="228600" progId="Equation.DSMT4">
                  <p:embed/>
                </p:oleObj>
              </mc:Choice>
              <mc:Fallback>
                <p:oleObj name="Equation" r:id="rId33" imgW="54576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427663"/>
                        <a:ext cx="10795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8">
            <a:extLst>
              <a:ext uri="{FF2B5EF4-FFF2-40B4-BE49-F238E27FC236}">
                <a16:creationId xmlns:a16="http://schemas.microsoft.com/office/drawing/2014/main" id="{A6568F12-2FB4-4763-AA02-6F52A51F3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0813" y="5000625"/>
          <a:ext cx="9366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公式" r:id="rId35" imgW="1155700" imgH="419100" progId="Equation.3">
                  <p:embed/>
                </p:oleObj>
              </mc:Choice>
              <mc:Fallback>
                <p:oleObj name="公式" r:id="rId35" imgW="11557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5000625"/>
                        <a:ext cx="93662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9">
            <a:extLst>
              <a:ext uri="{FF2B5EF4-FFF2-40B4-BE49-F238E27FC236}">
                <a16:creationId xmlns:a16="http://schemas.microsoft.com/office/drawing/2014/main" id="{449C49EF-4E6C-4E13-BBB6-20652A7A0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0" y="5000625"/>
          <a:ext cx="107156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公式" r:id="rId37" imgW="1282700" imgH="419100" progId="Equation.3">
                  <p:embed/>
                </p:oleObj>
              </mc:Choice>
              <mc:Fallback>
                <p:oleObj name="公式" r:id="rId37" imgW="12827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5000625"/>
                        <a:ext cx="1071563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8" name="Object 20">
            <a:extLst>
              <a:ext uri="{FF2B5EF4-FFF2-40B4-BE49-F238E27FC236}">
                <a16:creationId xmlns:a16="http://schemas.microsoft.com/office/drawing/2014/main" id="{81679410-9792-4B3D-B3FE-C1B252678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4437063"/>
          <a:ext cx="9413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39" imgW="469800" imgH="253800" progId="Equation.DSMT4">
                  <p:embed/>
                </p:oleObj>
              </mc:Choice>
              <mc:Fallback>
                <p:oleObj name="Equation" r:id="rId39" imgW="469800" imgH="253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437063"/>
                        <a:ext cx="94138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9" name="Object 21">
            <a:extLst>
              <a:ext uri="{FF2B5EF4-FFF2-40B4-BE49-F238E27FC236}">
                <a16:creationId xmlns:a16="http://schemas.microsoft.com/office/drawing/2014/main" id="{52974AE7-39E2-403B-BC39-59EE6F66EFF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672388" y="5405438"/>
          <a:ext cx="11477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41" imgW="558720" imgH="228600" progId="Equation.DSMT4">
                  <p:embed/>
                </p:oleObj>
              </mc:Choice>
              <mc:Fallback>
                <p:oleObj name="Equation" r:id="rId41" imgW="558720" imgH="228600" progId="Equation.DSMT4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5405438"/>
                        <a:ext cx="114776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4">
            <a:extLst>
              <a:ext uri="{FF2B5EF4-FFF2-40B4-BE49-F238E27FC236}">
                <a16:creationId xmlns:a16="http://schemas.microsoft.com/office/drawing/2014/main" id="{3A0E59D7-2986-4D46-90A7-85D428A0554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443663" y="5949950"/>
          <a:ext cx="1147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43" imgW="558720" imgH="228600" progId="Equation.DSMT4">
                  <p:embed/>
                </p:oleObj>
              </mc:Choice>
              <mc:Fallback>
                <p:oleObj name="Equation" r:id="rId43" imgW="558720" imgH="228600" progId="Equation.DSMT4">
                  <p:embed/>
                  <p:pic>
                    <p:nvPicPr>
                      <p:cNvPr id="0" name="Object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949950"/>
                        <a:ext cx="114776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5">
            <a:extLst>
              <a:ext uri="{FF2B5EF4-FFF2-40B4-BE49-F238E27FC236}">
                <a16:creationId xmlns:a16="http://schemas.microsoft.com/office/drawing/2014/main" id="{41EDD0BD-8D2C-44C5-A5E3-FB3FB7AD65D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672388" y="5910263"/>
          <a:ext cx="11477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45" imgW="558720" imgH="228600" progId="Equation.DSMT4">
                  <p:embed/>
                </p:oleObj>
              </mc:Choice>
              <mc:Fallback>
                <p:oleObj name="Equation" r:id="rId45" imgW="558720" imgH="228600" progId="Equation.DSMT4">
                  <p:embed/>
                  <p:pic>
                    <p:nvPicPr>
                      <p:cNvPr id="0" name="Object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5910263"/>
                        <a:ext cx="114776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6" name="Text Box 4">
            <a:extLst>
              <a:ext uri="{FF2B5EF4-FFF2-40B4-BE49-F238E27FC236}">
                <a16:creationId xmlns:a16="http://schemas.microsoft.com/office/drawing/2014/main" id="{76A7DC94-7122-4357-8091-DBC0426F0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14313"/>
            <a:ext cx="642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Dijkstra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altLang="zh-CN" sz="3200" b="1"/>
          </a:p>
        </p:txBody>
      </p:sp>
      <p:grpSp>
        <p:nvGrpSpPr>
          <p:cNvPr id="8217" name="Group 5">
            <a:extLst>
              <a:ext uri="{FF2B5EF4-FFF2-40B4-BE49-F238E27FC236}">
                <a16:creationId xmlns:a16="http://schemas.microsoft.com/office/drawing/2014/main" id="{EF15FB33-A913-4E0C-9009-5A5C1A9F3FF8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195388"/>
            <a:ext cx="8281988" cy="509587"/>
            <a:chOff x="562" y="2205"/>
            <a:chExt cx="5217" cy="321"/>
          </a:xfrm>
        </p:grpSpPr>
        <p:sp>
          <p:nvSpPr>
            <p:cNvPr id="8228" name="Text Box 6">
              <a:extLst>
                <a:ext uri="{FF2B5EF4-FFF2-40B4-BE49-F238E27FC236}">
                  <a16:creationId xmlns:a16="http://schemas.microsoft.com/office/drawing/2014/main" id="{69895B8B-6D3F-46CE-A35F-C90A9589E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2205"/>
              <a:ext cx="5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1)</a:t>
              </a:r>
              <a:r>
                <a:rPr lang="en-US" altLang="zh-CN"/>
                <a:t> </a:t>
              </a:r>
              <a:r>
                <a:rPr lang="zh-CN" altLang="en-US"/>
                <a:t>置                   ，对           ，            ，              且        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8211" name="Object 2">
              <a:extLst>
                <a:ext uri="{FF2B5EF4-FFF2-40B4-BE49-F238E27FC236}">
                  <a16:creationId xmlns:a16="http://schemas.microsoft.com/office/drawing/2014/main" id="{C65DA569-EF6D-4513-B793-E7B46DCAC1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7" y="2217"/>
            <a:ext cx="7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公式" r:id="rId3" imgW="1257120" imgH="431640" progId="Equation.3">
                    <p:embed/>
                  </p:oleObj>
                </mc:Choice>
                <mc:Fallback>
                  <p:oleObj name="公式" r:id="rId3" imgW="1257120" imgH="4316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2217"/>
                          <a:ext cx="7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2" name="Object 3">
              <a:extLst>
                <a:ext uri="{FF2B5EF4-FFF2-40B4-BE49-F238E27FC236}">
                  <a16:creationId xmlns:a16="http://schemas.microsoft.com/office/drawing/2014/main" id="{AE178E14-0393-4DD9-AE43-96DFBD43A8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244"/>
            <a:ext cx="54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公式" r:id="rId5" imgW="863280" imgH="431640" progId="Equation.3">
                    <p:embed/>
                  </p:oleObj>
                </mc:Choice>
                <mc:Fallback>
                  <p:oleObj name="公式" r:id="rId5" imgW="863280" imgH="431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244"/>
                          <a:ext cx="54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4">
              <a:extLst>
                <a:ext uri="{FF2B5EF4-FFF2-40B4-BE49-F238E27FC236}">
                  <a16:creationId xmlns:a16="http://schemas.microsoft.com/office/drawing/2014/main" id="{B5C05A22-9F3D-4580-BBB7-B443B6B538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282"/>
            <a:ext cx="73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公式" r:id="rId7" imgW="1168200" imgH="393480" progId="Equation.3">
                    <p:embed/>
                  </p:oleObj>
                </mc:Choice>
                <mc:Fallback>
                  <p:oleObj name="公式" r:id="rId7" imgW="116820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282"/>
                          <a:ext cx="732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5">
              <a:extLst>
                <a:ext uri="{FF2B5EF4-FFF2-40B4-BE49-F238E27FC236}">
                  <a16:creationId xmlns:a16="http://schemas.microsoft.com/office/drawing/2014/main" id="{BF4CB7CB-C1C9-4C01-A09C-D1E35B7A22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2251"/>
            <a:ext cx="8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公式" r:id="rId9" imgW="1333440" imgH="431640" progId="Equation.3">
                    <p:embed/>
                  </p:oleObj>
                </mc:Choice>
                <mc:Fallback>
                  <p:oleObj name="公式" r:id="rId9" imgW="1333440" imgH="431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251"/>
                          <a:ext cx="8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6">
              <a:extLst>
                <a:ext uri="{FF2B5EF4-FFF2-40B4-BE49-F238E27FC236}">
                  <a16:creationId xmlns:a16="http://schemas.microsoft.com/office/drawing/2014/main" id="{EB786652-C9FC-4E6E-AF00-45519A7DF7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" y="2274"/>
            <a:ext cx="42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name="公式" r:id="rId11" imgW="660240" imgH="317160" progId="Equation.3">
                    <p:embed/>
                  </p:oleObj>
                </mc:Choice>
                <mc:Fallback>
                  <p:oleObj name="公式" r:id="rId11" imgW="66024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2274"/>
                          <a:ext cx="42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18" name="Group 32">
            <a:extLst>
              <a:ext uri="{FF2B5EF4-FFF2-40B4-BE49-F238E27FC236}">
                <a16:creationId xmlns:a16="http://schemas.microsoft.com/office/drawing/2014/main" id="{B105471A-41EE-443C-800F-79B758989AAB}"/>
              </a:ext>
            </a:extLst>
          </p:cNvPr>
          <p:cNvGrpSpPr>
            <a:grpSpLocks/>
          </p:cNvGrpSpPr>
          <p:nvPr/>
        </p:nvGrpSpPr>
        <p:grpSpPr bwMode="auto">
          <a:xfrm>
            <a:off x="436563" y="1714500"/>
            <a:ext cx="8064500" cy="504825"/>
            <a:chOff x="603" y="935"/>
            <a:chExt cx="5080" cy="318"/>
          </a:xfrm>
        </p:grpSpPr>
        <p:sp>
          <p:nvSpPr>
            <p:cNvPr id="8227" name="Text Box 13">
              <a:extLst>
                <a:ext uri="{FF2B5EF4-FFF2-40B4-BE49-F238E27FC236}">
                  <a16:creationId xmlns:a16="http://schemas.microsoft.com/office/drawing/2014/main" id="{BCB11391-234E-4477-8B7B-27399F695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935"/>
              <a:ext cx="50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 </a:t>
              </a:r>
              <a:r>
                <a:rPr lang="zh-CN" altLang="en-US"/>
                <a:t>对每个          ，用</a:t>
              </a:r>
            </a:p>
          </p:txBody>
        </p:sp>
        <p:graphicFrame>
          <p:nvGraphicFramePr>
            <p:cNvPr id="8209" name="Object 7">
              <a:extLst>
                <a:ext uri="{FF2B5EF4-FFF2-40B4-BE49-F238E27FC236}">
                  <a16:creationId xmlns:a16="http://schemas.microsoft.com/office/drawing/2014/main" id="{EAEC2CA4-7E44-40D5-9D69-04AC06C9B5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8" y="961"/>
            <a:ext cx="53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4" name="公式" r:id="rId13" imgW="838080" imgH="457200" progId="Equation.3">
                    <p:embed/>
                  </p:oleObj>
                </mc:Choice>
                <mc:Fallback>
                  <p:oleObj name="公式" r:id="rId13" imgW="83808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961"/>
                          <a:ext cx="53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8">
              <a:extLst>
                <a:ext uri="{FF2B5EF4-FFF2-40B4-BE49-F238E27FC236}">
                  <a16:creationId xmlns:a16="http://schemas.microsoft.com/office/drawing/2014/main" id="{969B447E-B75A-4B2A-A08D-486CCCF8C9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8" y="974"/>
            <a:ext cx="223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" name="公式" r:id="rId15" imgW="3543120" imgH="431640" progId="Equation.3">
                    <p:embed/>
                  </p:oleObj>
                </mc:Choice>
                <mc:Fallback>
                  <p:oleObj name="公式" r:id="rId15" imgW="354312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" y="974"/>
                          <a:ext cx="2237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19" name="Group 16">
            <a:extLst>
              <a:ext uri="{FF2B5EF4-FFF2-40B4-BE49-F238E27FC236}">
                <a16:creationId xmlns:a16="http://schemas.microsoft.com/office/drawing/2014/main" id="{7AEBF048-F8C6-4075-BB21-B8E3ED65D9C8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239963"/>
            <a:ext cx="8137525" cy="688975"/>
            <a:chOff x="385" y="2931"/>
            <a:chExt cx="5126" cy="434"/>
          </a:xfrm>
        </p:grpSpPr>
        <p:sp>
          <p:nvSpPr>
            <p:cNvPr id="8226" name="Text Box 17">
              <a:extLst>
                <a:ext uri="{FF2B5EF4-FFF2-40B4-BE49-F238E27FC236}">
                  <a16:creationId xmlns:a16="http://schemas.microsoft.com/office/drawing/2014/main" id="{A8EBFA08-78AA-4E03-86F6-1990AB065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931"/>
              <a:ext cx="51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代替       ，计算                  ，并把达到这个最小值的</a:t>
              </a:r>
            </a:p>
          </p:txBody>
        </p:sp>
        <p:graphicFrame>
          <p:nvGraphicFramePr>
            <p:cNvPr id="8207" name="Object 9">
              <a:extLst>
                <a:ext uri="{FF2B5EF4-FFF2-40B4-BE49-F238E27FC236}">
                  <a16:creationId xmlns:a16="http://schemas.microsoft.com/office/drawing/2014/main" id="{035F6A8A-2952-4729-A9CF-C459C1815A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5" y="2979"/>
            <a:ext cx="35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" name="公式" r:id="rId17" imgW="558720" imgH="393480" progId="Equation.3">
                    <p:embed/>
                  </p:oleObj>
                </mc:Choice>
                <mc:Fallback>
                  <p:oleObj name="公式" r:id="rId17" imgW="5587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2979"/>
                          <a:ext cx="353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10">
              <a:extLst>
                <a:ext uri="{FF2B5EF4-FFF2-40B4-BE49-F238E27FC236}">
                  <a16:creationId xmlns:a16="http://schemas.microsoft.com/office/drawing/2014/main" id="{084840F5-857E-4615-A2DE-29816906B9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5" y="2953"/>
            <a:ext cx="89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name="公式" r:id="rId19" imgW="1409400" imgH="647640" progId="Equation.3">
                    <p:embed/>
                  </p:oleObj>
                </mc:Choice>
                <mc:Fallback>
                  <p:oleObj name="公式" r:id="rId19" imgW="1409400" imgH="647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2953"/>
                          <a:ext cx="892" cy="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0" name="Group 20">
            <a:extLst>
              <a:ext uri="{FF2B5EF4-FFF2-40B4-BE49-F238E27FC236}">
                <a16:creationId xmlns:a16="http://schemas.microsoft.com/office/drawing/2014/main" id="{34655ACE-995A-444A-9CA2-2CACA9BC5340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2928938"/>
            <a:ext cx="7993063" cy="484187"/>
            <a:chOff x="424" y="2976"/>
            <a:chExt cx="5035" cy="305"/>
          </a:xfrm>
        </p:grpSpPr>
        <p:sp>
          <p:nvSpPr>
            <p:cNvPr id="8225" name="Text Box 21">
              <a:extLst>
                <a:ext uri="{FF2B5EF4-FFF2-40B4-BE49-F238E27FC236}">
                  <a16:creationId xmlns:a16="http://schemas.microsoft.com/office/drawing/2014/main" id="{F8689823-0612-4619-A450-2A43DEF4C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2976"/>
              <a:ext cx="50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一个顶点记为        ，置</a:t>
              </a:r>
            </a:p>
          </p:txBody>
        </p:sp>
        <p:graphicFrame>
          <p:nvGraphicFramePr>
            <p:cNvPr id="8205" name="Object 11">
              <a:extLst>
                <a:ext uri="{FF2B5EF4-FFF2-40B4-BE49-F238E27FC236}">
                  <a16:creationId xmlns:a16="http://schemas.microsoft.com/office/drawing/2014/main" id="{1D98F34E-A96D-4A88-86C3-C5BDBBD850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9" y="3003"/>
            <a:ext cx="3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" name="公式" r:id="rId21" imgW="533160" imgH="431640" progId="Equation.3">
                    <p:embed/>
                  </p:oleObj>
                </mc:Choice>
                <mc:Fallback>
                  <p:oleObj name="公式" r:id="rId21" imgW="53316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3003"/>
                          <a:ext cx="33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12">
              <a:extLst>
                <a:ext uri="{FF2B5EF4-FFF2-40B4-BE49-F238E27FC236}">
                  <a16:creationId xmlns:a16="http://schemas.microsoft.com/office/drawing/2014/main" id="{45A7AB1F-2D57-47AE-89FC-CB0D939E41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9" y="3009"/>
            <a:ext cx="156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公式" r:id="rId23" imgW="2476440" imgH="431640" progId="Equation.3">
                    <p:embed/>
                  </p:oleObj>
                </mc:Choice>
                <mc:Fallback>
                  <p:oleObj name="公式" r:id="rId23" imgW="247644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3009"/>
                          <a:ext cx="156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1" name="Group 24">
            <a:extLst>
              <a:ext uri="{FF2B5EF4-FFF2-40B4-BE49-F238E27FC236}">
                <a16:creationId xmlns:a16="http://schemas.microsoft.com/office/drawing/2014/main" id="{E8F05DCF-F839-4943-B97F-369F3BF560CB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409950"/>
            <a:ext cx="8715375" cy="461963"/>
            <a:chOff x="656" y="3294"/>
            <a:chExt cx="5490" cy="291"/>
          </a:xfrm>
        </p:grpSpPr>
        <p:sp>
          <p:nvSpPr>
            <p:cNvPr id="8224" name="Text Box 25">
              <a:extLst>
                <a:ext uri="{FF2B5EF4-FFF2-40B4-BE49-F238E27FC236}">
                  <a16:creationId xmlns:a16="http://schemas.microsoft.com/office/drawing/2014/main" id="{6A63724B-5E7D-47B5-AC5D-3D46804C5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" y="3294"/>
              <a:ext cx="54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3)</a:t>
              </a:r>
              <a:r>
                <a:rPr lang="en-US" altLang="zh-CN"/>
                <a:t>  </a:t>
              </a:r>
              <a:r>
                <a:rPr lang="zh-CN" altLang="en-US"/>
                <a:t>若             ，则停止；若              ，则用 </a:t>
              </a:r>
              <a:r>
                <a:rPr lang="en-US" altLang="zh-CN" i="1">
                  <a:latin typeface="Times New Roman" panose="02020603050405020304" pitchFamily="18" charset="0"/>
                </a:rPr>
                <a:t>i+1 </a:t>
              </a:r>
              <a:r>
                <a:rPr lang="zh-CN" altLang="en-US"/>
                <a:t>代替</a:t>
              </a: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zh-CN" altLang="en-US"/>
                <a:t>，并转</a:t>
              </a:r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.</a:t>
              </a:r>
              <a:endParaRPr lang="zh-CN" altLang="en-US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3" name="Object 13">
              <a:extLst>
                <a:ext uri="{FF2B5EF4-FFF2-40B4-BE49-F238E27FC236}">
                  <a16:creationId xmlns:a16="http://schemas.microsoft.com/office/drawing/2014/main" id="{10327D93-38A1-4E71-BC8B-4D02E68E5A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1" y="3359"/>
            <a:ext cx="70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" name="公式" r:id="rId25" imgW="1104840" imgH="317160" progId="Equation.3">
                    <p:embed/>
                  </p:oleObj>
                </mc:Choice>
                <mc:Fallback>
                  <p:oleObj name="公式" r:id="rId25" imgW="110484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3359"/>
                          <a:ext cx="70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14">
              <a:extLst>
                <a:ext uri="{FF2B5EF4-FFF2-40B4-BE49-F238E27FC236}">
                  <a16:creationId xmlns:a16="http://schemas.microsoft.com/office/drawing/2014/main" id="{65C17217-C147-42F3-B02D-2343DAF18F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6" y="3354"/>
            <a:ext cx="70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" name="公式" r:id="rId27" imgW="1104840" imgH="317160" progId="Equation.3">
                    <p:embed/>
                  </p:oleObj>
                </mc:Choice>
                <mc:Fallback>
                  <p:oleObj name="公式" r:id="rId27" imgW="110484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354"/>
                          <a:ext cx="700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222" name="Picture 30">
            <a:extLst>
              <a:ext uri="{FF2B5EF4-FFF2-40B4-BE49-F238E27FC236}">
                <a16:creationId xmlns:a16="http://schemas.microsoft.com/office/drawing/2014/main" id="{6CB58B84-FC87-4ABC-AC9C-D67148C51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4000500"/>
            <a:ext cx="288131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3" name="Picture 31">
            <a:extLst>
              <a:ext uri="{FF2B5EF4-FFF2-40B4-BE49-F238E27FC236}">
                <a16:creationId xmlns:a16="http://schemas.microsoft.com/office/drawing/2014/main" id="{F9556AB7-6B40-4B9C-AEA0-C0171051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4052888"/>
            <a:ext cx="28797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046" name="Object 15">
            <a:extLst>
              <a:ext uri="{FF2B5EF4-FFF2-40B4-BE49-F238E27FC236}">
                <a16:creationId xmlns:a16="http://schemas.microsoft.com/office/drawing/2014/main" id="{AB7691BB-17AB-41D0-BF0D-5C16D9FF9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6263" y="3929063"/>
          <a:ext cx="4543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公式" r:id="rId31" imgW="4546600" imgH="482600" progId="Equation.3">
                  <p:embed/>
                </p:oleObj>
              </mc:Choice>
              <mc:Fallback>
                <p:oleObj name="公式" r:id="rId31" imgW="45466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3929063"/>
                        <a:ext cx="4543425" cy="485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8" name="Object 17">
            <a:extLst>
              <a:ext uri="{FF2B5EF4-FFF2-40B4-BE49-F238E27FC236}">
                <a16:creationId xmlns:a16="http://schemas.microsoft.com/office/drawing/2014/main" id="{36F899D7-BBA1-4D09-8798-0C46ED996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5427663"/>
          <a:ext cx="10795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33" imgW="545760" imgH="228600" progId="Equation.DSMT4">
                  <p:embed/>
                </p:oleObj>
              </mc:Choice>
              <mc:Fallback>
                <p:oleObj name="Equation" r:id="rId33" imgW="54576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427663"/>
                        <a:ext cx="10795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8">
            <a:extLst>
              <a:ext uri="{FF2B5EF4-FFF2-40B4-BE49-F238E27FC236}">
                <a16:creationId xmlns:a16="http://schemas.microsoft.com/office/drawing/2014/main" id="{5927882E-C64A-48C8-89F2-4604E5637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0813" y="5000625"/>
          <a:ext cx="9366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公式" r:id="rId35" imgW="1155700" imgH="419100" progId="Equation.3">
                  <p:embed/>
                </p:oleObj>
              </mc:Choice>
              <mc:Fallback>
                <p:oleObj name="公式" r:id="rId35" imgW="11557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5000625"/>
                        <a:ext cx="93662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9">
            <a:extLst>
              <a:ext uri="{FF2B5EF4-FFF2-40B4-BE49-F238E27FC236}">
                <a16:creationId xmlns:a16="http://schemas.microsoft.com/office/drawing/2014/main" id="{16999445-A000-458A-881C-BE8E15C6E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0" y="5000625"/>
          <a:ext cx="107156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公式" r:id="rId37" imgW="1282700" imgH="419100" progId="Equation.3">
                  <p:embed/>
                </p:oleObj>
              </mc:Choice>
              <mc:Fallback>
                <p:oleObj name="公式" r:id="rId37" imgW="12827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5000625"/>
                        <a:ext cx="1071563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8" name="Object 20">
            <a:extLst>
              <a:ext uri="{FF2B5EF4-FFF2-40B4-BE49-F238E27FC236}">
                <a16:creationId xmlns:a16="http://schemas.microsoft.com/office/drawing/2014/main" id="{FBF0F6A8-8385-42A7-A1D8-D0FB419D0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4437063"/>
          <a:ext cx="9413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39" imgW="469800" imgH="253800" progId="Equation.DSMT4">
                  <p:embed/>
                </p:oleObj>
              </mc:Choice>
              <mc:Fallback>
                <p:oleObj name="Equation" r:id="rId39" imgW="469800" imgH="253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437063"/>
                        <a:ext cx="94138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9" name="Object 21">
            <a:extLst>
              <a:ext uri="{FF2B5EF4-FFF2-40B4-BE49-F238E27FC236}">
                <a16:creationId xmlns:a16="http://schemas.microsoft.com/office/drawing/2014/main" id="{3D4AFF86-CE6E-445F-ABCB-80BD2C33FAA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672388" y="5405438"/>
          <a:ext cx="11477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41" imgW="558720" imgH="228600" progId="Equation.DSMT4">
                  <p:embed/>
                </p:oleObj>
              </mc:Choice>
              <mc:Fallback>
                <p:oleObj name="Equation" r:id="rId41" imgW="558720" imgH="228600" progId="Equation.DSMT4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5405438"/>
                        <a:ext cx="114776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4">
            <a:extLst>
              <a:ext uri="{FF2B5EF4-FFF2-40B4-BE49-F238E27FC236}">
                <a16:creationId xmlns:a16="http://schemas.microsoft.com/office/drawing/2014/main" id="{C6924C6C-D146-45AB-B1E0-CB2E32CD376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443663" y="5949950"/>
          <a:ext cx="1147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43" imgW="558720" imgH="228600" progId="Equation.DSMT4">
                  <p:embed/>
                </p:oleObj>
              </mc:Choice>
              <mc:Fallback>
                <p:oleObj name="Equation" r:id="rId43" imgW="558720" imgH="228600" progId="Equation.DSMT4">
                  <p:embed/>
                  <p:pic>
                    <p:nvPicPr>
                      <p:cNvPr id="0" name="Object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949950"/>
                        <a:ext cx="114776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5">
            <a:extLst>
              <a:ext uri="{FF2B5EF4-FFF2-40B4-BE49-F238E27FC236}">
                <a16:creationId xmlns:a16="http://schemas.microsoft.com/office/drawing/2014/main" id="{F9CF7DB0-BDE1-46DF-AF17-04A4139A884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672388" y="5910263"/>
          <a:ext cx="11477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45" imgW="558720" imgH="228600" progId="Equation.DSMT4">
                  <p:embed/>
                </p:oleObj>
              </mc:Choice>
              <mc:Fallback>
                <p:oleObj name="Equation" r:id="rId45" imgW="558720" imgH="228600" progId="Equation.DSMT4">
                  <p:embed/>
                  <p:pic>
                    <p:nvPicPr>
                      <p:cNvPr id="0" name="Object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5910263"/>
                        <a:ext cx="114776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6">
            <a:extLst>
              <a:ext uri="{FF2B5EF4-FFF2-40B4-BE49-F238E27FC236}">
                <a16:creationId xmlns:a16="http://schemas.microsoft.com/office/drawing/2014/main" id="{D303B980-5A35-476B-8085-4DACF85C71E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16688" y="6386513"/>
          <a:ext cx="11477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47" imgW="558720" imgH="228600" progId="Equation.DSMT4">
                  <p:embed/>
                </p:oleObj>
              </mc:Choice>
              <mc:Fallback>
                <p:oleObj name="Equation" r:id="rId47" imgW="558720" imgH="228600" progId="Equation.DSMT4">
                  <p:embed/>
                  <p:pic>
                    <p:nvPicPr>
                      <p:cNvPr id="0" name="Object 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6386513"/>
                        <a:ext cx="114776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0" name="Text Box 4">
            <a:extLst>
              <a:ext uri="{FF2B5EF4-FFF2-40B4-BE49-F238E27FC236}">
                <a16:creationId xmlns:a16="http://schemas.microsoft.com/office/drawing/2014/main" id="{2372CB3C-FA0D-4163-A76A-0AF907FEA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14313"/>
            <a:ext cx="642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Dijkstra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altLang="zh-CN" sz="3200" b="1"/>
          </a:p>
        </p:txBody>
      </p:sp>
      <p:grpSp>
        <p:nvGrpSpPr>
          <p:cNvPr id="9241" name="Group 5">
            <a:extLst>
              <a:ext uri="{FF2B5EF4-FFF2-40B4-BE49-F238E27FC236}">
                <a16:creationId xmlns:a16="http://schemas.microsoft.com/office/drawing/2014/main" id="{B862C63C-63DE-4660-97CE-2756B8795E6C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195388"/>
            <a:ext cx="8281988" cy="509587"/>
            <a:chOff x="562" y="2205"/>
            <a:chExt cx="5217" cy="321"/>
          </a:xfrm>
        </p:grpSpPr>
        <p:sp>
          <p:nvSpPr>
            <p:cNvPr id="9252" name="Text Box 6">
              <a:extLst>
                <a:ext uri="{FF2B5EF4-FFF2-40B4-BE49-F238E27FC236}">
                  <a16:creationId xmlns:a16="http://schemas.microsoft.com/office/drawing/2014/main" id="{DAD0BE9D-BD62-4D51-98AE-5A80863F7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2205"/>
              <a:ext cx="5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1)</a:t>
              </a:r>
              <a:r>
                <a:rPr lang="en-US" altLang="zh-CN"/>
                <a:t> </a:t>
              </a:r>
              <a:r>
                <a:rPr lang="zh-CN" altLang="en-US"/>
                <a:t>置                   ，对           ，            ，              且        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9235" name="Object 2">
              <a:extLst>
                <a:ext uri="{FF2B5EF4-FFF2-40B4-BE49-F238E27FC236}">
                  <a16:creationId xmlns:a16="http://schemas.microsoft.com/office/drawing/2014/main" id="{35308AFF-A2AC-4179-8FDA-604C51B5C1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7" y="2217"/>
            <a:ext cx="7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name="公式" r:id="rId3" imgW="1257120" imgH="431640" progId="Equation.3">
                    <p:embed/>
                  </p:oleObj>
                </mc:Choice>
                <mc:Fallback>
                  <p:oleObj name="公式" r:id="rId3" imgW="1257120" imgH="4316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2217"/>
                          <a:ext cx="7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3">
              <a:extLst>
                <a:ext uri="{FF2B5EF4-FFF2-40B4-BE49-F238E27FC236}">
                  <a16:creationId xmlns:a16="http://schemas.microsoft.com/office/drawing/2014/main" id="{EC9AFAE5-597F-4D99-AF68-9137BDFE73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244"/>
            <a:ext cx="54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" name="公式" r:id="rId5" imgW="863280" imgH="431640" progId="Equation.3">
                    <p:embed/>
                  </p:oleObj>
                </mc:Choice>
                <mc:Fallback>
                  <p:oleObj name="公式" r:id="rId5" imgW="863280" imgH="431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244"/>
                          <a:ext cx="54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4">
              <a:extLst>
                <a:ext uri="{FF2B5EF4-FFF2-40B4-BE49-F238E27FC236}">
                  <a16:creationId xmlns:a16="http://schemas.microsoft.com/office/drawing/2014/main" id="{379084C1-CFFB-4F9E-991A-E5B91A9252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282"/>
            <a:ext cx="73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" name="公式" r:id="rId7" imgW="1168200" imgH="393480" progId="Equation.3">
                    <p:embed/>
                  </p:oleObj>
                </mc:Choice>
                <mc:Fallback>
                  <p:oleObj name="公式" r:id="rId7" imgW="116820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282"/>
                          <a:ext cx="732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8" name="Object 5">
              <a:extLst>
                <a:ext uri="{FF2B5EF4-FFF2-40B4-BE49-F238E27FC236}">
                  <a16:creationId xmlns:a16="http://schemas.microsoft.com/office/drawing/2014/main" id="{5CD381AA-575C-47C4-8959-81C558AC27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2251"/>
            <a:ext cx="8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6" name="公式" r:id="rId9" imgW="1333440" imgH="431640" progId="Equation.3">
                    <p:embed/>
                  </p:oleObj>
                </mc:Choice>
                <mc:Fallback>
                  <p:oleObj name="公式" r:id="rId9" imgW="1333440" imgH="431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251"/>
                          <a:ext cx="8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6">
              <a:extLst>
                <a:ext uri="{FF2B5EF4-FFF2-40B4-BE49-F238E27FC236}">
                  <a16:creationId xmlns:a16="http://schemas.microsoft.com/office/drawing/2014/main" id="{5DC09C8C-F9F2-4F86-9C67-8193B03DFF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" y="2274"/>
            <a:ext cx="42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7" name="公式" r:id="rId11" imgW="660240" imgH="317160" progId="Equation.3">
                    <p:embed/>
                  </p:oleObj>
                </mc:Choice>
                <mc:Fallback>
                  <p:oleObj name="公式" r:id="rId11" imgW="66024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2274"/>
                          <a:ext cx="42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2" name="Group 32">
            <a:extLst>
              <a:ext uri="{FF2B5EF4-FFF2-40B4-BE49-F238E27FC236}">
                <a16:creationId xmlns:a16="http://schemas.microsoft.com/office/drawing/2014/main" id="{8281673F-2E71-43E6-823D-98CAD82B6DD5}"/>
              </a:ext>
            </a:extLst>
          </p:cNvPr>
          <p:cNvGrpSpPr>
            <a:grpSpLocks/>
          </p:cNvGrpSpPr>
          <p:nvPr/>
        </p:nvGrpSpPr>
        <p:grpSpPr bwMode="auto">
          <a:xfrm>
            <a:off x="436563" y="1714500"/>
            <a:ext cx="8064500" cy="504825"/>
            <a:chOff x="603" y="935"/>
            <a:chExt cx="5080" cy="318"/>
          </a:xfrm>
        </p:grpSpPr>
        <p:sp>
          <p:nvSpPr>
            <p:cNvPr id="9251" name="Text Box 13">
              <a:extLst>
                <a:ext uri="{FF2B5EF4-FFF2-40B4-BE49-F238E27FC236}">
                  <a16:creationId xmlns:a16="http://schemas.microsoft.com/office/drawing/2014/main" id="{AB0DBF31-4028-491D-B75B-4DC76370B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935"/>
              <a:ext cx="50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 </a:t>
              </a:r>
              <a:r>
                <a:rPr lang="zh-CN" altLang="en-US"/>
                <a:t>对每个          ，用</a:t>
              </a:r>
            </a:p>
          </p:txBody>
        </p:sp>
        <p:graphicFrame>
          <p:nvGraphicFramePr>
            <p:cNvPr id="9233" name="Object 7">
              <a:extLst>
                <a:ext uri="{FF2B5EF4-FFF2-40B4-BE49-F238E27FC236}">
                  <a16:creationId xmlns:a16="http://schemas.microsoft.com/office/drawing/2014/main" id="{8B0F9E6A-4C1B-4495-9025-2DEDCAF78F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8" y="961"/>
            <a:ext cx="53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8" name="公式" r:id="rId13" imgW="838080" imgH="457200" progId="Equation.3">
                    <p:embed/>
                  </p:oleObj>
                </mc:Choice>
                <mc:Fallback>
                  <p:oleObj name="公式" r:id="rId13" imgW="83808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961"/>
                          <a:ext cx="53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4" name="Object 8">
              <a:extLst>
                <a:ext uri="{FF2B5EF4-FFF2-40B4-BE49-F238E27FC236}">
                  <a16:creationId xmlns:a16="http://schemas.microsoft.com/office/drawing/2014/main" id="{C5B737BF-6B6D-42A8-97E3-BC4519733E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8" y="974"/>
            <a:ext cx="223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9" name="公式" r:id="rId15" imgW="3543120" imgH="431640" progId="Equation.3">
                    <p:embed/>
                  </p:oleObj>
                </mc:Choice>
                <mc:Fallback>
                  <p:oleObj name="公式" r:id="rId15" imgW="354312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" y="974"/>
                          <a:ext cx="2237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3" name="Group 16">
            <a:extLst>
              <a:ext uri="{FF2B5EF4-FFF2-40B4-BE49-F238E27FC236}">
                <a16:creationId xmlns:a16="http://schemas.microsoft.com/office/drawing/2014/main" id="{B0A48897-2A8D-48A3-A556-CCAC45345C20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239963"/>
            <a:ext cx="8137525" cy="688975"/>
            <a:chOff x="385" y="2931"/>
            <a:chExt cx="5126" cy="434"/>
          </a:xfrm>
        </p:grpSpPr>
        <p:sp>
          <p:nvSpPr>
            <p:cNvPr id="9250" name="Text Box 17">
              <a:extLst>
                <a:ext uri="{FF2B5EF4-FFF2-40B4-BE49-F238E27FC236}">
                  <a16:creationId xmlns:a16="http://schemas.microsoft.com/office/drawing/2014/main" id="{7647B8A1-8C54-4494-9553-68024A2E3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931"/>
              <a:ext cx="51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代替       ，计算                  ，并把达到这个最小值的</a:t>
              </a:r>
            </a:p>
          </p:txBody>
        </p:sp>
        <p:graphicFrame>
          <p:nvGraphicFramePr>
            <p:cNvPr id="9231" name="Object 9">
              <a:extLst>
                <a:ext uri="{FF2B5EF4-FFF2-40B4-BE49-F238E27FC236}">
                  <a16:creationId xmlns:a16="http://schemas.microsoft.com/office/drawing/2014/main" id="{746F5DC4-733F-42B8-9BB9-072446ADA8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5" y="2979"/>
            <a:ext cx="35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name="公式" r:id="rId17" imgW="558720" imgH="393480" progId="Equation.3">
                    <p:embed/>
                  </p:oleObj>
                </mc:Choice>
                <mc:Fallback>
                  <p:oleObj name="公式" r:id="rId17" imgW="5587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2979"/>
                          <a:ext cx="353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10">
              <a:extLst>
                <a:ext uri="{FF2B5EF4-FFF2-40B4-BE49-F238E27FC236}">
                  <a16:creationId xmlns:a16="http://schemas.microsoft.com/office/drawing/2014/main" id="{D46EB98B-8126-4594-806F-F7CCF03C45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5" y="2953"/>
            <a:ext cx="89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1" name="公式" r:id="rId19" imgW="1409400" imgH="647640" progId="Equation.3">
                    <p:embed/>
                  </p:oleObj>
                </mc:Choice>
                <mc:Fallback>
                  <p:oleObj name="公式" r:id="rId19" imgW="1409400" imgH="647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2953"/>
                          <a:ext cx="892" cy="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4" name="Group 20">
            <a:extLst>
              <a:ext uri="{FF2B5EF4-FFF2-40B4-BE49-F238E27FC236}">
                <a16:creationId xmlns:a16="http://schemas.microsoft.com/office/drawing/2014/main" id="{BDE464B9-F20A-4742-9132-B677FBF257B9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2928938"/>
            <a:ext cx="7993063" cy="484187"/>
            <a:chOff x="424" y="2976"/>
            <a:chExt cx="5035" cy="305"/>
          </a:xfrm>
        </p:grpSpPr>
        <p:sp>
          <p:nvSpPr>
            <p:cNvPr id="9249" name="Text Box 21">
              <a:extLst>
                <a:ext uri="{FF2B5EF4-FFF2-40B4-BE49-F238E27FC236}">
                  <a16:creationId xmlns:a16="http://schemas.microsoft.com/office/drawing/2014/main" id="{7FA21BE3-44D4-415B-9F99-274EDA275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2976"/>
              <a:ext cx="50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一个顶点记为        ，置</a:t>
              </a:r>
            </a:p>
          </p:txBody>
        </p:sp>
        <p:graphicFrame>
          <p:nvGraphicFramePr>
            <p:cNvPr id="9229" name="Object 11">
              <a:extLst>
                <a:ext uri="{FF2B5EF4-FFF2-40B4-BE49-F238E27FC236}">
                  <a16:creationId xmlns:a16="http://schemas.microsoft.com/office/drawing/2014/main" id="{F309F7D3-2E17-4212-9589-D558EF4023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9" y="3003"/>
            <a:ext cx="3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2" name="公式" r:id="rId21" imgW="533160" imgH="431640" progId="Equation.3">
                    <p:embed/>
                  </p:oleObj>
                </mc:Choice>
                <mc:Fallback>
                  <p:oleObj name="公式" r:id="rId21" imgW="53316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3003"/>
                          <a:ext cx="33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0" name="Object 12">
              <a:extLst>
                <a:ext uri="{FF2B5EF4-FFF2-40B4-BE49-F238E27FC236}">
                  <a16:creationId xmlns:a16="http://schemas.microsoft.com/office/drawing/2014/main" id="{D20146C3-9640-4FFE-81C4-A1B5E96F30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9" y="3009"/>
            <a:ext cx="156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" name="公式" r:id="rId23" imgW="2476440" imgH="431640" progId="Equation.3">
                    <p:embed/>
                  </p:oleObj>
                </mc:Choice>
                <mc:Fallback>
                  <p:oleObj name="公式" r:id="rId23" imgW="247644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3009"/>
                          <a:ext cx="156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5" name="Group 24">
            <a:extLst>
              <a:ext uri="{FF2B5EF4-FFF2-40B4-BE49-F238E27FC236}">
                <a16:creationId xmlns:a16="http://schemas.microsoft.com/office/drawing/2014/main" id="{5EDD56B5-9289-4D2A-9399-670D6323533D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409950"/>
            <a:ext cx="8715375" cy="461963"/>
            <a:chOff x="656" y="3294"/>
            <a:chExt cx="5490" cy="291"/>
          </a:xfrm>
        </p:grpSpPr>
        <p:sp>
          <p:nvSpPr>
            <p:cNvPr id="9248" name="Text Box 25">
              <a:extLst>
                <a:ext uri="{FF2B5EF4-FFF2-40B4-BE49-F238E27FC236}">
                  <a16:creationId xmlns:a16="http://schemas.microsoft.com/office/drawing/2014/main" id="{A23E71BE-95B0-49A9-B8BF-02436F761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" y="3294"/>
              <a:ext cx="54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3)</a:t>
              </a:r>
              <a:r>
                <a:rPr lang="en-US" altLang="zh-CN"/>
                <a:t>  </a:t>
              </a:r>
              <a:r>
                <a:rPr lang="zh-CN" altLang="en-US"/>
                <a:t>若             ，则停止；若              ，则用 </a:t>
              </a:r>
              <a:r>
                <a:rPr lang="en-US" altLang="zh-CN" i="1">
                  <a:latin typeface="Times New Roman" panose="02020603050405020304" pitchFamily="18" charset="0"/>
                </a:rPr>
                <a:t>i+1 </a:t>
              </a:r>
              <a:r>
                <a:rPr lang="zh-CN" altLang="en-US"/>
                <a:t>代替</a:t>
              </a: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zh-CN" altLang="en-US"/>
                <a:t>，并转</a:t>
              </a:r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.</a:t>
              </a:r>
              <a:endParaRPr lang="zh-CN" altLang="en-US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7" name="Object 13">
              <a:extLst>
                <a:ext uri="{FF2B5EF4-FFF2-40B4-BE49-F238E27FC236}">
                  <a16:creationId xmlns:a16="http://schemas.microsoft.com/office/drawing/2014/main" id="{D989AD7E-13E0-46AD-B66E-24FBF0B822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1" y="3359"/>
            <a:ext cx="70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" name="公式" r:id="rId25" imgW="1104840" imgH="317160" progId="Equation.3">
                    <p:embed/>
                  </p:oleObj>
                </mc:Choice>
                <mc:Fallback>
                  <p:oleObj name="公式" r:id="rId25" imgW="110484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3359"/>
                          <a:ext cx="70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4">
              <a:extLst>
                <a:ext uri="{FF2B5EF4-FFF2-40B4-BE49-F238E27FC236}">
                  <a16:creationId xmlns:a16="http://schemas.microsoft.com/office/drawing/2014/main" id="{46A7D1F6-152B-4810-A96C-D727534038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6" y="3354"/>
            <a:ext cx="70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name="公式" r:id="rId27" imgW="1104840" imgH="317160" progId="Equation.3">
                    <p:embed/>
                  </p:oleObj>
                </mc:Choice>
                <mc:Fallback>
                  <p:oleObj name="公式" r:id="rId27" imgW="110484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354"/>
                          <a:ext cx="700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246" name="Picture 30">
            <a:extLst>
              <a:ext uri="{FF2B5EF4-FFF2-40B4-BE49-F238E27FC236}">
                <a16:creationId xmlns:a16="http://schemas.microsoft.com/office/drawing/2014/main" id="{9A125BE0-4AF4-4CE7-A079-100BC1E2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4000500"/>
            <a:ext cx="288131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8" name="Object 21">
            <a:extLst>
              <a:ext uri="{FF2B5EF4-FFF2-40B4-BE49-F238E27FC236}">
                <a16:creationId xmlns:a16="http://schemas.microsoft.com/office/drawing/2014/main" id="{0A52184A-5172-471A-8BFC-6AFBFCD0E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1575" y="4471988"/>
          <a:ext cx="9366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公式" r:id="rId30" imgW="1155700" imgH="419100" progId="Equation.3">
                  <p:embed/>
                </p:oleObj>
              </mc:Choice>
              <mc:Fallback>
                <p:oleObj name="公式" r:id="rId30" imgW="1155700" imgH="419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575" y="4471988"/>
                        <a:ext cx="936625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22">
            <a:extLst>
              <a:ext uri="{FF2B5EF4-FFF2-40B4-BE49-F238E27FC236}">
                <a16:creationId xmlns:a16="http://schemas.microsoft.com/office/drawing/2014/main" id="{84661BE7-9F7C-4371-9D74-5910F4A50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04100" y="4481513"/>
          <a:ext cx="107156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公式" r:id="rId32" imgW="1282700" imgH="419100" progId="Equation.3">
                  <p:embed/>
                </p:oleObj>
              </mc:Choice>
              <mc:Fallback>
                <p:oleObj name="公式" r:id="rId32" imgW="1282700" imgH="419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481513"/>
                        <a:ext cx="1071563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3">
            <a:extLst>
              <a:ext uri="{FF2B5EF4-FFF2-40B4-BE49-F238E27FC236}">
                <a16:creationId xmlns:a16="http://schemas.microsoft.com/office/drawing/2014/main" id="{012EBAD3-1735-4931-82EE-6AC035146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4868863"/>
          <a:ext cx="11699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34" imgW="545760" imgH="228600" progId="Equation.DSMT4">
                  <p:embed/>
                </p:oleObj>
              </mc:Choice>
              <mc:Fallback>
                <p:oleObj name="Equation" r:id="rId34" imgW="54576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868863"/>
                        <a:ext cx="11699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24">
            <a:extLst>
              <a:ext uri="{FF2B5EF4-FFF2-40B4-BE49-F238E27FC236}">
                <a16:creationId xmlns:a16="http://schemas.microsoft.com/office/drawing/2014/main" id="{645B9A8C-F68C-45BE-BC56-5B66A8524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4868863"/>
          <a:ext cx="11747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36" imgW="558720" imgH="228600" progId="Equation.DSMT4">
                  <p:embed/>
                </p:oleObj>
              </mc:Choice>
              <mc:Fallback>
                <p:oleObj name="Equation" r:id="rId36" imgW="55872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868863"/>
                        <a:ext cx="117475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5">
            <a:extLst>
              <a:ext uri="{FF2B5EF4-FFF2-40B4-BE49-F238E27FC236}">
                <a16:creationId xmlns:a16="http://schemas.microsoft.com/office/drawing/2014/main" id="{E09C0A21-26F0-4B3B-A5D1-888C2EC5F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5300663"/>
          <a:ext cx="10810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38" imgW="558720" imgH="228600" progId="Equation.DSMT4">
                  <p:embed/>
                </p:oleObj>
              </mc:Choice>
              <mc:Fallback>
                <p:oleObj name="Equation" r:id="rId38" imgW="55872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300663"/>
                        <a:ext cx="108108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6">
            <a:extLst>
              <a:ext uri="{FF2B5EF4-FFF2-40B4-BE49-F238E27FC236}">
                <a16:creationId xmlns:a16="http://schemas.microsoft.com/office/drawing/2014/main" id="{5F5731D9-ED84-4629-87E9-A2311B76DF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04100" y="5376863"/>
          <a:ext cx="11128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公式" r:id="rId40" imgW="1257120" imgH="431640" progId="Equation.3">
                  <p:embed/>
                </p:oleObj>
              </mc:Choice>
              <mc:Fallback>
                <p:oleObj name="公式" r:id="rId40" imgW="125712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5376863"/>
                        <a:ext cx="1112838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9" name="Object 27">
            <a:extLst>
              <a:ext uri="{FF2B5EF4-FFF2-40B4-BE49-F238E27FC236}">
                <a16:creationId xmlns:a16="http://schemas.microsoft.com/office/drawing/2014/main" id="{CBDDD442-4354-48B4-9ABA-26251CF29C7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467475" y="6153150"/>
          <a:ext cx="19446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公式" r:id="rId42" imgW="2438280" imgH="647640" progId="Equation.3">
                  <p:embed/>
                </p:oleObj>
              </mc:Choice>
              <mc:Fallback>
                <p:oleObj name="公式" r:id="rId42" imgW="2438280" imgH="647640" progId="Equation.3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6153150"/>
                        <a:ext cx="194468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28">
            <a:extLst>
              <a:ext uri="{FF2B5EF4-FFF2-40B4-BE49-F238E27FC236}">
                <a16:creationId xmlns:a16="http://schemas.microsoft.com/office/drawing/2014/main" id="{F65B3593-BB27-4254-92E8-3F89DCD5F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6650" y="5783263"/>
          <a:ext cx="1008063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公式" r:id="rId44" imgW="1257300" imgH="431800" progId="Equation.3">
                  <p:embed/>
                </p:oleObj>
              </mc:Choice>
              <mc:Fallback>
                <p:oleObj name="公式" r:id="rId44" imgW="1257300" imgH="431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5783263"/>
                        <a:ext cx="1008063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47" name="Picture 54">
            <a:extLst>
              <a:ext uri="{FF2B5EF4-FFF2-40B4-BE49-F238E27FC236}">
                <a16:creationId xmlns:a16="http://schemas.microsoft.com/office/drawing/2014/main" id="{74AFE050-EBF7-48FC-8734-5C2D6BE95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143375"/>
            <a:ext cx="277495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046" name="Object 15">
            <a:extLst>
              <a:ext uri="{FF2B5EF4-FFF2-40B4-BE49-F238E27FC236}">
                <a16:creationId xmlns:a16="http://schemas.microsoft.com/office/drawing/2014/main" id="{F29842E9-FCBE-4DCC-A974-49BF9B4EE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6263" y="3929063"/>
          <a:ext cx="4543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公式" r:id="rId47" imgW="4546600" imgH="482600" progId="Equation.3">
                  <p:embed/>
                </p:oleObj>
              </mc:Choice>
              <mc:Fallback>
                <p:oleObj name="公式" r:id="rId47" imgW="45466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3929063"/>
                        <a:ext cx="4543425" cy="485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Text Box 4">
            <a:extLst>
              <a:ext uri="{FF2B5EF4-FFF2-40B4-BE49-F238E27FC236}">
                <a16:creationId xmlns:a16="http://schemas.microsoft.com/office/drawing/2014/main" id="{BAD91E36-1668-4356-B51E-6EF0F5FB2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14313"/>
            <a:ext cx="642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Dijkstra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altLang="zh-CN" sz="3200" b="1"/>
          </a:p>
        </p:txBody>
      </p:sp>
      <p:grpSp>
        <p:nvGrpSpPr>
          <p:cNvPr id="10256" name="Group 5">
            <a:extLst>
              <a:ext uri="{FF2B5EF4-FFF2-40B4-BE49-F238E27FC236}">
                <a16:creationId xmlns:a16="http://schemas.microsoft.com/office/drawing/2014/main" id="{5A13FE20-9417-48ED-B37D-13C865E48193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195388"/>
            <a:ext cx="8281988" cy="509587"/>
            <a:chOff x="562" y="2205"/>
            <a:chExt cx="5217" cy="321"/>
          </a:xfrm>
        </p:grpSpPr>
        <p:sp>
          <p:nvSpPr>
            <p:cNvPr id="10267" name="Text Box 6">
              <a:extLst>
                <a:ext uri="{FF2B5EF4-FFF2-40B4-BE49-F238E27FC236}">
                  <a16:creationId xmlns:a16="http://schemas.microsoft.com/office/drawing/2014/main" id="{8A70765C-96B5-46F0-B368-073883AFA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2205"/>
              <a:ext cx="5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1)</a:t>
              </a:r>
              <a:r>
                <a:rPr lang="en-US" altLang="zh-CN"/>
                <a:t> </a:t>
              </a:r>
              <a:r>
                <a:rPr lang="zh-CN" altLang="en-US"/>
                <a:t>置                   ，对           ，            ，              且        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10250" name="Object 2">
              <a:extLst>
                <a:ext uri="{FF2B5EF4-FFF2-40B4-BE49-F238E27FC236}">
                  <a16:creationId xmlns:a16="http://schemas.microsoft.com/office/drawing/2014/main" id="{BFA10C8A-9B64-4975-B25D-1B6F59C7B7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7" y="2217"/>
            <a:ext cx="7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公式" r:id="rId3" imgW="1257120" imgH="431640" progId="Equation.3">
                    <p:embed/>
                  </p:oleObj>
                </mc:Choice>
                <mc:Fallback>
                  <p:oleObj name="公式" r:id="rId3" imgW="1257120" imgH="4316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2217"/>
                          <a:ext cx="7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3">
              <a:extLst>
                <a:ext uri="{FF2B5EF4-FFF2-40B4-BE49-F238E27FC236}">
                  <a16:creationId xmlns:a16="http://schemas.microsoft.com/office/drawing/2014/main" id="{CD79976C-9A51-482A-9444-A7DCC94DBD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244"/>
            <a:ext cx="54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" name="公式" r:id="rId5" imgW="863280" imgH="431640" progId="Equation.3">
                    <p:embed/>
                  </p:oleObj>
                </mc:Choice>
                <mc:Fallback>
                  <p:oleObj name="公式" r:id="rId5" imgW="863280" imgH="431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244"/>
                          <a:ext cx="54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4">
              <a:extLst>
                <a:ext uri="{FF2B5EF4-FFF2-40B4-BE49-F238E27FC236}">
                  <a16:creationId xmlns:a16="http://schemas.microsoft.com/office/drawing/2014/main" id="{DBE59F4C-D640-4BCA-8D33-B2AC818582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282"/>
            <a:ext cx="73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0" name="公式" r:id="rId7" imgW="1168200" imgH="393480" progId="Equation.3">
                    <p:embed/>
                  </p:oleObj>
                </mc:Choice>
                <mc:Fallback>
                  <p:oleObj name="公式" r:id="rId7" imgW="116820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282"/>
                          <a:ext cx="732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5">
              <a:extLst>
                <a:ext uri="{FF2B5EF4-FFF2-40B4-BE49-F238E27FC236}">
                  <a16:creationId xmlns:a16="http://schemas.microsoft.com/office/drawing/2014/main" id="{074D453A-DB80-4F99-B906-6B8D945C4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2251"/>
            <a:ext cx="8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1" name="公式" r:id="rId9" imgW="1333440" imgH="431640" progId="Equation.3">
                    <p:embed/>
                  </p:oleObj>
                </mc:Choice>
                <mc:Fallback>
                  <p:oleObj name="公式" r:id="rId9" imgW="1333440" imgH="431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251"/>
                          <a:ext cx="8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6">
              <a:extLst>
                <a:ext uri="{FF2B5EF4-FFF2-40B4-BE49-F238E27FC236}">
                  <a16:creationId xmlns:a16="http://schemas.microsoft.com/office/drawing/2014/main" id="{EF29BDA8-EBA2-4EBF-8447-362306F885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" y="2274"/>
            <a:ext cx="42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公式" r:id="rId11" imgW="660240" imgH="317160" progId="Equation.3">
                    <p:embed/>
                  </p:oleObj>
                </mc:Choice>
                <mc:Fallback>
                  <p:oleObj name="公式" r:id="rId11" imgW="66024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2274"/>
                          <a:ext cx="42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7" name="Group 32">
            <a:extLst>
              <a:ext uri="{FF2B5EF4-FFF2-40B4-BE49-F238E27FC236}">
                <a16:creationId xmlns:a16="http://schemas.microsoft.com/office/drawing/2014/main" id="{6260613D-FFCD-4820-847D-6DE2EEC04F9A}"/>
              </a:ext>
            </a:extLst>
          </p:cNvPr>
          <p:cNvGrpSpPr>
            <a:grpSpLocks/>
          </p:cNvGrpSpPr>
          <p:nvPr/>
        </p:nvGrpSpPr>
        <p:grpSpPr bwMode="auto">
          <a:xfrm>
            <a:off x="436563" y="1714500"/>
            <a:ext cx="8064500" cy="504825"/>
            <a:chOff x="603" y="935"/>
            <a:chExt cx="5080" cy="318"/>
          </a:xfrm>
        </p:grpSpPr>
        <p:sp>
          <p:nvSpPr>
            <p:cNvPr id="10266" name="Text Box 13">
              <a:extLst>
                <a:ext uri="{FF2B5EF4-FFF2-40B4-BE49-F238E27FC236}">
                  <a16:creationId xmlns:a16="http://schemas.microsoft.com/office/drawing/2014/main" id="{2FF8BD90-E148-4840-BE34-DE59EEB5B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935"/>
              <a:ext cx="50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 </a:t>
              </a:r>
              <a:r>
                <a:rPr lang="zh-CN" altLang="en-US"/>
                <a:t>对每个          ，用</a:t>
              </a:r>
            </a:p>
          </p:txBody>
        </p:sp>
        <p:graphicFrame>
          <p:nvGraphicFramePr>
            <p:cNvPr id="10248" name="Object 7">
              <a:extLst>
                <a:ext uri="{FF2B5EF4-FFF2-40B4-BE49-F238E27FC236}">
                  <a16:creationId xmlns:a16="http://schemas.microsoft.com/office/drawing/2014/main" id="{29F82E63-A1A0-49FB-AC57-DB9EE04F96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8" y="961"/>
            <a:ext cx="53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3" name="公式" r:id="rId13" imgW="838080" imgH="457200" progId="Equation.3">
                    <p:embed/>
                  </p:oleObj>
                </mc:Choice>
                <mc:Fallback>
                  <p:oleObj name="公式" r:id="rId13" imgW="83808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961"/>
                          <a:ext cx="53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8">
              <a:extLst>
                <a:ext uri="{FF2B5EF4-FFF2-40B4-BE49-F238E27FC236}">
                  <a16:creationId xmlns:a16="http://schemas.microsoft.com/office/drawing/2014/main" id="{D7CA509E-D749-4B2E-936C-9BDB585BAC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8" y="974"/>
            <a:ext cx="223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公式" r:id="rId15" imgW="3543120" imgH="431640" progId="Equation.3">
                    <p:embed/>
                  </p:oleObj>
                </mc:Choice>
                <mc:Fallback>
                  <p:oleObj name="公式" r:id="rId15" imgW="354312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" y="974"/>
                          <a:ext cx="2237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8" name="Group 16">
            <a:extLst>
              <a:ext uri="{FF2B5EF4-FFF2-40B4-BE49-F238E27FC236}">
                <a16:creationId xmlns:a16="http://schemas.microsoft.com/office/drawing/2014/main" id="{FD329BF3-A1BC-4E2A-847A-B904D171DE1C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239963"/>
            <a:ext cx="8137525" cy="688975"/>
            <a:chOff x="385" y="2931"/>
            <a:chExt cx="5126" cy="434"/>
          </a:xfrm>
        </p:grpSpPr>
        <p:sp>
          <p:nvSpPr>
            <p:cNvPr id="10265" name="Text Box 17">
              <a:extLst>
                <a:ext uri="{FF2B5EF4-FFF2-40B4-BE49-F238E27FC236}">
                  <a16:creationId xmlns:a16="http://schemas.microsoft.com/office/drawing/2014/main" id="{11859EA8-710C-4BB4-9C9D-F4B0B7980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931"/>
              <a:ext cx="51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代替       ，计算                  ，并把达到这个最小值的</a:t>
              </a:r>
            </a:p>
          </p:txBody>
        </p:sp>
        <p:graphicFrame>
          <p:nvGraphicFramePr>
            <p:cNvPr id="10246" name="Object 9">
              <a:extLst>
                <a:ext uri="{FF2B5EF4-FFF2-40B4-BE49-F238E27FC236}">
                  <a16:creationId xmlns:a16="http://schemas.microsoft.com/office/drawing/2014/main" id="{9722AE00-E256-4DC1-B721-24C722E9B7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5" y="2979"/>
            <a:ext cx="35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公式" r:id="rId17" imgW="558720" imgH="393480" progId="Equation.3">
                    <p:embed/>
                  </p:oleObj>
                </mc:Choice>
                <mc:Fallback>
                  <p:oleObj name="公式" r:id="rId17" imgW="5587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2979"/>
                          <a:ext cx="353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10">
              <a:extLst>
                <a:ext uri="{FF2B5EF4-FFF2-40B4-BE49-F238E27FC236}">
                  <a16:creationId xmlns:a16="http://schemas.microsoft.com/office/drawing/2014/main" id="{327C7C27-380F-4F7F-9E56-870723A141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5" y="2953"/>
            <a:ext cx="89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公式" r:id="rId19" imgW="1409400" imgH="647640" progId="Equation.3">
                    <p:embed/>
                  </p:oleObj>
                </mc:Choice>
                <mc:Fallback>
                  <p:oleObj name="公式" r:id="rId19" imgW="1409400" imgH="647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2953"/>
                          <a:ext cx="892" cy="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9" name="Group 20">
            <a:extLst>
              <a:ext uri="{FF2B5EF4-FFF2-40B4-BE49-F238E27FC236}">
                <a16:creationId xmlns:a16="http://schemas.microsoft.com/office/drawing/2014/main" id="{E2B46BA0-FBF6-4DDA-9FE6-44EABD2AFA52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2928938"/>
            <a:ext cx="7993063" cy="484187"/>
            <a:chOff x="424" y="2976"/>
            <a:chExt cx="5035" cy="305"/>
          </a:xfrm>
        </p:grpSpPr>
        <p:sp>
          <p:nvSpPr>
            <p:cNvPr id="10264" name="Text Box 21">
              <a:extLst>
                <a:ext uri="{FF2B5EF4-FFF2-40B4-BE49-F238E27FC236}">
                  <a16:creationId xmlns:a16="http://schemas.microsoft.com/office/drawing/2014/main" id="{46E57B4D-9F00-4017-B590-6066F8D41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2976"/>
              <a:ext cx="50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一个顶点记为        ，置</a:t>
              </a:r>
            </a:p>
          </p:txBody>
        </p:sp>
        <p:graphicFrame>
          <p:nvGraphicFramePr>
            <p:cNvPr id="10244" name="Object 11">
              <a:extLst>
                <a:ext uri="{FF2B5EF4-FFF2-40B4-BE49-F238E27FC236}">
                  <a16:creationId xmlns:a16="http://schemas.microsoft.com/office/drawing/2014/main" id="{E3D09C80-D091-4A6B-82A8-E889C8D795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9" y="3003"/>
            <a:ext cx="3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name="公式" r:id="rId21" imgW="533160" imgH="431640" progId="Equation.3">
                    <p:embed/>
                  </p:oleObj>
                </mc:Choice>
                <mc:Fallback>
                  <p:oleObj name="公式" r:id="rId21" imgW="53316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3003"/>
                          <a:ext cx="33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12">
              <a:extLst>
                <a:ext uri="{FF2B5EF4-FFF2-40B4-BE49-F238E27FC236}">
                  <a16:creationId xmlns:a16="http://schemas.microsoft.com/office/drawing/2014/main" id="{16EF6C0C-D993-4535-B18C-4C6374C5E6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9" y="3009"/>
            <a:ext cx="156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8" name="公式" r:id="rId23" imgW="2476440" imgH="431640" progId="Equation.3">
                    <p:embed/>
                  </p:oleObj>
                </mc:Choice>
                <mc:Fallback>
                  <p:oleObj name="公式" r:id="rId23" imgW="247644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3009"/>
                          <a:ext cx="156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60" name="Group 24">
            <a:extLst>
              <a:ext uri="{FF2B5EF4-FFF2-40B4-BE49-F238E27FC236}">
                <a16:creationId xmlns:a16="http://schemas.microsoft.com/office/drawing/2014/main" id="{A81734CB-9F1C-4571-80A5-F769FAA57F4C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409950"/>
            <a:ext cx="8715375" cy="461963"/>
            <a:chOff x="656" y="3294"/>
            <a:chExt cx="5490" cy="291"/>
          </a:xfrm>
        </p:grpSpPr>
        <p:sp>
          <p:nvSpPr>
            <p:cNvPr id="10263" name="Text Box 25">
              <a:extLst>
                <a:ext uri="{FF2B5EF4-FFF2-40B4-BE49-F238E27FC236}">
                  <a16:creationId xmlns:a16="http://schemas.microsoft.com/office/drawing/2014/main" id="{88B04911-F8AE-4B0B-B177-79E68CA5F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" y="3294"/>
              <a:ext cx="54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3)</a:t>
              </a:r>
              <a:r>
                <a:rPr lang="en-US" altLang="zh-CN"/>
                <a:t>  </a:t>
              </a:r>
              <a:r>
                <a:rPr lang="zh-CN" altLang="en-US"/>
                <a:t>若             ，则停止；若              ，则用 </a:t>
              </a:r>
              <a:r>
                <a:rPr lang="en-US" altLang="zh-CN" i="1">
                  <a:latin typeface="Times New Roman" panose="02020603050405020304" pitchFamily="18" charset="0"/>
                </a:rPr>
                <a:t>i+1 </a:t>
              </a:r>
              <a:r>
                <a:rPr lang="zh-CN" altLang="en-US"/>
                <a:t>代替</a:t>
              </a: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zh-CN" altLang="en-US"/>
                <a:t>，并转</a:t>
              </a:r>
              <a:r>
                <a:rPr lang="en-US" altLang="zh-CN">
                  <a:latin typeface="Times New Roman" panose="02020603050405020304" pitchFamily="18" charset="0"/>
                </a:rPr>
                <a:t>2)</a:t>
              </a:r>
              <a:r>
                <a:rPr lang="en-US" altLang="zh-CN"/>
                <a:t>.</a:t>
              </a:r>
              <a:endParaRPr lang="zh-CN" altLang="en-US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42" name="Object 13">
              <a:extLst>
                <a:ext uri="{FF2B5EF4-FFF2-40B4-BE49-F238E27FC236}">
                  <a16:creationId xmlns:a16="http://schemas.microsoft.com/office/drawing/2014/main" id="{E8FF9163-6763-4E86-A4E3-AE004EFA8E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1" y="3359"/>
            <a:ext cx="70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9" name="公式" r:id="rId25" imgW="1104840" imgH="317160" progId="Equation.3">
                    <p:embed/>
                  </p:oleObj>
                </mc:Choice>
                <mc:Fallback>
                  <p:oleObj name="公式" r:id="rId25" imgW="110484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3359"/>
                          <a:ext cx="70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Object 14">
              <a:extLst>
                <a:ext uri="{FF2B5EF4-FFF2-40B4-BE49-F238E27FC236}">
                  <a16:creationId xmlns:a16="http://schemas.microsoft.com/office/drawing/2014/main" id="{96FAB462-9AB0-4F60-9DE9-095148A46E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6" y="3354"/>
            <a:ext cx="70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name="公式" r:id="rId27" imgW="1104840" imgH="317160" progId="Equation.3">
                    <p:embed/>
                  </p:oleObj>
                </mc:Choice>
                <mc:Fallback>
                  <p:oleObj name="公式" r:id="rId27" imgW="110484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354"/>
                          <a:ext cx="700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61" name="Picture 30">
            <a:extLst>
              <a:ext uri="{FF2B5EF4-FFF2-40B4-BE49-F238E27FC236}">
                <a16:creationId xmlns:a16="http://schemas.microsoft.com/office/drawing/2014/main" id="{83AF0AB2-C875-4770-BF38-55F0E15C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0500"/>
            <a:ext cx="288131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2" name="Picture 63">
            <a:extLst>
              <a:ext uri="{FF2B5EF4-FFF2-40B4-BE49-F238E27FC236}">
                <a16:creationId xmlns:a16="http://schemas.microsoft.com/office/drawing/2014/main" id="{BF80EFC3-922B-4DA6-B09D-8B5CC159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4194175"/>
            <a:ext cx="318293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5909B63F-95CC-4F78-A9D7-472EFAE6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047750"/>
            <a:ext cx="33845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6AADC279-5044-4D9E-8C1E-7D79613C3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1077913"/>
            <a:ext cx="353695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378680DA-9B3D-430A-9EA5-6EE1CAAB3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33825"/>
            <a:ext cx="3455988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652126CC-E436-4B94-B3D2-9081CA5C7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00488"/>
            <a:ext cx="35941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2">
            <a:extLst>
              <a:ext uri="{FF2B5EF4-FFF2-40B4-BE49-F238E27FC236}">
                <a16:creationId xmlns:a16="http://schemas.microsoft.com/office/drawing/2014/main" id="{5CB59A72-27B5-480C-95AD-FA8E74CBDF5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85750" y="1071563"/>
          <a:ext cx="8137525" cy="546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3" imgW="5040260" imgH="3947781" progId="Word.Document.8">
                  <p:embed/>
                </p:oleObj>
              </mc:Choice>
              <mc:Fallback>
                <p:oleObj name="Document" r:id="rId3" imgW="5040260" imgH="3947781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71563"/>
                        <a:ext cx="8137525" cy="546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8" name="Picture 4">
            <a:extLst>
              <a:ext uri="{FF2B5EF4-FFF2-40B4-BE49-F238E27FC236}">
                <a16:creationId xmlns:a16="http://schemas.microsoft.com/office/drawing/2014/main" id="{B56342EA-723F-4B6B-AE57-3020AEDA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14438"/>
            <a:ext cx="748823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24">
            <a:extLst>
              <a:ext uri="{FF2B5EF4-FFF2-40B4-BE49-F238E27FC236}">
                <a16:creationId xmlns:a16="http://schemas.microsoft.com/office/drawing/2014/main" id="{94F17ED2-6882-4DD8-A59B-76419ACD6A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3879850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DF95B614-B3D2-48D1-999B-6173C8F804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3951288"/>
            <a:ext cx="15843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34">
            <a:extLst>
              <a:ext uri="{FF2B5EF4-FFF2-40B4-BE49-F238E27FC236}">
                <a16:creationId xmlns:a16="http://schemas.microsoft.com/office/drawing/2014/main" id="{B3EC1820-4D82-4BDE-849F-D2688DCC11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41938" y="3921125"/>
            <a:ext cx="15113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35">
            <a:extLst>
              <a:ext uri="{FF2B5EF4-FFF2-40B4-BE49-F238E27FC236}">
                <a16:creationId xmlns:a16="http://schemas.microsoft.com/office/drawing/2014/main" id="{8505CEC2-8304-4BDC-A6EB-5AED4F81B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9388" y="503078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36">
            <a:extLst>
              <a:ext uri="{FF2B5EF4-FFF2-40B4-BE49-F238E27FC236}">
                <a16:creationId xmlns:a16="http://schemas.microsoft.com/office/drawing/2014/main" id="{5391DEC2-8AB2-437C-A527-979FA2CEFC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1300" y="5030788"/>
            <a:ext cx="1512888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1">
            <a:extLst>
              <a:ext uri="{FF2B5EF4-FFF2-40B4-BE49-F238E27FC236}">
                <a16:creationId xmlns:a16="http://schemas.microsoft.com/office/drawing/2014/main" id="{0AB61931-9888-4A69-B4A6-AD45B46988A3}"/>
              </a:ext>
            </a:extLst>
          </p:cNvPr>
          <p:cNvGrpSpPr>
            <a:grpSpLocks/>
          </p:cNvGrpSpPr>
          <p:nvPr/>
        </p:nvGrpSpPr>
        <p:grpSpPr bwMode="auto">
          <a:xfrm>
            <a:off x="1873250" y="3590925"/>
            <a:ext cx="5556250" cy="2814638"/>
            <a:chOff x="870" y="1797"/>
            <a:chExt cx="3500" cy="1773"/>
          </a:xfrm>
        </p:grpSpPr>
        <p:sp>
          <p:nvSpPr>
            <p:cNvPr id="12307" name="Oval 28">
              <a:extLst>
                <a:ext uri="{FF2B5EF4-FFF2-40B4-BE49-F238E27FC236}">
                  <a16:creationId xmlns:a16="http://schemas.microsoft.com/office/drawing/2014/main" id="{A05B72D3-C706-4EF1-AE88-F65BBBDA0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3405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2308" name="Group 40">
              <a:extLst>
                <a:ext uri="{FF2B5EF4-FFF2-40B4-BE49-F238E27FC236}">
                  <a16:creationId xmlns:a16="http://schemas.microsoft.com/office/drawing/2014/main" id="{ADBBAEE8-7958-453C-BE91-6D6FB33F5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0" y="1797"/>
              <a:ext cx="3500" cy="1773"/>
              <a:chOff x="870" y="1797"/>
              <a:chExt cx="3500" cy="1773"/>
            </a:xfrm>
          </p:grpSpPr>
          <p:graphicFrame>
            <p:nvGraphicFramePr>
              <p:cNvPr id="12290" name="Object 2">
                <a:extLst>
                  <a:ext uri="{FF2B5EF4-FFF2-40B4-BE49-F238E27FC236}">
                    <a16:creationId xmlns:a16="http://schemas.microsoft.com/office/drawing/2014/main" id="{A584AC4B-8E1C-4624-8503-9FE2391678F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1" y="1797"/>
              <a:ext cx="184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6" name="公式" r:id="rId4" imgW="291960" imgH="419040" progId="Equation.3">
                      <p:embed/>
                    </p:oleObj>
                  </mc:Choice>
                  <mc:Fallback>
                    <p:oleObj name="公式" r:id="rId4" imgW="291960" imgH="41904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1797"/>
                            <a:ext cx="184" cy="2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1" name="Object 3">
                <a:extLst>
                  <a:ext uri="{FF2B5EF4-FFF2-40B4-BE49-F238E27FC236}">
                    <a16:creationId xmlns:a16="http://schemas.microsoft.com/office/drawing/2014/main" id="{B2D61621-766B-42DB-9289-66C6F0D949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25" y="2369"/>
              <a:ext cx="216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7" name="公式" r:id="rId6" imgW="342720" imgH="431640" progId="Equation.3">
                      <p:embed/>
                    </p:oleObj>
                  </mc:Choice>
                  <mc:Fallback>
                    <p:oleObj name="公式" r:id="rId6" imgW="342720" imgH="43164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5" y="2369"/>
                            <a:ext cx="216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2" name="Object 4">
                <a:extLst>
                  <a:ext uri="{FF2B5EF4-FFF2-40B4-BE49-F238E27FC236}">
                    <a16:creationId xmlns:a16="http://schemas.microsoft.com/office/drawing/2014/main" id="{DC15593E-B3F3-4CFA-BEB6-0E689AF6C9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1" y="3290"/>
              <a:ext cx="216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8" name="公式" r:id="rId8" imgW="342720" imgH="431640" progId="Equation.3">
                      <p:embed/>
                    </p:oleObj>
                  </mc:Choice>
                  <mc:Fallback>
                    <p:oleObj name="公式" r:id="rId8" imgW="342720" imgH="43164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3290"/>
                            <a:ext cx="216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3" name="Object 5">
                <a:extLst>
                  <a:ext uri="{FF2B5EF4-FFF2-40B4-BE49-F238E27FC236}">
                    <a16:creationId xmlns:a16="http://schemas.microsoft.com/office/drawing/2014/main" id="{97FED197-73C9-4662-9279-57C040C88D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0" y="2545"/>
              <a:ext cx="216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9" name="公式" r:id="rId10" imgW="342720" imgH="431640" progId="Equation.3">
                      <p:embed/>
                    </p:oleObj>
                  </mc:Choice>
                  <mc:Fallback>
                    <p:oleObj name="公式" r:id="rId10" imgW="342720" imgH="43164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0" y="2545"/>
                            <a:ext cx="216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4" name="Object 6">
                <a:extLst>
                  <a:ext uri="{FF2B5EF4-FFF2-40B4-BE49-F238E27FC236}">
                    <a16:creationId xmlns:a16="http://schemas.microsoft.com/office/drawing/2014/main" id="{0922A871-D2FF-42DB-8FC3-0CA594F6A4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4" y="1797"/>
              <a:ext cx="216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0" name="公式" r:id="rId12" imgW="342720" imgH="419040" progId="Equation.3">
                      <p:embed/>
                    </p:oleObj>
                  </mc:Choice>
                  <mc:Fallback>
                    <p:oleObj name="公式" r:id="rId12" imgW="342720" imgH="41904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4" y="1797"/>
                            <a:ext cx="216" cy="2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5" name="Object 7">
                <a:extLst>
                  <a:ext uri="{FF2B5EF4-FFF2-40B4-BE49-F238E27FC236}">
                    <a16:creationId xmlns:a16="http://schemas.microsoft.com/office/drawing/2014/main" id="{C9602F5D-48F0-49B3-889D-8B8CB202F67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99" y="2478"/>
              <a:ext cx="216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1" name="公式" r:id="rId14" imgW="342720" imgH="419040" progId="Equation.3">
                      <p:embed/>
                    </p:oleObj>
                  </mc:Choice>
                  <mc:Fallback>
                    <p:oleObj name="公式" r:id="rId14" imgW="342720" imgH="41904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9" y="2478"/>
                            <a:ext cx="216" cy="2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6" name="Object 8">
                <a:extLst>
                  <a:ext uri="{FF2B5EF4-FFF2-40B4-BE49-F238E27FC236}">
                    <a16:creationId xmlns:a16="http://schemas.microsoft.com/office/drawing/2014/main" id="{1AA3155A-B622-4D91-A3B4-C13E5BE4B94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62" y="2564"/>
              <a:ext cx="208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2" name="公式" r:id="rId16" imgW="330120" imgH="431640" progId="Equation.3">
                      <p:embed/>
                    </p:oleObj>
                  </mc:Choice>
                  <mc:Fallback>
                    <p:oleObj name="公式" r:id="rId16" imgW="330120" imgH="43164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2" y="2564"/>
                            <a:ext cx="208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7" name="Object 9">
                <a:extLst>
                  <a:ext uri="{FF2B5EF4-FFF2-40B4-BE49-F238E27FC236}">
                    <a16:creationId xmlns:a16="http://schemas.microsoft.com/office/drawing/2014/main" id="{82492D55-B85E-4D44-B695-844C0767EC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99" y="3294"/>
              <a:ext cx="208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3" name="公式" r:id="rId18" imgW="330120" imgH="431640" progId="Equation.3">
                      <p:embed/>
                    </p:oleObj>
                  </mc:Choice>
                  <mc:Fallback>
                    <p:oleObj name="公式" r:id="rId18" imgW="330120" imgH="43164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9" y="3294"/>
                            <a:ext cx="208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9" name="Oval 26">
                <a:extLst>
                  <a:ext uri="{FF2B5EF4-FFF2-40B4-BE49-F238E27FC236}">
                    <a16:creationId xmlns:a16="http://schemas.microsoft.com/office/drawing/2014/main" id="{820DD3B4-D5C4-4366-A016-F303115BF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2679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10" name="Oval 27">
                <a:extLst>
                  <a:ext uri="{FF2B5EF4-FFF2-40B4-BE49-F238E27FC236}">
                    <a16:creationId xmlns:a16="http://schemas.microsoft.com/office/drawing/2014/main" id="{12A6639A-1FB1-4932-8E58-D5F5A3189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1978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11" name="Oval 29">
                <a:extLst>
                  <a:ext uri="{FF2B5EF4-FFF2-40B4-BE49-F238E27FC236}">
                    <a16:creationId xmlns:a16="http://schemas.microsoft.com/office/drawing/2014/main" id="{5C04BC0C-8FF9-4791-99B9-204E27709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678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12" name="Oval 30">
                <a:extLst>
                  <a:ext uri="{FF2B5EF4-FFF2-40B4-BE49-F238E27FC236}">
                    <a16:creationId xmlns:a16="http://schemas.microsoft.com/office/drawing/2014/main" id="{1FE7BA40-916C-4813-8DA4-04C5188B1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692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13" name="Oval 31">
                <a:extLst>
                  <a:ext uri="{FF2B5EF4-FFF2-40B4-BE49-F238E27FC236}">
                    <a16:creationId xmlns:a16="http://schemas.microsoft.com/office/drawing/2014/main" id="{A81CD0D1-E3E9-4ABB-8BC9-D2092706B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8" y="1933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14" name="Oval 32">
                <a:extLst>
                  <a:ext uri="{FF2B5EF4-FFF2-40B4-BE49-F238E27FC236}">
                    <a16:creationId xmlns:a16="http://schemas.microsoft.com/office/drawing/2014/main" id="{E079113B-13F2-4968-B954-A16064DAD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3429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15" name="Oval 33">
                <a:extLst>
                  <a:ext uri="{FF2B5EF4-FFF2-40B4-BE49-F238E27FC236}">
                    <a16:creationId xmlns:a16="http://schemas.microsoft.com/office/drawing/2014/main" id="{EC6259FB-C6D9-42BD-8222-4A3C7E3CC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2672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27" name="Line 37">
            <a:extLst>
              <a:ext uri="{FF2B5EF4-FFF2-40B4-BE49-F238E27FC236}">
                <a16:creationId xmlns:a16="http://schemas.microsoft.com/office/drawing/2014/main" id="{D3A773C9-ACB3-463D-BADB-1FA89E6945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503078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38">
            <a:extLst>
              <a:ext uri="{FF2B5EF4-FFF2-40B4-BE49-F238E27FC236}">
                <a16:creationId xmlns:a16="http://schemas.microsoft.com/office/drawing/2014/main" id="{6706590D-EA98-4541-8D77-2AB59F906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275" y="5030788"/>
            <a:ext cx="136842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A7B6C396-C5FC-4F0E-86A3-68531658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C14078-36DC-4309-9D46-62890FA23C05}" type="slidenum">
              <a:rPr lang="en-US" altLang="zh-CN" sz="1400"/>
              <a:pPr eaLnBrk="1" hangingPunct="1"/>
              <a:t>4</a:t>
            </a:fld>
            <a:endParaRPr lang="en-US" altLang="zh-CN" sz="1400"/>
          </a:p>
        </p:txBody>
      </p:sp>
      <p:pic>
        <p:nvPicPr>
          <p:cNvPr id="18435" name="Picture 9" descr="15-22">
            <a:extLst>
              <a:ext uri="{FF2B5EF4-FFF2-40B4-BE49-F238E27FC236}">
                <a16:creationId xmlns:a16="http://schemas.microsoft.com/office/drawing/2014/main" id="{8E2559DB-57E0-47AC-80E3-D3D455FF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538"/>
            <a:ext cx="679767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10">
            <a:extLst>
              <a:ext uri="{FF2B5EF4-FFF2-40B4-BE49-F238E27FC236}">
                <a16:creationId xmlns:a16="http://schemas.microsoft.com/office/drawing/2014/main" id="{1EACFD3F-94E4-4C45-858B-6C4458EEC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157788"/>
            <a:ext cx="8397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上图中，</a:t>
            </a:r>
            <a:r>
              <a:rPr lang="en-US" altLang="zh-CN" b="1">
                <a:latin typeface="Times New Roman" panose="02020603050405020304" pitchFamily="18" charset="0"/>
              </a:rPr>
              <a:t>(1) ,(4) </a:t>
            </a:r>
            <a:r>
              <a:rPr lang="zh-CN" altLang="en-US" b="1">
                <a:latin typeface="Times New Roman" panose="02020603050405020304" pitchFamily="18" charset="0"/>
              </a:rPr>
              <a:t>为欧拉图，</a:t>
            </a:r>
            <a:r>
              <a:rPr lang="en-US" altLang="zh-CN" b="1">
                <a:latin typeface="Times New Roman" panose="02020603050405020304" pitchFamily="18" charset="0"/>
              </a:rPr>
              <a:t>(2),(5)</a:t>
            </a:r>
            <a:r>
              <a:rPr lang="zh-CN" altLang="en-US" b="1">
                <a:latin typeface="Times New Roman" panose="02020603050405020304" pitchFamily="18" charset="0"/>
              </a:rPr>
              <a:t>为半欧拉图，</a:t>
            </a:r>
            <a:r>
              <a:rPr lang="en-US" altLang="zh-CN" b="1">
                <a:latin typeface="Times New Roman" panose="02020603050405020304" pitchFamily="18" charset="0"/>
              </a:rPr>
              <a:t>(3),(6)</a:t>
            </a:r>
            <a:r>
              <a:rPr lang="zh-CN" altLang="en-US" b="1">
                <a:latin typeface="Times New Roman" panose="02020603050405020304" pitchFamily="18" charset="0"/>
              </a:rPr>
              <a:t>既不是欧拉图，也不是半欧拉图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  <a:r>
              <a:rPr lang="zh-CN" altLang="en-US" b="1">
                <a:latin typeface="Times New Roman" panose="02020603050405020304" pitchFamily="18" charset="0"/>
              </a:rPr>
              <a:t>在</a:t>
            </a:r>
            <a:r>
              <a:rPr lang="en-US" altLang="zh-CN" b="1">
                <a:latin typeface="Times New Roman" panose="02020603050405020304" pitchFamily="18" charset="0"/>
              </a:rPr>
              <a:t>(3),(6)</a:t>
            </a:r>
            <a:r>
              <a:rPr lang="zh-CN" altLang="en-US" b="1">
                <a:latin typeface="Times New Roman" panose="02020603050405020304" pitchFamily="18" charset="0"/>
              </a:rPr>
              <a:t>中各至少加几条边才能成为欧拉图？ </a:t>
            </a:r>
          </a:p>
        </p:txBody>
      </p:sp>
      <p:sp>
        <p:nvSpPr>
          <p:cNvPr id="18437" name="Rectangle 11">
            <a:extLst>
              <a:ext uri="{FF2B5EF4-FFF2-40B4-BE49-F238E27FC236}">
                <a16:creationId xmlns:a16="http://schemas.microsoft.com/office/drawing/2014/main" id="{59F605BF-1297-43DF-87E4-F793A81C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tx2"/>
                </a:solidFill>
              </a:rPr>
              <a:t>欧拉图实例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2BB95D4-0391-41DB-9977-809B80AAD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货郎担问题</a:t>
            </a:r>
          </a:p>
        </p:txBody>
      </p:sp>
      <p:sp>
        <p:nvSpPr>
          <p:cNvPr id="47107" name="Rectangle 8">
            <a:extLst>
              <a:ext uri="{FF2B5EF4-FFF2-40B4-BE49-F238E27FC236}">
                <a16:creationId xmlns:a16="http://schemas.microsoft.com/office/drawing/2014/main" id="{147E57F9-46D6-405C-AA2C-D39C5F281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为一个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阶完全带权图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，各边的权非负，且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有的边的权可能为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求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中的一条</a:t>
            </a: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最短的哈密顿回路</a:t>
            </a:r>
            <a:r>
              <a:rPr lang="zh-CN" altLang="en-US">
                <a:latin typeface="Times New Roman" panose="02020603050405020304" pitchFamily="18" charset="0"/>
              </a:rPr>
              <a:t>，这就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是货郎担问题的数学模型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完全带权图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）中不同的哈密顿回路数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完全带权图中有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1)! </a:t>
            </a:r>
            <a:r>
              <a:rPr lang="zh-CN" altLang="en-US">
                <a:latin typeface="Times New Roman" panose="02020603050405020304" pitchFamily="18" charset="0"/>
              </a:rPr>
              <a:t>条不同的哈密顿回路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用穷举法解货郎担问题算法的复杂度为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1)</a:t>
            </a:r>
            <a:r>
              <a:rPr lang="zh-CN" altLang="en-US">
                <a:latin typeface="Times New Roman" panose="02020603050405020304" pitchFamily="18" charset="0"/>
              </a:rPr>
              <a:t>！，当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较大时，计算量惊人地大</a:t>
            </a:r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A51DC6F0-5154-411C-A3CE-9F01534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9C2ABA-CF9B-4661-9820-3C63D994FCEB}" type="slidenum">
              <a:rPr lang="en-US" altLang="zh-CN" sz="1400"/>
              <a:pPr eaLnBrk="1" hangingPunct="1"/>
              <a:t>40</a:t>
            </a:fld>
            <a:endParaRPr lang="en-US" altLang="zh-CN" sz="1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2700F6B8-9876-44FE-B4D7-31AA7A9D0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eaLnBrk="1" hangingPunct="1"/>
            <a:r>
              <a:rPr lang="en-US" altLang="zh-CN" sz="2800"/>
              <a:t>  </a:t>
            </a:r>
          </a:p>
        </p:txBody>
      </p:sp>
      <p:sp>
        <p:nvSpPr>
          <p:cNvPr id="48131" name="Rectangle 9">
            <a:extLst>
              <a:ext uri="{FF2B5EF4-FFF2-40B4-BE49-F238E27FC236}">
                <a16:creationId xmlns:a16="http://schemas.microsoft.com/office/drawing/2014/main" id="{43C2228C-6F36-4245-913A-D9DC243874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250" y="4868863"/>
            <a:ext cx="5832475" cy="1800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解  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   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)=10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   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)=11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   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)=9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可见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3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见图中</a:t>
            </a:r>
            <a:r>
              <a:rPr lang="en-US" altLang="zh-CN">
                <a:latin typeface="Times New Roman" panose="02020603050405020304" pitchFamily="18" charset="0"/>
              </a:rPr>
              <a:t>(2)) </a:t>
            </a:r>
            <a:r>
              <a:rPr lang="zh-CN" altLang="en-US">
                <a:latin typeface="Times New Roman" panose="02020603050405020304" pitchFamily="18" charset="0"/>
              </a:rPr>
              <a:t>是最短的，其权为</a:t>
            </a:r>
            <a:r>
              <a:rPr lang="en-US" altLang="zh-CN">
                <a:latin typeface="Times New Roman" panose="02020603050405020304" pitchFamily="18" charset="0"/>
              </a:rPr>
              <a:t>9. </a:t>
            </a: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3EFB970B-9E0F-45F2-867F-51B65527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019F1C-2344-4370-9DFC-1EFC5F53F1C5}" type="slidenum">
              <a:rPr lang="en-US" altLang="zh-CN" sz="1400"/>
              <a:pPr eaLnBrk="1" hangingPunct="1"/>
              <a:t>41</a:t>
            </a:fld>
            <a:endParaRPr lang="en-US" altLang="zh-CN" sz="1400"/>
          </a:p>
        </p:txBody>
      </p:sp>
      <p:sp>
        <p:nvSpPr>
          <p:cNvPr id="44037" name="Rectangle 10">
            <a:extLst>
              <a:ext uri="{FF2B5EF4-FFF2-40B4-BE49-F238E27FC236}">
                <a16:creationId xmlns:a16="http://schemas.microsoft.com/office/drawing/2014/main" id="{A1B06B94-499C-4499-A7C4-736C16165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7125"/>
            <a:ext cx="659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求图中</a:t>
            </a:r>
            <a:r>
              <a:rPr lang="en-US" altLang="zh-CN" b="1">
                <a:latin typeface="Times New Roman" panose="02020603050405020304" pitchFamily="18" charset="0"/>
              </a:rPr>
              <a:t>(1) </a:t>
            </a:r>
            <a:r>
              <a:rPr lang="zh-CN" altLang="en-US" b="1">
                <a:latin typeface="Times New Roman" panose="02020603050405020304" pitchFamily="18" charset="0"/>
              </a:rPr>
              <a:t>所示带权图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baseline="-25000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中最短哈密顿回路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r>
              <a:rPr lang="en-US" altLang="zh-CN"/>
              <a:t> </a:t>
            </a:r>
          </a:p>
        </p:txBody>
      </p:sp>
      <p:grpSp>
        <p:nvGrpSpPr>
          <p:cNvPr id="44038" name="Group 13">
            <a:extLst>
              <a:ext uri="{FF2B5EF4-FFF2-40B4-BE49-F238E27FC236}">
                <a16:creationId xmlns:a16="http://schemas.microsoft.com/office/drawing/2014/main" id="{8117E2D4-F49E-44CA-9BDD-0DB39EA6668A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700213"/>
            <a:ext cx="6192837" cy="2978150"/>
            <a:chOff x="839" y="1071"/>
            <a:chExt cx="3901" cy="1876"/>
          </a:xfrm>
        </p:grpSpPr>
        <p:pic>
          <p:nvPicPr>
            <p:cNvPr id="44039" name="Picture 11" descr="15-11">
              <a:extLst>
                <a:ext uri="{FF2B5EF4-FFF2-40B4-BE49-F238E27FC236}">
                  <a16:creationId xmlns:a16="http://schemas.microsoft.com/office/drawing/2014/main" id="{86DD97A6-21CA-4FBC-A09A-EE209C49F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42"/>
            <a:stretch>
              <a:fillRect/>
            </a:stretch>
          </p:blipFill>
          <p:spPr bwMode="auto">
            <a:xfrm>
              <a:off x="839" y="1071"/>
              <a:ext cx="3901" cy="1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0" name="Text Box 12">
              <a:extLst>
                <a:ext uri="{FF2B5EF4-FFF2-40B4-BE49-F238E27FC236}">
                  <a16:creationId xmlns:a16="http://schemas.microsoft.com/office/drawing/2014/main" id="{670CB0CC-2AF7-487E-AC89-A81BCEC78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659"/>
              <a:ext cx="30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(1)                                           (2) 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F4708E3-00AF-4C6E-8651-8179A1C56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sz="2800"/>
              <a:t>作业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F7A1E67-5146-45CE-A345-8F81FAE2C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/>
              <a:t>1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/>
              <a:t>2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/>
              <a:t>11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/>
              <a:t>14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/>
              <a:t>21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CEACB8E-6811-4C7D-8A9D-F087D0A13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无向欧拉图的判别法</a:t>
            </a:r>
          </a:p>
        </p:txBody>
      </p:sp>
      <p:sp>
        <p:nvSpPr>
          <p:cNvPr id="19459" name="Rectangle 8">
            <a:extLst>
              <a:ext uri="{FF2B5EF4-FFF2-40B4-BE49-F238E27FC236}">
                <a16:creationId xmlns:a16="http://schemas.microsoft.com/office/drawing/2014/main" id="{EA40D2A6-2021-4CEE-BBDC-8F640848F4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229600" cy="4660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无向图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是欧拉图当且仅当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连通且无奇度数顶点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证明： 若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为平凡图无问题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下设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阶 </a:t>
            </a:r>
            <a:r>
              <a:rPr lang="en-US" altLang="zh-CN" i="1">
                <a:latin typeface="Times New Roman" panose="02020603050405020304" pitchFamily="18" charset="0"/>
              </a:rPr>
              <a:t>m </a:t>
            </a:r>
            <a:r>
              <a:rPr lang="zh-CN" altLang="en-US">
                <a:latin typeface="Times New Roman" panose="02020603050405020304" pitchFamily="18" charset="0"/>
              </a:rPr>
              <a:t>条边的无向图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必要性</a:t>
            </a:r>
            <a:r>
              <a:rPr lang="zh-CN" altLang="en-US">
                <a:latin typeface="Times New Roman" panose="02020603050405020304" pitchFamily="18" charset="0"/>
              </a:rPr>
              <a:t>  设</a:t>
            </a:r>
            <a:r>
              <a:rPr lang="en-US" altLang="zh-CN" i="1">
                <a:latin typeface="Times New Roman" panose="02020603050405020304" pitchFamily="18" charset="0"/>
              </a:rPr>
              <a:t>C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中一条欧拉回路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连通显然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上每出现一次获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度，所以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为偶度顶点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的任意性，结论为真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充分性</a:t>
            </a:r>
            <a:r>
              <a:rPr lang="zh-CN" altLang="en-US">
                <a:latin typeface="Times New Roman" panose="02020603050405020304" pitchFamily="18" charset="0"/>
              </a:rPr>
              <a:t>  对边数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做归纳法（第二数学归纳法）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=1</a:t>
            </a:r>
            <a:r>
              <a:rPr lang="zh-CN" altLang="en-US">
                <a:latin typeface="Times New Roman" panose="02020603050405020304" pitchFamily="18" charset="0"/>
              </a:rPr>
              <a:t>时，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为一个环，则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为欧拉图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）时结论为真，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+1</a:t>
            </a:r>
            <a:r>
              <a:rPr lang="zh-CN" altLang="en-US">
                <a:latin typeface="Times New Roman" panose="02020603050405020304" pitchFamily="18" charset="0"/>
              </a:rPr>
              <a:t>时证明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　　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4C34526E-6E7D-468C-A052-EDC8FD58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EF407C-CBF1-4530-B82E-6D945F3A7100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6">
            <a:extLst>
              <a:ext uri="{FF2B5EF4-FFF2-40B4-BE49-F238E27FC236}">
                <a16:creationId xmlns:a16="http://schemas.microsoft.com/office/drawing/2014/main" id="{163D2EE5-68A5-48FD-AC5B-C5908E36A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endParaRPr lang="zh-CN" altLang="zh-CN"/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0595EA90-09A6-4C21-A0B5-5358DCBC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6CE119-284E-4C57-948F-14DCF80C23E1}" type="slidenum">
              <a:rPr lang="en-US" altLang="zh-CN" sz="1400"/>
              <a:pPr eaLnBrk="1" hangingPunct="1"/>
              <a:t>6</a:t>
            </a:fld>
            <a:endParaRPr lang="en-US" altLang="zh-CN" sz="1400"/>
          </a:p>
        </p:txBody>
      </p:sp>
      <p:pic>
        <p:nvPicPr>
          <p:cNvPr id="20484" name="Picture 41" descr="15-3">
            <a:extLst>
              <a:ext uri="{FF2B5EF4-FFF2-40B4-BE49-F238E27FC236}">
                <a16:creationId xmlns:a16="http://schemas.microsoft.com/office/drawing/2014/main" id="{C4D61883-5853-4790-9C6F-3709F188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68413"/>
            <a:ext cx="5472112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7622" name="Freeform 6">
            <a:extLst>
              <a:ext uri="{FF2B5EF4-FFF2-40B4-BE49-F238E27FC236}">
                <a16:creationId xmlns:a16="http://schemas.microsoft.com/office/drawing/2014/main" id="{6434D08B-A6BB-4D6F-A848-C57EE3634CBA}"/>
              </a:ext>
            </a:extLst>
          </p:cNvPr>
          <p:cNvSpPr>
            <a:spLocks/>
          </p:cNvSpPr>
          <p:nvPr/>
        </p:nvSpPr>
        <p:spPr bwMode="auto">
          <a:xfrm>
            <a:off x="1797050" y="3079750"/>
            <a:ext cx="1411288" cy="1990725"/>
          </a:xfrm>
          <a:custGeom>
            <a:avLst/>
            <a:gdLst>
              <a:gd name="T0" fmla="*/ 2147483647 w 889"/>
              <a:gd name="T1" fmla="*/ 2147483647 h 1254"/>
              <a:gd name="T2" fmla="*/ 2147483647 w 889"/>
              <a:gd name="T3" fmla="*/ 2147483647 h 1254"/>
              <a:gd name="T4" fmla="*/ 2147483647 w 889"/>
              <a:gd name="T5" fmla="*/ 2147483647 h 1254"/>
              <a:gd name="T6" fmla="*/ 2147483647 w 889"/>
              <a:gd name="T7" fmla="*/ 2147483647 h 1254"/>
              <a:gd name="T8" fmla="*/ 2147483647 w 889"/>
              <a:gd name="T9" fmla="*/ 2147483647 h 1254"/>
              <a:gd name="T10" fmla="*/ 2147483647 w 889"/>
              <a:gd name="T11" fmla="*/ 2147483647 h 1254"/>
              <a:gd name="T12" fmla="*/ 2147483647 w 889"/>
              <a:gd name="T13" fmla="*/ 2147483647 h 1254"/>
              <a:gd name="T14" fmla="*/ 2147483647 w 889"/>
              <a:gd name="T15" fmla="*/ 2147483647 h 1254"/>
              <a:gd name="T16" fmla="*/ 2147483647 w 889"/>
              <a:gd name="T17" fmla="*/ 2147483647 h 1254"/>
              <a:gd name="T18" fmla="*/ 2147483647 w 889"/>
              <a:gd name="T19" fmla="*/ 2147483647 h 1254"/>
              <a:gd name="T20" fmla="*/ 2147483647 w 889"/>
              <a:gd name="T21" fmla="*/ 2147483647 h 1254"/>
              <a:gd name="T22" fmla="*/ 2147483647 w 889"/>
              <a:gd name="T23" fmla="*/ 2147483647 h 1254"/>
              <a:gd name="T24" fmla="*/ 0 w 889"/>
              <a:gd name="T25" fmla="*/ 2147483647 h 1254"/>
              <a:gd name="T26" fmla="*/ 0 w 889"/>
              <a:gd name="T27" fmla="*/ 2147483647 h 1254"/>
              <a:gd name="T28" fmla="*/ 2147483647 w 889"/>
              <a:gd name="T29" fmla="*/ 2147483647 h 1254"/>
              <a:gd name="T30" fmla="*/ 2147483647 w 889"/>
              <a:gd name="T31" fmla="*/ 2147483647 h 1254"/>
              <a:gd name="T32" fmla="*/ 2147483647 w 889"/>
              <a:gd name="T33" fmla="*/ 2147483647 h 1254"/>
              <a:gd name="T34" fmla="*/ 2147483647 w 889"/>
              <a:gd name="T35" fmla="*/ 2147483647 h 1254"/>
              <a:gd name="T36" fmla="*/ 2147483647 w 889"/>
              <a:gd name="T37" fmla="*/ 2147483647 h 1254"/>
              <a:gd name="T38" fmla="*/ 2147483647 w 889"/>
              <a:gd name="T39" fmla="*/ 2147483647 h 1254"/>
              <a:gd name="T40" fmla="*/ 2147483647 w 889"/>
              <a:gd name="T41" fmla="*/ 2147483647 h 1254"/>
              <a:gd name="T42" fmla="*/ 2147483647 w 889"/>
              <a:gd name="T43" fmla="*/ 2147483647 h 1254"/>
              <a:gd name="T44" fmla="*/ 2147483647 w 889"/>
              <a:gd name="T45" fmla="*/ 2147483647 h 1254"/>
              <a:gd name="T46" fmla="*/ 2147483647 w 889"/>
              <a:gd name="T47" fmla="*/ 2147483647 h 1254"/>
              <a:gd name="T48" fmla="*/ 2147483647 w 889"/>
              <a:gd name="T49" fmla="*/ 2147483647 h 1254"/>
              <a:gd name="T50" fmla="*/ 2147483647 w 889"/>
              <a:gd name="T51" fmla="*/ 2147483647 h 125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89"/>
              <a:gd name="T79" fmla="*/ 0 h 1254"/>
              <a:gd name="T80" fmla="*/ 889 w 889"/>
              <a:gd name="T81" fmla="*/ 1254 h 125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89" h="1254">
                <a:moveTo>
                  <a:pt x="889" y="1204"/>
                </a:moveTo>
                <a:lnTo>
                  <a:pt x="795" y="1242"/>
                </a:lnTo>
                <a:lnTo>
                  <a:pt x="714" y="1254"/>
                </a:lnTo>
                <a:lnTo>
                  <a:pt x="639" y="1252"/>
                </a:lnTo>
                <a:cubicBezTo>
                  <a:pt x="614" y="1251"/>
                  <a:pt x="587" y="1252"/>
                  <a:pt x="564" y="1250"/>
                </a:cubicBezTo>
                <a:cubicBezTo>
                  <a:pt x="542" y="1247"/>
                  <a:pt x="525" y="1243"/>
                  <a:pt x="502" y="1238"/>
                </a:cubicBezTo>
                <a:cubicBezTo>
                  <a:pt x="479" y="1233"/>
                  <a:pt x="450" y="1230"/>
                  <a:pt x="426" y="1222"/>
                </a:cubicBezTo>
                <a:cubicBezTo>
                  <a:pt x="402" y="1214"/>
                  <a:pt x="380" y="1202"/>
                  <a:pt x="356" y="1190"/>
                </a:cubicBezTo>
                <a:cubicBezTo>
                  <a:pt x="332" y="1178"/>
                  <a:pt x="310" y="1170"/>
                  <a:pt x="282" y="1151"/>
                </a:cubicBezTo>
                <a:cubicBezTo>
                  <a:pt x="254" y="1132"/>
                  <a:pt x="218" y="1104"/>
                  <a:pt x="188" y="1074"/>
                </a:cubicBezTo>
                <a:cubicBezTo>
                  <a:pt x="158" y="1044"/>
                  <a:pt x="125" y="1009"/>
                  <a:pt x="100" y="971"/>
                </a:cubicBezTo>
                <a:cubicBezTo>
                  <a:pt x="75" y="933"/>
                  <a:pt x="53" y="896"/>
                  <a:pt x="36" y="847"/>
                </a:cubicBezTo>
                <a:cubicBezTo>
                  <a:pt x="19" y="798"/>
                  <a:pt x="6" y="718"/>
                  <a:pt x="0" y="679"/>
                </a:cubicBezTo>
                <a:lnTo>
                  <a:pt x="0" y="615"/>
                </a:lnTo>
                <a:lnTo>
                  <a:pt x="24" y="471"/>
                </a:lnTo>
                <a:cubicBezTo>
                  <a:pt x="31" y="434"/>
                  <a:pt x="34" y="418"/>
                  <a:pt x="45" y="390"/>
                </a:cubicBezTo>
                <a:cubicBezTo>
                  <a:pt x="56" y="362"/>
                  <a:pt x="72" y="334"/>
                  <a:pt x="92" y="303"/>
                </a:cubicBezTo>
                <a:cubicBezTo>
                  <a:pt x="112" y="272"/>
                  <a:pt x="140" y="233"/>
                  <a:pt x="168" y="203"/>
                </a:cubicBezTo>
                <a:cubicBezTo>
                  <a:pt x="197" y="172"/>
                  <a:pt x="223" y="150"/>
                  <a:pt x="260" y="123"/>
                </a:cubicBezTo>
                <a:cubicBezTo>
                  <a:pt x="298" y="98"/>
                  <a:pt x="354" y="68"/>
                  <a:pt x="398" y="50"/>
                </a:cubicBezTo>
                <a:cubicBezTo>
                  <a:pt x="442" y="32"/>
                  <a:pt x="491" y="22"/>
                  <a:pt x="524" y="14"/>
                </a:cubicBezTo>
                <a:cubicBezTo>
                  <a:pt x="557" y="6"/>
                  <a:pt x="579" y="4"/>
                  <a:pt x="598" y="2"/>
                </a:cubicBezTo>
                <a:cubicBezTo>
                  <a:pt x="617" y="0"/>
                  <a:pt x="626" y="4"/>
                  <a:pt x="637" y="4"/>
                </a:cubicBezTo>
                <a:cubicBezTo>
                  <a:pt x="648" y="4"/>
                  <a:pt x="646" y="2"/>
                  <a:pt x="663" y="4"/>
                </a:cubicBezTo>
                <a:cubicBezTo>
                  <a:pt x="680" y="6"/>
                  <a:pt x="711" y="8"/>
                  <a:pt x="742" y="14"/>
                </a:cubicBezTo>
                <a:cubicBezTo>
                  <a:pt x="773" y="20"/>
                  <a:pt x="826" y="36"/>
                  <a:pt x="848" y="42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23" name="Freeform 7">
            <a:extLst>
              <a:ext uri="{FF2B5EF4-FFF2-40B4-BE49-F238E27FC236}">
                <a16:creationId xmlns:a16="http://schemas.microsoft.com/office/drawing/2014/main" id="{C568BF68-3B2F-4D96-A399-0D0044095AF5}"/>
              </a:ext>
            </a:extLst>
          </p:cNvPr>
          <p:cNvSpPr>
            <a:spLocks/>
          </p:cNvSpPr>
          <p:nvPr/>
        </p:nvSpPr>
        <p:spPr bwMode="auto">
          <a:xfrm>
            <a:off x="3292475" y="3181350"/>
            <a:ext cx="528638" cy="1725613"/>
          </a:xfrm>
          <a:custGeom>
            <a:avLst/>
            <a:gdLst>
              <a:gd name="T0" fmla="*/ 0 w 333"/>
              <a:gd name="T1" fmla="*/ 0 h 1087"/>
              <a:gd name="T2" fmla="*/ 2147483647 w 333"/>
              <a:gd name="T3" fmla="*/ 2147483647 h 1087"/>
              <a:gd name="T4" fmla="*/ 2147483647 w 333"/>
              <a:gd name="T5" fmla="*/ 2147483647 h 1087"/>
              <a:gd name="T6" fmla="*/ 2147483647 w 333"/>
              <a:gd name="T7" fmla="*/ 2147483647 h 1087"/>
              <a:gd name="T8" fmla="*/ 2147483647 w 333"/>
              <a:gd name="T9" fmla="*/ 2147483647 h 1087"/>
              <a:gd name="T10" fmla="*/ 2147483647 w 333"/>
              <a:gd name="T11" fmla="*/ 2147483647 h 1087"/>
              <a:gd name="T12" fmla="*/ 2147483647 w 333"/>
              <a:gd name="T13" fmla="*/ 2147483647 h 1087"/>
              <a:gd name="T14" fmla="*/ 2147483647 w 333"/>
              <a:gd name="T15" fmla="*/ 2147483647 h 1087"/>
              <a:gd name="T16" fmla="*/ 2147483647 w 333"/>
              <a:gd name="T17" fmla="*/ 2147483647 h 1087"/>
              <a:gd name="T18" fmla="*/ 2147483647 w 333"/>
              <a:gd name="T19" fmla="*/ 2147483647 h 1087"/>
              <a:gd name="T20" fmla="*/ 2147483647 w 333"/>
              <a:gd name="T21" fmla="*/ 2147483647 h 108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33"/>
              <a:gd name="T34" fmla="*/ 0 h 1087"/>
              <a:gd name="T35" fmla="*/ 333 w 333"/>
              <a:gd name="T36" fmla="*/ 1087 h 108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33" h="1087">
                <a:moveTo>
                  <a:pt x="0" y="0"/>
                </a:moveTo>
                <a:cubicBezTo>
                  <a:pt x="13" y="9"/>
                  <a:pt x="50" y="34"/>
                  <a:pt x="78" y="55"/>
                </a:cubicBezTo>
                <a:cubicBezTo>
                  <a:pt x="106" y="76"/>
                  <a:pt x="141" y="100"/>
                  <a:pt x="167" y="127"/>
                </a:cubicBezTo>
                <a:cubicBezTo>
                  <a:pt x="193" y="154"/>
                  <a:pt x="215" y="184"/>
                  <a:pt x="234" y="215"/>
                </a:cubicBezTo>
                <a:cubicBezTo>
                  <a:pt x="253" y="246"/>
                  <a:pt x="268" y="277"/>
                  <a:pt x="282" y="315"/>
                </a:cubicBezTo>
                <a:cubicBezTo>
                  <a:pt x="296" y="353"/>
                  <a:pt x="311" y="392"/>
                  <a:pt x="318" y="443"/>
                </a:cubicBezTo>
                <a:cubicBezTo>
                  <a:pt x="325" y="494"/>
                  <a:pt x="333" y="561"/>
                  <a:pt x="326" y="623"/>
                </a:cubicBezTo>
                <a:cubicBezTo>
                  <a:pt x="319" y="685"/>
                  <a:pt x="301" y="758"/>
                  <a:pt x="278" y="815"/>
                </a:cubicBezTo>
                <a:cubicBezTo>
                  <a:pt x="255" y="872"/>
                  <a:pt x="217" y="930"/>
                  <a:pt x="189" y="968"/>
                </a:cubicBezTo>
                <a:cubicBezTo>
                  <a:pt x="161" y="1006"/>
                  <a:pt x="133" y="1026"/>
                  <a:pt x="108" y="1046"/>
                </a:cubicBezTo>
                <a:cubicBezTo>
                  <a:pt x="83" y="1066"/>
                  <a:pt x="55" y="1079"/>
                  <a:pt x="41" y="1087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27" name="Freeform 11">
            <a:extLst>
              <a:ext uri="{FF2B5EF4-FFF2-40B4-BE49-F238E27FC236}">
                <a16:creationId xmlns:a16="http://schemas.microsoft.com/office/drawing/2014/main" id="{50ED3101-C4AD-4A32-BEB8-E3CF14F698E4}"/>
              </a:ext>
            </a:extLst>
          </p:cNvPr>
          <p:cNvSpPr>
            <a:spLocks/>
          </p:cNvSpPr>
          <p:nvPr/>
        </p:nvSpPr>
        <p:spPr bwMode="auto">
          <a:xfrm>
            <a:off x="3246438" y="2617788"/>
            <a:ext cx="868362" cy="479425"/>
          </a:xfrm>
          <a:custGeom>
            <a:avLst/>
            <a:gdLst>
              <a:gd name="T0" fmla="*/ 0 w 547"/>
              <a:gd name="T1" fmla="*/ 2147483647 h 302"/>
              <a:gd name="T2" fmla="*/ 2147483647 w 547"/>
              <a:gd name="T3" fmla="*/ 2147483647 h 302"/>
              <a:gd name="T4" fmla="*/ 2147483647 w 547"/>
              <a:gd name="T5" fmla="*/ 2147483647 h 302"/>
              <a:gd name="T6" fmla="*/ 2147483647 w 547"/>
              <a:gd name="T7" fmla="*/ 2147483647 h 302"/>
              <a:gd name="T8" fmla="*/ 2147483647 w 547"/>
              <a:gd name="T9" fmla="*/ 2147483647 h 302"/>
              <a:gd name="T10" fmla="*/ 2147483647 w 547"/>
              <a:gd name="T11" fmla="*/ 2147483647 h 302"/>
              <a:gd name="T12" fmla="*/ 2147483647 w 547"/>
              <a:gd name="T13" fmla="*/ 2147483647 h 302"/>
              <a:gd name="T14" fmla="*/ 2147483647 w 547"/>
              <a:gd name="T15" fmla="*/ 2147483647 h 3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7"/>
              <a:gd name="T25" fmla="*/ 0 h 302"/>
              <a:gd name="T26" fmla="*/ 547 w 547"/>
              <a:gd name="T27" fmla="*/ 302 h 3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7" h="302">
                <a:moveTo>
                  <a:pt x="0" y="302"/>
                </a:moveTo>
                <a:cubicBezTo>
                  <a:pt x="11" y="285"/>
                  <a:pt x="46" y="228"/>
                  <a:pt x="69" y="199"/>
                </a:cubicBezTo>
                <a:cubicBezTo>
                  <a:pt x="92" y="170"/>
                  <a:pt x="125" y="138"/>
                  <a:pt x="137" y="125"/>
                </a:cubicBezTo>
                <a:cubicBezTo>
                  <a:pt x="149" y="112"/>
                  <a:pt x="119" y="135"/>
                  <a:pt x="139" y="122"/>
                </a:cubicBezTo>
                <a:cubicBezTo>
                  <a:pt x="159" y="109"/>
                  <a:pt x="225" y="63"/>
                  <a:pt x="259" y="45"/>
                </a:cubicBezTo>
                <a:cubicBezTo>
                  <a:pt x="293" y="27"/>
                  <a:pt x="315" y="19"/>
                  <a:pt x="342" y="12"/>
                </a:cubicBezTo>
                <a:cubicBezTo>
                  <a:pt x="369" y="5"/>
                  <a:pt x="385" y="0"/>
                  <a:pt x="419" y="2"/>
                </a:cubicBezTo>
                <a:cubicBezTo>
                  <a:pt x="453" y="4"/>
                  <a:pt x="520" y="20"/>
                  <a:pt x="547" y="25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28" name="Freeform 12">
            <a:extLst>
              <a:ext uri="{FF2B5EF4-FFF2-40B4-BE49-F238E27FC236}">
                <a16:creationId xmlns:a16="http://schemas.microsoft.com/office/drawing/2014/main" id="{89AF0B49-5485-415B-820E-BB7E48AFFE0A}"/>
              </a:ext>
            </a:extLst>
          </p:cNvPr>
          <p:cNvSpPr>
            <a:spLocks/>
          </p:cNvSpPr>
          <p:nvPr/>
        </p:nvSpPr>
        <p:spPr bwMode="auto">
          <a:xfrm>
            <a:off x="4241800" y="2265363"/>
            <a:ext cx="1563688" cy="950912"/>
          </a:xfrm>
          <a:custGeom>
            <a:avLst/>
            <a:gdLst>
              <a:gd name="T0" fmla="*/ 0 w 985"/>
              <a:gd name="T1" fmla="*/ 2147483647 h 599"/>
              <a:gd name="T2" fmla="*/ 2147483647 w 985"/>
              <a:gd name="T3" fmla="*/ 2147483647 h 599"/>
              <a:gd name="T4" fmla="*/ 2147483647 w 985"/>
              <a:gd name="T5" fmla="*/ 2147483647 h 599"/>
              <a:gd name="T6" fmla="*/ 2147483647 w 985"/>
              <a:gd name="T7" fmla="*/ 2147483647 h 599"/>
              <a:gd name="T8" fmla="*/ 2147483647 w 985"/>
              <a:gd name="T9" fmla="*/ 2147483647 h 599"/>
              <a:gd name="T10" fmla="*/ 2147483647 w 985"/>
              <a:gd name="T11" fmla="*/ 2147483647 h 599"/>
              <a:gd name="T12" fmla="*/ 2147483647 w 985"/>
              <a:gd name="T13" fmla="*/ 0 h 599"/>
              <a:gd name="T14" fmla="*/ 2147483647 w 985"/>
              <a:gd name="T15" fmla="*/ 2147483647 h 599"/>
              <a:gd name="T16" fmla="*/ 2147483647 w 985"/>
              <a:gd name="T17" fmla="*/ 2147483647 h 599"/>
              <a:gd name="T18" fmla="*/ 2147483647 w 985"/>
              <a:gd name="T19" fmla="*/ 2147483647 h 599"/>
              <a:gd name="T20" fmla="*/ 2147483647 w 985"/>
              <a:gd name="T21" fmla="*/ 2147483647 h 599"/>
              <a:gd name="T22" fmla="*/ 2147483647 w 985"/>
              <a:gd name="T23" fmla="*/ 2147483647 h 599"/>
              <a:gd name="T24" fmla="*/ 2147483647 w 985"/>
              <a:gd name="T25" fmla="*/ 2147483647 h 599"/>
              <a:gd name="T26" fmla="*/ 2147483647 w 985"/>
              <a:gd name="T27" fmla="*/ 2147483647 h 59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985"/>
              <a:gd name="T43" fmla="*/ 0 h 599"/>
              <a:gd name="T44" fmla="*/ 985 w 985"/>
              <a:gd name="T45" fmla="*/ 599 h 59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985" h="599">
                <a:moveTo>
                  <a:pt x="0" y="205"/>
                </a:moveTo>
                <a:cubicBezTo>
                  <a:pt x="13" y="192"/>
                  <a:pt x="58" y="149"/>
                  <a:pt x="80" y="128"/>
                </a:cubicBezTo>
                <a:cubicBezTo>
                  <a:pt x="102" y="107"/>
                  <a:pt x="115" y="93"/>
                  <a:pt x="134" y="80"/>
                </a:cubicBezTo>
                <a:cubicBezTo>
                  <a:pt x="153" y="67"/>
                  <a:pt x="166" y="59"/>
                  <a:pt x="192" y="48"/>
                </a:cubicBezTo>
                <a:cubicBezTo>
                  <a:pt x="218" y="37"/>
                  <a:pt x="262" y="21"/>
                  <a:pt x="291" y="13"/>
                </a:cubicBezTo>
                <a:cubicBezTo>
                  <a:pt x="320" y="5"/>
                  <a:pt x="342" y="5"/>
                  <a:pt x="368" y="3"/>
                </a:cubicBezTo>
                <a:cubicBezTo>
                  <a:pt x="394" y="1"/>
                  <a:pt x="419" y="0"/>
                  <a:pt x="445" y="0"/>
                </a:cubicBezTo>
                <a:cubicBezTo>
                  <a:pt x="471" y="0"/>
                  <a:pt x="506" y="1"/>
                  <a:pt x="522" y="3"/>
                </a:cubicBezTo>
                <a:cubicBezTo>
                  <a:pt x="538" y="5"/>
                  <a:pt x="521" y="3"/>
                  <a:pt x="544" y="10"/>
                </a:cubicBezTo>
                <a:cubicBezTo>
                  <a:pt x="567" y="17"/>
                  <a:pt x="620" y="30"/>
                  <a:pt x="659" y="48"/>
                </a:cubicBezTo>
                <a:cubicBezTo>
                  <a:pt x="698" y="66"/>
                  <a:pt x="744" y="89"/>
                  <a:pt x="781" y="119"/>
                </a:cubicBezTo>
                <a:cubicBezTo>
                  <a:pt x="818" y="149"/>
                  <a:pt x="852" y="179"/>
                  <a:pt x="883" y="227"/>
                </a:cubicBezTo>
                <a:cubicBezTo>
                  <a:pt x="914" y="275"/>
                  <a:pt x="953" y="348"/>
                  <a:pt x="969" y="410"/>
                </a:cubicBezTo>
                <a:cubicBezTo>
                  <a:pt x="985" y="472"/>
                  <a:pt x="979" y="560"/>
                  <a:pt x="982" y="599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29" name="Freeform 13">
            <a:extLst>
              <a:ext uri="{FF2B5EF4-FFF2-40B4-BE49-F238E27FC236}">
                <a16:creationId xmlns:a16="http://schemas.microsoft.com/office/drawing/2014/main" id="{3E748430-4E69-451D-9865-4590E0E128B3}"/>
              </a:ext>
            </a:extLst>
          </p:cNvPr>
          <p:cNvSpPr>
            <a:spLocks/>
          </p:cNvSpPr>
          <p:nvPr/>
        </p:nvSpPr>
        <p:spPr bwMode="auto">
          <a:xfrm>
            <a:off x="4897438" y="3373438"/>
            <a:ext cx="881062" cy="731837"/>
          </a:xfrm>
          <a:custGeom>
            <a:avLst/>
            <a:gdLst>
              <a:gd name="T0" fmla="*/ 2147483647 w 555"/>
              <a:gd name="T1" fmla="*/ 2147483647 h 461"/>
              <a:gd name="T2" fmla="*/ 2147483647 w 555"/>
              <a:gd name="T3" fmla="*/ 2147483647 h 461"/>
              <a:gd name="T4" fmla="*/ 2147483647 w 555"/>
              <a:gd name="T5" fmla="*/ 2147483647 h 461"/>
              <a:gd name="T6" fmla="*/ 2147483647 w 555"/>
              <a:gd name="T7" fmla="*/ 2147483647 h 461"/>
              <a:gd name="T8" fmla="*/ 2147483647 w 555"/>
              <a:gd name="T9" fmla="*/ 2147483647 h 461"/>
              <a:gd name="T10" fmla="*/ 2147483647 w 555"/>
              <a:gd name="T11" fmla="*/ 2147483647 h 461"/>
              <a:gd name="T12" fmla="*/ 0 w 555"/>
              <a:gd name="T13" fmla="*/ 2147483647 h 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5"/>
              <a:gd name="T22" fmla="*/ 0 h 461"/>
              <a:gd name="T23" fmla="*/ 555 w 555"/>
              <a:gd name="T24" fmla="*/ 461 h 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5" h="461">
                <a:moveTo>
                  <a:pt x="531" y="61"/>
                </a:moveTo>
                <a:cubicBezTo>
                  <a:pt x="535" y="53"/>
                  <a:pt x="555" y="0"/>
                  <a:pt x="553" y="13"/>
                </a:cubicBezTo>
                <a:cubicBezTo>
                  <a:pt x="551" y="26"/>
                  <a:pt x="540" y="94"/>
                  <a:pt x="518" y="137"/>
                </a:cubicBezTo>
                <a:cubicBezTo>
                  <a:pt x="496" y="180"/>
                  <a:pt x="457" y="231"/>
                  <a:pt x="420" y="271"/>
                </a:cubicBezTo>
                <a:cubicBezTo>
                  <a:pt x="383" y="311"/>
                  <a:pt x="342" y="347"/>
                  <a:pt x="297" y="376"/>
                </a:cubicBezTo>
                <a:cubicBezTo>
                  <a:pt x="252" y="405"/>
                  <a:pt x="196" y="431"/>
                  <a:pt x="147" y="445"/>
                </a:cubicBezTo>
                <a:cubicBezTo>
                  <a:pt x="98" y="459"/>
                  <a:pt x="31" y="458"/>
                  <a:pt x="0" y="461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30" name="Freeform 14">
            <a:extLst>
              <a:ext uri="{FF2B5EF4-FFF2-40B4-BE49-F238E27FC236}">
                <a16:creationId xmlns:a16="http://schemas.microsoft.com/office/drawing/2014/main" id="{26BD1F48-EF8C-499A-A08E-5B647F912BCB}"/>
              </a:ext>
            </a:extLst>
          </p:cNvPr>
          <p:cNvSpPr>
            <a:spLocks/>
          </p:cNvSpPr>
          <p:nvPr/>
        </p:nvSpPr>
        <p:spPr bwMode="auto">
          <a:xfrm>
            <a:off x="4421188" y="3938588"/>
            <a:ext cx="303212" cy="127000"/>
          </a:xfrm>
          <a:custGeom>
            <a:avLst/>
            <a:gdLst>
              <a:gd name="T0" fmla="*/ 2147483647 w 191"/>
              <a:gd name="T1" fmla="*/ 2147483647 h 80"/>
              <a:gd name="T2" fmla="*/ 2147483647 w 191"/>
              <a:gd name="T3" fmla="*/ 2147483647 h 80"/>
              <a:gd name="T4" fmla="*/ 2147483647 w 191"/>
              <a:gd name="T5" fmla="*/ 2147483647 h 80"/>
              <a:gd name="T6" fmla="*/ 2147483647 w 191"/>
              <a:gd name="T7" fmla="*/ 2147483647 h 80"/>
              <a:gd name="T8" fmla="*/ 0 60000 65536"/>
              <a:gd name="T9" fmla="*/ 0 60000 65536"/>
              <a:gd name="T10" fmla="*/ 0 60000 65536"/>
              <a:gd name="T11" fmla="*/ 0 60000 65536"/>
              <a:gd name="T12" fmla="*/ 0 w 191"/>
              <a:gd name="T13" fmla="*/ 0 h 80"/>
              <a:gd name="T14" fmla="*/ 191 w 191"/>
              <a:gd name="T15" fmla="*/ 80 h 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1" h="80">
                <a:moveTo>
                  <a:pt x="191" y="80"/>
                </a:moveTo>
                <a:cubicBezTo>
                  <a:pt x="174" y="76"/>
                  <a:pt x="118" y="66"/>
                  <a:pt x="88" y="53"/>
                </a:cubicBezTo>
                <a:cubicBezTo>
                  <a:pt x="58" y="40"/>
                  <a:pt x="22" y="6"/>
                  <a:pt x="11" y="3"/>
                </a:cubicBezTo>
                <a:cubicBezTo>
                  <a:pt x="0" y="0"/>
                  <a:pt x="21" y="26"/>
                  <a:pt x="24" y="32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31" name="Freeform 15">
            <a:extLst>
              <a:ext uri="{FF2B5EF4-FFF2-40B4-BE49-F238E27FC236}">
                <a16:creationId xmlns:a16="http://schemas.microsoft.com/office/drawing/2014/main" id="{9770EFEC-3D25-48D5-811B-6645D1D7FE19}"/>
              </a:ext>
            </a:extLst>
          </p:cNvPr>
          <p:cNvSpPr>
            <a:spLocks/>
          </p:cNvSpPr>
          <p:nvPr/>
        </p:nvSpPr>
        <p:spPr bwMode="auto">
          <a:xfrm>
            <a:off x="4049713" y="2752725"/>
            <a:ext cx="247650" cy="1073150"/>
          </a:xfrm>
          <a:custGeom>
            <a:avLst/>
            <a:gdLst>
              <a:gd name="T0" fmla="*/ 2147483647 w 156"/>
              <a:gd name="T1" fmla="*/ 2147483647 h 676"/>
              <a:gd name="T2" fmla="*/ 2147483647 w 156"/>
              <a:gd name="T3" fmla="*/ 2147483647 h 676"/>
              <a:gd name="T4" fmla="*/ 2147483647 w 156"/>
              <a:gd name="T5" fmla="*/ 2147483647 h 676"/>
              <a:gd name="T6" fmla="*/ 2147483647 w 156"/>
              <a:gd name="T7" fmla="*/ 2147483647 h 676"/>
              <a:gd name="T8" fmla="*/ 2147483647 w 156"/>
              <a:gd name="T9" fmla="*/ 2147483647 h 676"/>
              <a:gd name="T10" fmla="*/ 2147483647 w 156"/>
              <a:gd name="T11" fmla="*/ 2147483647 h 676"/>
              <a:gd name="T12" fmla="*/ 2147483647 w 156"/>
              <a:gd name="T13" fmla="*/ 0 h 6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6"/>
              <a:gd name="T22" fmla="*/ 0 h 676"/>
              <a:gd name="T23" fmla="*/ 156 w 156"/>
              <a:gd name="T24" fmla="*/ 676 h 6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6" h="676">
                <a:moveTo>
                  <a:pt x="156" y="676"/>
                </a:moveTo>
                <a:cubicBezTo>
                  <a:pt x="142" y="657"/>
                  <a:pt x="93" y="602"/>
                  <a:pt x="70" y="564"/>
                </a:cubicBezTo>
                <a:cubicBezTo>
                  <a:pt x="47" y="526"/>
                  <a:pt x="30" y="485"/>
                  <a:pt x="19" y="448"/>
                </a:cubicBezTo>
                <a:cubicBezTo>
                  <a:pt x="8" y="411"/>
                  <a:pt x="6" y="370"/>
                  <a:pt x="3" y="340"/>
                </a:cubicBezTo>
                <a:cubicBezTo>
                  <a:pt x="0" y="310"/>
                  <a:pt x="1" y="302"/>
                  <a:pt x="3" y="266"/>
                </a:cubicBezTo>
                <a:cubicBezTo>
                  <a:pt x="5" y="230"/>
                  <a:pt x="5" y="166"/>
                  <a:pt x="15" y="122"/>
                </a:cubicBezTo>
                <a:cubicBezTo>
                  <a:pt x="25" y="78"/>
                  <a:pt x="51" y="25"/>
                  <a:pt x="60" y="0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32" name="Freeform 16">
            <a:extLst>
              <a:ext uri="{FF2B5EF4-FFF2-40B4-BE49-F238E27FC236}">
                <a16:creationId xmlns:a16="http://schemas.microsoft.com/office/drawing/2014/main" id="{12FDAA09-55BC-4107-B0FE-52BD0BD4CF24}"/>
              </a:ext>
            </a:extLst>
          </p:cNvPr>
          <p:cNvSpPr>
            <a:spLocks/>
          </p:cNvSpPr>
          <p:nvPr/>
        </p:nvSpPr>
        <p:spPr bwMode="auto">
          <a:xfrm>
            <a:off x="4276725" y="2727325"/>
            <a:ext cx="463550" cy="692150"/>
          </a:xfrm>
          <a:custGeom>
            <a:avLst/>
            <a:gdLst>
              <a:gd name="T0" fmla="*/ 0 w 292"/>
              <a:gd name="T1" fmla="*/ 0 h 436"/>
              <a:gd name="T2" fmla="*/ 2147483647 w 292"/>
              <a:gd name="T3" fmla="*/ 2147483647 h 436"/>
              <a:gd name="T4" fmla="*/ 2147483647 w 292"/>
              <a:gd name="T5" fmla="*/ 2147483647 h 436"/>
              <a:gd name="T6" fmla="*/ 2147483647 w 292"/>
              <a:gd name="T7" fmla="*/ 2147483647 h 436"/>
              <a:gd name="T8" fmla="*/ 0 60000 65536"/>
              <a:gd name="T9" fmla="*/ 0 60000 65536"/>
              <a:gd name="T10" fmla="*/ 0 60000 65536"/>
              <a:gd name="T11" fmla="*/ 0 60000 65536"/>
              <a:gd name="T12" fmla="*/ 0 w 292"/>
              <a:gd name="T13" fmla="*/ 0 h 436"/>
              <a:gd name="T14" fmla="*/ 292 w 292"/>
              <a:gd name="T15" fmla="*/ 436 h 4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" h="436">
                <a:moveTo>
                  <a:pt x="0" y="0"/>
                </a:moveTo>
                <a:cubicBezTo>
                  <a:pt x="28" y="28"/>
                  <a:pt x="126" y="114"/>
                  <a:pt x="167" y="167"/>
                </a:cubicBezTo>
                <a:cubicBezTo>
                  <a:pt x="208" y="220"/>
                  <a:pt x="223" y="270"/>
                  <a:pt x="244" y="315"/>
                </a:cubicBezTo>
                <a:cubicBezTo>
                  <a:pt x="265" y="360"/>
                  <a:pt x="282" y="411"/>
                  <a:pt x="292" y="436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33" name="Freeform 17">
            <a:extLst>
              <a:ext uri="{FF2B5EF4-FFF2-40B4-BE49-F238E27FC236}">
                <a16:creationId xmlns:a16="http://schemas.microsoft.com/office/drawing/2014/main" id="{F79D3DB6-3925-4B16-8DA3-5D7568113265}"/>
              </a:ext>
            </a:extLst>
          </p:cNvPr>
          <p:cNvSpPr>
            <a:spLocks/>
          </p:cNvSpPr>
          <p:nvPr/>
        </p:nvSpPr>
        <p:spPr bwMode="auto">
          <a:xfrm>
            <a:off x="4784725" y="3602038"/>
            <a:ext cx="38100" cy="395287"/>
          </a:xfrm>
          <a:custGeom>
            <a:avLst/>
            <a:gdLst>
              <a:gd name="T0" fmla="*/ 0 w 24"/>
              <a:gd name="T1" fmla="*/ 0 h 249"/>
              <a:gd name="T2" fmla="*/ 2147483647 w 24"/>
              <a:gd name="T3" fmla="*/ 2147483647 h 249"/>
              <a:gd name="T4" fmla="*/ 2147483647 w 24"/>
              <a:gd name="T5" fmla="*/ 2147483647 h 249"/>
              <a:gd name="T6" fmla="*/ 0 60000 65536"/>
              <a:gd name="T7" fmla="*/ 0 60000 65536"/>
              <a:gd name="T8" fmla="*/ 0 60000 65536"/>
              <a:gd name="T9" fmla="*/ 0 w 24"/>
              <a:gd name="T10" fmla="*/ 0 h 249"/>
              <a:gd name="T11" fmla="*/ 24 w 24"/>
              <a:gd name="T12" fmla="*/ 249 h 2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" h="249">
                <a:moveTo>
                  <a:pt x="0" y="0"/>
                </a:moveTo>
                <a:cubicBezTo>
                  <a:pt x="3" y="23"/>
                  <a:pt x="16" y="96"/>
                  <a:pt x="20" y="137"/>
                </a:cubicBezTo>
                <a:cubicBezTo>
                  <a:pt x="24" y="178"/>
                  <a:pt x="22" y="226"/>
                  <a:pt x="23" y="249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34" name="Freeform 18">
            <a:extLst>
              <a:ext uri="{FF2B5EF4-FFF2-40B4-BE49-F238E27FC236}">
                <a16:creationId xmlns:a16="http://schemas.microsoft.com/office/drawing/2014/main" id="{95EB024B-4804-4433-993E-694B62E433EC}"/>
              </a:ext>
            </a:extLst>
          </p:cNvPr>
          <p:cNvSpPr>
            <a:spLocks/>
          </p:cNvSpPr>
          <p:nvPr/>
        </p:nvSpPr>
        <p:spPr bwMode="auto">
          <a:xfrm>
            <a:off x="4846638" y="3292475"/>
            <a:ext cx="852487" cy="157163"/>
          </a:xfrm>
          <a:custGeom>
            <a:avLst/>
            <a:gdLst>
              <a:gd name="T0" fmla="*/ 0 w 537"/>
              <a:gd name="T1" fmla="*/ 2147483647 h 99"/>
              <a:gd name="T2" fmla="*/ 2147483647 w 537"/>
              <a:gd name="T3" fmla="*/ 2147483647 h 99"/>
              <a:gd name="T4" fmla="*/ 2147483647 w 537"/>
              <a:gd name="T5" fmla="*/ 2147483647 h 99"/>
              <a:gd name="T6" fmla="*/ 2147483647 w 537"/>
              <a:gd name="T7" fmla="*/ 2147483647 h 99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99"/>
              <a:gd name="T14" fmla="*/ 537 w 537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99">
                <a:moveTo>
                  <a:pt x="0" y="99"/>
                </a:moveTo>
                <a:cubicBezTo>
                  <a:pt x="24" y="88"/>
                  <a:pt x="94" y="51"/>
                  <a:pt x="144" y="35"/>
                </a:cubicBezTo>
                <a:cubicBezTo>
                  <a:pt x="194" y="19"/>
                  <a:pt x="233" y="8"/>
                  <a:pt x="299" y="4"/>
                </a:cubicBezTo>
                <a:cubicBezTo>
                  <a:pt x="365" y="0"/>
                  <a:pt x="488" y="8"/>
                  <a:pt x="537" y="9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35" name="Freeform 19">
            <a:extLst>
              <a:ext uri="{FF2B5EF4-FFF2-40B4-BE49-F238E27FC236}">
                <a16:creationId xmlns:a16="http://schemas.microsoft.com/office/drawing/2014/main" id="{CA9A53DD-97E4-4A24-9D3D-7E184FEC339B}"/>
              </a:ext>
            </a:extLst>
          </p:cNvPr>
          <p:cNvSpPr>
            <a:spLocks/>
          </p:cNvSpPr>
          <p:nvPr/>
        </p:nvSpPr>
        <p:spPr bwMode="auto">
          <a:xfrm>
            <a:off x="5842000" y="3352800"/>
            <a:ext cx="915988" cy="2205038"/>
          </a:xfrm>
          <a:custGeom>
            <a:avLst/>
            <a:gdLst>
              <a:gd name="T0" fmla="*/ 2147483647 w 577"/>
              <a:gd name="T1" fmla="*/ 0 h 1389"/>
              <a:gd name="T2" fmla="*/ 2147483647 w 577"/>
              <a:gd name="T3" fmla="*/ 2147483647 h 1389"/>
              <a:gd name="T4" fmla="*/ 2147483647 w 577"/>
              <a:gd name="T5" fmla="*/ 2147483647 h 1389"/>
              <a:gd name="T6" fmla="*/ 2147483647 w 577"/>
              <a:gd name="T7" fmla="*/ 2147483647 h 1389"/>
              <a:gd name="T8" fmla="*/ 2147483647 w 577"/>
              <a:gd name="T9" fmla="*/ 2147483647 h 1389"/>
              <a:gd name="T10" fmla="*/ 2147483647 w 577"/>
              <a:gd name="T11" fmla="*/ 2147483647 h 1389"/>
              <a:gd name="T12" fmla="*/ 2147483647 w 577"/>
              <a:gd name="T13" fmla="*/ 2147483647 h 1389"/>
              <a:gd name="T14" fmla="*/ 2147483647 w 577"/>
              <a:gd name="T15" fmla="*/ 2147483647 h 1389"/>
              <a:gd name="T16" fmla="*/ 2147483647 w 577"/>
              <a:gd name="T17" fmla="*/ 2147483647 h 1389"/>
              <a:gd name="T18" fmla="*/ 2147483647 w 577"/>
              <a:gd name="T19" fmla="*/ 2147483647 h 1389"/>
              <a:gd name="T20" fmla="*/ 2147483647 w 577"/>
              <a:gd name="T21" fmla="*/ 2147483647 h 1389"/>
              <a:gd name="T22" fmla="*/ 2147483647 w 577"/>
              <a:gd name="T23" fmla="*/ 2147483647 h 138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77"/>
              <a:gd name="T37" fmla="*/ 0 h 1389"/>
              <a:gd name="T38" fmla="*/ 577 w 577"/>
              <a:gd name="T39" fmla="*/ 1389 h 138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77" h="1389">
                <a:moveTo>
                  <a:pt x="26" y="0"/>
                </a:moveTo>
                <a:cubicBezTo>
                  <a:pt x="51" y="12"/>
                  <a:pt x="132" y="47"/>
                  <a:pt x="178" y="71"/>
                </a:cubicBezTo>
                <a:cubicBezTo>
                  <a:pt x="224" y="95"/>
                  <a:pt x="256" y="105"/>
                  <a:pt x="302" y="143"/>
                </a:cubicBezTo>
                <a:cubicBezTo>
                  <a:pt x="348" y="181"/>
                  <a:pt x="409" y="237"/>
                  <a:pt x="452" y="300"/>
                </a:cubicBezTo>
                <a:cubicBezTo>
                  <a:pt x="495" y="363"/>
                  <a:pt x="538" y="440"/>
                  <a:pt x="557" y="522"/>
                </a:cubicBezTo>
                <a:cubicBezTo>
                  <a:pt x="576" y="604"/>
                  <a:pt x="577" y="705"/>
                  <a:pt x="566" y="790"/>
                </a:cubicBezTo>
                <a:cubicBezTo>
                  <a:pt x="555" y="875"/>
                  <a:pt x="537" y="957"/>
                  <a:pt x="490" y="1034"/>
                </a:cubicBezTo>
                <a:cubicBezTo>
                  <a:pt x="443" y="1111"/>
                  <a:pt x="322" y="1215"/>
                  <a:pt x="285" y="1254"/>
                </a:cubicBezTo>
                <a:cubicBezTo>
                  <a:pt x="248" y="1293"/>
                  <a:pt x="292" y="1255"/>
                  <a:pt x="266" y="1270"/>
                </a:cubicBezTo>
                <a:cubicBezTo>
                  <a:pt x="240" y="1285"/>
                  <a:pt x="169" y="1328"/>
                  <a:pt x="128" y="1347"/>
                </a:cubicBezTo>
                <a:cubicBezTo>
                  <a:pt x="87" y="1366"/>
                  <a:pt x="38" y="1375"/>
                  <a:pt x="19" y="1382"/>
                </a:cubicBezTo>
                <a:cubicBezTo>
                  <a:pt x="0" y="1389"/>
                  <a:pt x="14" y="1388"/>
                  <a:pt x="13" y="1389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36" name="Freeform 20">
            <a:extLst>
              <a:ext uri="{FF2B5EF4-FFF2-40B4-BE49-F238E27FC236}">
                <a16:creationId xmlns:a16="http://schemas.microsoft.com/office/drawing/2014/main" id="{BF6C5E70-2DDB-4484-B760-4CAB8F4E66FD}"/>
              </a:ext>
            </a:extLst>
          </p:cNvPr>
          <p:cNvSpPr>
            <a:spLocks/>
          </p:cNvSpPr>
          <p:nvPr/>
        </p:nvSpPr>
        <p:spPr bwMode="auto">
          <a:xfrm>
            <a:off x="4500563" y="5157788"/>
            <a:ext cx="1417637" cy="446087"/>
          </a:xfrm>
          <a:custGeom>
            <a:avLst/>
            <a:gdLst>
              <a:gd name="T0" fmla="*/ 2147483647 w 893"/>
              <a:gd name="T1" fmla="*/ 2147483647 h 281"/>
              <a:gd name="T2" fmla="*/ 2147483647 w 893"/>
              <a:gd name="T3" fmla="*/ 2147483647 h 281"/>
              <a:gd name="T4" fmla="*/ 2147483647 w 893"/>
              <a:gd name="T5" fmla="*/ 2147483647 h 281"/>
              <a:gd name="T6" fmla="*/ 2147483647 w 893"/>
              <a:gd name="T7" fmla="*/ 2147483647 h 281"/>
              <a:gd name="T8" fmla="*/ 2147483647 w 893"/>
              <a:gd name="T9" fmla="*/ 2147483647 h 281"/>
              <a:gd name="T10" fmla="*/ 2147483647 w 893"/>
              <a:gd name="T11" fmla="*/ 2147483647 h 281"/>
              <a:gd name="T12" fmla="*/ 2147483647 w 893"/>
              <a:gd name="T13" fmla="*/ 2147483647 h 281"/>
              <a:gd name="T14" fmla="*/ 2147483647 w 893"/>
              <a:gd name="T15" fmla="*/ 2147483647 h 281"/>
              <a:gd name="T16" fmla="*/ 2147483647 w 893"/>
              <a:gd name="T17" fmla="*/ 2147483647 h 281"/>
              <a:gd name="T18" fmla="*/ 2147483647 w 893"/>
              <a:gd name="T19" fmla="*/ 2147483647 h 281"/>
              <a:gd name="T20" fmla="*/ 2147483647 w 893"/>
              <a:gd name="T21" fmla="*/ 2147483647 h 281"/>
              <a:gd name="T22" fmla="*/ 2147483647 w 893"/>
              <a:gd name="T23" fmla="*/ 2147483647 h 281"/>
              <a:gd name="T24" fmla="*/ 2147483647 w 893"/>
              <a:gd name="T25" fmla="*/ 2147483647 h 28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93"/>
              <a:gd name="T40" fmla="*/ 0 h 281"/>
              <a:gd name="T41" fmla="*/ 893 w 893"/>
              <a:gd name="T42" fmla="*/ 281 h 28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93" h="281">
                <a:moveTo>
                  <a:pt x="893" y="234"/>
                </a:moveTo>
                <a:cubicBezTo>
                  <a:pt x="876" y="239"/>
                  <a:pt x="823" y="258"/>
                  <a:pt x="791" y="265"/>
                </a:cubicBezTo>
                <a:cubicBezTo>
                  <a:pt x="759" y="272"/>
                  <a:pt x="728" y="272"/>
                  <a:pt x="698" y="275"/>
                </a:cubicBezTo>
                <a:cubicBezTo>
                  <a:pt x="668" y="278"/>
                  <a:pt x="633" y="281"/>
                  <a:pt x="611" y="281"/>
                </a:cubicBezTo>
                <a:cubicBezTo>
                  <a:pt x="589" y="281"/>
                  <a:pt x="572" y="278"/>
                  <a:pt x="567" y="277"/>
                </a:cubicBezTo>
                <a:cubicBezTo>
                  <a:pt x="562" y="276"/>
                  <a:pt x="585" y="277"/>
                  <a:pt x="583" y="277"/>
                </a:cubicBezTo>
                <a:cubicBezTo>
                  <a:pt x="581" y="277"/>
                  <a:pt x="576" y="278"/>
                  <a:pt x="557" y="277"/>
                </a:cubicBezTo>
                <a:cubicBezTo>
                  <a:pt x="538" y="276"/>
                  <a:pt x="507" y="279"/>
                  <a:pt x="470" y="272"/>
                </a:cubicBezTo>
                <a:cubicBezTo>
                  <a:pt x="433" y="265"/>
                  <a:pt x="379" y="249"/>
                  <a:pt x="336" y="234"/>
                </a:cubicBezTo>
                <a:cubicBezTo>
                  <a:pt x="293" y="219"/>
                  <a:pt x="252" y="200"/>
                  <a:pt x="214" y="182"/>
                </a:cubicBezTo>
                <a:lnTo>
                  <a:pt x="106" y="128"/>
                </a:lnTo>
                <a:lnTo>
                  <a:pt x="10" y="10"/>
                </a:lnTo>
                <a:cubicBezTo>
                  <a:pt x="0" y="0"/>
                  <a:pt x="39" y="54"/>
                  <a:pt x="47" y="66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37" name="Freeform 21">
            <a:extLst>
              <a:ext uri="{FF2B5EF4-FFF2-40B4-BE49-F238E27FC236}">
                <a16:creationId xmlns:a16="http://schemas.microsoft.com/office/drawing/2014/main" id="{EA2430FF-D1AD-40BF-A5B5-754A3E242E1C}"/>
              </a:ext>
            </a:extLst>
          </p:cNvPr>
          <p:cNvSpPr>
            <a:spLocks/>
          </p:cNvSpPr>
          <p:nvPr/>
        </p:nvSpPr>
        <p:spPr bwMode="auto">
          <a:xfrm>
            <a:off x="4189413" y="3971925"/>
            <a:ext cx="179387" cy="1052513"/>
          </a:xfrm>
          <a:custGeom>
            <a:avLst/>
            <a:gdLst>
              <a:gd name="T0" fmla="*/ 2147483647 w 113"/>
              <a:gd name="T1" fmla="*/ 2147483647 h 663"/>
              <a:gd name="T2" fmla="*/ 2147483647 w 113"/>
              <a:gd name="T3" fmla="*/ 2147483647 h 663"/>
              <a:gd name="T4" fmla="*/ 2147483647 w 113"/>
              <a:gd name="T5" fmla="*/ 2147483647 h 663"/>
              <a:gd name="T6" fmla="*/ 2147483647 w 113"/>
              <a:gd name="T7" fmla="*/ 2147483647 h 663"/>
              <a:gd name="T8" fmla="*/ 2147483647 w 113"/>
              <a:gd name="T9" fmla="*/ 2147483647 h 663"/>
              <a:gd name="T10" fmla="*/ 2147483647 w 113"/>
              <a:gd name="T11" fmla="*/ 0 h 6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663"/>
              <a:gd name="T20" fmla="*/ 113 w 113"/>
              <a:gd name="T21" fmla="*/ 663 h 6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663">
                <a:moveTo>
                  <a:pt x="113" y="663"/>
                </a:moveTo>
                <a:cubicBezTo>
                  <a:pt x="100" y="634"/>
                  <a:pt x="55" y="549"/>
                  <a:pt x="36" y="487"/>
                </a:cubicBezTo>
                <a:cubicBezTo>
                  <a:pt x="17" y="425"/>
                  <a:pt x="2" y="352"/>
                  <a:pt x="1" y="292"/>
                </a:cubicBezTo>
                <a:cubicBezTo>
                  <a:pt x="0" y="232"/>
                  <a:pt x="25" y="159"/>
                  <a:pt x="32" y="128"/>
                </a:cubicBezTo>
                <a:cubicBezTo>
                  <a:pt x="39" y="97"/>
                  <a:pt x="35" y="128"/>
                  <a:pt x="42" y="107"/>
                </a:cubicBezTo>
                <a:cubicBezTo>
                  <a:pt x="49" y="86"/>
                  <a:pt x="68" y="22"/>
                  <a:pt x="75" y="0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38" name="Freeform 22">
            <a:extLst>
              <a:ext uri="{FF2B5EF4-FFF2-40B4-BE49-F238E27FC236}">
                <a16:creationId xmlns:a16="http://schemas.microsoft.com/office/drawing/2014/main" id="{648129EB-9188-4E83-9429-60125935C6F7}"/>
              </a:ext>
            </a:extLst>
          </p:cNvPr>
          <p:cNvSpPr>
            <a:spLocks/>
          </p:cNvSpPr>
          <p:nvPr/>
        </p:nvSpPr>
        <p:spPr bwMode="auto">
          <a:xfrm>
            <a:off x="4410075" y="3551238"/>
            <a:ext cx="268288" cy="263525"/>
          </a:xfrm>
          <a:custGeom>
            <a:avLst/>
            <a:gdLst>
              <a:gd name="T0" fmla="*/ 0 w 169"/>
              <a:gd name="T1" fmla="*/ 2147483647 h 166"/>
              <a:gd name="T2" fmla="*/ 2147483647 w 169"/>
              <a:gd name="T3" fmla="*/ 2147483647 h 166"/>
              <a:gd name="T4" fmla="*/ 2147483647 w 169"/>
              <a:gd name="T5" fmla="*/ 0 h 166"/>
              <a:gd name="T6" fmla="*/ 0 60000 65536"/>
              <a:gd name="T7" fmla="*/ 0 60000 65536"/>
              <a:gd name="T8" fmla="*/ 0 60000 65536"/>
              <a:gd name="T9" fmla="*/ 0 w 169"/>
              <a:gd name="T10" fmla="*/ 0 h 166"/>
              <a:gd name="T11" fmla="*/ 169 w 169"/>
              <a:gd name="T12" fmla="*/ 166 h 1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" h="166">
                <a:moveTo>
                  <a:pt x="0" y="166"/>
                </a:moveTo>
                <a:cubicBezTo>
                  <a:pt x="13" y="151"/>
                  <a:pt x="48" y="101"/>
                  <a:pt x="76" y="73"/>
                </a:cubicBezTo>
                <a:cubicBezTo>
                  <a:pt x="104" y="45"/>
                  <a:pt x="150" y="15"/>
                  <a:pt x="169" y="0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39" name="Freeform 23">
            <a:extLst>
              <a:ext uri="{FF2B5EF4-FFF2-40B4-BE49-F238E27FC236}">
                <a16:creationId xmlns:a16="http://schemas.microsoft.com/office/drawing/2014/main" id="{BA5DD856-7D2E-4936-9EB8-8E3A37CEC80A}"/>
              </a:ext>
            </a:extLst>
          </p:cNvPr>
          <p:cNvSpPr>
            <a:spLocks/>
          </p:cNvSpPr>
          <p:nvPr/>
        </p:nvSpPr>
        <p:spPr bwMode="auto">
          <a:xfrm>
            <a:off x="4500563" y="4191000"/>
            <a:ext cx="309562" cy="822325"/>
          </a:xfrm>
          <a:custGeom>
            <a:avLst/>
            <a:gdLst>
              <a:gd name="T0" fmla="*/ 2147483647 w 182"/>
              <a:gd name="T1" fmla="*/ 0 h 494"/>
              <a:gd name="T2" fmla="*/ 2147483647 w 182"/>
              <a:gd name="T3" fmla="*/ 2147483647 h 494"/>
              <a:gd name="T4" fmla="*/ 2147483647 w 182"/>
              <a:gd name="T5" fmla="*/ 2147483647 h 494"/>
              <a:gd name="T6" fmla="*/ 2147483647 w 182"/>
              <a:gd name="T7" fmla="*/ 2147483647 h 494"/>
              <a:gd name="T8" fmla="*/ 0 w 182"/>
              <a:gd name="T9" fmla="*/ 2147483647 h 4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494"/>
              <a:gd name="T17" fmla="*/ 182 w 182"/>
              <a:gd name="T18" fmla="*/ 494 h 4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494">
                <a:moveTo>
                  <a:pt x="182" y="0"/>
                </a:moveTo>
                <a:cubicBezTo>
                  <a:pt x="173" y="37"/>
                  <a:pt x="149" y="165"/>
                  <a:pt x="132" y="224"/>
                </a:cubicBezTo>
                <a:cubicBezTo>
                  <a:pt x="115" y="283"/>
                  <a:pt x="99" y="316"/>
                  <a:pt x="81" y="356"/>
                </a:cubicBezTo>
                <a:cubicBezTo>
                  <a:pt x="63" y="396"/>
                  <a:pt x="35" y="444"/>
                  <a:pt x="21" y="467"/>
                </a:cubicBezTo>
                <a:cubicBezTo>
                  <a:pt x="7" y="490"/>
                  <a:pt x="4" y="489"/>
                  <a:pt x="0" y="494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0" name="Freeform 24">
            <a:extLst>
              <a:ext uri="{FF2B5EF4-FFF2-40B4-BE49-F238E27FC236}">
                <a16:creationId xmlns:a16="http://schemas.microsoft.com/office/drawing/2014/main" id="{62B89D39-70BC-4B25-A241-B422B9F4D301}"/>
              </a:ext>
            </a:extLst>
          </p:cNvPr>
          <p:cNvSpPr>
            <a:spLocks/>
          </p:cNvSpPr>
          <p:nvPr/>
        </p:nvSpPr>
        <p:spPr bwMode="auto">
          <a:xfrm>
            <a:off x="3348038" y="5013325"/>
            <a:ext cx="1022350" cy="334963"/>
          </a:xfrm>
          <a:custGeom>
            <a:avLst/>
            <a:gdLst>
              <a:gd name="T0" fmla="*/ 2147483647 w 644"/>
              <a:gd name="T1" fmla="*/ 2147483647 h 211"/>
              <a:gd name="T2" fmla="*/ 2147483647 w 644"/>
              <a:gd name="T3" fmla="*/ 2147483647 h 211"/>
              <a:gd name="T4" fmla="*/ 2147483647 w 644"/>
              <a:gd name="T5" fmla="*/ 2147483647 h 211"/>
              <a:gd name="T6" fmla="*/ 2147483647 w 644"/>
              <a:gd name="T7" fmla="*/ 2147483647 h 211"/>
              <a:gd name="T8" fmla="*/ 2147483647 w 644"/>
              <a:gd name="T9" fmla="*/ 2147483647 h 211"/>
              <a:gd name="T10" fmla="*/ 0 w 644"/>
              <a:gd name="T11" fmla="*/ 0 h 2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4"/>
              <a:gd name="T19" fmla="*/ 0 h 211"/>
              <a:gd name="T20" fmla="*/ 644 w 644"/>
              <a:gd name="T21" fmla="*/ 211 h 2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4" h="211">
                <a:moveTo>
                  <a:pt x="644" y="99"/>
                </a:moveTo>
                <a:cubicBezTo>
                  <a:pt x="625" y="111"/>
                  <a:pt x="562" y="152"/>
                  <a:pt x="530" y="170"/>
                </a:cubicBezTo>
                <a:cubicBezTo>
                  <a:pt x="498" y="188"/>
                  <a:pt x="496" y="202"/>
                  <a:pt x="453" y="206"/>
                </a:cubicBezTo>
                <a:cubicBezTo>
                  <a:pt x="410" y="210"/>
                  <a:pt x="330" y="211"/>
                  <a:pt x="274" y="197"/>
                </a:cubicBezTo>
                <a:cubicBezTo>
                  <a:pt x="218" y="183"/>
                  <a:pt x="163" y="157"/>
                  <a:pt x="117" y="124"/>
                </a:cubicBezTo>
                <a:cubicBezTo>
                  <a:pt x="71" y="91"/>
                  <a:pt x="25" y="26"/>
                  <a:pt x="0" y="0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1" name="Freeform 25">
            <a:extLst>
              <a:ext uri="{FF2B5EF4-FFF2-40B4-BE49-F238E27FC236}">
                <a16:creationId xmlns:a16="http://schemas.microsoft.com/office/drawing/2014/main" id="{671445AB-AC21-499B-9390-DEFDEED902E5}"/>
              </a:ext>
            </a:extLst>
          </p:cNvPr>
          <p:cNvSpPr>
            <a:spLocks/>
          </p:cNvSpPr>
          <p:nvPr/>
        </p:nvSpPr>
        <p:spPr bwMode="auto">
          <a:xfrm>
            <a:off x="3016250" y="3246438"/>
            <a:ext cx="234950" cy="1639887"/>
          </a:xfrm>
          <a:custGeom>
            <a:avLst/>
            <a:gdLst>
              <a:gd name="T0" fmla="*/ 2147483647 w 148"/>
              <a:gd name="T1" fmla="*/ 2147483647 h 1033"/>
              <a:gd name="T2" fmla="*/ 2147483647 w 148"/>
              <a:gd name="T3" fmla="*/ 2147483647 h 1033"/>
              <a:gd name="T4" fmla="*/ 2147483647 w 148"/>
              <a:gd name="T5" fmla="*/ 2147483647 h 1033"/>
              <a:gd name="T6" fmla="*/ 0 w 148"/>
              <a:gd name="T7" fmla="*/ 2147483647 h 1033"/>
              <a:gd name="T8" fmla="*/ 2147483647 w 148"/>
              <a:gd name="T9" fmla="*/ 2147483647 h 1033"/>
              <a:gd name="T10" fmla="*/ 2147483647 w 148"/>
              <a:gd name="T11" fmla="*/ 0 h 10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"/>
              <a:gd name="T19" fmla="*/ 0 h 1033"/>
              <a:gd name="T20" fmla="*/ 148 w 148"/>
              <a:gd name="T21" fmla="*/ 1033 h 10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" h="1033">
                <a:moveTo>
                  <a:pt x="148" y="1033"/>
                </a:moveTo>
                <a:cubicBezTo>
                  <a:pt x="136" y="1011"/>
                  <a:pt x="99" y="952"/>
                  <a:pt x="78" y="900"/>
                </a:cubicBezTo>
                <a:cubicBezTo>
                  <a:pt x="57" y="848"/>
                  <a:pt x="37" y="788"/>
                  <a:pt x="24" y="721"/>
                </a:cubicBezTo>
                <a:cubicBezTo>
                  <a:pt x="11" y="654"/>
                  <a:pt x="0" y="578"/>
                  <a:pt x="0" y="495"/>
                </a:cubicBezTo>
                <a:cubicBezTo>
                  <a:pt x="0" y="412"/>
                  <a:pt x="7" y="304"/>
                  <a:pt x="24" y="222"/>
                </a:cubicBezTo>
                <a:cubicBezTo>
                  <a:pt x="41" y="140"/>
                  <a:pt x="87" y="46"/>
                  <a:pt x="104" y="0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67642" name="Picture 26" descr="小猫">
            <a:hlinkClick r:id="rId5" action="ppaction://program"/>
            <a:extLst>
              <a:ext uri="{FF2B5EF4-FFF2-40B4-BE49-F238E27FC236}">
                <a16:creationId xmlns:a16="http://schemas.microsoft.com/office/drawing/2014/main" id="{97A0FBEA-9EA3-434E-B130-AB80A425B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2590800"/>
            <a:ext cx="7397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3" name="Oval 28">
            <a:extLst>
              <a:ext uri="{FF2B5EF4-FFF2-40B4-BE49-F238E27FC236}">
                <a16:creationId xmlns:a16="http://schemas.microsoft.com/office/drawing/2014/main" id="{D6D835A3-E536-4DBE-9234-BDF9AA4B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6326188"/>
            <a:ext cx="288925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67645" name="Picture 29" descr="Ellip073">
            <a:extLst>
              <a:ext uri="{FF2B5EF4-FFF2-40B4-BE49-F238E27FC236}">
                <a16:creationId xmlns:a16="http://schemas.microsoft.com/office/drawing/2014/main" id="{321A23BF-ABAD-4F48-A3D9-EC8C4C3B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6205538"/>
            <a:ext cx="10080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7646" name="Text Box 30">
            <a:extLst>
              <a:ext uri="{FF2B5EF4-FFF2-40B4-BE49-F238E27FC236}">
                <a16:creationId xmlns:a16="http://schemas.microsoft.com/office/drawing/2014/main" id="{0916BC86-B08D-4229-8CCA-712980EB5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6191250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CC0066"/>
                </a:solidFill>
                <a:latin typeface="BankGothic Md BT" panose="020B0807020203060204" pitchFamily="34" charset="0"/>
                <a:ea typeface="黑体" panose="02010609060101010101" pitchFamily="49" charset="-122"/>
              </a:rPr>
              <a:t>PLAY</a:t>
            </a:r>
          </a:p>
        </p:txBody>
      </p:sp>
      <p:sp>
        <p:nvSpPr>
          <p:cNvPr id="20506" name="Rectangle 31">
            <a:extLst>
              <a:ext uri="{FF2B5EF4-FFF2-40B4-BE49-F238E27FC236}">
                <a16:creationId xmlns:a16="http://schemas.microsoft.com/office/drawing/2014/main" id="{C364DF2D-6815-4E79-81E1-3599FA7BB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6975"/>
            <a:ext cx="74882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从以上证明不难看出：欧拉图是若干个边不重的圈之并，见示意图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67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67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67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7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76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76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y1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67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367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32 0.03172 C 0.01771 0.03218 0.02083 0.03172 0.02465 0.0338 C 0.02847 0.03588 0.03368 0.03889 0.03889 0.04445 C 0.0441 0.05 0.05052 0.05926 0.0559 0.06783 C 0.06129 0.07639 0.06736 0.08426 0.07153 0.0956 C 0.0757 0.10695 0.07917 0.12223 0.0809 0.13588 C 0.08264 0.14954 0.08368 0.16158 0.08195 0.17755 C 0.08021 0.19352 0.07587 0.21644 0.07049 0.23172 C 0.06511 0.24699 0.05781 0.2588 0.04965 0.26922 C 0.04149 0.27963 0.03299 0.28773 0.02153 0.29422 C 0.01007 0.3007 -0.00573 0.30648 -0.0191 0.3081 C -0.03246 0.30973 -0.04583 0.30857 -0.05868 0.30394 C -0.07153 0.29931 -0.08489 0.29121 -0.09618 0.28033 C -0.10746 0.26945 -0.1191 0.25486 -0.12639 0.23866 C -0.13368 0.22246 -0.1375 0.19977 -0.13993 0.1831 C -0.14236 0.16644 -0.14323 0.15394 -0.14097 0.13866 C -0.13871 0.12338 -0.13298 0.10556 -0.12639 0.09144 C -0.11979 0.07732 -0.11076 0.06528 -0.10139 0.05394 C -0.09201 0.0426 -0.08229 0.0301 -0.07014 0.02338 C -0.05798 0.01667 -0.04323 0.01412 -0.02847 0.01366 C -0.01371 0.0132 0.01059 0.01945 0.0184 0.0206 " pathEditMode="relative" rAng="0" ptsTypes="aaaaaaaaaaaaaaaaaaaaa">
                                      <p:cBhvr>
                                        <p:cTn id="29" dur="5000" fill="hold"/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0" y="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04 0.01482 C 0.03142 0.00949 0.03281 0.0044 0.03629 -0.00185 C 0.03976 -0.0081 0.04549 -0.01666 0.05087 -0.02268 C 0.05625 -0.0287 0.0599 -0.03379 0.06858 -0.03796 C 0.07726 -0.04213 0.09323 -0.04583 0.10295 -0.04768 C 0.11267 -0.04953 0.12031 -0.04583 0.12691 -0.04907 C 0.13351 -0.05231 0.13681 -0.06088 0.14254 -0.06713 C 0.14827 -0.07338 0.15278 -0.08078 0.16129 -0.08657 C 0.16979 -0.09236 0.18108 -0.1 0.19358 -0.10185 C 0.20608 -0.1037 0.22535 -0.10069 0.23629 -0.09768 C 0.24722 -0.09467 0.25243 -0.09004 0.2592 -0.08379 C 0.26597 -0.07754 0.27136 -0.06852 0.27691 -0.06018 C 0.28247 -0.05185 0.28924 -0.04398 0.29254 -0.03379 C 0.29583 -0.02361 0.29427 -0.00972 0.29636 0.00162 C 0.29844 0.01297 0.30434 0.02292 0.30504 0.03426 C 0.30573 0.0456 0.30278 0.05996 0.30087 0.07037 C 0.29896 0.08079 0.29774 0.08704 0.29358 0.09676 C 0.28941 0.10648 0.28264 0.11875 0.27587 0.12871 C 0.2691 0.13866 0.26285 0.14931 0.25295 0.15648 C 0.24306 0.16366 0.22795 0.17014 0.21649 0.17176 C 0.20504 0.17338 0.19514 0.17037 0.1842 0.16621 C 0.17327 0.16204 0.16059 0.15672 0.15087 0.14676 C 0.14115 0.13681 0.13212 0.1206 0.12587 0.10648 C 0.11962 0.09236 0.11545 0.0794 0.11337 0.06204 C 0.11129 0.04468 0.11198 0.0176 0.11337 0.00232 C 0.11476 -0.01296 0.11962 -0.0206 0.1217 -0.02963 C 0.12379 -0.03865 0.12483 -0.04537 0.12587 -0.05185 " pathEditMode="relative" rAng="0" ptsTypes="aaaaaaaaaaaaaaaaaaaaaaaaaaa">
                                      <p:cBhvr>
                                        <p:cTn id="40" dur="5000" fill="hold"/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6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97 -0.05995 C 0.12691 -0.05416 0.13386 -0.04815 0.13872 -0.0419 C 0.14358 -0.03565 0.14462 -0.03032 0.14913 -0.02245 C 0.15365 -0.01458 0.16146 -0.00393 0.1658 0.00533 C 0.17014 0.01459 0.1724 0.02408 0.17517 0.0331 C 0.17795 0.04213 0.1783 0.05463 0.18247 0.05949 C 0.18663 0.06435 0.19236 0.0625 0.20052 0.06158 C 0.20868 0.06065 0.21892 0.05625 0.23142 0.05394 C 0.24392 0.05162 0.26354 0.04769 0.27552 0.04723 C 0.2875 0.04676 0.29445 0.04838 0.30313 0.05162 C 0.31181 0.05486 0.3184 0.06111 0.32726 0.06713 C 0.33611 0.07315 0.34774 0.08056 0.35642 0.0882 C 0.36511 0.09584 0.37344 0.10394 0.37934 0.11366 C 0.38524 0.12338 0.38854 0.13565 0.39184 0.14699 C 0.39514 0.15834 0.3974 0.16898 0.39913 0.18172 C 0.40087 0.19445 0.4033 0.20787 0.40226 0.22385 C 0.40122 0.23982 0.39931 0.26042 0.39306 0.27824 C 0.38681 0.29607 0.37413 0.3169 0.36476 0.33056 C 0.35538 0.34422 0.34931 0.35047 0.33646 0.35949 C 0.32361 0.36852 0.30417 0.38033 0.28802 0.38496 C 0.27188 0.38959 0.25573 0.39074 0.23976 0.38727 C 0.22379 0.3838 0.20469 0.37361 0.19184 0.36366 C 0.17899 0.35371 0.17188 0.34098 0.16267 0.32755 C 0.15347 0.31412 0.14306 0.30047 0.13663 0.2831 C 0.13021 0.26574 0.12535 0.2426 0.12413 0.22338 C 0.12292 0.20417 0.12517 0.18473 0.12969 0.16713 C 0.1342 0.14954 0.1441 0.13056 0.15139 0.11713 C 0.15868 0.10371 0.16771 0.09584 0.17309 0.08611 C 0.17847 0.07639 0.18125 0.06389 0.18351 0.0581 " pathEditMode="relative" rAng="0" ptsTypes="aaaaaaaaaaaaaaaaaaaaaaaaaaaaa">
                                      <p:cBhvr>
                                        <p:cTn id="63" dur="5000" fill="hold"/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0" y="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6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93 0.07338 C 0.19219 0.08496 0.19445 0.09653 0.19514 0.10949 C 0.19583 0.12246 0.19462 0.13611 0.1941 0.15116 C 0.19358 0.16621 0.19358 0.18473 0.19202 0.19977 C 0.19045 0.21482 0.18837 0.22848 0.18472 0.24144 C 0.18108 0.2544 0.17587 0.26528 0.17014 0.27755 C 0.16441 0.28982 0.15851 0.30417 0.15035 0.31505 C 0.14219 0.32593 0.12969 0.33681 0.12118 0.34283 C 0.11267 0.34885 0.10747 0.35047 0.09931 0.35116 C 0.09115 0.35185 0.08038 0.35047 0.07222 0.34699 C 0.06406 0.34352 0.05781 0.33843 0.05035 0.33033 C 0.04288 0.32223 0.03299 0.30857 0.02743 0.29838 C 0.02188 0.2882 0.02031 0.28102 0.01702 0.26922 C 0.01372 0.25741 0.01059 0.24074 0.00764 0.22755 C 0.00469 0.21435 0.00139 0.20278 -0.00069 0.19005 C -0.00278 0.17732 -0.00364 0.15903 -0.00451 0.15162 C -0.00538 0.14422 -0.00642 0.15209 -0.00608 0.14491 C -0.00573 0.13773 -0.00538 0.12246 -0.00278 0.10834 C -0.00017 0.09422 0.00573 0.07408 0.00972 0.05949 C 0.01372 0.04491 0.01927 0.02685 0.02118 0.0206 " pathEditMode="relative" rAng="0" ptsTypes="aaaaaaaaaaaaaaaaaaaa">
                                      <p:cBhvr>
                                        <p:cTn id="90" dur="5000" fill="hold"/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6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6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6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10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10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1000"/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1000"/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1000"/>
                                        <p:tgtEl>
                                          <p:spTgt spid="3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1000"/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/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1000"/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/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1000"/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/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1000"/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1000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1000"/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/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1000"/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1000"/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1" presetClass="exit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1000"/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46" grpId="0"/>
      <p:bldP spid="36764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F8A483E-ADA6-4261-B11F-677AD35AF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zh-CN" altLang="en-US"/>
              <a:t>欧拉图的判别法</a:t>
            </a:r>
          </a:p>
        </p:txBody>
      </p:sp>
      <p:sp>
        <p:nvSpPr>
          <p:cNvPr id="21507" name="Rectangle 8">
            <a:extLst>
              <a:ext uri="{FF2B5EF4-FFF2-40B4-BE49-F238E27FC236}">
                <a16:creationId xmlns:a16="http://schemas.microsoft.com/office/drawing/2014/main" id="{93C7B40B-2FC1-497C-8650-0986EF03CF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15.2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无向图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是半欧拉图当且仅当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连通且恰有两个奇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度顶点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证  必要性简单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充分性（利用定理</a:t>
            </a:r>
            <a:r>
              <a:rPr lang="en-US" altLang="zh-CN">
                <a:latin typeface="Times New Roman" panose="02020603050405020304" pitchFamily="18" charset="0"/>
              </a:rPr>
              <a:t>15.1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中的两个奇度顶点，令</a:t>
            </a:r>
            <a:endParaRPr lang="zh-CN" altLang="en-US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i="1">
                <a:latin typeface="Times New Roman" panose="02020603050405020304" pitchFamily="18" charset="0"/>
              </a:rPr>
              <a:t>                               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zh-CN" altLang="en-US">
                <a:latin typeface="Times New Roman" panose="02020603050405020304" pitchFamily="18" charset="0"/>
              </a:rPr>
              <a:t>连通且无奇度顶点，由定理</a:t>
            </a:r>
            <a:r>
              <a:rPr lang="en-US" altLang="zh-CN">
                <a:latin typeface="Times New Roman" panose="02020603050405020304" pitchFamily="18" charset="0"/>
              </a:rPr>
              <a:t>15.1</a:t>
            </a:r>
            <a:r>
              <a:rPr lang="zh-CN" altLang="en-US">
                <a:latin typeface="Times New Roman" panose="02020603050405020304" pitchFamily="18" charset="0"/>
              </a:rPr>
              <a:t>知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>
                <a:latin typeface="Times New Roman" panose="02020603050405020304" pitchFamily="18" charset="0"/>
              </a:rPr>
              <a:t>为欧拉图，因而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存在欧拉回路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，令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  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>
                <a:latin typeface="Times New Roman" panose="02020603050405020304" pitchFamily="18" charset="0"/>
              </a:rPr>
              <a:t>为 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中欧拉通路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FC071136-7F5B-463E-8491-7ABEB8E4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FA27D7-7A6D-44DA-B358-9D1168259EDA}" type="slidenum">
              <a:rPr lang="en-US" altLang="zh-CN" sz="1400"/>
              <a:pPr eaLnBrk="1" hangingPunct="1"/>
              <a:t>7</a:t>
            </a:fld>
            <a:endParaRPr lang="en-US" altLang="zh-CN" sz="1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0E57548-6636-4F03-8A4C-521C67145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有向欧拉图的判别法</a:t>
            </a:r>
          </a:p>
        </p:txBody>
      </p:sp>
      <p:sp>
        <p:nvSpPr>
          <p:cNvPr id="22531" name="Rectangle 8">
            <a:extLst>
              <a:ext uri="{FF2B5EF4-FFF2-40B4-BE49-F238E27FC236}">
                <a16:creationId xmlns:a16="http://schemas.microsoft.com/office/drawing/2014/main" id="{1504CD2F-2139-460C-8A3D-6EBAF855D5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229600" cy="5184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15.3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有向图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是欧拉图当且仅当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是强连通的且每个顶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点的入度都等于出度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本定理的证明类似于定理</a:t>
            </a:r>
            <a:r>
              <a:rPr lang="en-US" altLang="zh-CN">
                <a:latin typeface="Times New Roman" panose="02020603050405020304" pitchFamily="18" charset="0"/>
              </a:rPr>
              <a:t>15.1. </a:t>
            </a: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15.4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有向图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是半欧拉图当且仅当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是单向连通的，且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中恰有两个奇度顶点，其中一个的入度比出度大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，另一个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的出度比入度大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，而其余顶点的入度都等于出度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本定理的证明类似于定理</a:t>
            </a:r>
            <a:r>
              <a:rPr lang="en-US" altLang="zh-CN">
                <a:latin typeface="Times New Roman" panose="02020603050405020304" pitchFamily="18" charset="0"/>
              </a:rPr>
              <a:t>15.1. </a:t>
            </a:r>
          </a:p>
          <a:p>
            <a:pPr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15.5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是非平凡的欧拉图当且仅当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是连通的且为若干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个边不重的圈之并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可用归纳法证定理</a:t>
            </a:r>
            <a:r>
              <a:rPr lang="en-US" altLang="zh-CN">
                <a:latin typeface="Times New Roman" panose="02020603050405020304" pitchFamily="18" charset="0"/>
              </a:rPr>
              <a:t>15.5. 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F0C1FC47-E8A3-445D-9F89-17B084FA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9F56A5-22DC-41CE-87E1-B3ECE494357F}" type="slidenum">
              <a:rPr lang="en-US" altLang="zh-CN" sz="1400"/>
              <a:pPr eaLnBrk="1" hangingPunct="1"/>
              <a:t>8</a:t>
            </a:fld>
            <a:endParaRPr lang="en-US" altLang="zh-CN" sz="1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>
            <a:extLst>
              <a:ext uri="{FF2B5EF4-FFF2-40B4-BE49-F238E27FC236}">
                <a16:creationId xmlns:a16="http://schemas.microsoft.com/office/drawing/2014/main" id="{C3263596-646E-48F1-BFF4-80EA8FFBC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417513"/>
          </a:xfrm>
        </p:spPr>
        <p:txBody>
          <a:bodyPr/>
          <a:lstStyle/>
          <a:p>
            <a:pPr algn="ctr" eaLnBrk="1" hangingPunct="1"/>
            <a:r>
              <a:rPr lang="zh-CN" altLang="en-US"/>
              <a:t>例题</a:t>
            </a:r>
          </a:p>
        </p:txBody>
      </p:sp>
      <p:sp>
        <p:nvSpPr>
          <p:cNvPr id="23555" name="Rectangle 9">
            <a:extLst>
              <a:ext uri="{FF2B5EF4-FFF2-40B4-BE49-F238E27FC236}">
                <a16:creationId xmlns:a16="http://schemas.microsoft.com/office/drawing/2014/main" id="{E6070FB4-F48B-4619-ABCE-67549041E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8229600" cy="1368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是欧拉图，但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不是平凡图，也不是一个环，则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2.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证  只需证明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中不可能有桥（如何证明？）</a:t>
            </a: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F898F2F5-297E-416B-B25D-5938808C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B88463-76E7-437E-AB8C-EB501F9A05BB}" type="slidenum">
              <a:rPr lang="en-US" altLang="zh-CN" sz="1400"/>
              <a:pPr eaLnBrk="1" hangingPunct="1"/>
              <a:t>9</a:t>
            </a:fld>
            <a:endParaRPr lang="en-US" altLang="zh-CN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CEF27AC4-BA77-4D8A-8DC5-22448E7C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45125"/>
            <a:ext cx="7561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/>
              <a:t>上图中，</a:t>
            </a:r>
            <a:r>
              <a:rPr lang="en-US" altLang="zh-CN" b="1">
                <a:latin typeface="Times New Roman" panose="02020603050405020304" pitchFamily="18" charset="0"/>
              </a:rPr>
              <a:t>(1),(2)</a:t>
            </a:r>
            <a:r>
              <a:rPr lang="zh-CN" altLang="en-US" b="1">
                <a:latin typeface="Times New Roman" panose="02020603050405020304" pitchFamily="18" charset="0"/>
              </a:rPr>
              <a:t>两</a:t>
            </a:r>
            <a:r>
              <a:rPr lang="zh-CN" altLang="en-US" b="1"/>
              <a:t>图都是欧拉图，均从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/>
              <a:t>点出发，如何一次成功地走出一条欧拉回路来？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8FDFC05E-9CB4-4BEF-9D2A-ABED27BB4D0F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492375"/>
            <a:ext cx="6913563" cy="2779713"/>
            <a:chOff x="476" y="1616"/>
            <a:chExt cx="4355" cy="1751"/>
          </a:xfrm>
        </p:grpSpPr>
        <p:pic>
          <p:nvPicPr>
            <p:cNvPr id="23559" name="Picture 10" descr="15-4">
              <a:extLst>
                <a:ext uri="{FF2B5EF4-FFF2-40B4-BE49-F238E27FC236}">
                  <a16:creationId xmlns:a16="http://schemas.microsoft.com/office/drawing/2014/main" id="{E42C5AB0-C9D8-47E8-94D8-DF4AA5FD4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49"/>
            <a:stretch>
              <a:fillRect/>
            </a:stretch>
          </p:blipFill>
          <p:spPr bwMode="auto">
            <a:xfrm>
              <a:off x="476" y="1616"/>
              <a:ext cx="4355" cy="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Text Box 12">
              <a:extLst>
                <a:ext uri="{FF2B5EF4-FFF2-40B4-BE49-F238E27FC236}">
                  <a16:creationId xmlns:a16="http://schemas.microsoft.com/office/drawing/2014/main" id="{6C309C18-87EA-47C9-8077-E7120991F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079"/>
              <a:ext cx="41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            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                             (2)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3360</TotalTime>
  <Words>3131</Words>
  <Application>Microsoft Office PowerPoint</Application>
  <PresentationFormat>全屏显示(4:3)</PresentationFormat>
  <Paragraphs>352</Paragraphs>
  <Slides>42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华文中宋</vt:lpstr>
      <vt:lpstr>Verdana</vt:lpstr>
      <vt:lpstr>Times New Roman</vt:lpstr>
      <vt:lpstr>Symbol</vt:lpstr>
      <vt:lpstr>BankGothic Md BT</vt:lpstr>
      <vt:lpstr>黑体</vt:lpstr>
      <vt:lpstr>默认设计模板</vt:lpstr>
      <vt:lpstr>MathType 5.0 Equation</vt:lpstr>
      <vt:lpstr>公式</vt:lpstr>
      <vt:lpstr>Microsoft Word 97 - 2003 文档</vt:lpstr>
      <vt:lpstr>第十五章：欧拉图与哈密顿图</vt:lpstr>
      <vt:lpstr>PowerPoint 演示文稿</vt:lpstr>
      <vt:lpstr>欧拉图定义</vt:lpstr>
      <vt:lpstr>PowerPoint 演示文稿</vt:lpstr>
      <vt:lpstr>无向欧拉图的判别法</vt:lpstr>
      <vt:lpstr>PowerPoint 演示文稿</vt:lpstr>
      <vt:lpstr>欧拉图的判别法</vt:lpstr>
      <vt:lpstr>有向欧拉图的判别法</vt:lpstr>
      <vt:lpstr>例题</vt:lpstr>
      <vt:lpstr>Fleury算法</vt:lpstr>
      <vt:lpstr>回顾</vt:lpstr>
      <vt:lpstr>回顾</vt:lpstr>
      <vt:lpstr>第十五章 欧拉图与哈密顿图</vt:lpstr>
      <vt:lpstr>15.2 哈密顿图</vt:lpstr>
      <vt:lpstr>哈密顿图与半哈密顿图</vt:lpstr>
      <vt:lpstr>实例</vt:lpstr>
      <vt:lpstr>无向哈密顿图的必要条件</vt:lpstr>
      <vt:lpstr>几点说明</vt:lpstr>
      <vt:lpstr>无向哈密顿图的充分条件</vt:lpstr>
      <vt:lpstr>无向哈密顿图的充分条件</vt:lpstr>
      <vt:lpstr>判断某图是否为哈密顿图方法 </vt:lpstr>
      <vt:lpstr>判断某图是否为哈密顿图方法 </vt:lpstr>
      <vt:lpstr>PowerPoint 演示文稿</vt:lpstr>
      <vt:lpstr>PowerPoint 演示文稿</vt:lpstr>
      <vt:lpstr>第十五章 欧拉图与哈密顿图</vt:lpstr>
      <vt:lpstr>PowerPoint 演示文稿</vt:lpstr>
      <vt:lpstr>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货郎担问题</vt:lpstr>
      <vt:lpstr>  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涂山月</cp:lastModifiedBy>
  <cp:revision>465</cp:revision>
  <dcterms:created xsi:type="dcterms:W3CDTF">2007-11-19T20:33:53Z</dcterms:created>
  <dcterms:modified xsi:type="dcterms:W3CDTF">2018-06-01T17:09:56Z</dcterms:modified>
</cp:coreProperties>
</file>