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4"/>
  </p:notesMasterIdLst>
  <p:handoutMasterIdLst>
    <p:handoutMasterId r:id="rId85"/>
  </p:handoutMasterIdLst>
  <p:sldIdLst>
    <p:sldId id="590" r:id="rId2"/>
    <p:sldId id="591" r:id="rId3"/>
    <p:sldId id="256" r:id="rId4"/>
    <p:sldId id="604" r:id="rId5"/>
    <p:sldId id="608" r:id="rId6"/>
    <p:sldId id="606" r:id="rId7"/>
    <p:sldId id="605" r:id="rId8"/>
    <p:sldId id="607" r:id="rId9"/>
    <p:sldId id="592" r:id="rId10"/>
    <p:sldId id="609" r:id="rId11"/>
    <p:sldId id="260" r:id="rId12"/>
    <p:sldId id="261" r:id="rId13"/>
    <p:sldId id="503" r:id="rId14"/>
    <p:sldId id="504" r:id="rId15"/>
    <p:sldId id="262" r:id="rId16"/>
    <p:sldId id="264" r:id="rId17"/>
    <p:sldId id="267" r:id="rId18"/>
    <p:sldId id="268" r:id="rId19"/>
    <p:sldId id="269" r:id="rId20"/>
    <p:sldId id="270" r:id="rId21"/>
    <p:sldId id="649" r:id="rId22"/>
    <p:sldId id="650" r:id="rId23"/>
    <p:sldId id="501" r:id="rId24"/>
    <p:sldId id="271" r:id="rId25"/>
    <p:sldId id="505" r:id="rId26"/>
    <p:sldId id="506" r:id="rId27"/>
    <p:sldId id="610" r:id="rId28"/>
    <p:sldId id="509" r:id="rId29"/>
    <p:sldId id="510" r:id="rId30"/>
    <p:sldId id="511" r:id="rId31"/>
    <p:sldId id="513" r:id="rId32"/>
    <p:sldId id="516" r:id="rId33"/>
    <p:sldId id="272" r:id="rId34"/>
    <p:sldId id="514" r:id="rId35"/>
    <p:sldId id="515" r:id="rId36"/>
    <p:sldId id="507" r:id="rId37"/>
    <p:sldId id="517" r:id="rId38"/>
    <p:sldId id="518" r:id="rId39"/>
    <p:sldId id="279" r:id="rId40"/>
    <p:sldId id="594" r:id="rId41"/>
    <p:sldId id="288" r:id="rId42"/>
    <p:sldId id="289" r:id="rId43"/>
    <p:sldId id="290" r:id="rId44"/>
    <p:sldId id="291" r:id="rId45"/>
    <p:sldId id="519" r:id="rId46"/>
    <p:sldId id="613" r:id="rId47"/>
    <p:sldId id="521" r:id="rId48"/>
    <p:sldId id="522" r:id="rId49"/>
    <p:sldId id="523" r:id="rId50"/>
    <p:sldId id="524" r:id="rId51"/>
    <p:sldId id="294" r:id="rId52"/>
    <p:sldId id="595" r:id="rId53"/>
    <p:sldId id="615" r:id="rId54"/>
    <p:sldId id="528" r:id="rId55"/>
    <p:sldId id="531" r:id="rId56"/>
    <p:sldId id="532" r:id="rId57"/>
    <p:sldId id="529" r:id="rId58"/>
    <p:sldId id="533" r:id="rId59"/>
    <p:sldId id="534" r:id="rId60"/>
    <p:sldId id="535" r:id="rId61"/>
    <p:sldId id="597" r:id="rId62"/>
    <p:sldId id="550" r:id="rId63"/>
    <p:sldId id="651" r:id="rId64"/>
    <p:sldId id="581" r:id="rId65"/>
    <p:sldId id="585" r:id="rId66"/>
    <p:sldId id="551" r:id="rId67"/>
    <p:sldId id="552" r:id="rId68"/>
    <p:sldId id="553" r:id="rId69"/>
    <p:sldId id="554" r:id="rId70"/>
    <p:sldId id="617" r:id="rId71"/>
    <p:sldId id="557" r:id="rId72"/>
    <p:sldId id="565" r:id="rId73"/>
    <p:sldId id="566" r:id="rId74"/>
    <p:sldId id="567" r:id="rId75"/>
    <p:sldId id="618" r:id="rId76"/>
    <p:sldId id="570" r:id="rId77"/>
    <p:sldId id="572" r:id="rId78"/>
    <p:sldId id="573" r:id="rId79"/>
    <p:sldId id="574" r:id="rId80"/>
    <p:sldId id="575" r:id="rId81"/>
    <p:sldId id="589" r:id="rId82"/>
    <p:sldId id="602" r:id="rId83"/>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7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00FF00"/>
    <a:srgbClr val="3333FF"/>
    <a:srgbClr val="3366FF"/>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46" autoAdjust="0"/>
    <p:restoredTop sz="94746" autoAdjust="0"/>
  </p:normalViewPr>
  <p:slideViewPr>
    <p:cSldViewPr>
      <p:cViewPr varScale="1">
        <p:scale>
          <a:sx n="64" d="100"/>
          <a:sy n="64" d="100"/>
        </p:scale>
        <p:origin x="466" y="67"/>
      </p:cViewPr>
      <p:guideLst>
        <p:guide orient="horz" pos="2160"/>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50.wmf"/><Relationship Id="rId5" Type="http://schemas.openxmlformats.org/officeDocument/2006/relationships/image" Target="../media/image51.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0754" name="Rectangle 2">
            <a:extLst>
              <a:ext uri="{FF2B5EF4-FFF2-40B4-BE49-F238E27FC236}">
                <a16:creationId xmlns:a16="http://schemas.microsoft.com/office/drawing/2014/main" id="{B99B020D-5328-4499-95F2-1B46653C640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en-US" altLang="zh-CN"/>
          </a:p>
        </p:txBody>
      </p:sp>
      <p:sp>
        <p:nvSpPr>
          <p:cNvPr id="970755" name="Rectangle 3">
            <a:extLst>
              <a:ext uri="{FF2B5EF4-FFF2-40B4-BE49-F238E27FC236}">
                <a16:creationId xmlns:a16="http://schemas.microsoft.com/office/drawing/2014/main" id="{111415D2-E42E-43A7-BC09-93653F419F9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970756" name="Rectangle 4">
            <a:extLst>
              <a:ext uri="{FF2B5EF4-FFF2-40B4-BE49-F238E27FC236}">
                <a16:creationId xmlns:a16="http://schemas.microsoft.com/office/drawing/2014/main" id="{59F288C5-29C7-4123-BCD1-4AE14ADE664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en-US" altLang="zh-CN"/>
          </a:p>
        </p:txBody>
      </p:sp>
      <p:sp>
        <p:nvSpPr>
          <p:cNvPr id="970757" name="Rectangle 5">
            <a:extLst>
              <a:ext uri="{FF2B5EF4-FFF2-40B4-BE49-F238E27FC236}">
                <a16:creationId xmlns:a16="http://schemas.microsoft.com/office/drawing/2014/main" id="{73D12DDE-19BF-41EA-99C4-8FC350A2433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185A064-682C-4CBB-8164-282660B2539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AEC74FF-E10D-4062-86F3-D581C15A3B6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en-US" altLang="zh-CN"/>
          </a:p>
        </p:txBody>
      </p:sp>
      <p:sp>
        <p:nvSpPr>
          <p:cNvPr id="15363" name="Rectangle 3">
            <a:extLst>
              <a:ext uri="{FF2B5EF4-FFF2-40B4-BE49-F238E27FC236}">
                <a16:creationId xmlns:a16="http://schemas.microsoft.com/office/drawing/2014/main" id="{086CC842-9618-41C0-AB02-6CE1366F105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86020" name="Rectangle 4">
            <a:extLst>
              <a:ext uri="{FF2B5EF4-FFF2-40B4-BE49-F238E27FC236}">
                <a16:creationId xmlns:a16="http://schemas.microsoft.com/office/drawing/2014/main" id="{D39F5E1C-DAED-4BF6-A242-C5D3F3A9629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F6B6F926-11A2-48F1-98A7-DCB2CE8A068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404286C4-F123-44B9-8E65-4D6D348395F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en-US" altLang="zh-CN"/>
          </a:p>
        </p:txBody>
      </p:sp>
      <p:sp>
        <p:nvSpPr>
          <p:cNvPr id="15367" name="Rectangle 7">
            <a:extLst>
              <a:ext uri="{FF2B5EF4-FFF2-40B4-BE49-F238E27FC236}">
                <a16:creationId xmlns:a16="http://schemas.microsoft.com/office/drawing/2014/main" id="{6835BDA2-F4BD-43DD-BD01-2641A2832AE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9BAA6D9-367A-4740-AA0A-1E9B3E895B5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C8601882-7805-4E94-B4CE-6526BD8DB3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C389F43E-C36C-47B2-985E-9F679198A83B}" type="slidenum">
              <a:rPr lang="en-US" altLang="zh-CN" sz="1200"/>
              <a:pPr eaLnBrk="1" hangingPunct="1"/>
              <a:t>3</a:t>
            </a:fld>
            <a:endParaRPr lang="en-US" altLang="zh-CN" sz="1200"/>
          </a:p>
        </p:txBody>
      </p:sp>
      <p:sp>
        <p:nvSpPr>
          <p:cNvPr id="87043" name="Rectangle 2">
            <a:extLst>
              <a:ext uri="{FF2B5EF4-FFF2-40B4-BE49-F238E27FC236}">
                <a16:creationId xmlns:a16="http://schemas.microsoft.com/office/drawing/2014/main" id="{DBFED66C-27F0-4327-A3F9-E91D69222C4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2AC68E4-EBE4-4FD0-A1E0-324F292A7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2F8D33E-88E2-4EDC-8C60-89401BD36F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37E023F-506F-4205-8566-29836536CEFB}" type="slidenum">
              <a:rPr lang="en-US" altLang="zh-CN" sz="1200"/>
              <a:pPr eaLnBrk="1" hangingPunct="1"/>
              <a:t>18</a:t>
            </a:fld>
            <a:endParaRPr lang="en-US" altLang="zh-CN" sz="1200"/>
          </a:p>
        </p:txBody>
      </p:sp>
      <p:sp>
        <p:nvSpPr>
          <p:cNvPr id="96259" name="Rectangle 2">
            <a:extLst>
              <a:ext uri="{FF2B5EF4-FFF2-40B4-BE49-F238E27FC236}">
                <a16:creationId xmlns:a16="http://schemas.microsoft.com/office/drawing/2014/main" id="{B0EFE12E-4767-4213-B82C-41471F09D2A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54F11600-B954-4E45-955E-E45F7CB3EF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6D78F2A-46CE-47E2-A25B-FAEBC02099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7AD35F87-DE7C-48CA-A17D-F869938F15A2}" type="slidenum">
              <a:rPr lang="en-US" altLang="zh-CN" sz="1200"/>
              <a:pPr eaLnBrk="1" hangingPunct="1"/>
              <a:t>19</a:t>
            </a:fld>
            <a:endParaRPr lang="en-US" altLang="zh-CN" sz="1200"/>
          </a:p>
        </p:txBody>
      </p:sp>
      <p:sp>
        <p:nvSpPr>
          <p:cNvPr id="97283" name="Rectangle 2">
            <a:extLst>
              <a:ext uri="{FF2B5EF4-FFF2-40B4-BE49-F238E27FC236}">
                <a16:creationId xmlns:a16="http://schemas.microsoft.com/office/drawing/2014/main" id="{10203212-D58D-4C2C-BF9D-8865F711BDD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F8EE08A-69BC-4A97-84C2-B9F9752893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49160D1-A774-4D41-B9E2-C06EDBB13C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DD4E83F6-5ECD-4B03-8A6B-744DF58ED791}" type="slidenum">
              <a:rPr lang="en-US" altLang="zh-CN" sz="1200"/>
              <a:pPr eaLnBrk="1" hangingPunct="1"/>
              <a:t>20</a:t>
            </a:fld>
            <a:endParaRPr lang="en-US" altLang="zh-CN" sz="1200"/>
          </a:p>
        </p:txBody>
      </p:sp>
      <p:sp>
        <p:nvSpPr>
          <p:cNvPr id="98307" name="Rectangle 2">
            <a:extLst>
              <a:ext uri="{FF2B5EF4-FFF2-40B4-BE49-F238E27FC236}">
                <a16:creationId xmlns:a16="http://schemas.microsoft.com/office/drawing/2014/main" id="{4D1CE8AF-3CC7-4BEE-BDDD-100BFA74E652}"/>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FC408E25-E1DA-40C1-BF34-FA8A5B5B28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11054672-BDA7-4C8B-9818-D124E31BA6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E850249-53B4-4E3D-A47C-C58896561206}" type="slidenum">
              <a:rPr lang="en-US" altLang="zh-CN" sz="1200"/>
              <a:pPr eaLnBrk="1" hangingPunct="1"/>
              <a:t>23</a:t>
            </a:fld>
            <a:endParaRPr lang="en-US" altLang="zh-CN" sz="1200"/>
          </a:p>
        </p:txBody>
      </p:sp>
      <p:sp>
        <p:nvSpPr>
          <p:cNvPr id="99331" name="Rectangle 2">
            <a:extLst>
              <a:ext uri="{FF2B5EF4-FFF2-40B4-BE49-F238E27FC236}">
                <a16:creationId xmlns:a16="http://schemas.microsoft.com/office/drawing/2014/main" id="{3DBDD445-A2A0-44ED-AD03-391353B1BB2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DDD6C353-B542-4771-9922-9BB8EC3860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0D08972-5152-46BB-BBFB-9101859E9E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C9FE503E-6B22-441C-A447-2E4B61994603}" type="slidenum">
              <a:rPr lang="en-US" altLang="zh-CN" sz="1200"/>
              <a:pPr eaLnBrk="1" hangingPunct="1"/>
              <a:t>24</a:t>
            </a:fld>
            <a:endParaRPr lang="en-US" altLang="zh-CN" sz="1200"/>
          </a:p>
        </p:txBody>
      </p:sp>
      <p:sp>
        <p:nvSpPr>
          <p:cNvPr id="100355" name="Rectangle 2">
            <a:extLst>
              <a:ext uri="{FF2B5EF4-FFF2-40B4-BE49-F238E27FC236}">
                <a16:creationId xmlns:a16="http://schemas.microsoft.com/office/drawing/2014/main" id="{CC6A637D-C2C3-4A72-939A-9DFA21EA0257}"/>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5F0D225A-BD77-4A7B-9397-7E02A290FA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114237E-BCCB-4E8B-AA4F-2A1BA31449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4F9EEDAB-5C99-4F9C-8727-C04160C7DC0F}" type="slidenum">
              <a:rPr lang="en-US" altLang="zh-CN" sz="1200"/>
              <a:pPr eaLnBrk="1" hangingPunct="1"/>
              <a:t>25</a:t>
            </a:fld>
            <a:endParaRPr lang="en-US" altLang="zh-CN" sz="1200"/>
          </a:p>
        </p:txBody>
      </p:sp>
      <p:sp>
        <p:nvSpPr>
          <p:cNvPr id="101379" name="Rectangle 2">
            <a:extLst>
              <a:ext uri="{FF2B5EF4-FFF2-40B4-BE49-F238E27FC236}">
                <a16:creationId xmlns:a16="http://schemas.microsoft.com/office/drawing/2014/main" id="{43D8F925-7A87-49B7-A504-6824A47D86E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8713950-DADB-402A-BBD2-2635249BA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FBA371DA-FAD3-4BAC-9234-C683EDEFC0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50D84D85-63F2-4199-B100-5719C8F71BD2}" type="slidenum">
              <a:rPr lang="en-US" altLang="zh-CN" sz="1200"/>
              <a:pPr eaLnBrk="1" hangingPunct="1"/>
              <a:t>26</a:t>
            </a:fld>
            <a:endParaRPr lang="en-US" altLang="zh-CN" sz="1200"/>
          </a:p>
        </p:txBody>
      </p:sp>
      <p:sp>
        <p:nvSpPr>
          <p:cNvPr id="102403" name="Rectangle 2">
            <a:extLst>
              <a:ext uri="{FF2B5EF4-FFF2-40B4-BE49-F238E27FC236}">
                <a16:creationId xmlns:a16="http://schemas.microsoft.com/office/drawing/2014/main" id="{4BAF4176-8FCD-4D6F-80B4-741A1D97E70A}"/>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F9A5E59-B155-420A-866F-6810E843C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FA9FB286-6615-4E86-8639-4706AB0812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8C85DC3F-D371-40C2-A8B9-022FF02C36AE}" type="slidenum">
              <a:rPr lang="en-US" altLang="zh-CN" sz="1200"/>
              <a:pPr eaLnBrk="1" hangingPunct="1"/>
              <a:t>28</a:t>
            </a:fld>
            <a:endParaRPr lang="en-US" altLang="zh-CN" sz="1200"/>
          </a:p>
        </p:txBody>
      </p:sp>
      <p:sp>
        <p:nvSpPr>
          <p:cNvPr id="103427" name="Rectangle 2">
            <a:extLst>
              <a:ext uri="{FF2B5EF4-FFF2-40B4-BE49-F238E27FC236}">
                <a16:creationId xmlns:a16="http://schemas.microsoft.com/office/drawing/2014/main" id="{81E3908D-BC20-496F-BCA1-F16607AF62A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2540576-DBD2-46F9-BE83-27BA50D0B3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33AADEE-E3D4-44D3-B261-C31886826F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767F7ACF-8C83-4DB0-89AE-EC563B7B43C3}" type="slidenum">
              <a:rPr lang="en-US" altLang="zh-CN" sz="1200"/>
              <a:pPr eaLnBrk="1" hangingPunct="1"/>
              <a:t>29</a:t>
            </a:fld>
            <a:endParaRPr lang="en-US" altLang="zh-CN" sz="1200"/>
          </a:p>
        </p:txBody>
      </p:sp>
      <p:sp>
        <p:nvSpPr>
          <p:cNvPr id="104451" name="Rectangle 2">
            <a:extLst>
              <a:ext uri="{FF2B5EF4-FFF2-40B4-BE49-F238E27FC236}">
                <a16:creationId xmlns:a16="http://schemas.microsoft.com/office/drawing/2014/main" id="{0976A32F-7643-42C3-AFF5-4FFD5422752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C3B60F1F-8FB2-428F-A05F-D5594C2B9F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CF3DBCB-873E-40FB-9621-A0ED39B4A7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4B853274-0867-4813-8CDC-3BC664E11CBF}" type="slidenum">
              <a:rPr lang="en-US" altLang="zh-CN" sz="1200"/>
              <a:pPr eaLnBrk="1" hangingPunct="1"/>
              <a:t>30</a:t>
            </a:fld>
            <a:endParaRPr lang="en-US" altLang="zh-CN" sz="1200"/>
          </a:p>
        </p:txBody>
      </p:sp>
      <p:sp>
        <p:nvSpPr>
          <p:cNvPr id="105475" name="Rectangle 2">
            <a:extLst>
              <a:ext uri="{FF2B5EF4-FFF2-40B4-BE49-F238E27FC236}">
                <a16:creationId xmlns:a16="http://schemas.microsoft.com/office/drawing/2014/main" id="{35FD3373-801A-4787-B4A3-E43D523BE08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BAA0775-CF30-495A-A717-B07C742FD8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7896FCC-FD96-4A32-8032-CF22654DB90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91A11DAB-3897-4336-979B-D03336BC58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59FDBE3-7221-40A5-AD36-6C7D40D10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C6FE2B85-15DE-4192-BB4E-ECAB068FC776}" type="slidenum">
              <a:rPr lang="en-US" altLang="zh-CN" sz="1200"/>
              <a:pPr eaLnBrk="1" hangingPunct="1"/>
              <a:t>31</a:t>
            </a:fld>
            <a:endParaRPr lang="en-US" altLang="zh-CN" sz="1200"/>
          </a:p>
        </p:txBody>
      </p:sp>
      <p:sp>
        <p:nvSpPr>
          <p:cNvPr id="106499" name="Rectangle 2">
            <a:extLst>
              <a:ext uri="{FF2B5EF4-FFF2-40B4-BE49-F238E27FC236}">
                <a16:creationId xmlns:a16="http://schemas.microsoft.com/office/drawing/2014/main" id="{BF3371A9-AA6B-434F-9740-063EBDDAD4B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4A1D8D4A-7810-47C9-A33C-BDB0C3F4E7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9E7D63D-0119-4186-9CB9-5CD23B4E9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0CEE2EB9-3C29-4E31-8E3D-9830F02F5ABB}" type="slidenum">
              <a:rPr lang="en-US" altLang="zh-CN" sz="1200"/>
              <a:pPr eaLnBrk="1" hangingPunct="1"/>
              <a:t>32</a:t>
            </a:fld>
            <a:endParaRPr lang="en-US" altLang="zh-CN" sz="1200"/>
          </a:p>
        </p:txBody>
      </p:sp>
      <p:sp>
        <p:nvSpPr>
          <p:cNvPr id="107523" name="Rectangle 2">
            <a:extLst>
              <a:ext uri="{FF2B5EF4-FFF2-40B4-BE49-F238E27FC236}">
                <a16:creationId xmlns:a16="http://schemas.microsoft.com/office/drawing/2014/main" id="{7E5CB18E-8B3D-4923-920B-77DC0D4391CA}"/>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C848DF64-7446-4A9C-BA5F-AF4EC609DA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5D44F49A-25EA-4EC7-AE22-B5A5642E9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D6001FB6-2EB2-4B7F-810E-6A4D90932FEF}" type="slidenum">
              <a:rPr lang="en-US" altLang="zh-CN" sz="1200"/>
              <a:pPr eaLnBrk="1" hangingPunct="1"/>
              <a:t>33</a:t>
            </a:fld>
            <a:endParaRPr lang="en-US" altLang="zh-CN" sz="1200"/>
          </a:p>
        </p:txBody>
      </p:sp>
      <p:sp>
        <p:nvSpPr>
          <p:cNvPr id="108547" name="Rectangle 2">
            <a:extLst>
              <a:ext uri="{FF2B5EF4-FFF2-40B4-BE49-F238E27FC236}">
                <a16:creationId xmlns:a16="http://schemas.microsoft.com/office/drawing/2014/main" id="{66FBADF4-BAE5-4B02-B781-B92F6B38ADAA}"/>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3211219D-D295-4738-9C5F-426C108DE8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1F9593E-C614-4A2D-BC4C-F7F4CFB8F7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A6918DE0-7CDD-4A32-90B7-F48E7F6C0CDA}" type="slidenum">
              <a:rPr lang="en-US" altLang="zh-CN" sz="1200"/>
              <a:pPr eaLnBrk="1" hangingPunct="1"/>
              <a:t>34</a:t>
            </a:fld>
            <a:endParaRPr lang="en-US" altLang="zh-CN" sz="1200"/>
          </a:p>
        </p:txBody>
      </p:sp>
      <p:sp>
        <p:nvSpPr>
          <p:cNvPr id="109571" name="Rectangle 2">
            <a:extLst>
              <a:ext uri="{FF2B5EF4-FFF2-40B4-BE49-F238E27FC236}">
                <a16:creationId xmlns:a16="http://schemas.microsoft.com/office/drawing/2014/main" id="{1D7CE8D8-0FE2-4124-87CC-68E4B378A4B8}"/>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1BC9043-FB18-405D-8C82-F4598EDD37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7FD8B296-0508-4CC0-991D-B6AFAE436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7707879-01E7-4666-BB5E-4472601C53C5}" type="slidenum">
              <a:rPr lang="en-US" altLang="zh-CN" sz="1200"/>
              <a:pPr eaLnBrk="1" hangingPunct="1"/>
              <a:t>35</a:t>
            </a:fld>
            <a:endParaRPr lang="en-US" altLang="zh-CN" sz="1200"/>
          </a:p>
        </p:txBody>
      </p:sp>
      <p:sp>
        <p:nvSpPr>
          <p:cNvPr id="110595" name="Rectangle 2">
            <a:extLst>
              <a:ext uri="{FF2B5EF4-FFF2-40B4-BE49-F238E27FC236}">
                <a16:creationId xmlns:a16="http://schemas.microsoft.com/office/drawing/2014/main" id="{1F631AD1-45A9-4D49-859F-BAAEFB214A5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4AD78313-208B-4FDA-9EA1-26DEFD4B4A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7D0C53B-CCDC-4716-B8DD-A64F6DD5F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3505EC0-E696-4C2D-A6F7-C1476154176B}" type="slidenum">
              <a:rPr lang="en-US" altLang="zh-CN" sz="1200"/>
              <a:pPr eaLnBrk="1" hangingPunct="1"/>
              <a:t>36</a:t>
            </a:fld>
            <a:endParaRPr lang="en-US" altLang="zh-CN" sz="1200"/>
          </a:p>
        </p:txBody>
      </p:sp>
      <p:sp>
        <p:nvSpPr>
          <p:cNvPr id="111619" name="Rectangle 2">
            <a:extLst>
              <a:ext uri="{FF2B5EF4-FFF2-40B4-BE49-F238E27FC236}">
                <a16:creationId xmlns:a16="http://schemas.microsoft.com/office/drawing/2014/main" id="{3DE9CFB8-366B-43A6-81DC-E57573BBEF74}"/>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563515C-7549-4452-BEB9-C47157AB84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44C5D35-C5F7-41F6-961A-85C3356E9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6C00A3EF-5E98-4C80-887F-9373770070DE}" type="slidenum">
              <a:rPr lang="en-US" altLang="zh-CN" sz="1200"/>
              <a:pPr eaLnBrk="1" hangingPunct="1"/>
              <a:t>37</a:t>
            </a:fld>
            <a:endParaRPr lang="en-US" altLang="zh-CN" sz="1200"/>
          </a:p>
        </p:txBody>
      </p:sp>
      <p:sp>
        <p:nvSpPr>
          <p:cNvPr id="112643" name="Rectangle 2">
            <a:extLst>
              <a:ext uri="{FF2B5EF4-FFF2-40B4-BE49-F238E27FC236}">
                <a16:creationId xmlns:a16="http://schemas.microsoft.com/office/drawing/2014/main" id="{DF372145-167D-447B-B9A7-920CD71F938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9BE1568-3EFA-4095-831B-8E281979B1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A09466C7-8291-48D6-83EE-F2024DF86F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D93CEEE5-2284-4F57-BD85-42CE865FB43D}" type="slidenum">
              <a:rPr lang="en-US" altLang="zh-CN" sz="1200"/>
              <a:pPr eaLnBrk="1" hangingPunct="1"/>
              <a:t>38</a:t>
            </a:fld>
            <a:endParaRPr lang="en-US" altLang="zh-CN" sz="1200"/>
          </a:p>
        </p:txBody>
      </p:sp>
      <p:sp>
        <p:nvSpPr>
          <p:cNvPr id="113667" name="Rectangle 2">
            <a:extLst>
              <a:ext uri="{FF2B5EF4-FFF2-40B4-BE49-F238E27FC236}">
                <a16:creationId xmlns:a16="http://schemas.microsoft.com/office/drawing/2014/main" id="{C8A13863-2BD4-4B29-9E26-5D4DBE21E7D8}"/>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A04EC926-CB5D-48EF-8A5F-522F09F00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741E632-A9C1-4145-AD74-5124B2E443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6C98A906-5B2B-4909-BBE3-4143598C3F05}" type="slidenum">
              <a:rPr lang="en-US" altLang="zh-CN" sz="1200"/>
              <a:pPr eaLnBrk="1" hangingPunct="1"/>
              <a:t>39</a:t>
            </a:fld>
            <a:endParaRPr lang="en-US" altLang="zh-CN" sz="1200"/>
          </a:p>
        </p:txBody>
      </p:sp>
      <p:sp>
        <p:nvSpPr>
          <p:cNvPr id="114691" name="Rectangle 2">
            <a:extLst>
              <a:ext uri="{FF2B5EF4-FFF2-40B4-BE49-F238E27FC236}">
                <a16:creationId xmlns:a16="http://schemas.microsoft.com/office/drawing/2014/main" id="{E11C065C-5E14-4384-A0DD-298748B0924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92850710-712A-4248-83A1-1CBB63EE2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3943EAD-BB2F-40C2-AE61-A946A2722250}"/>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60D680D7-8CE5-470E-9B74-EA54ED4F2B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324926A-2E6E-42A8-B4E6-08F1D8BFA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784403E9-2D52-4C01-8439-4C0D95015117}" type="slidenum">
              <a:rPr lang="en-US" altLang="zh-CN" sz="1200"/>
              <a:pPr eaLnBrk="1" hangingPunct="1"/>
              <a:t>11</a:t>
            </a:fld>
            <a:endParaRPr lang="en-US" altLang="zh-CN" sz="1200"/>
          </a:p>
        </p:txBody>
      </p:sp>
      <p:sp>
        <p:nvSpPr>
          <p:cNvPr id="89091" name="Rectangle 2">
            <a:extLst>
              <a:ext uri="{FF2B5EF4-FFF2-40B4-BE49-F238E27FC236}">
                <a16:creationId xmlns:a16="http://schemas.microsoft.com/office/drawing/2014/main" id="{A682975B-47F3-4104-BB7A-ABD117DFBC09}"/>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F22EC10-A6F1-40F7-BFCF-720CA4305F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968EDC2-9AC7-4316-8994-7EA25432F8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6AEF1005-0787-4083-99D2-8EEE8AB7C78C}" type="slidenum">
              <a:rPr lang="en-US" altLang="zh-CN" sz="1200"/>
              <a:pPr eaLnBrk="1" hangingPunct="1"/>
              <a:t>41</a:t>
            </a:fld>
            <a:endParaRPr lang="en-US" altLang="zh-CN" sz="1200"/>
          </a:p>
        </p:txBody>
      </p:sp>
      <p:sp>
        <p:nvSpPr>
          <p:cNvPr id="116739" name="Rectangle 2">
            <a:extLst>
              <a:ext uri="{FF2B5EF4-FFF2-40B4-BE49-F238E27FC236}">
                <a16:creationId xmlns:a16="http://schemas.microsoft.com/office/drawing/2014/main" id="{E7B9DFA3-EFE4-42B0-91F7-BD99416B51DD}"/>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DFFA2F4C-216A-4289-8C64-A666BDAB8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121938B-7A37-4143-BAE8-95500C6A53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09596193-12B5-4A34-8511-F643B0F11C86}" type="slidenum">
              <a:rPr lang="en-US" altLang="zh-CN" sz="1200"/>
              <a:pPr eaLnBrk="1" hangingPunct="1"/>
              <a:t>42</a:t>
            </a:fld>
            <a:endParaRPr lang="en-US" altLang="zh-CN" sz="1200"/>
          </a:p>
        </p:txBody>
      </p:sp>
      <p:sp>
        <p:nvSpPr>
          <p:cNvPr id="117763" name="Rectangle 2">
            <a:extLst>
              <a:ext uri="{FF2B5EF4-FFF2-40B4-BE49-F238E27FC236}">
                <a16:creationId xmlns:a16="http://schemas.microsoft.com/office/drawing/2014/main" id="{D17E28E9-1E5A-4D59-AB23-CCE43F33478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EE84E28-10CD-4709-8BAC-A24A70146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E71D4DF4-12E9-4F6B-ADBC-DDE72055D1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A58585C8-B51D-4CD3-B099-5BD25B40FEC1}" type="slidenum">
              <a:rPr lang="en-US" altLang="zh-CN" sz="1200"/>
              <a:pPr eaLnBrk="1" hangingPunct="1"/>
              <a:t>43</a:t>
            </a:fld>
            <a:endParaRPr lang="en-US" altLang="zh-CN" sz="1200"/>
          </a:p>
        </p:txBody>
      </p:sp>
      <p:sp>
        <p:nvSpPr>
          <p:cNvPr id="118787" name="Rectangle 2">
            <a:extLst>
              <a:ext uri="{FF2B5EF4-FFF2-40B4-BE49-F238E27FC236}">
                <a16:creationId xmlns:a16="http://schemas.microsoft.com/office/drawing/2014/main" id="{738E3B84-E418-4B32-8281-577DFD19201D}"/>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B8107E5F-56B2-4834-9248-32765AFCFF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1BAC23A7-5C17-4179-8A3F-42295831F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23E3EE9B-9F77-49F6-9A38-3BC9D8A5DF68}" type="slidenum">
              <a:rPr lang="en-US" altLang="zh-CN" sz="1200"/>
              <a:pPr eaLnBrk="1" hangingPunct="1"/>
              <a:t>44</a:t>
            </a:fld>
            <a:endParaRPr lang="en-US" altLang="zh-CN" sz="1200"/>
          </a:p>
        </p:txBody>
      </p:sp>
      <p:sp>
        <p:nvSpPr>
          <p:cNvPr id="119811" name="Rectangle 2">
            <a:extLst>
              <a:ext uri="{FF2B5EF4-FFF2-40B4-BE49-F238E27FC236}">
                <a16:creationId xmlns:a16="http://schemas.microsoft.com/office/drawing/2014/main" id="{A261DF39-6D37-418E-A0FB-CD6F02492C6D}"/>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DA0BB23F-1127-4154-9E50-B04D5A00E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720E7F8-21E2-4A87-8114-CE8437AC0B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B428C804-2569-4DA7-8566-22EF0ACDA1CE}" type="slidenum">
              <a:rPr lang="en-US" altLang="zh-CN" sz="1200"/>
              <a:pPr eaLnBrk="1" hangingPunct="1"/>
              <a:t>45</a:t>
            </a:fld>
            <a:endParaRPr lang="en-US" altLang="zh-CN" sz="1200"/>
          </a:p>
        </p:txBody>
      </p:sp>
      <p:sp>
        <p:nvSpPr>
          <p:cNvPr id="120835" name="Rectangle 2">
            <a:extLst>
              <a:ext uri="{FF2B5EF4-FFF2-40B4-BE49-F238E27FC236}">
                <a16:creationId xmlns:a16="http://schemas.microsoft.com/office/drawing/2014/main" id="{3966058F-FC35-4958-A344-1306C0BC783A}"/>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1A94A7FE-E1E6-4787-8A07-C5CA02E04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6E82DF7F-D7B4-40C3-8D4C-C766D4DC6F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35F9EE96-AD2F-4A36-8698-171059126D8E}" type="slidenum">
              <a:rPr lang="en-US" altLang="zh-CN" sz="1200"/>
              <a:pPr eaLnBrk="1" hangingPunct="1"/>
              <a:t>47</a:t>
            </a:fld>
            <a:endParaRPr lang="en-US" altLang="zh-CN" sz="1200"/>
          </a:p>
        </p:txBody>
      </p:sp>
      <p:sp>
        <p:nvSpPr>
          <p:cNvPr id="121859" name="Rectangle 2">
            <a:extLst>
              <a:ext uri="{FF2B5EF4-FFF2-40B4-BE49-F238E27FC236}">
                <a16:creationId xmlns:a16="http://schemas.microsoft.com/office/drawing/2014/main" id="{8B015AE3-59B6-4FBB-B9F9-B113FB3EFD6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83874B31-A1DD-4758-80AC-8B71AE1286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40225BC4-BCF7-4A17-85B7-F3B90EA82F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EE6ADE62-E8B2-4139-9E60-7DD3E6424D38}" type="slidenum">
              <a:rPr lang="en-US" altLang="zh-CN" sz="1200"/>
              <a:pPr eaLnBrk="1" hangingPunct="1"/>
              <a:t>48</a:t>
            </a:fld>
            <a:endParaRPr lang="en-US" altLang="zh-CN" sz="1200"/>
          </a:p>
        </p:txBody>
      </p:sp>
      <p:sp>
        <p:nvSpPr>
          <p:cNvPr id="122883" name="Rectangle 2">
            <a:extLst>
              <a:ext uri="{FF2B5EF4-FFF2-40B4-BE49-F238E27FC236}">
                <a16:creationId xmlns:a16="http://schemas.microsoft.com/office/drawing/2014/main" id="{13B8ECC6-92BA-4B4B-B94F-A77DCB302ACC}"/>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FA707620-53B1-44C8-BAA4-9DCBB9059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3A99D7E-01CF-4D3D-B620-DC714BEC72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F731CA62-0F2C-4C7C-A4F8-5B3E46F49527}" type="slidenum">
              <a:rPr lang="en-US" altLang="zh-CN" sz="1200"/>
              <a:pPr eaLnBrk="1" hangingPunct="1"/>
              <a:t>49</a:t>
            </a:fld>
            <a:endParaRPr lang="en-US" altLang="zh-CN" sz="1200"/>
          </a:p>
        </p:txBody>
      </p:sp>
      <p:sp>
        <p:nvSpPr>
          <p:cNvPr id="123907" name="Rectangle 2">
            <a:extLst>
              <a:ext uri="{FF2B5EF4-FFF2-40B4-BE49-F238E27FC236}">
                <a16:creationId xmlns:a16="http://schemas.microsoft.com/office/drawing/2014/main" id="{E701916D-C7BC-42C7-B61B-872FA904C5B2}"/>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90FC0D46-5369-4167-A713-B1298CEA93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AF25C24-92ED-4BD5-9F5E-559A74A0B0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2740EE91-C11D-4397-92AB-135F4AEF7FC6}" type="slidenum">
              <a:rPr lang="en-US" altLang="zh-CN" sz="1200"/>
              <a:pPr eaLnBrk="1" hangingPunct="1"/>
              <a:t>50</a:t>
            </a:fld>
            <a:endParaRPr lang="en-US" altLang="zh-CN" sz="1200"/>
          </a:p>
        </p:txBody>
      </p:sp>
      <p:sp>
        <p:nvSpPr>
          <p:cNvPr id="124931" name="Rectangle 2">
            <a:extLst>
              <a:ext uri="{FF2B5EF4-FFF2-40B4-BE49-F238E27FC236}">
                <a16:creationId xmlns:a16="http://schemas.microsoft.com/office/drawing/2014/main" id="{22EAEA99-460E-4D28-AC07-55E56802D510}"/>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3F99C3B1-B3D5-4B3E-BE2F-244B58637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94D0766-4A01-483C-B7E7-64BA24337E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EBF9837B-AE27-430C-A3B7-6CA233895222}" type="slidenum">
              <a:rPr lang="en-US" altLang="zh-CN" sz="1200"/>
              <a:pPr eaLnBrk="1" hangingPunct="1"/>
              <a:t>51</a:t>
            </a:fld>
            <a:endParaRPr lang="en-US" altLang="zh-CN" sz="1200"/>
          </a:p>
        </p:txBody>
      </p:sp>
      <p:sp>
        <p:nvSpPr>
          <p:cNvPr id="125955" name="Rectangle 2">
            <a:extLst>
              <a:ext uri="{FF2B5EF4-FFF2-40B4-BE49-F238E27FC236}">
                <a16:creationId xmlns:a16="http://schemas.microsoft.com/office/drawing/2014/main" id="{63F91D2E-79E4-446D-9316-794926720DB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2F5D6413-7F2D-4D45-80E5-D01826ABD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514903E-3F5E-4F5A-AD9A-0457E9FEFD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40A7E5F-8E92-4C3D-8D87-9E54FE0D82FD}" type="slidenum">
              <a:rPr lang="en-US" altLang="zh-CN" sz="1200"/>
              <a:pPr eaLnBrk="1" hangingPunct="1"/>
              <a:t>12</a:t>
            </a:fld>
            <a:endParaRPr lang="en-US" altLang="zh-CN" sz="1200"/>
          </a:p>
        </p:txBody>
      </p:sp>
      <p:sp>
        <p:nvSpPr>
          <p:cNvPr id="90115" name="Rectangle 2">
            <a:extLst>
              <a:ext uri="{FF2B5EF4-FFF2-40B4-BE49-F238E27FC236}">
                <a16:creationId xmlns:a16="http://schemas.microsoft.com/office/drawing/2014/main" id="{00122B01-D699-4334-BB56-12E8610FDE10}"/>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984D1D4-73F4-4D87-BEF0-E91205B4D0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C685F8E0-4A73-4E73-9A41-39FB43362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D214DFFE-F65B-4E7C-9D27-E7393D5496F9}" type="slidenum">
              <a:rPr lang="en-US" altLang="zh-CN" sz="1200"/>
              <a:pPr eaLnBrk="1" hangingPunct="1"/>
              <a:t>54</a:t>
            </a:fld>
            <a:endParaRPr lang="en-US" altLang="zh-CN" sz="1200"/>
          </a:p>
        </p:txBody>
      </p:sp>
      <p:sp>
        <p:nvSpPr>
          <p:cNvPr id="126979" name="Rectangle 2">
            <a:extLst>
              <a:ext uri="{FF2B5EF4-FFF2-40B4-BE49-F238E27FC236}">
                <a16:creationId xmlns:a16="http://schemas.microsoft.com/office/drawing/2014/main" id="{B0263EA9-9763-409B-871E-B45E41FF9276}"/>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4D930ED-3CD8-467C-B750-1CB5F90A84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F20C2EAC-0620-4A51-A474-CDA658ED46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08FAC928-9AC2-43F2-B5EF-8F783DCDFC42}" type="slidenum">
              <a:rPr lang="en-US" altLang="zh-CN" sz="1200"/>
              <a:pPr eaLnBrk="1" hangingPunct="1"/>
              <a:t>55</a:t>
            </a:fld>
            <a:endParaRPr lang="en-US" altLang="zh-CN" sz="1200"/>
          </a:p>
        </p:txBody>
      </p:sp>
      <p:sp>
        <p:nvSpPr>
          <p:cNvPr id="128003" name="Rectangle 2">
            <a:extLst>
              <a:ext uri="{FF2B5EF4-FFF2-40B4-BE49-F238E27FC236}">
                <a16:creationId xmlns:a16="http://schemas.microsoft.com/office/drawing/2014/main" id="{5C77204B-3D0F-44C4-BC11-4C2CBD0518DC}"/>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F4726143-AFA2-497B-B986-E0026B9EB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F85645-1356-44F6-ACBE-611C75ED6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41216336-0966-4D4E-A3E8-755E6E2A61F3}" type="slidenum">
              <a:rPr lang="en-US" altLang="zh-CN" sz="1200"/>
              <a:pPr eaLnBrk="1" hangingPunct="1"/>
              <a:t>56</a:t>
            </a:fld>
            <a:endParaRPr lang="en-US" altLang="zh-CN" sz="1200"/>
          </a:p>
        </p:txBody>
      </p:sp>
      <p:sp>
        <p:nvSpPr>
          <p:cNvPr id="129027" name="Rectangle 2">
            <a:extLst>
              <a:ext uri="{FF2B5EF4-FFF2-40B4-BE49-F238E27FC236}">
                <a16:creationId xmlns:a16="http://schemas.microsoft.com/office/drawing/2014/main" id="{3ED15F68-EFC4-4D61-AEE2-0CEDA18AFE1C}"/>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6101A5C6-FE5D-4C9D-B6DC-5F2E7974F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190B483-7CB8-41BE-B207-EF933D521B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FB65073C-6D80-4E22-AFCE-0CC6D29FE269}" type="slidenum">
              <a:rPr lang="en-US" altLang="zh-CN" sz="1200"/>
              <a:pPr eaLnBrk="1" hangingPunct="1"/>
              <a:t>57</a:t>
            </a:fld>
            <a:endParaRPr lang="en-US" altLang="zh-CN" sz="1200"/>
          </a:p>
        </p:txBody>
      </p:sp>
      <p:sp>
        <p:nvSpPr>
          <p:cNvPr id="130051" name="Rectangle 2">
            <a:extLst>
              <a:ext uri="{FF2B5EF4-FFF2-40B4-BE49-F238E27FC236}">
                <a16:creationId xmlns:a16="http://schemas.microsoft.com/office/drawing/2014/main" id="{02557A73-64DB-49BD-81FB-D18EBE3B13DD}"/>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D572B03-847E-41FD-AC68-25ABF84D9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56B928B-5958-43B8-B1B5-68ADCC3B4F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F375F92A-C2E8-4AF5-A191-BB80678FDC40}" type="slidenum">
              <a:rPr lang="en-US" altLang="zh-CN" sz="1200"/>
              <a:pPr eaLnBrk="1" hangingPunct="1"/>
              <a:t>58</a:t>
            </a:fld>
            <a:endParaRPr lang="en-US" altLang="zh-CN" sz="1200"/>
          </a:p>
        </p:txBody>
      </p:sp>
      <p:sp>
        <p:nvSpPr>
          <p:cNvPr id="131075" name="Rectangle 2">
            <a:extLst>
              <a:ext uri="{FF2B5EF4-FFF2-40B4-BE49-F238E27FC236}">
                <a16:creationId xmlns:a16="http://schemas.microsoft.com/office/drawing/2014/main" id="{C06E585E-E26B-4790-8D40-934CAA8E917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82D7FA56-DA2E-44DE-B8AA-DE2973D70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D1790F7A-4EE7-4D57-88AF-C8F96A8F4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4DD81665-A50A-4462-B0D3-C001A6B1548A}" type="slidenum">
              <a:rPr lang="en-US" altLang="zh-CN" sz="1200"/>
              <a:pPr eaLnBrk="1" hangingPunct="1"/>
              <a:t>59</a:t>
            </a:fld>
            <a:endParaRPr lang="en-US" altLang="zh-CN" sz="1200"/>
          </a:p>
        </p:txBody>
      </p:sp>
      <p:sp>
        <p:nvSpPr>
          <p:cNvPr id="132099" name="Rectangle 2">
            <a:extLst>
              <a:ext uri="{FF2B5EF4-FFF2-40B4-BE49-F238E27FC236}">
                <a16:creationId xmlns:a16="http://schemas.microsoft.com/office/drawing/2014/main" id="{58345977-8D0F-4F63-8C27-FC8DA2ADB0A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CAAF015A-A8CC-40D3-A41E-C58AF575D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6BD30EC3-3316-4FF8-B758-E7DE9A295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02BEAB11-F5E2-432B-968C-A6FB612DC24D}" type="slidenum">
              <a:rPr lang="en-US" altLang="zh-CN" sz="1200"/>
              <a:pPr eaLnBrk="1" hangingPunct="1"/>
              <a:t>60</a:t>
            </a:fld>
            <a:endParaRPr lang="en-US" altLang="zh-CN" sz="1200"/>
          </a:p>
        </p:txBody>
      </p:sp>
      <p:sp>
        <p:nvSpPr>
          <p:cNvPr id="133123" name="Rectangle 2">
            <a:extLst>
              <a:ext uri="{FF2B5EF4-FFF2-40B4-BE49-F238E27FC236}">
                <a16:creationId xmlns:a16="http://schemas.microsoft.com/office/drawing/2014/main" id="{38120466-CE25-463E-B81A-A9A4A1F5D7EC}"/>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8104E87E-0F7C-48A7-96A1-7BA7AD27A3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A2BD81BB-1B40-46A9-A7D7-BA7BC99A150C}"/>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4C571216-5F8D-4B83-9994-3499603930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39DF54CE-B7E7-4944-85BC-C42C9D029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CC977B0D-41BE-42AC-9316-606DC44B99DF}" type="slidenum">
              <a:rPr lang="en-US" altLang="zh-CN" sz="1200"/>
              <a:pPr eaLnBrk="1" hangingPunct="1"/>
              <a:t>62</a:t>
            </a:fld>
            <a:endParaRPr lang="en-US" altLang="zh-CN" sz="1200"/>
          </a:p>
        </p:txBody>
      </p:sp>
      <p:sp>
        <p:nvSpPr>
          <p:cNvPr id="135171" name="Rectangle 2">
            <a:extLst>
              <a:ext uri="{FF2B5EF4-FFF2-40B4-BE49-F238E27FC236}">
                <a16:creationId xmlns:a16="http://schemas.microsoft.com/office/drawing/2014/main" id="{2D3C56E8-D10E-4325-8B96-66F77A7B2F2E}"/>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247127E-1803-42F0-A9EC-30043494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9087327-0ECE-457E-9C08-665C1E90F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688293C7-D242-4FA2-8F5D-112093C9D7F9}" type="slidenum">
              <a:rPr lang="en-US" altLang="zh-CN" sz="1200"/>
              <a:pPr eaLnBrk="1" hangingPunct="1"/>
              <a:t>64</a:t>
            </a:fld>
            <a:endParaRPr lang="en-US" altLang="zh-CN" sz="1200"/>
          </a:p>
        </p:txBody>
      </p:sp>
      <p:sp>
        <p:nvSpPr>
          <p:cNvPr id="136195" name="Rectangle 2">
            <a:extLst>
              <a:ext uri="{FF2B5EF4-FFF2-40B4-BE49-F238E27FC236}">
                <a16:creationId xmlns:a16="http://schemas.microsoft.com/office/drawing/2014/main" id="{C96D0DE4-874E-4798-BB09-4B105ED35473}"/>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D62B57D1-1FC5-4D45-BA01-8B87CC541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8A6692A-FA54-4BF4-92F3-5B0E6FC8F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244CDE9-4CE2-4334-9954-5C99F6C198E2}" type="slidenum">
              <a:rPr lang="en-US" altLang="zh-CN" sz="1200"/>
              <a:pPr eaLnBrk="1" hangingPunct="1"/>
              <a:t>13</a:t>
            </a:fld>
            <a:endParaRPr lang="en-US" altLang="zh-CN" sz="1200"/>
          </a:p>
        </p:txBody>
      </p:sp>
      <p:sp>
        <p:nvSpPr>
          <p:cNvPr id="91139" name="Rectangle 2">
            <a:extLst>
              <a:ext uri="{FF2B5EF4-FFF2-40B4-BE49-F238E27FC236}">
                <a16:creationId xmlns:a16="http://schemas.microsoft.com/office/drawing/2014/main" id="{CCC59CA4-036F-4D2D-9912-63A2E12DDCC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FF868955-22D3-481B-8A77-B61C2090E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239AA3FF-C43E-4BC1-B9A3-29DB0F1ADA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A512B02-BD7B-4F39-8F79-D1E02BC83EBE}" type="slidenum">
              <a:rPr lang="en-US" altLang="zh-CN" sz="1200"/>
              <a:pPr eaLnBrk="1" hangingPunct="1"/>
              <a:t>65</a:t>
            </a:fld>
            <a:endParaRPr lang="en-US" altLang="zh-CN" sz="1200"/>
          </a:p>
        </p:txBody>
      </p:sp>
      <p:sp>
        <p:nvSpPr>
          <p:cNvPr id="137219" name="Rectangle 2">
            <a:extLst>
              <a:ext uri="{FF2B5EF4-FFF2-40B4-BE49-F238E27FC236}">
                <a16:creationId xmlns:a16="http://schemas.microsoft.com/office/drawing/2014/main" id="{E033B228-6293-4929-9E4D-BB18E7DD889E}"/>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7808CC2F-DCFC-4833-A4DA-55C6B8A516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C1A6EC4-3A71-4387-86F9-44809D883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9BD5987A-34DA-4065-A12E-7E9746C7A6D1}" type="slidenum">
              <a:rPr lang="en-US" altLang="zh-CN" sz="1200"/>
              <a:pPr eaLnBrk="1" hangingPunct="1"/>
              <a:t>66</a:t>
            </a:fld>
            <a:endParaRPr lang="en-US" altLang="zh-CN" sz="1200"/>
          </a:p>
        </p:txBody>
      </p:sp>
      <p:sp>
        <p:nvSpPr>
          <p:cNvPr id="138243" name="Rectangle 2">
            <a:extLst>
              <a:ext uri="{FF2B5EF4-FFF2-40B4-BE49-F238E27FC236}">
                <a16:creationId xmlns:a16="http://schemas.microsoft.com/office/drawing/2014/main" id="{80C57B99-7552-44AF-98E5-21939F96DFD2}"/>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66A97DCB-3EF2-437F-8669-A7BE38BD7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D5DEFAF9-6C93-4BF3-97B2-2F561C59B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4E5A1627-8154-4A34-8000-122F3A9C4043}" type="slidenum">
              <a:rPr lang="en-US" altLang="zh-CN" sz="1200"/>
              <a:pPr eaLnBrk="1" hangingPunct="1"/>
              <a:t>67</a:t>
            </a:fld>
            <a:endParaRPr lang="en-US" altLang="zh-CN" sz="1200"/>
          </a:p>
        </p:txBody>
      </p:sp>
      <p:sp>
        <p:nvSpPr>
          <p:cNvPr id="139267" name="Rectangle 2">
            <a:extLst>
              <a:ext uri="{FF2B5EF4-FFF2-40B4-BE49-F238E27FC236}">
                <a16:creationId xmlns:a16="http://schemas.microsoft.com/office/drawing/2014/main" id="{F1F3783A-7549-4FCD-8140-B9C55C25A0FC}"/>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C9CE32DE-880C-4805-B6C6-8448C5C60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84D0046-90BF-4DC3-A8C8-8ECEC8B1B7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5E0AD41C-C7CF-430A-9CCF-324ECFA2FF78}" type="slidenum">
              <a:rPr lang="en-US" altLang="zh-CN" sz="1200"/>
              <a:pPr eaLnBrk="1" hangingPunct="1"/>
              <a:t>68</a:t>
            </a:fld>
            <a:endParaRPr lang="en-US" altLang="zh-CN" sz="1200"/>
          </a:p>
        </p:txBody>
      </p:sp>
      <p:sp>
        <p:nvSpPr>
          <p:cNvPr id="140291" name="Rectangle 2">
            <a:extLst>
              <a:ext uri="{FF2B5EF4-FFF2-40B4-BE49-F238E27FC236}">
                <a16:creationId xmlns:a16="http://schemas.microsoft.com/office/drawing/2014/main" id="{DB657E3B-1D1F-4DA2-B1DF-0A62E345AFD6}"/>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0CF790D8-3950-4F75-BEE5-894E5964B7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FD8E0811-D961-4DCF-8E95-A78A901192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87AC189E-B329-44B4-9AD6-131474C72C54}" type="slidenum">
              <a:rPr lang="en-US" altLang="zh-CN" sz="1200"/>
              <a:pPr eaLnBrk="1" hangingPunct="1"/>
              <a:t>69</a:t>
            </a:fld>
            <a:endParaRPr lang="en-US" altLang="zh-CN" sz="1200"/>
          </a:p>
        </p:txBody>
      </p:sp>
      <p:sp>
        <p:nvSpPr>
          <p:cNvPr id="141315" name="Rectangle 2">
            <a:extLst>
              <a:ext uri="{FF2B5EF4-FFF2-40B4-BE49-F238E27FC236}">
                <a16:creationId xmlns:a16="http://schemas.microsoft.com/office/drawing/2014/main" id="{BD741A1A-9835-483C-A3F0-4D671F418798}"/>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6A6E597D-C6F5-491D-BAA2-C2A4A7484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D3091352-A9AA-4EF0-80C1-BAE30F6AE7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035D8E8E-B178-4071-87A3-2349C25A6657}" type="slidenum">
              <a:rPr lang="en-US" altLang="zh-CN" sz="1200"/>
              <a:pPr eaLnBrk="1" hangingPunct="1"/>
              <a:t>71</a:t>
            </a:fld>
            <a:endParaRPr lang="en-US" altLang="zh-CN" sz="1200"/>
          </a:p>
        </p:txBody>
      </p:sp>
      <p:sp>
        <p:nvSpPr>
          <p:cNvPr id="142339" name="Rectangle 2">
            <a:extLst>
              <a:ext uri="{FF2B5EF4-FFF2-40B4-BE49-F238E27FC236}">
                <a16:creationId xmlns:a16="http://schemas.microsoft.com/office/drawing/2014/main" id="{9C902627-27BF-458C-9571-AEAE87FC4CE9}"/>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921C1126-9D8B-4741-A40B-A68D068041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3722FE7E-F138-4258-8C9C-5437564E2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7859DD45-AD5E-4833-AFD1-89E31B249D33}" type="slidenum">
              <a:rPr lang="en-US" altLang="zh-CN" sz="1200"/>
              <a:pPr eaLnBrk="1" hangingPunct="1"/>
              <a:t>72</a:t>
            </a:fld>
            <a:endParaRPr lang="en-US" altLang="zh-CN" sz="1200"/>
          </a:p>
        </p:txBody>
      </p:sp>
      <p:sp>
        <p:nvSpPr>
          <p:cNvPr id="143363" name="Rectangle 2">
            <a:extLst>
              <a:ext uri="{FF2B5EF4-FFF2-40B4-BE49-F238E27FC236}">
                <a16:creationId xmlns:a16="http://schemas.microsoft.com/office/drawing/2014/main" id="{34A62184-7041-497B-98E1-BC18C4A6BFE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F70AEC20-6E29-4971-B035-5D7D0850DE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4D40B7B8-EF00-4A1C-B70E-4F8BB36DB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9373A51-0381-4836-B50F-ABBFD98F5AF4}" type="slidenum">
              <a:rPr lang="en-US" altLang="zh-CN" sz="1200"/>
              <a:pPr eaLnBrk="1" hangingPunct="1"/>
              <a:t>73</a:t>
            </a:fld>
            <a:endParaRPr lang="en-US" altLang="zh-CN" sz="1200"/>
          </a:p>
        </p:txBody>
      </p:sp>
      <p:sp>
        <p:nvSpPr>
          <p:cNvPr id="144387" name="Rectangle 2">
            <a:extLst>
              <a:ext uri="{FF2B5EF4-FFF2-40B4-BE49-F238E27FC236}">
                <a16:creationId xmlns:a16="http://schemas.microsoft.com/office/drawing/2014/main" id="{1B580C17-AC3E-410F-B0ED-0F2F7ED1BBBA}"/>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6D52CE19-71F4-4359-8606-25C3ABEF41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CAD28206-0921-4CEA-B652-4B72DAB64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6A965EA1-94C8-4688-A268-2BC0556BE1F9}" type="slidenum">
              <a:rPr lang="en-US" altLang="zh-CN" sz="1200"/>
              <a:pPr eaLnBrk="1" hangingPunct="1"/>
              <a:t>74</a:t>
            </a:fld>
            <a:endParaRPr lang="en-US" altLang="zh-CN" sz="1200"/>
          </a:p>
        </p:txBody>
      </p:sp>
      <p:sp>
        <p:nvSpPr>
          <p:cNvPr id="145411" name="Rectangle 2">
            <a:extLst>
              <a:ext uri="{FF2B5EF4-FFF2-40B4-BE49-F238E27FC236}">
                <a16:creationId xmlns:a16="http://schemas.microsoft.com/office/drawing/2014/main" id="{D4D71DE5-FC17-45B9-80EE-76F075F5F751}"/>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9BF2B6FB-F040-46B0-BBF3-B355ED0756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637B8479-04A2-4397-A641-8C32BA79450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fld id="{FEBC0DF7-88FD-46A7-87F4-978E614A9AF2}" type="slidenum">
              <a:rPr lang="en-US" altLang="zh-CN" sz="1200"/>
              <a:pPr algn="r" eaLnBrk="1" hangingPunct="1"/>
              <a:t>75</a:t>
            </a:fld>
            <a:endParaRPr lang="en-US" altLang="zh-CN" sz="1200"/>
          </a:p>
        </p:txBody>
      </p:sp>
      <p:sp>
        <p:nvSpPr>
          <p:cNvPr id="146435" name="Rectangle 2">
            <a:extLst>
              <a:ext uri="{FF2B5EF4-FFF2-40B4-BE49-F238E27FC236}">
                <a16:creationId xmlns:a16="http://schemas.microsoft.com/office/drawing/2014/main" id="{63C70979-8405-4E85-A0EF-994524C6CDB0}"/>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F50E0EFE-9AA8-4707-A963-7E67657AA0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E6FC1CA-EF5A-45C8-9372-E46059A977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EAD9A986-2A1E-4C7A-8183-0A6624522B7E}" type="slidenum">
              <a:rPr lang="en-US" altLang="zh-CN" sz="1200"/>
              <a:pPr eaLnBrk="1" hangingPunct="1"/>
              <a:t>14</a:t>
            </a:fld>
            <a:endParaRPr lang="en-US" altLang="zh-CN" sz="1200"/>
          </a:p>
        </p:txBody>
      </p:sp>
      <p:sp>
        <p:nvSpPr>
          <p:cNvPr id="92163" name="Rectangle 2">
            <a:extLst>
              <a:ext uri="{FF2B5EF4-FFF2-40B4-BE49-F238E27FC236}">
                <a16:creationId xmlns:a16="http://schemas.microsoft.com/office/drawing/2014/main" id="{1CE830E3-5FD4-4345-A184-A54C0ABBB393}"/>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1A68B70-A544-448F-90F4-70FDCA9DA3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0828A13C-ED9C-4F4F-9255-6B0A1ACE9F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DFB13896-9CAD-43D6-B89F-59CF9BB788FA}" type="slidenum">
              <a:rPr lang="en-US" altLang="zh-CN" sz="1200"/>
              <a:pPr eaLnBrk="1" hangingPunct="1"/>
              <a:t>76</a:t>
            </a:fld>
            <a:endParaRPr lang="en-US" altLang="zh-CN" sz="1200"/>
          </a:p>
        </p:txBody>
      </p:sp>
      <p:sp>
        <p:nvSpPr>
          <p:cNvPr id="147459" name="Rectangle 2">
            <a:extLst>
              <a:ext uri="{FF2B5EF4-FFF2-40B4-BE49-F238E27FC236}">
                <a16:creationId xmlns:a16="http://schemas.microsoft.com/office/drawing/2014/main" id="{0F7CBC2A-2803-4A46-A182-D579A4DDC7EB}"/>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677E83E2-A56C-46D1-8B5C-EC8A9A622C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D2397352-C09A-4041-BEB9-C6DBACC816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A86BDD5B-3EBD-4220-9BA1-D60DA7569888}" type="slidenum">
              <a:rPr lang="en-US" altLang="zh-CN" sz="1200"/>
              <a:pPr eaLnBrk="1" hangingPunct="1"/>
              <a:t>77</a:t>
            </a:fld>
            <a:endParaRPr lang="en-US" altLang="zh-CN" sz="1200"/>
          </a:p>
        </p:txBody>
      </p:sp>
      <p:sp>
        <p:nvSpPr>
          <p:cNvPr id="148483" name="Rectangle 2">
            <a:extLst>
              <a:ext uri="{FF2B5EF4-FFF2-40B4-BE49-F238E27FC236}">
                <a16:creationId xmlns:a16="http://schemas.microsoft.com/office/drawing/2014/main" id="{EA8E58BF-89FF-4B42-8A43-E37FC05F6D6C}"/>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79B328CC-9B42-4744-A284-9BB6DDFF70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D356D2BF-F25F-478A-B3D6-BB03F80D5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C4EE6BDB-0E3A-4AA9-A789-AC0BCF25368E}" type="slidenum">
              <a:rPr lang="en-US" altLang="zh-CN" sz="1200"/>
              <a:pPr eaLnBrk="1" hangingPunct="1"/>
              <a:t>78</a:t>
            </a:fld>
            <a:endParaRPr lang="en-US" altLang="zh-CN" sz="1200"/>
          </a:p>
        </p:txBody>
      </p:sp>
      <p:sp>
        <p:nvSpPr>
          <p:cNvPr id="149507" name="Rectangle 2">
            <a:extLst>
              <a:ext uri="{FF2B5EF4-FFF2-40B4-BE49-F238E27FC236}">
                <a16:creationId xmlns:a16="http://schemas.microsoft.com/office/drawing/2014/main" id="{09C404CE-366D-4351-8598-589458DD63FA}"/>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E5423C73-FE6B-4088-AC73-801F2DC03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EF0171D2-FA34-453C-A961-92197F393C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A1519BC0-1F8A-4017-852A-F36F9780A6D7}" type="slidenum">
              <a:rPr lang="en-US" altLang="zh-CN" sz="1200"/>
              <a:pPr eaLnBrk="1" hangingPunct="1"/>
              <a:t>79</a:t>
            </a:fld>
            <a:endParaRPr lang="en-US" altLang="zh-CN" sz="1200"/>
          </a:p>
        </p:txBody>
      </p:sp>
      <p:sp>
        <p:nvSpPr>
          <p:cNvPr id="150531" name="Rectangle 2">
            <a:extLst>
              <a:ext uri="{FF2B5EF4-FFF2-40B4-BE49-F238E27FC236}">
                <a16:creationId xmlns:a16="http://schemas.microsoft.com/office/drawing/2014/main" id="{A9E84EEA-A26A-4E97-8F3E-0D0884445515}"/>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3D08A718-6008-4746-B0C5-E6C8D4D09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8EEE9159-E371-47EE-831A-6931F54C4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37E15C30-A84E-4083-8ABB-83E7199E6048}" type="slidenum">
              <a:rPr lang="en-US" altLang="zh-CN" sz="1200"/>
              <a:pPr eaLnBrk="1" hangingPunct="1"/>
              <a:t>80</a:t>
            </a:fld>
            <a:endParaRPr lang="en-US" altLang="zh-CN" sz="1200"/>
          </a:p>
        </p:txBody>
      </p:sp>
      <p:sp>
        <p:nvSpPr>
          <p:cNvPr id="151555" name="Rectangle 2">
            <a:extLst>
              <a:ext uri="{FF2B5EF4-FFF2-40B4-BE49-F238E27FC236}">
                <a16:creationId xmlns:a16="http://schemas.microsoft.com/office/drawing/2014/main" id="{44D26AE9-0443-48D1-BF6C-6A569D6E9759}"/>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33BC5333-0488-436E-B9D7-9FD411850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E2EEF41F-3E5D-4801-ADBB-E26704730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FF2B0409-966C-402D-9CCF-85F797C29F24}" type="slidenum">
              <a:rPr lang="en-US" altLang="zh-CN" sz="1200"/>
              <a:pPr eaLnBrk="1" hangingPunct="1"/>
              <a:t>81</a:t>
            </a:fld>
            <a:endParaRPr lang="en-US" altLang="zh-CN" sz="1200"/>
          </a:p>
        </p:txBody>
      </p:sp>
      <p:sp>
        <p:nvSpPr>
          <p:cNvPr id="152579" name="Rectangle 2">
            <a:extLst>
              <a:ext uri="{FF2B5EF4-FFF2-40B4-BE49-F238E27FC236}">
                <a16:creationId xmlns:a16="http://schemas.microsoft.com/office/drawing/2014/main" id="{8F920319-42D5-4535-964E-27CEDCB766D5}"/>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49605E1F-520C-41F6-8BDD-8616560E0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84D5B5E-60A2-40C0-A67C-99485B32F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25E4D7F1-6A71-4ABE-8326-44BC52EC3048}" type="slidenum">
              <a:rPr lang="en-US" altLang="zh-CN" sz="1200"/>
              <a:pPr eaLnBrk="1" hangingPunct="1"/>
              <a:t>15</a:t>
            </a:fld>
            <a:endParaRPr lang="en-US" altLang="zh-CN" sz="1200"/>
          </a:p>
        </p:txBody>
      </p:sp>
      <p:sp>
        <p:nvSpPr>
          <p:cNvPr id="93187" name="Rectangle 2">
            <a:extLst>
              <a:ext uri="{FF2B5EF4-FFF2-40B4-BE49-F238E27FC236}">
                <a16:creationId xmlns:a16="http://schemas.microsoft.com/office/drawing/2014/main" id="{633E716B-4908-4649-A20D-5D7576703EE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4803B78-F9B7-4777-9DED-CE6A44983E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61BEFA0-468B-4879-8E4E-E7A2C5F124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16DE5586-482C-422F-AFB9-FF8221017460}" type="slidenum">
              <a:rPr lang="en-US" altLang="zh-CN" sz="1200"/>
              <a:pPr eaLnBrk="1" hangingPunct="1"/>
              <a:t>16</a:t>
            </a:fld>
            <a:endParaRPr lang="en-US" altLang="zh-CN" sz="1200"/>
          </a:p>
        </p:txBody>
      </p:sp>
      <p:sp>
        <p:nvSpPr>
          <p:cNvPr id="94211" name="Rectangle 2">
            <a:extLst>
              <a:ext uri="{FF2B5EF4-FFF2-40B4-BE49-F238E27FC236}">
                <a16:creationId xmlns:a16="http://schemas.microsoft.com/office/drawing/2014/main" id="{0C248427-711C-48CE-83A6-DC03B0F4221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3DB647B5-4D22-4C90-AE4F-E5EBAFDCD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24A0B07-87A0-48D0-B475-909442C2F7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fld id="{F4255320-EBD8-4E41-9657-10BE8D0F6BFD}" type="slidenum">
              <a:rPr lang="en-US" altLang="zh-CN" sz="1200"/>
              <a:pPr eaLnBrk="1" hangingPunct="1"/>
              <a:t>17</a:t>
            </a:fld>
            <a:endParaRPr lang="en-US" altLang="zh-CN" sz="1200"/>
          </a:p>
        </p:txBody>
      </p:sp>
      <p:sp>
        <p:nvSpPr>
          <p:cNvPr id="95235" name="Rectangle 2">
            <a:extLst>
              <a:ext uri="{FF2B5EF4-FFF2-40B4-BE49-F238E27FC236}">
                <a16:creationId xmlns:a16="http://schemas.microsoft.com/office/drawing/2014/main" id="{00239628-249F-489D-A2BA-DE815747541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97F5665-7954-43FE-AD59-F052AB9772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24568111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132719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4450"/>
            <a:ext cx="1943100" cy="6192838"/>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85800" y="44450"/>
            <a:ext cx="5676900" cy="6192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7481129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en-US" altLang="zh-CN"/>
              <a:t>Click to edit Master title style</a:t>
            </a:r>
            <a:endParaRPr lang="zh-CN" altLang="en-US"/>
          </a:p>
        </p:txBody>
      </p:sp>
      <p:sp>
        <p:nvSpPr>
          <p:cNvPr id="3" name="文本占位符 2"/>
          <p:cNvSpPr>
            <a:spLocks noGrp="1"/>
          </p:cNvSpPr>
          <p:nvPr>
            <p:ph type="body" sz="half" idx="1"/>
          </p:nvPr>
        </p:nvSpPr>
        <p:spPr>
          <a:xfrm>
            <a:off x="685800" y="1341438"/>
            <a:ext cx="3810000" cy="48958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341438"/>
            <a:ext cx="3810000" cy="48958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191865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sz="2600"/>
            </a:lvl1pPr>
            <a:lvl2pPr>
              <a:defRPr sz="2400"/>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137777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661177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85800" y="1341438"/>
            <a:ext cx="3810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341438"/>
            <a:ext cx="3810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464825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349127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6170085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2017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8271088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160877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0A6EA05-A174-4B1F-A8DD-4512F315557A}"/>
              </a:ext>
            </a:extLst>
          </p:cNvPr>
          <p:cNvSpPr>
            <a:spLocks noGrp="1" noChangeArrowheads="1"/>
          </p:cNvSpPr>
          <p:nvPr>
            <p:ph type="title"/>
          </p:nvPr>
        </p:nvSpPr>
        <p:spPr bwMode="auto">
          <a:xfrm>
            <a:off x="685800" y="44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zh-CN" altLang="en-US"/>
              <a:t>单击以编辑母版标题样式</a:t>
            </a:r>
          </a:p>
        </p:txBody>
      </p:sp>
      <p:sp>
        <p:nvSpPr>
          <p:cNvPr id="21507" name="Rectangle 3">
            <a:extLst>
              <a:ext uri="{FF2B5EF4-FFF2-40B4-BE49-F238E27FC236}">
                <a16:creationId xmlns:a16="http://schemas.microsoft.com/office/drawing/2014/main" id="{CA35C989-9F5D-4861-97D0-22FA1E001697}"/>
              </a:ext>
            </a:extLst>
          </p:cNvPr>
          <p:cNvSpPr>
            <a:spLocks noGrp="1" noChangeArrowheads="1"/>
          </p:cNvSpPr>
          <p:nvPr>
            <p:ph type="body" idx="1"/>
          </p:nvPr>
        </p:nvSpPr>
        <p:spPr bwMode="auto">
          <a:xfrm>
            <a:off x="685800" y="1341438"/>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a:t>  </a:t>
            </a:r>
            <a:r>
              <a:rPr lang="zh-CN" altLang="en-US"/>
              <a:t>单击以编辑母版文本样式</a:t>
            </a:r>
          </a:p>
          <a:p>
            <a:pPr lvl="1"/>
            <a:r>
              <a:rPr lang="zh-CN" altLang="en-US"/>
              <a:t>  第二级</a:t>
            </a:r>
          </a:p>
          <a:p>
            <a:pPr lvl="2"/>
            <a:r>
              <a:rPr lang="zh-CN" altLang="en-US"/>
              <a:t>第三级</a:t>
            </a:r>
          </a:p>
          <a:p>
            <a:pPr lvl="3"/>
            <a:r>
              <a:rPr lang="zh-CN" altLang="en-US"/>
              <a:t>第四级</a:t>
            </a:r>
          </a:p>
          <a:p>
            <a:pPr lvl="4"/>
            <a:r>
              <a:rPr lang="zh-CN" altLang="en-US"/>
              <a:t>第五级</a:t>
            </a:r>
          </a:p>
        </p:txBody>
      </p:sp>
      <p:sp>
        <p:nvSpPr>
          <p:cNvPr id="1028" name="Line 4">
            <a:extLst>
              <a:ext uri="{FF2B5EF4-FFF2-40B4-BE49-F238E27FC236}">
                <a16:creationId xmlns:a16="http://schemas.microsoft.com/office/drawing/2014/main" id="{A29C991C-5FDD-45CB-924F-68D53945118E}"/>
              </a:ext>
            </a:extLst>
          </p:cNvPr>
          <p:cNvSpPr>
            <a:spLocks noChangeShapeType="1"/>
          </p:cNvSpPr>
          <p:nvPr/>
        </p:nvSpPr>
        <p:spPr bwMode="auto">
          <a:xfrm>
            <a:off x="444500" y="6302375"/>
            <a:ext cx="8231188" cy="6350"/>
          </a:xfrm>
          <a:prstGeom prst="line">
            <a:avLst/>
          </a:prstGeom>
          <a:noFill/>
          <a:ln w="25400">
            <a:solidFill>
              <a:srgbClr val="00CB00"/>
            </a:solidFill>
            <a:round/>
            <a:headEnd/>
            <a:tailEnd/>
          </a:ln>
          <a:effectLst/>
        </p:spPr>
        <p:txBody>
          <a:bodyPr/>
          <a:lstStyle/>
          <a:p>
            <a:pPr algn="just">
              <a:spcBef>
                <a:spcPct val="20000"/>
              </a:spcBef>
              <a:buClr>
                <a:schemeClr val="accent1"/>
              </a:buClr>
              <a:buSzPct val="80000"/>
              <a:buFont typeface="Wingdings" pitchFamily="2" charset="2"/>
              <a:buNone/>
              <a:defRPr/>
            </a:pPr>
            <a:endParaRPr lang="zh-CN" altLang="en-US" sz="2400">
              <a:ea typeface="仿宋_GB2312" pitchFamily="49" charset="-122"/>
            </a:endParaRPr>
          </a:p>
        </p:txBody>
      </p:sp>
      <p:sp>
        <p:nvSpPr>
          <p:cNvPr id="1030" name="Line 6">
            <a:extLst>
              <a:ext uri="{FF2B5EF4-FFF2-40B4-BE49-F238E27FC236}">
                <a16:creationId xmlns:a16="http://schemas.microsoft.com/office/drawing/2014/main" id="{FECE78C1-F712-46A1-904C-6040FDE84640}"/>
              </a:ext>
            </a:extLst>
          </p:cNvPr>
          <p:cNvSpPr>
            <a:spLocks noChangeShapeType="1"/>
          </p:cNvSpPr>
          <p:nvPr/>
        </p:nvSpPr>
        <p:spPr bwMode="auto">
          <a:xfrm>
            <a:off x="576263" y="1217613"/>
            <a:ext cx="7956550" cy="0"/>
          </a:xfrm>
          <a:prstGeom prst="line">
            <a:avLst/>
          </a:prstGeom>
          <a:noFill/>
          <a:ln w="25400">
            <a:solidFill>
              <a:srgbClr val="2359FB"/>
            </a:solidFill>
            <a:round/>
            <a:headEnd/>
            <a:tailEnd/>
          </a:ln>
          <a:effectLst/>
        </p:spPr>
        <p:txBody>
          <a:bodyPr/>
          <a:lstStyle/>
          <a:p>
            <a:pPr algn="just">
              <a:spcBef>
                <a:spcPct val="20000"/>
              </a:spcBef>
              <a:buClr>
                <a:schemeClr val="accent1"/>
              </a:buClr>
              <a:buSzPct val="80000"/>
              <a:buFont typeface="Wingdings" pitchFamily="2" charset="2"/>
              <a:buNone/>
              <a:defRPr/>
            </a:pPr>
            <a:endParaRPr lang="zh-CN" altLang="en-US" sz="2400">
              <a:ea typeface="仿宋_GB2312" pitchFamily="49" charset="-122"/>
            </a:endParaRPr>
          </a:p>
        </p:txBody>
      </p:sp>
      <p:sp>
        <p:nvSpPr>
          <p:cNvPr id="1029" name="Rectangle 5">
            <a:extLst>
              <a:ext uri="{FF2B5EF4-FFF2-40B4-BE49-F238E27FC236}">
                <a16:creationId xmlns:a16="http://schemas.microsoft.com/office/drawing/2014/main" id="{48577FAC-B207-4F4B-B2EB-39B793DE9D0A}"/>
              </a:ext>
            </a:extLst>
          </p:cNvPr>
          <p:cNvSpPr>
            <a:spLocks noChangeArrowheads="1"/>
          </p:cNvSpPr>
          <p:nvPr/>
        </p:nvSpPr>
        <p:spPr bwMode="auto">
          <a:xfrm>
            <a:off x="7037388" y="6356350"/>
            <a:ext cx="1447800" cy="457200"/>
          </a:xfrm>
          <a:prstGeom prst="rect">
            <a:avLst/>
          </a:prstGeom>
          <a:noFill/>
          <a:ln w="12700">
            <a:noFill/>
            <a:miter lim="800000"/>
            <a:headEnd/>
            <a:tailEnd/>
          </a:ln>
          <a:effectLst/>
        </p:spPr>
        <p:txBody>
          <a:bodyPr lIns="90488" tIns="44450" rIns="90488" bIns="44450"/>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80000"/>
              <a:buFont typeface="Wingdings" panose="05000000000000000000" pitchFamily="2" charset="2"/>
              <a:buNone/>
            </a:pPr>
            <a:fld id="{241E29EA-5FD6-4A06-84D1-1ECCD3DC031C}" type="slidenum">
              <a:rPr lang="en-US" altLang="zh-CN" sz="2000">
                <a:solidFill>
                  <a:srgbClr val="00CB00"/>
                </a:solidFill>
                <a:ea typeface="仿宋_GB2312" pitchFamily="49" charset="-122"/>
              </a:rPr>
              <a:pPr algn="ctr" eaLnBrk="1" hangingPunct="1">
                <a:spcBef>
                  <a:spcPct val="50000"/>
                </a:spcBef>
                <a:buClr>
                  <a:schemeClr val="accent1"/>
                </a:buClr>
                <a:buSzPct val="80000"/>
                <a:buFont typeface="Wingdings" panose="05000000000000000000" pitchFamily="2" charset="2"/>
                <a:buNone/>
              </a:pPr>
              <a:t>‹#›</a:t>
            </a:fld>
            <a:endParaRPr lang="en-US" altLang="zh-CN" sz="2000">
              <a:solidFill>
                <a:srgbClr val="00CB00"/>
              </a:solidFill>
              <a:ea typeface="仿宋_GB2312" pitchFamily="49" charset="-122"/>
            </a:endParaRPr>
          </a:p>
        </p:txBody>
      </p:sp>
      <p:pic>
        <p:nvPicPr>
          <p:cNvPr id="21511" name="Picture 10" descr="head4">
            <a:extLst>
              <a:ext uri="{FF2B5EF4-FFF2-40B4-BE49-F238E27FC236}">
                <a16:creationId xmlns:a16="http://schemas.microsoft.com/office/drawing/2014/main" id="{343B8A22-D84A-4398-B536-1D8F3E5036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261938"/>
            <a:ext cx="10795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2" descr="images">
            <a:extLst>
              <a:ext uri="{FF2B5EF4-FFF2-40B4-BE49-F238E27FC236}">
                <a16:creationId xmlns:a16="http://schemas.microsoft.com/office/drawing/2014/main" id="{D0D2C7C3-2993-4B04-9492-545606D58C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0650" y="188913"/>
            <a:ext cx="1104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ftr="0" dt="0"/>
  <p:txStyles>
    <p:titleStyle>
      <a:lvl1pPr algn="ctr" rtl="0" eaLnBrk="0" fontAlgn="base" hangingPunct="0">
        <a:spcBef>
          <a:spcPct val="0"/>
        </a:spcBef>
        <a:spcAft>
          <a:spcPct val="0"/>
        </a:spcAft>
        <a:defRPr kumimoji="1" sz="4000" b="1">
          <a:solidFill>
            <a:srgbClr val="2359FB"/>
          </a:solidFill>
          <a:latin typeface="+mj-lt"/>
          <a:ea typeface="+mj-ea"/>
          <a:cs typeface="+mj-cs"/>
        </a:defRPr>
      </a:lvl1pPr>
      <a:lvl2pPr algn="ctr" rtl="0" eaLnBrk="0" fontAlgn="base" hangingPunct="0">
        <a:spcBef>
          <a:spcPct val="0"/>
        </a:spcBef>
        <a:spcAft>
          <a:spcPct val="0"/>
        </a:spcAft>
        <a:defRPr kumimoji="1" sz="4000" b="1">
          <a:solidFill>
            <a:srgbClr val="2359FB"/>
          </a:solidFill>
          <a:latin typeface="Verdana" pitchFamily="34" charset="0"/>
          <a:ea typeface="宋体" pitchFamily="2" charset="-122"/>
        </a:defRPr>
      </a:lvl2pPr>
      <a:lvl3pPr algn="ctr" rtl="0" eaLnBrk="0" fontAlgn="base" hangingPunct="0">
        <a:spcBef>
          <a:spcPct val="0"/>
        </a:spcBef>
        <a:spcAft>
          <a:spcPct val="0"/>
        </a:spcAft>
        <a:defRPr kumimoji="1" sz="4000" b="1">
          <a:solidFill>
            <a:srgbClr val="2359FB"/>
          </a:solidFill>
          <a:latin typeface="Verdana" pitchFamily="34" charset="0"/>
          <a:ea typeface="宋体" pitchFamily="2" charset="-122"/>
        </a:defRPr>
      </a:lvl3pPr>
      <a:lvl4pPr algn="ctr" rtl="0" eaLnBrk="0" fontAlgn="base" hangingPunct="0">
        <a:spcBef>
          <a:spcPct val="0"/>
        </a:spcBef>
        <a:spcAft>
          <a:spcPct val="0"/>
        </a:spcAft>
        <a:defRPr kumimoji="1" sz="4000" b="1">
          <a:solidFill>
            <a:srgbClr val="2359FB"/>
          </a:solidFill>
          <a:latin typeface="Verdana" pitchFamily="34" charset="0"/>
          <a:ea typeface="宋体" pitchFamily="2" charset="-122"/>
        </a:defRPr>
      </a:lvl4pPr>
      <a:lvl5pPr algn="ctr" rtl="0" eaLnBrk="0" fontAlgn="base" hangingPunct="0">
        <a:spcBef>
          <a:spcPct val="0"/>
        </a:spcBef>
        <a:spcAft>
          <a:spcPct val="0"/>
        </a:spcAft>
        <a:defRPr kumimoji="1" sz="4000" b="1">
          <a:solidFill>
            <a:srgbClr val="2359FB"/>
          </a:solidFill>
          <a:latin typeface="Verdana" pitchFamily="34" charset="0"/>
          <a:ea typeface="宋体" pitchFamily="2" charset="-122"/>
        </a:defRPr>
      </a:lvl5pPr>
      <a:lvl6pPr marL="457200" algn="ctr" rtl="0" eaLnBrk="1" fontAlgn="base" hangingPunct="1">
        <a:spcBef>
          <a:spcPct val="0"/>
        </a:spcBef>
        <a:spcAft>
          <a:spcPct val="0"/>
        </a:spcAft>
        <a:defRPr kumimoji="1" sz="4000" b="1">
          <a:solidFill>
            <a:srgbClr val="2359FB"/>
          </a:solidFill>
          <a:latin typeface="Verdana" pitchFamily="34" charset="0"/>
          <a:ea typeface="宋体" pitchFamily="2" charset="-122"/>
        </a:defRPr>
      </a:lvl6pPr>
      <a:lvl7pPr marL="914400" algn="ctr" rtl="0" eaLnBrk="1" fontAlgn="base" hangingPunct="1">
        <a:spcBef>
          <a:spcPct val="0"/>
        </a:spcBef>
        <a:spcAft>
          <a:spcPct val="0"/>
        </a:spcAft>
        <a:defRPr kumimoji="1" sz="4000" b="1">
          <a:solidFill>
            <a:srgbClr val="2359FB"/>
          </a:solidFill>
          <a:latin typeface="Verdana" pitchFamily="34" charset="0"/>
          <a:ea typeface="宋体" pitchFamily="2" charset="-122"/>
        </a:defRPr>
      </a:lvl7pPr>
      <a:lvl8pPr marL="1371600" algn="ctr" rtl="0" eaLnBrk="1" fontAlgn="base" hangingPunct="1">
        <a:spcBef>
          <a:spcPct val="0"/>
        </a:spcBef>
        <a:spcAft>
          <a:spcPct val="0"/>
        </a:spcAft>
        <a:defRPr kumimoji="1" sz="4000" b="1">
          <a:solidFill>
            <a:srgbClr val="2359FB"/>
          </a:solidFill>
          <a:latin typeface="Verdana" pitchFamily="34" charset="0"/>
          <a:ea typeface="宋体" pitchFamily="2" charset="-122"/>
        </a:defRPr>
      </a:lvl8pPr>
      <a:lvl9pPr marL="1828800" algn="ctr" rtl="0" eaLnBrk="1" fontAlgn="base" hangingPunct="1">
        <a:spcBef>
          <a:spcPct val="0"/>
        </a:spcBef>
        <a:spcAft>
          <a:spcPct val="0"/>
        </a:spcAft>
        <a:defRPr kumimoji="1" sz="4000" b="1">
          <a:solidFill>
            <a:srgbClr val="2359FB"/>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100000"/>
        <a:buFont typeface="Wingdings" panose="05000000000000000000" pitchFamily="2" charset="2"/>
        <a:buChar char="q"/>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100000"/>
        <a:buFont typeface="Wingdings" panose="05000000000000000000" pitchFamily="2" charset="2"/>
        <a:buChar char="v"/>
        <a:defRPr kumimoji="1" sz="2500" b="1">
          <a:solidFill>
            <a:schemeClr val="tx2"/>
          </a:solidFill>
          <a:latin typeface="+mn-lt"/>
          <a:ea typeface="+mn-ea"/>
        </a:defRPr>
      </a:lvl2pPr>
      <a:lvl3pPr marL="1143000" indent="-228600" algn="l" rtl="0" eaLnBrk="0" fontAlgn="base" hangingPunct="0">
        <a:spcBef>
          <a:spcPct val="20000"/>
        </a:spcBef>
        <a:spcAft>
          <a:spcPct val="0"/>
        </a:spcAft>
        <a:buSzPct val="100000"/>
        <a:buChar char="•"/>
        <a:defRPr kumimoji="1" sz="2300" b="1">
          <a:solidFill>
            <a:schemeClr val="tx1"/>
          </a:solidFill>
          <a:latin typeface="+mn-lt"/>
          <a:ea typeface="+mn-ea"/>
        </a:defRPr>
      </a:lvl3pPr>
      <a:lvl4pPr marL="1600200" indent="-228600" algn="l" rtl="0" eaLnBrk="0" fontAlgn="base" hangingPunct="0">
        <a:spcBef>
          <a:spcPct val="20000"/>
        </a:spcBef>
        <a:spcAft>
          <a:spcPct val="0"/>
        </a:spcAft>
        <a:buSzPct val="10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SzPct val="10000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SzPct val="10000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SzPct val="10000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SzPct val="10000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SzPct val="100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wmf"/><Relationship Id="rId3" Type="http://schemas.openxmlformats.org/officeDocument/2006/relationships/notesSlide" Target="../notesSlides/notesSlide6.xml"/><Relationship Id="rId7" Type="http://schemas.openxmlformats.org/officeDocument/2006/relationships/image" Target="../media/image11.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8.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4.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png"/><Relationship Id="rId5" Type="http://schemas.openxmlformats.org/officeDocument/2006/relationships/oleObject" Target="../embeddings/oleObject16.bin"/><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1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0.png"/><Relationship Id="rId4" Type="http://schemas.openxmlformats.org/officeDocument/2006/relationships/oleObject" Target="../embeddings/oleObject2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1.wmf"/><Relationship Id="rId4" Type="http://schemas.openxmlformats.org/officeDocument/2006/relationships/oleObject" Target="../embeddings/oleObject2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25.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png"/><Relationship Id="rId5" Type="http://schemas.openxmlformats.org/officeDocument/2006/relationships/image" Target="../media/image45.wmf"/><Relationship Id="rId4" Type="http://schemas.openxmlformats.org/officeDocument/2006/relationships/oleObject" Target="../embeddings/oleObject2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7.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8.bin"/><Relationship Id="rId11" Type="http://schemas.openxmlformats.org/officeDocument/2006/relationships/image" Target="../media/image43.wmf"/><Relationship Id="rId5" Type="http://schemas.openxmlformats.org/officeDocument/2006/relationships/image" Target="../media/image47.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9.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5.bin"/><Relationship Id="rId3" Type="http://schemas.openxmlformats.org/officeDocument/2006/relationships/notesSlide" Target="../notesSlides/notesSlide59.xml"/><Relationship Id="rId7" Type="http://schemas.openxmlformats.org/officeDocument/2006/relationships/oleObject" Target="../embeddings/oleObject32.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8.wmf"/><Relationship Id="rId4" Type="http://schemas.openxmlformats.org/officeDocument/2006/relationships/image" Target="../media/image44.png"/><Relationship Id="rId9" Type="http://schemas.openxmlformats.org/officeDocument/2006/relationships/oleObject" Target="../embeddings/oleObject33.bin"/><Relationship Id="rId14" Type="http://schemas.openxmlformats.org/officeDocument/2006/relationships/image" Target="../media/image5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2.wmf"/><Relationship Id="rId4" Type="http://schemas.openxmlformats.org/officeDocument/2006/relationships/oleObject" Target="../embeddings/oleObject36.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4.png"/><Relationship Id="rId5" Type="http://schemas.openxmlformats.org/officeDocument/2006/relationships/image" Target="../media/image53.wmf"/><Relationship Id="rId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1A240B-5686-460B-8D02-06515D5DBA34}"/>
              </a:ext>
            </a:extLst>
          </p:cNvPr>
          <p:cNvSpPr>
            <a:spLocks noGrp="1"/>
          </p:cNvSpPr>
          <p:nvPr>
            <p:ph type="ctrTitle"/>
          </p:nvPr>
        </p:nvSpPr>
        <p:spPr/>
        <p:txBody>
          <a:bodyPr/>
          <a:lstStyle/>
          <a:p>
            <a:pPr eaLnBrk="1" hangingPunct="1"/>
            <a:r>
              <a:rPr lang="zh-CN" altLang="en-US" sz="4400">
                <a:solidFill>
                  <a:schemeClr val="tx1"/>
                </a:solidFill>
              </a:rPr>
              <a:t>第十四章　图的基本概念</a:t>
            </a:r>
          </a:p>
        </p:txBody>
      </p:sp>
      <p:sp>
        <p:nvSpPr>
          <p:cNvPr id="22531" name="Rectangle 2">
            <a:extLst>
              <a:ext uri="{FF2B5EF4-FFF2-40B4-BE49-F238E27FC236}">
                <a16:creationId xmlns:a16="http://schemas.microsoft.com/office/drawing/2014/main" id="{CD50E93F-CA8D-4313-81A2-1F104679F760}"/>
              </a:ext>
            </a:extLst>
          </p:cNvPr>
          <p:cNvSpPr>
            <a:spLocks noChangeArrowheads="1"/>
          </p:cNvSpPr>
          <p:nvPr/>
        </p:nvSpPr>
        <p:spPr bwMode="auto">
          <a:xfrm>
            <a:off x="685800" y="474663"/>
            <a:ext cx="77724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a:r>
              <a:rPr lang="zh-CN" altLang="en-US" sz="4000" b="1">
                <a:solidFill>
                  <a:srgbClr val="2359FB"/>
                </a:solidFill>
                <a:latin typeface="Verdana" panose="020B0604030504040204" pitchFamily="34" charset="0"/>
              </a:rPr>
              <a:t>第四部分：图论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BA0D771-9999-45A6-8081-B671BE633EBF}"/>
              </a:ext>
            </a:extLst>
          </p:cNvPr>
          <p:cNvSpPr>
            <a:spLocks noGrp="1" noChangeArrowheads="1"/>
          </p:cNvSpPr>
          <p:nvPr>
            <p:ph type="title"/>
          </p:nvPr>
        </p:nvSpPr>
        <p:spPr/>
        <p:txBody>
          <a:bodyPr/>
          <a:lstStyle/>
          <a:p>
            <a:r>
              <a:rPr lang="zh-CN" altLang="en-US"/>
              <a:t>第一节：图</a:t>
            </a:r>
          </a:p>
        </p:txBody>
      </p:sp>
      <p:sp>
        <p:nvSpPr>
          <p:cNvPr id="186371" name="Rectangle 3">
            <a:extLst>
              <a:ext uri="{FF2B5EF4-FFF2-40B4-BE49-F238E27FC236}">
                <a16:creationId xmlns:a16="http://schemas.microsoft.com/office/drawing/2014/main" id="{AB7282D0-7631-4E49-B1F9-A5B78D6A6416}"/>
              </a:ext>
            </a:extLst>
          </p:cNvPr>
          <p:cNvSpPr>
            <a:spLocks noGrp="1" noChangeArrowheads="1"/>
          </p:cNvSpPr>
          <p:nvPr>
            <p:ph type="body" idx="1"/>
          </p:nvPr>
        </p:nvSpPr>
        <p:spPr>
          <a:xfrm>
            <a:off x="685800" y="1341438"/>
            <a:ext cx="7631113" cy="4967287"/>
          </a:xfrm>
        </p:spPr>
        <p:txBody>
          <a:bodyPr/>
          <a:lstStyle/>
          <a:p>
            <a:r>
              <a:rPr lang="zh-CN" altLang="en-US" sz="2400">
                <a:solidFill>
                  <a:srgbClr val="FF0000"/>
                </a:solidFill>
              </a:rPr>
              <a:t>无序积：</a:t>
            </a:r>
            <a:r>
              <a:rPr lang="zh-CN" altLang="en-US" sz="2400"/>
              <a:t>设</a:t>
            </a:r>
            <a:r>
              <a:rPr lang="en-US" altLang="zh-CN" sz="2400"/>
              <a:t>A</a:t>
            </a:r>
            <a:r>
              <a:rPr lang="zh-CN" altLang="en-US" sz="2400"/>
              <a:t>，</a:t>
            </a:r>
            <a:r>
              <a:rPr lang="en-US" altLang="zh-CN" sz="2400"/>
              <a:t>B</a:t>
            </a:r>
            <a:r>
              <a:rPr lang="zh-CN" altLang="en-US" sz="2400"/>
              <a:t>为任意的两个集合，称</a:t>
            </a:r>
          </a:p>
          <a:p>
            <a:pPr>
              <a:buFont typeface="Wingdings" panose="05000000000000000000" pitchFamily="2" charset="2"/>
              <a:buNone/>
            </a:pPr>
            <a:r>
              <a:rPr lang="en-US" altLang="zh-CN" sz="2400"/>
              <a:t>                 </a:t>
            </a:r>
            <a:r>
              <a:rPr lang="en-US" altLang="zh-CN" sz="2400">
                <a:solidFill>
                  <a:schemeClr val="accent2"/>
                </a:solidFill>
              </a:rPr>
              <a:t>{{a,b} | a∈A</a:t>
            </a:r>
            <a:r>
              <a:rPr lang="zh-CN" altLang="en-US" sz="2400">
                <a:solidFill>
                  <a:schemeClr val="accent2"/>
                </a:solidFill>
              </a:rPr>
              <a:t>且</a:t>
            </a:r>
            <a:r>
              <a:rPr lang="en-US" altLang="zh-CN" sz="2400">
                <a:solidFill>
                  <a:schemeClr val="accent2"/>
                </a:solidFill>
              </a:rPr>
              <a:t>b∈B}</a:t>
            </a:r>
          </a:p>
          <a:p>
            <a:pPr eaLnBrk="1" hangingPunct="1">
              <a:buFont typeface="Wingdings" panose="05000000000000000000" pitchFamily="2" charset="2"/>
              <a:buNone/>
            </a:pPr>
            <a:r>
              <a:rPr lang="zh-CN" altLang="en-US" sz="2400"/>
              <a:t>为</a:t>
            </a:r>
            <a:r>
              <a:rPr lang="en-US" altLang="zh-CN" sz="2400"/>
              <a:t>A</a:t>
            </a:r>
            <a:r>
              <a:rPr lang="zh-CN" altLang="en-US" sz="2400"/>
              <a:t>与</a:t>
            </a:r>
            <a:r>
              <a:rPr lang="en-US" altLang="zh-CN" sz="2400"/>
              <a:t>B</a:t>
            </a:r>
            <a:r>
              <a:rPr lang="zh-CN" altLang="en-US" sz="2400"/>
              <a:t>的无序积，记做</a:t>
            </a:r>
            <a:r>
              <a:rPr lang="en-US" altLang="zh-CN" sz="2400"/>
              <a:t>A</a:t>
            </a:r>
            <a:r>
              <a:rPr lang="en-US" altLang="zh-CN" sz="2400">
                <a:cs typeface="Arial" panose="020B0604020202020204" pitchFamily="34" charset="0"/>
              </a:rPr>
              <a:t>&amp;</a:t>
            </a:r>
            <a:r>
              <a:rPr lang="en-US" altLang="zh-CN" sz="2400"/>
              <a:t>B</a:t>
            </a:r>
            <a:endParaRPr lang="zh-CN" altLang="en-US" sz="2400"/>
          </a:p>
          <a:p>
            <a:r>
              <a:rPr lang="zh-CN" altLang="en-US" sz="2400">
                <a:solidFill>
                  <a:srgbClr val="FF0000"/>
                </a:solidFill>
              </a:rPr>
              <a:t>无向图：</a:t>
            </a:r>
            <a:r>
              <a:rPr lang="zh-CN" altLang="en-US" sz="2400"/>
              <a:t>一个无向图</a:t>
            </a:r>
            <a:r>
              <a:rPr lang="en-US" altLang="zh-CN" sz="2400"/>
              <a:t>G</a:t>
            </a:r>
            <a:r>
              <a:rPr lang="zh-CN" altLang="en-US" sz="2400"/>
              <a:t>是一个二重组</a:t>
            </a:r>
            <a:r>
              <a:rPr lang="en-US" altLang="zh-CN" sz="2400"/>
              <a:t>&lt;V(G),E(G)&gt;, </a:t>
            </a:r>
            <a:r>
              <a:rPr lang="zh-CN" altLang="en-US" sz="2400"/>
              <a:t>其中</a:t>
            </a:r>
            <a:r>
              <a:rPr lang="en-US" altLang="zh-CN" sz="2400"/>
              <a:t>V(G)</a:t>
            </a:r>
            <a:r>
              <a:rPr lang="zh-CN" altLang="en-US" sz="2400"/>
              <a:t>为有限非空结点（或叫顶点）集合</a:t>
            </a:r>
            <a:r>
              <a:rPr lang="en-US" altLang="zh-CN" sz="2400"/>
              <a:t>, E(G)</a:t>
            </a:r>
            <a:r>
              <a:rPr lang="zh-CN" altLang="en-US" sz="2400"/>
              <a:t>是边的集合，它是</a:t>
            </a:r>
            <a:r>
              <a:rPr lang="zh-CN" altLang="en-US" sz="2400">
                <a:solidFill>
                  <a:srgbClr val="FF0000"/>
                </a:solidFill>
              </a:rPr>
              <a:t>无序积</a:t>
            </a:r>
            <a:r>
              <a:rPr lang="en-US" altLang="zh-CN" sz="2400">
                <a:solidFill>
                  <a:srgbClr val="FF0000"/>
                </a:solidFill>
              </a:rPr>
              <a:t>V</a:t>
            </a:r>
            <a:r>
              <a:rPr lang="en-US" altLang="zh-CN" sz="2400">
                <a:solidFill>
                  <a:srgbClr val="FF0000"/>
                </a:solidFill>
                <a:cs typeface="Arial" panose="020B0604020202020204" pitchFamily="34" charset="0"/>
              </a:rPr>
              <a:t>&amp;V</a:t>
            </a:r>
            <a:r>
              <a:rPr lang="zh-CN" altLang="en-US" sz="2400"/>
              <a:t>的多重子集，其元素为无向边，简称边。</a:t>
            </a:r>
          </a:p>
          <a:p>
            <a:r>
              <a:rPr lang="zh-CN" altLang="en-US" sz="2400">
                <a:solidFill>
                  <a:srgbClr val="FF0000"/>
                </a:solidFill>
              </a:rPr>
              <a:t>有向图：</a:t>
            </a:r>
            <a:r>
              <a:rPr lang="zh-CN" altLang="en-US" sz="2400"/>
              <a:t>一个有向图</a:t>
            </a:r>
            <a:r>
              <a:rPr lang="en-US" altLang="zh-CN" sz="2400"/>
              <a:t>G</a:t>
            </a:r>
            <a:r>
              <a:rPr lang="zh-CN" altLang="en-US" sz="2400"/>
              <a:t>是一个二重组</a:t>
            </a:r>
            <a:r>
              <a:rPr lang="en-US" altLang="zh-CN" sz="2400"/>
              <a:t>&lt;V(G),E(G)&gt;, </a:t>
            </a:r>
            <a:r>
              <a:rPr lang="zh-CN" altLang="en-US" sz="2400"/>
              <a:t>其中</a:t>
            </a:r>
            <a:r>
              <a:rPr lang="en-US" altLang="zh-CN" sz="2400"/>
              <a:t>V(G)</a:t>
            </a:r>
            <a:r>
              <a:rPr lang="zh-CN" altLang="en-US" sz="2400"/>
              <a:t>为有限非空结点（或叫顶点）集合</a:t>
            </a:r>
            <a:r>
              <a:rPr lang="en-US" altLang="zh-CN" sz="2400"/>
              <a:t>, E(G)</a:t>
            </a:r>
            <a:r>
              <a:rPr lang="zh-CN" altLang="en-US" sz="2400"/>
              <a:t>是边的集合，它是</a:t>
            </a:r>
            <a:r>
              <a:rPr lang="zh-CN" altLang="en-US" sz="2400">
                <a:solidFill>
                  <a:srgbClr val="FF0000"/>
                </a:solidFill>
              </a:rPr>
              <a:t>笛卡儿乘积</a:t>
            </a:r>
            <a:r>
              <a:rPr lang="en-US" altLang="zh-CN" sz="2400">
                <a:solidFill>
                  <a:srgbClr val="FF0000"/>
                </a:solidFill>
              </a:rPr>
              <a:t>V×</a:t>
            </a:r>
            <a:r>
              <a:rPr lang="en-US" altLang="zh-CN" sz="2400">
                <a:solidFill>
                  <a:srgbClr val="FF0000"/>
                </a:solidFill>
                <a:cs typeface="Arial" panose="020B0604020202020204" pitchFamily="34" charset="0"/>
              </a:rPr>
              <a:t>V</a:t>
            </a:r>
            <a:r>
              <a:rPr lang="zh-CN" altLang="en-US" sz="2400"/>
              <a:t>的多重子集，其元素为有向边，简称边。</a:t>
            </a:r>
          </a:p>
          <a:p>
            <a:pPr>
              <a:buFont typeface="Wingdings" panose="05000000000000000000" pitchFamily="2" charset="2"/>
              <a:buNone/>
            </a:pPr>
            <a:r>
              <a:rPr lang="zh-CN" altLang="en-US" sz="2400"/>
              <a:t>                    </a:t>
            </a: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7" dur="500"/>
                                        <p:tgtEl>
                                          <p:spTgt spid="1863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12"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3D38479D-2D3B-4E1E-9AD1-987AD596AFED}"/>
              </a:ext>
            </a:extLst>
          </p:cNvPr>
          <p:cNvSpPr>
            <a:spLocks noGrp="1" noChangeArrowheads="1"/>
          </p:cNvSpPr>
          <p:nvPr>
            <p:ph idx="1"/>
          </p:nvPr>
        </p:nvSpPr>
        <p:spPr>
          <a:xfrm>
            <a:off x="574675" y="1341438"/>
            <a:ext cx="8389938" cy="5286375"/>
          </a:xfrm>
        </p:spPr>
        <p:txBody>
          <a:bodyPr/>
          <a:lstStyle/>
          <a:p>
            <a:pPr algn="just" eaLnBrk="1" hangingPunct="1">
              <a:buFont typeface="Wingdings" panose="05000000000000000000" pitchFamily="2" charset="2"/>
              <a:buNone/>
            </a:pPr>
            <a:r>
              <a:rPr lang="zh-CN" altLang="en-US">
                <a:solidFill>
                  <a:srgbClr val="FF0000"/>
                </a:solidFill>
                <a:latin typeface="宋体" panose="02010600030101010101" pitchFamily="2" charset="-122"/>
              </a:rPr>
              <a:t>下面定义一些专门名词：</a:t>
            </a:r>
          </a:p>
          <a:p>
            <a:pPr algn="just" eaLnBrk="1" hangingPunct="1">
              <a:buFont typeface="Wingdings" panose="05000000000000000000" pitchFamily="2" charset="2"/>
              <a:buNone/>
            </a:pPr>
            <a:r>
              <a:rPr lang="zh-CN" altLang="en-US">
                <a:latin typeface="宋体" panose="02010600030101010101" pitchFamily="2" charset="-122"/>
              </a:rPr>
              <a:t>（１）通常用</a:t>
            </a:r>
            <a:r>
              <a:rPr lang="en-US" altLang="zh-CN">
                <a:latin typeface="宋体" panose="02010600030101010101" pitchFamily="2" charset="-122"/>
              </a:rPr>
              <a:t>G</a:t>
            </a:r>
            <a:r>
              <a:rPr lang="zh-CN" altLang="en-US">
                <a:latin typeface="宋体" panose="02010600030101010101" pitchFamily="2" charset="-122"/>
              </a:rPr>
              <a:t>表示无向图，</a:t>
            </a:r>
            <a:r>
              <a:rPr lang="en-US" altLang="zh-CN">
                <a:latin typeface="宋体" panose="02010600030101010101" pitchFamily="2" charset="-122"/>
              </a:rPr>
              <a:t>D</a:t>
            </a:r>
            <a:r>
              <a:rPr lang="zh-CN" altLang="en-US">
                <a:latin typeface="宋体" panose="02010600030101010101" pitchFamily="2" charset="-122"/>
              </a:rPr>
              <a:t>表示有向图，但</a:t>
            </a:r>
            <a:r>
              <a:rPr lang="en-US" altLang="zh-CN">
                <a:latin typeface="宋体" panose="02010600030101010101" pitchFamily="2" charset="-122"/>
              </a:rPr>
              <a:t>G</a:t>
            </a:r>
            <a:r>
              <a:rPr lang="zh-CN" altLang="en-US">
                <a:latin typeface="宋体" panose="02010600030101010101" pitchFamily="2" charset="-122"/>
              </a:rPr>
              <a:t>也可以泛指图。</a:t>
            </a:r>
            <a:r>
              <a:rPr lang="en-US" altLang="zh-CN">
                <a:latin typeface="宋体" panose="02010600030101010101" pitchFamily="2" charset="-122"/>
              </a:rPr>
              <a:t>V(G)</a:t>
            </a:r>
            <a:r>
              <a:rPr lang="zh-CN" altLang="en-US">
                <a:latin typeface="宋体" panose="02010600030101010101" pitchFamily="2" charset="-122"/>
              </a:rPr>
              <a:t>，</a:t>
            </a:r>
            <a:r>
              <a:rPr lang="en-US" altLang="zh-CN">
                <a:latin typeface="宋体" panose="02010600030101010101" pitchFamily="2" charset="-122"/>
              </a:rPr>
              <a:t>E(G)</a:t>
            </a:r>
            <a:r>
              <a:rPr lang="zh-CN" altLang="en-US">
                <a:latin typeface="宋体" panose="02010600030101010101" pitchFamily="2" charset="-122"/>
              </a:rPr>
              <a:t>分别表示</a:t>
            </a:r>
            <a:r>
              <a:rPr lang="en-US" altLang="zh-CN">
                <a:latin typeface="宋体" panose="02010600030101010101" pitchFamily="2" charset="-122"/>
              </a:rPr>
              <a:t>G</a:t>
            </a:r>
            <a:r>
              <a:rPr lang="zh-CN" altLang="en-US">
                <a:latin typeface="宋体" panose="02010600030101010101" pitchFamily="2" charset="-122"/>
              </a:rPr>
              <a:t>的顶点集和边集。</a:t>
            </a:r>
            <a:r>
              <a:rPr lang="en-US" altLang="zh-CN">
                <a:latin typeface="宋体" panose="02010600030101010101" pitchFamily="2" charset="-122"/>
              </a:rPr>
              <a:t>|V(G)|,|E(G)|</a:t>
            </a:r>
            <a:r>
              <a:rPr lang="zh-CN" altLang="en-US">
                <a:latin typeface="宋体" panose="02010600030101010101" pitchFamily="2" charset="-122"/>
              </a:rPr>
              <a:t>分别表示</a:t>
            </a:r>
            <a:r>
              <a:rPr lang="en-US" altLang="zh-CN">
                <a:latin typeface="宋体" panose="02010600030101010101" pitchFamily="2" charset="-122"/>
              </a:rPr>
              <a:t>G</a:t>
            </a:r>
            <a:r>
              <a:rPr lang="zh-CN" altLang="en-US">
                <a:latin typeface="宋体" panose="02010600030101010101" pitchFamily="2" charset="-122"/>
              </a:rPr>
              <a:t>的顶点数和边数，</a:t>
            </a:r>
          </a:p>
          <a:p>
            <a:pPr algn="just" eaLnBrk="1" hangingPunct="1">
              <a:buFont typeface="Wingdings" panose="05000000000000000000" pitchFamily="2" charset="2"/>
              <a:buNone/>
            </a:pPr>
            <a:r>
              <a:rPr lang="zh-CN" altLang="en-US">
                <a:latin typeface="宋体" panose="02010600030101010101" pitchFamily="2" charset="-122"/>
              </a:rPr>
              <a:t>  若</a:t>
            </a:r>
            <a:r>
              <a:rPr lang="en-US" altLang="zh-CN">
                <a:latin typeface="宋体" panose="02010600030101010101" pitchFamily="2" charset="-122"/>
              </a:rPr>
              <a:t>|V(G)|</a:t>
            </a:r>
            <a:r>
              <a:rPr lang="zh-CN" altLang="en-US">
                <a:latin typeface="宋体" panose="02010600030101010101" pitchFamily="2" charset="-122"/>
              </a:rPr>
              <a:t>＝</a:t>
            </a:r>
            <a:r>
              <a:rPr lang="en-US" altLang="zh-CN">
                <a:latin typeface="宋体" panose="02010600030101010101" pitchFamily="2" charset="-122"/>
              </a:rPr>
              <a:t>n</a:t>
            </a:r>
            <a:r>
              <a:rPr lang="zh-CN" altLang="en-US">
                <a:latin typeface="宋体" panose="02010600030101010101" pitchFamily="2" charset="-122"/>
              </a:rPr>
              <a:t>，则称</a:t>
            </a:r>
            <a:r>
              <a:rPr lang="en-US" altLang="zh-CN">
                <a:latin typeface="宋体" panose="02010600030101010101" pitchFamily="2" charset="-122"/>
              </a:rPr>
              <a:t>G</a:t>
            </a:r>
            <a:r>
              <a:rPr lang="zh-CN" altLang="en-US">
                <a:latin typeface="宋体" panose="02010600030101010101" pitchFamily="2" charset="-122"/>
              </a:rPr>
              <a:t>为</a:t>
            </a:r>
            <a:r>
              <a:rPr lang="en-US" altLang="zh-CN">
                <a:solidFill>
                  <a:schemeClr val="accent2"/>
                </a:solidFill>
                <a:latin typeface="宋体" panose="02010600030101010101" pitchFamily="2" charset="-122"/>
              </a:rPr>
              <a:t>n</a:t>
            </a:r>
            <a:r>
              <a:rPr lang="zh-CN" altLang="en-US">
                <a:solidFill>
                  <a:schemeClr val="accent2"/>
                </a:solidFill>
                <a:latin typeface="宋体" panose="02010600030101010101" pitchFamily="2" charset="-122"/>
              </a:rPr>
              <a:t>阶图</a:t>
            </a:r>
            <a:r>
              <a:rPr lang="zh-CN" altLang="en-US">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rPr>
              <a:t>（２）若</a:t>
            </a:r>
            <a:r>
              <a:rPr lang="en-US" altLang="zh-CN">
                <a:latin typeface="宋体" panose="02010600030101010101" pitchFamily="2" charset="-122"/>
              </a:rPr>
              <a:t>|V(G)|,|E(G)|</a:t>
            </a:r>
            <a:r>
              <a:rPr lang="zh-CN" altLang="en-US">
                <a:latin typeface="宋体" panose="02010600030101010101" pitchFamily="2" charset="-122"/>
              </a:rPr>
              <a:t>均为有限数，则称</a:t>
            </a:r>
            <a:r>
              <a:rPr lang="en-US" altLang="zh-CN">
                <a:latin typeface="宋体" panose="02010600030101010101" pitchFamily="2" charset="-122"/>
              </a:rPr>
              <a:t>G</a:t>
            </a:r>
            <a:r>
              <a:rPr lang="zh-CN" altLang="en-US">
                <a:latin typeface="宋体" panose="02010600030101010101" pitchFamily="2" charset="-122"/>
              </a:rPr>
              <a:t>为</a:t>
            </a:r>
            <a:r>
              <a:rPr lang="zh-CN" altLang="en-US">
                <a:solidFill>
                  <a:schemeClr val="accent2"/>
                </a:solidFill>
                <a:latin typeface="宋体" panose="02010600030101010101" pitchFamily="2" charset="-122"/>
              </a:rPr>
              <a:t>有限图</a:t>
            </a:r>
            <a:r>
              <a:rPr lang="zh-CN" altLang="en-US">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rPr>
              <a:t>（３）若图</a:t>
            </a:r>
            <a:r>
              <a:rPr lang="en-US" altLang="zh-CN">
                <a:latin typeface="宋体" panose="02010600030101010101" pitchFamily="2" charset="-122"/>
              </a:rPr>
              <a:t>G</a:t>
            </a:r>
            <a:r>
              <a:rPr lang="zh-CN" altLang="en-US">
                <a:latin typeface="宋体" panose="02010600030101010101" pitchFamily="2" charset="-122"/>
              </a:rPr>
              <a:t>中，边集为空，则称之为</a:t>
            </a:r>
            <a:r>
              <a:rPr lang="zh-CN" altLang="en-US">
                <a:solidFill>
                  <a:schemeClr val="accent2"/>
                </a:solidFill>
                <a:latin typeface="宋体" panose="02010600030101010101" pitchFamily="2" charset="-122"/>
              </a:rPr>
              <a:t>零图</a:t>
            </a:r>
            <a:r>
              <a:rPr lang="zh-CN" altLang="en-US">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rPr>
              <a:t>      若</a:t>
            </a:r>
            <a:r>
              <a:rPr lang="en-US" altLang="zh-CN">
                <a:latin typeface="宋体" panose="02010600030101010101" pitchFamily="2" charset="-122"/>
              </a:rPr>
              <a:t>G</a:t>
            </a:r>
            <a:r>
              <a:rPr lang="zh-CN" altLang="en-US">
                <a:latin typeface="宋体" panose="02010600030101010101" pitchFamily="2" charset="-122"/>
              </a:rPr>
              <a:t>为</a:t>
            </a:r>
            <a:r>
              <a:rPr lang="en-US" altLang="zh-CN">
                <a:latin typeface="宋体" panose="02010600030101010101" pitchFamily="2" charset="-122"/>
              </a:rPr>
              <a:t>n</a:t>
            </a:r>
            <a:r>
              <a:rPr lang="zh-CN" altLang="en-US">
                <a:latin typeface="宋体" panose="02010600030101010101" pitchFamily="2" charset="-122"/>
              </a:rPr>
              <a:t>阶图，则称之为</a:t>
            </a:r>
            <a:r>
              <a:rPr lang="en-US" altLang="zh-CN">
                <a:latin typeface="宋体" panose="02010600030101010101" pitchFamily="2" charset="-122"/>
              </a:rPr>
              <a:t>n</a:t>
            </a:r>
            <a:r>
              <a:rPr lang="zh-CN" altLang="en-US">
                <a:latin typeface="宋体" panose="02010600030101010101" pitchFamily="2" charset="-122"/>
              </a:rPr>
              <a:t>阶零图，记为</a:t>
            </a:r>
            <a:r>
              <a:rPr lang="en-US" altLang="zh-CN">
                <a:latin typeface="宋体" panose="02010600030101010101" pitchFamily="2" charset="-122"/>
              </a:rPr>
              <a:t>N</a:t>
            </a:r>
            <a:r>
              <a:rPr lang="en-US" altLang="zh-CN" baseline="-25000">
                <a:latin typeface="宋体" panose="02010600030101010101" pitchFamily="2" charset="-122"/>
              </a:rPr>
              <a:t>n</a:t>
            </a:r>
            <a:r>
              <a:rPr lang="zh-CN" altLang="en-US">
                <a:latin typeface="宋体" panose="02010600030101010101" pitchFamily="2" charset="-122"/>
              </a:rPr>
              <a:t>，</a:t>
            </a:r>
          </a:p>
          <a:p>
            <a:pPr algn="just" eaLnBrk="1" hangingPunct="1">
              <a:buFont typeface="Wingdings" panose="05000000000000000000" pitchFamily="2" charset="2"/>
              <a:buNone/>
            </a:pPr>
            <a:r>
              <a:rPr lang="en-US" altLang="zh-CN">
                <a:latin typeface="宋体" panose="02010600030101010101" pitchFamily="2" charset="-122"/>
              </a:rPr>
              <a:t>      N</a:t>
            </a:r>
            <a:r>
              <a:rPr lang="en-US" altLang="zh-CN" baseline="-25000">
                <a:latin typeface="宋体" panose="02010600030101010101" pitchFamily="2" charset="-122"/>
              </a:rPr>
              <a:t>1</a:t>
            </a:r>
            <a:r>
              <a:rPr lang="zh-CN" altLang="en-US">
                <a:latin typeface="宋体" panose="02010600030101010101" pitchFamily="2" charset="-122"/>
              </a:rPr>
              <a:t>称为</a:t>
            </a:r>
            <a:r>
              <a:rPr lang="zh-CN" altLang="en-US">
                <a:solidFill>
                  <a:schemeClr val="accent2"/>
                </a:solidFill>
                <a:latin typeface="宋体" panose="02010600030101010101" pitchFamily="2" charset="-122"/>
              </a:rPr>
              <a:t>平凡图</a:t>
            </a:r>
            <a:r>
              <a:rPr lang="zh-CN" altLang="en-US">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ea typeface="仿宋_GB2312" pitchFamily="49" charset="-122"/>
              </a:rPr>
              <a:t>（</a:t>
            </a:r>
            <a:r>
              <a:rPr lang="en-US" altLang="zh-CN">
                <a:latin typeface="宋体" panose="02010600030101010101" pitchFamily="2" charset="-122"/>
                <a:ea typeface="仿宋_GB2312" pitchFamily="49" charset="-122"/>
              </a:rPr>
              <a:t>4</a:t>
            </a:r>
            <a:r>
              <a:rPr lang="zh-CN" altLang="en-US">
                <a:latin typeface="宋体" panose="02010600030101010101" pitchFamily="2" charset="-122"/>
                <a:ea typeface="仿宋_GB2312" pitchFamily="49" charset="-122"/>
              </a:rPr>
              <a:t>）</a:t>
            </a:r>
            <a:r>
              <a:rPr lang="zh-CN" altLang="en-US">
                <a:latin typeface="宋体" panose="02010600030101010101" pitchFamily="2" charset="-122"/>
              </a:rPr>
              <a:t>顶点集为空的图记为</a:t>
            </a:r>
            <a:r>
              <a:rPr lang="zh-CN" altLang="en-US">
                <a:solidFill>
                  <a:schemeClr val="accent2"/>
                </a:solidFill>
                <a:latin typeface="宋体" panose="02010600030101010101" pitchFamily="2" charset="-122"/>
              </a:rPr>
              <a:t>空图</a:t>
            </a:r>
            <a:r>
              <a:rPr lang="zh-CN" altLang="en-US">
                <a:latin typeface="宋体" panose="02010600030101010101" pitchFamily="2" charset="-122"/>
              </a:rPr>
              <a:t>。</a:t>
            </a:r>
          </a:p>
        </p:txBody>
      </p:sp>
      <p:sp>
        <p:nvSpPr>
          <p:cNvPr id="30723" name="Rectangle 2">
            <a:extLst>
              <a:ext uri="{FF2B5EF4-FFF2-40B4-BE49-F238E27FC236}">
                <a16:creationId xmlns:a16="http://schemas.microsoft.com/office/drawing/2014/main" id="{26B5EBCE-68B6-4069-9F96-A6C6EFA7C145}"/>
              </a:ext>
            </a:extLst>
          </p:cNvPr>
          <p:cNvSpPr>
            <a:spLocks noChangeArrowheads="1"/>
          </p:cNvSpPr>
          <p:nvPr/>
        </p:nvSpPr>
        <p:spPr bwMode="auto">
          <a:xfrm>
            <a:off x="1066800" y="439738"/>
            <a:ext cx="65770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b="1">
                <a:solidFill>
                  <a:srgbClr val="2359FB"/>
                </a:solidFill>
                <a:latin typeface="Verdana" panose="020B0604030504040204" pitchFamily="34" charset="0"/>
              </a:rPr>
              <a:t>第一节：图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0" dur="500"/>
                                        <p:tgtEl>
                                          <p:spTgt spid="71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0" dur="500"/>
                                        <p:tgtEl>
                                          <p:spTgt spid="717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3" dur="500"/>
                                        <p:tgtEl>
                                          <p:spTgt spid="717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6" dur="500"/>
                                        <p:tgtEl>
                                          <p:spTgt spid="717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1"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5B3BDC6-669D-4C1A-9CCA-7B52780351F0}"/>
              </a:ext>
            </a:extLst>
          </p:cNvPr>
          <p:cNvSpPr>
            <a:spLocks noGrp="1" noChangeArrowheads="1"/>
          </p:cNvSpPr>
          <p:nvPr>
            <p:ph type="title"/>
          </p:nvPr>
        </p:nvSpPr>
        <p:spPr>
          <a:xfrm>
            <a:off x="1173163" y="333375"/>
            <a:ext cx="6613525" cy="560388"/>
          </a:xfrm>
        </p:spPr>
        <p:txBody>
          <a:bodyPr/>
          <a:lstStyle/>
          <a:p>
            <a:pPr eaLnBrk="1" hangingPunct="1"/>
            <a:r>
              <a:rPr lang="zh-CN" altLang="en-US"/>
              <a:t>一些定义</a:t>
            </a:r>
          </a:p>
        </p:txBody>
      </p:sp>
      <p:sp>
        <p:nvSpPr>
          <p:cNvPr id="8195" name="Rectangle 3">
            <a:extLst>
              <a:ext uri="{FF2B5EF4-FFF2-40B4-BE49-F238E27FC236}">
                <a16:creationId xmlns:a16="http://schemas.microsoft.com/office/drawing/2014/main" id="{EA24B5EB-8773-42A8-89A1-DCA2E513C919}"/>
              </a:ext>
            </a:extLst>
          </p:cNvPr>
          <p:cNvSpPr>
            <a:spLocks noGrp="1" noChangeArrowheads="1"/>
          </p:cNvSpPr>
          <p:nvPr>
            <p:ph idx="1"/>
          </p:nvPr>
        </p:nvSpPr>
        <p:spPr>
          <a:xfrm>
            <a:off x="500063" y="1484313"/>
            <a:ext cx="7743825" cy="4537075"/>
          </a:xfrm>
        </p:spPr>
        <p:txBody>
          <a:bodyPr/>
          <a:lstStyle/>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5</a:t>
            </a:r>
            <a:r>
              <a:rPr lang="zh-CN" altLang="en-US">
                <a:ea typeface="仿宋_GB2312" pitchFamily="49" charset="-122"/>
              </a:rPr>
              <a:t>）称顶点或边用字母标定的图为</a:t>
            </a:r>
            <a:r>
              <a:rPr lang="zh-CN" altLang="en-US">
                <a:solidFill>
                  <a:schemeClr val="accent2"/>
                </a:solidFill>
                <a:ea typeface="仿宋_GB2312" pitchFamily="49" charset="-122"/>
              </a:rPr>
              <a:t>标定图</a:t>
            </a:r>
            <a:r>
              <a:rPr lang="zh-CN" altLang="en-US">
                <a:ea typeface="仿宋_GB2312" pitchFamily="49" charset="-122"/>
              </a:rPr>
              <a:t>，否则成为非标定图。另外，将有向边改为无向边后的图称为原图的</a:t>
            </a:r>
            <a:r>
              <a:rPr lang="zh-CN" altLang="en-US">
                <a:solidFill>
                  <a:schemeClr val="accent2"/>
                </a:solidFill>
                <a:ea typeface="仿宋_GB2312" pitchFamily="49" charset="-122"/>
              </a:rPr>
              <a:t>基图</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6</a:t>
            </a:r>
            <a:r>
              <a:rPr lang="zh-CN" altLang="en-US">
                <a:ea typeface="仿宋_GB2312" pitchFamily="49" charset="-122"/>
              </a:rPr>
              <a:t>）设</a:t>
            </a:r>
            <a:r>
              <a:rPr lang="en-US" altLang="zh-CN">
                <a:ea typeface="仿宋_GB2312" pitchFamily="49" charset="-122"/>
              </a:rPr>
              <a:t>G=&lt;V,E&gt;</a:t>
            </a:r>
            <a:r>
              <a:rPr lang="zh-CN" altLang="en-US">
                <a:ea typeface="仿宋_GB2312" pitchFamily="49" charset="-122"/>
              </a:rPr>
              <a:t>为无向图，</a:t>
            </a:r>
            <a:r>
              <a:rPr lang="en-US" altLang="zh-CN">
                <a:ea typeface="仿宋_GB2312" pitchFamily="49" charset="-122"/>
              </a:rPr>
              <a:t>e</a:t>
            </a:r>
            <a:r>
              <a:rPr lang="en-US" altLang="zh-CN" baseline="-25000">
                <a:ea typeface="仿宋_GB2312" pitchFamily="49" charset="-122"/>
              </a:rPr>
              <a:t>k</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)∈E,</a:t>
            </a:r>
            <a:r>
              <a:rPr lang="zh-CN" altLang="en-US">
                <a:ea typeface="仿宋_GB2312" pitchFamily="49" charset="-122"/>
              </a:rPr>
              <a:t>则称</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的</a:t>
            </a:r>
            <a:r>
              <a:rPr lang="zh-CN" altLang="en-US">
                <a:solidFill>
                  <a:schemeClr val="accent2"/>
                </a:solidFill>
                <a:ea typeface="仿宋_GB2312" pitchFamily="49" charset="-122"/>
              </a:rPr>
              <a:t>端点</a:t>
            </a:r>
            <a:r>
              <a:rPr lang="zh-CN" altLang="en-US">
                <a:ea typeface="仿宋_GB2312" pitchFamily="49" charset="-122"/>
              </a:rPr>
              <a:t>， </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或</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是</a:t>
            </a:r>
            <a:r>
              <a:rPr lang="zh-CN" altLang="en-US">
                <a:solidFill>
                  <a:schemeClr val="accent2"/>
                </a:solidFill>
                <a:ea typeface="仿宋_GB2312" pitchFamily="49" charset="-122"/>
              </a:rPr>
              <a:t>彼此关联</a:t>
            </a:r>
            <a:r>
              <a:rPr lang="zh-CN" altLang="en-US">
                <a:ea typeface="仿宋_GB2312" pitchFamily="49" charset="-122"/>
              </a:rPr>
              <a:t>的。</a:t>
            </a:r>
          </a:p>
          <a:p>
            <a:pPr algn="just" eaLnBrk="1" hangingPunct="1">
              <a:buFont typeface="Wingdings" panose="05000000000000000000" pitchFamily="2" charset="2"/>
              <a:buNone/>
            </a:pPr>
            <a:r>
              <a:rPr lang="zh-CN" altLang="en-US">
                <a:ea typeface="仿宋_GB2312" pitchFamily="49" charset="-122"/>
              </a:rPr>
              <a:t>    若</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，则称</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或</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的关联次数为</a:t>
            </a:r>
            <a:r>
              <a:rPr lang="en-US" altLang="zh-CN">
                <a:ea typeface="仿宋_GB2312" pitchFamily="49" charset="-122"/>
              </a:rPr>
              <a:t>1</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    若</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，则称</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的关联次数为</a:t>
            </a:r>
            <a:r>
              <a:rPr lang="en-US" altLang="zh-CN">
                <a:ea typeface="仿宋_GB2312" pitchFamily="49" charset="-122"/>
              </a:rPr>
              <a:t>2</a:t>
            </a:r>
            <a:r>
              <a:rPr lang="zh-CN" altLang="en-US">
                <a:ea typeface="仿宋_GB2312" pitchFamily="49" charset="-122"/>
              </a:rPr>
              <a:t>，并称为</a:t>
            </a:r>
            <a:r>
              <a:rPr lang="zh-CN" altLang="en-US">
                <a:solidFill>
                  <a:srgbClr val="FF0000"/>
                </a:solidFill>
                <a:ea typeface="仿宋_GB2312" pitchFamily="49" charset="-122"/>
              </a:rPr>
              <a:t>环</a:t>
            </a:r>
            <a:r>
              <a:rPr lang="zh-CN" altLang="en-US">
                <a:ea typeface="仿宋_GB2312" pitchFamily="49" charset="-122"/>
              </a:rPr>
              <a:t>。任意的</a:t>
            </a:r>
            <a:r>
              <a:rPr lang="en-US" altLang="zh-CN">
                <a:ea typeface="仿宋_GB2312" pitchFamily="49" charset="-122"/>
              </a:rPr>
              <a:t>v</a:t>
            </a:r>
            <a:r>
              <a:rPr lang="en-US" altLang="zh-CN" baseline="-25000">
                <a:ea typeface="仿宋_GB2312" pitchFamily="49" charset="-122"/>
              </a:rPr>
              <a:t>l</a:t>
            </a:r>
            <a:r>
              <a:rPr lang="en-US" altLang="zh-CN">
                <a:ea typeface="仿宋_GB2312" pitchFamily="49" charset="-122"/>
              </a:rPr>
              <a:t>∈V</a:t>
            </a:r>
            <a:r>
              <a:rPr lang="zh-CN" altLang="en-US">
                <a:ea typeface="仿宋_GB2312" pitchFamily="49" charset="-122"/>
              </a:rPr>
              <a:t>，若</a:t>
            </a:r>
            <a:r>
              <a:rPr lang="en-US" altLang="zh-CN">
                <a:ea typeface="仿宋_GB2312" pitchFamily="49" charset="-122"/>
              </a:rPr>
              <a:t>v</a:t>
            </a:r>
            <a:r>
              <a:rPr lang="en-US" altLang="zh-CN" baseline="-25000">
                <a:ea typeface="仿宋_GB2312" pitchFamily="49" charset="-122"/>
              </a:rPr>
              <a:t>l</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且</a:t>
            </a:r>
            <a:r>
              <a:rPr lang="en-US" altLang="zh-CN">
                <a:ea typeface="仿宋_GB2312" pitchFamily="49" charset="-122"/>
              </a:rPr>
              <a:t>v</a:t>
            </a:r>
            <a:r>
              <a:rPr lang="en-US" altLang="zh-CN" baseline="-25000">
                <a:ea typeface="仿宋_GB2312" pitchFamily="49" charset="-122"/>
              </a:rPr>
              <a:t>l</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，则称</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l</a:t>
            </a:r>
            <a:r>
              <a:rPr lang="zh-CN" altLang="en-US">
                <a:ea typeface="仿宋_GB2312" pitchFamily="49" charset="-122"/>
              </a:rPr>
              <a:t>的关联次数为</a:t>
            </a:r>
            <a:r>
              <a:rPr lang="en-US" altLang="zh-CN">
                <a:ea typeface="仿宋_GB2312" pitchFamily="49" charset="-122"/>
              </a:rPr>
              <a:t>0</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5"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 calcmode="lin" valueType="num">
                                      <p:cBhvr>
                                        <p:cTn id="12" dur="500" decel="50000" fill="hold">
                                          <p:stCondLst>
                                            <p:cond delay="0"/>
                                          </p:stCondLst>
                                        </p:cTn>
                                        <p:tgtEl>
                                          <p:spTgt spid="8195">
                                            <p:txEl>
                                              <p:pRg st="2" end="2"/>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8195">
                                            <p:txEl>
                                              <p:pRg st="2" end="2"/>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8195">
                                            <p:txEl>
                                              <p:pRg st="2" end="2"/>
                                            </p:txEl>
                                          </p:spTgt>
                                        </p:tgtEl>
                                        <p:attrNameLst>
                                          <p:attrName>ppt_w</p:attrName>
                                        </p:attrNameLst>
                                      </p:cBhvr>
                                      <p:tavLst>
                                        <p:tav tm="0">
                                          <p:val>
                                            <p:strVal val="#ppt_w*.05"/>
                                          </p:val>
                                        </p:tav>
                                        <p:tav tm="100000">
                                          <p:val>
                                            <p:strVal val="#ppt_w"/>
                                          </p:val>
                                        </p:tav>
                                      </p:tavLst>
                                    </p:anim>
                                    <p:anim calcmode="lin" valueType="num">
                                      <p:cBhvr>
                                        <p:cTn id="15" dur="1000" fill="hold"/>
                                        <p:tgtEl>
                                          <p:spTgt spid="8195">
                                            <p:txEl>
                                              <p:pRg st="2" end="2"/>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8195">
                                            <p:txEl>
                                              <p:pRg st="2" end="2"/>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8195">
                                            <p:txEl>
                                              <p:pRg st="2" end="2"/>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8195">
                                            <p:txEl>
                                              <p:pRg st="2" end="2"/>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8195">
                                            <p:txEl>
                                              <p:pRg st="2" end="2"/>
                                            </p:txEl>
                                          </p:spTgt>
                                        </p:tgtEl>
                                      </p:cBhvr>
                                    </p:animEffect>
                                  </p:childTnLst>
                                </p:cTn>
                              </p:par>
                              <p:par>
                                <p:cTn id="20" presetID="25" presetClass="entr" presetSubtype="0" fill="hold" nodeType="with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 calcmode="lin" valueType="num">
                                      <p:cBhvr>
                                        <p:cTn id="22" dur="500" decel="50000" fill="hold">
                                          <p:stCondLst>
                                            <p:cond delay="0"/>
                                          </p:stCondLst>
                                        </p:cTn>
                                        <p:tgtEl>
                                          <p:spTgt spid="8195">
                                            <p:txEl>
                                              <p:pRg st="3" end="3"/>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8195">
                                            <p:txEl>
                                              <p:pRg st="3" end="3"/>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8195">
                                            <p:txEl>
                                              <p:pRg st="3" end="3"/>
                                            </p:txEl>
                                          </p:spTgt>
                                        </p:tgtEl>
                                        <p:attrNameLst>
                                          <p:attrName>ppt_w</p:attrName>
                                        </p:attrNameLst>
                                      </p:cBhvr>
                                      <p:tavLst>
                                        <p:tav tm="0">
                                          <p:val>
                                            <p:strVal val="#ppt_w*.05"/>
                                          </p:val>
                                        </p:tav>
                                        <p:tav tm="100000">
                                          <p:val>
                                            <p:strVal val="#ppt_w"/>
                                          </p:val>
                                        </p:tav>
                                      </p:tavLst>
                                    </p:anim>
                                    <p:anim calcmode="lin" valueType="num">
                                      <p:cBhvr>
                                        <p:cTn id="25" dur="1000" fill="hold"/>
                                        <p:tgtEl>
                                          <p:spTgt spid="8195">
                                            <p:txEl>
                                              <p:pRg st="3" end="3"/>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8195">
                                            <p:txEl>
                                              <p:pRg st="3" end="3"/>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8195">
                                            <p:txEl>
                                              <p:pRg st="3" end="3"/>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8195">
                                            <p:txEl>
                                              <p:pRg st="3" end="3"/>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94ABED-C54B-492C-9B68-E9038A6C5B20}"/>
              </a:ext>
            </a:extLst>
          </p:cNvPr>
          <p:cNvSpPr>
            <a:spLocks noGrp="1" noChangeArrowheads="1"/>
          </p:cNvSpPr>
          <p:nvPr>
            <p:ph type="title"/>
          </p:nvPr>
        </p:nvSpPr>
        <p:spPr>
          <a:xfrm>
            <a:off x="1173163" y="333375"/>
            <a:ext cx="6613525" cy="560388"/>
          </a:xfrm>
        </p:spPr>
        <p:txBody>
          <a:bodyPr/>
          <a:lstStyle/>
          <a:p>
            <a:pPr eaLnBrk="1" hangingPunct="1"/>
            <a:r>
              <a:rPr lang="zh-CN" altLang="en-US"/>
              <a:t>一些定义</a:t>
            </a:r>
          </a:p>
        </p:txBody>
      </p:sp>
      <p:sp>
        <p:nvSpPr>
          <p:cNvPr id="500739" name="Rectangle 3">
            <a:extLst>
              <a:ext uri="{FF2B5EF4-FFF2-40B4-BE49-F238E27FC236}">
                <a16:creationId xmlns:a16="http://schemas.microsoft.com/office/drawing/2014/main" id="{B79B3F24-BB2E-446F-A50E-2AFE033066EB}"/>
              </a:ext>
            </a:extLst>
          </p:cNvPr>
          <p:cNvSpPr>
            <a:spLocks noGrp="1" noChangeArrowheads="1"/>
          </p:cNvSpPr>
          <p:nvPr>
            <p:ph idx="1"/>
          </p:nvPr>
        </p:nvSpPr>
        <p:spPr>
          <a:xfrm>
            <a:off x="514350" y="1643063"/>
            <a:ext cx="7486650" cy="3214687"/>
          </a:xfrm>
        </p:spPr>
        <p:txBody>
          <a:bodyPr/>
          <a:lstStyle/>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7</a:t>
            </a:r>
            <a:r>
              <a:rPr lang="zh-CN" altLang="en-US">
                <a:ea typeface="仿宋_GB2312" pitchFamily="49" charset="-122"/>
              </a:rPr>
              <a:t>）设</a:t>
            </a:r>
            <a:r>
              <a:rPr lang="zh-CN" altLang="en-US">
                <a:solidFill>
                  <a:srgbClr val="FF0000"/>
                </a:solidFill>
                <a:ea typeface="仿宋_GB2312" pitchFamily="49" charset="-122"/>
              </a:rPr>
              <a:t>无向图</a:t>
            </a:r>
            <a:r>
              <a:rPr lang="en-US" altLang="zh-CN">
                <a:ea typeface="仿宋_GB2312" pitchFamily="49" charset="-122"/>
              </a:rPr>
              <a:t>G=&lt;V,E&gt;</a:t>
            </a:r>
            <a:r>
              <a:rPr lang="zh-CN" altLang="en-US">
                <a:ea typeface="仿宋_GB2312" pitchFamily="49" charset="-122"/>
              </a:rPr>
              <a:t>，</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∈V</a:t>
            </a:r>
            <a:r>
              <a:rPr lang="zh-CN" altLang="en-US">
                <a:ea typeface="仿宋_GB2312" pitchFamily="49" charset="-122"/>
              </a:rPr>
              <a:t>， </a:t>
            </a:r>
            <a:r>
              <a:rPr lang="en-US" altLang="zh-CN">
                <a:ea typeface="仿宋_GB2312" pitchFamily="49" charset="-122"/>
              </a:rPr>
              <a:t>e</a:t>
            </a:r>
            <a:r>
              <a:rPr lang="en-US" altLang="zh-CN" baseline="-25000">
                <a:ea typeface="仿宋_GB2312" pitchFamily="49" charset="-122"/>
              </a:rPr>
              <a:t>k</a:t>
            </a:r>
            <a:r>
              <a:rPr lang="en-US" altLang="zh-CN">
                <a:ea typeface="仿宋_GB2312" pitchFamily="49" charset="-122"/>
              </a:rPr>
              <a:t>,e</a:t>
            </a:r>
            <a:r>
              <a:rPr lang="en-US" altLang="zh-CN" baseline="-25000">
                <a:ea typeface="仿宋_GB2312" pitchFamily="49" charset="-122"/>
              </a:rPr>
              <a:t>l</a:t>
            </a:r>
            <a:r>
              <a:rPr lang="en-US" altLang="zh-CN">
                <a:ea typeface="仿宋_GB2312" pitchFamily="49" charset="-122"/>
              </a:rPr>
              <a:t>∈E</a:t>
            </a:r>
            <a:r>
              <a:rPr lang="zh-CN" altLang="en-US">
                <a:ea typeface="仿宋_GB2312" pitchFamily="49" charset="-122"/>
              </a:rPr>
              <a:t>。若存在</a:t>
            </a:r>
            <a:r>
              <a:rPr lang="en-US" altLang="zh-CN">
                <a:ea typeface="仿宋_GB2312" pitchFamily="49" charset="-122"/>
              </a:rPr>
              <a:t>e</a:t>
            </a:r>
            <a:r>
              <a:rPr lang="en-US" altLang="zh-CN" baseline="-25000">
                <a:ea typeface="仿宋_GB2312" pitchFamily="49" charset="-122"/>
              </a:rPr>
              <a:t>t</a:t>
            </a:r>
            <a:r>
              <a:rPr lang="en-US" altLang="zh-CN">
                <a:ea typeface="仿宋_GB2312" pitchFamily="49" charset="-122"/>
              </a:rPr>
              <a:t>∈E</a:t>
            </a:r>
            <a:r>
              <a:rPr lang="zh-CN" altLang="en-US">
                <a:ea typeface="仿宋_GB2312" pitchFamily="49" charset="-122"/>
              </a:rPr>
              <a:t>，使得</a:t>
            </a:r>
            <a:r>
              <a:rPr lang="en-US" altLang="zh-CN">
                <a:ea typeface="仿宋_GB2312" pitchFamily="49" charset="-122"/>
              </a:rPr>
              <a:t>e</a:t>
            </a:r>
            <a:r>
              <a:rPr lang="en-US" altLang="zh-CN" baseline="-25000">
                <a:ea typeface="仿宋_GB2312" pitchFamily="49" charset="-122"/>
              </a:rPr>
              <a:t>t</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a:t>
            </a:r>
            <a:r>
              <a:rPr lang="zh-CN" altLang="en-US">
                <a:ea typeface="仿宋_GB2312" pitchFamily="49" charset="-122"/>
              </a:rPr>
              <a:t>，则称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与</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是相邻的。若</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e</a:t>
            </a:r>
            <a:r>
              <a:rPr lang="en-US" altLang="zh-CN" baseline="-25000">
                <a:ea typeface="仿宋_GB2312" pitchFamily="49" charset="-122"/>
              </a:rPr>
              <a:t>l</a:t>
            </a:r>
            <a:r>
              <a:rPr lang="zh-CN" altLang="en-US">
                <a:ea typeface="仿宋_GB2312" pitchFamily="49" charset="-122"/>
              </a:rPr>
              <a:t>至少有一个公共端点，则称</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e</a:t>
            </a:r>
            <a:r>
              <a:rPr lang="en-US" altLang="zh-CN" baseline="-25000">
                <a:ea typeface="仿宋_GB2312" pitchFamily="49" charset="-122"/>
              </a:rPr>
              <a:t>l</a:t>
            </a:r>
            <a:r>
              <a:rPr lang="zh-CN" altLang="en-US">
                <a:ea typeface="仿宋_GB2312" pitchFamily="49" charset="-122"/>
              </a:rPr>
              <a:t>是相邻的。</a:t>
            </a:r>
          </a:p>
          <a:p>
            <a:pPr algn="just" eaLnBrk="1" hangingPunct="1">
              <a:buFont typeface="Wingdings" panose="05000000000000000000" pitchFamily="2" charset="2"/>
              <a:buNone/>
            </a:pPr>
            <a:r>
              <a:rPr lang="zh-CN" altLang="en-US">
                <a:ea typeface="仿宋_GB2312" pitchFamily="49" charset="-122"/>
              </a:rPr>
              <a:t>     </a:t>
            </a:r>
            <a:r>
              <a:rPr lang="zh-CN" altLang="en-US">
                <a:solidFill>
                  <a:srgbClr val="FF0000"/>
                </a:solidFill>
                <a:ea typeface="仿宋_GB2312" pitchFamily="49" charset="-122"/>
              </a:rPr>
              <a:t>有向图</a:t>
            </a:r>
            <a:r>
              <a:rPr lang="en-US" altLang="zh-CN">
                <a:ea typeface="仿宋_GB2312" pitchFamily="49" charset="-122"/>
              </a:rPr>
              <a:t>D=&lt;V,E&gt;</a:t>
            </a:r>
            <a:r>
              <a:rPr lang="zh-CN" altLang="en-US">
                <a:ea typeface="仿宋_GB2312" pitchFamily="49" charset="-122"/>
              </a:rPr>
              <a:t>，</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∈V</a:t>
            </a:r>
            <a:r>
              <a:rPr lang="zh-CN" altLang="en-US">
                <a:ea typeface="仿宋_GB2312" pitchFamily="49" charset="-122"/>
              </a:rPr>
              <a:t>，</a:t>
            </a:r>
            <a:r>
              <a:rPr lang="en-US" altLang="zh-CN">
                <a:ea typeface="仿宋_GB2312" pitchFamily="49" charset="-122"/>
              </a:rPr>
              <a:t>e</a:t>
            </a:r>
            <a:r>
              <a:rPr lang="en-US" altLang="zh-CN" baseline="-25000">
                <a:ea typeface="仿宋_GB2312" pitchFamily="49" charset="-122"/>
              </a:rPr>
              <a:t>k</a:t>
            </a:r>
            <a:r>
              <a:rPr lang="en-US" altLang="zh-CN">
                <a:ea typeface="仿宋_GB2312" pitchFamily="49" charset="-122"/>
              </a:rPr>
              <a:t>,e</a:t>
            </a:r>
            <a:r>
              <a:rPr lang="en-US" altLang="zh-CN" baseline="-25000">
                <a:ea typeface="仿宋_GB2312" pitchFamily="49" charset="-122"/>
              </a:rPr>
              <a:t>l</a:t>
            </a:r>
            <a:r>
              <a:rPr lang="en-US" altLang="zh-CN">
                <a:ea typeface="仿宋_GB2312" pitchFamily="49" charset="-122"/>
              </a:rPr>
              <a:t>∈E </a:t>
            </a:r>
            <a:r>
              <a:rPr lang="zh-CN" altLang="en-US">
                <a:ea typeface="仿宋_GB2312" pitchFamily="49" charset="-122"/>
              </a:rPr>
              <a:t>。若存在</a:t>
            </a:r>
            <a:r>
              <a:rPr lang="en-US" altLang="zh-CN">
                <a:ea typeface="仿宋_GB2312" pitchFamily="49" charset="-122"/>
              </a:rPr>
              <a:t>e</a:t>
            </a:r>
            <a:r>
              <a:rPr lang="en-US" altLang="zh-CN" baseline="-25000">
                <a:ea typeface="仿宋_GB2312" pitchFamily="49" charset="-122"/>
              </a:rPr>
              <a:t>t</a:t>
            </a:r>
            <a:r>
              <a:rPr lang="en-US" altLang="zh-CN">
                <a:ea typeface="仿宋_GB2312" pitchFamily="49" charset="-122"/>
              </a:rPr>
              <a:t>∈E</a:t>
            </a:r>
            <a:r>
              <a:rPr lang="zh-CN" altLang="en-US">
                <a:ea typeface="仿宋_GB2312" pitchFamily="49" charset="-122"/>
              </a:rPr>
              <a:t>，使得</a:t>
            </a:r>
            <a:r>
              <a:rPr lang="en-US" altLang="zh-CN">
                <a:ea typeface="仿宋_GB2312" pitchFamily="49" charset="-122"/>
              </a:rPr>
              <a:t>e</a:t>
            </a:r>
            <a:r>
              <a:rPr lang="en-US" altLang="zh-CN" baseline="-25000">
                <a:ea typeface="仿宋_GB2312" pitchFamily="49" charset="-122"/>
              </a:rPr>
              <a:t>t</a:t>
            </a:r>
            <a:r>
              <a:rPr lang="en-US" altLang="zh-CN">
                <a:ea typeface="仿宋_GB2312" pitchFamily="49" charset="-122"/>
              </a:rPr>
              <a:t>=&lt;v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&gt;</a:t>
            </a:r>
            <a:r>
              <a:rPr lang="zh-CN" altLang="en-US">
                <a:ea typeface="仿宋_GB2312" pitchFamily="49" charset="-122"/>
              </a:rPr>
              <a:t>，则称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t</a:t>
            </a:r>
            <a:r>
              <a:rPr lang="zh-CN" altLang="en-US">
                <a:ea typeface="仿宋_GB2312" pitchFamily="49" charset="-122"/>
              </a:rPr>
              <a:t>的始点，</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t</a:t>
            </a:r>
            <a:r>
              <a:rPr lang="zh-CN" altLang="en-US">
                <a:ea typeface="仿宋_GB2312" pitchFamily="49" charset="-122"/>
              </a:rPr>
              <a:t>的终点，并称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邻接到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邻接于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，若</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的终点为</a:t>
            </a:r>
            <a:r>
              <a:rPr lang="en-US" altLang="zh-CN">
                <a:ea typeface="仿宋_GB2312" pitchFamily="49" charset="-122"/>
              </a:rPr>
              <a:t>e</a:t>
            </a:r>
            <a:r>
              <a:rPr lang="en-US" altLang="zh-CN" baseline="-25000">
                <a:ea typeface="仿宋_GB2312" pitchFamily="49" charset="-122"/>
              </a:rPr>
              <a:t>l</a:t>
            </a:r>
            <a:r>
              <a:rPr lang="zh-CN" altLang="en-US">
                <a:ea typeface="仿宋_GB2312" pitchFamily="49" charset="-122"/>
              </a:rPr>
              <a:t>的始点，则称</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与</a:t>
            </a:r>
            <a:r>
              <a:rPr lang="en-US" altLang="zh-CN">
                <a:ea typeface="仿宋_GB2312" pitchFamily="49" charset="-122"/>
              </a:rPr>
              <a:t>e</a:t>
            </a:r>
            <a:r>
              <a:rPr lang="en-US" altLang="zh-CN" baseline="-25000">
                <a:ea typeface="仿宋_GB2312" pitchFamily="49" charset="-122"/>
              </a:rPr>
              <a:t>l</a:t>
            </a:r>
            <a:r>
              <a:rPr lang="zh-CN" altLang="en-US">
                <a:ea typeface="仿宋_GB2312" pitchFamily="49" charset="-122"/>
              </a:rPr>
              <a:t>相邻。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9" name="Rectangle 2">
            <a:extLst>
              <a:ext uri="{FF2B5EF4-FFF2-40B4-BE49-F238E27FC236}">
                <a16:creationId xmlns:a16="http://schemas.microsoft.com/office/drawing/2014/main" id="{FE023234-92E2-4D0E-A6CF-9E0F03D8A195}"/>
              </a:ext>
            </a:extLst>
          </p:cNvPr>
          <p:cNvSpPr>
            <a:spLocks noGrp="1" noChangeArrowheads="1"/>
          </p:cNvSpPr>
          <p:nvPr>
            <p:ph type="title"/>
          </p:nvPr>
        </p:nvSpPr>
        <p:spPr>
          <a:xfrm>
            <a:off x="1143000" y="285750"/>
            <a:ext cx="6643688" cy="560388"/>
          </a:xfrm>
        </p:spPr>
        <p:txBody>
          <a:bodyPr/>
          <a:lstStyle/>
          <a:p>
            <a:pPr eaLnBrk="1" hangingPunct="1"/>
            <a:r>
              <a:rPr lang="zh-CN" altLang="en-US"/>
              <a:t>一些定义</a:t>
            </a:r>
          </a:p>
        </p:txBody>
      </p:sp>
      <p:sp>
        <p:nvSpPr>
          <p:cNvPr id="3080" name="Rectangle 3">
            <a:extLst>
              <a:ext uri="{FF2B5EF4-FFF2-40B4-BE49-F238E27FC236}">
                <a16:creationId xmlns:a16="http://schemas.microsoft.com/office/drawing/2014/main" id="{B82566BD-18B7-456D-B7E0-B21D1BF749B7}"/>
              </a:ext>
            </a:extLst>
          </p:cNvPr>
          <p:cNvSpPr>
            <a:spLocks noGrp="1" noChangeArrowheads="1"/>
          </p:cNvSpPr>
          <p:nvPr>
            <p:ph idx="1"/>
          </p:nvPr>
        </p:nvSpPr>
        <p:spPr>
          <a:xfrm>
            <a:off x="500063" y="1371600"/>
            <a:ext cx="8491537" cy="4700588"/>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8</a:t>
            </a:r>
            <a:r>
              <a:rPr lang="zh-CN" altLang="en-US">
                <a:ea typeface="仿宋_GB2312" pitchFamily="49" charset="-122"/>
              </a:rPr>
              <a:t>）设</a:t>
            </a:r>
            <a:r>
              <a:rPr lang="zh-CN" altLang="en-US">
                <a:solidFill>
                  <a:srgbClr val="FF0000"/>
                </a:solidFill>
                <a:ea typeface="仿宋_GB2312" pitchFamily="49" charset="-122"/>
              </a:rPr>
              <a:t>无向图</a:t>
            </a:r>
            <a:r>
              <a:rPr lang="en-US" altLang="zh-CN">
                <a:ea typeface="仿宋_GB2312" pitchFamily="49" charset="-122"/>
              </a:rPr>
              <a:t>G=&lt;V,E&gt;</a:t>
            </a:r>
            <a:r>
              <a:rPr lang="zh-CN" altLang="en-US">
                <a:ea typeface="仿宋_GB2312" pitchFamily="49" charset="-122"/>
              </a:rPr>
              <a:t>，对所有的</a:t>
            </a:r>
            <a:r>
              <a:rPr lang="en-US" altLang="zh-CN">
                <a:ea typeface="仿宋_GB2312" pitchFamily="49" charset="-122"/>
              </a:rPr>
              <a:t>v∈V</a:t>
            </a:r>
            <a:r>
              <a:rPr lang="zh-CN" altLang="en-US">
                <a:ea typeface="仿宋_GB2312" pitchFamily="49" charset="-122"/>
              </a:rPr>
              <a:t>称</a:t>
            </a:r>
          </a:p>
          <a:p>
            <a:pPr algn="just" eaLnBrk="1" hangingPunct="1">
              <a:lnSpc>
                <a:spcPct val="90000"/>
              </a:lnSpc>
              <a:buFont typeface="Wingdings" panose="05000000000000000000" pitchFamily="2" charset="2"/>
              <a:buNone/>
            </a:pPr>
            <a:endParaRPr lang="zh-CN" altLang="en-US">
              <a:ea typeface="仿宋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邻域</a:t>
            </a:r>
            <a:r>
              <a:rPr lang="zh-CN" altLang="en-US">
                <a:ea typeface="仿宋_GB2312" pitchFamily="49" charset="-122"/>
              </a:rPr>
              <a:t>，记为</a:t>
            </a:r>
            <a:r>
              <a:rPr lang="en-US" altLang="zh-CN">
                <a:ea typeface="仿宋_GB2312" pitchFamily="49" charset="-122"/>
              </a:rPr>
              <a:t>N</a:t>
            </a:r>
            <a:r>
              <a:rPr lang="en-US" altLang="zh-CN" baseline="-25000">
                <a:ea typeface="仿宋_GB2312" pitchFamily="49" charset="-122"/>
              </a:rPr>
              <a:t>G</a:t>
            </a:r>
            <a:r>
              <a:rPr lang="en-US" altLang="zh-CN">
                <a:ea typeface="仿宋_GB2312" pitchFamily="49" charset="-122"/>
              </a:rPr>
              <a:t>(v)</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并称</a:t>
            </a:r>
            <a:r>
              <a:rPr lang="en-US" altLang="zh-CN">
                <a:ea typeface="仿宋_GB2312" pitchFamily="49" charset="-122"/>
              </a:rPr>
              <a:t>N</a:t>
            </a:r>
            <a:r>
              <a:rPr lang="en-US" altLang="zh-CN" baseline="-25000">
                <a:ea typeface="仿宋_GB2312" pitchFamily="49" charset="-122"/>
              </a:rPr>
              <a:t>G</a:t>
            </a:r>
            <a:r>
              <a:rPr lang="en-US" altLang="zh-CN">
                <a:ea typeface="仿宋_GB2312" pitchFamily="49" charset="-122"/>
              </a:rPr>
              <a:t>(v) </a:t>
            </a:r>
            <a:r>
              <a:rPr lang="en-US" altLang="zh-CN"/>
              <a:t>∪{v}</a:t>
            </a:r>
            <a:r>
              <a:rPr lang="zh-CN" altLang="en-US">
                <a:ea typeface="仿宋_GB2312" pitchFamily="49" charset="-122"/>
              </a:rPr>
              <a:t>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闭邻域</a:t>
            </a:r>
            <a:r>
              <a:rPr lang="zh-CN" altLang="en-US">
                <a:ea typeface="仿宋_GB2312" pitchFamily="49" charset="-122"/>
              </a:rPr>
              <a:t>，记为           。</a:t>
            </a:r>
          </a:p>
          <a:p>
            <a:pPr algn="just" eaLnBrk="1" hangingPunct="1">
              <a:lnSpc>
                <a:spcPct val="90000"/>
              </a:lnSpc>
              <a:buFont typeface="Wingdings" panose="05000000000000000000" pitchFamily="2" charset="2"/>
              <a:buNone/>
            </a:pPr>
            <a:r>
              <a:rPr lang="zh-CN" altLang="en-US">
                <a:ea typeface="仿宋_GB2312" pitchFamily="49" charset="-122"/>
              </a:rPr>
              <a:t>称                                          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关联集</a:t>
            </a:r>
            <a:r>
              <a:rPr lang="zh-CN" altLang="en-US">
                <a:ea typeface="仿宋_GB2312" pitchFamily="49" charset="-122"/>
              </a:rPr>
              <a:t>，记为</a:t>
            </a:r>
            <a:r>
              <a:rPr lang="en-US" altLang="zh-CN">
                <a:ea typeface="仿宋_GB2312" pitchFamily="49" charset="-122"/>
              </a:rPr>
              <a:t>I</a:t>
            </a:r>
            <a:r>
              <a:rPr lang="en-US" altLang="zh-CN" baseline="-25000">
                <a:ea typeface="仿宋_GB2312" pitchFamily="49" charset="-122"/>
              </a:rPr>
              <a:t>G</a:t>
            </a:r>
            <a:r>
              <a:rPr lang="en-US" altLang="zh-CN">
                <a:ea typeface="仿宋_GB2312" pitchFamily="49" charset="-122"/>
              </a:rPr>
              <a:t>(v) </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设</a:t>
            </a:r>
            <a:r>
              <a:rPr lang="zh-CN" altLang="en-US">
                <a:solidFill>
                  <a:srgbClr val="FF0000"/>
                </a:solidFill>
                <a:ea typeface="仿宋_GB2312" pitchFamily="49" charset="-122"/>
              </a:rPr>
              <a:t>有向图</a:t>
            </a:r>
            <a:r>
              <a:rPr lang="en-US" altLang="zh-CN">
                <a:ea typeface="仿宋_GB2312" pitchFamily="49" charset="-122"/>
              </a:rPr>
              <a:t>G=&lt;V,E&gt;</a:t>
            </a:r>
            <a:r>
              <a:rPr lang="zh-CN" altLang="en-US">
                <a:ea typeface="仿宋_GB2312" pitchFamily="49" charset="-122"/>
              </a:rPr>
              <a:t>，对所有的</a:t>
            </a:r>
            <a:r>
              <a:rPr lang="en-US" altLang="zh-CN">
                <a:ea typeface="仿宋_GB2312" pitchFamily="49" charset="-122"/>
              </a:rPr>
              <a:t>v∈V </a:t>
            </a:r>
            <a:r>
              <a:rPr lang="zh-CN" altLang="en-US">
                <a:ea typeface="仿宋_GB2312" pitchFamily="49" charset="-122"/>
              </a:rPr>
              <a:t>，称</a:t>
            </a:r>
          </a:p>
          <a:p>
            <a:pPr algn="just" eaLnBrk="1" hangingPunct="1">
              <a:lnSpc>
                <a:spcPct val="90000"/>
              </a:lnSpc>
              <a:buFont typeface="Wingdings" panose="05000000000000000000" pitchFamily="2" charset="2"/>
              <a:buNone/>
            </a:pPr>
            <a:endParaRPr lang="zh-CN" altLang="en-US">
              <a:ea typeface="仿宋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后继元素</a:t>
            </a:r>
            <a:r>
              <a:rPr lang="zh-CN" altLang="en-US">
                <a:ea typeface="仿宋_GB2312" pitchFamily="49" charset="-122"/>
              </a:rPr>
              <a:t>。称</a:t>
            </a:r>
          </a:p>
          <a:p>
            <a:pPr algn="just" eaLnBrk="1" hangingPunct="1">
              <a:lnSpc>
                <a:spcPct val="90000"/>
              </a:lnSpc>
              <a:buFont typeface="Wingdings" panose="05000000000000000000" pitchFamily="2" charset="2"/>
              <a:buNone/>
            </a:pPr>
            <a:endParaRPr lang="zh-CN" altLang="en-US">
              <a:ea typeface="仿宋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先驱元素</a:t>
            </a:r>
            <a:r>
              <a:rPr lang="zh-CN" altLang="en-US">
                <a:ea typeface="仿宋_GB2312" pitchFamily="49" charset="-122"/>
              </a:rPr>
              <a:t>。称两者之并为</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邻域</a:t>
            </a:r>
            <a:r>
              <a:rPr lang="zh-CN" altLang="en-US">
                <a:ea typeface="仿宋_GB2312" pitchFamily="49" charset="-122"/>
              </a:rPr>
              <a:t>，记为</a:t>
            </a:r>
            <a:r>
              <a:rPr lang="en-US" altLang="zh-CN">
                <a:ea typeface="仿宋_GB2312" pitchFamily="49" charset="-122"/>
              </a:rPr>
              <a:t>N</a:t>
            </a:r>
            <a:r>
              <a:rPr lang="en-US" altLang="zh-CN" baseline="-25000">
                <a:ea typeface="仿宋_GB2312" pitchFamily="49" charset="-122"/>
              </a:rPr>
              <a:t>D</a:t>
            </a:r>
            <a:r>
              <a:rPr lang="en-US" altLang="zh-CN">
                <a:ea typeface="仿宋_GB2312" pitchFamily="49" charset="-122"/>
              </a:rPr>
              <a:t>(v) </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称</a:t>
            </a:r>
            <a:r>
              <a:rPr lang="en-US" altLang="zh-CN">
                <a:ea typeface="仿宋_GB2312" pitchFamily="49" charset="-122"/>
              </a:rPr>
              <a:t>N</a:t>
            </a:r>
            <a:r>
              <a:rPr lang="en-US" altLang="zh-CN" baseline="-25000">
                <a:ea typeface="仿宋_GB2312" pitchFamily="49" charset="-122"/>
              </a:rPr>
              <a:t>D</a:t>
            </a:r>
            <a:r>
              <a:rPr lang="en-US" altLang="zh-CN">
                <a:ea typeface="仿宋_GB2312" pitchFamily="49" charset="-122"/>
              </a:rPr>
              <a:t>(v) </a:t>
            </a:r>
            <a:r>
              <a:rPr lang="en-US" altLang="zh-CN"/>
              <a:t>∪{v}</a:t>
            </a:r>
            <a:r>
              <a:rPr lang="zh-CN" altLang="en-US"/>
              <a:t>，</a:t>
            </a:r>
            <a:r>
              <a:rPr lang="en-US" altLang="zh-CN">
                <a:ea typeface="仿宋_GB2312" pitchFamily="49" charset="-122"/>
              </a:rPr>
              <a:t>v</a:t>
            </a:r>
            <a:r>
              <a:rPr lang="zh-CN" altLang="en-US">
                <a:ea typeface="仿宋_GB2312" pitchFamily="49" charset="-122"/>
              </a:rPr>
              <a:t>的</a:t>
            </a:r>
            <a:r>
              <a:rPr lang="zh-CN" altLang="en-US">
                <a:solidFill>
                  <a:srgbClr val="FF0000"/>
                </a:solidFill>
                <a:ea typeface="仿宋_GB2312" pitchFamily="49" charset="-122"/>
              </a:rPr>
              <a:t>闭邻域</a:t>
            </a:r>
            <a:r>
              <a:rPr lang="zh-CN" altLang="en-US">
                <a:ea typeface="仿宋_GB2312" pitchFamily="49" charset="-122"/>
              </a:rPr>
              <a:t>。</a:t>
            </a:r>
          </a:p>
        </p:txBody>
      </p:sp>
      <p:graphicFrame>
        <p:nvGraphicFramePr>
          <p:cNvPr id="3074" name="Object 4">
            <a:extLst>
              <a:ext uri="{FF2B5EF4-FFF2-40B4-BE49-F238E27FC236}">
                <a16:creationId xmlns:a16="http://schemas.microsoft.com/office/drawing/2014/main" id="{143F9FFA-E118-4C9D-BA48-39C5AEAB3140}"/>
              </a:ext>
            </a:extLst>
          </p:cNvPr>
          <p:cNvGraphicFramePr>
            <a:graphicFrameLocks noChangeAspect="1"/>
          </p:cNvGraphicFramePr>
          <p:nvPr/>
        </p:nvGraphicFramePr>
        <p:xfrm>
          <a:off x="2051050" y="1770063"/>
          <a:ext cx="4392613" cy="465137"/>
        </p:xfrm>
        <a:graphic>
          <a:graphicData uri="http://schemas.openxmlformats.org/presentationml/2006/ole">
            <mc:AlternateContent xmlns:mc="http://schemas.openxmlformats.org/markup-compatibility/2006">
              <mc:Choice xmlns:v="urn:schemas-microsoft-com:vml" Requires="v">
                <p:oleObj spid="_x0000_s3081" name="Equation" r:id="rId4" imgW="1790640" imgH="203040" progId="">
                  <p:embed/>
                </p:oleObj>
              </mc:Choice>
              <mc:Fallback>
                <p:oleObj name="Equation" r:id="rId4" imgW="1790640" imgH="20304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770063"/>
                        <a:ext cx="4392613"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a:extLst>
              <a:ext uri="{FF2B5EF4-FFF2-40B4-BE49-F238E27FC236}">
                <a16:creationId xmlns:a16="http://schemas.microsoft.com/office/drawing/2014/main" id="{8AA1B0D0-A51F-4526-86B1-3156D20B09F2}"/>
              </a:ext>
            </a:extLst>
          </p:cNvPr>
          <p:cNvGraphicFramePr>
            <a:graphicFrameLocks noChangeAspect="1"/>
          </p:cNvGraphicFramePr>
          <p:nvPr/>
        </p:nvGraphicFramePr>
        <p:xfrm>
          <a:off x="5794375" y="2643188"/>
          <a:ext cx="865188" cy="508000"/>
        </p:xfrm>
        <a:graphic>
          <a:graphicData uri="http://schemas.openxmlformats.org/presentationml/2006/ole">
            <mc:AlternateContent xmlns:mc="http://schemas.openxmlformats.org/markup-compatibility/2006">
              <mc:Choice xmlns:v="urn:schemas-microsoft-com:vml" Requires="v">
                <p:oleObj spid="_x0000_s3082" name="Equation" r:id="rId6" imgW="431640" imgH="253800" progId="">
                  <p:embed/>
                </p:oleObj>
              </mc:Choice>
              <mc:Fallback>
                <p:oleObj name="Equation" r:id="rId6" imgW="431640" imgH="25380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375" y="2643188"/>
                        <a:ext cx="8651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6">
            <a:extLst>
              <a:ext uri="{FF2B5EF4-FFF2-40B4-BE49-F238E27FC236}">
                <a16:creationId xmlns:a16="http://schemas.microsoft.com/office/drawing/2014/main" id="{DFE60306-0F9E-453E-91CE-4C8BA16E3577}"/>
              </a:ext>
            </a:extLst>
          </p:cNvPr>
          <p:cNvGraphicFramePr>
            <a:graphicFrameLocks noChangeAspect="1"/>
          </p:cNvGraphicFramePr>
          <p:nvPr/>
        </p:nvGraphicFramePr>
        <p:xfrm>
          <a:off x="1042988" y="3141663"/>
          <a:ext cx="3284537" cy="473075"/>
        </p:xfrm>
        <a:graphic>
          <a:graphicData uri="http://schemas.openxmlformats.org/presentationml/2006/ole">
            <mc:AlternateContent xmlns:mc="http://schemas.openxmlformats.org/markup-compatibility/2006">
              <mc:Choice xmlns:v="urn:schemas-microsoft-com:vml" Requires="v">
                <p:oleObj spid="_x0000_s3083" name="Equation" r:id="rId8" imgW="1498320" imgH="215640" progId="">
                  <p:embed/>
                </p:oleObj>
              </mc:Choice>
              <mc:Fallback>
                <p:oleObj name="Equation" r:id="rId8" imgW="1498320" imgH="215640" progId="">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141663"/>
                        <a:ext cx="328453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7">
            <a:extLst>
              <a:ext uri="{FF2B5EF4-FFF2-40B4-BE49-F238E27FC236}">
                <a16:creationId xmlns:a16="http://schemas.microsoft.com/office/drawing/2014/main" id="{86A91473-DB12-482E-9F75-82D166B99F94}"/>
              </a:ext>
            </a:extLst>
          </p:cNvPr>
          <p:cNvGraphicFramePr>
            <a:graphicFrameLocks noChangeAspect="1"/>
          </p:cNvGraphicFramePr>
          <p:nvPr/>
        </p:nvGraphicFramePr>
        <p:xfrm>
          <a:off x="2124075" y="3995738"/>
          <a:ext cx="4032250" cy="441325"/>
        </p:xfrm>
        <a:graphic>
          <a:graphicData uri="http://schemas.openxmlformats.org/presentationml/2006/ole">
            <mc:AlternateContent xmlns:mc="http://schemas.openxmlformats.org/markup-compatibility/2006">
              <mc:Choice xmlns:v="urn:schemas-microsoft-com:vml" Requires="v">
                <p:oleObj spid="_x0000_s3084" name="Equation" r:id="rId10" imgW="1854000" imgH="203040" progId="Equation.DSMT4">
                  <p:embed/>
                </p:oleObj>
              </mc:Choice>
              <mc:Fallback>
                <p:oleObj name="Equation" r:id="rId10" imgW="1854000" imgH="20304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3995738"/>
                        <a:ext cx="4032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0">
            <a:extLst>
              <a:ext uri="{FF2B5EF4-FFF2-40B4-BE49-F238E27FC236}">
                <a16:creationId xmlns:a16="http://schemas.microsoft.com/office/drawing/2014/main" id="{88953BBD-F6A5-47D5-B264-F104BC0C651B}"/>
              </a:ext>
            </a:extLst>
          </p:cNvPr>
          <p:cNvGraphicFramePr>
            <a:graphicFrameLocks noChangeAspect="1"/>
          </p:cNvGraphicFramePr>
          <p:nvPr/>
        </p:nvGraphicFramePr>
        <p:xfrm>
          <a:off x="2268538" y="4868863"/>
          <a:ext cx="3960812" cy="423862"/>
        </p:xfrm>
        <a:graphic>
          <a:graphicData uri="http://schemas.openxmlformats.org/presentationml/2006/ole">
            <mc:AlternateContent xmlns:mc="http://schemas.openxmlformats.org/markup-compatibility/2006">
              <mc:Choice xmlns:v="urn:schemas-microsoft-com:vml" Requires="v">
                <p:oleObj spid="_x0000_s3085" name="Equation" r:id="rId12" imgW="1892160" imgH="203040" progId="">
                  <p:embed/>
                </p:oleObj>
              </mc:Choice>
              <mc:Fallback>
                <p:oleObj name="Equation" r:id="rId12" imgW="1892160" imgH="203040" progId="">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4868863"/>
                        <a:ext cx="39608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F0B501B-7B2E-41C3-AA89-A55874DE7BF1}"/>
              </a:ext>
            </a:extLst>
          </p:cNvPr>
          <p:cNvSpPr>
            <a:spLocks noGrp="1" noChangeArrowheads="1"/>
          </p:cNvSpPr>
          <p:nvPr>
            <p:ph type="title"/>
          </p:nvPr>
        </p:nvSpPr>
        <p:spPr>
          <a:xfrm>
            <a:off x="1173163" y="333375"/>
            <a:ext cx="6542087" cy="560388"/>
          </a:xfrm>
        </p:spPr>
        <p:txBody>
          <a:bodyPr/>
          <a:lstStyle/>
          <a:p>
            <a:pPr eaLnBrk="1" hangingPunct="1"/>
            <a:r>
              <a:rPr lang="zh-CN" altLang="en-US"/>
              <a:t>一些定义</a:t>
            </a:r>
          </a:p>
        </p:txBody>
      </p:sp>
      <p:sp>
        <p:nvSpPr>
          <p:cNvPr id="33795" name="Rectangle 3">
            <a:extLst>
              <a:ext uri="{FF2B5EF4-FFF2-40B4-BE49-F238E27FC236}">
                <a16:creationId xmlns:a16="http://schemas.microsoft.com/office/drawing/2014/main" id="{74CD6485-F16C-4F86-95D0-3651A3A97F61}"/>
              </a:ext>
            </a:extLst>
          </p:cNvPr>
          <p:cNvSpPr>
            <a:spLocks noGrp="1" noChangeArrowheads="1"/>
          </p:cNvSpPr>
          <p:nvPr>
            <p:ph idx="1"/>
          </p:nvPr>
        </p:nvSpPr>
        <p:spPr>
          <a:xfrm>
            <a:off x="500063" y="1785938"/>
            <a:ext cx="8104187" cy="4164012"/>
          </a:xfrm>
        </p:spPr>
        <p:txBody>
          <a:bodyPr/>
          <a:lstStyle/>
          <a:p>
            <a:pPr algn="just" eaLnBrk="1" hangingPunct="1">
              <a:buFont typeface="Wingdings" panose="05000000000000000000" pitchFamily="2" charset="2"/>
              <a:buNone/>
            </a:pPr>
            <a:r>
              <a:rPr lang="zh-CN" altLang="en-US"/>
              <a:t>定义</a:t>
            </a:r>
            <a:r>
              <a:rPr lang="en-US" altLang="zh-CN"/>
              <a:t>14.3 </a:t>
            </a:r>
            <a:r>
              <a:rPr lang="zh-CN" altLang="en-US"/>
              <a:t>在</a:t>
            </a:r>
            <a:r>
              <a:rPr lang="zh-CN" altLang="en-US">
                <a:solidFill>
                  <a:srgbClr val="FF0000"/>
                </a:solidFill>
              </a:rPr>
              <a:t>无向图</a:t>
            </a:r>
            <a:r>
              <a:rPr lang="zh-CN" altLang="en-US"/>
              <a:t>中，关联一对顶点的无向边如果多于一条，则称这些边为</a:t>
            </a:r>
            <a:r>
              <a:rPr lang="zh-CN" altLang="en-US">
                <a:solidFill>
                  <a:schemeClr val="accent2"/>
                </a:solidFill>
              </a:rPr>
              <a:t>平行边</a:t>
            </a:r>
            <a:r>
              <a:rPr lang="zh-CN" altLang="en-US"/>
              <a:t>，平行边的条数称为重数。</a:t>
            </a:r>
          </a:p>
          <a:p>
            <a:pPr algn="just" eaLnBrk="1" hangingPunct="1">
              <a:buFont typeface="Wingdings" panose="05000000000000000000" pitchFamily="2" charset="2"/>
              <a:buNone/>
            </a:pPr>
            <a:r>
              <a:rPr lang="zh-CN" altLang="en-US"/>
              <a:t>    在</a:t>
            </a:r>
            <a:r>
              <a:rPr lang="zh-CN" altLang="en-US">
                <a:solidFill>
                  <a:srgbClr val="FF0000"/>
                </a:solidFill>
              </a:rPr>
              <a:t>有向图</a:t>
            </a:r>
            <a:r>
              <a:rPr lang="zh-CN" altLang="en-US"/>
              <a:t>中，关联一对顶点的有向边如果多于一条，并且这些边的始点和终点相同，则称这些边为</a:t>
            </a:r>
            <a:r>
              <a:rPr lang="zh-CN" altLang="en-US">
                <a:solidFill>
                  <a:schemeClr val="accent2"/>
                </a:solidFill>
              </a:rPr>
              <a:t>平行边</a:t>
            </a:r>
            <a:r>
              <a:rPr lang="zh-CN" altLang="en-US"/>
              <a:t>。</a:t>
            </a:r>
          </a:p>
          <a:p>
            <a:pPr algn="just" eaLnBrk="1" hangingPunct="1">
              <a:buFont typeface="Wingdings" panose="05000000000000000000" pitchFamily="2" charset="2"/>
              <a:buNone/>
            </a:pPr>
            <a:r>
              <a:rPr lang="zh-CN" altLang="en-US"/>
              <a:t>    含平行边的图称为</a:t>
            </a:r>
            <a:r>
              <a:rPr lang="zh-CN" altLang="en-US">
                <a:solidFill>
                  <a:schemeClr val="accent2"/>
                </a:solidFill>
              </a:rPr>
              <a:t>多重图</a:t>
            </a:r>
            <a:r>
              <a:rPr lang="zh-CN" altLang="en-US"/>
              <a:t>，即不含平行边也不含环的图称为</a:t>
            </a:r>
            <a:r>
              <a:rPr lang="zh-CN" altLang="en-US">
                <a:solidFill>
                  <a:schemeClr val="accent2"/>
                </a:solidFill>
              </a:rPr>
              <a:t>简单图</a:t>
            </a:r>
            <a:r>
              <a:rPr lang="zh-CN" altLang="en-US"/>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8CD65C-F827-4877-977C-F77EEDC7E9C0}"/>
              </a:ext>
            </a:extLst>
          </p:cNvPr>
          <p:cNvSpPr>
            <a:spLocks noGrp="1" noChangeArrowheads="1"/>
          </p:cNvSpPr>
          <p:nvPr>
            <p:ph type="title"/>
          </p:nvPr>
        </p:nvSpPr>
        <p:spPr>
          <a:xfrm>
            <a:off x="1173163" y="333375"/>
            <a:ext cx="6542087" cy="560388"/>
          </a:xfrm>
        </p:spPr>
        <p:txBody>
          <a:bodyPr/>
          <a:lstStyle/>
          <a:p>
            <a:pPr eaLnBrk="1" hangingPunct="1"/>
            <a:r>
              <a:rPr lang="zh-CN" altLang="en-US"/>
              <a:t>一些定义</a:t>
            </a:r>
          </a:p>
        </p:txBody>
      </p:sp>
      <p:sp>
        <p:nvSpPr>
          <p:cNvPr id="11267" name="Rectangle 3">
            <a:extLst>
              <a:ext uri="{FF2B5EF4-FFF2-40B4-BE49-F238E27FC236}">
                <a16:creationId xmlns:a16="http://schemas.microsoft.com/office/drawing/2014/main" id="{F827447C-13FB-4B32-A187-9025D60DB9E3}"/>
              </a:ext>
            </a:extLst>
          </p:cNvPr>
          <p:cNvSpPr>
            <a:spLocks noGrp="1" noChangeArrowheads="1"/>
          </p:cNvSpPr>
          <p:nvPr>
            <p:ph idx="1"/>
          </p:nvPr>
        </p:nvSpPr>
        <p:spPr>
          <a:xfrm>
            <a:off x="642938" y="1357313"/>
            <a:ext cx="8072437" cy="4643437"/>
          </a:xfrm>
        </p:spPr>
        <p:txBody>
          <a:bodyPr/>
          <a:lstStyle/>
          <a:p>
            <a:pPr algn="just" eaLnBrk="1" hangingPunct="1">
              <a:buFont typeface="Wingdings" panose="05000000000000000000" pitchFamily="2" charset="2"/>
              <a:buNone/>
            </a:pPr>
            <a:r>
              <a:rPr lang="zh-CN" altLang="en-US">
                <a:latin typeface="宋体" panose="02010600030101010101" pitchFamily="2" charset="-122"/>
              </a:rPr>
              <a:t>非多重图称为</a:t>
            </a:r>
            <a:r>
              <a:rPr lang="zh-CN" altLang="en-US">
                <a:solidFill>
                  <a:schemeClr val="accent2"/>
                </a:solidFill>
                <a:latin typeface="宋体" panose="02010600030101010101" pitchFamily="2" charset="-122"/>
              </a:rPr>
              <a:t>线图</a:t>
            </a:r>
            <a:r>
              <a:rPr lang="zh-CN" altLang="en-US">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rPr>
              <a:t>由定义可见，简单图是没有环和平行边的图</a:t>
            </a:r>
            <a:r>
              <a:rPr lang="zh-CN" altLang="en-US">
                <a:ea typeface="仿宋_GB2312" pitchFamily="49" charset="-122"/>
              </a:rPr>
              <a:t>。</a:t>
            </a:r>
            <a:r>
              <a:rPr lang="zh-CN" altLang="en-US"/>
              <a:t> </a:t>
            </a:r>
          </a:p>
        </p:txBody>
      </p:sp>
      <p:pic>
        <p:nvPicPr>
          <p:cNvPr id="11268" name="Picture 4" descr="图">
            <a:extLst>
              <a:ext uri="{FF2B5EF4-FFF2-40B4-BE49-F238E27FC236}">
                <a16:creationId xmlns:a16="http://schemas.microsoft.com/office/drawing/2014/main" id="{38A7173E-6A6A-4A31-9713-761288BA1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08275"/>
            <a:ext cx="76200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C41F615-33DD-4EA4-BEC3-9E8E9474A453}"/>
              </a:ext>
            </a:extLst>
          </p:cNvPr>
          <p:cNvSpPr>
            <a:spLocks noGrp="1" noChangeArrowheads="1"/>
          </p:cNvSpPr>
          <p:nvPr>
            <p:ph type="title"/>
          </p:nvPr>
        </p:nvSpPr>
        <p:spPr>
          <a:xfrm>
            <a:off x="1173163" y="333375"/>
            <a:ext cx="6542087" cy="560388"/>
          </a:xfrm>
        </p:spPr>
        <p:txBody>
          <a:bodyPr/>
          <a:lstStyle/>
          <a:p>
            <a:pPr eaLnBrk="1" hangingPunct="1"/>
            <a:r>
              <a:rPr lang="zh-CN" altLang="en-US"/>
              <a:t>一些定义</a:t>
            </a:r>
          </a:p>
        </p:txBody>
      </p:sp>
      <p:sp>
        <p:nvSpPr>
          <p:cNvPr id="14339" name="Rectangle 3">
            <a:extLst>
              <a:ext uri="{FF2B5EF4-FFF2-40B4-BE49-F238E27FC236}">
                <a16:creationId xmlns:a16="http://schemas.microsoft.com/office/drawing/2014/main" id="{2CCCC7B0-3449-4C40-833C-A9B785D7967B}"/>
              </a:ext>
            </a:extLst>
          </p:cNvPr>
          <p:cNvSpPr>
            <a:spLocks noGrp="1" noChangeArrowheads="1"/>
          </p:cNvSpPr>
          <p:nvPr>
            <p:ph idx="1"/>
          </p:nvPr>
        </p:nvSpPr>
        <p:spPr>
          <a:xfrm>
            <a:off x="571500" y="1347788"/>
            <a:ext cx="7929563" cy="4438650"/>
          </a:xfrm>
        </p:spPr>
        <p:txBody>
          <a:bodyPr/>
          <a:lstStyle/>
          <a:p>
            <a:pPr algn="just" eaLnBrk="1" hangingPunct="1">
              <a:lnSpc>
                <a:spcPct val="90000"/>
              </a:lnSpc>
              <a:buFont typeface="Wingdings" panose="05000000000000000000" pitchFamily="2" charset="2"/>
              <a:buNone/>
            </a:pPr>
            <a:r>
              <a:rPr lang="zh-CN" altLang="en-US"/>
              <a:t>定义</a:t>
            </a:r>
            <a:r>
              <a:rPr lang="en-US" altLang="zh-CN"/>
              <a:t>14.4</a:t>
            </a:r>
            <a:r>
              <a:rPr lang="zh-CN" altLang="en-US"/>
              <a:t>：在</a:t>
            </a:r>
            <a:r>
              <a:rPr lang="zh-CN" altLang="en-US">
                <a:solidFill>
                  <a:srgbClr val="FF0000"/>
                </a:solidFill>
              </a:rPr>
              <a:t>无向图</a:t>
            </a:r>
            <a:r>
              <a:rPr lang="zh-CN" altLang="en-US"/>
              <a:t>中，任意点其作为边的端点次数之和称为该点的</a:t>
            </a:r>
            <a:r>
              <a:rPr lang="zh-CN" altLang="en-US" i="1">
                <a:solidFill>
                  <a:srgbClr val="FF0000"/>
                </a:solidFill>
              </a:rPr>
              <a:t>度数</a:t>
            </a:r>
            <a:r>
              <a:rPr lang="zh-CN" altLang="en-US"/>
              <a:t>，记为</a:t>
            </a:r>
            <a:r>
              <a:rPr lang="en-US" altLang="zh-CN" i="1"/>
              <a:t>d</a:t>
            </a:r>
            <a:r>
              <a:rPr lang="en-US" altLang="zh-CN" i="1" baseline="-25000"/>
              <a:t>G</a:t>
            </a:r>
            <a:r>
              <a:rPr lang="en-US" altLang="zh-CN" i="1"/>
              <a:t>(v).</a:t>
            </a:r>
          </a:p>
          <a:p>
            <a:pPr algn="just" eaLnBrk="1" hangingPunct="1">
              <a:lnSpc>
                <a:spcPct val="90000"/>
              </a:lnSpc>
              <a:buFont typeface="Wingdings" panose="05000000000000000000" pitchFamily="2" charset="2"/>
              <a:buNone/>
            </a:pPr>
            <a:r>
              <a:rPr lang="zh-CN" altLang="en-US" i="1"/>
              <a:t>    </a:t>
            </a:r>
            <a:r>
              <a:rPr lang="zh-CN" altLang="en-US"/>
              <a:t>在</a:t>
            </a:r>
            <a:r>
              <a:rPr lang="zh-CN" altLang="en-US">
                <a:solidFill>
                  <a:srgbClr val="FF0000"/>
                </a:solidFill>
              </a:rPr>
              <a:t>有向图</a:t>
            </a:r>
            <a:r>
              <a:rPr lang="zh-CN" altLang="en-US"/>
              <a:t>中，对于任何结点</a:t>
            </a:r>
            <a:r>
              <a:rPr lang="en-US" altLang="zh-CN"/>
              <a:t>v</a:t>
            </a:r>
            <a:r>
              <a:rPr lang="zh-CN" altLang="en-US"/>
              <a:t>，以</a:t>
            </a:r>
            <a:r>
              <a:rPr lang="en-US" altLang="zh-CN"/>
              <a:t>v</a:t>
            </a:r>
            <a:r>
              <a:rPr lang="zh-CN" altLang="en-US"/>
              <a:t>为始点的边的条数，称为结点</a:t>
            </a:r>
            <a:r>
              <a:rPr lang="en-US" altLang="zh-CN"/>
              <a:t>v</a:t>
            </a:r>
            <a:r>
              <a:rPr lang="zh-CN" altLang="en-US"/>
              <a:t>的</a:t>
            </a:r>
            <a:r>
              <a:rPr lang="zh-CN" altLang="en-US" i="1">
                <a:solidFill>
                  <a:srgbClr val="FF0000"/>
                </a:solidFill>
              </a:rPr>
              <a:t>引出次数</a:t>
            </a:r>
            <a:r>
              <a:rPr lang="en-US" altLang="zh-CN" i="1">
                <a:solidFill>
                  <a:srgbClr val="FF0000"/>
                </a:solidFill>
              </a:rPr>
              <a:t>(</a:t>
            </a:r>
            <a:r>
              <a:rPr lang="zh-CN" altLang="en-US" i="1">
                <a:solidFill>
                  <a:srgbClr val="FF0000"/>
                </a:solidFill>
              </a:rPr>
              <a:t>或出度</a:t>
            </a:r>
            <a:r>
              <a:rPr lang="en-US" altLang="zh-CN" i="1">
                <a:solidFill>
                  <a:srgbClr val="FF0000"/>
                </a:solidFill>
              </a:rPr>
              <a:t>)</a:t>
            </a:r>
            <a:r>
              <a:rPr lang="zh-CN" altLang="en-US"/>
              <a:t>，记作</a:t>
            </a:r>
            <a:r>
              <a:rPr lang="en-US" altLang="zh-CN"/>
              <a:t>d</a:t>
            </a:r>
            <a:r>
              <a:rPr lang="zh-CN" altLang="en-US" baseline="30000"/>
              <a:t>－</a:t>
            </a:r>
            <a:r>
              <a:rPr lang="en-US" altLang="zh-CN"/>
              <a:t>(v)</a:t>
            </a:r>
            <a:r>
              <a:rPr lang="zh-CN" altLang="en-US"/>
              <a:t>；以</a:t>
            </a:r>
            <a:r>
              <a:rPr lang="en-US" altLang="zh-CN"/>
              <a:t>v</a:t>
            </a:r>
            <a:r>
              <a:rPr lang="zh-CN" altLang="en-US"/>
              <a:t>点为终点的边的条数称为</a:t>
            </a:r>
            <a:r>
              <a:rPr lang="en-US" altLang="zh-CN"/>
              <a:t>v</a:t>
            </a:r>
            <a:r>
              <a:rPr lang="zh-CN" altLang="en-US"/>
              <a:t>的</a:t>
            </a:r>
            <a:r>
              <a:rPr lang="zh-CN" altLang="en-US" i="1">
                <a:solidFill>
                  <a:srgbClr val="FF0000"/>
                </a:solidFill>
              </a:rPr>
              <a:t>引入次数</a:t>
            </a:r>
            <a:r>
              <a:rPr lang="en-US" altLang="zh-CN" i="1">
                <a:solidFill>
                  <a:srgbClr val="FF0000"/>
                </a:solidFill>
              </a:rPr>
              <a:t>(</a:t>
            </a:r>
            <a:r>
              <a:rPr lang="zh-CN" altLang="en-US" i="1">
                <a:solidFill>
                  <a:srgbClr val="FF0000"/>
                </a:solidFill>
              </a:rPr>
              <a:t>或入度</a:t>
            </a:r>
            <a:r>
              <a:rPr lang="en-US" altLang="zh-CN" i="1">
                <a:solidFill>
                  <a:srgbClr val="FF0000"/>
                </a:solidFill>
              </a:rPr>
              <a:t>)</a:t>
            </a:r>
            <a:r>
              <a:rPr lang="zh-CN" altLang="en-US"/>
              <a:t>，记作</a:t>
            </a:r>
            <a:r>
              <a:rPr lang="en-US" altLang="zh-CN"/>
              <a:t>d</a:t>
            </a:r>
            <a:r>
              <a:rPr lang="en-US" altLang="zh-CN" baseline="30000"/>
              <a:t>+</a:t>
            </a:r>
            <a:r>
              <a:rPr lang="en-US" altLang="zh-CN"/>
              <a:t>(v)</a:t>
            </a:r>
            <a:r>
              <a:rPr lang="zh-CN" altLang="en-US"/>
              <a:t>；结点的</a:t>
            </a:r>
            <a:r>
              <a:rPr lang="en-US" altLang="zh-CN"/>
              <a:t>v</a:t>
            </a:r>
            <a:r>
              <a:rPr lang="zh-CN" altLang="en-US"/>
              <a:t>的引入次数和引出次数之和称为</a:t>
            </a:r>
            <a:r>
              <a:rPr lang="en-US" altLang="zh-CN"/>
              <a:t>v</a:t>
            </a:r>
            <a:r>
              <a:rPr lang="zh-CN" altLang="en-US"/>
              <a:t>的次数（度数），用</a:t>
            </a:r>
            <a:r>
              <a:rPr lang="en-US" altLang="zh-CN"/>
              <a:t>d (v)</a:t>
            </a:r>
            <a:r>
              <a:rPr lang="zh-CN" altLang="en-US"/>
              <a:t>表示。</a:t>
            </a:r>
          </a:p>
          <a:p>
            <a:pPr algn="just" eaLnBrk="1" hangingPunct="1">
              <a:lnSpc>
                <a:spcPct val="90000"/>
              </a:lnSpc>
              <a:buFont typeface="Wingdings" panose="05000000000000000000" pitchFamily="2" charset="2"/>
              <a:buNone/>
            </a:pPr>
            <a:endParaRPr lang="zh-CN" altLang="en-US"/>
          </a:p>
          <a:p>
            <a:pPr algn="just" eaLnBrk="1" hangingPunct="1">
              <a:lnSpc>
                <a:spcPct val="90000"/>
              </a:lnSpc>
              <a:buFont typeface="Wingdings" panose="05000000000000000000" pitchFamily="2" charset="2"/>
              <a:buNone/>
            </a:pPr>
            <a:r>
              <a:rPr lang="zh-CN" altLang="en-US"/>
              <a:t>由定义可见</a:t>
            </a:r>
            <a:r>
              <a:rPr lang="en-US" altLang="zh-CN"/>
              <a:t>:</a:t>
            </a:r>
            <a:r>
              <a:rPr lang="zh-CN" altLang="en-US"/>
              <a:t>度数</a:t>
            </a:r>
            <a:r>
              <a:rPr lang="en-US" altLang="zh-CN"/>
              <a:t>d (v)</a:t>
            </a:r>
            <a:r>
              <a:rPr lang="zh-CN" altLang="en-US"/>
              <a:t>＝</a:t>
            </a:r>
            <a:r>
              <a:rPr lang="en-US" altLang="zh-CN"/>
              <a:t>d</a:t>
            </a:r>
            <a:r>
              <a:rPr lang="en-US" altLang="zh-CN" baseline="30000"/>
              <a:t>+</a:t>
            </a:r>
            <a:r>
              <a:rPr lang="en-US" altLang="zh-CN"/>
              <a:t>(v)</a:t>
            </a:r>
            <a:r>
              <a:rPr lang="zh-CN" altLang="en-US"/>
              <a:t>＋</a:t>
            </a:r>
            <a:r>
              <a:rPr lang="en-US" altLang="zh-CN"/>
              <a:t>d</a:t>
            </a:r>
            <a:r>
              <a:rPr lang="zh-CN" altLang="en-US" baseline="30000"/>
              <a:t>－</a:t>
            </a:r>
            <a:r>
              <a:rPr lang="en-US" altLang="zh-CN"/>
              <a:t>(v)</a:t>
            </a:r>
            <a:r>
              <a:rPr lang="zh-CN" altLang="en-US"/>
              <a:t>。</a:t>
            </a:r>
            <a:endParaRPr lang="en-US" altLang="zh-CN"/>
          </a:p>
          <a:p>
            <a:pPr algn="just" eaLnBrk="1" hangingPunct="1">
              <a:lnSpc>
                <a:spcPct val="90000"/>
              </a:lnSpc>
              <a:buFont typeface="Wingdings" panose="05000000000000000000" pitchFamily="2" charset="2"/>
              <a:buNone/>
            </a:pPr>
            <a:endParaRPr lang="en-US" altLang="zh-CN"/>
          </a:p>
          <a:p>
            <a:pPr algn="just" eaLnBrk="1" hangingPunct="1">
              <a:lnSpc>
                <a:spcPct val="90000"/>
              </a:lnSpc>
              <a:buFont typeface="Wingdings" panose="05000000000000000000" pitchFamily="2" charset="2"/>
              <a:buNone/>
            </a:pPr>
            <a:r>
              <a:rPr lang="zh-CN" altLang="en-US"/>
              <a:t>定义：最大度，最小度，最大出度，最大入度，最小入度，最小出度，悬挂点，悬挂边</a:t>
            </a:r>
            <a:endParaRPr lang="en-US" altLang="zh-CN"/>
          </a:p>
          <a:p>
            <a:pPr algn="just" eaLnBrk="1" hangingPunct="1">
              <a:lnSpc>
                <a:spcPct val="90000"/>
              </a:lnSpc>
              <a:buFont typeface="Wingdings" panose="05000000000000000000" pitchFamily="2" charset="2"/>
              <a:buNone/>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FA5F0E6-4A3A-4814-A49A-1C1247BB2931}"/>
              </a:ext>
            </a:extLst>
          </p:cNvPr>
          <p:cNvSpPr>
            <a:spLocks noGrp="1" noChangeArrowheads="1"/>
          </p:cNvSpPr>
          <p:nvPr>
            <p:ph type="title"/>
          </p:nvPr>
        </p:nvSpPr>
        <p:spPr>
          <a:xfrm>
            <a:off x="1173163" y="333375"/>
            <a:ext cx="6542087" cy="560388"/>
          </a:xfrm>
        </p:spPr>
        <p:txBody>
          <a:bodyPr/>
          <a:lstStyle/>
          <a:p>
            <a:pPr eaLnBrk="1" hangingPunct="1"/>
            <a:r>
              <a:rPr lang="zh-CN" altLang="en-US"/>
              <a:t>例　</a:t>
            </a:r>
            <a:r>
              <a:rPr lang="en-US" altLang="zh-CN"/>
              <a:t>1</a:t>
            </a:r>
            <a:endParaRPr lang="zh-CN" altLang="en-US"/>
          </a:p>
        </p:txBody>
      </p:sp>
      <p:sp>
        <p:nvSpPr>
          <p:cNvPr id="16387" name="Rectangle 3">
            <a:extLst>
              <a:ext uri="{FF2B5EF4-FFF2-40B4-BE49-F238E27FC236}">
                <a16:creationId xmlns:a16="http://schemas.microsoft.com/office/drawing/2014/main" id="{D6F88A16-3741-469D-91D3-1A05435E1376}"/>
              </a:ext>
            </a:extLst>
          </p:cNvPr>
          <p:cNvSpPr>
            <a:spLocks noGrp="1" noChangeArrowheads="1"/>
          </p:cNvSpPr>
          <p:nvPr>
            <p:ph idx="1"/>
          </p:nvPr>
        </p:nvSpPr>
        <p:spPr>
          <a:xfrm>
            <a:off x="857250" y="1357313"/>
            <a:ext cx="8286750" cy="4914900"/>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例：                    </a:t>
            </a:r>
          </a:p>
          <a:p>
            <a:pPr algn="just" eaLnBrk="1" hangingPunct="1">
              <a:lnSpc>
                <a:spcPct val="90000"/>
              </a:lnSpc>
              <a:buFont typeface="Wingdings" panose="05000000000000000000" pitchFamily="2" charset="2"/>
              <a:buNone/>
            </a:pPr>
            <a:r>
              <a:rPr lang="en-US" altLang="zh-CN">
                <a:ea typeface="仿宋_GB2312" pitchFamily="49" charset="-122"/>
              </a:rPr>
              <a:t>                            </a:t>
            </a:r>
          </a:p>
          <a:p>
            <a:pPr algn="just" eaLnBrk="1" hangingPunct="1">
              <a:lnSpc>
                <a:spcPct val="90000"/>
              </a:lnSpc>
              <a:buFont typeface="Wingdings" panose="05000000000000000000" pitchFamily="2" charset="2"/>
              <a:buNone/>
            </a:pPr>
            <a:r>
              <a:rPr lang="en-US" altLang="zh-CN">
                <a:ea typeface="仿宋_GB2312" pitchFamily="49" charset="-122"/>
              </a:rPr>
              <a:t>                            d (a)</a:t>
            </a:r>
            <a:r>
              <a:rPr lang="zh-CN" altLang="en-US">
                <a:ea typeface="仿宋_GB2312" pitchFamily="49" charset="-122"/>
              </a:rPr>
              <a:t>＝３</a:t>
            </a:r>
            <a:r>
              <a:rPr lang="en-US" altLang="zh-CN">
                <a:ea typeface="仿宋_GB2312" pitchFamily="49" charset="-122"/>
              </a:rPr>
              <a:t>(</a:t>
            </a:r>
            <a:r>
              <a:rPr lang="zh-CN" altLang="en-US">
                <a:ea typeface="仿宋_GB2312" pitchFamily="49" charset="-122"/>
              </a:rPr>
              <a:t>引入</a:t>
            </a:r>
            <a:r>
              <a:rPr lang="en-US" altLang="zh-CN">
                <a:ea typeface="仿宋_GB2312" pitchFamily="49" charset="-122"/>
              </a:rPr>
              <a:t>)+</a:t>
            </a:r>
            <a:r>
              <a:rPr lang="zh-CN" altLang="en-US">
                <a:ea typeface="仿宋_GB2312" pitchFamily="49" charset="-122"/>
              </a:rPr>
              <a:t>２</a:t>
            </a:r>
            <a:r>
              <a:rPr lang="en-US" altLang="zh-CN">
                <a:ea typeface="仿宋_GB2312" pitchFamily="49" charset="-122"/>
              </a:rPr>
              <a:t>(</a:t>
            </a:r>
            <a:r>
              <a:rPr lang="zh-CN" altLang="en-US">
                <a:ea typeface="仿宋_GB2312" pitchFamily="49" charset="-122"/>
              </a:rPr>
              <a:t>引出</a:t>
            </a:r>
            <a:r>
              <a:rPr lang="en-US" altLang="zh-CN">
                <a:ea typeface="仿宋_GB2312" pitchFamily="49" charset="-122"/>
              </a:rPr>
              <a:t>)=5</a:t>
            </a:r>
            <a:endParaRPr lang="en-US" altLang="zh-CN">
              <a:ea typeface="楷体_GB2312" pitchFamily="49" charset="-122"/>
            </a:endParaRPr>
          </a:p>
          <a:p>
            <a:pPr algn="just" eaLnBrk="1" hangingPunct="1">
              <a:lnSpc>
                <a:spcPct val="90000"/>
              </a:lnSpc>
              <a:buFont typeface="Wingdings" panose="05000000000000000000" pitchFamily="2" charset="2"/>
              <a:buNone/>
            </a:pPr>
            <a:r>
              <a:rPr lang="en-US" altLang="zh-CN">
                <a:ea typeface="仿宋_GB2312" pitchFamily="49" charset="-122"/>
              </a:rPr>
              <a:t>                            d</a:t>
            </a:r>
            <a:r>
              <a:rPr lang="zh-CN" altLang="en-US">
                <a:ea typeface="仿宋_GB2312" pitchFamily="49" charset="-122"/>
              </a:rPr>
              <a:t>（</a:t>
            </a:r>
            <a:r>
              <a:rPr lang="en-US" altLang="zh-CN">
                <a:ea typeface="仿宋_GB2312" pitchFamily="49" charset="-122"/>
              </a:rPr>
              <a:t>b</a:t>
            </a:r>
            <a:r>
              <a:rPr lang="zh-CN" altLang="en-US">
                <a:ea typeface="仿宋_GB2312" pitchFamily="49" charset="-122"/>
              </a:rPr>
              <a:t>）＝４</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d</a:t>
            </a:r>
            <a:r>
              <a:rPr lang="zh-CN" altLang="en-US">
                <a:ea typeface="仿宋_GB2312" pitchFamily="49" charset="-122"/>
              </a:rPr>
              <a:t>（</a:t>
            </a:r>
            <a:r>
              <a:rPr lang="en-US" altLang="zh-CN">
                <a:ea typeface="仿宋_GB2312" pitchFamily="49" charset="-122"/>
              </a:rPr>
              <a:t>c</a:t>
            </a:r>
            <a:r>
              <a:rPr lang="zh-CN" altLang="en-US">
                <a:ea typeface="仿宋_GB2312" pitchFamily="49" charset="-122"/>
              </a:rPr>
              <a:t>）＝３</a:t>
            </a:r>
            <a:endParaRPr lang="zh-CN" altLang="en-US">
              <a:ea typeface="楷体_GB2312" pitchFamily="49" charset="-122"/>
            </a:endParaRPr>
          </a:p>
          <a:p>
            <a:pPr algn="just" eaLnBrk="1" hangingPunct="1">
              <a:lnSpc>
                <a:spcPct val="90000"/>
              </a:lnSpc>
              <a:buFont typeface="Wingdings" panose="05000000000000000000" pitchFamily="2" charset="2"/>
              <a:buNone/>
            </a:pPr>
            <a:endParaRPr lang="zh-CN" altLang="en-US">
              <a:ea typeface="楷体_GB2312" pitchFamily="49" charset="-122"/>
            </a:endParaRPr>
          </a:p>
          <a:p>
            <a:pPr algn="just" eaLnBrk="1" hangingPunct="1">
              <a:lnSpc>
                <a:spcPct val="90000"/>
              </a:lnSpc>
              <a:buFont typeface="Wingdings" panose="05000000000000000000" pitchFamily="2" charset="2"/>
              <a:buNone/>
            </a:pP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d</a:t>
            </a:r>
            <a:r>
              <a:rPr lang="zh-CN" altLang="en-US">
                <a:ea typeface="仿宋_GB2312" pitchFamily="49" charset="-122"/>
              </a:rPr>
              <a:t>（</a:t>
            </a:r>
            <a:r>
              <a:rPr lang="en-US" altLang="zh-CN">
                <a:ea typeface="仿宋_GB2312" pitchFamily="49" charset="-122"/>
              </a:rPr>
              <a:t>1</a:t>
            </a:r>
            <a:r>
              <a:rPr lang="zh-CN" altLang="en-US">
                <a:ea typeface="仿宋_GB2312" pitchFamily="49" charset="-122"/>
              </a:rPr>
              <a:t>）＝３</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d</a:t>
            </a:r>
            <a:r>
              <a:rPr lang="zh-CN" altLang="en-US">
                <a:ea typeface="仿宋_GB2312" pitchFamily="49" charset="-122"/>
              </a:rPr>
              <a:t>（</a:t>
            </a:r>
            <a:r>
              <a:rPr lang="en-US" altLang="zh-CN">
                <a:ea typeface="仿宋_GB2312" pitchFamily="49" charset="-122"/>
              </a:rPr>
              <a:t>2</a:t>
            </a:r>
            <a:r>
              <a:rPr lang="zh-CN" altLang="en-US">
                <a:ea typeface="仿宋_GB2312" pitchFamily="49" charset="-122"/>
              </a:rPr>
              <a:t>）＝３</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d</a:t>
            </a:r>
            <a:r>
              <a:rPr lang="zh-CN" altLang="en-US">
                <a:ea typeface="仿宋_GB2312" pitchFamily="49" charset="-122"/>
              </a:rPr>
              <a:t>（</a:t>
            </a:r>
            <a:r>
              <a:rPr lang="en-US" altLang="zh-CN">
                <a:ea typeface="仿宋_GB2312" pitchFamily="49" charset="-122"/>
              </a:rPr>
              <a:t>3</a:t>
            </a:r>
            <a:r>
              <a:rPr lang="zh-CN" altLang="en-US">
                <a:ea typeface="仿宋_GB2312" pitchFamily="49" charset="-122"/>
              </a:rPr>
              <a:t>）＝２</a:t>
            </a:r>
            <a:r>
              <a:rPr lang="zh-CN" altLang="en-US">
                <a:ea typeface="楷体_GB2312" pitchFamily="49" charset="-122"/>
              </a:rPr>
              <a:t> </a:t>
            </a:r>
          </a:p>
          <a:p>
            <a:pPr eaLnBrk="1" hangingPunct="1">
              <a:lnSpc>
                <a:spcPct val="90000"/>
              </a:lnSpc>
              <a:buFont typeface="Wingdings" panose="05000000000000000000" pitchFamily="2" charset="2"/>
              <a:buNone/>
            </a:pPr>
            <a:r>
              <a:rPr lang="zh-CN" altLang="en-US"/>
              <a:t>                            </a:t>
            </a:r>
            <a:r>
              <a:rPr lang="zh-CN" altLang="en-US" sz="2400"/>
              <a:t> </a:t>
            </a:r>
            <a:endParaRPr lang="zh-CN" altLang="en-US"/>
          </a:p>
        </p:txBody>
      </p:sp>
      <p:pic>
        <p:nvPicPr>
          <p:cNvPr id="36868" name="Picture 4" descr="8">
            <a:extLst>
              <a:ext uri="{FF2B5EF4-FFF2-40B4-BE49-F238E27FC236}">
                <a16:creationId xmlns:a16="http://schemas.microsoft.com/office/drawing/2014/main" id="{CC75816C-8B9B-4672-9CE7-A6845244C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857375"/>
            <a:ext cx="2286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descr="图">
            <a:extLst>
              <a:ext uri="{FF2B5EF4-FFF2-40B4-BE49-F238E27FC236}">
                <a16:creationId xmlns:a16="http://schemas.microsoft.com/office/drawing/2014/main" id="{68A8640A-A26F-478A-B95C-67863B3C1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38862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8">
            <a:extLst>
              <a:ext uri="{FF2B5EF4-FFF2-40B4-BE49-F238E27FC236}">
                <a16:creationId xmlns:a16="http://schemas.microsoft.com/office/drawing/2014/main" id="{443F0F14-E8F8-4ACA-AD6C-309438F82E83}"/>
              </a:ext>
            </a:extLst>
          </p:cNvPr>
          <p:cNvSpPr txBox="1">
            <a:spLocks noChangeArrowheads="1"/>
          </p:cNvSpPr>
          <p:nvPr/>
        </p:nvSpPr>
        <p:spPr bwMode="auto">
          <a:xfrm>
            <a:off x="6011863" y="3141663"/>
            <a:ext cx="295275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accent2"/>
              </a:buClr>
              <a:buSzPct val="100000"/>
              <a:buFont typeface="Wingdings" panose="05000000000000000000" pitchFamily="2" charset="2"/>
              <a:buNone/>
            </a:pPr>
            <a:r>
              <a:rPr lang="zh-CN" altLang="en-US" sz="2400" b="1"/>
              <a:t>以后为了叙述方便，我们将具有</a:t>
            </a:r>
            <a:r>
              <a:rPr lang="en-US" altLang="zh-CN" sz="2400" b="1"/>
              <a:t>n</a:t>
            </a:r>
            <a:r>
              <a:rPr lang="zh-CN" altLang="en-US" sz="2400" b="1"/>
              <a:t>个结点和</a:t>
            </a:r>
            <a:r>
              <a:rPr lang="en-US" altLang="zh-CN" sz="2400" b="1"/>
              <a:t>m</a:t>
            </a:r>
            <a:r>
              <a:rPr lang="zh-CN" altLang="en-US" sz="2400" b="1"/>
              <a:t>条边的图简称为</a:t>
            </a:r>
            <a:r>
              <a:rPr lang="zh-CN" altLang="en-US" sz="2400" b="1">
                <a:solidFill>
                  <a:srgbClr val="FF0000"/>
                </a:solidFill>
              </a:rPr>
              <a:t>（</a:t>
            </a:r>
            <a:r>
              <a:rPr lang="en-US" altLang="zh-CN" sz="2400" b="1">
                <a:solidFill>
                  <a:srgbClr val="FF0000"/>
                </a:solidFill>
              </a:rPr>
              <a:t>n,m</a:t>
            </a:r>
            <a:r>
              <a:rPr lang="zh-CN" altLang="en-US" sz="2400" b="1">
                <a:solidFill>
                  <a:srgbClr val="FF0000"/>
                </a:solidFill>
              </a:rPr>
              <a:t>）图</a:t>
            </a:r>
          </a:p>
          <a:p>
            <a:pPr eaLnBrk="1" hangingPunct="1">
              <a:spcBef>
                <a:spcPct val="50000"/>
              </a:spcBef>
            </a:pPr>
            <a:endParaRPr lang="zh-CN" altLang="en-US" sz="24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7" dur="500"/>
                                        <p:tgtEl>
                                          <p:spTgt spid="16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2" dur="500"/>
                                        <p:tgtEl>
                                          <p:spTgt spid="163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7" dur="500"/>
                                        <p:tgtEl>
                                          <p:spTgt spid="163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22" dur="500"/>
                                        <p:tgtEl>
                                          <p:spTgt spid="1638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27" dur="500"/>
                                        <p:tgtEl>
                                          <p:spTgt spid="16387">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32" dur="500"/>
                                        <p:tgtEl>
                                          <p:spTgt spid="16387">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31752">
                                            <p:txEl>
                                              <p:pRg st="0" end="0"/>
                                            </p:txEl>
                                          </p:spTgt>
                                        </p:tgtEl>
                                        <p:attrNameLst>
                                          <p:attrName>style.visibility</p:attrName>
                                        </p:attrNameLst>
                                      </p:cBhvr>
                                      <p:to>
                                        <p:strVal val="visible"/>
                                      </p:to>
                                    </p:set>
                                    <p:anim calcmode="lin" valueType="num">
                                      <p:cBhvr>
                                        <p:cTn id="37" dur="500" decel="50000" fill="hold">
                                          <p:stCondLst>
                                            <p:cond delay="0"/>
                                          </p:stCondLst>
                                        </p:cTn>
                                        <p:tgtEl>
                                          <p:spTgt spid="31752">
                                            <p:txEl>
                                              <p:pRg st="0" end="0"/>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1752">
                                            <p:txEl>
                                              <p:pRg st="0" end="0"/>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1752">
                                            <p:txEl>
                                              <p:pRg st="0" end="0"/>
                                            </p:txEl>
                                          </p:spTgt>
                                        </p:tgtEl>
                                        <p:attrNameLst>
                                          <p:attrName>ppt_w</p:attrName>
                                        </p:attrNameLst>
                                      </p:cBhvr>
                                      <p:tavLst>
                                        <p:tav tm="0">
                                          <p:val>
                                            <p:strVal val="#ppt_w*.05"/>
                                          </p:val>
                                        </p:tav>
                                        <p:tav tm="100000">
                                          <p:val>
                                            <p:strVal val="#ppt_w"/>
                                          </p:val>
                                        </p:tav>
                                      </p:tavLst>
                                    </p:anim>
                                    <p:anim calcmode="lin" valueType="num">
                                      <p:cBhvr>
                                        <p:cTn id="40" dur="1000" fill="hold"/>
                                        <p:tgtEl>
                                          <p:spTgt spid="31752">
                                            <p:txEl>
                                              <p:pRg st="0" end="0"/>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1752">
                                            <p:txEl>
                                              <p:pRg st="0" end="0"/>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1752">
                                            <p:txEl>
                                              <p:pRg st="0" end="0"/>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1752">
                                            <p:txEl>
                                              <p:pRg st="0" end="0"/>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17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6F2F3BED-F145-4D59-8BF5-09C23F5D41A1}"/>
              </a:ext>
            </a:extLst>
          </p:cNvPr>
          <p:cNvSpPr>
            <a:spLocks noGrp="1" noChangeArrowheads="1"/>
          </p:cNvSpPr>
          <p:nvPr>
            <p:ph type="title"/>
          </p:nvPr>
        </p:nvSpPr>
        <p:spPr>
          <a:xfrm>
            <a:off x="1173163" y="333375"/>
            <a:ext cx="6613525" cy="560388"/>
          </a:xfrm>
        </p:spPr>
        <p:txBody>
          <a:bodyPr/>
          <a:lstStyle/>
          <a:p>
            <a:pPr eaLnBrk="1" hangingPunct="1"/>
            <a:r>
              <a:rPr lang="zh-CN" altLang="en-US"/>
              <a:t>握手定理</a:t>
            </a:r>
          </a:p>
        </p:txBody>
      </p:sp>
      <p:sp>
        <p:nvSpPr>
          <p:cNvPr id="4101" name="Rectangle 3">
            <a:extLst>
              <a:ext uri="{FF2B5EF4-FFF2-40B4-BE49-F238E27FC236}">
                <a16:creationId xmlns:a16="http://schemas.microsoft.com/office/drawing/2014/main" id="{9C1D29D2-5B47-4203-9A80-AA388EBA6AF6}"/>
              </a:ext>
            </a:extLst>
          </p:cNvPr>
          <p:cNvSpPr>
            <a:spLocks noGrp="1" noChangeArrowheads="1"/>
          </p:cNvSpPr>
          <p:nvPr>
            <p:ph idx="1"/>
          </p:nvPr>
        </p:nvSpPr>
        <p:spPr>
          <a:xfrm>
            <a:off x="357188" y="1443038"/>
            <a:ext cx="8634412" cy="4772025"/>
          </a:xfrm>
        </p:spPr>
        <p:txBody>
          <a:bodyPr/>
          <a:lstStyle/>
          <a:p>
            <a:pPr eaLnBrk="1" hangingPunct="1">
              <a:buFont typeface="Wingdings" panose="05000000000000000000" pitchFamily="2" charset="2"/>
              <a:buNone/>
            </a:pPr>
            <a:r>
              <a:rPr lang="zh-CN" altLang="en-US">
                <a:latin typeface="宋体" panose="02010600030101010101" pitchFamily="2" charset="-122"/>
              </a:rPr>
              <a:t>定理</a:t>
            </a:r>
            <a:r>
              <a:rPr lang="en-US" altLang="zh-CN">
                <a:latin typeface="宋体" panose="02010600030101010101" pitchFamily="2" charset="-122"/>
              </a:rPr>
              <a:t>14.1</a:t>
            </a:r>
            <a:r>
              <a:rPr lang="zh-CN" altLang="en-US">
                <a:latin typeface="宋体" panose="02010600030101010101" pitchFamily="2" charset="-122"/>
              </a:rPr>
              <a:t>（</a:t>
            </a:r>
            <a:r>
              <a:rPr lang="zh-CN" altLang="en-US">
                <a:solidFill>
                  <a:srgbClr val="FF0000"/>
                </a:solidFill>
                <a:latin typeface="宋体" panose="02010600030101010101" pitchFamily="2" charset="-122"/>
              </a:rPr>
              <a:t>握手定理</a:t>
            </a:r>
            <a:r>
              <a:rPr lang="zh-CN" altLang="en-US">
                <a:latin typeface="宋体" panose="02010600030101010101" pitchFamily="2" charset="-122"/>
              </a:rPr>
              <a:t>）：</a:t>
            </a:r>
            <a:r>
              <a:rPr lang="zh-CN" altLang="en-US"/>
              <a:t>设</a:t>
            </a:r>
            <a:r>
              <a:rPr lang="en-US" altLang="zh-CN"/>
              <a:t>G</a:t>
            </a:r>
            <a:r>
              <a:rPr lang="zh-CN" altLang="en-US"/>
              <a:t>是（</a:t>
            </a:r>
            <a:r>
              <a:rPr lang="en-US" altLang="zh-CN"/>
              <a:t>n, m</a:t>
            </a:r>
            <a:r>
              <a:rPr lang="zh-CN" altLang="en-US"/>
              <a:t>）无向图，</a:t>
            </a:r>
            <a:r>
              <a:rPr lang="zh-CN" altLang="en-US">
                <a:latin typeface="宋体" panose="02010600030101010101" pitchFamily="2" charset="-122"/>
              </a:rPr>
              <a:t>它的顶点集合Ｖ＝｛</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zh-CN" altLang="en-US">
                <a:latin typeface="宋体" panose="02010600030101010101" pitchFamily="2" charset="-122"/>
              </a:rPr>
              <a:t>｝，于是有</a:t>
            </a:r>
          </a:p>
        </p:txBody>
      </p:sp>
      <p:graphicFrame>
        <p:nvGraphicFramePr>
          <p:cNvPr id="17414" name="Object 6">
            <a:extLst>
              <a:ext uri="{FF2B5EF4-FFF2-40B4-BE49-F238E27FC236}">
                <a16:creationId xmlns:a16="http://schemas.microsoft.com/office/drawing/2014/main" id="{9B0AA5C1-6281-4DB1-BB9E-C2D1B684499C}"/>
              </a:ext>
            </a:extLst>
          </p:cNvPr>
          <p:cNvGraphicFramePr>
            <a:graphicFrameLocks noChangeAspect="1"/>
          </p:cNvGraphicFramePr>
          <p:nvPr/>
        </p:nvGraphicFramePr>
        <p:xfrm>
          <a:off x="2987675" y="2225675"/>
          <a:ext cx="2708275" cy="915988"/>
        </p:xfrm>
        <a:graphic>
          <a:graphicData uri="http://schemas.openxmlformats.org/presentationml/2006/ole">
            <mc:AlternateContent xmlns:mc="http://schemas.openxmlformats.org/markup-compatibility/2006">
              <mc:Choice xmlns:v="urn:schemas-microsoft-com:vml" Requires="v">
                <p:oleObj spid="_x0000_s4103" name="Equation" r:id="rId4" imgW="698400" imgH="355320" progId="Equation.DSMT4">
                  <p:embed/>
                </p:oleObj>
              </mc:Choice>
              <mc:Fallback>
                <p:oleObj name="Equation" r:id="rId4" imgW="698400" imgH="3553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2225675"/>
                        <a:ext cx="27082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416" name="Object 8">
            <a:extLst>
              <a:ext uri="{FF2B5EF4-FFF2-40B4-BE49-F238E27FC236}">
                <a16:creationId xmlns:a16="http://schemas.microsoft.com/office/drawing/2014/main" id="{EDE8D38C-4B63-4A61-976D-DFEDCA041895}"/>
              </a:ext>
            </a:extLst>
          </p:cNvPr>
          <p:cNvGraphicFramePr>
            <a:graphicFrameLocks noChangeAspect="1"/>
          </p:cNvGraphicFramePr>
          <p:nvPr/>
        </p:nvGraphicFramePr>
        <p:xfrm>
          <a:off x="1331913" y="5289550"/>
          <a:ext cx="6702425" cy="876300"/>
        </p:xfrm>
        <a:graphic>
          <a:graphicData uri="http://schemas.openxmlformats.org/presentationml/2006/ole">
            <mc:AlternateContent xmlns:mc="http://schemas.openxmlformats.org/markup-compatibility/2006">
              <mc:Choice xmlns:v="urn:schemas-microsoft-com:vml" Requires="v">
                <p:oleObj spid="_x0000_s4104" name="Equation" r:id="rId6" imgW="1942920" imgH="355320" progId="Equation.DSMT4">
                  <p:embed/>
                </p:oleObj>
              </mc:Choice>
              <mc:Fallback>
                <p:oleObj name="Equation" r:id="rId6" imgW="1942920" imgH="35532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5289550"/>
                        <a:ext cx="67024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9">
            <a:extLst>
              <a:ext uri="{FF2B5EF4-FFF2-40B4-BE49-F238E27FC236}">
                <a16:creationId xmlns:a16="http://schemas.microsoft.com/office/drawing/2014/main" id="{B6B35F60-23EC-4DC5-A7FD-0B694137DA81}"/>
              </a:ext>
            </a:extLst>
          </p:cNvPr>
          <p:cNvSpPr>
            <a:spLocks noChangeArrowheads="1"/>
          </p:cNvSpPr>
          <p:nvPr/>
        </p:nvSpPr>
        <p:spPr bwMode="auto">
          <a:xfrm>
            <a:off x="642938" y="3071813"/>
            <a:ext cx="76962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
                <a:schemeClr val="accent1"/>
              </a:buClr>
              <a:buSzPct val="80000"/>
              <a:buFont typeface="Wingdings" panose="05000000000000000000" pitchFamily="2" charset="2"/>
              <a:buNone/>
            </a:pPr>
            <a:r>
              <a:rPr lang="zh-CN" altLang="en-US" sz="2400" b="1">
                <a:solidFill>
                  <a:srgbClr val="FF0000"/>
                </a:solidFill>
                <a:latin typeface="宋体" panose="02010600030101010101" pitchFamily="2" charset="-122"/>
              </a:rPr>
              <a:t>证明：</a:t>
            </a:r>
            <a:r>
              <a:rPr lang="zh-CN" altLang="en-US" sz="2400" b="1">
                <a:latin typeface="宋体" panose="02010600030101010101" pitchFamily="2" charset="-122"/>
              </a:rPr>
              <a:t>∵在无向图中引入一条边，总的次数增２，</a:t>
            </a:r>
          </a:p>
          <a:p>
            <a:pPr algn="just" eaLnBrk="1" hangingPunct="1">
              <a:spcBef>
                <a:spcPct val="50000"/>
              </a:spcBef>
              <a:buClr>
                <a:schemeClr val="accent1"/>
              </a:buClr>
              <a:buSzPct val="80000"/>
              <a:buFont typeface="Wingdings" panose="05000000000000000000" pitchFamily="2" charset="2"/>
              <a:buNone/>
            </a:pPr>
            <a:r>
              <a:rPr lang="zh-CN" altLang="en-US" sz="2400" b="1">
                <a:latin typeface="宋体" panose="02010600030101010101" pitchFamily="2" charset="-122"/>
              </a:rPr>
              <a:t>　　　∴若有</a:t>
            </a:r>
            <a:r>
              <a:rPr lang="en-US" altLang="zh-CN" sz="2400" b="1">
                <a:latin typeface="宋体" panose="02010600030101010101" pitchFamily="2" charset="-122"/>
              </a:rPr>
              <a:t>m</a:t>
            </a:r>
            <a:r>
              <a:rPr lang="zh-CN" altLang="en-US" sz="2400" b="1">
                <a:latin typeface="宋体" panose="02010600030101010101" pitchFamily="2" charset="-122"/>
              </a:rPr>
              <a:t>条边，则总次数为</a:t>
            </a:r>
            <a:r>
              <a:rPr lang="en-US" altLang="zh-CN" sz="2400" b="1">
                <a:latin typeface="宋体" panose="02010600030101010101" pitchFamily="2" charset="-122"/>
              </a:rPr>
              <a:t>2m</a:t>
            </a:r>
            <a:r>
              <a:rPr lang="zh-CN" altLang="en-US" sz="2400" b="1">
                <a:latin typeface="宋体" panose="02010600030101010101" pitchFamily="2" charset="-122"/>
              </a:rPr>
              <a:t>。</a:t>
            </a:r>
          </a:p>
          <a:p>
            <a:pPr algn="just" eaLnBrk="1" hangingPunct="1">
              <a:spcBef>
                <a:spcPct val="50000"/>
              </a:spcBef>
              <a:buClr>
                <a:schemeClr val="accent1"/>
              </a:buClr>
              <a:buSzPct val="80000"/>
              <a:buFont typeface="Wingdings" panose="05000000000000000000" pitchFamily="2" charset="2"/>
              <a:buNone/>
            </a:pPr>
            <a:r>
              <a:rPr lang="zh-CN" altLang="en-US" sz="2400" b="1">
                <a:latin typeface="宋体" panose="02010600030101010101" pitchFamily="2" charset="-122"/>
              </a:rPr>
              <a:t>　　（此定理也可推广到有向图和混合图）</a:t>
            </a:r>
          </a:p>
          <a:p>
            <a:pPr algn="just" eaLnBrk="1" hangingPunct="1">
              <a:spcBef>
                <a:spcPct val="50000"/>
              </a:spcBef>
              <a:buClr>
                <a:schemeClr val="accent1"/>
              </a:buClr>
              <a:buSzPct val="80000"/>
              <a:buFont typeface="Wingdings" panose="05000000000000000000" pitchFamily="2" charset="2"/>
              <a:buNone/>
            </a:pPr>
            <a:r>
              <a:rPr lang="zh-CN" altLang="en-US" sz="2400" b="1">
                <a:latin typeface="宋体" panose="02010600030101010101" pitchFamily="2" charset="-122"/>
              </a:rPr>
              <a:t>定理</a:t>
            </a:r>
            <a:r>
              <a:rPr lang="en-US" altLang="zh-CN" sz="2400" b="1">
                <a:latin typeface="宋体" panose="02010600030101010101" pitchFamily="2" charset="-122"/>
              </a:rPr>
              <a:t>14.1 </a:t>
            </a:r>
            <a:r>
              <a:rPr lang="zh-CN" altLang="en-US" sz="2400" b="1">
                <a:latin typeface="宋体" panose="02010600030101010101" pitchFamily="2" charset="-122"/>
              </a:rPr>
              <a:t>在有向图中，则为：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BEFA117-1F29-44DB-ADFF-67F983E3DC22}"/>
              </a:ext>
            </a:extLst>
          </p:cNvPr>
          <p:cNvSpPr>
            <a:spLocks noGrp="1"/>
          </p:cNvSpPr>
          <p:nvPr>
            <p:ph type="title"/>
          </p:nvPr>
        </p:nvSpPr>
        <p:spPr/>
        <p:txBody>
          <a:bodyPr/>
          <a:lstStyle/>
          <a:p>
            <a:pPr eaLnBrk="1" hangingPunct="1"/>
            <a:r>
              <a:rPr lang="zh-CN" altLang="en-US"/>
              <a:t>七桥问题</a:t>
            </a:r>
          </a:p>
        </p:txBody>
      </p:sp>
      <p:sp>
        <p:nvSpPr>
          <p:cNvPr id="21507" name="Content Placeholder 2">
            <a:extLst>
              <a:ext uri="{FF2B5EF4-FFF2-40B4-BE49-F238E27FC236}">
                <a16:creationId xmlns:a16="http://schemas.microsoft.com/office/drawing/2014/main" id="{3D7DC373-B493-4324-A317-9FE54186756B}"/>
              </a:ext>
            </a:extLst>
          </p:cNvPr>
          <p:cNvSpPr>
            <a:spLocks noGrp="1"/>
          </p:cNvSpPr>
          <p:nvPr>
            <p:ph idx="1"/>
          </p:nvPr>
        </p:nvSpPr>
        <p:spPr>
          <a:xfrm>
            <a:off x="685800" y="1341438"/>
            <a:ext cx="5457825" cy="5230812"/>
          </a:xfrm>
        </p:spPr>
        <p:txBody>
          <a:bodyPr/>
          <a:lstStyle/>
          <a:p>
            <a:pPr eaLnBrk="1" hangingPunct="1"/>
            <a:r>
              <a:rPr lang="zh-CN" altLang="en-US">
                <a:solidFill>
                  <a:srgbClr val="FF0000"/>
                </a:solidFill>
              </a:rPr>
              <a:t>问题</a:t>
            </a:r>
            <a:endParaRPr lang="en-US" altLang="zh-CN">
              <a:solidFill>
                <a:srgbClr val="FF0000"/>
              </a:solidFill>
            </a:endParaRPr>
          </a:p>
          <a:p>
            <a:pPr lvl="1" eaLnBrk="1" hangingPunct="1"/>
            <a:r>
              <a:rPr lang="zh-CN" altLang="en-US"/>
              <a:t>寻找走遍哥尼斯堡（</a:t>
            </a:r>
            <a:r>
              <a:rPr lang="en-US" altLang="zh-CN"/>
              <a:t>KÖnigsberg</a:t>
            </a:r>
            <a:r>
              <a:rPr lang="zh-CN" altLang="en-US"/>
              <a:t>）城的</a:t>
            </a:r>
            <a:r>
              <a:rPr lang="en-US" altLang="zh-CN"/>
              <a:t>7</a:t>
            </a:r>
            <a:r>
              <a:rPr lang="zh-CN" altLang="en-US"/>
              <a:t>座桥，且只许走过每座桥一次，最后又回到原出发点</a:t>
            </a:r>
            <a:endParaRPr lang="en-US" altLang="zh-CN"/>
          </a:p>
          <a:p>
            <a:pPr eaLnBrk="1" hangingPunct="1"/>
            <a:r>
              <a:rPr lang="zh-CN" altLang="en-US">
                <a:solidFill>
                  <a:srgbClr val="FF0000"/>
                </a:solidFill>
              </a:rPr>
              <a:t>求解</a:t>
            </a:r>
            <a:endParaRPr lang="en-US" altLang="zh-CN">
              <a:solidFill>
                <a:srgbClr val="FF0000"/>
              </a:solidFill>
            </a:endParaRPr>
          </a:p>
          <a:p>
            <a:pPr lvl="1" eaLnBrk="1" hangingPunct="1"/>
            <a:r>
              <a:rPr lang="en-US" altLang="zh-CN"/>
              <a:t>1736</a:t>
            </a:r>
            <a:r>
              <a:rPr lang="zh-CN" altLang="en-US"/>
              <a:t>年瑞士大数学家欧拉（</a:t>
            </a:r>
            <a:r>
              <a:rPr lang="en-US" altLang="zh-CN"/>
              <a:t>Leonhard•Euler</a:t>
            </a:r>
            <a:r>
              <a:rPr lang="zh-CN" altLang="en-US"/>
              <a:t>）发表了关于“哥尼斯堡七桥问题”的论文（图论的第一篇论文）。他指出从一点出发不重复的走遍七桥，最后又回到原来出发点是不可能的。</a:t>
            </a:r>
          </a:p>
          <a:p>
            <a:pPr eaLnBrk="1" hangingPunct="1"/>
            <a:endParaRPr lang="zh-CN" altLang="en-US"/>
          </a:p>
          <a:p>
            <a:pPr eaLnBrk="1" hangingPunct="1"/>
            <a:endParaRPr lang="zh-CN" altLang="en-US"/>
          </a:p>
        </p:txBody>
      </p:sp>
      <p:pic>
        <p:nvPicPr>
          <p:cNvPr id="23556" name="Picture 2">
            <a:extLst>
              <a:ext uri="{FF2B5EF4-FFF2-40B4-BE49-F238E27FC236}">
                <a16:creationId xmlns:a16="http://schemas.microsoft.com/office/drawing/2014/main" id="{38E6301B-42A5-44C6-B546-C16BDE53E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1357313"/>
            <a:ext cx="29257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p:cTn id="7" dur="500" decel="50000" fill="hold">
                                          <p:stCondLst>
                                            <p:cond delay="0"/>
                                          </p:stCondLst>
                                        </p:cTn>
                                        <p:tgtEl>
                                          <p:spTgt spid="21507">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1507">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1507">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21507">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1507">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1507">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1507">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1507">
                                            <p:txEl>
                                              <p:pRg st="2" end="2"/>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 calcmode="lin" valueType="num">
                                      <p:cBhvr>
                                        <p:cTn id="17" dur="500" decel="50000" fill="hold">
                                          <p:stCondLst>
                                            <p:cond delay="0"/>
                                          </p:stCondLst>
                                        </p:cTn>
                                        <p:tgtEl>
                                          <p:spTgt spid="21507">
                                            <p:txEl>
                                              <p:pRg st="3" end="3"/>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1507">
                                            <p:txEl>
                                              <p:pRg st="3" end="3"/>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1507">
                                            <p:txEl>
                                              <p:pRg st="3" end="3"/>
                                            </p:txEl>
                                          </p:spTgt>
                                        </p:tgtEl>
                                        <p:attrNameLst>
                                          <p:attrName>ppt_w</p:attrName>
                                        </p:attrNameLst>
                                      </p:cBhvr>
                                      <p:tavLst>
                                        <p:tav tm="0">
                                          <p:val>
                                            <p:strVal val="#ppt_w*.05"/>
                                          </p:val>
                                        </p:tav>
                                        <p:tav tm="100000">
                                          <p:val>
                                            <p:strVal val="#ppt_w"/>
                                          </p:val>
                                        </p:tav>
                                      </p:tavLst>
                                    </p:anim>
                                    <p:anim calcmode="lin" valueType="num">
                                      <p:cBhvr>
                                        <p:cTn id="20" dur="1000" fill="hold"/>
                                        <p:tgtEl>
                                          <p:spTgt spid="21507">
                                            <p:txEl>
                                              <p:pRg st="3" end="3"/>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1507">
                                            <p:txEl>
                                              <p:pRg st="3" end="3"/>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1507">
                                            <p:txEl>
                                              <p:pRg st="3" end="3"/>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1507">
                                            <p:txEl>
                                              <p:pRg st="3" end="3"/>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47DA2C0-B5AA-4C61-A100-C4867E66EAA2}"/>
              </a:ext>
            </a:extLst>
          </p:cNvPr>
          <p:cNvSpPr>
            <a:spLocks noGrp="1" noChangeArrowheads="1"/>
          </p:cNvSpPr>
          <p:nvPr>
            <p:ph type="title"/>
          </p:nvPr>
        </p:nvSpPr>
        <p:spPr>
          <a:xfrm>
            <a:off x="1173163" y="333375"/>
            <a:ext cx="6613525" cy="560388"/>
          </a:xfrm>
        </p:spPr>
        <p:txBody>
          <a:bodyPr/>
          <a:lstStyle/>
          <a:p>
            <a:pPr eaLnBrk="1" hangingPunct="1"/>
            <a:r>
              <a:rPr lang="zh-CN" altLang="en-US"/>
              <a:t>例 </a:t>
            </a:r>
            <a:r>
              <a:rPr lang="en-US" altLang="zh-CN"/>
              <a:t>2</a:t>
            </a:r>
            <a:endParaRPr lang="zh-CN" altLang="en-US" sz="2800"/>
          </a:p>
        </p:txBody>
      </p:sp>
      <p:sp>
        <p:nvSpPr>
          <p:cNvPr id="18435" name="Rectangle 3">
            <a:extLst>
              <a:ext uri="{FF2B5EF4-FFF2-40B4-BE49-F238E27FC236}">
                <a16:creationId xmlns:a16="http://schemas.microsoft.com/office/drawing/2014/main" id="{E31F62D1-2AF8-4C22-9089-4C3DDEA596AB}"/>
              </a:ext>
            </a:extLst>
          </p:cNvPr>
          <p:cNvSpPr>
            <a:spLocks noGrp="1" noChangeArrowheads="1"/>
          </p:cNvSpPr>
          <p:nvPr>
            <p:ph idx="1"/>
          </p:nvPr>
        </p:nvSpPr>
        <p:spPr>
          <a:xfrm>
            <a:off x="1219200" y="1643063"/>
            <a:ext cx="6853238" cy="4986337"/>
          </a:xfrm>
        </p:spPr>
        <p:txBody>
          <a:bodyPr/>
          <a:lstStyle/>
          <a:p>
            <a:pPr eaLnBrk="1" hangingPunct="1">
              <a:buFont typeface="Wingdings" panose="05000000000000000000" pitchFamily="2" charset="2"/>
              <a:buNone/>
            </a:pPr>
            <a:r>
              <a:rPr lang="en-US" altLang="zh-CN">
                <a:latin typeface="宋体" panose="02010600030101010101" pitchFamily="2" charset="-122"/>
              </a:rPr>
              <a:t>                   d</a:t>
            </a:r>
            <a:r>
              <a:rPr lang="zh-CN" altLang="en-US">
                <a:latin typeface="宋体" panose="02010600030101010101" pitchFamily="2" charset="-122"/>
              </a:rPr>
              <a:t>（</a:t>
            </a:r>
            <a:r>
              <a:rPr lang="en-US" altLang="zh-CN">
                <a:latin typeface="宋体" panose="02010600030101010101" pitchFamily="2" charset="-122"/>
              </a:rPr>
              <a:t>a</a:t>
            </a:r>
            <a:r>
              <a:rPr lang="zh-CN" altLang="en-US">
                <a:latin typeface="宋体" panose="02010600030101010101" pitchFamily="2" charset="-122"/>
              </a:rPr>
              <a:t>）＝４，</a:t>
            </a:r>
          </a:p>
          <a:p>
            <a:pPr eaLnBrk="1" hangingPunct="1">
              <a:buFont typeface="Wingdings" panose="05000000000000000000" pitchFamily="2" charset="2"/>
              <a:buNone/>
            </a:pPr>
            <a:r>
              <a:rPr lang="en-US" altLang="zh-CN">
                <a:latin typeface="宋体" panose="02010600030101010101" pitchFamily="2" charset="-122"/>
              </a:rPr>
              <a:t>                   d</a:t>
            </a:r>
            <a:r>
              <a:rPr lang="zh-CN" altLang="en-US">
                <a:latin typeface="宋体" panose="02010600030101010101" pitchFamily="2" charset="-122"/>
              </a:rPr>
              <a:t>（</a:t>
            </a:r>
            <a:r>
              <a:rPr lang="en-US" altLang="zh-CN">
                <a:latin typeface="宋体" panose="02010600030101010101" pitchFamily="2" charset="-122"/>
              </a:rPr>
              <a:t>b</a:t>
            </a:r>
            <a:r>
              <a:rPr lang="zh-CN" altLang="en-US">
                <a:latin typeface="宋体" panose="02010600030101010101" pitchFamily="2" charset="-122"/>
              </a:rPr>
              <a:t>）＝３，</a:t>
            </a:r>
          </a:p>
          <a:p>
            <a:pPr algn="just"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d</a:t>
            </a:r>
            <a:r>
              <a:rPr lang="zh-CN" altLang="en-US">
                <a:latin typeface="宋体" panose="02010600030101010101" pitchFamily="2" charset="-122"/>
              </a:rPr>
              <a:t>（</a:t>
            </a:r>
            <a:r>
              <a:rPr lang="en-US" altLang="zh-CN">
                <a:latin typeface="宋体" panose="02010600030101010101" pitchFamily="2" charset="-122"/>
              </a:rPr>
              <a:t>c</a:t>
            </a:r>
            <a:r>
              <a:rPr lang="zh-CN" altLang="en-US">
                <a:latin typeface="宋体" panose="02010600030101010101" pitchFamily="2" charset="-122"/>
              </a:rPr>
              <a:t>）＝４，</a:t>
            </a:r>
          </a:p>
          <a:p>
            <a:pPr algn="just"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d</a:t>
            </a:r>
            <a:r>
              <a:rPr lang="zh-CN" altLang="en-US">
                <a:latin typeface="宋体" panose="02010600030101010101" pitchFamily="2" charset="-122"/>
              </a:rPr>
              <a:t>（</a:t>
            </a:r>
            <a:r>
              <a:rPr lang="en-US" altLang="zh-CN">
                <a:latin typeface="宋体" panose="02010600030101010101" pitchFamily="2" charset="-122"/>
              </a:rPr>
              <a:t>d</a:t>
            </a:r>
            <a:r>
              <a:rPr lang="zh-CN" altLang="en-US">
                <a:latin typeface="宋体" panose="02010600030101010101" pitchFamily="2" charset="-122"/>
              </a:rPr>
              <a:t>）＝３</a:t>
            </a:r>
            <a:r>
              <a:rPr lang="en-US" altLang="zh-CN">
                <a:latin typeface="宋体" panose="02010600030101010101" pitchFamily="2" charset="-122"/>
              </a:rPr>
              <a:t>,</a:t>
            </a:r>
          </a:p>
          <a:p>
            <a:pPr algn="just"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m</a:t>
            </a:r>
            <a:r>
              <a:rPr lang="zh-CN" altLang="en-US">
                <a:latin typeface="宋体" panose="02010600030101010101" pitchFamily="2" charset="-122"/>
              </a:rPr>
              <a:t>＝７，</a:t>
            </a:r>
            <a:r>
              <a:rPr lang="en-US" altLang="zh-CN">
                <a:latin typeface="宋体" panose="02010600030101010101" pitchFamily="2" charset="-122"/>
              </a:rPr>
              <a:t>2m</a:t>
            </a:r>
            <a:r>
              <a:rPr lang="zh-CN" altLang="en-US">
                <a:latin typeface="宋体" panose="02010600030101010101" pitchFamily="2" charset="-122"/>
              </a:rPr>
              <a:t>＝１４＝</a:t>
            </a:r>
            <a:r>
              <a:rPr lang="en-US" altLang="zh-CN">
                <a:latin typeface="宋体" panose="02010600030101010101" pitchFamily="2" charset="-122"/>
              </a:rPr>
              <a:t>Σd</a:t>
            </a:r>
          </a:p>
          <a:p>
            <a:pPr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Σd </a:t>
            </a:r>
            <a:r>
              <a:rPr lang="zh-CN" altLang="en-US">
                <a:latin typeface="宋体" panose="02010600030101010101" pitchFamily="2" charset="-122"/>
              </a:rPr>
              <a:t>＝３</a:t>
            </a:r>
            <a:r>
              <a:rPr lang="en-US" altLang="zh-CN">
                <a:latin typeface="宋体" panose="02010600030101010101" pitchFamily="2" charset="-122"/>
              </a:rPr>
              <a:t>+</a:t>
            </a:r>
            <a:r>
              <a:rPr lang="zh-CN" altLang="en-US">
                <a:latin typeface="宋体" panose="02010600030101010101" pitchFamily="2" charset="-122"/>
              </a:rPr>
              <a:t>４</a:t>
            </a:r>
            <a:r>
              <a:rPr lang="en-US" altLang="zh-CN">
                <a:latin typeface="宋体" panose="02010600030101010101" pitchFamily="2" charset="-122"/>
              </a:rPr>
              <a:t>+</a:t>
            </a:r>
            <a:r>
              <a:rPr lang="zh-CN" altLang="en-US">
                <a:latin typeface="宋体" panose="02010600030101010101" pitchFamily="2" charset="-122"/>
              </a:rPr>
              <a:t>３</a:t>
            </a:r>
            <a:r>
              <a:rPr lang="en-US" altLang="zh-CN">
                <a:latin typeface="宋体" panose="02010600030101010101" pitchFamily="2" charset="-122"/>
              </a:rPr>
              <a:t>+</a:t>
            </a:r>
            <a:r>
              <a:rPr lang="zh-CN" altLang="en-US">
                <a:latin typeface="宋体" panose="02010600030101010101" pitchFamily="2" charset="-122"/>
              </a:rPr>
              <a:t>４</a:t>
            </a:r>
          </a:p>
          <a:p>
            <a:pPr eaLnBrk="1" hangingPunct="1">
              <a:buFont typeface="Wingdings" panose="05000000000000000000" pitchFamily="2" charset="2"/>
              <a:buNone/>
            </a:pPr>
            <a:r>
              <a:rPr lang="zh-CN" altLang="en-US">
                <a:latin typeface="宋体" panose="02010600030101010101" pitchFamily="2" charset="-122"/>
              </a:rPr>
              <a:t>                         ＝１４ </a:t>
            </a:r>
          </a:p>
        </p:txBody>
      </p:sp>
      <p:pic>
        <p:nvPicPr>
          <p:cNvPr id="37892" name="Picture 4" descr="bigdaddy">
            <a:extLst>
              <a:ext uri="{FF2B5EF4-FFF2-40B4-BE49-F238E27FC236}">
                <a16:creationId xmlns:a16="http://schemas.microsoft.com/office/drawing/2014/main" id="{B3A7CB30-7F42-4686-96CA-6D35FCE1B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149475"/>
            <a:ext cx="29718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7" dur="500"/>
                                        <p:tgtEl>
                                          <p:spTgt spid="18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2" dur="500"/>
                                        <p:tgtEl>
                                          <p:spTgt spid="18435">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2F181B75-C061-4E2D-9BC1-C6024835D325}"/>
              </a:ext>
            </a:extLst>
          </p:cNvPr>
          <p:cNvSpPr>
            <a:spLocks noGrp="1" noChangeArrowheads="1"/>
          </p:cNvSpPr>
          <p:nvPr>
            <p:ph type="title"/>
          </p:nvPr>
        </p:nvSpPr>
        <p:spPr/>
        <p:txBody>
          <a:bodyPr/>
          <a:lstStyle/>
          <a:p>
            <a:r>
              <a:rPr lang="zh-CN" altLang="en-US"/>
              <a:t>回顾</a:t>
            </a:r>
          </a:p>
        </p:txBody>
      </p:sp>
      <p:sp>
        <p:nvSpPr>
          <p:cNvPr id="200707" name="Rectangle 3">
            <a:extLst>
              <a:ext uri="{FF2B5EF4-FFF2-40B4-BE49-F238E27FC236}">
                <a16:creationId xmlns:a16="http://schemas.microsoft.com/office/drawing/2014/main" id="{C807A798-2B68-4F0F-8DFD-EFCFDAD47873}"/>
              </a:ext>
            </a:extLst>
          </p:cNvPr>
          <p:cNvSpPr>
            <a:spLocks noGrp="1" noChangeArrowheads="1"/>
          </p:cNvSpPr>
          <p:nvPr>
            <p:ph type="body" sz="half" idx="1"/>
          </p:nvPr>
        </p:nvSpPr>
        <p:spPr>
          <a:xfrm>
            <a:off x="685800" y="1341438"/>
            <a:ext cx="7989888" cy="4895850"/>
          </a:xfrm>
        </p:spPr>
        <p:txBody>
          <a:bodyPr/>
          <a:lstStyle/>
          <a:p>
            <a:r>
              <a:rPr lang="zh-CN" altLang="en-US">
                <a:latin typeface="Arial" panose="020B0604020202020204" pitchFamily="34" charset="0"/>
              </a:rPr>
              <a:t>无向图和有向图： </a:t>
            </a:r>
            <a:r>
              <a:rPr lang="en-US" altLang="zh-CN">
                <a:solidFill>
                  <a:schemeClr val="accent2"/>
                </a:solidFill>
                <a:latin typeface="Arial" panose="020B0604020202020204" pitchFamily="34" charset="0"/>
              </a:rPr>
              <a:t>&lt;V(G),E(G)&gt;</a:t>
            </a:r>
          </a:p>
          <a:p>
            <a:pPr>
              <a:buFont typeface="Wingdings" panose="05000000000000000000" pitchFamily="2" charset="2"/>
              <a:buNone/>
            </a:pPr>
            <a:r>
              <a:rPr lang="en-US" altLang="zh-CN" sz="2400">
                <a:solidFill>
                  <a:srgbClr val="FF0000"/>
                </a:solidFill>
                <a:latin typeface="Arial" panose="020B0604020202020204" pitchFamily="34" charset="0"/>
              </a:rPr>
              <a:t>     </a:t>
            </a:r>
            <a:r>
              <a:rPr lang="zh-CN" altLang="en-US" sz="2400">
                <a:solidFill>
                  <a:srgbClr val="FF0000"/>
                </a:solidFill>
                <a:latin typeface="Arial" panose="020B0604020202020204" pitchFamily="34" charset="0"/>
              </a:rPr>
              <a:t>无序积：</a:t>
            </a:r>
            <a:r>
              <a:rPr lang="zh-CN" altLang="en-US" sz="2400">
                <a:latin typeface="Arial" panose="020B0604020202020204" pitchFamily="34" charset="0"/>
              </a:rPr>
              <a:t> </a:t>
            </a:r>
            <a:r>
              <a:rPr lang="en-US" altLang="zh-CN" sz="2400">
                <a:solidFill>
                  <a:schemeClr val="accent2"/>
                </a:solidFill>
                <a:latin typeface="Arial" panose="020B0604020202020204" pitchFamily="34" charset="0"/>
              </a:rPr>
              <a:t>{{a,b} | a∈A</a:t>
            </a:r>
            <a:r>
              <a:rPr lang="zh-CN" altLang="en-US" sz="2400">
                <a:solidFill>
                  <a:schemeClr val="accent2"/>
                </a:solidFill>
                <a:latin typeface="Arial" panose="020B0604020202020204" pitchFamily="34" charset="0"/>
              </a:rPr>
              <a:t>且</a:t>
            </a:r>
            <a:r>
              <a:rPr lang="en-US" altLang="zh-CN" sz="2400">
                <a:solidFill>
                  <a:schemeClr val="accent2"/>
                </a:solidFill>
                <a:latin typeface="Arial" panose="020B0604020202020204" pitchFamily="34" charset="0"/>
              </a:rPr>
              <a:t>b∈B}</a:t>
            </a:r>
            <a:endParaRPr lang="zh-CN" altLang="en-US" sz="2400">
              <a:latin typeface="Arial" panose="020B0604020202020204" pitchFamily="34" charset="0"/>
            </a:endParaRPr>
          </a:p>
          <a:p>
            <a:r>
              <a:rPr lang="en-US" altLang="zh-CN">
                <a:latin typeface="Arial" panose="020B0604020202020204" pitchFamily="34" charset="0"/>
              </a:rPr>
              <a:t>n</a:t>
            </a:r>
            <a:r>
              <a:rPr lang="zh-CN" altLang="en-US">
                <a:latin typeface="Arial" panose="020B0604020202020204" pitchFamily="34" charset="0"/>
              </a:rPr>
              <a:t>阶图，有限图，零图，空图，标定图，基图</a:t>
            </a:r>
          </a:p>
          <a:p>
            <a:r>
              <a:rPr lang="zh-CN" altLang="en-US">
                <a:latin typeface="Arial" panose="020B0604020202020204" pitchFamily="34" charset="0"/>
              </a:rPr>
              <a:t>边与端点的关联：</a:t>
            </a:r>
            <a:r>
              <a:rPr lang="zh-CN" altLang="en-US">
                <a:solidFill>
                  <a:schemeClr val="accent2"/>
                </a:solidFill>
                <a:latin typeface="Arial" panose="020B0604020202020204" pitchFamily="34" charset="0"/>
              </a:rPr>
              <a:t> </a:t>
            </a:r>
            <a:r>
              <a:rPr lang="en-US" altLang="zh-CN">
                <a:solidFill>
                  <a:schemeClr val="accent2"/>
                </a:solidFill>
                <a:latin typeface="Arial" panose="020B0604020202020204" pitchFamily="34" charset="0"/>
                <a:ea typeface="仿宋_GB2312" pitchFamily="49" charset="-122"/>
              </a:rPr>
              <a:t>e</a:t>
            </a:r>
            <a:r>
              <a:rPr lang="en-US" altLang="zh-CN" baseline="-25000">
                <a:solidFill>
                  <a:schemeClr val="accent2"/>
                </a:solidFill>
                <a:latin typeface="Arial" panose="020B0604020202020204" pitchFamily="34" charset="0"/>
                <a:ea typeface="仿宋_GB2312" pitchFamily="49" charset="-122"/>
              </a:rPr>
              <a:t>k</a:t>
            </a:r>
            <a:r>
              <a:rPr lang="en-US" altLang="zh-CN">
                <a:solidFill>
                  <a:schemeClr val="accent2"/>
                </a:solidFill>
                <a:latin typeface="Arial" panose="020B0604020202020204" pitchFamily="34" charset="0"/>
                <a:ea typeface="仿宋_GB2312" pitchFamily="49" charset="-122"/>
              </a:rPr>
              <a:t>=(v</a:t>
            </a:r>
            <a:r>
              <a:rPr lang="en-US" altLang="zh-CN" baseline="-25000">
                <a:solidFill>
                  <a:schemeClr val="accent2"/>
                </a:solidFill>
                <a:latin typeface="Arial" panose="020B0604020202020204" pitchFamily="34" charset="0"/>
                <a:ea typeface="仿宋_GB2312" pitchFamily="49" charset="-122"/>
              </a:rPr>
              <a:t>i</a:t>
            </a:r>
            <a:r>
              <a:rPr lang="en-US" altLang="zh-CN">
                <a:solidFill>
                  <a:schemeClr val="accent2"/>
                </a:solidFill>
                <a:latin typeface="Arial" panose="020B0604020202020204" pitchFamily="34" charset="0"/>
                <a:ea typeface="仿宋_GB2312" pitchFamily="49" charset="-122"/>
              </a:rPr>
              <a:t>,v</a:t>
            </a:r>
            <a:r>
              <a:rPr lang="en-US" altLang="zh-CN" baseline="-25000">
                <a:solidFill>
                  <a:schemeClr val="accent2"/>
                </a:solidFill>
                <a:latin typeface="Arial" panose="020B0604020202020204" pitchFamily="34" charset="0"/>
                <a:ea typeface="仿宋_GB2312" pitchFamily="49" charset="-122"/>
              </a:rPr>
              <a:t>j</a:t>
            </a:r>
            <a:r>
              <a:rPr lang="en-US" altLang="zh-CN">
                <a:solidFill>
                  <a:schemeClr val="accent2"/>
                </a:solidFill>
                <a:latin typeface="Arial" panose="020B0604020202020204" pitchFamily="34" charset="0"/>
                <a:ea typeface="仿宋_GB2312" pitchFamily="49" charset="-122"/>
              </a:rPr>
              <a:t>)∈E</a:t>
            </a:r>
          </a:p>
          <a:p>
            <a:pPr>
              <a:buFont typeface="Wingdings" panose="05000000000000000000" pitchFamily="2" charset="2"/>
              <a:buNone/>
            </a:pPr>
            <a:r>
              <a:rPr lang="en-US" altLang="zh-CN" sz="2400">
                <a:latin typeface="Arial" panose="020B0604020202020204" pitchFamily="34" charset="0"/>
                <a:ea typeface="仿宋_GB2312" pitchFamily="49" charset="-122"/>
              </a:rPr>
              <a:t>     </a:t>
            </a:r>
            <a:r>
              <a:rPr lang="zh-CN" altLang="en-US" sz="2400">
                <a:solidFill>
                  <a:srgbClr val="FF0000"/>
                </a:solidFill>
                <a:latin typeface="Arial" panose="020B0604020202020204" pitchFamily="34" charset="0"/>
              </a:rPr>
              <a:t>关联次数：</a:t>
            </a:r>
            <a:r>
              <a:rPr lang="en-US" altLang="zh-CN" sz="2400">
                <a:solidFill>
                  <a:schemeClr val="accent2"/>
                </a:solidFill>
                <a:latin typeface="Arial" panose="020B0604020202020204" pitchFamily="34" charset="0"/>
              </a:rPr>
              <a:t>0</a:t>
            </a:r>
            <a:r>
              <a:rPr lang="zh-CN" altLang="en-US" sz="2400">
                <a:solidFill>
                  <a:schemeClr val="accent2"/>
                </a:solidFill>
                <a:latin typeface="Arial" panose="020B0604020202020204" pitchFamily="34" charset="0"/>
              </a:rPr>
              <a:t>，</a:t>
            </a:r>
            <a:r>
              <a:rPr lang="en-US" altLang="zh-CN" sz="2400">
                <a:solidFill>
                  <a:schemeClr val="accent2"/>
                </a:solidFill>
                <a:latin typeface="Arial" panose="020B0604020202020204" pitchFamily="34" charset="0"/>
              </a:rPr>
              <a:t>1</a:t>
            </a:r>
            <a:r>
              <a:rPr lang="zh-CN" altLang="en-US" sz="2400">
                <a:solidFill>
                  <a:schemeClr val="accent2"/>
                </a:solidFill>
                <a:latin typeface="Arial" panose="020B0604020202020204" pitchFamily="34" charset="0"/>
              </a:rPr>
              <a:t>，</a:t>
            </a:r>
            <a:r>
              <a:rPr lang="en-US" altLang="zh-CN" sz="2400">
                <a:solidFill>
                  <a:schemeClr val="accent2"/>
                </a:solidFill>
                <a:latin typeface="Arial" panose="020B0604020202020204" pitchFamily="34" charset="0"/>
              </a:rPr>
              <a:t>2</a:t>
            </a:r>
          </a:p>
          <a:p>
            <a:r>
              <a:rPr lang="zh-CN" altLang="en-US">
                <a:latin typeface="Arial" panose="020B0604020202020204" pitchFamily="34" charset="0"/>
              </a:rPr>
              <a:t>顶点相邻，边相邻</a:t>
            </a:r>
          </a:p>
          <a:p>
            <a:r>
              <a:rPr lang="zh-CN" altLang="en-US">
                <a:latin typeface="Arial" panose="020B0604020202020204" pitchFamily="34" charset="0"/>
              </a:rPr>
              <a:t>邻域</a:t>
            </a:r>
            <a:r>
              <a:rPr lang="en-US" altLang="zh-CN">
                <a:latin typeface="Arial" panose="020B0604020202020204" pitchFamily="34" charset="0"/>
              </a:rPr>
              <a:t>:</a:t>
            </a:r>
          </a:p>
          <a:p>
            <a:pPr>
              <a:buFont typeface="Wingdings" panose="05000000000000000000" pitchFamily="2" charset="2"/>
              <a:buNone/>
            </a:pPr>
            <a:r>
              <a:rPr lang="zh-CN" altLang="en-US" sz="2400">
                <a:latin typeface="Arial" panose="020B0604020202020204" pitchFamily="34" charset="0"/>
              </a:rPr>
              <a:t>    </a:t>
            </a:r>
            <a:r>
              <a:rPr lang="zh-CN" altLang="en-US" sz="2400">
                <a:solidFill>
                  <a:schemeClr val="accent2"/>
                </a:solidFill>
                <a:latin typeface="Arial" panose="020B0604020202020204" pitchFamily="34" charset="0"/>
              </a:rPr>
              <a:t>无向图：</a:t>
            </a:r>
          </a:p>
          <a:p>
            <a:pPr>
              <a:buFont typeface="Wingdings" panose="05000000000000000000" pitchFamily="2" charset="2"/>
              <a:buNone/>
            </a:pPr>
            <a:r>
              <a:rPr lang="en-US" altLang="zh-CN" sz="2400">
                <a:latin typeface="Arial" panose="020B0604020202020204" pitchFamily="34" charset="0"/>
              </a:rPr>
              <a:t>    </a:t>
            </a:r>
            <a:r>
              <a:rPr lang="zh-CN" altLang="en-US" sz="2400">
                <a:solidFill>
                  <a:schemeClr val="accent2"/>
                </a:solidFill>
                <a:latin typeface="Arial" panose="020B0604020202020204" pitchFamily="34" charset="0"/>
              </a:rPr>
              <a:t>有向图：</a:t>
            </a:r>
            <a:endParaRPr lang="zh-CN" altLang="en-US">
              <a:solidFill>
                <a:schemeClr val="accent2"/>
              </a:solidFill>
              <a:latin typeface="Arial" panose="020B0604020202020204" pitchFamily="34" charset="0"/>
            </a:endParaRPr>
          </a:p>
          <a:p>
            <a:endParaRPr lang="zh-CN" altLang="en-US" sz="2400">
              <a:latin typeface="Arial" panose="020B0604020202020204" pitchFamily="34" charset="0"/>
            </a:endParaRPr>
          </a:p>
        </p:txBody>
      </p:sp>
      <p:graphicFrame>
        <p:nvGraphicFramePr>
          <p:cNvPr id="200708" name="Object 4">
            <a:extLst>
              <a:ext uri="{FF2B5EF4-FFF2-40B4-BE49-F238E27FC236}">
                <a16:creationId xmlns:a16="http://schemas.microsoft.com/office/drawing/2014/main" id="{55A430DA-8AA5-49C4-A512-F68D67A482DE}"/>
              </a:ext>
            </a:extLst>
          </p:cNvPr>
          <p:cNvGraphicFramePr>
            <a:graphicFrameLocks noChangeAspect="1"/>
          </p:cNvGraphicFramePr>
          <p:nvPr>
            <p:ph sz="half" idx="2"/>
          </p:nvPr>
        </p:nvGraphicFramePr>
        <p:xfrm>
          <a:off x="2339975" y="4779963"/>
          <a:ext cx="3816350" cy="433387"/>
        </p:xfrm>
        <a:graphic>
          <a:graphicData uri="http://schemas.openxmlformats.org/presentationml/2006/ole">
            <mc:AlternateContent xmlns:mc="http://schemas.openxmlformats.org/markup-compatibility/2006">
              <mc:Choice xmlns:v="urn:schemas-microsoft-com:vml" Requires="v">
                <p:oleObj spid="_x0000_s5127" name="Equation" r:id="rId3" imgW="1790640" imgH="203040" progId="Equation.DSMT4">
                  <p:embed/>
                </p:oleObj>
              </mc:Choice>
              <mc:Fallback>
                <p:oleObj name="Equation" r:id="rId3" imgW="179064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79963"/>
                        <a:ext cx="3816350" cy="43338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09" name="Object 7">
            <a:extLst>
              <a:ext uri="{FF2B5EF4-FFF2-40B4-BE49-F238E27FC236}">
                <a16:creationId xmlns:a16="http://schemas.microsoft.com/office/drawing/2014/main" id="{7C662A93-C664-499F-B3D4-FF53E7DFDBA4}"/>
              </a:ext>
            </a:extLst>
          </p:cNvPr>
          <p:cNvGraphicFramePr>
            <a:graphicFrameLocks noChangeAspect="1"/>
          </p:cNvGraphicFramePr>
          <p:nvPr/>
        </p:nvGraphicFramePr>
        <p:xfrm>
          <a:off x="2338388" y="5734050"/>
          <a:ext cx="4105275" cy="449263"/>
        </p:xfrm>
        <a:graphic>
          <a:graphicData uri="http://schemas.openxmlformats.org/presentationml/2006/ole">
            <mc:AlternateContent xmlns:mc="http://schemas.openxmlformats.org/markup-compatibility/2006">
              <mc:Choice xmlns:v="urn:schemas-microsoft-com:vml" Requires="v">
                <p:oleObj spid="_x0000_s5128" name="Equation" r:id="rId5" imgW="1854000" imgH="203040" progId="Equation.DSMT4">
                  <p:embed/>
                </p:oleObj>
              </mc:Choice>
              <mc:Fallback>
                <p:oleObj name="Equation" r:id="rId5" imgW="185400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8" y="5734050"/>
                        <a:ext cx="410527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0" name="Object 10">
            <a:extLst>
              <a:ext uri="{FF2B5EF4-FFF2-40B4-BE49-F238E27FC236}">
                <a16:creationId xmlns:a16="http://schemas.microsoft.com/office/drawing/2014/main" id="{3366970A-0681-4D8B-858B-9CF4920CCF14}"/>
              </a:ext>
            </a:extLst>
          </p:cNvPr>
          <p:cNvGraphicFramePr>
            <a:graphicFrameLocks noChangeAspect="1"/>
          </p:cNvGraphicFramePr>
          <p:nvPr/>
        </p:nvGraphicFramePr>
        <p:xfrm>
          <a:off x="2339975" y="5302250"/>
          <a:ext cx="4032250" cy="431800"/>
        </p:xfrm>
        <a:graphic>
          <a:graphicData uri="http://schemas.openxmlformats.org/presentationml/2006/ole">
            <mc:AlternateContent xmlns:mc="http://schemas.openxmlformats.org/markup-compatibility/2006">
              <mc:Choice xmlns:v="urn:schemas-microsoft-com:vml" Requires="v">
                <p:oleObj spid="_x0000_s5129" name="Equation" r:id="rId7" imgW="1892160" imgH="203040" progId="Equation.DSMT4">
                  <p:embed/>
                </p:oleObj>
              </mc:Choice>
              <mc:Fallback>
                <p:oleObj name="Equation" r:id="rId7" imgW="1892160" imgH="203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302250"/>
                        <a:ext cx="40322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7" dur="500"/>
                                        <p:tgtEl>
                                          <p:spTgt spid="200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blinds(horizontal)">
                                      <p:cBhvr>
                                        <p:cTn id="12" dur="500"/>
                                        <p:tgtEl>
                                          <p:spTgt spid="2007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0707">
                                            <p:txEl>
                                              <p:pRg st="3" end="3"/>
                                            </p:txEl>
                                          </p:spTgt>
                                        </p:tgtEl>
                                        <p:attrNameLst>
                                          <p:attrName>style.visibility</p:attrName>
                                        </p:attrNameLst>
                                      </p:cBhvr>
                                      <p:to>
                                        <p:strVal val="visible"/>
                                      </p:to>
                                    </p:set>
                                    <p:animEffect transition="in" filter="blinds(horizontal)">
                                      <p:cBhvr>
                                        <p:cTn id="17" dur="500"/>
                                        <p:tgtEl>
                                          <p:spTgt spid="2007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0707">
                                            <p:txEl>
                                              <p:pRg st="4" end="4"/>
                                            </p:txEl>
                                          </p:spTgt>
                                        </p:tgtEl>
                                        <p:attrNameLst>
                                          <p:attrName>style.visibility</p:attrName>
                                        </p:attrNameLst>
                                      </p:cBhvr>
                                      <p:to>
                                        <p:strVal val="visible"/>
                                      </p:to>
                                    </p:set>
                                    <p:animEffect transition="in" filter="blinds(horizontal)">
                                      <p:cBhvr>
                                        <p:cTn id="22" dur="500"/>
                                        <p:tgtEl>
                                          <p:spTgt spid="2007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0707">
                                            <p:txEl>
                                              <p:pRg st="5" end="5"/>
                                            </p:txEl>
                                          </p:spTgt>
                                        </p:tgtEl>
                                        <p:attrNameLst>
                                          <p:attrName>style.visibility</p:attrName>
                                        </p:attrNameLst>
                                      </p:cBhvr>
                                      <p:to>
                                        <p:strVal val="visible"/>
                                      </p:to>
                                    </p:set>
                                    <p:animEffect transition="in" filter="blinds(horizontal)">
                                      <p:cBhvr>
                                        <p:cTn id="27" dur="500"/>
                                        <p:tgtEl>
                                          <p:spTgt spid="2007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0707">
                                            <p:txEl>
                                              <p:pRg st="6" end="6"/>
                                            </p:txEl>
                                          </p:spTgt>
                                        </p:tgtEl>
                                        <p:attrNameLst>
                                          <p:attrName>style.visibility</p:attrName>
                                        </p:attrNameLst>
                                      </p:cBhvr>
                                      <p:to>
                                        <p:strVal val="visible"/>
                                      </p:to>
                                    </p:set>
                                    <p:animEffect transition="in" filter="blinds(horizontal)">
                                      <p:cBhvr>
                                        <p:cTn id="32" dur="500"/>
                                        <p:tgtEl>
                                          <p:spTgt spid="2007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0707">
                                            <p:txEl>
                                              <p:pRg st="7" end="7"/>
                                            </p:txEl>
                                          </p:spTgt>
                                        </p:tgtEl>
                                        <p:attrNameLst>
                                          <p:attrName>style.visibility</p:attrName>
                                        </p:attrNameLst>
                                      </p:cBhvr>
                                      <p:to>
                                        <p:strVal val="visible"/>
                                      </p:to>
                                    </p:set>
                                    <p:animEffect transition="in" filter="blinds(horizontal)">
                                      <p:cBhvr>
                                        <p:cTn id="37" dur="500"/>
                                        <p:tgtEl>
                                          <p:spTgt spid="2007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0708"/>
                                        </p:tgtEl>
                                        <p:attrNameLst>
                                          <p:attrName>style.visibility</p:attrName>
                                        </p:attrNameLst>
                                      </p:cBhvr>
                                      <p:to>
                                        <p:strVal val="visible"/>
                                      </p:to>
                                    </p:set>
                                    <p:animEffect transition="in" filter="blinds(horizontal)">
                                      <p:cBhvr>
                                        <p:cTn id="42" dur="500"/>
                                        <p:tgtEl>
                                          <p:spTgt spid="2007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blinds(horizontal)">
                                      <p:cBhvr>
                                        <p:cTn id="47" dur="500"/>
                                        <p:tgtEl>
                                          <p:spTgt spid="2007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0710"/>
                                        </p:tgtEl>
                                        <p:attrNameLst>
                                          <p:attrName>style.visibility</p:attrName>
                                        </p:attrNameLst>
                                      </p:cBhvr>
                                      <p:to>
                                        <p:strVal val="visible"/>
                                      </p:to>
                                    </p:set>
                                    <p:animEffect transition="in" filter="blinds(horizontal)">
                                      <p:cBhvr>
                                        <p:cTn id="52" dur="500"/>
                                        <p:tgtEl>
                                          <p:spTgt spid="2007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00709"/>
                                        </p:tgtEl>
                                        <p:attrNameLst>
                                          <p:attrName>style.visibility</p:attrName>
                                        </p:attrNameLst>
                                      </p:cBhvr>
                                      <p:to>
                                        <p:strVal val="visible"/>
                                      </p:to>
                                    </p:set>
                                    <p:animEffect transition="in" filter="blinds(horizontal)">
                                      <p:cBhvr>
                                        <p:cTn id="57"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7F828CD-35B1-45E6-AC42-41F009D9578B}"/>
              </a:ext>
            </a:extLst>
          </p:cNvPr>
          <p:cNvSpPr>
            <a:spLocks noGrp="1" noChangeArrowheads="1"/>
          </p:cNvSpPr>
          <p:nvPr>
            <p:ph type="title"/>
          </p:nvPr>
        </p:nvSpPr>
        <p:spPr/>
        <p:txBody>
          <a:bodyPr/>
          <a:lstStyle/>
          <a:p>
            <a:r>
              <a:rPr lang="zh-CN" altLang="en-US"/>
              <a:t>回顾</a:t>
            </a:r>
          </a:p>
        </p:txBody>
      </p:sp>
      <p:sp>
        <p:nvSpPr>
          <p:cNvPr id="201731" name="Rectangle 3">
            <a:extLst>
              <a:ext uri="{FF2B5EF4-FFF2-40B4-BE49-F238E27FC236}">
                <a16:creationId xmlns:a16="http://schemas.microsoft.com/office/drawing/2014/main" id="{D5FD3A6A-CFCA-4B31-9D6C-6C74177E4680}"/>
              </a:ext>
            </a:extLst>
          </p:cNvPr>
          <p:cNvSpPr>
            <a:spLocks noGrp="1" noChangeArrowheads="1"/>
          </p:cNvSpPr>
          <p:nvPr>
            <p:ph type="body" idx="1"/>
          </p:nvPr>
        </p:nvSpPr>
        <p:spPr/>
        <p:txBody>
          <a:bodyPr/>
          <a:lstStyle/>
          <a:p>
            <a:r>
              <a:rPr lang="zh-CN" altLang="en-US" sz="2800"/>
              <a:t>平行边，多重图，简单图</a:t>
            </a:r>
          </a:p>
          <a:p>
            <a:r>
              <a:rPr lang="zh-CN" altLang="en-US" sz="2800"/>
              <a:t>度数</a:t>
            </a:r>
          </a:p>
          <a:p>
            <a:pPr>
              <a:buFont typeface="Wingdings" panose="05000000000000000000" pitchFamily="2" charset="2"/>
              <a:buNone/>
            </a:pPr>
            <a:r>
              <a:rPr lang="en-US" altLang="zh-CN">
                <a:solidFill>
                  <a:schemeClr val="accent2"/>
                </a:solidFill>
              </a:rPr>
              <a:t>                d (v)</a:t>
            </a:r>
            <a:r>
              <a:rPr lang="zh-CN" altLang="en-US">
                <a:solidFill>
                  <a:schemeClr val="accent2"/>
                </a:solidFill>
              </a:rPr>
              <a:t>＝</a:t>
            </a:r>
            <a:r>
              <a:rPr lang="en-US" altLang="zh-CN">
                <a:solidFill>
                  <a:schemeClr val="accent2"/>
                </a:solidFill>
              </a:rPr>
              <a:t>d</a:t>
            </a:r>
            <a:r>
              <a:rPr lang="en-US" altLang="zh-CN" baseline="30000">
                <a:solidFill>
                  <a:schemeClr val="accent2"/>
                </a:solidFill>
              </a:rPr>
              <a:t>+</a:t>
            </a:r>
            <a:r>
              <a:rPr lang="en-US" altLang="zh-CN">
                <a:solidFill>
                  <a:schemeClr val="accent2"/>
                </a:solidFill>
              </a:rPr>
              <a:t>(v)</a:t>
            </a:r>
            <a:r>
              <a:rPr lang="zh-CN" altLang="en-US">
                <a:solidFill>
                  <a:schemeClr val="accent2"/>
                </a:solidFill>
              </a:rPr>
              <a:t>＋</a:t>
            </a:r>
            <a:r>
              <a:rPr lang="en-US" altLang="zh-CN">
                <a:solidFill>
                  <a:schemeClr val="accent2"/>
                </a:solidFill>
              </a:rPr>
              <a:t>d</a:t>
            </a:r>
            <a:r>
              <a:rPr lang="zh-CN" altLang="en-US" baseline="30000">
                <a:solidFill>
                  <a:schemeClr val="accent2"/>
                </a:solidFill>
              </a:rPr>
              <a:t>－</a:t>
            </a:r>
            <a:r>
              <a:rPr lang="en-US" altLang="zh-CN">
                <a:solidFill>
                  <a:schemeClr val="accent2"/>
                </a:solidFill>
              </a:rPr>
              <a:t>(v)</a:t>
            </a:r>
            <a:endParaRPr lang="zh-CN" altLang="en-US" sz="2800"/>
          </a:p>
          <a:p>
            <a:r>
              <a:rPr lang="zh-CN" altLang="en-US"/>
              <a:t>最大度，最小度，最大出度，最大入度，最小入度，最小出度，悬挂点，悬挂边</a:t>
            </a:r>
            <a:endParaRPr lang="en-US" altLang="zh-CN"/>
          </a:p>
          <a:p>
            <a:r>
              <a:rPr lang="zh-CN" altLang="en-US"/>
              <a:t>握手定理</a:t>
            </a:r>
            <a:endParaRPr lang="en-US" altLang="zh-CN"/>
          </a:p>
          <a:p>
            <a:endParaRPr lang="zh-CN" altLang="en-US" sz="2800"/>
          </a:p>
          <a:p>
            <a:pPr>
              <a:buFont typeface="Wingdings" panose="05000000000000000000" pitchFamily="2" charset="2"/>
              <a:buNone/>
            </a:pP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Effect transition="in" filter="blinds(horizontal)">
                                      <p:cBhvr>
                                        <p:cTn id="7" dur="500"/>
                                        <p:tgtEl>
                                          <p:spTgt spid="201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1731">
                                            <p:txEl>
                                              <p:pRg st="2" end="2"/>
                                            </p:txEl>
                                          </p:spTgt>
                                        </p:tgtEl>
                                        <p:attrNameLst>
                                          <p:attrName>style.visibility</p:attrName>
                                        </p:attrNameLst>
                                      </p:cBhvr>
                                      <p:to>
                                        <p:strVal val="visible"/>
                                      </p:to>
                                    </p:set>
                                    <p:animEffect transition="in" filter="blinds(horizontal)">
                                      <p:cBhvr>
                                        <p:cTn id="12" dur="500"/>
                                        <p:tgtEl>
                                          <p:spTgt spid="201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1731">
                                            <p:txEl>
                                              <p:pRg st="3" end="3"/>
                                            </p:txEl>
                                          </p:spTgt>
                                        </p:tgtEl>
                                        <p:attrNameLst>
                                          <p:attrName>style.visibility</p:attrName>
                                        </p:attrNameLst>
                                      </p:cBhvr>
                                      <p:to>
                                        <p:strVal val="visible"/>
                                      </p:to>
                                    </p:set>
                                    <p:animEffect transition="in" filter="blinds(horizontal)">
                                      <p:cBhvr>
                                        <p:cTn id="17" dur="500"/>
                                        <p:tgtEl>
                                          <p:spTgt spid="201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1731">
                                            <p:txEl>
                                              <p:pRg st="4" end="4"/>
                                            </p:txEl>
                                          </p:spTgt>
                                        </p:tgtEl>
                                        <p:attrNameLst>
                                          <p:attrName>style.visibility</p:attrName>
                                        </p:attrNameLst>
                                      </p:cBhvr>
                                      <p:to>
                                        <p:strVal val="visible"/>
                                      </p:to>
                                    </p:set>
                                    <p:animEffect transition="in" filter="blinds(horizontal)">
                                      <p:cBhvr>
                                        <p:cTn id="22" dur="500"/>
                                        <p:tgtEl>
                                          <p:spTgt spid="20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C2E3C97-10D0-4898-B31B-3EB8C8DD3D25}"/>
              </a:ext>
            </a:extLst>
          </p:cNvPr>
          <p:cNvSpPr>
            <a:spLocks noGrp="1" noChangeArrowheads="1"/>
          </p:cNvSpPr>
          <p:nvPr>
            <p:ph type="title"/>
          </p:nvPr>
        </p:nvSpPr>
        <p:spPr>
          <a:xfrm>
            <a:off x="1173163" y="333375"/>
            <a:ext cx="6684962" cy="560388"/>
          </a:xfrm>
        </p:spPr>
        <p:txBody>
          <a:bodyPr/>
          <a:lstStyle/>
          <a:p>
            <a:pPr eaLnBrk="1" hangingPunct="1"/>
            <a:r>
              <a:rPr lang="zh-CN" altLang="en-US"/>
              <a:t>例 </a:t>
            </a:r>
            <a:r>
              <a:rPr lang="en-US" altLang="zh-CN"/>
              <a:t>3</a:t>
            </a:r>
            <a:endParaRPr lang="zh-CN" altLang="en-US" sz="2800"/>
          </a:p>
        </p:txBody>
      </p:sp>
      <p:sp>
        <p:nvSpPr>
          <p:cNvPr id="493571" name="Rectangle 3">
            <a:extLst>
              <a:ext uri="{FF2B5EF4-FFF2-40B4-BE49-F238E27FC236}">
                <a16:creationId xmlns:a16="http://schemas.microsoft.com/office/drawing/2014/main" id="{E2F99CDB-EFED-46F0-A9FD-2A0248BFC7D0}"/>
              </a:ext>
            </a:extLst>
          </p:cNvPr>
          <p:cNvSpPr>
            <a:spLocks noGrp="1" noChangeArrowheads="1"/>
          </p:cNvSpPr>
          <p:nvPr>
            <p:ph idx="1"/>
          </p:nvPr>
        </p:nvSpPr>
        <p:spPr>
          <a:xfrm>
            <a:off x="1143000" y="1571625"/>
            <a:ext cx="6996113" cy="4000500"/>
          </a:xfrm>
        </p:spPr>
        <p:txBody>
          <a:bodyPr/>
          <a:lstStyle/>
          <a:p>
            <a:pPr eaLnBrk="1" hangingPunct="1">
              <a:buFont typeface="Wingdings" panose="05000000000000000000" pitchFamily="2" charset="2"/>
              <a:buNone/>
            </a:pPr>
            <a:r>
              <a:rPr lang="zh-CN" altLang="en-US">
                <a:latin typeface="宋体" panose="02010600030101010101" pitchFamily="2" charset="-122"/>
              </a:rPr>
              <a:t>例：若图Ｇ有</a:t>
            </a:r>
            <a:r>
              <a:rPr lang="en-US" altLang="zh-CN">
                <a:latin typeface="宋体" panose="02010600030101010101" pitchFamily="2" charset="-122"/>
              </a:rPr>
              <a:t>n</a:t>
            </a:r>
            <a:r>
              <a:rPr lang="zh-CN" altLang="en-US">
                <a:latin typeface="宋体" panose="02010600030101010101" pitchFamily="2" charset="-122"/>
              </a:rPr>
              <a:t>个顶点</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n+1</a:t>
            </a:r>
            <a:r>
              <a:rPr lang="zh-CN" altLang="en-US">
                <a:latin typeface="宋体" panose="02010600030101010101" pitchFamily="2" charset="-122"/>
              </a:rPr>
              <a:t>）条边，则Ｇ中至少有一个顶点的度数≥３。</a:t>
            </a:r>
          </a:p>
          <a:p>
            <a:pPr algn="just" eaLnBrk="1" hangingPunct="1">
              <a:buFont typeface="Wingdings" panose="05000000000000000000" pitchFamily="2" charset="2"/>
              <a:buNone/>
            </a:pPr>
            <a:r>
              <a:rPr lang="zh-CN" altLang="en-US">
                <a:solidFill>
                  <a:srgbClr val="FF0000"/>
                </a:solidFill>
                <a:latin typeface="宋体" panose="02010600030101010101" pitchFamily="2" charset="-122"/>
              </a:rPr>
              <a:t>证明：</a:t>
            </a:r>
            <a:r>
              <a:rPr lang="zh-CN" altLang="en-US">
                <a:latin typeface="宋体" panose="02010600030101010101" pitchFamily="2" charset="-122"/>
              </a:rPr>
              <a:t>设Ｇ中有</a:t>
            </a:r>
            <a:r>
              <a:rPr lang="en-US" altLang="zh-CN">
                <a:latin typeface="宋体" panose="02010600030101010101" pitchFamily="2" charset="-122"/>
              </a:rPr>
              <a:t>n</a:t>
            </a:r>
            <a:r>
              <a:rPr lang="zh-CN" altLang="en-US">
                <a:latin typeface="宋体" panose="02010600030101010101" pitchFamily="2" charset="-122"/>
              </a:rPr>
              <a:t>个结点分别为</a:t>
            </a:r>
            <a:r>
              <a:rPr lang="en-US" altLang="zh-CN">
                <a:latin typeface="宋体" panose="02010600030101010101" pitchFamily="2" charset="-122"/>
              </a:rPr>
              <a:t>v</a:t>
            </a:r>
            <a:r>
              <a:rPr lang="en-US" altLang="zh-CN" baseline="-25000">
                <a:latin typeface="宋体" panose="02010600030101010101" pitchFamily="2" charset="-122"/>
              </a:rPr>
              <a:t>1</a:t>
            </a:r>
            <a:r>
              <a:rPr lang="en-US" altLang="zh-CN">
                <a:latin typeface="宋体" panose="02010600030101010101" pitchFamily="2" charset="-122"/>
              </a:rPr>
              <a:t>,v</a:t>
            </a:r>
            <a:r>
              <a:rPr lang="en-US" altLang="zh-CN" baseline="-25000">
                <a:latin typeface="宋体" panose="02010600030101010101" pitchFamily="2" charset="-122"/>
              </a:rPr>
              <a:t>2</a:t>
            </a:r>
            <a:r>
              <a:rPr lang="en-US" altLang="zh-CN">
                <a:latin typeface="宋体" panose="02010600030101010101" pitchFamily="2" charset="-122"/>
              </a:rPr>
              <a:t>,</a:t>
            </a:r>
            <a:r>
              <a:rPr lang="en-US" altLang="zh-CN"/>
              <a:t>…</a:t>
            </a:r>
            <a:r>
              <a:rPr lang="en-US" altLang="zh-CN">
                <a:latin typeface="宋体" panose="02010600030101010101" pitchFamily="2" charset="-122"/>
              </a:rPr>
              <a:t>,v</a:t>
            </a:r>
            <a:r>
              <a:rPr lang="en-US" altLang="zh-CN" baseline="-25000">
                <a:latin typeface="宋体" panose="02010600030101010101" pitchFamily="2" charset="-122"/>
              </a:rPr>
              <a:t>n</a:t>
            </a:r>
            <a:r>
              <a:rPr lang="zh-CN" altLang="en-US">
                <a:latin typeface="宋体" panose="02010600030101010101" pitchFamily="2" charset="-122"/>
              </a:rPr>
              <a:t>，则由握手定理：</a:t>
            </a:r>
          </a:p>
          <a:p>
            <a:pPr algn="just"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Σd</a:t>
            </a:r>
            <a:r>
              <a:rPr lang="zh-CN" altLang="en-US">
                <a:latin typeface="宋体" panose="02010600030101010101" pitchFamily="2" charset="-122"/>
              </a:rPr>
              <a:t>（</a:t>
            </a:r>
            <a:r>
              <a:rPr lang="en-US" altLang="zh-CN">
                <a:latin typeface="宋体" panose="02010600030101010101" pitchFamily="2" charset="-122"/>
              </a:rPr>
              <a:t>v</a:t>
            </a:r>
            <a:r>
              <a:rPr lang="en-US" altLang="zh-CN" baseline="-25000">
                <a:latin typeface="宋体" panose="02010600030101010101" pitchFamily="2" charset="-122"/>
              </a:rPr>
              <a:t>i</a:t>
            </a:r>
            <a:r>
              <a:rPr lang="zh-CN" altLang="en-US">
                <a:latin typeface="宋体" panose="02010600030101010101" pitchFamily="2" charset="-122"/>
              </a:rPr>
              <a:t>）＝２（</a:t>
            </a:r>
            <a:r>
              <a:rPr lang="en-US" altLang="zh-CN">
                <a:latin typeface="宋体" panose="02010600030101010101" pitchFamily="2" charset="-122"/>
              </a:rPr>
              <a:t>n+1</a:t>
            </a:r>
            <a:r>
              <a:rPr lang="zh-CN" altLang="en-US">
                <a:latin typeface="宋体" panose="02010600030101010101" pitchFamily="2" charset="-122"/>
              </a:rPr>
              <a:t>）</a:t>
            </a:r>
          </a:p>
          <a:p>
            <a:pPr eaLnBrk="1" hangingPunct="1">
              <a:buFont typeface="Wingdings" panose="05000000000000000000" pitchFamily="2" charset="2"/>
              <a:buNone/>
            </a:pPr>
            <a:r>
              <a:rPr lang="zh-CN" altLang="en-US">
                <a:latin typeface="宋体" panose="02010600030101010101" pitchFamily="2" charset="-122"/>
              </a:rPr>
              <a:t>而顶点的平均度数为：</a:t>
            </a:r>
          </a:p>
          <a:p>
            <a:pPr eaLnBrk="1" hangingPunct="1">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d</a:t>
            </a:r>
            <a:r>
              <a:rPr lang="zh-CN" altLang="en-US">
                <a:latin typeface="宋体" panose="02010600030101010101" pitchFamily="2" charset="-122"/>
              </a:rPr>
              <a:t>（</a:t>
            </a:r>
            <a:r>
              <a:rPr lang="en-US" altLang="zh-CN">
                <a:latin typeface="宋体" panose="02010600030101010101" pitchFamily="2" charset="-122"/>
              </a:rPr>
              <a:t>v</a:t>
            </a:r>
            <a:r>
              <a:rPr lang="en-US" altLang="zh-CN" baseline="-25000">
                <a:latin typeface="宋体" panose="02010600030101010101" pitchFamily="2" charset="-122"/>
              </a:rPr>
              <a:t>i</a:t>
            </a:r>
            <a:r>
              <a:rPr lang="zh-CN" altLang="en-US">
                <a:latin typeface="宋体" panose="02010600030101010101" pitchFamily="2" charset="-122"/>
              </a:rPr>
              <a:t>）＝２</a:t>
            </a:r>
            <a:r>
              <a:rPr lang="en-US" altLang="zh-CN">
                <a:latin typeface="宋体" panose="02010600030101010101" pitchFamily="2" charset="-122"/>
              </a:rPr>
              <a:t>(n+1)/n=2+1/n&gt;2 </a:t>
            </a:r>
            <a:r>
              <a:rPr lang="zh-CN" altLang="en-US">
                <a:latin typeface="宋体" panose="02010600030101010101" pitchFamily="2" charset="-122"/>
              </a:rPr>
              <a:t>　　</a:t>
            </a:r>
          </a:p>
          <a:p>
            <a:pPr eaLnBrk="1" hangingPunct="1">
              <a:buFont typeface="Wingdings" panose="05000000000000000000" pitchFamily="2" charset="2"/>
              <a:buNone/>
            </a:pPr>
            <a:r>
              <a:rPr lang="zh-CN" altLang="en-US">
                <a:latin typeface="宋体" panose="02010600030101010101" pitchFamily="2" charset="-122"/>
              </a:rPr>
              <a:t>　∴顶点中至少有一个顶点的度数≥３</a:t>
            </a:r>
          </a:p>
          <a:p>
            <a:pPr algn="just" eaLnBrk="1" hangingPunct="1">
              <a:buFont typeface="Wingdings" panose="05000000000000000000" pitchFamily="2" charset="2"/>
              <a:buNone/>
            </a:pPr>
            <a:endParaRPr lang="en-US" altLang="zh-CN">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35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35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3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1A5E2F0D-2988-4E5A-9D6F-725B7154E207}"/>
              </a:ext>
            </a:extLst>
          </p:cNvPr>
          <p:cNvSpPr>
            <a:spLocks noGrp="1" noChangeArrowheads="1"/>
          </p:cNvSpPr>
          <p:nvPr>
            <p:ph type="title"/>
          </p:nvPr>
        </p:nvSpPr>
        <p:spPr>
          <a:xfrm>
            <a:off x="1173163" y="333375"/>
            <a:ext cx="6684962" cy="560388"/>
          </a:xfrm>
        </p:spPr>
        <p:txBody>
          <a:bodyPr/>
          <a:lstStyle/>
          <a:p>
            <a:pPr eaLnBrk="1" hangingPunct="1"/>
            <a:r>
              <a:rPr lang="zh-CN" altLang="en-US"/>
              <a:t>握手定理的推论</a:t>
            </a:r>
            <a:endParaRPr lang="zh-CN" altLang="en-US" sz="2800"/>
          </a:p>
        </p:txBody>
      </p:sp>
      <p:sp>
        <p:nvSpPr>
          <p:cNvPr id="19459" name="Rectangle 3">
            <a:extLst>
              <a:ext uri="{FF2B5EF4-FFF2-40B4-BE49-F238E27FC236}">
                <a16:creationId xmlns:a16="http://schemas.microsoft.com/office/drawing/2014/main" id="{64F2A812-AD47-485B-B117-10E88FC87989}"/>
              </a:ext>
            </a:extLst>
          </p:cNvPr>
          <p:cNvSpPr>
            <a:spLocks noGrp="1" noChangeArrowheads="1"/>
          </p:cNvSpPr>
          <p:nvPr>
            <p:ph idx="1"/>
          </p:nvPr>
        </p:nvSpPr>
        <p:spPr>
          <a:xfrm>
            <a:off x="500063" y="1290638"/>
            <a:ext cx="8143875" cy="4924425"/>
          </a:xfrm>
        </p:spPr>
        <p:txBody>
          <a:bodyPr/>
          <a:lstStyle/>
          <a:p>
            <a:pPr algn="just" eaLnBrk="1" hangingPunct="1">
              <a:buFont typeface="Wingdings" panose="05000000000000000000" pitchFamily="2" charset="2"/>
              <a:buNone/>
            </a:pPr>
            <a:r>
              <a:rPr lang="zh-CN" altLang="en-US">
                <a:solidFill>
                  <a:srgbClr val="FF0000"/>
                </a:solidFill>
                <a:latin typeface="宋体" panose="02010600030101010101" pitchFamily="2" charset="-122"/>
              </a:rPr>
              <a:t>推论：</a:t>
            </a:r>
            <a:r>
              <a:rPr lang="zh-CN" altLang="en-US">
                <a:solidFill>
                  <a:schemeClr val="accent2"/>
                </a:solidFill>
                <a:latin typeface="宋体" panose="02010600030101010101" pitchFamily="2" charset="-122"/>
              </a:rPr>
              <a:t>在图中，度数为奇数的顶点必定有偶数个。 </a:t>
            </a:r>
          </a:p>
          <a:p>
            <a:pPr eaLnBrk="1" hangingPunct="1">
              <a:buFont typeface="Wingdings" panose="05000000000000000000" pitchFamily="2" charset="2"/>
              <a:buNone/>
            </a:pPr>
            <a:r>
              <a:rPr lang="zh-CN" altLang="en-US">
                <a:latin typeface="宋体" panose="02010600030101010101" pitchFamily="2" charset="-122"/>
              </a:rPr>
              <a:t>证明：设度数为偶数的顶点有</a:t>
            </a:r>
            <a:r>
              <a:rPr lang="en-US" altLang="zh-CN">
                <a:latin typeface="宋体" panose="02010600030101010101" pitchFamily="2" charset="-122"/>
              </a:rPr>
              <a:t>n</a:t>
            </a:r>
            <a:r>
              <a:rPr lang="en-US" altLang="zh-CN" baseline="-25000">
                <a:latin typeface="宋体" panose="02010600030101010101" pitchFamily="2" charset="-122"/>
              </a:rPr>
              <a:t>1</a:t>
            </a:r>
            <a:r>
              <a:rPr lang="zh-CN" altLang="en-US">
                <a:latin typeface="宋体" panose="02010600030101010101" pitchFamily="2" charset="-122"/>
              </a:rPr>
              <a:t>个</a:t>
            </a:r>
            <a:r>
              <a:rPr lang="en-US" altLang="zh-CN">
                <a:latin typeface="宋体" panose="02010600030101010101" pitchFamily="2" charset="-122"/>
              </a:rPr>
              <a:t>,</a:t>
            </a:r>
            <a:r>
              <a:rPr lang="zh-CN" altLang="en-US">
                <a:latin typeface="宋体" panose="02010600030101010101" pitchFamily="2" charset="-122"/>
              </a:rPr>
              <a:t>记为</a:t>
            </a:r>
            <a:r>
              <a:rPr lang="en-US" altLang="zh-CN">
                <a:latin typeface="宋体" panose="02010600030101010101" pitchFamily="2" charset="-122"/>
              </a:rPr>
              <a:t>v</a:t>
            </a:r>
            <a:r>
              <a:rPr lang="en-US" altLang="zh-CN" baseline="-25000">
                <a:latin typeface="宋体" panose="02010600030101010101" pitchFamily="2" charset="-122"/>
              </a:rPr>
              <a:t>ei</a:t>
            </a:r>
            <a:r>
              <a:rPr lang="en-US" altLang="zh-CN">
                <a:latin typeface="宋体" panose="02010600030101010101" pitchFamily="2" charset="-122"/>
              </a:rPr>
              <a:t>(i=1,2,</a:t>
            </a:r>
            <a:r>
              <a:rPr lang="en-US" altLang="zh-CN"/>
              <a:t>…</a:t>
            </a:r>
            <a:r>
              <a:rPr lang="en-US" altLang="zh-CN">
                <a:latin typeface="宋体" panose="02010600030101010101" pitchFamily="2" charset="-122"/>
              </a:rPr>
              <a:t>n</a:t>
            </a:r>
            <a:r>
              <a:rPr lang="en-US" altLang="zh-CN" baseline="-25000">
                <a:latin typeface="宋体" panose="02010600030101010101" pitchFamily="2" charset="-122"/>
              </a:rPr>
              <a:t>1</a:t>
            </a:r>
            <a:r>
              <a:rPr lang="en-US" altLang="zh-CN">
                <a:latin typeface="宋体" panose="02010600030101010101" pitchFamily="2" charset="-122"/>
              </a:rPr>
              <a:t>),</a:t>
            </a:r>
            <a:r>
              <a:rPr lang="zh-CN" altLang="en-US">
                <a:latin typeface="宋体" panose="02010600030101010101" pitchFamily="2" charset="-122"/>
              </a:rPr>
              <a:t>度数为奇数的顶点有</a:t>
            </a:r>
            <a:r>
              <a:rPr lang="en-US" altLang="zh-CN">
                <a:latin typeface="宋体" panose="02010600030101010101" pitchFamily="2" charset="-122"/>
              </a:rPr>
              <a:t>n</a:t>
            </a:r>
            <a:r>
              <a:rPr lang="en-US" altLang="zh-CN" baseline="-25000">
                <a:latin typeface="宋体" panose="02010600030101010101" pitchFamily="2" charset="-122"/>
              </a:rPr>
              <a:t>2</a:t>
            </a:r>
            <a:r>
              <a:rPr lang="zh-CN" altLang="en-US">
                <a:latin typeface="宋体" panose="02010600030101010101" pitchFamily="2" charset="-122"/>
              </a:rPr>
              <a:t>个，记为</a:t>
            </a:r>
            <a:r>
              <a:rPr lang="en-US" altLang="zh-CN">
                <a:latin typeface="宋体" panose="02010600030101010101" pitchFamily="2" charset="-122"/>
              </a:rPr>
              <a:t>v</a:t>
            </a:r>
            <a:r>
              <a:rPr lang="en-US" altLang="zh-CN" baseline="-25000">
                <a:latin typeface="宋体" panose="02010600030101010101" pitchFamily="2" charset="-122"/>
              </a:rPr>
              <a:t>oi</a:t>
            </a:r>
            <a:r>
              <a:rPr lang="en-US" altLang="zh-CN">
                <a:latin typeface="宋体" panose="02010600030101010101" pitchFamily="2" charset="-122"/>
              </a:rPr>
              <a:t>(i=1,2,</a:t>
            </a:r>
            <a:r>
              <a:rPr lang="en-US" altLang="zh-CN"/>
              <a:t>…</a:t>
            </a:r>
            <a:r>
              <a:rPr lang="en-US" altLang="zh-CN">
                <a:latin typeface="宋体" panose="02010600030101010101" pitchFamily="2" charset="-122"/>
              </a:rPr>
              <a:t>,n</a:t>
            </a:r>
            <a:r>
              <a:rPr lang="en-US" altLang="zh-CN" baseline="-25000">
                <a:latin typeface="宋体" panose="02010600030101010101" pitchFamily="2" charset="-122"/>
              </a:rPr>
              <a:t>2</a:t>
            </a:r>
            <a:r>
              <a:rPr lang="en-US" altLang="zh-CN">
                <a:latin typeface="宋体" panose="02010600030101010101" pitchFamily="2" charset="-122"/>
              </a:rPr>
              <a:t>)</a:t>
            </a:r>
            <a:r>
              <a:rPr lang="zh-CN" altLang="en-US">
                <a:latin typeface="宋体" panose="02010600030101010101" pitchFamily="2" charset="-122"/>
              </a:rPr>
              <a:t>。由上一定理得</a:t>
            </a:r>
          </a:p>
          <a:p>
            <a:pPr eaLnBrk="1" hangingPunct="1">
              <a:buFont typeface="Wingdings" panose="05000000000000000000" pitchFamily="2" charset="2"/>
              <a:buNone/>
            </a:pPr>
            <a:endParaRPr lang="zh-CN" altLang="en-US">
              <a:latin typeface="宋体" panose="02010600030101010101" pitchFamily="2" charset="-122"/>
            </a:endParaRP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zh-CN" altLang="en-US"/>
              <a:t>因为度数为偶数的各</a:t>
            </a:r>
            <a:r>
              <a:rPr lang="zh-CN" altLang="en-US">
                <a:latin typeface="宋体" panose="02010600030101010101" pitchFamily="2" charset="-122"/>
              </a:rPr>
              <a:t>顶</a:t>
            </a:r>
            <a:r>
              <a:rPr lang="zh-CN" altLang="en-US"/>
              <a:t>点次数之和为偶数。所以前一项度数为偶数；若</a:t>
            </a:r>
            <a:r>
              <a:rPr lang="en-US" altLang="zh-CN">
                <a:latin typeface="宋体" panose="02010600030101010101" pitchFamily="2" charset="-122"/>
              </a:rPr>
              <a:t>n</a:t>
            </a:r>
            <a:r>
              <a:rPr lang="en-US" altLang="zh-CN" baseline="-25000">
                <a:latin typeface="宋体" panose="02010600030101010101" pitchFamily="2" charset="-122"/>
              </a:rPr>
              <a:t>2</a:t>
            </a:r>
            <a:r>
              <a:rPr lang="zh-CN" altLang="en-US"/>
              <a:t>为奇数，则第二项为奇数，两项之和将为奇数，但这与上式矛盾。故</a:t>
            </a:r>
            <a:r>
              <a:rPr lang="en-US" altLang="zh-CN">
                <a:latin typeface="宋体" panose="02010600030101010101" pitchFamily="2" charset="-122"/>
              </a:rPr>
              <a:t>n</a:t>
            </a:r>
            <a:r>
              <a:rPr lang="en-US" altLang="zh-CN" baseline="-25000">
                <a:latin typeface="宋体" panose="02010600030101010101" pitchFamily="2" charset="-122"/>
              </a:rPr>
              <a:t>2</a:t>
            </a:r>
            <a:r>
              <a:rPr lang="zh-CN" altLang="en-US"/>
              <a:t>必为偶数。</a:t>
            </a:r>
          </a:p>
          <a:p>
            <a:pPr eaLnBrk="1" hangingPunct="1">
              <a:buFont typeface="Wingdings" panose="05000000000000000000" pitchFamily="2" charset="2"/>
              <a:buNone/>
            </a:pPr>
            <a:r>
              <a:rPr lang="zh-CN" altLang="en-US">
                <a:solidFill>
                  <a:schemeClr val="accent2"/>
                </a:solidFill>
              </a:rPr>
              <a:t>问题：是否在一个部门的</a:t>
            </a:r>
            <a:r>
              <a:rPr lang="en-US" altLang="zh-CN">
                <a:solidFill>
                  <a:schemeClr val="accent2"/>
                </a:solidFill>
              </a:rPr>
              <a:t>25</a:t>
            </a:r>
            <a:r>
              <a:rPr lang="zh-CN" altLang="en-US">
                <a:solidFill>
                  <a:schemeClr val="accent2"/>
                </a:solidFill>
              </a:rPr>
              <a:t>个人中间，由于意见不同，每个人恰好与</a:t>
            </a:r>
            <a:r>
              <a:rPr lang="en-US" altLang="zh-CN">
                <a:solidFill>
                  <a:schemeClr val="accent2"/>
                </a:solidFill>
              </a:rPr>
              <a:t>5</a:t>
            </a:r>
            <a:r>
              <a:rPr lang="zh-CN" altLang="en-US">
                <a:solidFill>
                  <a:schemeClr val="accent2"/>
                </a:solidFill>
              </a:rPr>
              <a:t>个人意见一致？</a:t>
            </a:r>
            <a:endParaRPr lang="zh-CN" altLang="en-US">
              <a:solidFill>
                <a:schemeClr val="accent2"/>
              </a:solidFill>
              <a:latin typeface="宋体" panose="02010600030101010101" pitchFamily="2" charset="-122"/>
            </a:endParaRPr>
          </a:p>
          <a:p>
            <a:pPr eaLnBrk="1" hangingPunct="1">
              <a:buFont typeface="Wingdings" panose="05000000000000000000" pitchFamily="2" charset="2"/>
              <a:buNone/>
            </a:pPr>
            <a:endParaRPr lang="zh-CN" altLang="en-US"/>
          </a:p>
        </p:txBody>
      </p:sp>
      <p:graphicFrame>
        <p:nvGraphicFramePr>
          <p:cNvPr id="19460" name="Object 4">
            <a:extLst>
              <a:ext uri="{FF2B5EF4-FFF2-40B4-BE49-F238E27FC236}">
                <a16:creationId xmlns:a16="http://schemas.microsoft.com/office/drawing/2014/main" id="{1D6D420E-5B26-48D3-B27F-98A0165F1F81}"/>
              </a:ext>
            </a:extLst>
          </p:cNvPr>
          <p:cNvGraphicFramePr>
            <a:graphicFrameLocks noChangeAspect="1"/>
          </p:cNvGraphicFramePr>
          <p:nvPr/>
        </p:nvGraphicFramePr>
        <p:xfrm>
          <a:off x="1476375" y="2997200"/>
          <a:ext cx="6121400" cy="965200"/>
        </p:xfrm>
        <a:graphic>
          <a:graphicData uri="http://schemas.openxmlformats.org/presentationml/2006/ole">
            <mc:AlternateContent xmlns:mc="http://schemas.openxmlformats.org/markup-compatibility/2006">
              <mc:Choice xmlns:v="urn:schemas-microsoft-com:vml" Requires="v">
                <p:oleObj spid="_x0000_s6149" name="Equation" r:id="rId4" imgW="1765080" imgH="368280" progId="Equation.DSMT4">
                  <p:embed/>
                </p:oleObj>
              </mc:Choice>
              <mc:Fallback>
                <p:oleObj name="Equation" r:id="rId4" imgW="1765080" imgH="3682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997200"/>
                        <a:ext cx="6121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BB068A5-86BF-4C6F-A6C6-3290DC41598B}"/>
              </a:ext>
            </a:extLst>
          </p:cNvPr>
          <p:cNvSpPr>
            <a:spLocks noGrp="1" noChangeArrowheads="1"/>
          </p:cNvSpPr>
          <p:nvPr>
            <p:ph type="title"/>
          </p:nvPr>
        </p:nvSpPr>
        <p:spPr>
          <a:xfrm>
            <a:off x="1173163" y="333375"/>
            <a:ext cx="6613525" cy="560388"/>
          </a:xfrm>
        </p:spPr>
        <p:txBody>
          <a:bodyPr/>
          <a:lstStyle/>
          <a:p>
            <a:pPr eaLnBrk="1" hangingPunct="1"/>
            <a:r>
              <a:rPr lang="zh-CN" altLang="en-US"/>
              <a:t>可图化、可简单图化</a:t>
            </a:r>
          </a:p>
        </p:txBody>
      </p:sp>
      <p:sp>
        <p:nvSpPr>
          <p:cNvPr id="505859" name="Rectangle 3">
            <a:extLst>
              <a:ext uri="{FF2B5EF4-FFF2-40B4-BE49-F238E27FC236}">
                <a16:creationId xmlns:a16="http://schemas.microsoft.com/office/drawing/2014/main" id="{28CC6F22-B6DD-47C3-9A8F-161A0D2BB50F}"/>
              </a:ext>
            </a:extLst>
          </p:cNvPr>
          <p:cNvSpPr>
            <a:spLocks noGrp="1" noChangeArrowheads="1"/>
          </p:cNvSpPr>
          <p:nvPr>
            <p:ph idx="1"/>
          </p:nvPr>
        </p:nvSpPr>
        <p:spPr>
          <a:xfrm>
            <a:off x="642938" y="1714500"/>
            <a:ext cx="7772400" cy="4772025"/>
          </a:xfrm>
        </p:spPr>
        <p:txBody>
          <a:bodyPr/>
          <a:lstStyle/>
          <a:p>
            <a:pPr algn="just" eaLnBrk="1" hangingPunct="1">
              <a:buFont typeface="Wingdings" panose="05000000000000000000" pitchFamily="2" charset="2"/>
              <a:buNone/>
            </a:pPr>
            <a:r>
              <a:rPr lang="zh-CN" altLang="en-US"/>
              <a:t>   设</a:t>
            </a:r>
            <a:r>
              <a:rPr lang="en-US" altLang="zh-CN"/>
              <a:t>G=&lt;V,E&gt;</a:t>
            </a:r>
            <a:r>
              <a:rPr lang="zh-CN" altLang="en-US"/>
              <a:t>为一个</a:t>
            </a:r>
            <a:r>
              <a:rPr lang="en-US" altLang="zh-CN"/>
              <a:t>n</a:t>
            </a:r>
            <a:r>
              <a:rPr lang="zh-CN" altLang="en-US"/>
              <a:t>阶无向图，</a:t>
            </a:r>
            <a:r>
              <a:rPr lang="en-US" altLang="zh-CN"/>
              <a:t>V</a:t>
            </a:r>
            <a:r>
              <a:rPr lang="zh-CN" altLang="en-US"/>
              <a:t>＝｛</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zh-CN" altLang="en-US"/>
              <a:t>｝，称</a:t>
            </a:r>
            <a:r>
              <a:rPr lang="en-US" altLang="zh-CN"/>
              <a:t>d(</a:t>
            </a:r>
            <a:r>
              <a:rPr lang="en-US" altLang="zh-CN">
                <a:ea typeface="仿宋_GB2312" pitchFamily="49" charset="-122"/>
              </a:rPr>
              <a:t>v</a:t>
            </a:r>
            <a:r>
              <a:rPr lang="en-US" altLang="zh-CN" baseline="-25000">
                <a:ea typeface="仿宋_GB2312" pitchFamily="49" charset="-122"/>
              </a:rPr>
              <a:t>1</a:t>
            </a:r>
            <a:r>
              <a:rPr lang="en-US" altLang="zh-CN"/>
              <a:t>),d(</a:t>
            </a:r>
            <a:r>
              <a:rPr lang="en-US" altLang="zh-CN">
                <a:ea typeface="仿宋_GB2312" pitchFamily="49" charset="-122"/>
              </a:rPr>
              <a:t>v</a:t>
            </a:r>
            <a:r>
              <a:rPr lang="en-US" altLang="zh-CN" baseline="-25000">
                <a:ea typeface="仿宋_GB2312" pitchFamily="49" charset="-122"/>
              </a:rPr>
              <a:t>2</a:t>
            </a:r>
            <a:r>
              <a:rPr lang="en-US" altLang="zh-CN"/>
              <a:t>)</a:t>
            </a:r>
            <a:r>
              <a:rPr lang="en-US" altLang="zh-CN">
                <a:ea typeface="仿宋_GB2312" pitchFamily="49" charset="-122"/>
              </a:rPr>
              <a:t>…</a:t>
            </a:r>
            <a:r>
              <a:rPr lang="en-US" altLang="zh-CN"/>
              <a:t>d(</a:t>
            </a:r>
            <a:r>
              <a:rPr lang="en-US" altLang="zh-CN">
                <a:ea typeface="仿宋_GB2312" pitchFamily="49" charset="-122"/>
              </a:rPr>
              <a:t>v</a:t>
            </a:r>
            <a:r>
              <a:rPr lang="en-US" altLang="zh-CN" baseline="-25000">
                <a:ea typeface="仿宋_GB2312" pitchFamily="49" charset="-122"/>
              </a:rPr>
              <a:t>n</a:t>
            </a:r>
            <a:r>
              <a:rPr lang="en-US" altLang="zh-CN"/>
              <a:t>) </a:t>
            </a:r>
            <a:r>
              <a:rPr lang="zh-CN" altLang="en-US"/>
              <a:t>为</a:t>
            </a:r>
            <a:r>
              <a:rPr lang="en-US" altLang="zh-CN"/>
              <a:t>G</a:t>
            </a:r>
            <a:r>
              <a:rPr lang="zh-CN" altLang="en-US"/>
              <a:t>的</a:t>
            </a:r>
            <a:r>
              <a:rPr lang="zh-CN" altLang="en-US">
                <a:solidFill>
                  <a:schemeClr val="accent2"/>
                </a:solidFill>
              </a:rPr>
              <a:t>度数列</a:t>
            </a:r>
            <a:r>
              <a:rPr lang="zh-CN" altLang="en-US"/>
              <a:t>。对于顶点标定的无向图，它的度数列是唯一的。</a:t>
            </a:r>
          </a:p>
          <a:p>
            <a:pPr algn="just" eaLnBrk="1" hangingPunct="1">
              <a:buFont typeface="Wingdings" panose="05000000000000000000" pitchFamily="2" charset="2"/>
              <a:buNone/>
            </a:pPr>
            <a:endParaRPr lang="zh-CN" altLang="en-US"/>
          </a:p>
          <a:p>
            <a:pPr algn="just" eaLnBrk="1" hangingPunct="1">
              <a:buFont typeface="Wingdings" panose="05000000000000000000" pitchFamily="2" charset="2"/>
              <a:buNone/>
            </a:pPr>
            <a:r>
              <a:rPr lang="zh-CN" altLang="en-US"/>
              <a:t>    反之，对于给定的非负整数列</a:t>
            </a:r>
            <a:r>
              <a:rPr lang="en-US" altLang="zh-CN"/>
              <a:t>d=(</a:t>
            </a:r>
            <a:r>
              <a:rPr lang="en-US" altLang="zh-CN">
                <a:ea typeface="仿宋_GB2312" pitchFamily="49" charset="-122"/>
              </a:rPr>
              <a:t>d</a:t>
            </a:r>
            <a:r>
              <a:rPr lang="en-US" altLang="zh-CN" baseline="-25000">
                <a:ea typeface="仿宋_GB2312" pitchFamily="49" charset="-122"/>
              </a:rPr>
              <a:t>1</a:t>
            </a:r>
            <a:r>
              <a:rPr lang="en-US" altLang="zh-CN">
                <a:ea typeface="仿宋_GB2312" pitchFamily="49" charset="-122"/>
              </a:rPr>
              <a:t>,d</a:t>
            </a:r>
            <a:r>
              <a:rPr lang="en-US" altLang="zh-CN" baseline="-25000">
                <a:ea typeface="仿宋_GB2312" pitchFamily="49" charset="-122"/>
              </a:rPr>
              <a:t>2</a:t>
            </a:r>
            <a:r>
              <a:rPr lang="en-US" altLang="zh-CN">
                <a:ea typeface="仿宋_GB2312" pitchFamily="49" charset="-122"/>
              </a:rPr>
              <a:t>,…,d</a:t>
            </a:r>
            <a:r>
              <a:rPr lang="en-US" altLang="zh-CN" baseline="-25000">
                <a:ea typeface="仿宋_GB2312" pitchFamily="49" charset="-122"/>
              </a:rPr>
              <a:t>n</a:t>
            </a:r>
            <a:r>
              <a:rPr lang="en-US" altLang="zh-CN"/>
              <a:t>),</a:t>
            </a:r>
            <a:r>
              <a:rPr lang="zh-CN" altLang="en-US"/>
              <a:t>若存在以</a:t>
            </a:r>
            <a:r>
              <a:rPr lang="en-US" altLang="zh-CN"/>
              <a:t>V</a:t>
            </a:r>
            <a:r>
              <a:rPr lang="zh-CN" altLang="en-US"/>
              <a:t>＝｛</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zh-CN" altLang="en-US"/>
              <a:t>｝为顶点集的</a:t>
            </a:r>
            <a:r>
              <a:rPr lang="en-US" altLang="zh-CN"/>
              <a:t>n</a:t>
            </a:r>
            <a:r>
              <a:rPr lang="zh-CN" altLang="en-US"/>
              <a:t>阶无向图</a:t>
            </a:r>
            <a:r>
              <a:rPr lang="en-US" altLang="zh-CN"/>
              <a:t>G</a:t>
            </a:r>
            <a:r>
              <a:rPr lang="zh-CN" altLang="en-US"/>
              <a:t>，使得</a:t>
            </a:r>
            <a:r>
              <a:rPr lang="en-US" altLang="zh-CN"/>
              <a:t>d(</a:t>
            </a:r>
            <a:r>
              <a:rPr lang="en-US" altLang="zh-CN">
                <a:ea typeface="仿宋_GB2312" pitchFamily="49" charset="-122"/>
              </a:rPr>
              <a:t>v</a:t>
            </a:r>
            <a:r>
              <a:rPr lang="en-US" altLang="zh-CN" baseline="-25000">
                <a:ea typeface="仿宋_GB2312" pitchFamily="49" charset="-122"/>
              </a:rPr>
              <a:t>i</a:t>
            </a:r>
            <a:r>
              <a:rPr lang="en-US" altLang="zh-CN"/>
              <a:t>)=</a:t>
            </a:r>
            <a:r>
              <a:rPr lang="en-US" altLang="zh-CN">
                <a:ea typeface="仿宋_GB2312" pitchFamily="49" charset="-122"/>
              </a:rPr>
              <a:t>d</a:t>
            </a:r>
            <a:r>
              <a:rPr lang="en-US" altLang="zh-CN" baseline="-25000">
                <a:ea typeface="仿宋_GB2312" pitchFamily="49" charset="-122"/>
              </a:rPr>
              <a:t>i</a:t>
            </a:r>
            <a:r>
              <a:rPr lang="zh-CN" altLang="en-US">
                <a:ea typeface="仿宋_GB2312" pitchFamily="49" charset="-122"/>
              </a:rPr>
              <a:t>，</a:t>
            </a:r>
            <a:r>
              <a:rPr lang="zh-CN" altLang="en-US"/>
              <a:t>则称</a:t>
            </a:r>
            <a:r>
              <a:rPr lang="en-US" altLang="zh-CN">
                <a:solidFill>
                  <a:srgbClr val="FF0000"/>
                </a:solidFill>
              </a:rPr>
              <a:t>d</a:t>
            </a:r>
            <a:r>
              <a:rPr lang="zh-CN" altLang="en-US">
                <a:solidFill>
                  <a:srgbClr val="FF0000"/>
                </a:solidFill>
              </a:rPr>
              <a:t>是可图化的</a:t>
            </a:r>
            <a:r>
              <a:rPr lang="zh-CN" altLang="en-US"/>
              <a:t>。</a:t>
            </a:r>
          </a:p>
          <a:p>
            <a:pPr algn="just" eaLnBrk="1" hangingPunct="1">
              <a:buFont typeface="Wingdings" panose="05000000000000000000" pitchFamily="2" charset="2"/>
              <a:buNone/>
            </a:pPr>
            <a:r>
              <a:rPr lang="zh-CN" altLang="en-US"/>
              <a:t>    特别的，如果所得图是简单图，则称</a:t>
            </a:r>
            <a:r>
              <a:rPr lang="en-US" altLang="zh-CN"/>
              <a:t>d</a:t>
            </a:r>
            <a:r>
              <a:rPr lang="zh-CN" altLang="en-US"/>
              <a:t>是可简单图化的。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5859">
                                            <p:txEl>
                                              <p:pRg st="2" end="2"/>
                                            </p:txEl>
                                          </p:spTgt>
                                        </p:tgtEl>
                                        <p:attrNameLst>
                                          <p:attrName>style.visibility</p:attrName>
                                        </p:attrNameLst>
                                      </p:cBhvr>
                                      <p:to>
                                        <p:strVal val="visible"/>
                                      </p:to>
                                    </p:set>
                                    <p:animEffect transition="in" filter="blinds(horizontal)">
                                      <p:cBhvr>
                                        <p:cTn id="7" dur="500"/>
                                        <p:tgtEl>
                                          <p:spTgt spid="50585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5859">
                                            <p:txEl>
                                              <p:pRg st="3" end="3"/>
                                            </p:txEl>
                                          </p:spTgt>
                                        </p:tgtEl>
                                        <p:attrNameLst>
                                          <p:attrName>style.visibility</p:attrName>
                                        </p:attrNameLst>
                                      </p:cBhvr>
                                      <p:to>
                                        <p:strVal val="visible"/>
                                      </p:to>
                                    </p:set>
                                    <p:animEffect transition="in" filter="blinds(horizontal)">
                                      <p:cBhvr>
                                        <p:cTn id="10" dur="500"/>
                                        <p:tgtEl>
                                          <p:spTgt spid="505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81915534-5DEE-47A9-8EEB-691D08BB18D9}"/>
              </a:ext>
            </a:extLst>
          </p:cNvPr>
          <p:cNvSpPr>
            <a:spLocks noGrp="1" noChangeArrowheads="1"/>
          </p:cNvSpPr>
          <p:nvPr>
            <p:ph type="title"/>
          </p:nvPr>
        </p:nvSpPr>
        <p:spPr>
          <a:xfrm>
            <a:off x="1173163" y="333375"/>
            <a:ext cx="6613525" cy="560388"/>
          </a:xfrm>
        </p:spPr>
        <p:txBody>
          <a:bodyPr/>
          <a:lstStyle/>
          <a:p>
            <a:pPr eaLnBrk="1" hangingPunct="1"/>
            <a:r>
              <a:rPr lang="zh-CN" altLang="en-US"/>
              <a:t>可图化的判断定理</a:t>
            </a:r>
          </a:p>
        </p:txBody>
      </p:sp>
      <p:sp>
        <p:nvSpPr>
          <p:cNvPr id="507907" name="Rectangle 3">
            <a:extLst>
              <a:ext uri="{FF2B5EF4-FFF2-40B4-BE49-F238E27FC236}">
                <a16:creationId xmlns:a16="http://schemas.microsoft.com/office/drawing/2014/main" id="{4EFB06F7-7DE5-45E0-9FF7-B6CDF6B07A97}"/>
              </a:ext>
            </a:extLst>
          </p:cNvPr>
          <p:cNvSpPr>
            <a:spLocks noGrp="1" noChangeArrowheads="1"/>
          </p:cNvSpPr>
          <p:nvPr>
            <p:ph idx="1"/>
          </p:nvPr>
        </p:nvSpPr>
        <p:spPr>
          <a:xfrm>
            <a:off x="500063" y="1585913"/>
            <a:ext cx="8104187" cy="4557712"/>
          </a:xfrm>
        </p:spPr>
        <p:txBody>
          <a:bodyPr/>
          <a:lstStyle/>
          <a:p>
            <a:pPr algn="just" eaLnBrk="1" hangingPunct="1">
              <a:buFont typeface="Wingdings" panose="05000000000000000000" pitchFamily="2" charset="2"/>
              <a:buNone/>
            </a:pPr>
            <a:r>
              <a:rPr lang="zh-CN" altLang="en-US">
                <a:latin typeface="宋体" panose="02010600030101010101" pitchFamily="2" charset="-122"/>
              </a:rPr>
              <a:t>定理</a:t>
            </a:r>
            <a:r>
              <a:rPr lang="en-US" altLang="zh-CN">
                <a:latin typeface="宋体" panose="02010600030101010101" pitchFamily="2" charset="-122"/>
              </a:rPr>
              <a:t>14.3 </a:t>
            </a:r>
            <a:r>
              <a:rPr lang="zh-CN" altLang="en-US">
                <a:latin typeface="宋体" panose="02010600030101010101" pitchFamily="2" charset="-122"/>
              </a:rPr>
              <a:t>设非负整数列</a:t>
            </a:r>
            <a:r>
              <a:rPr lang="en-US" altLang="zh-CN">
                <a:latin typeface="宋体" panose="02010600030101010101" pitchFamily="2" charset="-122"/>
              </a:rPr>
              <a:t>d=(</a:t>
            </a:r>
            <a:r>
              <a:rPr lang="en-US" altLang="zh-CN">
                <a:ea typeface="仿宋_GB2312" pitchFamily="49" charset="-122"/>
              </a:rPr>
              <a:t>d</a:t>
            </a:r>
            <a:r>
              <a:rPr lang="en-US" altLang="zh-CN" baseline="-25000">
                <a:ea typeface="仿宋_GB2312" pitchFamily="49" charset="-122"/>
              </a:rPr>
              <a:t>1</a:t>
            </a:r>
            <a:r>
              <a:rPr lang="en-US" altLang="zh-CN">
                <a:ea typeface="仿宋_GB2312" pitchFamily="49" charset="-122"/>
              </a:rPr>
              <a:t>,d</a:t>
            </a:r>
            <a:r>
              <a:rPr lang="en-US" altLang="zh-CN" baseline="-25000">
                <a:ea typeface="仿宋_GB2312" pitchFamily="49" charset="-122"/>
              </a:rPr>
              <a:t>2</a:t>
            </a:r>
            <a:r>
              <a:rPr lang="en-US" altLang="zh-CN">
                <a:ea typeface="仿宋_GB2312" pitchFamily="49" charset="-122"/>
              </a:rPr>
              <a:t>,…,d</a:t>
            </a:r>
            <a:r>
              <a:rPr lang="en-US" altLang="zh-CN" baseline="-25000">
                <a:ea typeface="仿宋_GB2312" pitchFamily="49" charset="-122"/>
              </a:rPr>
              <a:t>n</a:t>
            </a:r>
            <a:r>
              <a:rPr lang="en-US" altLang="zh-CN">
                <a:latin typeface="宋体" panose="02010600030101010101" pitchFamily="2" charset="-122"/>
              </a:rPr>
              <a:t>), </a:t>
            </a:r>
            <a:r>
              <a:rPr lang="zh-CN" altLang="en-US">
                <a:latin typeface="宋体" panose="02010600030101010101" pitchFamily="2" charset="-122"/>
              </a:rPr>
              <a:t>则</a:t>
            </a:r>
            <a:r>
              <a:rPr lang="en-US" altLang="zh-CN">
                <a:latin typeface="宋体" panose="02010600030101010101" pitchFamily="2" charset="-122"/>
              </a:rPr>
              <a:t>d</a:t>
            </a:r>
            <a:r>
              <a:rPr lang="zh-CN" altLang="en-US">
                <a:latin typeface="宋体" panose="02010600030101010101" pitchFamily="2" charset="-122"/>
              </a:rPr>
              <a:t>是可图化的当且仅当                    </a:t>
            </a:r>
          </a:p>
          <a:p>
            <a:pPr algn="just" eaLnBrk="1" hangingPunct="1">
              <a:buFont typeface="Wingdings" panose="05000000000000000000" pitchFamily="2" charset="2"/>
              <a:buNone/>
            </a:pPr>
            <a:endParaRPr lang="en-US" altLang="zh-CN">
              <a:latin typeface="宋体" panose="02010600030101010101" pitchFamily="2" charset="-122"/>
            </a:endParaRPr>
          </a:p>
          <a:p>
            <a:pPr algn="just" eaLnBrk="1" hangingPunct="1">
              <a:buFont typeface="Wingdings" panose="05000000000000000000" pitchFamily="2" charset="2"/>
              <a:buNone/>
            </a:pPr>
            <a:r>
              <a:rPr lang="zh-CN" altLang="en-US">
                <a:solidFill>
                  <a:srgbClr val="FF0000"/>
                </a:solidFill>
                <a:latin typeface="宋体" panose="02010600030101010101" pitchFamily="2" charset="-122"/>
              </a:rPr>
              <a:t>证明：</a:t>
            </a:r>
            <a:r>
              <a:rPr lang="zh-CN" altLang="en-US">
                <a:latin typeface="宋体" panose="02010600030101010101" pitchFamily="2" charset="-122"/>
              </a:rPr>
              <a:t>必要性显然</a:t>
            </a:r>
            <a:endParaRPr lang="en-US" altLang="zh-CN">
              <a:latin typeface="宋体" panose="02010600030101010101" pitchFamily="2" charset="-122"/>
            </a:endParaRPr>
          </a:p>
          <a:p>
            <a:pPr algn="just" eaLnBrk="1" hangingPunct="1">
              <a:buFont typeface="Wingdings" panose="05000000000000000000" pitchFamily="2" charset="2"/>
              <a:buNone/>
            </a:pPr>
            <a:r>
              <a:rPr lang="en-US" altLang="zh-CN">
                <a:latin typeface="宋体" panose="02010600030101010101" pitchFamily="2" charset="-122"/>
              </a:rPr>
              <a:t>		 </a:t>
            </a:r>
            <a:r>
              <a:rPr lang="zh-CN" altLang="en-US">
                <a:latin typeface="宋体" panose="02010600030101010101" pitchFamily="2" charset="-122"/>
              </a:rPr>
              <a:t>充分性：构造性证明</a:t>
            </a:r>
            <a:endParaRPr lang="en-US" altLang="zh-CN">
              <a:latin typeface="宋体" panose="02010600030101010101" pitchFamily="2" charset="-122"/>
            </a:endParaRPr>
          </a:p>
          <a:p>
            <a:pPr algn="just" eaLnBrk="1" hangingPunct="1">
              <a:buFont typeface="Wingdings" panose="05000000000000000000" pitchFamily="2" charset="2"/>
              <a:buNone/>
            </a:pPr>
            <a:endParaRPr lang="zh-CN" altLang="en-US">
              <a:latin typeface="宋体" panose="02010600030101010101" pitchFamily="2" charset="-122"/>
            </a:endParaRPr>
          </a:p>
          <a:p>
            <a:pPr algn="just" eaLnBrk="1" hangingPunct="1">
              <a:buFont typeface="Wingdings" panose="05000000000000000000" pitchFamily="2" charset="2"/>
              <a:buNone/>
            </a:pPr>
            <a:r>
              <a:rPr lang="zh-CN" altLang="en-US">
                <a:latin typeface="宋体" panose="02010600030101010101" pitchFamily="2" charset="-122"/>
              </a:rPr>
              <a:t>定理</a:t>
            </a:r>
            <a:r>
              <a:rPr lang="en-US" altLang="zh-CN">
                <a:latin typeface="宋体" panose="02010600030101010101" pitchFamily="2" charset="-122"/>
              </a:rPr>
              <a:t>14.4 </a:t>
            </a:r>
            <a:r>
              <a:rPr lang="zh-CN" altLang="en-US"/>
              <a:t>设</a:t>
            </a:r>
            <a:r>
              <a:rPr lang="en-US" altLang="zh-CN"/>
              <a:t>G</a:t>
            </a:r>
            <a:r>
              <a:rPr lang="zh-CN" altLang="en-US"/>
              <a:t>为任意</a:t>
            </a:r>
            <a:r>
              <a:rPr lang="en-US" altLang="zh-CN"/>
              <a:t>n</a:t>
            </a:r>
            <a:r>
              <a:rPr lang="zh-CN" altLang="en-US"/>
              <a:t>阶无向简单图，</a:t>
            </a:r>
            <a:r>
              <a:rPr lang="zh-CN" altLang="en-US">
                <a:latin typeface="宋体" panose="02010600030101010101" pitchFamily="2" charset="-122"/>
              </a:rPr>
              <a:t>则</a:t>
            </a:r>
            <a:r>
              <a:rPr lang="zh-CN" altLang="en-US"/>
              <a:t>△</a:t>
            </a:r>
            <a:r>
              <a:rPr lang="en-US" altLang="zh-CN"/>
              <a:t>(G) ≤n-1</a:t>
            </a:r>
          </a:p>
        </p:txBody>
      </p:sp>
      <p:graphicFrame>
        <p:nvGraphicFramePr>
          <p:cNvPr id="7170" name="Object 4">
            <a:extLst>
              <a:ext uri="{FF2B5EF4-FFF2-40B4-BE49-F238E27FC236}">
                <a16:creationId xmlns:a16="http://schemas.microsoft.com/office/drawing/2014/main" id="{B64B8F9F-7AFA-420B-A5FE-1B80979ACD65}"/>
              </a:ext>
            </a:extLst>
          </p:cNvPr>
          <p:cNvGraphicFramePr>
            <a:graphicFrameLocks noChangeAspect="1"/>
          </p:cNvGraphicFramePr>
          <p:nvPr/>
        </p:nvGraphicFramePr>
        <p:xfrm>
          <a:off x="3143250" y="2000250"/>
          <a:ext cx="2519363" cy="865188"/>
        </p:xfrm>
        <a:graphic>
          <a:graphicData uri="http://schemas.openxmlformats.org/presentationml/2006/ole">
            <mc:AlternateContent xmlns:mc="http://schemas.openxmlformats.org/markup-compatibility/2006">
              <mc:Choice xmlns:v="urn:schemas-microsoft-com:vml" Requires="v">
                <p:oleObj spid="_x0000_s7173" name="Equation" r:id="rId4" imgW="1054080" imgH="431640" progId="Equation.DSMT4">
                  <p:embed/>
                </p:oleObj>
              </mc:Choice>
              <mc:Fallback>
                <p:oleObj name="Equation" r:id="rId4" imgW="1054080" imgH="431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2000250"/>
                        <a:ext cx="2519363"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75CA97BA-6091-4CAC-943C-6FA62D4248A8}"/>
              </a:ext>
            </a:extLst>
          </p:cNvPr>
          <p:cNvSpPr>
            <a:spLocks noGrp="1" noChangeArrowheads="1"/>
          </p:cNvSpPr>
          <p:nvPr>
            <p:ph type="title"/>
          </p:nvPr>
        </p:nvSpPr>
        <p:spPr/>
        <p:txBody>
          <a:bodyPr/>
          <a:lstStyle/>
          <a:p>
            <a:r>
              <a:rPr lang="zh-CN" altLang="en-US"/>
              <a:t>可图化</a:t>
            </a:r>
          </a:p>
        </p:txBody>
      </p:sp>
      <p:sp>
        <p:nvSpPr>
          <p:cNvPr id="8196" name="Rectangle 3">
            <a:extLst>
              <a:ext uri="{FF2B5EF4-FFF2-40B4-BE49-F238E27FC236}">
                <a16:creationId xmlns:a16="http://schemas.microsoft.com/office/drawing/2014/main" id="{3EF609E8-390B-45B2-882D-FB9D86FE9898}"/>
              </a:ext>
            </a:extLst>
          </p:cNvPr>
          <p:cNvSpPr>
            <a:spLocks noGrp="1" noChangeArrowheads="1"/>
          </p:cNvSpPr>
          <p:nvPr>
            <p:ph type="body" sz="half" idx="1"/>
          </p:nvPr>
        </p:nvSpPr>
        <p:spPr>
          <a:xfrm>
            <a:off x="685800" y="1341438"/>
            <a:ext cx="8062913" cy="4895850"/>
          </a:xfrm>
        </p:spPr>
        <p:txBody>
          <a:bodyPr/>
          <a:lstStyle/>
          <a:p>
            <a:pPr marL="533400" indent="-533400"/>
            <a:r>
              <a:rPr lang="zh-CN" altLang="en-US"/>
              <a:t>例：判断下列各非负整数列哪些是可图化的？哪些是可简单图化的？</a:t>
            </a:r>
          </a:p>
          <a:p>
            <a:pPr marL="533400" indent="-533400">
              <a:buFont typeface="Wingdings" panose="05000000000000000000" pitchFamily="2" charset="2"/>
              <a:buAutoNum type="arabicParenBoth"/>
            </a:pPr>
            <a:r>
              <a:rPr lang="en-US" altLang="zh-CN"/>
              <a:t>(5,5,4,4,2,1)</a:t>
            </a:r>
          </a:p>
          <a:p>
            <a:pPr marL="533400" indent="-533400">
              <a:buFont typeface="Wingdings" panose="05000000000000000000" pitchFamily="2" charset="2"/>
              <a:buAutoNum type="arabicParenBoth"/>
            </a:pPr>
            <a:r>
              <a:rPr lang="en-US" altLang="zh-CN"/>
              <a:t>(5,4,3,2,2)</a:t>
            </a:r>
          </a:p>
          <a:p>
            <a:pPr marL="533400" indent="-533400">
              <a:buFont typeface="Wingdings" panose="05000000000000000000" pitchFamily="2" charset="2"/>
              <a:buAutoNum type="arabicParenBoth"/>
            </a:pPr>
            <a:r>
              <a:rPr lang="en-US" altLang="zh-CN"/>
              <a:t>(3,3,3,1)</a:t>
            </a:r>
          </a:p>
          <a:p>
            <a:pPr marL="533400" indent="-533400">
              <a:buFont typeface="Wingdings" panose="05000000000000000000" pitchFamily="2" charset="2"/>
              <a:buAutoNum type="arabicParenBoth"/>
            </a:pPr>
            <a:r>
              <a:rPr lang="en-US" altLang="zh-CN"/>
              <a:t>(</a:t>
            </a:r>
            <a:r>
              <a:rPr lang="en-US" altLang="zh-CN">
                <a:ea typeface="仿宋_GB2312" pitchFamily="49" charset="-122"/>
              </a:rPr>
              <a:t>d</a:t>
            </a:r>
            <a:r>
              <a:rPr lang="en-US" altLang="zh-CN" baseline="-25000">
                <a:ea typeface="仿宋_GB2312" pitchFamily="49" charset="-122"/>
              </a:rPr>
              <a:t>1</a:t>
            </a:r>
            <a:r>
              <a:rPr lang="en-US" altLang="zh-CN">
                <a:ea typeface="仿宋_GB2312" pitchFamily="49" charset="-122"/>
              </a:rPr>
              <a:t>,d</a:t>
            </a:r>
            <a:r>
              <a:rPr lang="en-US" altLang="zh-CN" baseline="-25000">
                <a:ea typeface="仿宋_GB2312" pitchFamily="49" charset="-122"/>
              </a:rPr>
              <a:t>2</a:t>
            </a:r>
            <a:r>
              <a:rPr lang="en-US" altLang="zh-CN">
                <a:ea typeface="仿宋_GB2312" pitchFamily="49" charset="-122"/>
              </a:rPr>
              <a:t>,…,d</a:t>
            </a:r>
            <a:r>
              <a:rPr lang="en-US" altLang="zh-CN" baseline="-25000">
                <a:ea typeface="仿宋_GB2312" pitchFamily="49" charset="-122"/>
              </a:rPr>
              <a:t>n</a:t>
            </a:r>
            <a:r>
              <a:rPr lang="en-US" altLang="zh-CN"/>
              <a:t>), </a:t>
            </a:r>
            <a:r>
              <a:rPr lang="en-US" altLang="zh-CN">
                <a:ea typeface="仿宋_GB2312" pitchFamily="49" charset="-122"/>
              </a:rPr>
              <a:t>d</a:t>
            </a:r>
            <a:r>
              <a:rPr lang="en-US" altLang="zh-CN" baseline="-25000">
                <a:ea typeface="仿宋_GB2312" pitchFamily="49" charset="-122"/>
              </a:rPr>
              <a:t>1</a:t>
            </a:r>
            <a:r>
              <a:rPr lang="en-US" altLang="zh-CN">
                <a:ea typeface="仿宋_GB2312" pitchFamily="49" charset="-122"/>
              </a:rPr>
              <a:t>&gt;d</a:t>
            </a:r>
            <a:r>
              <a:rPr lang="en-US" altLang="zh-CN" baseline="-25000">
                <a:ea typeface="仿宋_GB2312" pitchFamily="49" charset="-122"/>
              </a:rPr>
              <a:t>2</a:t>
            </a:r>
            <a:r>
              <a:rPr lang="en-US" altLang="zh-CN">
                <a:ea typeface="仿宋_GB2312" pitchFamily="49" charset="-122"/>
              </a:rPr>
              <a:t>&gt;…&gt;d</a:t>
            </a:r>
            <a:r>
              <a:rPr lang="en-US" altLang="zh-CN" baseline="-25000">
                <a:ea typeface="仿宋_GB2312" pitchFamily="49" charset="-122"/>
              </a:rPr>
              <a:t>n</a:t>
            </a:r>
            <a:r>
              <a:rPr lang="en-US" altLang="zh-CN"/>
              <a:t>≥1, </a:t>
            </a:r>
            <a:r>
              <a:rPr lang="zh-CN" altLang="en-US"/>
              <a:t>且          为偶数</a:t>
            </a:r>
          </a:p>
          <a:p>
            <a:pPr marL="533400" indent="-533400">
              <a:buFont typeface="Wingdings" panose="05000000000000000000" pitchFamily="2" charset="2"/>
              <a:buAutoNum type="arabicParenBoth"/>
            </a:pPr>
            <a:r>
              <a:rPr lang="en-US" altLang="zh-CN"/>
              <a:t>(4,4,3,3,2,2)</a:t>
            </a:r>
          </a:p>
        </p:txBody>
      </p:sp>
      <p:graphicFrame>
        <p:nvGraphicFramePr>
          <p:cNvPr id="8194" name="Object 4">
            <a:extLst>
              <a:ext uri="{FF2B5EF4-FFF2-40B4-BE49-F238E27FC236}">
                <a16:creationId xmlns:a16="http://schemas.microsoft.com/office/drawing/2014/main" id="{7D6B1FE9-7C44-4DFB-8250-51B19E22FA12}"/>
              </a:ext>
            </a:extLst>
          </p:cNvPr>
          <p:cNvGraphicFramePr>
            <a:graphicFrameLocks noChangeAspect="1"/>
          </p:cNvGraphicFramePr>
          <p:nvPr>
            <p:ph sz="half" idx="2"/>
          </p:nvPr>
        </p:nvGraphicFramePr>
        <p:xfrm>
          <a:off x="6170613" y="3573463"/>
          <a:ext cx="830262" cy="1008062"/>
        </p:xfrm>
        <a:graphic>
          <a:graphicData uri="http://schemas.openxmlformats.org/presentationml/2006/ole">
            <mc:AlternateContent xmlns:mc="http://schemas.openxmlformats.org/markup-compatibility/2006">
              <mc:Choice xmlns:v="urn:schemas-microsoft-com:vml" Requires="v">
                <p:oleObj spid="_x0000_s8197" name="Equation" r:id="rId3" imgW="355320" imgH="431640" progId="Equation.DSMT4">
                  <p:embed/>
                </p:oleObj>
              </mc:Choice>
              <mc:Fallback>
                <p:oleObj name="Equation" r:id="rId3" imgW="3553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613" y="3573463"/>
                        <a:ext cx="8302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EA3A105-D371-4441-8662-D808BE449C13}"/>
              </a:ext>
            </a:extLst>
          </p:cNvPr>
          <p:cNvSpPr>
            <a:spLocks noGrp="1" noChangeArrowheads="1"/>
          </p:cNvSpPr>
          <p:nvPr>
            <p:ph type="title"/>
          </p:nvPr>
        </p:nvSpPr>
        <p:spPr>
          <a:xfrm>
            <a:off x="990600" y="304800"/>
            <a:ext cx="6724650" cy="560388"/>
          </a:xfrm>
        </p:spPr>
        <p:txBody>
          <a:bodyPr/>
          <a:lstStyle/>
          <a:p>
            <a:pPr eaLnBrk="1" hangingPunct="1"/>
            <a:r>
              <a:rPr lang="zh-CN" altLang="en-US"/>
              <a:t>同构的定义</a:t>
            </a:r>
          </a:p>
        </p:txBody>
      </p:sp>
      <p:sp>
        <p:nvSpPr>
          <p:cNvPr id="514051" name="Rectangle 3">
            <a:extLst>
              <a:ext uri="{FF2B5EF4-FFF2-40B4-BE49-F238E27FC236}">
                <a16:creationId xmlns:a16="http://schemas.microsoft.com/office/drawing/2014/main" id="{12744FC4-6440-4A3E-9756-B1DFD8D69F85}"/>
              </a:ext>
            </a:extLst>
          </p:cNvPr>
          <p:cNvSpPr>
            <a:spLocks noGrp="1" noChangeArrowheads="1"/>
          </p:cNvSpPr>
          <p:nvPr>
            <p:ph idx="1"/>
          </p:nvPr>
        </p:nvSpPr>
        <p:spPr>
          <a:xfrm>
            <a:off x="142875" y="1357313"/>
            <a:ext cx="8929688" cy="4786312"/>
          </a:xfrm>
        </p:spPr>
        <p:txBody>
          <a:bodyPr/>
          <a:lstStyle/>
          <a:p>
            <a:pPr eaLnBrk="1" hangingPunct="1">
              <a:lnSpc>
                <a:spcPct val="90000"/>
              </a:lnSpc>
              <a:buFont typeface="Wingdings" panose="05000000000000000000" pitchFamily="2" charset="2"/>
              <a:buNone/>
            </a:pPr>
            <a:r>
              <a:rPr lang="zh-CN" altLang="en-US">
                <a:ea typeface="仿宋_GB2312" pitchFamily="49" charset="-122"/>
              </a:rPr>
              <a:t>定义</a:t>
            </a:r>
            <a:r>
              <a:rPr lang="en-US" altLang="zh-CN">
                <a:ea typeface="仿宋_GB2312" pitchFamily="49" charset="-122"/>
              </a:rPr>
              <a:t>14.5</a:t>
            </a:r>
            <a:r>
              <a:rPr lang="zh-CN" altLang="en-US">
                <a:ea typeface="仿宋_GB2312" pitchFamily="49" charset="-122"/>
              </a:rPr>
              <a:t>：设Ｇ＝</a:t>
            </a:r>
            <a:r>
              <a:rPr lang="en-US" altLang="zh-CN">
                <a:ea typeface="仿宋_GB2312" pitchFamily="49" charset="-122"/>
              </a:rPr>
              <a:t>〈</a:t>
            </a:r>
            <a:r>
              <a:rPr lang="zh-CN" altLang="en-US">
                <a:ea typeface="仿宋_GB2312" pitchFamily="49" charset="-122"/>
              </a:rPr>
              <a:t>Ｖ，Ｅ</a:t>
            </a:r>
            <a:r>
              <a:rPr lang="en-US" altLang="zh-CN">
                <a:ea typeface="仿宋_GB2312" pitchFamily="49" charset="-122"/>
              </a:rPr>
              <a:t>〉</a:t>
            </a:r>
            <a:r>
              <a:rPr lang="zh-CN" altLang="en-US">
                <a:ea typeface="仿宋_GB2312" pitchFamily="49" charset="-122"/>
              </a:rPr>
              <a:t>和Ｇ’＝</a:t>
            </a:r>
            <a:r>
              <a:rPr lang="en-US" altLang="zh-CN">
                <a:ea typeface="仿宋_GB2312" pitchFamily="49" charset="-122"/>
              </a:rPr>
              <a:t>〈</a:t>
            </a:r>
            <a:r>
              <a:rPr lang="zh-CN" altLang="en-US">
                <a:ea typeface="仿宋_GB2312" pitchFamily="49" charset="-122"/>
              </a:rPr>
              <a:t>Ｖ’，Ｅ’</a:t>
            </a:r>
            <a:r>
              <a:rPr lang="en-US" altLang="zh-CN">
                <a:ea typeface="仿宋_GB2312" pitchFamily="49" charset="-122"/>
              </a:rPr>
              <a:t>〉</a:t>
            </a:r>
            <a:r>
              <a:rPr lang="zh-CN" altLang="en-US">
                <a:ea typeface="仿宋_GB2312" pitchFamily="49" charset="-122"/>
              </a:rPr>
              <a:t>是两个图，若存在从Ｖ到Ｖ’一双射函数ｇ：Ｖ→Ｖ’，使得对任意的</a:t>
            </a:r>
            <a:r>
              <a:rPr lang="en-US" altLang="zh-CN">
                <a:ea typeface="仿宋_GB2312" pitchFamily="49" charset="-122"/>
              </a:rPr>
              <a:t>a,b∈V,[a,b] ∈E</a:t>
            </a:r>
            <a:r>
              <a:rPr lang="zh-CN" altLang="en-US">
                <a:ea typeface="仿宋_GB2312" pitchFamily="49" charset="-122"/>
              </a:rPr>
              <a:t>当且仅当</a:t>
            </a:r>
            <a:r>
              <a:rPr lang="en-US" altLang="zh-CN">
                <a:ea typeface="仿宋_GB2312" pitchFamily="49" charset="-122"/>
              </a:rPr>
              <a:t>[g(a),g(b)]∈</a:t>
            </a:r>
            <a:r>
              <a:rPr lang="zh-CN" altLang="en-US">
                <a:ea typeface="仿宋_GB2312" pitchFamily="49" charset="-122"/>
              </a:rPr>
              <a:t>Ｅ’ ，并且</a:t>
            </a:r>
            <a:r>
              <a:rPr lang="en-US" altLang="zh-CN">
                <a:ea typeface="仿宋_GB2312" pitchFamily="49" charset="-122"/>
              </a:rPr>
              <a:t>[a,b]</a:t>
            </a:r>
            <a:r>
              <a:rPr lang="zh-CN" altLang="en-US">
                <a:ea typeface="仿宋_GB2312" pitchFamily="49" charset="-122"/>
              </a:rPr>
              <a:t>和</a:t>
            </a:r>
            <a:r>
              <a:rPr lang="en-US" altLang="zh-CN">
                <a:ea typeface="仿宋_GB2312" pitchFamily="49" charset="-122"/>
              </a:rPr>
              <a:t>[g(a),g(b)]</a:t>
            </a:r>
            <a:r>
              <a:rPr lang="zh-CN" altLang="en-US">
                <a:ea typeface="仿宋_GB2312" pitchFamily="49" charset="-122"/>
              </a:rPr>
              <a:t>有相同的重数，则称Ｇ’和Ｇ</a:t>
            </a:r>
            <a:r>
              <a:rPr lang="zh-CN" altLang="en-US">
                <a:solidFill>
                  <a:srgbClr val="FF0000"/>
                </a:solidFill>
                <a:ea typeface="仿宋_GB2312" pitchFamily="49" charset="-122"/>
              </a:rPr>
              <a:t>同构</a:t>
            </a:r>
            <a:r>
              <a:rPr lang="zh-CN" altLang="en-US">
                <a:ea typeface="仿宋_GB2312" pitchFamily="49" charset="-122"/>
              </a:rPr>
              <a:t>。</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solidFill>
                  <a:srgbClr val="FF0000"/>
                </a:solidFill>
                <a:ea typeface="仿宋_GB2312" pitchFamily="49" charset="-122"/>
              </a:rPr>
              <a:t>讨论定义：</a:t>
            </a:r>
          </a:p>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）Ｇ’和Ｇ是同构的</a:t>
            </a:r>
            <a:r>
              <a:rPr lang="en-US" altLang="zh-CN">
                <a:ea typeface="仿宋_GB2312" pitchFamily="49" charset="-122"/>
              </a:rPr>
              <a:t>,</a:t>
            </a:r>
            <a:r>
              <a:rPr lang="zh-CN" altLang="en-US">
                <a:ea typeface="仿宋_GB2312" pitchFamily="49" charset="-122"/>
              </a:rPr>
              <a:t>它们的顶点必须是一一对应的；</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）且对无向图而言，还要保持顶点之间的邻接关系和边的重数；</a:t>
            </a:r>
          </a:p>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3</a:t>
            </a:r>
            <a:r>
              <a:rPr lang="zh-CN" altLang="en-US">
                <a:ea typeface="仿宋_GB2312" pitchFamily="49" charset="-122"/>
              </a:rPr>
              <a:t>）且对有向图而言，不但要保持顶点之间的邻接关系，而且还应保持</a:t>
            </a:r>
            <a:r>
              <a:rPr lang="zh-CN" altLang="en-US">
                <a:solidFill>
                  <a:schemeClr val="accent2"/>
                </a:solidFill>
                <a:ea typeface="仿宋_GB2312" pitchFamily="49" charset="-122"/>
              </a:rPr>
              <a:t>边的方向</a:t>
            </a:r>
            <a:r>
              <a:rPr lang="zh-CN" altLang="en-US">
                <a:ea typeface="仿宋_GB2312" pitchFamily="49" charset="-122"/>
              </a:rPr>
              <a:t>和边的重数。</a:t>
            </a:r>
            <a:endParaRPr lang="en-US" altLang="zh-CN">
              <a:ea typeface="仿宋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图的同构关系可以看作是全体图集合上的</a:t>
            </a:r>
            <a:r>
              <a:rPr lang="zh-CN" altLang="en-US">
                <a:solidFill>
                  <a:srgbClr val="FF0000"/>
                </a:solidFill>
                <a:ea typeface="仿宋_GB2312" pitchFamily="49" charset="-122"/>
              </a:rPr>
              <a:t>二元关系</a:t>
            </a:r>
            <a:r>
              <a:rPr lang="zh-CN" altLang="en-US">
                <a:ea typeface="仿宋_GB2312" pitchFamily="49" charset="-122"/>
              </a:rPr>
              <a:t>，并且此关系是</a:t>
            </a:r>
            <a:r>
              <a:rPr lang="zh-CN" altLang="en-US" i="1">
                <a:solidFill>
                  <a:srgbClr val="FF0000"/>
                </a:solidFill>
                <a:ea typeface="仿宋_GB2312" pitchFamily="49" charset="-122"/>
              </a:rPr>
              <a:t>等价关系</a:t>
            </a:r>
            <a:r>
              <a:rPr lang="zh-CN" altLang="en-US">
                <a:ea typeface="仿宋_GB2312" pitchFamily="49" charset="-122"/>
              </a:rPr>
              <a:t>。</a:t>
            </a:r>
            <a:endParaRPr lang="zh-CN" altLang="en-US"/>
          </a:p>
          <a:p>
            <a:pPr algn="just" eaLnBrk="1" hangingPunct="1">
              <a:lnSpc>
                <a:spcPct val="90000"/>
              </a:lnSpc>
              <a:buFont typeface="Wingdings" panose="05000000000000000000" pitchFamily="2" charset="2"/>
              <a:buNone/>
            </a:pPr>
            <a:endParaRPr lang="zh-CN" altLang="en-US">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40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4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F1C0788-4D55-4F43-B088-C5E20592A3A7}"/>
              </a:ext>
            </a:extLst>
          </p:cNvPr>
          <p:cNvSpPr>
            <a:spLocks noGrp="1" noChangeArrowheads="1"/>
          </p:cNvSpPr>
          <p:nvPr>
            <p:ph type="title"/>
          </p:nvPr>
        </p:nvSpPr>
        <p:spPr>
          <a:xfrm>
            <a:off x="1173163" y="304800"/>
            <a:ext cx="6399212" cy="560388"/>
          </a:xfrm>
        </p:spPr>
        <p:txBody>
          <a:bodyPr/>
          <a:lstStyle/>
          <a:p>
            <a:pPr eaLnBrk="1" hangingPunct="1"/>
            <a:r>
              <a:rPr lang="zh-CN" altLang="en-US"/>
              <a:t>例</a:t>
            </a:r>
            <a:r>
              <a:rPr lang="en-US" altLang="zh-CN"/>
              <a:t>4</a:t>
            </a:r>
            <a:endParaRPr lang="zh-CN" altLang="en-US" sz="2800"/>
          </a:p>
        </p:txBody>
      </p:sp>
      <p:sp>
        <p:nvSpPr>
          <p:cNvPr id="516099" name="Rectangle 3">
            <a:extLst>
              <a:ext uri="{FF2B5EF4-FFF2-40B4-BE49-F238E27FC236}">
                <a16:creationId xmlns:a16="http://schemas.microsoft.com/office/drawing/2014/main" id="{C855A81B-6762-424C-9766-F93622500C0B}"/>
              </a:ext>
            </a:extLst>
          </p:cNvPr>
          <p:cNvSpPr>
            <a:spLocks noGrp="1" noChangeArrowheads="1"/>
          </p:cNvSpPr>
          <p:nvPr>
            <p:ph idx="1"/>
          </p:nvPr>
        </p:nvSpPr>
        <p:spPr>
          <a:xfrm>
            <a:off x="857250" y="1500188"/>
            <a:ext cx="7429500" cy="4772025"/>
          </a:xfrm>
        </p:spPr>
        <p:txBody>
          <a:bodyPr/>
          <a:lstStyle/>
          <a:p>
            <a:pPr eaLnBrk="1" hangingPunct="1">
              <a:lnSpc>
                <a:spcPct val="90000"/>
              </a:lnSpc>
              <a:buFont typeface="Wingdings" panose="05000000000000000000" pitchFamily="2" charset="2"/>
              <a:buNone/>
            </a:pPr>
            <a:r>
              <a:rPr lang="zh-CN" altLang="en-US">
                <a:ea typeface="仿宋_GB2312" pitchFamily="49" charset="-122"/>
              </a:rPr>
              <a:t>例：</a:t>
            </a: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r>
              <a:rPr lang="zh-CN" altLang="en-US"/>
              <a:t>  </a:t>
            </a:r>
          </a:p>
          <a:p>
            <a:pPr algn="just" eaLnBrk="1" hangingPunct="1">
              <a:lnSpc>
                <a:spcPct val="90000"/>
              </a:lnSpc>
              <a:buFont typeface="Wingdings" panose="05000000000000000000" pitchFamily="2" charset="2"/>
              <a:buNone/>
            </a:pPr>
            <a:r>
              <a:rPr lang="zh-CN" altLang="en-US">
                <a:ea typeface="仿宋_GB2312" pitchFamily="49" charset="-122"/>
              </a:rPr>
              <a:t>存在一双射函数ｇ</a:t>
            </a:r>
            <a:r>
              <a:rPr lang="en-US" altLang="zh-CN">
                <a:ea typeface="仿宋_GB2312" pitchFamily="49" charset="-122"/>
              </a:rPr>
              <a:t>:{1,2,3,4}</a:t>
            </a:r>
            <a:r>
              <a:rPr lang="en-US" altLang="zh-CN">
                <a:ea typeface="中空宋体-10Point" charset="-122"/>
              </a:rPr>
              <a:t>→</a:t>
            </a:r>
            <a:r>
              <a:rPr lang="zh-CN" altLang="en-US">
                <a:latin typeface="Roman 20cpi" charset="0"/>
                <a:ea typeface="仿宋_GB2312" pitchFamily="49" charset="-122"/>
              </a:rPr>
              <a:t>｛</a:t>
            </a:r>
            <a:r>
              <a:rPr lang="en-US" altLang="zh-CN">
                <a:latin typeface="Roman 20cpi" charset="0"/>
                <a:ea typeface="仿宋_GB2312" pitchFamily="49" charset="-122"/>
              </a:rPr>
              <a:t>a</a:t>
            </a:r>
            <a:r>
              <a:rPr lang="en-US" altLang="zh-CN" baseline="-25000">
                <a:ea typeface="仿宋_GB2312" pitchFamily="49" charset="-122"/>
              </a:rPr>
              <a:t>3</a:t>
            </a:r>
            <a:r>
              <a:rPr lang="en-US" altLang="zh-CN">
                <a:latin typeface="Roman 20cpi" charset="0"/>
                <a:ea typeface="仿宋_GB2312" pitchFamily="49" charset="-122"/>
              </a:rPr>
              <a:t>,a</a:t>
            </a:r>
            <a:r>
              <a:rPr lang="en-US" altLang="zh-CN" baseline="-25000">
                <a:latin typeface="Roman 20cpi" charset="0"/>
                <a:ea typeface="仿宋_GB2312" pitchFamily="49" charset="-122"/>
              </a:rPr>
              <a:t>4</a:t>
            </a:r>
            <a:r>
              <a:rPr lang="en-US" altLang="zh-CN">
                <a:latin typeface="Roman 20cpi" charset="0"/>
                <a:ea typeface="仿宋_GB2312" pitchFamily="49" charset="-122"/>
              </a:rPr>
              <a:t>,a</a:t>
            </a:r>
            <a:r>
              <a:rPr lang="en-US" altLang="zh-CN" baseline="-25000">
                <a:latin typeface="Roman 20cpi" charset="0"/>
                <a:ea typeface="仿宋_GB2312" pitchFamily="49" charset="-122"/>
              </a:rPr>
              <a:t>2</a:t>
            </a:r>
            <a:r>
              <a:rPr lang="en-US" altLang="zh-CN">
                <a:latin typeface="Roman 20cpi" charset="0"/>
                <a:ea typeface="仿宋_GB2312" pitchFamily="49" charset="-122"/>
              </a:rPr>
              <a:t>,a</a:t>
            </a:r>
            <a:r>
              <a:rPr lang="en-US" altLang="zh-CN" baseline="-25000">
                <a:latin typeface="Roman 20cpi" charset="0"/>
                <a:ea typeface="仿宋_GB2312" pitchFamily="49" charset="-122"/>
              </a:rPr>
              <a:t>1</a:t>
            </a:r>
            <a:r>
              <a:rPr lang="zh-CN" altLang="en-US">
                <a:latin typeface="Roman 20cpi" charset="0"/>
                <a:ea typeface="仿宋_GB2312" pitchFamily="49" charset="-122"/>
              </a:rPr>
              <a:t>｝，</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latin typeface="Roman 20cpi" charset="0"/>
                <a:ea typeface="仿宋_GB2312" pitchFamily="49" charset="-122"/>
              </a:rPr>
              <a:t>其中：</a:t>
            </a:r>
            <a:r>
              <a:rPr lang="zh-CN" altLang="en-US">
                <a:ea typeface="仿宋_GB2312" pitchFamily="49" charset="-122"/>
              </a:rPr>
              <a:t>顶点的一一对应</a:t>
            </a:r>
            <a:r>
              <a:rPr lang="zh-CN" altLang="en-US">
                <a:latin typeface="Roman 20cpi" charset="0"/>
                <a:ea typeface="仿宋_GB2312" pitchFamily="49" charset="-122"/>
              </a:rPr>
              <a:t>：</a:t>
            </a:r>
          </a:p>
          <a:p>
            <a:pPr algn="just" eaLnBrk="1" hangingPunct="1">
              <a:lnSpc>
                <a:spcPct val="90000"/>
              </a:lnSpc>
              <a:buFont typeface="Wingdings" panose="05000000000000000000" pitchFamily="2" charset="2"/>
              <a:buNone/>
            </a:pPr>
            <a:r>
              <a:rPr lang="zh-CN" altLang="en-US">
                <a:latin typeface="Roman 20cpi" charset="0"/>
                <a:ea typeface="仿宋_GB2312" pitchFamily="49" charset="-122"/>
              </a:rPr>
              <a:t>        </a:t>
            </a:r>
            <a:r>
              <a:rPr lang="en-US" altLang="zh-CN">
                <a:latin typeface="Roman 20cpi" charset="0"/>
                <a:ea typeface="仿宋_GB2312" pitchFamily="49" charset="-122"/>
              </a:rPr>
              <a:t>g(1)= a</a:t>
            </a:r>
            <a:r>
              <a:rPr lang="en-US" altLang="zh-CN" baseline="-25000">
                <a:ea typeface="仿宋_GB2312" pitchFamily="49" charset="-122"/>
              </a:rPr>
              <a:t>3</a:t>
            </a:r>
            <a:r>
              <a:rPr lang="en-US" altLang="zh-CN">
                <a:latin typeface="Roman 20cpi" charset="0"/>
                <a:ea typeface="仿宋_GB2312" pitchFamily="49" charset="-122"/>
              </a:rPr>
              <a:t>;   g(2)= a</a:t>
            </a:r>
            <a:r>
              <a:rPr lang="en-US" altLang="zh-CN" baseline="-25000">
                <a:ea typeface="仿宋_GB2312" pitchFamily="49" charset="-122"/>
              </a:rPr>
              <a:t>4</a:t>
            </a:r>
            <a:r>
              <a:rPr lang="en-US" altLang="zh-CN">
                <a:latin typeface="Roman 20cpi" charset="0"/>
                <a:ea typeface="仿宋_GB2312" pitchFamily="49" charset="-122"/>
              </a:rPr>
              <a:t>; g(3)= a</a:t>
            </a:r>
            <a:r>
              <a:rPr lang="en-US" altLang="zh-CN" baseline="-25000">
                <a:ea typeface="仿宋_GB2312" pitchFamily="49" charset="-122"/>
              </a:rPr>
              <a:t>2</a:t>
            </a:r>
            <a:r>
              <a:rPr lang="en-US" altLang="zh-CN">
                <a:latin typeface="Roman 20cpi" charset="0"/>
                <a:ea typeface="仿宋_GB2312" pitchFamily="49" charset="-122"/>
              </a:rPr>
              <a:t>; g(4)= a</a:t>
            </a:r>
            <a:r>
              <a:rPr lang="en-US" altLang="zh-CN" baseline="-25000">
                <a:ea typeface="仿宋_GB2312" pitchFamily="49" charset="-122"/>
              </a:rPr>
              <a:t>1</a:t>
            </a:r>
            <a:r>
              <a:rPr lang="en-US" altLang="zh-CN">
                <a:latin typeface="Roman 20cpi" charset="0"/>
                <a:ea typeface="仿宋_GB2312" pitchFamily="49" charset="-122"/>
              </a:rPr>
              <a:t>;</a:t>
            </a:r>
            <a:endParaRPr lang="en-US" altLang="zh-CN">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边的一一对应：</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g&lt;3,1&gt;</a:t>
            </a:r>
            <a:r>
              <a:rPr lang="zh-CN" altLang="en-US">
                <a:ea typeface="仿宋_GB2312" pitchFamily="49" charset="-122"/>
              </a:rPr>
              <a:t>＝</a:t>
            </a:r>
            <a:r>
              <a:rPr lang="en-US" altLang="zh-CN">
                <a:ea typeface="仿宋_GB2312" pitchFamily="49" charset="-122"/>
              </a:rPr>
              <a:t>&lt; </a:t>
            </a:r>
            <a:r>
              <a:rPr lang="en-US" altLang="zh-CN">
                <a:latin typeface="Roman 20cpi" charset="0"/>
                <a:ea typeface="仿宋_GB2312" pitchFamily="49" charset="-122"/>
              </a:rPr>
              <a:t>a</a:t>
            </a:r>
            <a:r>
              <a:rPr lang="en-US" altLang="zh-CN" baseline="-25000">
                <a:ea typeface="仿宋_GB2312" pitchFamily="49" charset="-122"/>
              </a:rPr>
              <a:t>2</a:t>
            </a:r>
            <a:r>
              <a:rPr lang="en-US" altLang="zh-CN">
                <a:ea typeface="仿宋_GB2312" pitchFamily="49" charset="-122"/>
              </a:rPr>
              <a:t>, </a:t>
            </a:r>
            <a:r>
              <a:rPr lang="en-US" altLang="zh-CN">
                <a:latin typeface="Roman 20cpi" charset="0"/>
                <a:ea typeface="仿宋_GB2312" pitchFamily="49" charset="-122"/>
              </a:rPr>
              <a:t>a</a:t>
            </a:r>
            <a:r>
              <a:rPr lang="en-US" altLang="zh-CN" baseline="-25000">
                <a:ea typeface="仿宋_GB2312" pitchFamily="49" charset="-122"/>
              </a:rPr>
              <a:t>3</a:t>
            </a:r>
            <a:r>
              <a:rPr lang="en-US" altLang="zh-CN">
                <a:ea typeface="仿宋_GB2312" pitchFamily="49" charset="-122"/>
              </a:rPr>
              <a:t> &gt;; g&lt;4,2&gt;</a:t>
            </a:r>
            <a:r>
              <a:rPr lang="zh-CN" altLang="en-US">
                <a:ea typeface="仿宋_GB2312" pitchFamily="49" charset="-122"/>
              </a:rPr>
              <a:t>＝</a:t>
            </a:r>
            <a:r>
              <a:rPr lang="en-US" altLang="zh-CN">
                <a:ea typeface="仿宋_GB2312" pitchFamily="49" charset="-122"/>
              </a:rPr>
              <a:t>&lt; </a:t>
            </a:r>
            <a:r>
              <a:rPr lang="en-US" altLang="zh-CN">
                <a:latin typeface="Roman 20cpi" charset="0"/>
                <a:ea typeface="仿宋_GB2312" pitchFamily="49" charset="-122"/>
              </a:rPr>
              <a:t>a</a:t>
            </a:r>
            <a:r>
              <a:rPr lang="en-US" altLang="zh-CN" baseline="-25000">
                <a:ea typeface="仿宋_GB2312" pitchFamily="49" charset="-122"/>
              </a:rPr>
              <a:t>1</a:t>
            </a:r>
            <a:r>
              <a:rPr lang="en-US" altLang="zh-CN">
                <a:ea typeface="仿宋_GB2312" pitchFamily="49" charset="-122"/>
              </a:rPr>
              <a:t>,</a:t>
            </a:r>
            <a:r>
              <a:rPr lang="en-US" altLang="zh-CN">
                <a:latin typeface="Roman 20cpi" charset="0"/>
                <a:ea typeface="仿宋_GB2312" pitchFamily="49" charset="-122"/>
              </a:rPr>
              <a:t> a</a:t>
            </a:r>
            <a:r>
              <a:rPr lang="en-US" altLang="zh-CN" baseline="-25000">
                <a:ea typeface="仿宋_GB2312" pitchFamily="49" charset="-122"/>
              </a:rPr>
              <a:t>4</a:t>
            </a:r>
            <a:r>
              <a:rPr lang="en-US" altLang="zh-CN">
                <a:ea typeface="仿宋_GB2312" pitchFamily="49" charset="-122"/>
              </a:rPr>
              <a:t>&gt;;</a:t>
            </a:r>
          </a:p>
          <a:p>
            <a:pPr algn="just" eaLnBrk="1" hangingPunct="1">
              <a:lnSpc>
                <a:spcPct val="90000"/>
              </a:lnSpc>
              <a:buFont typeface="Wingdings" panose="05000000000000000000" pitchFamily="2" charset="2"/>
              <a:buNone/>
            </a:pPr>
            <a:r>
              <a:rPr lang="en-US" altLang="zh-CN">
                <a:ea typeface="仿宋_GB2312" pitchFamily="49" charset="-122"/>
              </a:rPr>
              <a:t>          g&lt;4,3&gt;</a:t>
            </a:r>
            <a:r>
              <a:rPr lang="zh-CN" altLang="en-US">
                <a:ea typeface="仿宋_GB2312" pitchFamily="49" charset="-122"/>
              </a:rPr>
              <a:t>＝</a:t>
            </a:r>
            <a:r>
              <a:rPr lang="en-US" altLang="zh-CN">
                <a:ea typeface="仿宋_GB2312" pitchFamily="49" charset="-122"/>
              </a:rPr>
              <a:t>&lt; </a:t>
            </a:r>
            <a:r>
              <a:rPr lang="en-US" altLang="zh-CN">
                <a:latin typeface="Roman 20cpi" charset="0"/>
                <a:ea typeface="仿宋_GB2312" pitchFamily="49" charset="-122"/>
              </a:rPr>
              <a:t>a</a:t>
            </a:r>
            <a:r>
              <a:rPr lang="en-US" altLang="zh-CN" baseline="-25000">
                <a:ea typeface="仿宋_GB2312" pitchFamily="49" charset="-122"/>
              </a:rPr>
              <a:t>1</a:t>
            </a:r>
            <a:r>
              <a:rPr lang="en-US" altLang="zh-CN">
                <a:ea typeface="仿宋_GB2312" pitchFamily="49" charset="-122"/>
              </a:rPr>
              <a:t>, </a:t>
            </a:r>
            <a:r>
              <a:rPr lang="en-US" altLang="zh-CN">
                <a:latin typeface="Roman 20cpi" charset="0"/>
                <a:ea typeface="仿宋_GB2312" pitchFamily="49" charset="-122"/>
              </a:rPr>
              <a:t>a</a:t>
            </a:r>
            <a:r>
              <a:rPr lang="en-US" altLang="zh-CN" baseline="-25000">
                <a:ea typeface="仿宋_GB2312" pitchFamily="49" charset="-122"/>
              </a:rPr>
              <a:t>2</a:t>
            </a:r>
            <a:r>
              <a:rPr lang="en-US" altLang="zh-CN">
                <a:ea typeface="仿宋_GB2312" pitchFamily="49" charset="-122"/>
              </a:rPr>
              <a:t> &gt;; g&lt;2,1&gt;</a:t>
            </a:r>
            <a:r>
              <a:rPr lang="zh-CN" altLang="en-US">
                <a:ea typeface="仿宋_GB2312" pitchFamily="49" charset="-122"/>
              </a:rPr>
              <a:t>＝</a:t>
            </a:r>
            <a:r>
              <a:rPr lang="en-US" altLang="zh-CN">
                <a:ea typeface="仿宋_GB2312" pitchFamily="49" charset="-122"/>
              </a:rPr>
              <a:t>&lt; </a:t>
            </a:r>
            <a:r>
              <a:rPr lang="en-US" altLang="zh-CN">
                <a:latin typeface="Roman 20cpi" charset="0"/>
                <a:ea typeface="仿宋_GB2312" pitchFamily="49" charset="-122"/>
              </a:rPr>
              <a:t>a</a:t>
            </a:r>
            <a:r>
              <a:rPr lang="en-US" altLang="zh-CN" baseline="-25000">
                <a:ea typeface="仿宋_GB2312" pitchFamily="49" charset="-122"/>
              </a:rPr>
              <a:t>4</a:t>
            </a:r>
            <a:r>
              <a:rPr lang="en-US" altLang="zh-CN">
                <a:ea typeface="仿宋_GB2312" pitchFamily="49" charset="-122"/>
              </a:rPr>
              <a:t>, </a:t>
            </a:r>
            <a:r>
              <a:rPr lang="en-US" altLang="zh-CN">
                <a:latin typeface="Roman 20cpi" charset="0"/>
                <a:ea typeface="仿宋_GB2312" pitchFamily="49" charset="-122"/>
              </a:rPr>
              <a:t>a</a:t>
            </a:r>
            <a:r>
              <a:rPr lang="en-US" altLang="zh-CN" baseline="-25000">
                <a:ea typeface="仿宋_GB2312" pitchFamily="49" charset="-122"/>
              </a:rPr>
              <a:t>3</a:t>
            </a:r>
            <a:r>
              <a:rPr lang="en-US" altLang="zh-CN">
                <a:ea typeface="仿宋_GB2312" pitchFamily="49" charset="-122"/>
              </a:rPr>
              <a:t> &gt;</a:t>
            </a:r>
          </a:p>
        </p:txBody>
      </p:sp>
      <p:pic>
        <p:nvPicPr>
          <p:cNvPr id="43012" name="Picture 4" descr="115">
            <a:extLst>
              <a:ext uri="{FF2B5EF4-FFF2-40B4-BE49-F238E27FC236}">
                <a16:creationId xmlns:a16="http://schemas.microsoft.com/office/drawing/2014/main" id="{37631226-3FE4-4A66-9D3D-A8ABF9433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276350"/>
            <a:ext cx="5181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6099">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6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42AD025-697D-4C0A-AB41-E4B4B2749CE2}"/>
              </a:ext>
            </a:extLst>
          </p:cNvPr>
          <p:cNvSpPr>
            <a:spLocks noGrp="1" noChangeArrowheads="1"/>
          </p:cNvSpPr>
          <p:nvPr>
            <p:ph type="title"/>
          </p:nvPr>
        </p:nvSpPr>
        <p:spPr>
          <a:xfrm>
            <a:off x="1173163" y="304800"/>
            <a:ext cx="6613525" cy="558800"/>
          </a:xfrm>
        </p:spPr>
        <p:txBody>
          <a:bodyPr/>
          <a:lstStyle/>
          <a:p>
            <a:pPr eaLnBrk="1" hangingPunct="1"/>
            <a:r>
              <a:rPr lang="zh-CN" altLang="en-US"/>
              <a:t>图论</a:t>
            </a:r>
          </a:p>
        </p:txBody>
      </p:sp>
      <p:sp>
        <p:nvSpPr>
          <p:cNvPr id="24579" name="Rectangle 3">
            <a:extLst>
              <a:ext uri="{FF2B5EF4-FFF2-40B4-BE49-F238E27FC236}">
                <a16:creationId xmlns:a16="http://schemas.microsoft.com/office/drawing/2014/main" id="{755958C1-018F-4980-AD07-48416F70B9A2}"/>
              </a:ext>
            </a:extLst>
          </p:cNvPr>
          <p:cNvSpPr>
            <a:spLocks noGrp="1" noChangeArrowheads="1"/>
          </p:cNvSpPr>
          <p:nvPr>
            <p:ph idx="1"/>
          </p:nvPr>
        </p:nvSpPr>
        <p:spPr>
          <a:xfrm>
            <a:off x="504825" y="1520825"/>
            <a:ext cx="8388350" cy="4429125"/>
          </a:xfrm>
        </p:spPr>
        <p:txBody>
          <a:bodyPr/>
          <a:lstStyle/>
          <a:p>
            <a:pPr marL="215900" indent="0" eaLnBrk="1" hangingPunct="1">
              <a:buFont typeface="Wingdings" panose="05000000000000000000" pitchFamily="2" charset="2"/>
              <a:buNone/>
            </a:pPr>
            <a:r>
              <a:rPr lang="zh-CN" altLang="en-US" sz="3200"/>
              <a:t>    图论是近年来发展迅速而又应用广泛的一门新兴学科。它最早起源于一些数学游戏的难题研究，如</a:t>
            </a:r>
            <a:r>
              <a:rPr lang="en-US" altLang="zh-CN" sz="3200"/>
              <a:t>1736</a:t>
            </a:r>
            <a:r>
              <a:rPr lang="zh-CN" altLang="en-US" sz="3200"/>
              <a:t>年欧拉（</a:t>
            </a:r>
            <a:r>
              <a:rPr lang="en-US" altLang="zh-CN" sz="3200"/>
              <a:t>L.Euler)</a:t>
            </a:r>
            <a:r>
              <a:rPr lang="zh-CN" altLang="en-US" sz="3200"/>
              <a:t>所解决的哥尼斯堡七桥问题。以及在民间广为流传的一些游戏问题：例如迷宫问题、棋盘上马的行走路线问题</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76173A1-E2B7-4D08-97C4-EE906D393C29}"/>
              </a:ext>
            </a:extLst>
          </p:cNvPr>
          <p:cNvSpPr>
            <a:spLocks noGrp="1" noChangeArrowheads="1"/>
          </p:cNvSpPr>
          <p:nvPr>
            <p:ph type="title"/>
          </p:nvPr>
        </p:nvSpPr>
        <p:spPr>
          <a:xfrm>
            <a:off x="1173163" y="333375"/>
            <a:ext cx="6613525" cy="560388"/>
          </a:xfrm>
        </p:spPr>
        <p:txBody>
          <a:bodyPr/>
          <a:lstStyle/>
          <a:p>
            <a:pPr eaLnBrk="1" hangingPunct="1"/>
            <a:r>
              <a:rPr lang="zh-CN" altLang="en-US"/>
              <a:t>例</a:t>
            </a:r>
            <a:r>
              <a:rPr lang="en-US" altLang="zh-CN"/>
              <a:t> 5</a:t>
            </a:r>
            <a:endParaRPr lang="zh-CN" altLang="en-US" sz="2800"/>
          </a:p>
        </p:txBody>
      </p:sp>
      <p:sp>
        <p:nvSpPr>
          <p:cNvPr id="44035" name="Rectangle 3">
            <a:extLst>
              <a:ext uri="{FF2B5EF4-FFF2-40B4-BE49-F238E27FC236}">
                <a16:creationId xmlns:a16="http://schemas.microsoft.com/office/drawing/2014/main" id="{652F3897-7308-41CF-B1D7-862CBA67D3E1}"/>
              </a:ext>
            </a:extLst>
          </p:cNvPr>
          <p:cNvSpPr>
            <a:spLocks noGrp="1" noChangeArrowheads="1"/>
          </p:cNvSpPr>
          <p:nvPr>
            <p:ph idx="1"/>
          </p:nvPr>
        </p:nvSpPr>
        <p:spPr>
          <a:xfrm>
            <a:off x="714375" y="1219200"/>
            <a:ext cx="7772400" cy="4781550"/>
          </a:xfrm>
        </p:spPr>
        <p:txBody>
          <a:bodyPr/>
          <a:lstStyle/>
          <a:p>
            <a:pPr eaLnBrk="1" hangingPunct="1">
              <a:buFont typeface="Wingdings" panose="05000000000000000000" pitchFamily="2" charset="2"/>
              <a:buNone/>
            </a:pPr>
            <a:r>
              <a:rPr lang="zh-CN" altLang="en-US">
                <a:ea typeface="仿宋_GB2312" pitchFamily="49" charset="-122"/>
              </a:rPr>
              <a:t>例</a:t>
            </a:r>
            <a:r>
              <a:rPr lang="en-US" altLang="zh-CN">
                <a:ea typeface="仿宋_GB2312" pitchFamily="49" charset="-122"/>
              </a:rPr>
              <a:t>:</a:t>
            </a:r>
            <a:r>
              <a:rPr lang="zh-CN" altLang="en-US">
                <a:ea typeface="仿宋_GB2312" pitchFamily="49" charset="-122"/>
              </a:rPr>
              <a:t>下面给出二个无向图，试求出同构函数</a:t>
            </a:r>
            <a:endParaRPr lang="zh-CN" altLang="en-US"/>
          </a:p>
        </p:txBody>
      </p:sp>
      <p:pic>
        <p:nvPicPr>
          <p:cNvPr id="44036" name="Picture 4" descr="116">
            <a:extLst>
              <a:ext uri="{FF2B5EF4-FFF2-40B4-BE49-F238E27FC236}">
                <a16:creationId xmlns:a16="http://schemas.microsoft.com/office/drawing/2014/main" id="{67D3CFD9-8A25-450C-924B-65474C2A5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647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49" name="Rectangle 5">
            <a:extLst>
              <a:ext uri="{FF2B5EF4-FFF2-40B4-BE49-F238E27FC236}">
                <a16:creationId xmlns:a16="http://schemas.microsoft.com/office/drawing/2014/main" id="{0ADA0DFB-285F-4F46-BCA4-8F452DE4369E}"/>
              </a:ext>
            </a:extLst>
          </p:cNvPr>
          <p:cNvSpPr>
            <a:spLocks noChangeArrowheads="1"/>
          </p:cNvSpPr>
          <p:nvPr/>
        </p:nvSpPr>
        <p:spPr bwMode="auto">
          <a:xfrm>
            <a:off x="1042988" y="3990975"/>
            <a:ext cx="770572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
                <a:schemeClr val="accent1"/>
              </a:buClr>
              <a:buSzPct val="80000"/>
              <a:buFont typeface="Wingdings" panose="05000000000000000000" pitchFamily="2" charset="2"/>
              <a:buNone/>
            </a:pPr>
            <a:r>
              <a:rPr lang="zh-CN" altLang="en-US" b="1">
                <a:latin typeface="Arial" panose="020B0604020202020204" pitchFamily="34" charset="0"/>
                <a:ea typeface="仿宋_GB2312" pitchFamily="49" charset="-122"/>
              </a:rPr>
              <a:t>ｇ：｛</a:t>
            </a:r>
            <a:r>
              <a:rPr lang="en-US" altLang="zh-CN" b="1">
                <a:latin typeface="Arial" panose="020B0604020202020204" pitchFamily="34" charset="0"/>
                <a:ea typeface="仿宋_GB2312" pitchFamily="49" charset="-122"/>
              </a:rPr>
              <a:t>1,2,3,4,5,6</a:t>
            </a:r>
            <a:r>
              <a:rPr lang="zh-CN" altLang="en-US" b="1">
                <a:latin typeface="Arial" panose="020B0604020202020204" pitchFamily="34" charset="0"/>
                <a:ea typeface="仿宋_GB2312" pitchFamily="49" charset="-122"/>
              </a:rPr>
              <a:t>｝</a:t>
            </a:r>
            <a:r>
              <a:rPr lang="zh-CN" altLang="en-US" b="1">
                <a:latin typeface="Arial" panose="020B0604020202020204" pitchFamily="34" charset="0"/>
                <a:ea typeface="中空宋体-10Point" charset="-122"/>
              </a:rPr>
              <a:t>→｛ </a:t>
            </a:r>
            <a:r>
              <a:rPr lang="en-US" altLang="zh-CN" sz="3200" b="1">
                <a:latin typeface="Roman 20cpi" charset="0"/>
                <a:ea typeface="仿宋_GB2312" pitchFamily="49" charset="-122"/>
              </a:rPr>
              <a:t>a</a:t>
            </a:r>
            <a:r>
              <a:rPr lang="en-US" altLang="zh-CN" sz="3200" b="1" baseline="-25000">
                <a:ea typeface="仿宋_GB2312" pitchFamily="49" charset="-122"/>
              </a:rPr>
              <a:t>1</a:t>
            </a:r>
            <a:r>
              <a:rPr lang="en-US" altLang="zh-CN" sz="3200" b="1">
                <a:latin typeface="Roman 20cpi" charset="0"/>
                <a:ea typeface="仿宋_GB2312" pitchFamily="49" charset="-122"/>
              </a:rPr>
              <a:t>,a</a:t>
            </a:r>
            <a:r>
              <a:rPr lang="en-US" altLang="zh-CN" sz="3200" b="1" baseline="-25000">
                <a:latin typeface="Roman 20cpi" charset="0"/>
                <a:ea typeface="仿宋_GB2312" pitchFamily="49" charset="-122"/>
              </a:rPr>
              <a:t>2</a:t>
            </a:r>
            <a:r>
              <a:rPr lang="en-US" altLang="zh-CN" sz="3200" b="1">
                <a:latin typeface="Roman 20cpi" charset="0"/>
                <a:ea typeface="仿宋_GB2312" pitchFamily="49" charset="-122"/>
              </a:rPr>
              <a:t>,a</a:t>
            </a:r>
            <a:r>
              <a:rPr lang="en-US" altLang="zh-CN" sz="3200" b="1" baseline="-25000">
                <a:latin typeface="Roman 20cpi" charset="0"/>
                <a:ea typeface="仿宋_GB2312" pitchFamily="49" charset="-122"/>
              </a:rPr>
              <a:t>3</a:t>
            </a:r>
            <a:r>
              <a:rPr lang="en-US" altLang="zh-CN" sz="3200" b="1">
                <a:latin typeface="Roman 20cpi" charset="0"/>
                <a:ea typeface="仿宋_GB2312" pitchFamily="49" charset="-122"/>
              </a:rPr>
              <a:t>,a</a:t>
            </a:r>
            <a:r>
              <a:rPr lang="en-US" altLang="zh-CN" sz="3200" b="1" baseline="-25000">
                <a:latin typeface="Roman 20cpi" charset="0"/>
                <a:ea typeface="仿宋_GB2312" pitchFamily="49" charset="-122"/>
              </a:rPr>
              <a:t>4</a:t>
            </a:r>
            <a:r>
              <a:rPr lang="en-US" altLang="zh-CN" sz="3200" b="1">
                <a:latin typeface="Roman 20cpi" charset="0"/>
                <a:ea typeface="仿宋_GB2312" pitchFamily="49" charset="-122"/>
              </a:rPr>
              <a:t>,a</a:t>
            </a:r>
            <a:r>
              <a:rPr lang="en-US" altLang="zh-CN" sz="3200" b="1" baseline="-25000">
                <a:latin typeface="Roman 20cpi" charset="0"/>
                <a:ea typeface="仿宋_GB2312" pitchFamily="49" charset="-122"/>
              </a:rPr>
              <a:t>5</a:t>
            </a:r>
            <a:r>
              <a:rPr lang="en-US" altLang="zh-CN" sz="3200" b="1">
                <a:latin typeface="Roman 20cpi" charset="0"/>
                <a:ea typeface="仿宋_GB2312" pitchFamily="49" charset="-122"/>
              </a:rPr>
              <a:t>,a</a:t>
            </a:r>
            <a:r>
              <a:rPr lang="en-US" altLang="zh-CN" sz="3200" b="1" baseline="-25000">
                <a:latin typeface="Roman 20cpi" charset="0"/>
                <a:ea typeface="仿宋_GB2312" pitchFamily="49" charset="-122"/>
              </a:rPr>
              <a:t>6</a:t>
            </a:r>
            <a:r>
              <a:rPr lang="zh-CN" altLang="en-US" b="1">
                <a:latin typeface="Arial" panose="020B0604020202020204" pitchFamily="34" charset="0"/>
                <a:ea typeface="中空宋体-10Point" charset="-122"/>
              </a:rPr>
              <a:t>｝</a:t>
            </a:r>
            <a:endParaRPr lang="zh-CN" altLang="en-US" b="1">
              <a:latin typeface="Arial" panose="020B0604020202020204" pitchFamily="34" charset="0"/>
              <a:ea typeface="楷体_GB2312" pitchFamily="49" charset="-122"/>
            </a:endParaRPr>
          </a:p>
          <a:p>
            <a:pPr algn="just" eaLnBrk="1" hangingPunct="1">
              <a:spcBef>
                <a:spcPct val="50000"/>
              </a:spcBef>
              <a:buClr>
                <a:schemeClr val="accent1"/>
              </a:buClr>
              <a:buSzPct val="80000"/>
              <a:buFont typeface="Wingdings" panose="05000000000000000000" pitchFamily="2" charset="2"/>
              <a:buNone/>
            </a:pPr>
            <a:r>
              <a:rPr lang="zh-CN" altLang="en-US" b="1">
                <a:latin typeface="Arial" panose="020B0604020202020204" pitchFamily="34" charset="0"/>
                <a:ea typeface="仿宋_GB2312" pitchFamily="49" charset="-122"/>
              </a:rPr>
              <a:t>边的对应为：</a:t>
            </a:r>
            <a:endParaRPr lang="zh-CN" altLang="en-US" b="1">
              <a:latin typeface="Arial" panose="020B0604020202020204" pitchFamily="34" charset="0"/>
              <a:ea typeface="楷体_GB2312" pitchFamily="49" charset="-122"/>
            </a:endParaRPr>
          </a:p>
          <a:p>
            <a:pPr algn="just" eaLnBrk="1" hangingPunct="1">
              <a:spcBef>
                <a:spcPct val="50000"/>
              </a:spcBef>
              <a:buClr>
                <a:schemeClr val="accent1"/>
              </a:buClr>
              <a:buSzPct val="80000"/>
              <a:buFont typeface="Wingdings" panose="05000000000000000000" pitchFamily="2" charset="2"/>
              <a:buNone/>
            </a:pPr>
            <a:r>
              <a:rPr lang="en-US" altLang="zh-CN" b="1">
                <a:ea typeface="仿宋_GB2312" pitchFamily="49" charset="-122"/>
              </a:rPr>
              <a:t>g((i,j))</a:t>
            </a:r>
            <a:r>
              <a:rPr lang="zh-CN" altLang="en-US" b="1">
                <a:ea typeface="仿宋_GB2312" pitchFamily="49" charset="-122"/>
              </a:rPr>
              <a:t>＝</a:t>
            </a:r>
            <a:r>
              <a:rPr lang="en-US" altLang="zh-CN" b="1">
                <a:ea typeface="仿宋_GB2312" pitchFamily="49" charset="-122"/>
              </a:rPr>
              <a:t>(g(i),g(j))</a:t>
            </a:r>
            <a:r>
              <a:rPr lang="zh-CN" altLang="en-US" b="1">
                <a:ea typeface="仿宋_GB2312" pitchFamily="49" charset="-122"/>
              </a:rPr>
              <a:t>＝｛</a:t>
            </a:r>
            <a:r>
              <a:rPr lang="en-US" altLang="zh-CN" b="1">
                <a:ea typeface="仿宋_GB2312" pitchFamily="49" charset="-122"/>
              </a:rPr>
              <a:t>a</a:t>
            </a:r>
            <a:r>
              <a:rPr lang="en-US" altLang="zh-CN" b="1" baseline="-25000">
                <a:ea typeface="仿宋_GB2312" pitchFamily="49" charset="-122"/>
              </a:rPr>
              <a:t>i</a:t>
            </a:r>
            <a:r>
              <a:rPr lang="en-US" altLang="zh-CN" b="1">
                <a:ea typeface="仿宋_GB2312" pitchFamily="49" charset="-122"/>
              </a:rPr>
              <a:t>,a</a:t>
            </a:r>
            <a:r>
              <a:rPr lang="en-US" altLang="zh-CN" b="1" baseline="-25000">
                <a:ea typeface="仿宋_GB2312" pitchFamily="49" charset="-122"/>
              </a:rPr>
              <a:t>j</a:t>
            </a:r>
            <a:r>
              <a:rPr lang="zh-CN" altLang="en-US" b="1">
                <a:latin typeface="Arial" panose="020B0604020202020204" pitchFamily="34"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8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18149">
                                            <p:txEl>
                                              <p:pRg st="1" end="1"/>
                                            </p:txEl>
                                          </p:spTgt>
                                        </p:tgtEl>
                                        <p:attrNameLst>
                                          <p:attrName>style.visibility</p:attrName>
                                        </p:attrNameLst>
                                      </p:cBhvr>
                                      <p:to>
                                        <p:strVal val="visible"/>
                                      </p:to>
                                    </p:set>
                                    <p:animEffect transition="in" filter="blinds(horizontal)">
                                      <p:cBhvr>
                                        <p:cTn id="11" dur="500"/>
                                        <p:tgtEl>
                                          <p:spTgt spid="518149">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518149">
                                            <p:txEl>
                                              <p:pRg st="2" end="2"/>
                                            </p:txEl>
                                          </p:spTgt>
                                        </p:tgtEl>
                                        <p:attrNameLst>
                                          <p:attrName>style.visibility</p:attrName>
                                        </p:attrNameLst>
                                      </p:cBhvr>
                                      <p:to>
                                        <p:strVal val="visible"/>
                                      </p:to>
                                    </p:set>
                                    <p:animEffect transition="in" filter="blinds(horizontal)">
                                      <p:cBhvr>
                                        <p:cTn id="14" dur="500"/>
                                        <p:tgtEl>
                                          <p:spTgt spid="518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build="allAtOnce"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F8D4DBD-FD6C-4CA9-A5DF-91C94548748A}"/>
              </a:ext>
            </a:extLst>
          </p:cNvPr>
          <p:cNvSpPr>
            <a:spLocks noGrp="1" noChangeArrowheads="1"/>
          </p:cNvSpPr>
          <p:nvPr>
            <p:ph type="title"/>
          </p:nvPr>
        </p:nvSpPr>
        <p:spPr>
          <a:xfrm>
            <a:off x="1173163" y="333375"/>
            <a:ext cx="6613525" cy="560388"/>
          </a:xfrm>
        </p:spPr>
        <p:txBody>
          <a:bodyPr/>
          <a:lstStyle/>
          <a:p>
            <a:pPr eaLnBrk="1" hangingPunct="1"/>
            <a:r>
              <a:rPr lang="zh-CN" altLang="en-US"/>
              <a:t>同构的性质</a:t>
            </a:r>
          </a:p>
        </p:txBody>
      </p:sp>
      <p:sp>
        <p:nvSpPr>
          <p:cNvPr id="522243" name="Rectangle 3">
            <a:extLst>
              <a:ext uri="{FF2B5EF4-FFF2-40B4-BE49-F238E27FC236}">
                <a16:creationId xmlns:a16="http://schemas.microsoft.com/office/drawing/2014/main" id="{C6580D8D-AA96-462F-9FBC-6ABE0F1BAD67}"/>
              </a:ext>
            </a:extLst>
          </p:cNvPr>
          <p:cNvSpPr>
            <a:spLocks noGrp="1" noChangeArrowheads="1"/>
          </p:cNvSpPr>
          <p:nvPr>
            <p:ph idx="1"/>
          </p:nvPr>
        </p:nvSpPr>
        <p:spPr>
          <a:xfrm>
            <a:off x="500063" y="1428750"/>
            <a:ext cx="7772400" cy="4143375"/>
          </a:xfrm>
        </p:spPr>
        <p:txBody>
          <a:bodyPr/>
          <a:lstStyle/>
          <a:p>
            <a:pPr eaLnBrk="1" hangingPunct="1">
              <a:buFont typeface="Wingdings" panose="05000000000000000000" pitchFamily="2" charset="2"/>
              <a:buNone/>
            </a:pPr>
            <a:r>
              <a:rPr lang="zh-CN" altLang="en-US"/>
              <a:t>两图同构的</a:t>
            </a:r>
            <a:r>
              <a:rPr lang="zh-CN" altLang="en-US">
                <a:solidFill>
                  <a:srgbClr val="FF0000"/>
                </a:solidFill>
              </a:rPr>
              <a:t>必要条件</a:t>
            </a:r>
            <a:r>
              <a:rPr lang="zh-CN" altLang="en-US"/>
              <a:t>：</a:t>
            </a:r>
          </a:p>
          <a:p>
            <a:pPr eaLnBrk="1" hangingPunct="1">
              <a:buFont typeface="Wingdings" panose="05000000000000000000" pitchFamily="2" charset="2"/>
              <a:buNone/>
            </a:pPr>
            <a:r>
              <a:rPr lang="zh-CN" altLang="en-US"/>
              <a:t>（</a:t>
            </a:r>
            <a:r>
              <a:rPr lang="en-US" altLang="zh-CN"/>
              <a:t>1</a:t>
            </a:r>
            <a:r>
              <a:rPr lang="zh-CN" altLang="en-US"/>
              <a:t>）顶点数相等；</a:t>
            </a:r>
          </a:p>
          <a:p>
            <a:pPr eaLnBrk="1" hangingPunct="1">
              <a:buFont typeface="Wingdings" panose="05000000000000000000" pitchFamily="2" charset="2"/>
              <a:buNone/>
            </a:pPr>
            <a:r>
              <a:rPr lang="zh-CN" altLang="en-US"/>
              <a:t>（</a:t>
            </a:r>
            <a:r>
              <a:rPr lang="en-US" altLang="zh-CN"/>
              <a:t>2</a:t>
            </a:r>
            <a:r>
              <a:rPr lang="zh-CN" altLang="en-US"/>
              <a:t>）边数相等；</a:t>
            </a:r>
          </a:p>
          <a:p>
            <a:pPr eaLnBrk="1" hangingPunct="1">
              <a:buFont typeface="Wingdings" panose="05000000000000000000" pitchFamily="2" charset="2"/>
              <a:buNone/>
            </a:pPr>
            <a:r>
              <a:rPr lang="zh-CN" altLang="en-US"/>
              <a:t>（</a:t>
            </a:r>
            <a:r>
              <a:rPr lang="en-US" altLang="zh-CN"/>
              <a:t>3</a:t>
            </a:r>
            <a:r>
              <a:rPr lang="zh-CN" altLang="en-US"/>
              <a:t>）度数相同的顶点数相等。</a:t>
            </a:r>
          </a:p>
          <a:p>
            <a:pPr eaLnBrk="1" hangingPunct="1">
              <a:buFont typeface="Wingdings" panose="05000000000000000000" pitchFamily="2" charset="2"/>
              <a:buNone/>
            </a:pPr>
            <a:r>
              <a:rPr lang="zh-CN" altLang="en-US"/>
              <a:t>但这</a:t>
            </a:r>
            <a:r>
              <a:rPr lang="zh-CN" altLang="en-US">
                <a:solidFill>
                  <a:srgbClr val="FF0000"/>
                </a:solidFill>
              </a:rPr>
              <a:t>不是充分条件</a:t>
            </a:r>
            <a:r>
              <a:rPr lang="zh-CN" altLang="en-US"/>
              <a:t>。如下图</a:t>
            </a:r>
          </a:p>
        </p:txBody>
      </p:sp>
      <p:grpSp>
        <p:nvGrpSpPr>
          <p:cNvPr id="2" name="Group 4">
            <a:extLst>
              <a:ext uri="{FF2B5EF4-FFF2-40B4-BE49-F238E27FC236}">
                <a16:creationId xmlns:a16="http://schemas.microsoft.com/office/drawing/2014/main" id="{1A0D896F-377F-4581-A99B-88A1FAE5B402}"/>
              </a:ext>
            </a:extLst>
          </p:cNvPr>
          <p:cNvGrpSpPr>
            <a:grpSpLocks/>
          </p:cNvGrpSpPr>
          <p:nvPr/>
        </p:nvGrpSpPr>
        <p:grpSpPr bwMode="auto">
          <a:xfrm>
            <a:off x="1600200" y="4010025"/>
            <a:ext cx="6324600" cy="1219200"/>
            <a:chOff x="1008" y="2160"/>
            <a:chExt cx="3984" cy="768"/>
          </a:xfrm>
        </p:grpSpPr>
        <p:sp>
          <p:nvSpPr>
            <p:cNvPr id="45061" name="Oval 5">
              <a:extLst>
                <a:ext uri="{FF2B5EF4-FFF2-40B4-BE49-F238E27FC236}">
                  <a16:creationId xmlns:a16="http://schemas.microsoft.com/office/drawing/2014/main" id="{64B3657A-F8C4-43E5-ABB8-1A82137A9BB3}"/>
                </a:ext>
              </a:extLst>
            </p:cNvPr>
            <p:cNvSpPr>
              <a:spLocks noChangeArrowheads="1"/>
            </p:cNvSpPr>
            <p:nvPr/>
          </p:nvSpPr>
          <p:spPr bwMode="auto">
            <a:xfrm>
              <a:off x="1008"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2" name="Oval 6">
              <a:extLst>
                <a:ext uri="{FF2B5EF4-FFF2-40B4-BE49-F238E27FC236}">
                  <a16:creationId xmlns:a16="http://schemas.microsoft.com/office/drawing/2014/main" id="{25DB5012-5A3B-4942-B86C-FC940FF4B20B}"/>
                </a:ext>
              </a:extLst>
            </p:cNvPr>
            <p:cNvSpPr>
              <a:spLocks noChangeArrowheads="1"/>
            </p:cNvSpPr>
            <p:nvPr/>
          </p:nvSpPr>
          <p:spPr bwMode="auto">
            <a:xfrm>
              <a:off x="1392"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3" name="Oval 7">
              <a:extLst>
                <a:ext uri="{FF2B5EF4-FFF2-40B4-BE49-F238E27FC236}">
                  <a16:creationId xmlns:a16="http://schemas.microsoft.com/office/drawing/2014/main" id="{ACD6339D-66B3-4354-9791-18486A47E2FE}"/>
                </a:ext>
              </a:extLst>
            </p:cNvPr>
            <p:cNvSpPr>
              <a:spLocks noChangeArrowheads="1"/>
            </p:cNvSpPr>
            <p:nvPr/>
          </p:nvSpPr>
          <p:spPr bwMode="auto">
            <a:xfrm>
              <a:off x="1776"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4" name="Oval 8">
              <a:extLst>
                <a:ext uri="{FF2B5EF4-FFF2-40B4-BE49-F238E27FC236}">
                  <a16:creationId xmlns:a16="http://schemas.microsoft.com/office/drawing/2014/main" id="{3C445E7A-1928-4254-B253-67B297288362}"/>
                </a:ext>
              </a:extLst>
            </p:cNvPr>
            <p:cNvSpPr>
              <a:spLocks noChangeArrowheads="1"/>
            </p:cNvSpPr>
            <p:nvPr/>
          </p:nvSpPr>
          <p:spPr bwMode="auto">
            <a:xfrm>
              <a:off x="2160"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5" name="Oval 9">
              <a:extLst>
                <a:ext uri="{FF2B5EF4-FFF2-40B4-BE49-F238E27FC236}">
                  <a16:creationId xmlns:a16="http://schemas.microsoft.com/office/drawing/2014/main" id="{CC28CE78-D118-4C28-856E-FFBF9562DEC8}"/>
                </a:ext>
              </a:extLst>
            </p:cNvPr>
            <p:cNvSpPr>
              <a:spLocks noChangeArrowheads="1"/>
            </p:cNvSpPr>
            <p:nvPr/>
          </p:nvSpPr>
          <p:spPr bwMode="auto">
            <a:xfrm>
              <a:off x="2448" y="2256"/>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6" name="Oval 10">
              <a:extLst>
                <a:ext uri="{FF2B5EF4-FFF2-40B4-BE49-F238E27FC236}">
                  <a16:creationId xmlns:a16="http://schemas.microsoft.com/office/drawing/2014/main" id="{4BCB1EC1-F0D3-4992-84A6-DFE725D08CD0}"/>
                </a:ext>
              </a:extLst>
            </p:cNvPr>
            <p:cNvSpPr>
              <a:spLocks noChangeArrowheads="1"/>
            </p:cNvSpPr>
            <p:nvPr/>
          </p:nvSpPr>
          <p:spPr bwMode="auto">
            <a:xfrm>
              <a:off x="2448" y="2832"/>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67" name="Line 11">
              <a:extLst>
                <a:ext uri="{FF2B5EF4-FFF2-40B4-BE49-F238E27FC236}">
                  <a16:creationId xmlns:a16="http://schemas.microsoft.com/office/drawing/2014/main" id="{6466A548-E3EE-48D6-9406-341771579430}"/>
                </a:ext>
              </a:extLst>
            </p:cNvPr>
            <p:cNvSpPr>
              <a:spLocks noChangeShapeType="1"/>
            </p:cNvSpPr>
            <p:nvPr/>
          </p:nvSpPr>
          <p:spPr bwMode="auto">
            <a:xfrm>
              <a:off x="1104"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68" name="Line 12">
              <a:extLst>
                <a:ext uri="{FF2B5EF4-FFF2-40B4-BE49-F238E27FC236}">
                  <a16:creationId xmlns:a16="http://schemas.microsoft.com/office/drawing/2014/main" id="{A1F23AB9-EFBC-45AE-B70E-7387B6C7DC19}"/>
                </a:ext>
              </a:extLst>
            </p:cNvPr>
            <p:cNvSpPr>
              <a:spLocks noChangeShapeType="1"/>
            </p:cNvSpPr>
            <p:nvPr/>
          </p:nvSpPr>
          <p:spPr bwMode="auto">
            <a:xfrm>
              <a:off x="1488"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69" name="Line 13">
              <a:extLst>
                <a:ext uri="{FF2B5EF4-FFF2-40B4-BE49-F238E27FC236}">
                  <a16:creationId xmlns:a16="http://schemas.microsoft.com/office/drawing/2014/main" id="{4A67F199-A89D-41B2-8E90-CA91B3A5B92D}"/>
                </a:ext>
              </a:extLst>
            </p:cNvPr>
            <p:cNvSpPr>
              <a:spLocks noChangeShapeType="1"/>
            </p:cNvSpPr>
            <p:nvPr/>
          </p:nvSpPr>
          <p:spPr bwMode="auto">
            <a:xfrm>
              <a:off x="1872"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70" name="Line 14">
              <a:extLst>
                <a:ext uri="{FF2B5EF4-FFF2-40B4-BE49-F238E27FC236}">
                  <a16:creationId xmlns:a16="http://schemas.microsoft.com/office/drawing/2014/main" id="{3828A4DD-E602-43A3-B4AC-457682F409F9}"/>
                </a:ext>
              </a:extLst>
            </p:cNvPr>
            <p:cNvSpPr>
              <a:spLocks noChangeShapeType="1"/>
            </p:cNvSpPr>
            <p:nvPr/>
          </p:nvSpPr>
          <p:spPr bwMode="auto">
            <a:xfrm>
              <a:off x="2256" y="2640"/>
              <a:ext cx="192"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71" name="Line 15">
              <a:extLst>
                <a:ext uri="{FF2B5EF4-FFF2-40B4-BE49-F238E27FC236}">
                  <a16:creationId xmlns:a16="http://schemas.microsoft.com/office/drawing/2014/main" id="{AF187F6F-E15E-44D3-B678-9078929F466F}"/>
                </a:ext>
              </a:extLst>
            </p:cNvPr>
            <p:cNvSpPr>
              <a:spLocks noChangeShapeType="1"/>
            </p:cNvSpPr>
            <p:nvPr/>
          </p:nvSpPr>
          <p:spPr bwMode="auto">
            <a:xfrm flipH="1">
              <a:off x="2256" y="2352"/>
              <a:ext cx="192"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5072" name="Group 16">
              <a:extLst>
                <a:ext uri="{FF2B5EF4-FFF2-40B4-BE49-F238E27FC236}">
                  <a16:creationId xmlns:a16="http://schemas.microsoft.com/office/drawing/2014/main" id="{B11B74AE-F07E-4FFC-B94A-9A92FBC11E5A}"/>
                </a:ext>
              </a:extLst>
            </p:cNvPr>
            <p:cNvGrpSpPr>
              <a:grpSpLocks/>
            </p:cNvGrpSpPr>
            <p:nvPr/>
          </p:nvGrpSpPr>
          <p:grpSpPr bwMode="auto">
            <a:xfrm>
              <a:off x="3360" y="2160"/>
              <a:ext cx="1632" cy="480"/>
              <a:chOff x="3360" y="2160"/>
              <a:chExt cx="1632" cy="480"/>
            </a:xfrm>
          </p:grpSpPr>
          <p:sp>
            <p:nvSpPr>
              <p:cNvPr id="45073" name="Oval 17">
                <a:extLst>
                  <a:ext uri="{FF2B5EF4-FFF2-40B4-BE49-F238E27FC236}">
                    <a16:creationId xmlns:a16="http://schemas.microsoft.com/office/drawing/2014/main" id="{03543281-7F16-4864-B87D-5F49136B0A28}"/>
                  </a:ext>
                </a:extLst>
              </p:cNvPr>
              <p:cNvSpPr>
                <a:spLocks noChangeArrowheads="1"/>
              </p:cNvSpPr>
              <p:nvPr/>
            </p:nvSpPr>
            <p:spPr bwMode="auto">
              <a:xfrm>
                <a:off x="3360"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74" name="Oval 18">
                <a:extLst>
                  <a:ext uri="{FF2B5EF4-FFF2-40B4-BE49-F238E27FC236}">
                    <a16:creationId xmlns:a16="http://schemas.microsoft.com/office/drawing/2014/main" id="{A80FC00E-EBCB-48FD-89B5-D59806533EC5}"/>
                  </a:ext>
                </a:extLst>
              </p:cNvPr>
              <p:cNvSpPr>
                <a:spLocks noChangeArrowheads="1"/>
              </p:cNvSpPr>
              <p:nvPr/>
            </p:nvSpPr>
            <p:spPr bwMode="auto">
              <a:xfrm>
                <a:off x="3744"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75" name="Oval 19">
                <a:extLst>
                  <a:ext uri="{FF2B5EF4-FFF2-40B4-BE49-F238E27FC236}">
                    <a16:creationId xmlns:a16="http://schemas.microsoft.com/office/drawing/2014/main" id="{333077F7-B6F8-4E2A-AF31-63F19B1F5FC0}"/>
                  </a:ext>
                </a:extLst>
              </p:cNvPr>
              <p:cNvSpPr>
                <a:spLocks noChangeArrowheads="1"/>
              </p:cNvSpPr>
              <p:nvPr/>
            </p:nvSpPr>
            <p:spPr bwMode="auto">
              <a:xfrm>
                <a:off x="4128"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76" name="Oval 20">
                <a:extLst>
                  <a:ext uri="{FF2B5EF4-FFF2-40B4-BE49-F238E27FC236}">
                    <a16:creationId xmlns:a16="http://schemas.microsoft.com/office/drawing/2014/main" id="{56767CE5-34F4-4119-BED8-AB3DDA122CD1}"/>
                  </a:ext>
                </a:extLst>
              </p:cNvPr>
              <p:cNvSpPr>
                <a:spLocks noChangeArrowheads="1"/>
              </p:cNvSpPr>
              <p:nvPr/>
            </p:nvSpPr>
            <p:spPr bwMode="auto">
              <a:xfrm>
                <a:off x="4512"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77" name="Line 21">
                <a:extLst>
                  <a:ext uri="{FF2B5EF4-FFF2-40B4-BE49-F238E27FC236}">
                    <a16:creationId xmlns:a16="http://schemas.microsoft.com/office/drawing/2014/main" id="{41B18A5C-E958-4A74-8159-EF0AAE16FA48}"/>
                  </a:ext>
                </a:extLst>
              </p:cNvPr>
              <p:cNvSpPr>
                <a:spLocks noChangeShapeType="1"/>
              </p:cNvSpPr>
              <p:nvPr/>
            </p:nvSpPr>
            <p:spPr bwMode="auto">
              <a:xfrm>
                <a:off x="3456"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78" name="Line 22">
                <a:extLst>
                  <a:ext uri="{FF2B5EF4-FFF2-40B4-BE49-F238E27FC236}">
                    <a16:creationId xmlns:a16="http://schemas.microsoft.com/office/drawing/2014/main" id="{DA685F3F-666B-4857-B06B-2482923EC8AD}"/>
                  </a:ext>
                </a:extLst>
              </p:cNvPr>
              <p:cNvSpPr>
                <a:spLocks noChangeShapeType="1"/>
              </p:cNvSpPr>
              <p:nvPr/>
            </p:nvSpPr>
            <p:spPr bwMode="auto">
              <a:xfrm>
                <a:off x="3840"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23">
                <a:extLst>
                  <a:ext uri="{FF2B5EF4-FFF2-40B4-BE49-F238E27FC236}">
                    <a16:creationId xmlns:a16="http://schemas.microsoft.com/office/drawing/2014/main" id="{5C324FBB-B729-47BF-BC8E-8B0D582ED190}"/>
                  </a:ext>
                </a:extLst>
              </p:cNvPr>
              <p:cNvSpPr>
                <a:spLocks noChangeShapeType="1"/>
              </p:cNvSpPr>
              <p:nvPr/>
            </p:nvSpPr>
            <p:spPr bwMode="auto">
              <a:xfrm>
                <a:off x="4224"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80" name="Oval 24">
                <a:extLst>
                  <a:ext uri="{FF2B5EF4-FFF2-40B4-BE49-F238E27FC236}">
                    <a16:creationId xmlns:a16="http://schemas.microsoft.com/office/drawing/2014/main" id="{5DEA620D-ACA1-4F8A-A00C-4246CD777CE9}"/>
                  </a:ext>
                </a:extLst>
              </p:cNvPr>
              <p:cNvSpPr>
                <a:spLocks noChangeArrowheads="1"/>
              </p:cNvSpPr>
              <p:nvPr/>
            </p:nvSpPr>
            <p:spPr bwMode="auto">
              <a:xfrm>
                <a:off x="4896" y="254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81" name="Line 25">
                <a:extLst>
                  <a:ext uri="{FF2B5EF4-FFF2-40B4-BE49-F238E27FC236}">
                    <a16:creationId xmlns:a16="http://schemas.microsoft.com/office/drawing/2014/main" id="{85CDF1A8-8172-4CD6-98FB-C833BC73F92A}"/>
                  </a:ext>
                </a:extLst>
              </p:cNvPr>
              <p:cNvSpPr>
                <a:spLocks noChangeShapeType="1"/>
              </p:cNvSpPr>
              <p:nvPr/>
            </p:nvSpPr>
            <p:spPr bwMode="auto">
              <a:xfrm>
                <a:off x="4608" y="2592"/>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082" name="Oval 26">
                <a:extLst>
                  <a:ext uri="{FF2B5EF4-FFF2-40B4-BE49-F238E27FC236}">
                    <a16:creationId xmlns:a16="http://schemas.microsoft.com/office/drawing/2014/main" id="{DE9E704B-4AA6-43B0-86EA-782CDC4ECB2E}"/>
                  </a:ext>
                </a:extLst>
              </p:cNvPr>
              <p:cNvSpPr>
                <a:spLocks noChangeArrowheads="1"/>
              </p:cNvSpPr>
              <p:nvPr/>
            </p:nvSpPr>
            <p:spPr bwMode="auto">
              <a:xfrm>
                <a:off x="4128" y="2160"/>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45083" name="Line 27">
                <a:extLst>
                  <a:ext uri="{FF2B5EF4-FFF2-40B4-BE49-F238E27FC236}">
                    <a16:creationId xmlns:a16="http://schemas.microsoft.com/office/drawing/2014/main" id="{2C877808-45DA-495C-9A44-06F224565956}"/>
                  </a:ext>
                </a:extLst>
              </p:cNvPr>
              <p:cNvSpPr>
                <a:spLocks noChangeShapeType="1"/>
              </p:cNvSpPr>
              <p:nvPr/>
            </p:nvSpPr>
            <p:spPr bwMode="auto">
              <a:xfrm>
                <a:off x="4176" y="2256"/>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B032AFD-E0D9-4B7F-8C2D-80C985685C54}"/>
              </a:ext>
            </a:extLst>
          </p:cNvPr>
          <p:cNvSpPr>
            <a:spLocks noGrp="1" noChangeArrowheads="1"/>
          </p:cNvSpPr>
          <p:nvPr>
            <p:ph type="title"/>
          </p:nvPr>
        </p:nvSpPr>
        <p:spPr>
          <a:xfrm>
            <a:off x="1143000" y="368300"/>
            <a:ext cx="6643688" cy="560388"/>
          </a:xfrm>
        </p:spPr>
        <p:txBody>
          <a:bodyPr/>
          <a:lstStyle/>
          <a:p>
            <a:pPr eaLnBrk="1" hangingPunct="1"/>
            <a:r>
              <a:rPr lang="zh-CN" altLang="en-US"/>
              <a:t>完全图</a:t>
            </a:r>
          </a:p>
        </p:txBody>
      </p:sp>
      <p:sp>
        <p:nvSpPr>
          <p:cNvPr id="46083" name="Rectangle 3">
            <a:extLst>
              <a:ext uri="{FF2B5EF4-FFF2-40B4-BE49-F238E27FC236}">
                <a16:creationId xmlns:a16="http://schemas.microsoft.com/office/drawing/2014/main" id="{C2C5EA66-5936-4C42-9BEB-6F2500BBBBA8}"/>
              </a:ext>
            </a:extLst>
          </p:cNvPr>
          <p:cNvSpPr>
            <a:spLocks noGrp="1" noChangeArrowheads="1"/>
          </p:cNvSpPr>
          <p:nvPr>
            <p:ph idx="1"/>
          </p:nvPr>
        </p:nvSpPr>
        <p:spPr>
          <a:xfrm>
            <a:off x="571500" y="1285875"/>
            <a:ext cx="7772400" cy="4572000"/>
          </a:xfrm>
        </p:spPr>
        <p:txBody>
          <a:bodyPr/>
          <a:lstStyle/>
          <a:p>
            <a:pPr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14.6</a:t>
            </a:r>
            <a:r>
              <a:rPr lang="zh-CN" altLang="en-US">
                <a:ea typeface="仿宋_GB2312" pitchFamily="49" charset="-122"/>
              </a:rPr>
              <a:t>：在ｎ个顶点的有向图</a:t>
            </a:r>
            <a:r>
              <a:rPr lang="en-US" altLang="zh-CN">
                <a:ea typeface="仿宋_GB2312" pitchFamily="49" charset="-122"/>
              </a:rPr>
              <a:t>G=&lt;V,E&gt;</a:t>
            </a:r>
            <a:r>
              <a:rPr lang="zh-CN" altLang="en-US">
                <a:ea typeface="仿宋_GB2312" pitchFamily="49" charset="-122"/>
              </a:rPr>
              <a:t>中，如果每个顶点都邻接到其余的</a:t>
            </a:r>
            <a:r>
              <a:rPr lang="en-US" altLang="zh-CN">
                <a:ea typeface="仿宋_GB2312" pitchFamily="49" charset="-122"/>
              </a:rPr>
              <a:t>n-1</a:t>
            </a:r>
            <a:r>
              <a:rPr lang="zh-CN" altLang="en-US">
                <a:ea typeface="仿宋_GB2312" pitchFamily="49" charset="-122"/>
              </a:rPr>
              <a:t>个顶点，又邻接于其余的</a:t>
            </a:r>
            <a:r>
              <a:rPr lang="en-US" altLang="zh-CN">
                <a:ea typeface="仿宋_GB2312" pitchFamily="49" charset="-122"/>
              </a:rPr>
              <a:t>n-1</a:t>
            </a:r>
            <a:r>
              <a:rPr lang="zh-CN" altLang="en-US">
                <a:ea typeface="仿宋_GB2312" pitchFamily="49" charset="-122"/>
              </a:rPr>
              <a:t>个顶点，则称</a:t>
            </a:r>
            <a:r>
              <a:rPr lang="en-US" altLang="zh-CN">
                <a:ea typeface="仿宋_GB2312" pitchFamily="49" charset="-122"/>
              </a:rPr>
              <a:t>G</a:t>
            </a:r>
            <a:r>
              <a:rPr lang="zh-CN" altLang="en-US">
                <a:ea typeface="仿宋_GB2312" pitchFamily="49" charset="-122"/>
              </a:rPr>
              <a:t>为</a:t>
            </a:r>
            <a:r>
              <a:rPr lang="zh-CN" altLang="en-US">
                <a:solidFill>
                  <a:srgbClr val="FF0000"/>
                </a:solidFill>
                <a:ea typeface="仿宋_GB2312" pitchFamily="49" charset="-122"/>
              </a:rPr>
              <a:t>有向完全图</a:t>
            </a:r>
            <a:r>
              <a:rPr lang="zh-CN" altLang="en-US">
                <a:ea typeface="仿宋_GB2312" pitchFamily="49" charset="-122"/>
              </a:rPr>
              <a:t>；在ｎ个顶点的无向图</a:t>
            </a:r>
            <a:r>
              <a:rPr lang="en-US" altLang="zh-CN">
                <a:ea typeface="仿宋_GB2312" pitchFamily="49" charset="-122"/>
              </a:rPr>
              <a:t>G=&lt;V,E&gt;</a:t>
            </a:r>
            <a:r>
              <a:rPr lang="zh-CN" altLang="en-US">
                <a:ea typeface="仿宋_GB2312" pitchFamily="49" charset="-122"/>
              </a:rPr>
              <a:t>中，每二个顶点之间均有一条边连接，则称</a:t>
            </a:r>
            <a:r>
              <a:rPr lang="en-US" altLang="zh-CN">
                <a:ea typeface="仿宋_GB2312" pitchFamily="49" charset="-122"/>
              </a:rPr>
              <a:t>G</a:t>
            </a:r>
            <a:r>
              <a:rPr lang="zh-CN" altLang="en-US">
                <a:ea typeface="仿宋_GB2312" pitchFamily="49" charset="-122"/>
              </a:rPr>
              <a:t>为</a:t>
            </a:r>
            <a:r>
              <a:rPr lang="zh-CN" altLang="en-US">
                <a:solidFill>
                  <a:srgbClr val="FF0000"/>
                </a:solidFill>
                <a:ea typeface="仿宋_GB2312" pitchFamily="49" charset="-122"/>
              </a:rPr>
              <a:t>无向完全图</a:t>
            </a:r>
            <a:r>
              <a:rPr lang="zh-CN" altLang="en-US">
                <a:ea typeface="仿宋_GB2312" pitchFamily="49" charset="-122"/>
              </a:rPr>
              <a:t>。</a:t>
            </a:r>
          </a:p>
        </p:txBody>
      </p:sp>
      <p:pic>
        <p:nvPicPr>
          <p:cNvPr id="528389" name="Picture 5" descr="G1">
            <a:extLst>
              <a:ext uri="{FF2B5EF4-FFF2-40B4-BE49-F238E27FC236}">
                <a16:creationId xmlns:a16="http://schemas.microsoft.com/office/drawing/2014/main" id="{6373ADC6-464D-47CF-AE96-B42C775C5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786313"/>
            <a:ext cx="6553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6">
            <a:extLst>
              <a:ext uri="{FF2B5EF4-FFF2-40B4-BE49-F238E27FC236}">
                <a16:creationId xmlns:a16="http://schemas.microsoft.com/office/drawing/2014/main" id="{06FCA623-C4C9-4F26-BD15-FADFA9EA6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3330575"/>
            <a:ext cx="6564312"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EF75FD6-FAF5-4138-B54F-1944786862D7}"/>
              </a:ext>
            </a:extLst>
          </p:cNvPr>
          <p:cNvSpPr>
            <a:spLocks noGrp="1" noChangeArrowheads="1"/>
          </p:cNvSpPr>
          <p:nvPr>
            <p:ph type="title"/>
          </p:nvPr>
        </p:nvSpPr>
        <p:spPr>
          <a:xfrm>
            <a:off x="1173163" y="333375"/>
            <a:ext cx="6542087" cy="560388"/>
          </a:xfrm>
        </p:spPr>
        <p:txBody>
          <a:bodyPr/>
          <a:lstStyle/>
          <a:p>
            <a:pPr eaLnBrk="1" hangingPunct="1"/>
            <a:r>
              <a:rPr lang="zh-CN" altLang="en-US"/>
              <a:t>特殊图</a:t>
            </a:r>
          </a:p>
        </p:txBody>
      </p:sp>
      <p:sp>
        <p:nvSpPr>
          <p:cNvPr id="47107" name="Rectangle 3">
            <a:extLst>
              <a:ext uri="{FF2B5EF4-FFF2-40B4-BE49-F238E27FC236}">
                <a16:creationId xmlns:a16="http://schemas.microsoft.com/office/drawing/2014/main" id="{A1EFCDB1-62AF-48BB-8BE3-4FABD16850AE}"/>
              </a:ext>
            </a:extLst>
          </p:cNvPr>
          <p:cNvSpPr>
            <a:spLocks noGrp="1" noChangeArrowheads="1"/>
          </p:cNvSpPr>
          <p:nvPr>
            <p:ph idx="1"/>
          </p:nvPr>
        </p:nvSpPr>
        <p:spPr>
          <a:xfrm>
            <a:off x="500063" y="1500188"/>
            <a:ext cx="7772400" cy="3929062"/>
          </a:xfrm>
        </p:spPr>
        <p:txBody>
          <a:bodyPr/>
          <a:lstStyle/>
          <a:p>
            <a:pPr algn="just" eaLnBrk="1" hangingPunct="1">
              <a:buFont typeface="Wingdings" panose="05000000000000000000" pitchFamily="2" charset="2"/>
              <a:buNone/>
            </a:pPr>
            <a:r>
              <a:rPr lang="zh-CN" altLang="en-US">
                <a:latin typeface="宋体" panose="02010600030101010101" pitchFamily="2" charset="-122"/>
              </a:rPr>
              <a:t>定义</a:t>
            </a:r>
            <a:r>
              <a:rPr lang="en-US" altLang="zh-CN"/>
              <a:t>14.7</a:t>
            </a:r>
            <a:r>
              <a:rPr lang="zh-CN" altLang="en-US">
                <a:latin typeface="宋体" panose="02010600030101010101" pitchFamily="2" charset="-122"/>
              </a:rPr>
              <a:t>：所有顶点均具有同样度数的简单无向图为</a:t>
            </a:r>
            <a:r>
              <a:rPr lang="zh-CN" altLang="en-US">
                <a:solidFill>
                  <a:srgbClr val="FF0000"/>
                </a:solidFill>
                <a:latin typeface="宋体" panose="02010600030101010101" pitchFamily="2" charset="-122"/>
              </a:rPr>
              <a:t>正则图</a:t>
            </a:r>
            <a:r>
              <a:rPr lang="zh-CN" altLang="en-US">
                <a:latin typeface="宋体" panose="02010600030101010101" pitchFamily="2" charset="-122"/>
              </a:rPr>
              <a:t>，各顶点的度数均为</a:t>
            </a:r>
            <a:r>
              <a:rPr lang="en-US" altLang="zh-CN">
                <a:latin typeface="宋体" panose="02010600030101010101" pitchFamily="2" charset="-122"/>
              </a:rPr>
              <a:t>k</a:t>
            </a:r>
            <a:r>
              <a:rPr lang="zh-CN" altLang="en-US">
                <a:latin typeface="宋体" panose="02010600030101010101" pitchFamily="2" charset="-122"/>
              </a:rPr>
              <a:t>时称为</a:t>
            </a:r>
            <a:r>
              <a:rPr lang="en-US" altLang="zh-CN">
                <a:solidFill>
                  <a:srgbClr val="FF0000"/>
                </a:solidFill>
                <a:latin typeface="宋体" panose="02010600030101010101" pitchFamily="2" charset="-122"/>
              </a:rPr>
              <a:t>k</a:t>
            </a:r>
            <a:r>
              <a:rPr lang="zh-CN" altLang="en-US">
                <a:solidFill>
                  <a:srgbClr val="FF0000"/>
                </a:solidFill>
                <a:latin typeface="宋体" panose="02010600030101010101" pitchFamily="2" charset="-122"/>
              </a:rPr>
              <a:t>－正则图</a:t>
            </a:r>
            <a:r>
              <a:rPr lang="zh-CN" altLang="en-US">
                <a:ea typeface="仿宋_GB2312" pitchFamily="49" charset="-122"/>
              </a:rPr>
              <a:t>。</a:t>
            </a:r>
            <a:endParaRPr lang="zh-CN" altLang="en-US"/>
          </a:p>
        </p:txBody>
      </p:sp>
      <p:pic>
        <p:nvPicPr>
          <p:cNvPr id="20484" name="Picture 4" descr="五角星">
            <a:extLst>
              <a:ext uri="{FF2B5EF4-FFF2-40B4-BE49-F238E27FC236}">
                <a16:creationId xmlns:a16="http://schemas.microsoft.com/office/drawing/2014/main" id="{F3392B25-7542-4F82-85A2-564AF6B54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852738"/>
            <a:ext cx="79248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F21E787-D564-44FE-BF1C-5407EAA023AF}"/>
              </a:ext>
            </a:extLst>
          </p:cNvPr>
          <p:cNvSpPr>
            <a:spLocks noGrp="1" noChangeArrowheads="1"/>
          </p:cNvSpPr>
          <p:nvPr>
            <p:ph type="title"/>
          </p:nvPr>
        </p:nvSpPr>
        <p:spPr>
          <a:xfrm>
            <a:off x="1066800" y="347663"/>
            <a:ext cx="6648450" cy="560387"/>
          </a:xfrm>
        </p:spPr>
        <p:txBody>
          <a:bodyPr/>
          <a:lstStyle/>
          <a:p>
            <a:pPr eaLnBrk="1" hangingPunct="1"/>
            <a:r>
              <a:rPr lang="zh-CN" altLang="en-US"/>
              <a:t>子图的定义</a:t>
            </a:r>
          </a:p>
        </p:txBody>
      </p:sp>
      <p:sp>
        <p:nvSpPr>
          <p:cNvPr id="524291" name="Rectangle 3">
            <a:extLst>
              <a:ext uri="{FF2B5EF4-FFF2-40B4-BE49-F238E27FC236}">
                <a16:creationId xmlns:a16="http://schemas.microsoft.com/office/drawing/2014/main" id="{28D2E0F1-2D1E-4AD1-B9FF-CB25767134E6}"/>
              </a:ext>
            </a:extLst>
          </p:cNvPr>
          <p:cNvSpPr>
            <a:spLocks noGrp="1" noChangeArrowheads="1"/>
          </p:cNvSpPr>
          <p:nvPr>
            <p:ph idx="1"/>
          </p:nvPr>
        </p:nvSpPr>
        <p:spPr>
          <a:xfrm>
            <a:off x="642938" y="1357313"/>
            <a:ext cx="7924800" cy="4429125"/>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定义</a:t>
            </a:r>
            <a:r>
              <a:rPr lang="en-US" altLang="zh-CN">
                <a:ea typeface="仿宋_GB2312" pitchFamily="49" charset="-122"/>
              </a:rPr>
              <a:t>14.8:</a:t>
            </a:r>
            <a:r>
              <a:rPr lang="zh-CN" altLang="en-US">
                <a:ea typeface="仿宋_GB2312" pitchFamily="49" charset="-122"/>
              </a:rPr>
              <a:t>设Ｇ</a:t>
            </a:r>
            <a:r>
              <a:rPr lang="en-US" altLang="zh-CN">
                <a:ea typeface="仿宋_GB2312" pitchFamily="49" charset="-122"/>
              </a:rPr>
              <a:t>=&lt;</a:t>
            </a:r>
            <a:r>
              <a:rPr lang="zh-CN" altLang="en-US">
                <a:ea typeface="仿宋_GB2312" pitchFamily="49" charset="-122"/>
              </a:rPr>
              <a:t>Ｖ</a:t>
            </a:r>
            <a:r>
              <a:rPr lang="en-US" altLang="zh-CN">
                <a:ea typeface="仿宋_GB2312" pitchFamily="49" charset="-122"/>
              </a:rPr>
              <a:t>,</a:t>
            </a:r>
            <a:r>
              <a:rPr lang="zh-CN" altLang="en-US">
                <a:ea typeface="仿宋_GB2312" pitchFamily="49" charset="-122"/>
              </a:rPr>
              <a:t>Ｅ</a:t>
            </a:r>
            <a:r>
              <a:rPr lang="en-US" altLang="zh-CN">
                <a:ea typeface="仿宋_GB2312" pitchFamily="49" charset="-122"/>
              </a:rPr>
              <a:t>&gt;,</a:t>
            </a:r>
            <a:r>
              <a:rPr lang="zh-CN" altLang="en-US">
                <a:ea typeface="仿宋_GB2312" pitchFamily="49" charset="-122"/>
              </a:rPr>
              <a:t>Ｇ’</a:t>
            </a:r>
            <a:r>
              <a:rPr lang="en-US" altLang="zh-CN">
                <a:latin typeface="Lucida Console" panose="020B0609040504020204" pitchFamily="49" charset="0"/>
                <a:ea typeface="仿宋_GB2312" pitchFamily="49" charset="-122"/>
              </a:rPr>
              <a:t>=&lt;</a:t>
            </a:r>
            <a:r>
              <a:rPr lang="zh-CN" altLang="en-US">
                <a:ea typeface="仿宋_GB2312" pitchFamily="49" charset="-122"/>
              </a:rPr>
              <a:t>Ｖ’</a:t>
            </a:r>
            <a:r>
              <a:rPr lang="en-US" altLang="zh-CN">
                <a:latin typeface="仿宋_GB2312" pitchFamily="49" charset="-122"/>
                <a:ea typeface="仿宋_GB2312" pitchFamily="49" charset="-122"/>
              </a:rPr>
              <a:t>,</a:t>
            </a:r>
            <a:r>
              <a:rPr lang="zh-CN" altLang="en-US">
                <a:ea typeface="仿宋_GB2312" pitchFamily="49" charset="-122"/>
              </a:rPr>
              <a:t>Ｅ’</a:t>
            </a:r>
            <a:r>
              <a:rPr lang="en-US" altLang="zh-CN">
                <a:latin typeface="仿宋_GB2312" pitchFamily="49" charset="-122"/>
                <a:ea typeface="仿宋_GB2312" pitchFamily="49" charset="-122"/>
              </a:rPr>
              <a:t>&gt;</a:t>
            </a:r>
            <a:r>
              <a:rPr lang="zh-CN" altLang="en-US">
                <a:ea typeface="仿宋_GB2312" pitchFamily="49" charset="-122"/>
              </a:rPr>
              <a:t>是二个图，</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(a)</a:t>
            </a:r>
            <a:r>
              <a:rPr lang="zh-CN" altLang="en-US">
                <a:ea typeface="仿宋_GB2312" pitchFamily="49" charset="-122"/>
              </a:rPr>
              <a:t>若Ｖ’</a:t>
            </a:r>
            <a:r>
              <a:rPr lang="zh-CN" altLang="en-US">
                <a:latin typeface="仿宋_GB2312" pitchFamily="49" charset="-122"/>
                <a:ea typeface="仿宋_GB2312" pitchFamily="49" charset="-122"/>
                <a:sym typeface="Symbol" panose="05050102010706020507" pitchFamily="18" charset="2"/>
              </a:rPr>
              <a:t></a:t>
            </a:r>
            <a:r>
              <a:rPr lang="zh-CN" altLang="en-US">
                <a:ea typeface="仿宋_GB2312" pitchFamily="49" charset="-122"/>
              </a:rPr>
              <a:t>Ｖ，Ｅ’</a:t>
            </a:r>
            <a:r>
              <a:rPr lang="zh-CN" altLang="en-US">
                <a:latin typeface="仿宋_GB2312" pitchFamily="49" charset="-122"/>
                <a:ea typeface="仿宋_GB2312" pitchFamily="49" charset="-122"/>
                <a:sym typeface="Symbol" panose="05050102010706020507" pitchFamily="18" charset="2"/>
              </a:rPr>
              <a:t></a:t>
            </a:r>
            <a:r>
              <a:rPr lang="zh-CN" altLang="en-US">
                <a:ea typeface="仿宋_GB2312" pitchFamily="49" charset="-122"/>
              </a:rPr>
              <a:t>Ｅ，则称Ｇ’是Ｇ的</a:t>
            </a:r>
            <a:r>
              <a:rPr lang="zh-CN" altLang="en-US">
                <a:solidFill>
                  <a:srgbClr val="FF0000"/>
                </a:solidFill>
                <a:ea typeface="黑体" panose="02010609060101010101" pitchFamily="49" charset="-122"/>
              </a:rPr>
              <a:t>子图</a:t>
            </a:r>
            <a:r>
              <a:rPr lang="zh-CN" altLang="en-US">
                <a:ea typeface="仿宋_GB2312" pitchFamily="49" charset="-122"/>
              </a:rPr>
              <a:t>；</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(b)</a:t>
            </a:r>
            <a:r>
              <a:rPr lang="zh-CN" altLang="en-US">
                <a:ea typeface="仿宋_GB2312" pitchFamily="49" charset="-122"/>
              </a:rPr>
              <a:t>若Ｖ’</a:t>
            </a:r>
            <a:r>
              <a:rPr lang="zh-CN" altLang="en-US">
                <a:latin typeface="仿宋_GB2312" pitchFamily="49" charset="-122"/>
                <a:ea typeface="仿宋_GB2312" pitchFamily="49" charset="-122"/>
                <a:sym typeface="Symbol" panose="05050102010706020507" pitchFamily="18" charset="2"/>
              </a:rPr>
              <a:t></a:t>
            </a:r>
            <a:r>
              <a:rPr lang="zh-CN" altLang="en-US">
                <a:ea typeface="仿宋_GB2312" pitchFamily="49" charset="-122"/>
              </a:rPr>
              <a:t>Ｖ，Ｅ’</a:t>
            </a:r>
            <a:r>
              <a:rPr lang="zh-CN" altLang="en-US">
                <a:latin typeface="仿宋_GB2312" pitchFamily="49" charset="-122"/>
                <a:ea typeface="仿宋_GB2312" pitchFamily="49" charset="-122"/>
                <a:sym typeface="Symbol" panose="05050102010706020507" pitchFamily="18" charset="2"/>
              </a:rPr>
              <a:t></a:t>
            </a:r>
            <a:r>
              <a:rPr lang="zh-CN" altLang="en-US">
                <a:ea typeface="仿宋_GB2312" pitchFamily="49" charset="-122"/>
              </a:rPr>
              <a:t>Ｅ，并且Ｇ≠Ｇ’，则称Ｇ’是Ｇ的</a:t>
            </a:r>
            <a:r>
              <a:rPr lang="zh-CN" altLang="en-US">
                <a:solidFill>
                  <a:srgbClr val="FF0000"/>
                </a:solidFill>
                <a:ea typeface="黑体" panose="02010609060101010101" pitchFamily="49" charset="-122"/>
              </a:rPr>
              <a:t>真子图</a:t>
            </a:r>
            <a:r>
              <a:rPr lang="zh-CN" altLang="en-US">
                <a:ea typeface="仿宋_GB2312" pitchFamily="49" charset="-122"/>
              </a:rPr>
              <a:t>；</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(c)</a:t>
            </a:r>
            <a:r>
              <a:rPr lang="zh-CN" altLang="en-US">
                <a:ea typeface="仿宋_GB2312" pitchFamily="49" charset="-122"/>
              </a:rPr>
              <a:t>若Ｖ’＝Ｖ，Ｅ’</a:t>
            </a:r>
            <a:r>
              <a:rPr lang="zh-CN" altLang="en-US">
                <a:latin typeface="仿宋_GB2312" pitchFamily="49" charset="-122"/>
                <a:ea typeface="仿宋_GB2312" pitchFamily="49" charset="-122"/>
                <a:sym typeface="Symbol" panose="05050102010706020507" pitchFamily="18" charset="2"/>
              </a:rPr>
              <a:t></a:t>
            </a:r>
            <a:r>
              <a:rPr lang="zh-CN" altLang="en-US">
                <a:ea typeface="仿宋_GB2312" pitchFamily="49" charset="-122"/>
              </a:rPr>
              <a:t>Ｅ</a:t>
            </a:r>
            <a:r>
              <a:rPr lang="en-US" altLang="zh-CN">
                <a:ea typeface="仿宋_GB2312" pitchFamily="49" charset="-122"/>
              </a:rPr>
              <a:t>,</a:t>
            </a:r>
            <a:r>
              <a:rPr lang="zh-CN" altLang="en-US">
                <a:ea typeface="仿宋_GB2312" pitchFamily="49" charset="-122"/>
              </a:rPr>
              <a:t>则称Ｇ’是Ｇ的</a:t>
            </a:r>
            <a:r>
              <a:rPr lang="zh-CN" altLang="en-US">
                <a:solidFill>
                  <a:srgbClr val="FF0000"/>
                </a:solidFill>
                <a:ea typeface="黑体" panose="02010609060101010101" pitchFamily="49" charset="-122"/>
              </a:rPr>
              <a:t>生成子图</a:t>
            </a:r>
            <a:r>
              <a:rPr lang="zh-CN" altLang="en-US">
                <a:solidFill>
                  <a:srgbClr val="FF0000"/>
                </a:solidFill>
                <a:ea typeface="仿宋_GB2312" pitchFamily="49" charset="-122"/>
              </a:rPr>
              <a:t>（</a:t>
            </a:r>
            <a:r>
              <a:rPr lang="zh-CN" altLang="en-US">
                <a:solidFill>
                  <a:srgbClr val="FF0000"/>
                </a:solidFill>
                <a:ea typeface="黑体" panose="02010609060101010101" pitchFamily="49" charset="-122"/>
              </a:rPr>
              <a:t>支撑子图</a:t>
            </a:r>
            <a:r>
              <a:rPr lang="zh-CN" altLang="en-US">
                <a:solidFill>
                  <a:srgbClr val="FF0000"/>
                </a:solidFill>
                <a:ea typeface="仿宋_GB2312" pitchFamily="49" charset="-122"/>
              </a:rPr>
              <a:t>）</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(d)</a:t>
            </a:r>
            <a:r>
              <a:rPr lang="zh-CN" altLang="en-US">
                <a:ea typeface="仿宋_GB2312" pitchFamily="49" charset="-122"/>
              </a:rPr>
              <a:t>若子图</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中没有孤立顶点，</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由</a:t>
            </a:r>
            <a:r>
              <a:rPr lang="en-US" altLang="zh-CN">
                <a:ea typeface="仿宋_GB2312" pitchFamily="49" charset="-122"/>
              </a:rPr>
              <a:t>E</a:t>
            </a:r>
            <a:r>
              <a:rPr lang="en-US" altLang="zh-CN">
                <a:latin typeface="Lucida Console" panose="020B0609040504020204" pitchFamily="49" charset="0"/>
                <a:ea typeface="仿宋_GB2312" pitchFamily="49" charset="-122"/>
              </a:rPr>
              <a:t>’</a:t>
            </a:r>
            <a:r>
              <a:rPr lang="zh-CN" altLang="en-US">
                <a:ea typeface="仿宋_GB2312" pitchFamily="49" charset="-122"/>
              </a:rPr>
              <a:t>唯一确定，则称</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为</a:t>
            </a:r>
            <a:r>
              <a:rPr lang="zh-CN" altLang="en-US">
                <a:solidFill>
                  <a:srgbClr val="FF0000"/>
                </a:solidFill>
                <a:ea typeface="仿宋_GB2312" pitchFamily="49" charset="-122"/>
              </a:rPr>
              <a:t>由边集</a:t>
            </a:r>
            <a:r>
              <a:rPr lang="en-US" altLang="zh-CN">
                <a:solidFill>
                  <a:srgbClr val="FF0000"/>
                </a:solidFill>
                <a:ea typeface="仿宋_GB2312" pitchFamily="49" charset="-122"/>
              </a:rPr>
              <a:t>E</a:t>
            </a:r>
            <a:r>
              <a:rPr lang="en-US" altLang="zh-CN">
                <a:solidFill>
                  <a:srgbClr val="FF0000"/>
                </a:solidFill>
                <a:latin typeface="Lucida Console" panose="020B0609040504020204" pitchFamily="49" charset="0"/>
                <a:ea typeface="仿宋_GB2312" pitchFamily="49" charset="-122"/>
              </a:rPr>
              <a:t>’</a:t>
            </a:r>
            <a:r>
              <a:rPr lang="zh-CN" altLang="en-US">
                <a:solidFill>
                  <a:srgbClr val="FF0000"/>
                </a:solidFill>
                <a:ea typeface="仿宋_GB2312" pitchFamily="49" charset="-122"/>
              </a:rPr>
              <a:t>导出的子图</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(e)</a:t>
            </a:r>
            <a:r>
              <a:rPr lang="zh-CN" altLang="en-US">
                <a:ea typeface="仿宋_GB2312" pitchFamily="49" charset="-122"/>
              </a:rPr>
              <a:t>若在子图</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中，对Ｖ’中的任意二顶点</a:t>
            </a:r>
            <a:r>
              <a:rPr lang="en-US" altLang="zh-CN">
                <a:ea typeface="仿宋_GB2312" pitchFamily="49" charset="-122"/>
              </a:rPr>
              <a:t>u,v</a:t>
            </a:r>
            <a:r>
              <a:rPr lang="zh-CN" altLang="en-US">
                <a:ea typeface="仿宋_GB2312" pitchFamily="49" charset="-122"/>
              </a:rPr>
              <a:t>，当</a:t>
            </a:r>
            <a:r>
              <a:rPr lang="en-US" altLang="zh-CN">
                <a:ea typeface="仿宋_GB2312" pitchFamily="49" charset="-122"/>
              </a:rPr>
              <a:t>[u,v]∈E</a:t>
            </a:r>
            <a:r>
              <a:rPr lang="zh-CN" altLang="en-US">
                <a:ea typeface="仿宋_GB2312" pitchFamily="49" charset="-122"/>
              </a:rPr>
              <a:t>时有</a:t>
            </a:r>
            <a:r>
              <a:rPr lang="en-US" altLang="zh-CN">
                <a:ea typeface="仿宋_GB2312" pitchFamily="49" charset="-122"/>
              </a:rPr>
              <a:t>[u,v]∈E</a:t>
            </a:r>
            <a:r>
              <a:rPr lang="en-US" altLang="zh-CN">
                <a:latin typeface="Lucida Console" panose="020B0609040504020204" pitchFamily="49" charset="0"/>
                <a:ea typeface="仿宋_GB2312" pitchFamily="49" charset="-122"/>
              </a:rPr>
              <a:t>’</a:t>
            </a:r>
            <a:r>
              <a:rPr lang="zh-CN" altLang="en-US">
                <a:ea typeface="仿宋_GB2312" pitchFamily="49" charset="-122"/>
              </a:rPr>
              <a:t>，则</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由Ｖ’唯一确定，此时称</a:t>
            </a:r>
            <a:r>
              <a:rPr lang="en-US" altLang="zh-CN">
                <a:ea typeface="仿宋_GB2312" pitchFamily="49" charset="-122"/>
              </a:rPr>
              <a:t>G</a:t>
            </a:r>
            <a:r>
              <a:rPr lang="en-US" altLang="zh-CN">
                <a:latin typeface="Lucida Console" panose="020B0609040504020204" pitchFamily="49" charset="0"/>
                <a:ea typeface="仿宋_GB2312" pitchFamily="49" charset="-122"/>
              </a:rPr>
              <a:t>’</a:t>
            </a:r>
            <a:r>
              <a:rPr lang="zh-CN" altLang="en-US">
                <a:ea typeface="仿宋_GB2312" pitchFamily="49" charset="-122"/>
              </a:rPr>
              <a:t>为</a:t>
            </a:r>
            <a:r>
              <a:rPr lang="zh-CN" altLang="en-US">
                <a:solidFill>
                  <a:srgbClr val="FF0000"/>
                </a:solidFill>
                <a:ea typeface="仿宋_GB2312" pitchFamily="49" charset="-122"/>
              </a:rPr>
              <a:t>由顶点集Ｖ’</a:t>
            </a:r>
            <a:r>
              <a:rPr lang="zh-CN" altLang="en-US">
                <a:solidFill>
                  <a:srgbClr val="FF0000"/>
                </a:solidFill>
                <a:latin typeface="仿宋_GB2312" pitchFamily="49" charset="-122"/>
                <a:ea typeface="仿宋_GB2312" pitchFamily="49" charset="-122"/>
              </a:rPr>
              <a:t>导</a:t>
            </a:r>
            <a:r>
              <a:rPr lang="zh-CN" altLang="en-US">
                <a:solidFill>
                  <a:srgbClr val="FF0000"/>
                </a:solidFill>
                <a:ea typeface="仿宋_GB2312" pitchFamily="49" charset="-122"/>
              </a:rPr>
              <a:t>出的子图</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4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4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4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4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5089ADE0-8790-4B8A-ABC8-67CFFD5F028E}"/>
              </a:ext>
            </a:extLst>
          </p:cNvPr>
          <p:cNvSpPr>
            <a:spLocks noGrp="1" noChangeArrowheads="1"/>
          </p:cNvSpPr>
          <p:nvPr>
            <p:ph type="title"/>
          </p:nvPr>
        </p:nvSpPr>
        <p:spPr>
          <a:xfrm>
            <a:off x="1143000" y="368300"/>
            <a:ext cx="6572250" cy="560388"/>
          </a:xfrm>
        </p:spPr>
        <p:txBody>
          <a:bodyPr/>
          <a:lstStyle/>
          <a:p>
            <a:pPr eaLnBrk="1" hangingPunct="1"/>
            <a:r>
              <a:rPr lang="zh-CN" altLang="en-US"/>
              <a:t>例 </a:t>
            </a:r>
            <a:r>
              <a:rPr lang="en-US" altLang="zh-CN"/>
              <a:t>6</a:t>
            </a:r>
            <a:endParaRPr lang="zh-CN" altLang="en-US"/>
          </a:p>
        </p:txBody>
      </p:sp>
      <p:sp>
        <p:nvSpPr>
          <p:cNvPr id="9221" name="Rectangle 3">
            <a:extLst>
              <a:ext uri="{FF2B5EF4-FFF2-40B4-BE49-F238E27FC236}">
                <a16:creationId xmlns:a16="http://schemas.microsoft.com/office/drawing/2014/main" id="{55D86315-ED1E-44D5-9994-C778102376B2}"/>
              </a:ext>
            </a:extLst>
          </p:cNvPr>
          <p:cNvSpPr>
            <a:spLocks noGrp="1" noChangeArrowheads="1"/>
          </p:cNvSpPr>
          <p:nvPr>
            <p:ph idx="1"/>
          </p:nvPr>
        </p:nvSpPr>
        <p:spPr>
          <a:xfrm>
            <a:off x="428625" y="1428750"/>
            <a:ext cx="7772400" cy="4786313"/>
          </a:xfrm>
        </p:spPr>
        <p:txBody>
          <a:bodyPr/>
          <a:lstStyle/>
          <a:p>
            <a:pPr algn="just" eaLnBrk="1" hangingPunct="1">
              <a:buFont typeface="Wingdings" panose="05000000000000000000" pitchFamily="2" charset="2"/>
              <a:buNone/>
            </a:pPr>
            <a:r>
              <a:rPr lang="zh-CN" altLang="en-US">
                <a:ea typeface="仿宋_GB2312" pitchFamily="49" charset="-122"/>
              </a:rPr>
              <a:t>例：Ｇ图如下     Ｇ的真子图     生成子图：                        </a:t>
            </a:r>
            <a:endParaRPr lang="zh-CN" altLang="en-US"/>
          </a:p>
        </p:txBody>
      </p:sp>
      <p:pic>
        <p:nvPicPr>
          <p:cNvPr id="526340" name="Picture 4" descr="110">
            <a:extLst>
              <a:ext uri="{FF2B5EF4-FFF2-40B4-BE49-F238E27FC236}">
                <a16:creationId xmlns:a16="http://schemas.microsoft.com/office/drawing/2014/main" id="{1E0F929A-409D-42DC-8C90-A7253AFF0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857375"/>
            <a:ext cx="78486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6341" name="Object 5">
            <a:extLst>
              <a:ext uri="{FF2B5EF4-FFF2-40B4-BE49-F238E27FC236}">
                <a16:creationId xmlns:a16="http://schemas.microsoft.com/office/drawing/2014/main" id="{00B9FC92-9A72-4639-972A-053FB266D988}"/>
              </a:ext>
            </a:extLst>
          </p:cNvPr>
          <p:cNvGraphicFramePr>
            <a:graphicFrameLocks noChangeAspect="1"/>
          </p:cNvGraphicFramePr>
          <p:nvPr/>
        </p:nvGraphicFramePr>
        <p:xfrm>
          <a:off x="857250" y="4357688"/>
          <a:ext cx="2133600" cy="1905000"/>
        </p:xfrm>
        <a:graphic>
          <a:graphicData uri="http://schemas.openxmlformats.org/presentationml/2006/ole">
            <mc:AlternateContent xmlns:mc="http://schemas.openxmlformats.org/markup-compatibility/2006">
              <mc:Choice xmlns:v="urn:schemas-microsoft-com:vml" Requires="v">
                <p:oleObj spid="_x0000_s9225" name="BMP 图像" r:id="rId5" imgW="1343212" imgH="1657581" progId="Paint.Picture">
                  <p:embed/>
                </p:oleObj>
              </mc:Choice>
              <mc:Fallback>
                <p:oleObj name="BMP 图像" r:id="rId5" imgW="1343212" imgH="1657581"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4357688"/>
                        <a:ext cx="2133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6342" name="Object 6">
            <a:extLst>
              <a:ext uri="{FF2B5EF4-FFF2-40B4-BE49-F238E27FC236}">
                <a16:creationId xmlns:a16="http://schemas.microsoft.com/office/drawing/2014/main" id="{ADAE7A63-118E-4F3E-97AA-985CB893C129}"/>
              </a:ext>
            </a:extLst>
          </p:cNvPr>
          <p:cNvGraphicFramePr>
            <a:graphicFrameLocks noChangeAspect="1"/>
          </p:cNvGraphicFramePr>
          <p:nvPr/>
        </p:nvGraphicFramePr>
        <p:xfrm>
          <a:off x="4500563" y="4357688"/>
          <a:ext cx="2438400" cy="1724025"/>
        </p:xfrm>
        <a:graphic>
          <a:graphicData uri="http://schemas.openxmlformats.org/presentationml/2006/ole">
            <mc:AlternateContent xmlns:mc="http://schemas.openxmlformats.org/markup-compatibility/2006">
              <mc:Choice xmlns:v="urn:schemas-microsoft-com:vml" Requires="v">
                <p:oleObj spid="_x0000_s9226" name="BMP 图像" r:id="rId7" imgW="1333333" imgH="942857" progId="Paint.Picture">
                  <p:embed/>
                </p:oleObj>
              </mc:Choice>
              <mc:Fallback>
                <p:oleObj name="BMP 图像" r:id="rId7" imgW="1333333" imgH="942857"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4357688"/>
                        <a:ext cx="2438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6343" name="Rectangle 7">
            <a:extLst>
              <a:ext uri="{FF2B5EF4-FFF2-40B4-BE49-F238E27FC236}">
                <a16:creationId xmlns:a16="http://schemas.microsoft.com/office/drawing/2014/main" id="{F95776A8-5203-4726-BFD2-5FCD27F00A6D}"/>
              </a:ext>
            </a:extLst>
          </p:cNvPr>
          <p:cNvSpPr>
            <a:spLocks noChangeArrowheads="1"/>
          </p:cNvSpPr>
          <p:nvPr/>
        </p:nvSpPr>
        <p:spPr bwMode="auto">
          <a:xfrm>
            <a:off x="1000125" y="3857625"/>
            <a:ext cx="675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en-US" altLang="zh-CN">
                <a:latin typeface="Arial" panose="020B0604020202020204" pitchFamily="34" charset="0"/>
                <a:ea typeface="仿宋_GB2312" pitchFamily="49" charset="-122"/>
              </a:rPr>
              <a:t>E</a:t>
            </a:r>
            <a:r>
              <a:rPr lang="en-US" altLang="zh-CN">
                <a:latin typeface="Lucida Console" panose="020B0609040504020204" pitchFamily="49" charset="0"/>
                <a:ea typeface="仿宋_GB2312" pitchFamily="49" charset="-122"/>
              </a:rPr>
              <a:t>’</a:t>
            </a:r>
            <a:r>
              <a:rPr lang="en-US" altLang="zh-CN">
                <a:latin typeface="Arial" panose="020B0604020202020204" pitchFamily="34" charset="0"/>
                <a:ea typeface="仿宋_GB2312" pitchFamily="49" charset="-122"/>
              </a:rPr>
              <a:t>={&lt;b,a&gt;,&lt;a,d&gt;,&lt;c,b&gt;,&lt;c,d&gt;}</a:t>
            </a:r>
            <a:r>
              <a:rPr lang="zh-CN" altLang="en-US">
                <a:latin typeface="Arial" panose="020B0604020202020204" pitchFamily="34" charset="0"/>
                <a:ea typeface="仿宋_GB2312" pitchFamily="49" charset="-122"/>
              </a:rPr>
              <a:t>导出的子图</a:t>
            </a:r>
          </a:p>
        </p:txBody>
      </p:sp>
      <p:sp>
        <p:nvSpPr>
          <p:cNvPr id="526344" name="Rectangle 8">
            <a:extLst>
              <a:ext uri="{FF2B5EF4-FFF2-40B4-BE49-F238E27FC236}">
                <a16:creationId xmlns:a16="http://schemas.microsoft.com/office/drawing/2014/main" id="{399E367C-DB44-4A6D-B985-735810A747AF}"/>
              </a:ext>
            </a:extLst>
          </p:cNvPr>
          <p:cNvSpPr>
            <a:spLocks noChangeArrowheads="1"/>
          </p:cNvSpPr>
          <p:nvPr/>
        </p:nvSpPr>
        <p:spPr bwMode="auto">
          <a:xfrm>
            <a:off x="3773488" y="5805488"/>
            <a:ext cx="430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a:latin typeface="Arial" panose="020B0604020202020204" pitchFamily="34" charset="0"/>
                <a:ea typeface="仿宋_GB2312" pitchFamily="49" charset="-122"/>
              </a:rPr>
              <a:t>由</a:t>
            </a:r>
            <a:r>
              <a:rPr lang="en-US" altLang="zh-CN">
                <a:latin typeface="Arial" panose="020B0604020202020204" pitchFamily="34" charset="0"/>
                <a:ea typeface="仿宋_GB2312" pitchFamily="49" charset="-122"/>
              </a:rPr>
              <a:t>V</a:t>
            </a:r>
            <a:r>
              <a:rPr lang="en-US" altLang="zh-CN">
                <a:latin typeface="Lucida Console" panose="020B0609040504020204" pitchFamily="49" charset="0"/>
                <a:ea typeface="仿宋_GB2312" pitchFamily="49" charset="-122"/>
              </a:rPr>
              <a:t>’</a:t>
            </a:r>
            <a:r>
              <a:rPr lang="en-US" altLang="zh-CN">
                <a:latin typeface="Arial" panose="020B0604020202020204" pitchFamily="34" charset="0"/>
                <a:ea typeface="仿宋_GB2312" pitchFamily="49" charset="-122"/>
              </a:rPr>
              <a:t>={a,b,d,e}</a:t>
            </a:r>
            <a:r>
              <a:rPr lang="zh-CN" altLang="en-US">
                <a:latin typeface="Arial" panose="020B0604020202020204" pitchFamily="34" charset="0"/>
                <a:ea typeface="仿宋_GB2312" pitchFamily="49" charset="-122"/>
              </a:rPr>
              <a:t>导出的子图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6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6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263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63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26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3" grpId="0" autoUpdateAnimBg="0"/>
      <p:bldP spid="5263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E2AC741-0E90-49C6-A57C-2F039FB9078F}"/>
              </a:ext>
            </a:extLst>
          </p:cNvPr>
          <p:cNvSpPr>
            <a:spLocks noGrp="1" noChangeArrowheads="1"/>
          </p:cNvSpPr>
          <p:nvPr>
            <p:ph type="title"/>
          </p:nvPr>
        </p:nvSpPr>
        <p:spPr>
          <a:xfrm>
            <a:off x="1173163" y="333375"/>
            <a:ext cx="6613525" cy="560388"/>
          </a:xfrm>
        </p:spPr>
        <p:txBody>
          <a:bodyPr/>
          <a:lstStyle/>
          <a:p>
            <a:pPr eaLnBrk="1" hangingPunct="1"/>
            <a:r>
              <a:rPr lang="zh-CN" altLang="en-US"/>
              <a:t>例 </a:t>
            </a:r>
            <a:r>
              <a:rPr lang="en-US" altLang="zh-CN"/>
              <a:t>7</a:t>
            </a:r>
            <a:endParaRPr lang="zh-CN" altLang="en-US" sz="2800"/>
          </a:p>
        </p:txBody>
      </p:sp>
      <p:sp>
        <p:nvSpPr>
          <p:cNvPr id="509955" name="Rectangle 3">
            <a:extLst>
              <a:ext uri="{FF2B5EF4-FFF2-40B4-BE49-F238E27FC236}">
                <a16:creationId xmlns:a16="http://schemas.microsoft.com/office/drawing/2014/main" id="{F5C2AD8C-157B-44E7-8B3D-EF6427CAD23A}"/>
              </a:ext>
            </a:extLst>
          </p:cNvPr>
          <p:cNvSpPr>
            <a:spLocks noGrp="1" noChangeArrowheads="1"/>
          </p:cNvSpPr>
          <p:nvPr>
            <p:ph idx="1"/>
          </p:nvPr>
        </p:nvSpPr>
        <p:spPr>
          <a:xfrm>
            <a:off x="500063" y="1428750"/>
            <a:ext cx="8072437" cy="4714875"/>
          </a:xfrm>
        </p:spPr>
        <p:txBody>
          <a:bodyPr/>
          <a:lstStyle/>
          <a:p>
            <a:pPr algn="just" eaLnBrk="1" hangingPunct="1">
              <a:buFont typeface="Wingdings" panose="05000000000000000000" pitchFamily="2" charset="2"/>
              <a:buNone/>
            </a:pPr>
            <a:r>
              <a:rPr lang="zh-CN" altLang="en-US">
                <a:latin typeface="宋体" panose="02010600030101010101" pitchFamily="2" charset="-122"/>
              </a:rPr>
              <a:t>例 画出</a:t>
            </a:r>
            <a:r>
              <a:rPr lang="en-US" altLang="zh-CN">
                <a:latin typeface="宋体" panose="02010600030101010101" pitchFamily="2" charset="-122"/>
              </a:rPr>
              <a:t>4</a:t>
            </a:r>
            <a:r>
              <a:rPr lang="zh-CN" altLang="en-US">
                <a:latin typeface="宋体" panose="02010600030101010101" pitchFamily="2" charset="-122"/>
              </a:rPr>
              <a:t>阶</a:t>
            </a:r>
            <a:r>
              <a:rPr lang="en-US" altLang="zh-CN">
                <a:latin typeface="宋体" panose="02010600030101010101" pitchFamily="2" charset="-122"/>
              </a:rPr>
              <a:t>3</a:t>
            </a:r>
            <a:r>
              <a:rPr lang="zh-CN" altLang="en-US">
                <a:latin typeface="宋体" panose="02010600030101010101" pitchFamily="2" charset="-122"/>
              </a:rPr>
              <a:t>边的所有非同构的无向简单图。</a:t>
            </a:r>
          </a:p>
          <a:p>
            <a:pPr algn="just" eaLnBrk="1" hangingPunct="1">
              <a:buFont typeface="Wingdings" panose="05000000000000000000" pitchFamily="2" charset="2"/>
              <a:buNone/>
            </a:pPr>
            <a:r>
              <a:rPr lang="zh-CN" altLang="en-US">
                <a:latin typeface="宋体" panose="02010600030101010101" pitchFamily="2" charset="-122"/>
              </a:rPr>
              <a:t>解：由握手定理可知，该无向简单图各顶点度数之和为</a:t>
            </a:r>
            <a:r>
              <a:rPr lang="en-US" altLang="zh-CN">
                <a:latin typeface="宋体" panose="02010600030101010101" pitchFamily="2" charset="-122"/>
              </a:rPr>
              <a:t>6</a:t>
            </a:r>
            <a:r>
              <a:rPr lang="zh-CN" altLang="en-US">
                <a:latin typeface="宋体" panose="02010600030101010101" pitchFamily="2" charset="-122"/>
              </a:rPr>
              <a:t>，最大度小于或等于</a:t>
            </a:r>
            <a:r>
              <a:rPr lang="en-US" altLang="zh-CN">
                <a:latin typeface="宋体" panose="02010600030101010101" pitchFamily="2" charset="-122"/>
              </a:rPr>
              <a:t>3</a:t>
            </a:r>
            <a:r>
              <a:rPr lang="zh-CN" altLang="en-US">
                <a:latin typeface="宋体" panose="02010600030101010101" pitchFamily="2" charset="-122"/>
              </a:rPr>
              <a:t>。于是所求无向简单图的度数列应满足的条件是，将</a:t>
            </a:r>
            <a:r>
              <a:rPr lang="en-US" altLang="zh-CN">
                <a:latin typeface="宋体" panose="02010600030101010101" pitchFamily="2" charset="-122"/>
              </a:rPr>
              <a:t>6</a:t>
            </a:r>
            <a:r>
              <a:rPr lang="zh-CN" altLang="en-US">
                <a:latin typeface="宋体" panose="02010600030101010101" pitchFamily="2" charset="-122"/>
              </a:rPr>
              <a:t>分成</a:t>
            </a:r>
            <a:r>
              <a:rPr lang="en-US" altLang="zh-CN">
                <a:latin typeface="宋体" panose="02010600030101010101" pitchFamily="2" charset="-122"/>
              </a:rPr>
              <a:t>4</a:t>
            </a:r>
            <a:r>
              <a:rPr lang="zh-CN" altLang="en-US">
                <a:latin typeface="宋体" panose="02010600030101010101" pitchFamily="2" charset="-122"/>
              </a:rPr>
              <a:t>个非负数，每个整数均大于等于</a:t>
            </a:r>
            <a:r>
              <a:rPr lang="en-US" altLang="zh-CN">
                <a:latin typeface="宋体" panose="02010600030101010101" pitchFamily="2" charset="-122"/>
              </a:rPr>
              <a:t>0</a:t>
            </a:r>
            <a:r>
              <a:rPr lang="zh-CN" altLang="en-US">
                <a:latin typeface="宋体" panose="02010600030101010101" pitchFamily="2" charset="-122"/>
              </a:rPr>
              <a:t>且小于等于</a:t>
            </a:r>
            <a:r>
              <a:rPr lang="en-US" altLang="zh-CN">
                <a:latin typeface="宋体" panose="02010600030101010101" pitchFamily="2" charset="-122"/>
              </a:rPr>
              <a:t>3</a:t>
            </a:r>
            <a:r>
              <a:rPr lang="zh-CN" altLang="en-US">
                <a:latin typeface="宋体" panose="02010600030101010101" pitchFamily="2" charset="-122"/>
              </a:rPr>
              <a:t>，并且奇数的个数为偶数。有三种情况</a:t>
            </a:r>
          </a:p>
          <a:p>
            <a:pPr algn="just" eaLnBrk="1" hangingPunct="1">
              <a:buFont typeface="Wingdings" panose="05000000000000000000" pitchFamily="2" charset="2"/>
              <a:buNone/>
            </a:pPr>
            <a:r>
              <a:rPr lang="en-US" altLang="zh-CN">
                <a:latin typeface="宋体" panose="02010600030101010101" pitchFamily="2" charset="-122"/>
              </a:rPr>
              <a:t>3</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p>
          <a:p>
            <a:pPr algn="just" eaLnBrk="1" hangingPunct="1">
              <a:buFont typeface="Wingdings" panose="05000000000000000000" pitchFamily="2" charset="2"/>
              <a:buNone/>
            </a:pPr>
            <a:r>
              <a:rPr lang="en-US" altLang="zh-CN">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a:t>
            </a:r>
          </a:p>
          <a:p>
            <a:pPr algn="just" eaLnBrk="1" hangingPunct="1">
              <a:buFont typeface="Wingdings" panose="05000000000000000000" pitchFamily="2" charset="2"/>
              <a:buNone/>
            </a:pPr>
            <a:r>
              <a:rPr lang="en-US" altLang="zh-CN">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0</a:t>
            </a:r>
          </a:p>
          <a:p>
            <a:pPr algn="just" eaLnBrk="1" hangingPunct="1">
              <a:buFont typeface="Wingdings" panose="05000000000000000000" pitchFamily="2" charset="2"/>
              <a:buNone/>
            </a:pPr>
            <a:r>
              <a:rPr lang="zh-CN" altLang="en-US">
                <a:latin typeface="宋体" panose="02010600030101010101" pitchFamily="2" charset="-122"/>
              </a:rPr>
              <a:t>将每种度数列所有非同构的图都画出来即可得所要求的全部非同构图。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0A9F282-A361-4BEB-BF74-DB2D3E6A9BFF}"/>
              </a:ext>
            </a:extLst>
          </p:cNvPr>
          <p:cNvSpPr>
            <a:spLocks noGrp="1" noChangeArrowheads="1"/>
          </p:cNvSpPr>
          <p:nvPr>
            <p:ph type="title"/>
          </p:nvPr>
        </p:nvSpPr>
        <p:spPr>
          <a:xfrm>
            <a:off x="1143000" y="368300"/>
            <a:ext cx="6643688" cy="560388"/>
          </a:xfrm>
        </p:spPr>
        <p:txBody>
          <a:bodyPr/>
          <a:lstStyle/>
          <a:p>
            <a:pPr eaLnBrk="1" hangingPunct="1"/>
            <a:r>
              <a:rPr lang="zh-CN" altLang="en-US"/>
              <a:t>补图</a:t>
            </a:r>
          </a:p>
        </p:txBody>
      </p:sp>
      <p:sp>
        <p:nvSpPr>
          <p:cNvPr id="50179" name="Rectangle 3">
            <a:extLst>
              <a:ext uri="{FF2B5EF4-FFF2-40B4-BE49-F238E27FC236}">
                <a16:creationId xmlns:a16="http://schemas.microsoft.com/office/drawing/2014/main" id="{9791258B-2E73-439D-9D3A-31A6DFB38AE6}"/>
              </a:ext>
            </a:extLst>
          </p:cNvPr>
          <p:cNvSpPr>
            <a:spLocks noGrp="1" noChangeArrowheads="1"/>
          </p:cNvSpPr>
          <p:nvPr>
            <p:ph idx="1"/>
          </p:nvPr>
        </p:nvSpPr>
        <p:spPr>
          <a:xfrm>
            <a:off x="862013" y="1428750"/>
            <a:ext cx="7454900" cy="4829175"/>
          </a:xfrm>
        </p:spPr>
        <p:txBody>
          <a:bodyPr/>
          <a:lstStyle/>
          <a:p>
            <a:pPr eaLnBrk="1" hangingPunct="1">
              <a:lnSpc>
                <a:spcPct val="90000"/>
              </a:lnSpc>
              <a:buFont typeface="Wingdings" panose="05000000000000000000" pitchFamily="2" charset="2"/>
              <a:buNone/>
            </a:pPr>
            <a:r>
              <a:rPr lang="zh-CN" altLang="en-US"/>
              <a:t>定义</a:t>
            </a:r>
            <a:r>
              <a:rPr lang="en-US" altLang="zh-CN"/>
              <a:t>14.9:</a:t>
            </a:r>
            <a:r>
              <a:rPr lang="zh-CN" altLang="en-US"/>
              <a:t>设无向简单图</a:t>
            </a:r>
            <a:r>
              <a:rPr lang="en-US" altLang="zh-CN"/>
              <a:t>G=</a:t>
            </a:r>
            <a:r>
              <a:rPr lang="en-US" altLang="zh-CN" baseline="-30000"/>
              <a:t> </a:t>
            </a:r>
            <a:r>
              <a:rPr lang="en-US" altLang="zh-CN"/>
              <a:t>&lt;V,E&gt;</a:t>
            </a:r>
            <a:r>
              <a:rPr lang="zh-CN" altLang="en-US"/>
              <a:t>有</a:t>
            </a:r>
            <a:r>
              <a:rPr lang="en-US" altLang="zh-CN"/>
              <a:t>n</a:t>
            </a:r>
            <a:r>
              <a:rPr lang="zh-CN" altLang="en-US"/>
              <a:t>个顶点，无向简单图</a:t>
            </a:r>
            <a:r>
              <a:rPr lang="en-US" altLang="zh-CN"/>
              <a:t>H=</a:t>
            </a:r>
            <a:r>
              <a:rPr lang="en-US" altLang="zh-CN" baseline="-30000"/>
              <a:t> </a:t>
            </a:r>
            <a:r>
              <a:rPr lang="en-US" altLang="zh-CN"/>
              <a:t>&lt;V,E’&gt;</a:t>
            </a:r>
            <a:r>
              <a:rPr lang="zh-CN" altLang="en-US"/>
              <a:t>也有同样的顶点，而</a:t>
            </a:r>
            <a:r>
              <a:rPr lang="en-US" altLang="zh-CN"/>
              <a:t>E’</a:t>
            </a:r>
            <a:r>
              <a:rPr lang="zh-CN" altLang="en-US"/>
              <a:t>是由</a:t>
            </a:r>
            <a:r>
              <a:rPr lang="en-US" altLang="zh-CN"/>
              <a:t>n</a:t>
            </a:r>
            <a:r>
              <a:rPr lang="zh-CN" altLang="en-US"/>
              <a:t>个顶点的完全图的边删去</a:t>
            </a:r>
            <a:r>
              <a:rPr lang="en-US" altLang="zh-CN"/>
              <a:t>E</a:t>
            </a:r>
            <a:r>
              <a:rPr lang="zh-CN" altLang="en-US"/>
              <a:t>所得，则图</a:t>
            </a:r>
            <a:r>
              <a:rPr lang="en-US" altLang="zh-CN"/>
              <a:t>H</a:t>
            </a:r>
            <a:r>
              <a:rPr lang="zh-CN" altLang="en-US"/>
              <a:t>称为图</a:t>
            </a:r>
            <a:r>
              <a:rPr lang="en-US" altLang="zh-CN"/>
              <a:t>G</a:t>
            </a:r>
            <a:r>
              <a:rPr lang="zh-CN" altLang="en-US"/>
              <a:t>的</a:t>
            </a:r>
            <a:r>
              <a:rPr lang="zh-CN" altLang="en-US">
                <a:solidFill>
                  <a:srgbClr val="FF0000"/>
                </a:solidFill>
              </a:rPr>
              <a:t>补图</a:t>
            </a:r>
            <a:r>
              <a:rPr lang="zh-CN" altLang="en-US"/>
              <a:t>。</a:t>
            </a:r>
          </a:p>
          <a:p>
            <a:pPr eaLnBrk="1" hangingPunct="1">
              <a:lnSpc>
                <a:spcPct val="90000"/>
              </a:lnSpc>
              <a:buFont typeface="Wingdings" panose="05000000000000000000" pitchFamily="2" charset="2"/>
              <a:buNone/>
            </a:pPr>
            <a:r>
              <a:rPr lang="zh-CN" altLang="en-US">
                <a:ea typeface="仿宋_GB2312" pitchFamily="49" charset="-122"/>
              </a:rPr>
              <a:t>     </a:t>
            </a:r>
          </a:p>
          <a:p>
            <a:pPr eaLnBrk="1" hangingPunct="1">
              <a:lnSpc>
                <a:spcPct val="90000"/>
              </a:lnSpc>
              <a:buFont typeface="Wingdings" panose="05000000000000000000" pitchFamily="2" charset="2"/>
              <a:buNone/>
            </a:pPr>
            <a:r>
              <a:rPr lang="zh-CN" altLang="en-US">
                <a:solidFill>
                  <a:srgbClr val="FF0000"/>
                </a:solidFill>
                <a:ea typeface="仿宋_GB2312" pitchFamily="49" charset="-122"/>
              </a:rPr>
              <a:t>    自补图：</a:t>
            </a:r>
            <a:r>
              <a:rPr lang="en-US" altLang="zh-CN">
                <a:ea typeface="仿宋_GB2312" pitchFamily="49" charset="-122"/>
              </a:rPr>
              <a:t>H</a:t>
            </a:r>
            <a:r>
              <a:rPr lang="zh-CN" altLang="en-US">
                <a:ea typeface="仿宋_GB2312" pitchFamily="49" charset="-122"/>
              </a:rPr>
              <a:t>与</a:t>
            </a:r>
            <a:r>
              <a:rPr lang="en-US" altLang="zh-CN">
                <a:ea typeface="仿宋_GB2312" pitchFamily="49" charset="-122"/>
              </a:rPr>
              <a:t>G</a:t>
            </a:r>
            <a:r>
              <a:rPr lang="zh-CN" altLang="en-US">
                <a:ea typeface="仿宋_GB2312" pitchFamily="49" charset="-122"/>
              </a:rPr>
              <a:t>同构</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06BEFC-289B-47DE-9BB8-0C413FAF2DC5}"/>
              </a:ext>
            </a:extLst>
          </p:cNvPr>
          <p:cNvSpPr>
            <a:spLocks noGrp="1" noChangeArrowheads="1"/>
          </p:cNvSpPr>
          <p:nvPr>
            <p:ph type="title"/>
          </p:nvPr>
        </p:nvSpPr>
        <p:spPr>
          <a:xfrm>
            <a:off x="1143000" y="439738"/>
            <a:ext cx="6715125" cy="560387"/>
          </a:xfrm>
        </p:spPr>
        <p:txBody>
          <a:bodyPr/>
          <a:lstStyle/>
          <a:p>
            <a:pPr eaLnBrk="1" hangingPunct="1"/>
            <a:r>
              <a:rPr lang="zh-CN" altLang="en-US"/>
              <a:t>例 </a:t>
            </a:r>
            <a:r>
              <a:rPr lang="en-US" altLang="zh-CN"/>
              <a:t>8</a:t>
            </a:r>
            <a:r>
              <a:rPr lang="zh-CN" altLang="en-US"/>
              <a:t>　</a:t>
            </a:r>
          </a:p>
        </p:txBody>
      </p:sp>
      <p:sp>
        <p:nvSpPr>
          <p:cNvPr id="532483" name="Rectangle 3">
            <a:extLst>
              <a:ext uri="{FF2B5EF4-FFF2-40B4-BE49-F238E27FC236}">
                <a16:creationId xmlns:a16="http://schemas.microsoft.com/office/drawing/2014/main" id="{93072A1E-B7A2-4984-A386-908922F632A0}"/>
              </a:ext>
            </a:extLst>
          </p:cNvPr>
          <p:cNvSpPr>
            <a:spLocks noGrp="1" noChangeArrowheads="1"/>
          </p:cNvSpPr>
          <p:nvPr>
            <p:ph idx="1"/>
          </p:nvPr>
        </p:nvSpPr>
        <p:spPr>
          <a:xfrm>
            <a:off x="571500" y="1219200"/>
            <a:ext cx="7772400" cy="5638800"/>
          </a:xfrm>
        </p:spPr>
        <p:txBody>
          <a:bodyPr/>
          <a:lstStyle/>
          <a:p>
            <a:pPr algn="just" eaLnBrk="1" hangingPunct="1">
              <a:buFont typeface="Wingdings" panose="05000000000000000000" pitchFamily="2" charset="2"/>
              <a:buNone/>
            </a:pPr>
            <a:r>
              <a:rPr lang="zh-CN" altLang="en-US">
                <a:ea typeface="仿宋_GB2312" pitchFamily="49" charset="-122"/>
              </a:rPr>
              <a:t>例：试画出</a:t>
            </a:r>
            <a:r>
              <a:rPr lang="en-US" altLang="zh-CN">
                <a:ea typeface="仿宋_GB2312" pitchFamily="49" charset="-122"/>
              </a:rPr>
              <a:t>5</a:t>
            </a:r>
            <a:r>
              <a:rPr lang="zh-CN" altLang="en-US">
                <a:ea typeface="仿宋_GB2312" pitchFamily="49" charset="-122"/>
              </a:rPr>
              <a:t>个顶点三条边和</a:t>
            </a:r>
            <a:r>
              <a:rPr lang="en-US" altLang="zh-CN">
                <a:ea typeface="仿宋_GB2312" pitchFamily="49" charset="-122"/>
              </a:rPr>
              <a:t>5</a:t>
            </a:r>
            <a:r>
              <a:rPr lang="zh-CN" altLang="en-US">
                <a:ea typeface="仿宋_GB2312" pitchFamily="49" charset="-122"/>
              </a:rPr>
              <a:t>个顶点七条边的简单无向图。</a:t>
            </a:r>
            <a:endParaRPr lang="zh-CN" altLang="en-US">
              <a:ea typeface="楷体_GB2312" pitchFamily="49" charset="-122"/>
            </a:endParaRPr>
          </a:p>
          <a:p>
            <a:pPr eaLnBrk="1" hangingPunct="1">
              <a:buFont typeface="Wingdings" panose="05000000000000000000" pitchFamily="2" charset="2"/>
              <a:buNone/>
            </a:pPr>
            <a:r>
              <a:rPr lang="zh-CN" altLang="en-US">
                <a:ea typeface="仿宋_GB2312" pitchFamily="49" charset="-122"/>
              </a:rPr>
              <a:t>解：</a:t>
            </a:r>
            <a:r>
              <a:rPr lang="zh-CN" altLang="en-US"/>
              <a:t> </a:t>
            </a:r>
            <a:r>
              <a:rPr lang="en-US" altLang="zh-CN">
                <a:ea typeface="仿宋_GB2312" pitchFamily="49" charset="-122"/>
              </a:rPr>
              <a:t>5</a:t>
            </a:r>
            <a:r>
              <a:rPr lang="zh-CN" altLang="en-US">
                <a:ea typeface="仿宋_GB2312" pitchFamily="49" charset="-122"/>
              </a:rPr>
              <a:t>个顶点三条边的图</a:t>
            </a:r>
          </a:p>
        </p:txBody>
      </p:sp>
      <p:pic>
        <p:nvPicPr>
          <p:cNvPr id="532484" name="Picture 4" descr="113">
            <a:extLst>
              <a:ext uri="{FF2B5EF4-FFF2-40B4-BE49-F238E27FC236}">
                <a16:creationId xmlns:a16="http://schemas.microsoft.com/office/drawing/2014/main" id="{C0A35405-1AC5-4716-9D44-F2E68AB44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608263"/>
            <a:ext cx="7138987"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485" name="Picture 5" descr="114">
            <a:extLst>
              <a:ext uri="{FF2B5EF4-FFF2-40B4-BE49-F238E27FC236}">
                <a16:creationId xmlns:a16="http://schemas.microsoft.com/office/drawing/2014/main" id="{5D59AF86-3436-441D-B234-253D5C384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16463"/>
            <a:ext cx="706755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486" name="Rectangle 6">
            <a:extLst>
              <a:ext uri="{FF2B5EF4-FFF2-40B4-BE49-F238E27FC236}">
                <a16:creationId xmlns:a16="http://schemas.microsoft.com/office/drawing/2014/main" id="{3C18624A-B967-4FFF-90AC-7E35DD68D71C}"/>
              </a:ext>
            </a:extLst>
          </p:cNvPr>
          <p:cNvSpPr>
            <a:spLocks noChangeArrowheads="1"/>
          </p:cNvSpPr>
          <p:nvPr/>
        </p:nvSpPr>
        <p:spPr bwMode="auto">
          <a:xfrm>
            <a:off x="1273175" y="4252913"/>
            <a:ext cx="634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en-US" altLang="zh-CN" sz="2400" b="1">
                <a:solidFill>
                  <a:schemeClr val="accent2"/>
                </a:solidFill>
                <a:latin typeface="Arial" panose="020B0604020202020204" pitchFamily="34" charset="0"/>
                <a:ea typeface="仿宋_GB2312" pitchFamily="49" charset="-122"/>
              </a:rPr>
              <a:t>5</a:t>
            </a:r>
            <a:r>
              <a:rPr lang="zh-CN" altLang="en-US" sz="2400" b="1">
                <a:solidFill>
                  <a:schemeClr val="accent2"/>
                </a:solidFill>
                <a:latin typeface="Arial" panose="020B0604020202020204" pitchFamily="34" charset="0"/>
                <a:ea typeface="仿宋_GB2312" pitchFamily="49" charset="-122"/>
              </a:rPr>
              <a:t>个顶点七条边的图（为</a:t>
            </a:r>
            <a:r>
              <a:rPr lang="en-US" altLang="zh-CN" sz="2400" b="1">
                <a:solidFill>
                  <a:schemeClr val="accent2"/>
                </a:solidFill>
                <a:latin typeface="Arial" panose="020B0604020202020204" pitchFamily="34" charset="0"/>
                <a:ea typeface="仿宋_GB2312" pitchFamily="49" charset="-122"/>
              </a:rPr>
              <a:t>5</a:t>
            </a:r>
            <a:r>
              <a:rPr lang="zh-CN" altLang="en-US" sz="2400" b="1">
                <a:solidFill>
                  <a:schemeClr val="accent2"/>
                </a:solidFill>
                <a:latin typeface="Arial" panose="020B0604020202020204" pitchFamily="34" charset="0"/>
                <a:ea typeface="仿宋_GB2312" pitchFamily="49" charset="-122"/>
              </a:rPr>
              <a:t>顶点三条边的补图）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532484"/>
                                        </p:tgtEl>
                                        <p:attrNameLst>
                                          <p:attrName>style.visibility</p:attrName>
                                        </p:attrNameLst>
                                      </p:cBhvr>
                                      <p:to>
                                        <p:strVal val="visible"/>
                                      </p:to>
                                    </p:set>
                                    <p:anim calcmode="lin" valueType="num">
                                      <p:cBhvr additive="base">
                                        <p:cTn id="11" dur="500" fill="hold"/>
                                        <p:tgtEl>
                                          <p:spTgt spid="532484"/>
                                        </p:tgtEl>
                                        <p:attrNameLst>
                                          <p:attrName>ppt_x</p:attrName>
                                        </p:attrNameLst>
                                      </p:cBhvr>
                                      <p:tavLst>
                                        <p:tav tm="0">
                                          <p:val>
                                            <p:strVal val="0-#ppt_w/2"/>
                                          </p:val>
                                        </p:tav>
                                        <p:tav tm="100000">
                                          <p:val>
                                            <p:strVal val="#ppt_x"/>
                                          </p:val>
                                        </p:tav>
                                      </p:tavLst>
                                    </p:anim>
                                    <p:anim calcmode="lin" valueType="num">
                                      <p:cBhvr additive="base">
                                        <p:cTn id="12" dur="500" fill="hold"/>
                                        <p:tgtEl>
                                          <p:spTgt spid="53248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4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32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autoUpdateAnimBg="0"/>
      <p:bldP spid="53248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6776530-AEF7-4C3B-99F1-9A93CBCC7A88}"/>
              </a:ext>
            </a:extLst>
          </p:cNvPr>
          <p:cNvSpPr>
            <a:spLocks noGrp="1" noChangeArrowheads="1"/>
          </p:cNvSpPr>
          <p:nvPr>
            <p:ph type="title"/>
          </p:nvPr>
        </p:nvSpPr>
        <p:spPr>
          <a:xfrm>
            <a:off x="1173163" y="333375"/>
            <a:ext cx="6542087" cy="560388"/>
          </a:xfrm>
        </p:spPr>
        <p:txBody>
          <a:bodyPr/>
          <a:lstStyle/>
          <a:p>
            <a:pPr eaLnBrk="1" hangingPunct="1"/>
            <a:r>
              <a:rPr lang="zh-CN" altLang="en-US"/>
              <a:t>图的操作</a:t>
            </a:r>
            <a:endParaRPr lang="zh-CN" altLang="en-US" sz="2800"/>
          </a:p>
        </p:txBody>
      </p:sp>
      <p:sp>
        <p:nvSpPr>
          <p:cNvPr id="27651" name="Rectangle 3">
            <a:extLst>
              <a:ext uri="{FF2B5EF4-FFF2-40B4-BE49-F238E27FC236}">
                <a16:creationId xmlns:a16="http://schemas.microsoft.com/office/drawing/2014/main" id="{0BB356C3-543D-4D5D-8F89-3B6E2933254C}"/>
              </a:ext>
            </a:extLst>
          </p:cNvPr>
          <p:cNvSpPr>
            <a:spLocks noGrp="1" noChangeArrowheads="1"/>
          </p:cNvSpPr>
          <p:nvPr>
            <p:ph idx="1"/>
          </p:nvPr>
        </p:nvSpPr>
        <p:spPr>
          <a:xfrm>
            <a:off x="642938" y="1219200"/>
            <a:ext cx="7772400" cy="4067175"/>
          </a:xfrm>
        </p:spPr>
        <p:txBody>
          <a:bodyPr/>
          <a:lstStyle/>
          <a:p>
            <a:pPr eaLnBrk="1" hangingPunct="1">
              <a:buFont typeface="Wingdings" panose="05000000000000000000" pitchFamily="2" charset="2"/>
              <a:buNone/>
            </a:pPr>
            <a:r>
              <a:rPr lang="zh-CN" altLang="en-US">
                <a:ea typeface="仿宋_GB2312" pitchFamily="49" charset="-122"/>
              </a:rPr>
              <a:t>关于图的四种操作：</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）删去Ｇ中的一条边</a:t>
            </a:r>
            <a:r>
              <a:rPr lang="en-US" altLang="zh-CN">
                <a:ea typeface="仿宋_GB2312" pitchFamily="49" charset="-122"/>
              </a:rPr>
              <a:t>e</a:t>
            </a:r>
            <a:r>
              <a:rPr lang="zh-CN" altLang="en-US">
                <a:ea typeface="仿宋_GB2312" pitchFamily="49" charset="-122"/>
              </a:rPr>
              <a:t>；</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）删去Ｇ中的一个顶点（即是删去顶点ｖ和与ｖ有关联的所有边）。</a:t>
            </a: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3</a:t>
            </a:r>
            <a:r>
              <a:rPr lang="zh-CN" altLang="en-US">
                <a:ea typeface="仿宋_GB2312" pitchFamily="49" charset="-122"/>
              </a:rPr>
              <a:t>）设边</a:t>
            </a:r>
            <a:r>
              <a:rPr lang="en-US" altLang="zh-CN">
                <a:ea typeface="仿宋_GB2312" pitchFamily="49" charset="-122"/>
              </a:rPr>
              <a:t>e=(u,v)</a:t>
            </a:r>
            <a:r>
              <a:rPr lang="en-US" altLang="zh-CN"/>
              <a:t>∈E</a:t>
            </a:r>
            <a:r>
              <a:rPr lang="zh-CN" altLang="en-US">
                <a:ea typeface="仿宋_GB2312" pitchFamily="49" charset="-122"/>
              </a:rPr>
              <a:t>，用</a:t>
            </a:r>
            <a:r>
              <a:rPr lang="en-US" altLang="zh-CN">
                <a:ea typeface="仿宋_GB2312" pitchFamily="49" charset="-122"/>
              </a:rPr>
              <a:t>G\e</a:t>
            </a:r>
            <a:r>
              <a:rPr lang="zh-CN" altLang="en-US">
                <a:ea typeface="仿宋_GB2312" pitchFamily="49" charset="-122"/>
              </a:rPr>
              <a:t>表示从</a:t>
            </a:r>
            <a:r>
              <a:rPr lang="en-US" altLang="zh-CN">
                <a:ea typeface="仿宋_GB2312" pitchFamily="49" charset="-122"/>
              </a:rPr>
              <a:t>G</a:t>
            </a:r>
            <a:r>
              <a:rPr lang="zh-CN" altLang="en-US">
                <a:ea typeface="仿宋_GB2312" pitchFamily="49" charset="-122"/>
              </a:rPr>
              <a:t>中删除</a:t>
            </a:r>
            <a:r>
              <a:rPr lang="en-US" altLang="zh-CN">
                <a:ea typeface="仿宋_GB2312" pitchFamily="49" charset="-122"/>
              </a:rPr>
              <a:t>e</a:t>
            </a:r>
            <a:r>
              <a:rPr lang="zh-CN" altLang="en-US">
                <a:ea typeface="仿宋_GB2312" pitchFamily="49" charset="-122"/>
              </a:rPr>
              <a:t>后，将</a:t>
            </a:r>
            <a:r>
              <a:rPr lang="en-US" altLang="zh-CN">
                <a:ea typeface="仿宋_GB2312" pitchFamily="49" charset="-122"/>
              </a:rPr>
              <a:t>e</a:t>
            </a:r>
            <a:r>
              <a:rPr lang="zh-CN" altLang="en-US">
                <a:ea typeface="仿宋_GB2312" pitchFamily="49" charset="-122"/>
              </a:rPr>
              <a:t>的两个端点</a:t>
            </a:r>
            <a:r>
              <a:rPr lang="en-US" altLang="zh-CN">
                <a:ea typeface="仿宋_GB2312" pitchFamily="49" charset="-122"/>
              </a:rPr>
              <a:t>u,v</a:t>
            </a:r>
            <a:r>
              <a:rPr lang="zh-CN" altLang="en-US">
                <a:ea typeface="仿宋_GB2312" pitchFamily="49" charset="-122"/>
              </a:rPr>
              <a:t>用一个新的顶点</a:t>
            </a:r>
            <a:r>
              <a:rPr lang="en-US" altLang="zh-CN">
                <a:ea typeface="仿宋_GB2312" pitchFamily="49" charset="-122"/>
              </a:rPr>
              <a:t>w</a:t>
            </a:r>
            <a:r>
              <a:rPr lang="zh-CN" altLang="en-US">
                <a:ea typeface="仿宋_GB2312" pitchFamily="49" charset="-122"/>
              </a:rPr>
              <a:t>代替，使</a:t>
            </a:r>
            <a:r>
              <a:rPr lang="en-US" altLang="zh-CN">
                <a:ea typeface="仿宋_GB2312" pitchFamily="49" charset="-122"/>
              </a:rPr>
              <a:t>w</a:t>
            </a:r>
            <a:r>
              <a:rPr lang="zh-CN" altLang="en-US">
                <a:ea typeface="仿宋_GB2312" pitchFamily="49" charset="-122"/>
              </a:rPr>
              <a:t>关联</a:t>
            </a:r>
            <a:r>
              <a:rPr lang="en-US" altLang="zh-CN">
                <a:ea typeface="仿宋_GB2312" pitchFamily="49" charset="-122"/>
              </a:rPr>
              <a:t>e</a:t>
            </a:r>
            <a:r>
              <a:rPr lang="zh-CN" altLang="en-US">
                <a:ea typeface="仿宋_GB2312" pitchFamily="49" charset="-122"/>
              </a:rPr>
              <a:t>以外</a:t>
            </a:r>
            <a:r>
              <a:rPr lang="en-US" altLang="zh-CN">
                <a:ea typeface="仿宋_GB2312" pitchFamily="49" charset="-122"/>
              </a:rPr>
              <a:t>u,v</a:t>
            </a:r>
            <a:r>
              <a:rPr lang="zh-CN" altLang="en-US">
                <a:ea typeface="仿宋_GB2312" pitchFamily="49" charset="-122"/>
              </a:rPr>
              <a:t>关联的所有边，称为</a:t>
            </a:r>
            <a:r>
              <a:rPr lang="en-US" altLang="zh-CN">
                <a:solidFill>
                  <a:srgbClr val="FF0000"/>
                </a:solidFill>
                <a:ea typeface="仿宋_GB2312" pitchFamily="49" charset="-122"/>
              </a:rPr>
              <a:t>e</a:t>
            </a:r>
            <a:r>
              <a:rPr lang="zh-CN" altLang="en-US">
                <a:solidFill>
                  <a:srgbClr val="FF0000"/>
                </a:solidFill>
                <a:ea typeface="仿宋_GB2312" pitchFamily="49" charset="-122"/>
              </a:rPr>
              <a:t>的收缩</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4</a:t>
            </a:r>
            <a:r>
              <a:rPr lang="zh-CN" altLang="en-US">
                <a:ea typeface="仿宋_GB2312" pitchFamily="49" charset="-122"/>
              </a:rPr>
              <a:t>）设</a:t>
            </a:r>
            <a:r>
              <a:rPr lang="en-US" altLang="zh-CN">
                <a:ea typeface="仿宋_GB2312" pitchFamily="49" charset="-122"/>
              </a:rPr>
              <a:t>u,v</a:t>
            </a:r>
            <a:r>
              <a:rPr lang="en-US" altLang="zh-CN"/>
              <a:t>∈V</a:t>
            </a:r>
            <a:r>
              <a:rPr lang="zh-CN" altLang="en-US">
                <a:ea typeface="仿宋_GB2312" pitchFamily="49" charset="-122"/>
              </a:rPr>
              <a:t>，用</a:t>
            </a:r>
            <a:r>
              <a:rPr lang="en-US" altLang="zh-CN">
                <a:ea typeface="仿宋_GB2312" pitchFamily="49" charset="-122"/>
              </a:rPr>
              <a:t>G</a:t>
            </a:r>
            <a:r>
              <a:rPr lang="en-US" altLang="zh-CN"/>
              <a:t>∪</a:t>
            </a:r>
            <a:r>
              <a:rPr lang="en-US" altLang="zh-CN">
                <a:ea typeface="仿宋_GB2312" pitchFamily="49" charset="-122"/>
              </a:rPr>
              <a:t>(u,v)</a:t>
            </a:r>
            <a:r>
              <a:rPr lang="zh-CN" altLang="en-US">
                <a:ea typeface="仿宋_GB2312" pitchFamily="49" charset="-122"/>
              </a:rPr>
              <a:t>表示在</a:t>
            </a:r>
            <a:r>
              <a:rPr lang="en-US" altLang="zh-CN">
                <a:ea typeface="仿宋_GB2312" pitchFamily="49" charset="-122"/>
              </a:rPr>
              <a:t>u,v</a:t>
            </a:r>
            <a:r>
              <a:rPr lang="zh-CN" altLang="en-US">
                <a:ea typeface="仿宋_GB2312" pitchFamily="49" charset="-122"/>
              </a:rPr>
              <a:t>之间加一条边</a:t>
            </a:r>
            <a:r>
              <a:rPr lang="en-US" altLang="zh-CN">
                <a:ea typeface="仿宋_GB2312" pitchFamily="49" charset="-122"/>
              </a:rPr>
              <a:t>(u,v)</a:t>
            </a:r>
            <a:r>
              <a:rPr lang="zh-CN" altLang="en-US">
                <a:ea typeface="仿宋_GB2312" pitchFamily="49" charset="-122"/>
              </a:rPr>
              <a:t>，称为</a:t>
            </a:r>
            <a:r>
              <a:rPr lang="zh-CN" altLang="en-US">
                <a:solidFill>
                  <a:srgbClr val="FF0000"/>
                </a:solidFill>
                <a:ea typeface="仿宋_GB2312" pitchFamily="49" charset="-122"/>
              </a:rPr>
              <a:t>新加边</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D5C8115-AFEC-49B2-9B45-03B75E23B366}"/>
              </a:ext>
            </a:extLst>
          </p:cNvPr>
          <p:cNvSpPr>
            <a:spLocks noGrp="1" noChangeArrowheads="1"/>
          </p:cNvSpPr>
          <p:nvPr>
            <p:ph type="title"/>
          </p:nvPr>
        </p:nvSpPr>
        <p:spPr/>
        <p:txBody>
          <a:bodyPr/>
          <a:lstStyle/>
          <a:p>
            <a:r>
              <a:rPr lang="zh-CN" altLang="en-US" sz="3600"/>
              <a:t>棋盘上马的行走路线问题</a:t>
            </a:r>
          </a:p>
        </p:txBody>
      </p:sp>
      <p:sp>
        <p:nvSpPr>
          <p:cNvPr id="179203" name="Rectangle 3">
            <a:extLst>
              <a:ext uri="{FF2B5EF4-FFF2-40B4-BE49-F238E27FC236}">
                <a16:creationId xmlns:a16="http://schemas.microsoft.com/office/drawing/2014/main" id="{E19904C2-ABB2-4526-AC51-8F9487341F29}"/>
              </a:ext>
            </a:extLst>
          </p:cNvPr>
          <p:cNvSpPr>
            <a:spLocks noGrp="1" noChangeArrowheads="1"/>
          </p:cNvSpPr>
          <p:nvPr>
            <p:ph type="body" idx="1"/>
          </p:nvPr>
        </p:nvSpPr>
        <p:spPr>
          <a:xfrm>
            <a:off x="685800" y="1341438"/>
            <a:ext cx="8062913" cy="4895850"/>
          </a:xfrm>
        </p:spPr>
        <p:txBody>
          <a:bodyPr/>
          <a:lstStyle/>
          <a:p>
            <a:r>
              <a:rPr lang="zh-CN" altLang="en-US" sz="2400"/>
              <a:t>在中国象棋中，马走“日”字，即每步从 </a:t>
            </a:r>
            <a:r>
              <a:rPr lang="en-US" altLang="zh-CN" sz="2400"/>
              <a:t>1×2 </a:t>
            </a:r>
            <a:r>
              <a:rPr lang="zh-CN" altLang="en-US" sz="2400"/>
              <a:t>矩形的一个顶点跳到相对的顶点。如图，马从</a:t>
            </a:r>
            <a:r>
              <a:rPr lang="en-US" altLang="zh-CN" sz="2400" i="1"/>
              <a:t>M</a:t>
            </a:r>
            <a:r>
              <a:rPr lang="zh-CN" altLang="en-US" sz="2400"/>
              <a:t>（</a:t>
            </a:r>
            <a:r>
              <a:rPr lang="en-US" altLang="zh-CN" sz="2400"/>
              <a:t>3</a:t>
            </a:r>
            <a:r>
              <a:rPr lang="zh-CN" altLang="en-US" sz="2400"/>
              <a:t>，</a:t>
            </a:r>
            <a:r>
              <a:rPr lang="en-US" altLang="zh-CN" sz="2400"/>
              <a:t>2</a:t>
            </a:r>
            <a:r>
              <a:rPr lang="zh-CN" altLang="en-US" sz="2400"/>
              <a:t>）一次只能跳到</a:t>
            </a:r>
            <a:r>
              <a:rPr lang="en-US" altLang="zh-CN" sz="2400" i="1"/>
              <a:t>A</a:t>
            </a:r>
            <a:r>
              <a:rPr lang="zh-CN" altLang="en-US" sz="2400" i="1"/>
              <a:t>、</a:t>
            </a:r>
            <a:r>
              <a:rPr lang="en-US" altLang="zh-CN" sz="2400" i="1"/>
              <a:t>B</a:t>
            </a:r>
            <a:r>
              <a:rPr lang="zh-CN" altLang="en-US" sz="2400" i="1"/>
              <a:t>、</a:t>
            </a:r>
            <a:r>
              <a:rPr lang="en-US" altLang="zh-CN" sz="2400" i="1"/>
              <a:t>C</a:t>
            </a:r>
            <a:r>
              <a:rPr lang="zh-CN" altLang="en-US" sz="2400" i="1"/>
              <a:t>、</a:t>
            </a:r>
            <a:r>
              <a:rPr lang="en-US" altLang="zh-CN" sz="2400" i="1"/>
              <a:t>D</a:t>
            </a:r>
            <a:r>
              <a:rPr lang="zh-CN" altLang="en-US" sz="2400" i="1"/>
              <a:t>、</a:t>
            </a:r>
            <a:r>
              <a:rPr lang="en-US" altLang="zh-CN" sz="2400" i="1"/>
              <a:t>E</a:t>
            </a:r>
            <a:r>
              <a:rPr lang="zh-CN" altLang="en-US" sz="2400" i="1"/>
              <a:t>、</a:t>
            </a:r>
            <a:r>
              <a:rPr lang="en-US" altLang="zh-CN" sz="2400" i="1"/>
              <a:t>F</a:t>
            </a:r>
            <a:r>
              <a:rPr lang="zh-CN" altLang="en-US" sz="2400" i="1"/>
              <a:t>、</a:t>
            </a:r>
            <a:r>
              <a:rPr lang="en-US" altLang="zh-CN" sz="2400" i="1"/>
              <a:t>G</a:t>
            </a:r>
            <a:r>
              <a:rPr lang="zh-CN" altLang="en-US" sz="2400" i="1"/>
              <a:t>、</a:t>
            </a:r>
            <a:r>
              <a:rPr lang="en-US" altLang="zh-CN" sz="2400" i="1"/>
              <a:t>H</a:t>
            </a:r>
            <a:r>
              <a:rPr lang="zh-CN" altLang="en-US" sz="2400"/>
              <a:t>中的任何一个位置。</a:t>
            </a:r>
          </a:p>
          <a:p>
            <a:r>
              <a:rPr lang="zh-CN" altLang="en-US" sz="2400">
                <a:solidFill>
                  <a:srgbClr val="FF0000"/>
                </a:solidFill>
              </a:rPr>
              <a:t>问题：</a:t>
            </a:r>
            <a:r>
              <a:rPr lang="zh-CN" altLang="en-US" sz="2400"/>
              <a:t>马能否从棋盘上任意一点出发，不重复、不遗漏地走遍整个棋盘（即每一点都走到并且只到一次）？</a:t>
            </a:r>
            <a:r>
              <a:rPr lang="zh-CN" altLang="en-US" sz="2800"/>
              <a:t> </a:t>
            </a:r>
          </a:p>
        </p:txBody>
      </p:sp>
      <p:pic>
        <p:nvPicPr>
          <p:cNvPr id="25604" name="Picture 5">
            <a:extLst>
              <a:ext uri="{FF2B5EF4-FFF2-40B4-BE49-F238E27FC236}">
                <a16:creationId xmlns:a16="http://schemas.microsoft.com/office/drawing/2014/main" id="{4A842D75-B608-4F6C-958C-9FCA79BC7546}"/>
              </a:ext>
            </a:extLst>
          </p:cNvPr>
          <p:cNvPicPr>
            <a:picLocks noChangeAspect="1" noChangeArrowheads="1"/>
          </p:cNvPicPr>
          <p:nvPr/>
        </p:nvPicPr>
        <p:blipFill>
          <a:blip r:embed="rId2">
            <a:lum contrast="72000"/>
            <a:grayscl/>
            <a:biLevel thresh="50000"/>
            <a:extLst>
              <a:ext uri="{28A0092B-C50C-407E-A947-70E740481C1C}">
                <a14:useLocalDpi xmlns:a14="http://schemas.microsoft.com/office/drawing/2010/main" val="0"/>
              </a:ext>
            </a:extLst>
          </a:blip>
          <a:srcRect l="8504" t="45670" r="10551" b="1260"/>
          <a:stretch>
            <a:fillRect/>
          </a:stretch>
        </p:blipFill>
        <p:spPr bwMode="auto">
          <a:xfrm>
            <a:off x="1979613" y="3657600"/>
            <a:ext cx="5256212"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7" dur="500"/>
                                        <p:tgtEl>
                                          <p:spTgt spid="179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7383596-6C9E-489B-AF82-7D2370A5C770}"/>
              </a:ext>
            </a:extLst>
          </p:cNvPr>
          <p:cNvSpPr>
            <a:spLocks noGrp="1" noChangeArrowheads="1"/>
          </p:cNvSpPr>
          <p:nvPr>
            <p:ph type="title"/>
          </p:nvPr>
        </p:nvSpPr>
        <p:spPr>
          <a:xfrm>
            <a:off x="685800" y="474663"/>
            <a:ext cx="7772400" cy="611187"/>
          </a:xfrm>
        </p:spPr>
        <p:txBody>
          <a:bodyPr/>
          <a:lstStyle/>
          <a:p>
            <a:pPr eaLnBrk="1" hangingPunct="1"/>
            <a:r>
              <a:rPr lang="zh-CN" altLang="en-US"/>
              <a:t>第十四章　图的基本概念</a:t>
            </a:r>
          </a:p>
        </p:txBody>
      </p:sp>
      <p:sp>
        <p:nvSpPr>
          <p:cNvPr id="53251" name="Rectangle 3">
            <a:extLst>
              <a:ext uri="{FF2B5EF4-FFF2-40B4-BE49-F238E27FC236}">
                <a16:creationId xmlns:a16="http://schemas.microsoft.com/office/drawing/2014/main" id="{A057B2AC-7159-4FD1-982A-DD7B0DEEDCDE}"/>
              </a:ext>
            </a:extLst>
          </p:cNvPr>
          <p:cNvSpPr>
            <a:spLocks noGrp="1" noChangeArrowheads="1"/>
          </p:cNvSpPr>
          <p:nvPr>
            <p:ph type="body" idx="1"/>
          </p:nvPr>
        </p:nvSpPr>
        <p:spPr>
          <a:xfrm>
            <a:off x="655638" y="1500188"/>
            <a:ext cx="7773987" cy="4789487"/>
          </a:xfrm>
        </p:spPr>
        <p:txBody>
          <a:bodyPr/>
          <a:lstStyle/>
          <a:p>
            <a:pPr eaLnBrk="1" hangingPunct="1">
              <a:buFont typeface="Wingdings" panose="05000000000000000000" pitchFamily="2" charset="2"/>
              <a:buNone/>
            </a:pPr>
            <a:endParaRPr lang="zh-CN" altLang="en-US" sz="3600"/>
          </a:p>
          <a:p>
            <a:pPr eaLnBrk="1" hangingPunct="1">
              <a:buFont typeface="Wingdings" panose="05000000000000000000" pitchFamily="2" charset="2"/>
              <a:buNone/>
            </a:pPr>
            <a:r>
              <a:rPr lang="zh-CN" altLang="en-US" sz="3600"/>
              <a:t> </a:t>
            </a:r>
          </a:p>
          <a:p>
            <a:pPr eaLnBrk="1" hangingPunct="1">
              <a:buFont typeface="Wingdings" panose="05000000000000000000" pitchFamily="2" charset="2"/>
              <a:buNone/>
            </a:pPr>
            <a:r>
              <a:rPr lang="zh-CN" altLang="en-US" sz="3600"/>
              <a:t>      第二节：通路、回路、图的连通性</a:t>
            </a:r>
            <a:endParaRPr lang="en-US" altLang="zh-CN" sz="3600"/>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endParaRPr lang="en-US" altLang="zh-CN" sz="3600">
              <a:solidFill>
                <a:schemeClr val="bg2"/>
              </a:solidFill>
            </a:endParaRPr>
          </a:p>
          <a:p>
            <a:pPr eaLnBrk="1" hangingPunct="1">
              <a:buFont typeface="Wingdings" panose="05000000000000000000" pitchFamily="2" charset="2"/>
              <a:buNone/>
            </a:pPr>
            <a:endParaRPr lang="zh-CN" altLang="en-US" sz="3600">
              <a:solidFill>
                <a:schemeClr val="bg2"/>
              </a:solidFill>
            </a:endParaRPr>
          </a:p>
          <a:p>
            <a:pPr eaLnBrk="1" hangingPunct="1">
              <a:buFont typeface="Wingdings" panose="05000000000000000000" pitchFamily="2" charset="2"/>
              <a:buNone/>
            </a:pPr>
            <a:endParaRPr lang="zh-CN" altLang="en-US">
              <a:solidFill>
                <a:schemeClr val="accent2"/>
              </a:solidFill>
              <a:latin typeface="Verdana" panose="020B0604030504040204" pitchFamily="34" charset="0"/>
            </a:endParaRPr>
          </a:p>
          <a:p>
            <a:pPr lvl="1" eaLnBrk="1" hangingPunct="1">
              <a:buFont typeface="Wingdings" panose="05000000000000000000" pitchFamily="2" charset="2"/>
              <a:buNone/>
            </a:pPr>
            <a:r>
              <a:rPr lang="en-US" altLang="zh-CN" sz="3600">
                <a:solidFill>
                  <a:schemeClr val="tx1"/>
                </a:solidFill>
                <a:latin typeface="Verdana" panose="020B0604030504040204" pitchFamily="34" charset="0"/>
              </a:rPr>
              <a:t>  </a:t>
            </a:r>
            <a:endParaRPr lang="zh-CN" altLang="en-US" sz="3600">
              <a:solidFill>
                <a:schemeClr val="tx1"/>
              </a:solidFill>
              <a:latin typeface="Verdana" panose="020B0604030504040204" pitchFamily="34" charset="0"/>
            </a:endParaRPr>
          </a:p>
        </p:txBody>
      </p:sp>
      <p:pic>
        <p:nvPicPr>
          <p:cNvPr id="53252" name="Picture 21" descr="images">
            <a:extLst>
              <a:ext uri="{FF2B5EF4-FFF2-40B4-BE49-F238E27FC236}">
                <a16:creationId xmlns:a16="http://schemas.microsoft.com/office/drawing/2014/main" id="{7B7B4BB4-FA41-4EC4-A2BC-9DEC29D25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54325"/>
            <a:ext cx="571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A6698E1-D11D-44EF-8875-9F088DB1F9F4}"/>
              </a:ext>
            </a:extLst>
          </p:cNvPr>
          <p:cNvSpPr>
            <a:spLocks noGrp="1" noChangeArrowheads="1"/>
          </p:cNvSpPr>
          <p:nvPr>
            <p:ph type="title"/>
          </p:nvPr>
        </p:nvSpPr>
        <p:spPr>
          <a:xfrm>
            <a:off x="1143000" y="357188"/>
            <a:ext cx="6643688" cy="560387"/>
          </a:xfrm>
        </p:spPr>
        <p:txBody>
          <a:bodyPr/>
          <a:lstStyle/>
          <a:p>
            <a:pPr eaLnBrk="1" hangingPunct="1"/>
            <a:r>
              <a:rPr lang="en-US" altLang="zh-CN"/>
              <a:t>14.2 </a:t>
            </a:r>
            <a:r>
              <a:rPr lang="zh-CN" altLang="en-US"/>
              <a:t>通路和回路</a:t>
            </a:r>
          </a:p>
        </p:txBody>
      </p:sp>
      <p:sp>
        <p:nvSpPr>
          <p:cNvPr id="45059" name="Rectangle 3">
            <a:extLst>
              <a:ext uri="{FF2B5EF4-FFF2-40B4-BE49-F238E27FC236}">
                <a16:creationId xmlns:a16="http://schemas.microsoft.com/office/drawing/2014/main" id="{06C169E3-363D-4955-9ECB-0950FC19DB76}"/>
              </a:ext>
            </a:extLst>
          </p:cNvPr>
          <p:cNvSpPr>
            <a:spLocks noGrp="1" noChangeArrowheads="1"/>
          </p:cNvSpPr>
          <p:nvPr>
            <p:ph idx="1"/>
          </p:nvPr>
        </p:nvSpPr>
        <p:spPr>
          <a:xfrm>
            <a:off x="571500" y="1428750"/>
            <a:ext cx="7816850" cy="4808538"/>
          </a:xfrm>
        </p:spPr>
        <p:txBody>
          <a:bodyPr/>
          <a:lstStyle/>
          <a:p>
            <a:pPr eaLnBrk="1" hangingPunct="1">
              <a:lnSpc>
                <a:spcPct val="90000"/>
              </a:lnSpc>
              <a:buFont typeface="Wingdings" panose="05000000000000000000" pitchFamily="2" charset="2"/>
              <a:buNone/>
            </a:pPr>
            <a:r>
              <a:rPr lang="zh-CN" altLang="en-US">
                <a:ea typeface="仿宋_GB2312" pitchFamily="49" charset="-122"/>
              </a:rPr>
              <a:t>定义</a:t>
            </a:r>
            <a:r>
              <a:rPr lang="en-US" altLang="zh-CN">
                <a:ea typeface="仿宋_GB2312" pitchFamily="49" charset="-122"/>
              </a:rPr>
              <a:t>14.11: </a:t>
            </a:r>
            <a:r>
              <a:rPr lang="zh-CN" altLang="en-US">
                <a:ea typeface="仿宋_GB2312" pitchFamily="49" charset="-122"/>
              </a:rPr>
              <a:t>在有向图中，从某一顶点出发经过某些点边交替序列到达终点，此序列称为</a:t>
            </a:r>
            <a:r>
              <a:rPr lang="zh-CN" altLang="en-US">
                <a:solidFill>
                  <a:srgbClr val="FF0000"/>
                </a:solidFill>
                <a:ea typeface="仿宋_GB2312" pitchFamily="49" charset="-122"/>
              </a:rPr>
              <a:t>通路</a:t>
            </a:r>
            <a:r>
              <a:rPr lang="zh-CN" altLang="en-US">
                <a:ea typeface="仿宋_GB2312" pitchFamily="49" charset="-122"/>
              </a:rPr>
              <a:t>。</a:t>
            </a: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r>
              <a:rPr lang="zh-CN" altLang="en-US">
                <a:ea typeface="仿宋_GB2312" pitchFamily="49" charset="-122"/>
              </a:rPr>
              <a:t>而经过的各条边之间没有相同的通路称为</a:t>
            </a:r>
            <a:r>
              <a:rPr lang="zh-CN" altLang="en-US" i="1">
                <a:solidFill>
                  <a:srgbClr val="FF0000"/>
                </a:solidFill>
                <a:ea typeface="仿宋_GB2312" pitchFamily="49" charset="-122"/>
              </a:rPr>
              <a:t>简单通路</a:t>
            </a:r>
            <a:r>
              <a:rPr lang="zh-CN" altLang="en-US">
                <a:ea typeface="仿宋_GB2312" pitchFamily="49" charset="-122"/>
              </a:rPr>
              <a:t>。</a:t>
            </a: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r>
              <a:rPr lang="zh-CN" altLang="en-US">
                <a:ea typeface="仿宋_GB2312" pitchFamily="49" charset="-122"/>
              </a:rPr>
              <a:t>如果通路中顶点各不相同且边也各不相同，则称为</a:t>
            </a:r>
            <a:r>
              <a:rPr lang="zh-CN" altLang="en-US" i="1">
                <a:solidFill>
                  <a:srgbClr val="FF0000"/>
                </a:solidFill>
                <a:ea typeface="仿宋_GB2312" pitchFamily="49" charset="-122"/>
              </a:rPr>
              <a:t>初级通路或路径</a:t>
            </a:r>
            <a:r>
              <a:rPr lang="zh-CN" altLang="en-US">
                <a:ea typeface="仿宋_GB2312" pitchFamily="49" charset="-122"/>
              </a:rPr>
              <a:t>。</a:t>
            </a:r>
          </a:p>
          <a:p>
            <a:pPr eaLnBrk="1" hangingPunct="1">
              <a:lnSpc>
                <a:spcPct val="90000"/>
              </a:lnSpc>
              <a:buFont typeface="Wingdings" panose="05000000000000000000" pitchFamily="2" charset="2"/>
              <a:buNone/>
            </a:pPr>
            <a:endParaRPr lang="zh-CN" altLang="en-US">
              <a:ea typeface="仿宋_GB2312" pitchFamily="49" charset="-122"/>
            </a:endParaRPr>
          </a:p>
          <a:p>
            <a:pPr eaLnBrk="1" hangingPunct="1">
              <a:lnSpc>
                <a:spcPct val="90000"/>
              </a:lnSpc>
              <a:buFont typeface="Wingdings" panose="05000000000000000000" pitchFamily="2" charset="2"/>
              <a:buNone/>
            </a:pPr>
            <a:r>
              <a:rPr lang="zh-CN" altLang="en-US">
                <a:ea typeface="仿宋_GB2312" pitchFamily="49" charset="-122"/>
              </a:rPr>
              <a:t>如果通路的起点和终点重合，称此通路为</a:t>
            </a:r>
            <a:r>
              <a:rPr lang="zh-CN" altLang="en-US" i="1">
                <a:solidFill>
                  <a:srgbClr val="FF0000"/>
                </a:solidFill>
                <a:ea typeface="仿宋_GB2312" pitchFamily="49" charset="-122"/>
              </a:rPr>
              <a:t>回路</a:t>
            </a:r>
            <a:r>
              <a:rPr lang="zh-CN" altLang="en-US">
                <a:ea typeface="仿宋_GB2312" pitchFamily="49" charset="-122"/>
              </a:rPr>
              <a:t>。没有相同边的回路称为</a:t>
            </a:r>
            <a:r>
              <a:rPr lang="zh-CN" altLang="en-US" i="1">
                <a:solidFill>
                  <a:srgbClr val="FF0000"/>
                </a:solidFill>
                <a:ea typeface="仿宋_GB2312" pitchFamily="49" charset="-122"/>
              </a:rPr>
              <a:t>简单回路</a:t>
            </a:r>
            <a:r>
              <a:rPr lang="zh-CN" altLang="en-US">
                <a:ea typeface="仿宋_GB2312" pitchFamily="49" charset="-122"/>
              </a:rPr>
              <a:t>，没有相同边也没有相同点（除起始点和终止点外）的回路称为</a:t>
            </a:r>
            <a:r>
              <a:rPr lang="zh-CN" altLang="en-US" i="1">
                <a:solidFill>
                  <a:srgbClr val="FF0000"/>
                </a:solidFill>
                <a:ea typeface="仿宋_GB2312" pitchFamily="49" charset="-122"/>
              </a:rPr>
              <a:t>圈</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8C9523-1957-4242-AAC5-C7D7EE858CF0}"/>
              </a:ext>
            </a:extLst>
          </p:cNvPr>
          <p:cNvSpPr>
            <a:spLocks noGrp="1" noChangeArrowheads="1"/>
          </p:cNvSpPr>
          <p:nvPr>
            <p:ph type="title"/>
          </p:nvPr>
        </p:nvSpPr>
        <p:spPr>
          <a:xfrm>
            <a:off x="1071563" y="428625"/>
            <a:ext cx="6715125" cy="560388"/>
          </a:xfrm>
        </p:spPr>
        <p:txBody>
          <a:bodyPr/>
          <a:lstStyle/>
          <a:p>
            <a:pPr eaLnBrk="1" hangingPunct="1"/>
            <a:r>
              <a:rPr lang="en-US" altLang="zh-CN"/>
              <a:t>14.2 </a:t>
            </a:r>
            <a:r>
              <a:rPr lang="zh-CN" altLang="en-US"/>
              <a:t>通路和回路</a:t>
            </a:r>
          </a:p>
        </p:txBody>
      </p:sp>
      <p:sp>
        <p:nvSpPr>
          <p:cNvPr id="46083" name="Rectangle 3">
            <a:extLst>
              <a:ext uri="{FF2B5EF4-FFF2-40B4-BE49-F238E27FC236}">
                <a16:creationId xmlns:a16="http://schemas.microsoft.com/office/drawing/2014/main" id="{0667B6F4-E6FE-4C11-B1D0-46B587CB0044}"/>
              </a:ext>
            </a:extLst>
          </p:cNvPr>
          <p:cNvSpPr>
            <a:spLocks noGrp="1" noChangeArrowheads="1"/>
          </p:cNvSpPr>
          <p:nvPr>
            <p:ph idx="1"/>
          </p:nvPr>
        </p:nvSpPr>
        <p:spPr>
          <a:xfrm>
            <a:off x="571500" y="1219200"/>
            <a:ext cx="7772400" cy="4710113"/>
          </a:xfrm>
        </p:spPr>
        <p:txBody>
          <a:bodyPr/>
          <a:lstStyle/>
          <a:p>
            <a:pPr algn="just" eaLnBrk="1" hangingPunct="1">
              <a:buFont typeface="Wingdings" panose="05000000000000000000" pitchFamily="2" charset="2"/>
              <a:buNone/>
            </a:pPr>
            <a:r>
              <a:rPr lang="zh-CN" altLang="en-US">
                <a:ea typeface="仿宋_GB2312" pitchFamily="49" charset="-122"/>
              </a:rPr>
              <a:t>讨论：</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）从一个顶点到某一顶点的通路（若有的话）不一定是唯一的；</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a:t>
            </a:r>
            <a:r>
              <a:rPr lang="zh-CN" altLang="en-US">
                <a:solidFill>
                  <a:schemeClr val="accent2"/>
                </a:solidFill>
                <a:ea typeface="仿宋_GB2312" pitchFamily="49" charset="-122"/>
              </a:rPr>
              <a:t>通路的表示方法：</a:t>
            </a:r>
            <a:endParaRPr lang="zh-CN" altLang="en-US">
              <a:solidFill>
                <a:schemeClr val="accent2"/>
              </a:solidFill>
              <a:ea typeface="楷体_GB2312" pitchFamily="49" charset="-122"/>
            </a:endParaRPr>
          </a:p>
          <a:p>
            <a:pPr lvl="1" algn="just" eaLnBrk="1" hangingPunct="1">
              <a:buFont typeface="Wingdings" panose="05000000000000000000" pitchFamily="2" charset="2"/>
              <a:buNone/>
            </a:pPr>
            <a:r>
              <a:rPr lang="en-US" altLang="zh-CN">
                <a:ea typeface="仿宋_GB2312" pitchFamily="49" charset="-122"/>
              </a:rPr>
              <a:t>(a)</a:t>
            </a:r>
            <a:r>
              <a:rPr lang="zh-CN" altLang="en-US">
                <a:ea typeface="仿宋_GB2312" pitchFamily="49" charset="-122"/>
              </a:rPr>
              <a:t>边点序列表示法：</a:t>
            </a:r>
            <a:endParaRPr lang="zh-CN" altLang="en-US">
              <a:ea typeface="楷体_GB2312" pitchFamily="49" charset="-122"/>
            </a:endParaRPr>
          </a:p>
          <a:p>
            <a:pPr lvl="1" algn="just" eaLnBrk="1" hangingPunct="1">
              <a:buFont typeface="Wingdings" panose="05000000000000000000" pitchFamily="2" charset="2"/>
              <a:buNone/>
            </a:pPr>
            <a:r>
              <a:rPr lang="zh-CN" altLang="en-US">
                <a:ea typeface="仿宋_GB2312" pitchFamily="49" charset="-122"/>
              </a:rPr>
              <a:t> 设Ｇ＝＜Ｖ，Ｅ＞为一有向图，</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zh-CN" altLang="en-US">
                <a:ea typeface="仿宋_GB2312" pitchFamily="49" charset="-122"/>
              </a:rPr>
              <a:t>，则通路可以表示成：（</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3</a:t>
            </a:r>
            <a:r>
              <a:rPr lang="en-US" altLang="zh-CN">
                <a:ea typeface="仿宋_GB2312" pitchFamily="49" charset="-122"/>
              </a:rPr>
              <a:t>,……v</a:t>
            </a:r>
            <a:r>
              <a:rPr lang="en-US" altLang="zh-CN" baseline="-25000">
                <a:ea typeface="仿宋_GB2312" pitchFamily="49" charset="-122"/>
              </a:rPr>
              <a:t>k-1</a:t>
            </a:r>
            <a:r>
              <a:rPr lang="en-US" altLang="zh-CN">
                <a:ea typeface="仿宋_GB2312" pitchFamily="49" charset="-122"/>
              </a:rPr>
              <a:t>,e</a:t>
            </a:r>
            <a:r>
              <a:rPr lang="en-US" altLang="zh-CN" baseline="-25000">
                <a:ea typeface="仿宋_GB2312" pitchFamily="49" charset="-122"/>
              </a:rPr>
              <a:t>n</a:t>
            </a:r>
            <a:r>
              <a:rPr lang="en-US" altLang="zh-CN">
                <a:ea typeface="仿宋_GB2312" pitchFamily="49" charset="-122"/>
              </a:rPr>
              <a:t>,v</a:t>
            </a:r>
            <a:r>
              <a:rPr lang="en-US" altLang="zh-CN" baseline="-25000">
                <a:ea typeface="仿宋_GB2312" pitchFamily="49" charset="-122"/>
              </a:rPr>
              <a:t>k</a:t>
            </a:r>
            <a:r>
              <a:rPr lang="zh-CN" altLang="en-US">
                <a:ea typeface="仿宋_GB2312" pitchFamily="49" charset="-122"/>
              </a:rPr>
              <a:t>）</a:t>
            </a:r>
          </a:p>
          <a:p>
            <a:pPr lvl="1" algn="just" eaLnBrk="1" hangingPunct="1">
              <a:buFont typeface="Wingdings" panose="05000000000000000000" pitchFamily="2" charset="2"/>
              <a:buNone/>
            </a:pPr>
            <a:r>
              <a:rPr lang="en-US" altLang="zh-CN">
                <a:ea typeface="楷体_GB2312" pitchFamily="49" charset="-122"/>
              </a:rPr>
              <a:t>(b)</a:t>
            </a:r>
            <a:r>
              <a:rPr lang="zh-CN" altLang="en-US">
                <a:ea typeface="仿宋_GB2312" pitchFamily="49" charset="-122"/>
              </a:rPr>
              <a:t>也可仅用边的序列表示</a:t>
            </a:r>
          </a:p>
          <a:p>
            <a:pPr lvl="1" algn="just" eaLnBrk="1" hangingPunct="1">
              <a:buFont typeface="Wingdings" panose="05000000000000000000" pitchFamily="2" charset="2"/>
              <a:buNone/>
            </a:pPr>
            <a:r>
              <a:rPr lang="en-US" altLang="zh-CN">
                <a:ea typeface="仿宋_GB2312" pitchFamily="49" charset="-122"/>
              </a:rPr>
              <a:t>(c)</a:t>
            </a:r>
            <a:r>
              <a:rPr lang="zh-CN" altLang="en-US">
                <a:ea typeface="仿宋_GB2312" pitchFamily="49" charset="-122"/>
              </a:rPr>
              <a:t>顶点表示法</a:t>
            </a:r>
            <a:r>
              <a:rPr lang="en-US" altLang="zh-CN">
                <a:ea typeface="仿宋_GB2312" pitchFamily="49" charset="-122"/>
              </a:rPr>
              <a:t>(</a:t>
            </a:r>
            <a:r>
              <a:rPr lang="zh-CN" altLang="en-US">
                <a:ea typeface="仿宋_GB2312" pitchFamily="49" charset="-122"/>
              </a:rPr>
              <a:t>在简单图中</a:t>
            </a:r>
            <a:r>
              <a:rPr lang="en-US" altLang="zh-CN">
                <a:ea typeface="仿宋_GB2312" pitchFamily="49" charset="-122"/>
              </a:rPr>
              <a:t>)</a:t>
            </a:r>
            <a:r>
              <a:rPr lang="zh-CN" altLang="en-US">
                <a:ea typeface="仿宋_GB2312" pitchFamily="49" charset="-122"/>
              </a:rPr>
              <a:t>：（ </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 v</a:t>
            </a:r>
            <a:r>
              <a:rPr lang="en-US" altLang="zh-CN" baseline="-25000">
                <a:ea typeface="仿宋_GB2312" pitchFamily="49" charset="-122"/>
              </a:rPr>
              <a:t>2</a:t>
            </a:r>
            <a:r>
              <a:rPr lang="en-US" altLang="zh-CN">
                <a:ea typeface="仿宋_GB2312" pitchFamily="49" charset="-122"/>
              </a:rPr>
              <a:t> ,… v</a:t>
            </a:r>
            <a:r>
              <a:rPr lang="en-US" altLang="zh-CN" baseline="-25000">
                <a:ea typeface="仿宋_GB2312" pitchFamily="49" charset="-122"/>
              </a:rPr>
              <a:t>k</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(3)</a:t>
            </a:r>
            <a:r>
              <a:rPr lang="zh-CN" altLang="en-US">
                <a:ea typeface="仿宋_GB2312" pitchFamily="49" charset="-122"/>
              </a:rPr>
              <a:t>无向图中的以上术语的定义完全类似，不再重复。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0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C523415-E6FE-4C39-A761-65F0D59A5088}"/>
              </a:ext>
            </a:extLst>
          </p:cNvPr>
          <p:cNvSpPr>
            <a:spLocks noGrp="1" noChangeArrowheads="1"/>
          </p:cNvSpPr>
          <p:nvPr>
            <p:ph type="title"/>
          </p:nvPr>
        </p:nvSpPr>
        <p:spPr>
          <a:xfrm>
            <a:off x="1143000" y="357188"/>
            <a:ext cx="6643688" cy="560387"/>
          </a:xfrm>
        </p:spPr>
        <p:txBody>
          <a:bodyPr/>
          <a:lstStyle/>
          <a:p>
            <a:pPr eaLnBrk="1" hangingPunct="1"/>
            <a:r>
              <a:rPr lang="zh-CN" altLang="en-US"/>
              <a:t>例 </a:t>
            </a:r>
            <a:r>
              <a:rPr lang="en-US" altLang="zh-CN"/>
              <a:t>1</a:t>
            </a:r>
            <a:endParaRPr lang="zh-CN" altLang="en-US"/>
          </a:p>
        </p:txBody>
      </p:sp>
      <p:sp>
        <p:nvSpPr>
          <p:cNvPr id="47107" name="Rectangle 3">
            <a:extLst>
              <a:ext uri="{FF2B5EF4-FFF2-40B4-BE49-F238E27FC236}">
                <a16:creationId xmlns:a16="http://schemas.microsoft.com/office/drawing/2014/main" id="{0E988BFF-967F-43B4-B1B6-689A48B0459E}"/>
              </a:ext>
            </a:extLst>
          </p:cNvPr>
          <p:cNvSpPr>
            <a:spLocks noGrp="1" noChangeArrowheads="1"/>
          </p:cNvSpPr>
          <p:nvPr>
            <p:ph idx="1"/>
          </p:nvPr>
        </p:nvSpPr>
        <p:spPr>
          <a:xfrm>
            <a:off x="571500" y="1357313"/>
            <a:ext cx="7215188" cy="4881562"/>
          </a:xfrm>
        </p:spPr>
        <p:txBody>
          <a:bodyPr/>
          <a:lstStyle/>
          <a:p>
            <a:pPr algn="just" eaLnBrk="1" hangingPunct="1">
              <a:buFont typeface="Wingdings" panose="05000000000000000000" pitchFamily="2" charset="2"/>
              <a:buNone/>
            </a:pPr>
            <a:r>
              <a:rPr lang="zh-CN" altLang="en-US">
                <a:ea typeface="仿宋_GB2312" pitchFamily="49" charset="-122"/>
              </a:rPr>
              <a:t>例：给出有向图Ｇ</a:t>
            </a:r>
            <a:r>
              <a:rPr lang="en-US" altLang="zh-CN">
                <a:ea typeface="仿宋_GB2312" pitchFamily="49" charset="-122"/>
              </a:rPr>
              <a:t>,</a:t>
            </a:r>
            <a:r>
              <a:rPr lang="zh-CN" altLang="en-US">
                <a:ea typeface="仿宋_GB2312" pitchFamily="49" charset="-122"/>
              </a:rPr>
              <a:t>求起始于１</a:t>
            </a:r>
            <a:r>
              <a:rPr lang="en-US" altLang="zh-CN">
                <a:ea typeface="仿宋_GB2312" pitchFamily="49" charset="-122"/>
              </a:rPr>
              <a:t>,</a:t>
            </a:r>
            <a:r>
              <a:rPr lang="zh-CN" altLang="en-US">
                <a:ea typeface="仿宋_GB2312" pitchFamily="49" charset="-122"/>
              </a:rPr>
              <a:t>终止于３的通路。</a:t>
            </a:r>
          </a:p>
          <a:p>
            <a:pPr algn="just"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P</a:t>
            </a:r>
            <a:r>
              <a:rPr lang="en-US" altLang="zh-CN" baseline="-25000">
                <a:ea typeface="仿宋_GB2312" pitchFamily="49" charset="-122"/>
              </a:rPr>
              <a:t>1</a:t>
            </a:r>
            <a:r>
              <a:rPr lang="en-US" altLang="zh-CN">
                <a:ea typeface="仿宋_GB2312" pitchFamily="49" charset="-122"/>
              </a:rPr>
              <a:t>=(1,2,3)=(&lt;1,2&gt;,&lt;2,3&gt;)</a:t>
            </a:r>
          </a:p>
          <a:p>
            <a:pPr algn="just" eaLnBrk="1" hangingPunct="1">
              <a:buFont typeface="Wingdings" panose="05000000000000000000" pitchFamily="2" charset="2"/>
              <a:buNone/>
            </a:pPr>
            <a:r>
              <a:rPr lang="en-US" altLang="zh-CN">
                <a:ea typeface="仿宋_GB2312" pitchFamily="49" charset="-122"/>
              </a:rPr>
              <a:t>                             P</a:t>
            </a:r>
            <a:r>
              <a:rPr lang="en-US" altLang="zh-CN" baseline="-25000">
                <a:ea typeface="仿宋_GB2312" pitchFamily="49" charset="-122"/>
              </a:rPr>
              <a:t>2</a:t>
            </a:r>
            <a:r>
              <a:rPr lang="en-US" altLang="zh-CN">
                <a:ea typeface="仿宋_GB2312" pitchFamily="49" charset="-122"/>
              </a:rPr>
              <a:t>=(1,2,3,4,3) </a:t>
            </a:r>
          </a:p>
          <a:p>
            <a:pPr algn="just" eaLnBrk="1" hangingPunct="1">
              <a:buFont typeface="Wingdings" panose="05000000000000000000" pitchFamily="2" charset="2"/>
              <a:buNone/>
            </a:pPr>
            <a:r>
              <a:rPr lang="en-US" altLang="zh-CN">
                <a:ea typeface="仿宋_GB2312" pitchFamily="49" charset="-122"/>
              </a:rPr>
              <a:t>                             P</a:t>
            </a:r>
            <a:r>
              <a:rPr lang="en-US" altLang="zh-CN" baseline="-25000">
                <a:ea typeface="仿宋_GB2312" pitchFamily="49" charset="-122"/>
              </a:rPr>
              <a:t>3</a:t>
            </a:r>
            <a:r>
              <a:rPr lang="en-US" altLang="zh-CN">
                <a:ea typeface="仿宋_GB2312" pitchFamily="49" charset="-122"/>
              </a:rPr>
              <a:t>=(1,4,3)</a:t>
            </a:r>
            <a:endParaRPr lang="en-US" altLang="zh-CN">
              <a:ea typeface="楷体_GB2312" pitchFamily="49" charset="-122"/>
            </a:endParaRPr>
          </a:p>
          <a:p>
            <a:pPr eaLnBrk="1" hangingPunct="1">
              <a:buFont typeface="Wingdings" panose="05000000000000000000" pitchFamily="2" charset="2"/>
              <a:buNone/>
            </a:pPr>
            <a:r>
              <a:rPr lang="en-US" altLang="zh-CN">
                <a:ea typeface="仿宋_GB2312" pitchFamily="49" charset="-122"/>
              </a:rPr>
              <a:t>                             P</a:t>
            </a:r>
            <a:r>
              <a:rPr lang="en-US" altLang="zh-CN" baseline="-25000">
                <a:ea typeface="仿宋_GB2312" pitchFamily="49" charset="-122"/>
              </a:rPr>
              <a:t>4</a:t>
            </a:r>
            <a:r>
              <a:rPr lang="en-US" altLang="zh-CN">
                <a:ea typeface="仿宋_GB2312" pitchFamily="49" charset="-122"/>
              </a:rPr>
              <a:t>=(1,2,4,1,2,3)</a:t>
            </a:r>
          </a:p>
          <a:p>
            <a:pPr eaLnBrk="1" hangingPunct="1">
              <a:buFont typeface="Wingdings" panose="05000000000000000000" pitchFamily="2" charset="2"/>
              <a:buNone/>
            </a:pPr>
            <a:r>
              <a:rPr lang="en-US" altLang="zh-CN">
                <a:ea typeface="仿宋_GB2312" pitchFamily="49" charset="-122"/>
              </a:rPr>
              <a:t>                             P</a:t>
            </a:r>
            <a:r>
              <a:rPr lang="en-US" altLang="zh-CN" baseline="-25000">
                <a:ea typeface="仿宋_GB2312" pitchFamily="49" charset="-122"/>
              </a:rPr>
              <a:t>5</a:t>
            </a:r>
            <a:r>
              <a:rPr lang="en-US" altLang="zh-CN">
                <a:ea typeface="仿宋_GB2312" pitchFamily="49" charset="-122"/>
              </a:rPr>
              <a:t>=(1,2,4,1,4,3)</a:t>
            </a:r>
          </a:p>
          <a:p>
            <a:pPr eaLnBrk="1" hangingPunct="1">
              <a:buFont typeface="Wingdings" panose="05000000000000000000" pitchFamily="2" charset="2"/>
              <a:buNone/>
            </a:pPr>
            <a:r>
              <a:rPr lang="en-US" altLang="zh-CN">
                <a:ea typeface="仿宋_GB2312" pitchFamily="49" charset="-122"/>
              </a:rPr>
              <a:t>                             P</a:t>
            </a:r>
            <a:r>
              <a:rPr lang="en-US" altLang="zh-CN" baseline="-25000">
                <a:ea typeface="仿宋_GB2312" pitchFamily="49" charset="-122"/>
              </a:rPr>
              <a:t>6</a:t>
            </a:r>
            <a:r>
              <a:rPr lang="en-US" altLang="zh-CN">
                <a:ea typeface="仿宋_GB2312" pitchFamily="49" charset="-122"/>
              </a:rPr>
              <a:t>=(1,…,1,2,3),…</a:t>
            </a:r>
          </a:p>
          <a:p>
            <a:pPr algn="just" eaLnBrk="1" hangingPunct="1">
              <a:buFont typeface="Wingdings" panose="05000000000000000000" pitchFamily="2" charset="2"/>
              <a:buNone/>
            </a:pPr>
            <a:r>
              <a:rPr lang="zh-CN" altLang="en-US">
                <a:ea typeface="仿宋_GB2312" pitchFamily="49" charset="-122"/>
              </a:rPr>
              <a:t>可见：</a:t>
            </a: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）从</a:t>
            </a:r>
            <a:r>
              <a:rPr lang="en-US" altLang="zh-CN">
                <a:ea typeface="仿宋_GB2312" pitchFamily="49" charset="-122"/>
              </a:rPr>
              <a:t>1</a:t>
            </a:r>
            <a:r>
              <a:rPr lang="zh-CN" altLang="en-US">
                <a:ea typeface="仿宋_GB2312" pitchFamily="49" charset="-122"/>
              </a:rPr>
              <a:t>到</a:t>
            </a:r>
            <a:r>
              <a:rPr lang="en-US" altLang="zh-CN">
                <a:ea typeface="仿宋_GB2312" pitchFamily="49" charset="-122"/>
              </a:rPr>
              <a:t>3</a:t>
            </a:r>
            <a:r>
              <a:rPr lang="zh-CN" altLang="en-US">
                <a:ea typeface="仿宋_GB2312" pitchFamily="49" charset="-122"/>
              </a:rPr>
              <a:t>有无限条通路，∵中间有回路；</a:t>
            </a:r>
            <a:endParaRPr lang="zh-CN" altLang="en-US">
              <a:ea typeface="楷体_GB2312" pitchFamily="49" charset="-122"/>
            </a:endParaRPr>
          </a:p>
          <a:p>
            <a:pPr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）上例中的</a:t>
            </a:r>
            <a:r>
              <a:rPr lang="en-US" altLang="zh-CN">
                <a:ea typeface="仿宋_GB2312" pitchFamily="49" charset="-122"/>
              </a:rPr>
              <a:t>P</a:t>
            </a:r>
            <a:r>
              <a:rPr lang="en-US" altLang="zh-CN" baseline="-25000">
                <a:ea typeface="仿宋_GB2312" pitchFamily="49" charset="-122"/>
              </a:rPr>
              <a:t>1 </a:t>
            </a:r>
            <a:r>
              <a:rPr lang="zh-CN" altLang="en-US" baseline="-25000">
                <a:ea typeface="仿宋_GB2312" pitchFamily="49" charset="-122"/>
              </a:rPr>
              <a:t>，</a:t>
            </a:r>
            <a:r>
              <a:rPr lang="en-US" altLang="zh-CN">
                <a:ea typeface="仿宋_GB2312" pitchFamily="49" charset="-122"/>
              </a:rPr>
              <a:t>P</a:t>
            </a:r>
            <a:r>
              <a:rPr lang="en-US" altLang="zh-CN" baseline="-25000">
                <a:ea typeface="仿宋_GB2312" pitchFamily="49" charset="-122"/>
              </a:rPr>
              <a:t>2</a:t>
            </a:r>
            <a:r>
              <a:rPr lang="zh-CN" altLang="en-US" baseline="-25000">
                <a:ea typeface="仿宋_GB2312" pitchFamily="49" charset="-122"/>
              </a:rPr>
              <a:t>， </a:t>
            </a:r>
            <a:r>
              <a:rPr lang="en-US" altLang="zh-CN">
                <a:ea typeface="仿宋_GB2312" pitchFamily="49" charset="-122"/>
              </a:rPr>
              <a:t>P</a:t>
            </a:r>
            <a:r>
              <a:rPr lang="en-US" altLang="zh-CN" baseline="-25000">
                <a:ea typeface="仿宋_GB2312" pitchFamily="49" charset="-122"/>
              </a:rPr>
              <a:t>3</a:t>
            </a:r>
            <a:r>
              <a:rPr lang="zh-CN" altLang="en-US" baseline="-25000">
                <a:ea typeface="仿宋_GB2312" pitchFamily="49" charset="-122"/>
              </a:rPr>
              <a:t>， </a:t>
            </a:r>
            <a:r>
              <a:rPr lang="en-US" altLang="zh-CN">
                <a:ea typeface="仿宋_GB2312" pitchFamily="49" charset="-122"/>
              </a:rPr>
              <a:t>P</a:t>
            </a:r>
            <a:r>
              <a:rPr lang="en-US" altLang="zh-CN" baseline="-25000">
                <a:ea typeface="仿宋_GB2312" pitchFamily="49" charset="-122"/>
              </a:rPr>
              <a:t>5</a:t>
            </a:r>
            <a:r>
              <a:rPr lang="zh-CN" altLang="en-US">
                <a:ea typeface="仿宋_GB2312" pitchFamily="49" charset="-122"/>
              </a:rPr>
              <a:t>为简单通路。</a:t>
            </a:r>
          </a:p>
        </p:txBody>
      </p:sp>
      <p:pic>
        <p:nvPicPr>
          <p:cNvPr id="56324" name="Picture 4" descr="119">
            <a:extLst>
              <a:ext uri="{FF2B5EF4-FFF2-40B4-BE49-F238E27FC236}">
                <a16:creationId xmlns:a16="http://schemas.microsoft.com/office/drawing/2014/main" id="{F823C6C9-C082-4BE5-99EA-3F7BC58B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928813"/>
            <a:ext cx="24558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10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0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636F259-18AC-40C8-8789-EF3E8ABC2151}"/>
              </a:ext>
            </a:extLst>
          </p:cNvPr>
          <p:cNvSpPr>
            <a:spLocks noGrp="1" noChangeArrowheads="1"/>
          </p:cNvSpPr>
          <p:nvPr>
            <p:ph type="title"/>
          </p:nvPr>
        </p:nvSpPr>
        <p:spPr>
          <a:xfrm>
            <a:off x="1143000" y="368300"/>
            <a:ext cx="6572250" cy="560388"/>
          </a:xfrm>
        </p:spPr>
        <p:txBody>
          <a:bodyPr/>
          <a:lstStyle/>
          <a:p>
            <a:pPr eaLnBrk="1" hangingPunct="1"/>
            <a:r>
              <a:rPr lang="zh-CN" altLang="en-US"/>
              <a:t>通路的性质</a:t>
            </a:r>
            <a:endParaRPr lang="zh-CN" altLang="en-US" sz="2800"/>
          </a:p>
        </p:txBody>
      </p:sp>
      <p:sp>
        <p:nvSpPr>
          <p:cNvPr id="48131" name="Rectangle 3">
            <a:extLst>
              <a:ext uri="{FF2B5EF4-FFF2-40B4-BE49-F238E27FC236}">
                <a16:creationId xmlns:a16="http://schemas.microsoft.com/office/drawing/2014/main" id="{E7F0C679-B452-432D-A281-97FF3B18A90E}"/>
              </a:ext>
            </a:extLst>
          </p:cNvPr>
          <p:cNvSpPr>
            <a:spLocks noGrp="1" noChangeArrowheads="1"/>
          </p:cNvSpPr>
          <p:nvPr>
            <p:ph idx="1"/>
          </p:nvPr>
        </p:nvSpPr>
        <p:spPr>
          <a:xfrm>
            <a:off x="500063" y="1500188"/>
            <a:ext cx="7772400" cy="4357687"/>
          </a:xfrm>
        </p:spPr>
        <p:txBody>
          <a:bodyPr/>
          <a:lstStyle/>
          <a:p>
            <a:pPr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a:t>
            </a:r>
            <a:r>
              <a:rPr lang="zh-CN" altLang="en-US">
                <a:ea typeface="仿宋_GB2312" pitchFamily="49" charset="-122"/>
              </a:rPr>
              <a:t>通路</a:t>
            </a:r>
            <a:r>
              <a:rPr lang="en-US" altLang="zh-CN">
                <a:ea typeface="仿宋_GB2312" pitchFamily="49" charset="-122"/>
              </a:rPr>
              <a:t>P</a:t>
            </a:r>
            <a:r>
              <a:rPr lang="zh-CN" altLang="en-US">
                <a:ea typeface="仿宋_GB2312" pitchFamily="49" charset="-122"/>
              </a:rPr>
              <a:t>中边的条数称为通路</a:t>
            </a:r>
            <a:r>
              <a:rPr lang="en-US" altLang="zh-CN" u="sng">
                <a:solidFill>
                  <a:srgbClr val="FF0000"/>
                </a:solidFill>
                <a:ea typeface="仿宋_GB2312" pitchFamily="49" charset="-122"/>
              </a:rPr>
              <a:t>P</a:t>
            </a:r>
            <a:r>
              <a:rPr lang="zh-CN" altLang="en-US" u="sng">
                <a:solidFill>
                  <a:srgbClr val="FF0000"/>
                </a:solidFill>
                <a:ea typeface="仿宋_GB2312" pitchFamily="49" charset="-122"/>
              </a:rPr>
              <a:t>的长度</a:t>
            </a:r>
            <a:r>
              <a:rPr lang="zh-CN" altLang="en-US">
                <a:ea typeface="仿宋_GB2312" pitchFamily="49" charset="-122"/>
              </a:rPr>
              <a:t>（路长）。长度为</a:t>
            </a:r>
            <a:r>
              <a:rPr lang="en-US" altLang="zh-CN">
                <a:ea typeface="仿宋_GB2312" pitchFamily="49" charset="-122"/>
              </a:rPr>
              <a:t>0</a:t>
            </a:r>
            <a:r>
              <a:rPr lang="zh-CN" altLang="en-US">
                <a:ea typeface="仿宋_GB2312" pitchFamily="49" charset="-122"/>
              </a:rPr>
              <a:t>的通路定义为一个单独的顶点。</a:t>
            </a:r>
          </a:p>
          <a:p>
            <a:pPr eaLnBrk="1" hangingPunct="1">
              <a:buFont typeface="Wingdings" panose="05000000000000000000" pitchFamily="2" charset="2"/>
              <a:buNone/>
            </a:pPr>
            <a:r>
              <a:rPr lang="zh-CN" altLang="en-US">
                <a:ea typeface="仿宋_GB2312" pitchFamily="49" charset="-122"/>
              </a:rPr>
              <a:t>定理</a:t>
            </a:r>
            <a:r>
              <a:rPr lang="en-US" altLang="zh-CN">
                <a:ea typeface="仿宋_GB2312" pitchFamily="49" charset="-122"/>
              </a:rPr>
              <a:t>14.5:</a:t>
            </a:r>
            <a:r>
              <a:rPr lang="zh-CN" altLang="en-US">
                <a:ea typeface="仿宋_GB2312" pitchFamily="49" charset="-122"/>
              </a:rPr>
              <a:t>设图Ｇ＝＜Ｖ，Ｅ＞，ｎ是Ｖ中的顶点数（即｜Ｖ｜＝ｎ），如果从</a:t>
            </a:r>
            <a:r>
              <a:rPr lang="en-US" altLang="zh-CN">
                <a:ea typeface="仿宋_GB2312" pitchFamily="49" charset="-122"/>
              </a:rPr>
              <a:t>v</a:t>
            </a:r>
            <a:r>
              <a:rPr lang="en-US" altLang="zh-CN" baseline="-25000">
                <a:ea typeface="仿宋_GB2312" pitchFamily="49" charset="-122"/>
              </a:rPr>
              <a:t>1</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a:t>
            </a:r>
            <a:r>
              <a:rPr lang="zh-CN" altLang="en-US">
                <a:ea typeface="仿宋_GB2312" pitchFamily="49" charset="-122"/>
              </a:rPr>
              <a:t>有一条通路，则从</a:t>
            </a:r>
            <a:r>
              <a:rPr lang="en-US" altLang="zh-CN">
                <a:ea typeface="仿宋_GB2312" pitchFamily="49" charset="-122"/>
              </a:rPr>
              <a:t>v</a:t>
            </a:r>
            <a:r>
              <a:rPr lang="en-US" altLang="zh-CN" baseline="-25000">
                <a:ea typeface="仿宋_GB2312" pitchFamily="49" charset="-122"/>
              </a:rPr>
              <a:t>1</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2</a:t>
            </a:r>
            <a:r>
              <a:rPr lang="zh-CN" altLang="en-US">
                <a:ea typeface="仿宋_GB2312" pitchFamily="49" charset="-122"/>
              </a:rPr>
              <a:t>有一条长度不大于</a:t>
            </a:r>
            <a:r>
              <a:rPr lang="en-US" altLang="zh-CN">
                <a:ea typeface="仿宋_GB2312" pitchFamily="49" charset="-122"/>
              </a:rPr>
              <a:t>n-1</a:t>
            </a:r>
            <a:r>
              <a:rPr lang="zh-CN" altLang="en-US">
                <a:ea typeface="仿宋_GB2312" pitchFamily="49" charset="-122"/>
              </a:rPr>
              <a:t>的通路。 </a:t>
            </a:r>
            <a:endParaRPr lang="zh-CN" altLang="en-US">
              <a:ea typeface="楷体_GB2312" pitchFamily="49" charset="-122"/>
            </a:endParaRPr>
          </a:p>
          <a:p>
            <a:pPr eaLnBrk="1" hangingPunct="1">
              <a:buFont typeface="Wingdings" panose="05000000000000000000" pitchFamily="2" charset="2"/>
              <a:buNone/>
            </a:pPr>
            <a:r>
              <a:rPr lang="zh-CN" altLang="en-US">
                <a:ea typeface="仿宋_GB2312" pitchFamily="49" charset="-122"/>
              </a:rPr>
              <a:t>推论</a:t>
            </a:r>
            <a:r>
              <a:rPr lang="en-US" altLang="zh-CN">
                <a:ea typeface="仿宋_GB2312" pitchFamily="49" charset="-122"/>
              </a:rPr>
              <a:t>:</a:t>
            </a:r>
            <a:r>
              <a:rPr lang="zh-CN" altLang="en-US">
                <a:ea typeface="仿宋_GB2312" pitchFamily="49" charset="-122"/>
              </a:rPr>
              <a:t>设图Ｇ＝＜Ｖ，Ｅ＞，ｎ是Ｖ中的顶点数（即｜Ｖ｜＝ｎ），如果从</a:t>
            </a:r>
            <a:r>
              <a:rPr lang="en-US" altLang="zh-CN">
                <a:ea typeface="仿宋_GB2312" pitchFamily="49" charset="-122"/>
              </a:rPr>
              <a:t>v</a:t>
            </a:r>
            <a:r>
              <a:rPr lang="en-US" altLang="zh-CN" baseline="-25000">
                <a:ea typeface="仿宋_GB2312" pitchFamily="49" charset="-122"/>
              </a:rPr>
              <a:t>1</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a:t>
            </a:r>
            <a:r>
              <a:rPr lang="zh-CN" altLang="en-US">
                <a:ea typeface="仿宋_GB2312" pitchFamily="49" charset="-122"/>
              </a:rPr>
              <a:t>有一条通路，则从</a:t>
            </a:r>
            <a:r>
              <a:rPr lang="en-US" altLang="zh-CN">
                <a:ea typeface="仿宋_GB2312" pitchFamily="49" charset="-122"/>
              </a:rPr>
              <a:t>v</a:t>
            </a:r>
            <a:r>
              <a:rPr lang="en-US" altLang="zh-CN" baseline="-25000">
                <a:ea typeface="仿宋_GB2312" pitchFamily="49" charset="-122"/>
              </a:rPr>
              <a:t>1</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2</a:t>
            </a:r>
            <a:r>
              <a:rPr lang="zh-CN" altLang="en-US">
                <a:ea typeface="仿宋_GB2312" pitchFamily="49" charset="-122"/>
              </a:rPr>
              <a:t>有一条长度不大于</a:t>
            </a:r>
            <a:r>
              <a:rPr lang="en-US" altLang="zh-CN">
                <a:ea typeface="仿宋_GB2312" pitchFamily="49" charset="-122"/>
              </a:rPr>
              <a:t>n-1</a:t>
            </a:r>
            <a:r>
              <a:rPr lang="zh-CN" altLang="en-US">
                <a:ea typeface="仿宋_GB2312" pitchFamily="49" charset="-122"/>
              </a:rPr>
              <a:t>的初级通路（路径）。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E756C9E-0512-4EC6-8992-560EA2F53B89}"/>
              </a:ext>
            </a:extLst>
          </p:cNvPr>
          <p:cNvSpPr>
            <a:spLocks noGrp="1" noChangeArrowheads="1"/>
          </p:cNvSpPr>
          <p:nvPr>
            <p:ph type="title"/>
          </p:nvPr>
        </p:nvSpPr>
        <p:spPr>
          <a:xfrm>
            <a:off x="1143000" y="428625"/>
            <a:ext cx="6643688" cy="560388"/>
          </a:xfrm>
        </p:spPr>
        <p:txBody>
          <a:bodyPr/>
          <a:lstStyle/>
          <a:p>
            <a:pPr eaLnBrk="1" hangingPunct="1"/>
            <a:r>
              <a:rPr lang="zh-CN" altLang="en-US"/>
              <a:t>通路和回路的性质</a:t>
            </a:r>
          </a:p>
        </p:txBody>
      </p:sp>
      <p:sp>
        <p:nvSpPr>
          <p:cNvPr id="534531" name="Rectangle 3">
            <a:extLst>
              <a:ext uri="{FF2B5EF4-FFF2-40B4-BE49-F238E27FC236}">
                <a16:creationId xmlns:a16="http://schemas.microsoft.com/office/drawing/2014/main" id="{51CCEDDA-774B-4B7C-8170-4688EF289F0F}"/>
              </a:ext>
            </a:extLst>
          </p:cNvPr>
          <p:cNvSpPr>
            <a:spLocks noGrp="1" noChangeArrowheads="1"/>
          </p:cNvSpPr>
          <p:nvPr>
            <p:ph idx="1"/>
          </p:nvPr>
        </p:nvSpPr>
        <p:spPr>
          <a:xfrm>
            <a:off x="585788" y="1500188"/>
            <a:ext cx="7772400" cy="4071937"/>
          </a:xfrm>
        </p:spPr>
        <p:txBody>
          <a:bodyPr/>
          <a:lstStyle/>
          <a:p>
            <a:pPr eaLnBrk="1" hangingPunct="1">
              <a:buFont typeface="Wingdings" panose="05000000000000000000" pitchFamily="2" charset="2"/>
              <a:buNone/>
            </a:pPr>
            <a:r>
              <a:rPr lang="zh-CN" altLang="en-US">
                <a:ea typeface="仿宋_GB2312" pitchFamily="49" charset="-122"/>
              </a:rPr>
              <a:t>定理</a:t>
            </a:r>
            <a:r>
              <a:rPr lang="en-US" altLang="zh-CN">
                <a:ea typeface="仿宋_GB2312" pitchFamily="49" charset="-122"/>
              </a:rPr>
              <a:t>14.6</a:t>
            </a:r>
            <a:r>
              <a:rPr lang="zh-CN" altLang="en-US">
                <a:ea typeface="仿宋_GB2312" pitchFamily="49" charset="-122"/>
              </a:rPr>
              <a:t>：在ｎ阶图中，从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如果存在一条回路的话，则从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一定存在一条长度小于或等于ｎ的回路。</a:t>
            </a:r>
          </a:p>
          <a:p>
            <a:pPr eaLnBrk="1" hangingPunct="1">
              <a:buFont typeface="Wingdings" panose="05000000000000000000" pitchFamily="2" charset="2"/>
              <a:buNone/>
            </a:pPr>
            <a:endParaRPr lang="zh-CN" altLang="en-US">
              <a:ea typeface="仿宋_GB2312" pitchFamily="49" charset="-122"/>
            </a:endParaRPr>
          </a:p>
          <a:p>
            <a:pPr eaLnBrk="1" hangingPunct="1">
              <a:buFont typeface="Wingdings" panose="05000000000000000000" pitchFamily="2" charset="2"/>
              <a:buNone/>
            </a:pPr>
            <a:r>
              <a:rPr lang="zh-CN" altLang="en-US">
                <a:ea typeface="仿宋_GB2312" pitchFamily="49" charset="-122"/>
              </a:rPr>
              <a:t>推论：在ｎ阶图中，从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如果存在一条简单回路的话，则从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一定存在一条长度小于或等于ｎ的初级回路。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4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89A6BA5-EA9D-40F4-BC7A-373E222BCA7C}"/>
              </a:ext>
            </a:extLst>
          </p:cNvPr>
          <p:cNvSpPr>
            <a:spLocks noGrp="1" noChangeArrowheads="1"/>
          </p:cNvSpPr>
          <p:nvPr>
            <p:ph type="title"/>
          </p:nvPr>
        </p:nvSpPr>
        <p:spPr/>
        <p:txBody>
          <a:bodyPr/>
          <a:lstStyle/>
          <a:p>
            <a:r>
              <a:rPr lang="zh-CN" altLang="en-US"/>
              <a:t>通路和回路</a:t>
            </a:r>
          </a:p>
        </p:txBody>
      </p:sp>
      <p:sp>
        <p:nvSpPr>
          <p:cNvPr id="192515" name="Rectangle 3">
            <a:extLst>
              <a:ext uri="{FF2B5EF4-FFF2-40B4-BE49-F238E27FC236}">
                <a16:creationId xmlns:a16="http://schemas.microsoft.com/office/drawing/2014/main" id="{D3B283CC-774D-4B45-B344-A09C789CCB79}"/>
              </a:ext>
            </a:extLst>
          </p:cNvPr>
          <p:cNvSpPr>
            <a:spLocks noGrp="1" noChangeArrowheads="1"/>
          </p:cNvSpPr>
          <p:nvPr>
            <p:ph type="body" idx="1"/>
          </p:nvPr>
        </p:nvSpPr>
        <p:spPr>
          <a:xfrm>
            <a:off x="539750" y="1341438"/>
            <a:ext cx="7532688" cy="4895850"/>
          </a:xfrm>
        </p:spPr>
        <p:txBody>
          <a:bodyPr/>
          <a:lstStyle/>
          <a:p>
            <a:r>
              <a:rPr lang="zh-CN" altLang="en-US" sz="2800"/>
              <a:t>例：</a:t>
            </a:r>
          </a:p>
          <a:p>
            <a:pPr>
              <a:buFont typeface="Wingdings" panose="05000000000000000000" pitchFamily="2" charset="2"/>
              <a:buNone/>
            </a:pPr>
            <a:r>
              <a:rPr lang="en-US" altLang="zh-CN" sz="2800"/>
              <a:t>         1. </a:t>
            </a:r>
            <a:r>
              <a:rPr lang="zh-CN" altLang="en-US" sz="2800"/>
              <a:t>无向完全图</a:t>
            </a:r>
            <a:r>
              <a:rPr lang="en-US" altLang="zh-CN" sz="2800"/>
              <a:t>K</a:t>
            </a:r>
            <a:r>
              <a:rPr lang="en-US" altLang="zh-CN" sz="2800" baseline="-25000"/>
              <a:t>n</a:t>
            </a:r>
            <a:r>
              <a:rPr lang="zh-CN" altLang="en-US" sz="2800"/>
              <a:t>（</a:t>
            </a:r>
            <a:r>
              <a:rPr lang="en-US" altLang="zh-CN" sz="2800"/>
              <a:t>n</a:t>
            </a:r>
            <a:r>
              <a:rPr lang="zh-CN" altLang="en-US" sz="2800"/>
              <a:t>≥</a:t>
            </a:r>
            <a:r>
              <a:rPr lang="en-US" altLang="zh-CN" sz="2800"/>
              <a:t>3</a:t>
            </a:r>
            <a:r>
              <a:rPr lang="zh-CN" altLang="en-US" sz="2800"/>
              <a:t>）中有几种非同构的圈？</a:t>
            </a:r>
          </a:p>
          <a:p>
            <a:pPr>
              <a:buFont typeface="Wingdings" panose="05000000000000000000" pitchFamily="2" charset="2"/>
              <a:buNone/>
            </a:pPr>
            <a:r>
              <a:rPr lang="zh-CN" altLang="en-US" sz="2800"/>
              <a:t>         </a:t>
            </a:r>
            <a:r>
              <a:rPr lang="en-US" altLang="zh-CN" sz="2800"/>
              <a:t>2. </a:t>
            </a:r>
            <a:r>
              <a:rPr lang="zh-CN" altLang="en-US" sz="2800"/>
              <a:t>无向完全图</a:t>
            </a:r>
            <a:r>
              <a:rPr lang="en-US" altLang="zh-CN" sz="2800"/>
              <a:t>K</a:t>
            </a:r>
            <a:r>
              <a:rPr lang="en-US" altLang="zh-CN" sz="2800" baseline="-25000"/>
              <a:t>3</a:t>
            </a:r>
            <a:r>
              <a:rPr lang="zh-CN" altLang="en-US" sz="2800"/>
              <a:t>的顶点依次标定为</a:t>
            </a:r>
            <a:r>
              <a:rPr lang="en-US" altLang="zh-CN" sz="2800"/>
              <a:t>a</a:t>
            </a:r>
            <a:r>
              <a:rPr lang="zh-CN" altLang="en-US" sz="2800"/>
              <a:t>，</a:t>
            </a:r>
            <a:r>
              <a:rPr lang="en-US" altLang="zh-CN" sz="2800"/>
              <a:t>b</a:t>
            </a:r>
            <a:r>
              <a:rPr lang="zh-CN" altLang="en-US" sz="2800"/>
              <a:t>，</a:t>
            </a:r>
            <a:r>
              <a:rPr lang="en-US" altLang="zh-CN" sz="2800"/>
              <a:t>c. </a:t>
            </a:r>
            <a:r>
              <a:rPr lang="zh-CN" altLang="en-US" sz="2800"/>
              <a:t>在定义意义下</a:t>
            </a:r>
            <a:r>
              <a:rPr lang="en-US" altLang="zh-CN" sz="2800"/>
              <a:t>K</a:t>
            </a:r>
            <a:r>
              <a:rPr lang="en-US" altLang="zh-CN" sz="2800" baseline="-25000"/>
              <a:t>3</a:t>
            </a:r>
            <a:r>
              <a:rPr lang="zh-CN" altLang="en-US" sz="2800"/>
              <a:t>中有多少 不同的长度为</a:t>
            </a:r>
            <a:r>
              <a:rPr lang="en-US" altLang="zh-CN" sz="2800"/>
              <a:t>3</a:t>
            </a:r>
            <a:r>
              <a:rPr lang="zh-CN" altLang="en-US" sz="2800"/>
              <a:t>的圈？</a:t>
            </a:r>
          </a:p>
          <a:p>
            <a:pPr>
              <a:buFont typeface="Wingdings" panose="05000000000000000000" pitchFamily="2" charset="2"/>
              <a:buNone/>
            </a:pP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7" dur="500"/>
                                        <p:tgtEl>
                                          <p:spTgt spid="19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D4D9785-14F7-4118-8E84-8E413C1415B6}"/>
              </a:ext>
            </a:extLst>
          </p:cNvPr>
          <p:cNvSpPr>
            <a:spLocks noGrp="1" noChangeArrowheads="1"/>
          </p:cNvSpPr>
          <p:nvPr>
            <p:ph type="title"/>
          </p:nvPr>
        </p:nvSpPr>
        <p:spPr>
          <a:xfrm>
            <a:off x="1143000" y="368300"/>
            <a:ext cx="6572250" cy="560388"/>
          </a:xfrm>
        </p:spPr>
        <p:txBody>
          <a:bodyPr/>
          <a:lstStyle/>
          <a:p>
            <a:pPr eaLnBrk="1" hangingPunct="1"/>
            <a:r>
              <a:rPr lang="en-US" altLang="zh-CN"/>
              <a:t>14.3 </a:t>
            </a:r>
            <a:r>
              <a:rPr lang="zh-CN" altLang="en-US"/>
              <a:t>图的连通性</a:t>
            </a:r>
          </a:p>
        </p:txBody>
      </p:sp>
      <p:sp>
        <p:nvSpPr>
          <p:cNvPr id="537603" name="Rectangle 3">
            <a:extLst>
              <a:ext uri="{FF2B5EF4-FFF2-40B4-BE49-F238E27FC236}">
                <a16:creationId xmlns:a16="http://schemas.microsoft.com/office/drawing/2014/main" id="{81FC25C0-3520-40B7-9C23-9AE7CDB2F725}"/>
              </a:ext>
            </a:extLst>
          </p:cNvPr>
          <p:cNvSpPr>
            <a:spLocks noGrp="1" noChangeArrowheads="1"/>
          </p:cNvSpPr>
          <p:nvPr>
            <p:ph idx="1"/>
          </p:nvPr>
        </p:nvSpPr>
        <p:spPr>
          <a:xfrm>
            <a:off x="571500" y="1428750"/>
            <a:ext cx="7772400" cy="3714750"/>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14.12</a:t>
            </a:r>
            <a:r>
              <a:rPr lang="zh-CN" altLang="en-US">
                <a:ea typeface="仿宋_GB2312" pitchFamily="49" charset="-122"/>
              </a:rPr>
              <a:t>：设无向图Ｇ</a:t>
            </a:r>
            <a:r>
              <a:rPr lang="en-US" altLang="zh-CN">
                <a:ea typeface="仿宋_GB2312" pitchFamily="49" charset="-122"/>
              </a:rPr>
              <a:t>=&lt;V,E&gt;</a:t>
            </a:r>
            <a:r>
              <a:rPr lang="zh-CN" altLang="en-US">
                <a:ea typeface="仿宋_GB2312" pitchFamily="49" charset="-122"/>
              </a:rPr>
              <a:t>，且</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∈V</a:t>
            </a:r>
            <a:r>
              <a:rPr lang="zh-CN" altLang="en-US">
                <a:ea typeface="仿宋_GB2312" pitchFamily="49" charset="-122"/>
              </a:rPr>
              <a:t>，若从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存在一条通路的话，则称</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i</a:t>
            </a:r>
            <a:r>
              <a:rPr lang="zh-CN" altLang="en-US">
                <a:solidFill>
                  <a:srgbClr val="FF0000"/>
                </a:solidFill>
                <a:ea typeface="仿宋_GB2312" pitchFamily="49" charset="-122"/>
              </a:rPr>
              <a:t>，</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j</a:t>
            </a:r>
            <a:r>
              <a:rPr lang="zh-CN" altLang="en-US">
                <a:solidFill>
                  <a:srgbClr val="FF0000"/>
                </a:solidFill>
                <a:ea typeface="仿宋_GB2312" pitchFamily="49" charset="-122"/>
              </a:rPr>
              <a:t>是连通的</a:t>
            </a:r>
            <a:r>
              <a:rPr lang="zh-CN" altLang="en-US">
                <a:ea typeface="仿宋_GB2312" pitchFamily="49" charset="-122"/>
              </a:rPr>
              <a:t>。一般认为</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到自身是连通的。</a:t>
            </a:r>
          </a:p>
          <a:p>
            <a:pPr algn="just" eaLnBrk="1" hangingPunct="1">
              <a:buFont typeface="Wingdings" panose="05000000000000000000" pitchFamily="2" charset="2"/>
              <a:buNone/>
            </a:pPr>
            <a:endParaRPr lang="zh-CN" altLang="en-US">
              <a:ea typeface="仿宋_GB2312" pitchFamily="49" charset="-122"/>
            </a:endParaRPr>
          </a:p>
          <a:p>
            <a:pPr algn="just" eaLnBrk="1" hangingPunct="1">
              <a:buFont typeface="Wingdings" panose="05000000000000000000" pitchFamily="2" charset="2"/>
              <a:buNone/>
            </a:pPr>
            <a:r>
              <a:rPr lang="zh-CN" altLang="en-US">
                <a:ea typeface="仿宋_GB2312" pitchFamily="49" charset="-122"/>
              </a:rPr>
              <a:t>由定义可见：连通的概念与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之间的通路多少、通路长度、是什么样的通路没有任何关系。</a:t>
            </a:r>
            <a:endParaRPr lang="zh-CN" altLang="en-US">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7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E889A38-C497-4C35-A771-262DC57155DD}"/>
              </a:ext>
            </a:extLst>
          </p:cNvPr>
          <p:cNvSpPr>
            <a:spLocks noGrp="1" noChangeArrowheads="1"/>
          </p:cNvSpPr>
          <p:nvPr>
            <p:ph type="title"/>
          </p:nvPr>
        </p:nvSpPr>
        <p:spPr>
          <a:xfrm>
            <a:off x="1143000" y="439738"/>
            <a:ext cx="6572250" cy="560387"/>
          </a:xfrm>
        </p:spPr>
        <p:txBody>
          <a:bodyPr/>
          <a:lstStyle/>
          <a:p>
            <a:pPr eaLnBrk="1" hangingPunct="1"/>
            <a:r>
              <a:rPr lang="en-US" altLang="zh-CN"/>
              <a:t>14.3 </a:t>
            </a:r>
            <a:r>
              <a:rPr lang="zh-CN" altLang="en-US"/>
              <a:t>图的连通性</a:t>
            </a:r>
          </a:p>
        </p:txBody>
      </p:sp>
      <p:sp>
        <p:nvSpPr>
          <p:cNvPr id="539651" name="Rectangle 3">
            <a:extLst>
              <a:ext uri="{FF2B5EF4-FFF2-40B4-BE49-F238E27FC236}">
                <a16:creationId xmlns:a16="http://schemas.microsoft.com/office/drawing/2014/main" id="{B6AAB513-07C9-4BBF-A56F-FFF02FC1A099}"/>
              </a:ext>
            </a:extLst>
          </p:cNvPr>
          <p:cNvSpPr>
            <a:spLocks noGrp="1" noChangeArrowheads="1"/>
          </p:cNvSpPr>
          <p:nvPr>
            <p:ph idx="1"/>
          </p:nvPr>
        </p:nvSpPr>
        <p:spPr>
          <a:xfrm>
            <a:off x="728663" y="1571625"/>
            <a:ext cx="7772400" cy="4686300"/>
          </a:xfrm>
        </p:spPr>
        <p:txBody>
          <a:bodyPr/>
          <a:lstStyle/>
          <a:p>
            <a:pPr algn="just" eaLnBrk="1" hangingPunct="1">
              <a:buFont typeface="Wingdings" panose="05000000000000000000" pitchFamily="2" charset="2"/>
              <a:buNone/>
            </a:pPr>
            <a:r>
              <a:rPr lang="zh-CN" altLang="en-US">
                <a:ea typeface="仿宋_GB2312" pitchFamily="49" charset="-122"/>
              </a:rPr>
              <a:t>连通性一定满足：</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（１）</a:t>
            </a:r>
            <a:r>
              <a:rPr lang="zh-CN" altLang="en-US">
                <a:solidFill>
                  <a:srgbClr val="FF0000"/>
                </a:solidFill>
                <a:ea typeface="仿宋_GB2312" pitchFamily="49" charset="-122"/>
              </a:rPr>
              <a:t>自反性：</a:t>
            </a:r>
            <a:r>
              <a:rPr lang="zh-CN" altLang="en-US">
                <a:ea typeface="仿宋_GB2312" pitchFamily="49" charset="-122"/>
              </a:rPr>
              <a:t>∵ </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一定是连通的。</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（２）</a:t>
            </a:r>
            <a:r>
              <a:rPr lang="zh-CN" altLang="en-US">
                <a:solidFill>
                  <a:srgbClr val="FF0000"/>
                </a:solidFill>
                <a:ea typeface="仿宋_GB2312" pitchFamily="49" charset="-122"/>
              </a:rPr>
              <a:t>可传递性：</a:t>
            </a:r>
            <a:r>
              <a:rPr lang="zh-CN" altLang="en-US">
                <a:ea typeface="仿宋_GB2312" pitchFamily="49" charset="-122"/>
              </a:rPr>
              <a:t> </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连通，</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k</a:t>
            </a:r>
            <a:r>
              <a:rPr lang="zh-CN" altLang="en-US">
                <a:ea typeface="仿宋_GB2312" pitchFamily="49" charset="-122"/>
              </a:rPr>
              <a:t>连通，那么</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k</a:t>
            </a:r>
            <a:r>
              <a:rPr lang="zh-CN" altLang="en-US">
                <a:ea typeface="仿宋_GB2312" pitchFamily="49" charset="-122"/>
              </a:rPr>
              <a:t>连通。</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（３）对于有向图而言，既不一定对称，也不一定反对称。</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 ∵若</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存在一条通路的话，则</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未必存在一条通路。</a:t>
            </a:r>
            <a:endParaRPr lang="zh-CN" altLang="en-US">
              <a:ea typeface="楷体_GB2312" pitchFamily="49" charset="-122"/>
            </a:endParaRPr>
          </a:p>
          <a:p>
            <a:pPr eaLnBrk="1" hangingPunct="1">
              <a:buFont typeface="Wingdings" panose="05000000000000000000" pitchFamily="2" charset="2"/>
              <a:buNone/>
            </a:pPr>
            <a:r>
              <a:rPr lang="zh-CN" altLang="en-US">
                <a:ea typeface="仿宋_GB2312" pitchFamily="49" charset="-122"/>
              </a:rPr>
              <a:t>（连通性对无向图满足</a:t>
            </a:r>
            <a:r>
              <a:rPr lang="zh-CN" altLang="en-US">
                <a:solidFill>
                  <a:srgbClr val="FF0000"/>
                </a:solidFill>
                <a:ea typeface="仿宋_GB2312" pitchFamily="49" charset="-122"/>
              </a:rPr>
              <a:t>自反、对称和可传递性</a:t>
            </a:r>
            <a:r>
              <a:rPr lang="zh-CN" altLang="en-US">
                <a:ea typeface="仿宋_GB2312" pitchFamily="49" charset="-122"/>
              </a:rPr>
              <a:t>）</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9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9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96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9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8F5D689-6C20-42CF-9AF2-AF4677151D2F}"/>
              </a:ext>
            </a:extLst>
          </p:cNvPr>
          <p:cNvSpPr>
            <a:spLocks noGrp="1" noChangeArrowheads="1"/>
          </p:cNvSpPr>
          <p:nvPr>
            <p:ph type="title"/>
          </p:nvPr>
        </p:nvSpPr>
        <p:spPr>
          <a:xfrm>
            <a:off x="1143000" y="368300"/>
            <a:ext cx="6572250" cy="560388"/>
          </a:xfrm>
        </p:spPr>
        <p:txBody>
          <a:bodyPr/>
          <a:lstStyle/>
          <a:p>
            <a:pPr eaLnBrk="1" hangingPunct="1"/>
            <a:r>
              <a:rPr lang="zh-CN" altLang="en-US"/>
              <a:t>连通图</a:t>
            </a:r>
          </a:p>
        </p:txBody>
      </p:sp>
      <p:sp>
        <p:nvSpPr>
          <p:cNvPr id="62467" name="Rectangle 3">
            <a:extLst>
              <a:ext uri="{FF2B5EF4-FFF2-40B4-BE49-F238E27FC236}">
                <a16:creationId xmlns:a16="http://schemas.microsoft.com/office/drawing/2014/main" id="{DD397B1F-FF90-44CC-AC10-E05149830B2E}"/>
              </a:ext>
            </a:extLst>
          </p:cNvPr>
          <p:cNvSpPr>
            <a:spLocks noGrp="1" noChangeArrowheads="1"/>
          </p:cNvSpPr>
          <p:nvPr>
            <p:ph idx="1"/>
          </p:nvPr>
        </p:nvSpPr>
        <p:spPr>
          <a:xfrm>
            <a:off x="571500" y="1500188"/>
            <a:ext cx="7772400" cy="2857500"/>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14.12</a:t>
            </a:r>
            <a:r>
              <a:rPr lang="zh-CN" altLang="en-US">
                <a:ea typeface="仿宋_GB2312" pitchFamily="49" charset="-122"/>
              </a:rPr>
              <a:t>：对于</a:t>
            </a:r>
            <a:r>
              <a:rPr lang="zh-CN" altLang="en-US">
                <a:solidFill>
                  <a:srgbClr val="3333FF"/>
                </a:solidFill>
                <a:ea typeface="仿宋_GB2312" pitchFamily="49" charset="-122"/>
              </a:rPr>
              <a:t>无向图</a:t>
            </a:r>
            <a:r>
              <a:rPr lang="zh-CN" altLang="en-US">
                <a:ea typeface="仿宋_GB2312" pitchFamily="49" charset="-122"/>
              </a:rPr>
              <a:t>中的任何顶点来讲，若任何二个顶点是相互连通的，则称此图是</a:t>
            </a:r>
            <a:r>
              <a:rPr lang="zh-CN" altLang="en-US">
                <a:solidFill>
                  <a:srgbClr val="FF0000"/>
                </a:solidFill>
                <a:ea typeface="仿宋_GB2312" pitchFamily="49" charset="-122"/>
              </a:rPr>
              <a:t>连通</a:t>
            </a:r>
            <a:r>
              <a:rPr lang="zh-CN" altLang="en-US">
                <a:ea typeface="仿宋_GB2312" pitchFamily="49" charset="-122"/>
              </a:rPr>
              <a:t>的，否则称为非连通图或分离图。</a:t>
            </a:r>
            <a:endParaRPr lang="zh-CN" altLang="en-US">
              <a:ea typeface="楷体_GB2312" pitchFamily="49" charset="-122"/>
            </a:endParaRPr>
          </a:p>
          <a:p>
            <a:pPr algn="just" eaLnBrk="1" hangingPunct="1">
              <a:buFont typeface="Wingdings" panose="05000000000000000000" pitchFamily="2" charset="2"/>
              <a:buNone/>
            </a:pPr>
            <a:endParaRPr lang="en-US" altLang="zh-CN">
              <a:ea typeface="仿宋_GB2312"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4FD87C68-FDAE-48E4-B51A-CE511B68E39C}"/>
              </a:ext>
            </a:extLst>
          </p:cNvPr>
          <p:cNvSpPr>
            <a:spLocks noGrp="1" noChangeArrowheads="1"/>
          </p:cNvSpPr>
          <p:nvPr>
            <p:ph type="title"/>
          </p:nvPr>
        </p:nvSpPr>
        <p:spPr/>
        <p:txBody>
          <a:bodyPr/>
          <a:lstStyle/>
          <a:p>
            <a:r>
              <a:rPr lang="zh-CN" altLang="en-US" sz="3600"/>
              <a:t>棋盘上马的行走路线问题</a:t>
            </a:r>
          </a:p>
        </p:txBody>
      </p:sp>
      <p:sp>
        <p:nvSpPr>
          <p:cNvPr id="1028" name="Rectangle 3">
            <a:extLst>
              <a:ext uri="{FF2B5EF4-FFF2-40B4-BE49-F238E27FC236}">
                <a16:creationId xmlns:a16="http://schemas.microsoft.com/office/drawing/2014/main" id="{344E794B-AED2-4F67-A917-D0E75E8022F3}"/>
              </a:ext>
            </a:extLst>
          </p:cNvPr>
          <p:cNvSpPr>
            <a:spLocks noGrp="1" noChangeArrowheads="1"/>
          </p:cNvSpPr>
          <p:nvPr>
            <p:ph type="body" sz="half" idx="1"/>
          </p:nvPr>
        </p:nvSpPr>
        <p:spPr>
          <a:xfrm>
            <a:off x="685800" y="1341438"/>
            <a:ext cx="7415213" cy="4895850"/>
          </a:xfrm>
        </p:spPr>
        <p:txBody>
          <a:bodyPr/>
          <a:lstStyle/>
          <a:p>
            <a:r>
              <a:rPr lang="zh-CN" altLang="en-US" sz="2400"/>
              <a:t>将马目前所在位置涂成白色，用涂色的方法，将棋盘上的点分为黑、白相间的两类</a:t>
            </a:r>
            <a:endParaRPr lang="en-US" altLang="zh-CN" sz="2400"/>
          </a:p>
        </p:txBody>
      </p:sp>
      <p:graphicFrame>
        <p:nvGraphicFramePr>
          <p:cNvPr id="1026" name="Object 4">
            <a:extLst>
              <a:ext uri="{FF2B5EF4-FFF2-40B4-BE49-F238E27FC236}">
                <a16:creationId xmlns:a16="http://schemas.microsoft.com/office/drawing/2014/main" id="{7C6F949A-E676-4EB6-945A-22000D82C397}"/>
              </a:ext>
            </a:extLst>
          </p:cNvPr>
          <p:cNvGraphicFramePr>
            <a:graphicFrameLocks noChangeAspect="1"/>
          </p:cNvGraphicFramePr>
          <p:nvPr>
            <p:ph sz="half" idx="2"/>
          </p:nvPr>
        </p:nvGraphicFramePr>
        <p:xfrm>
          <a:off x="1979613" y="2205038"/>
          <a:ext cx="5400675" cy="4049712"/>
        </p:xfrm>
        <a:graphic>
          <a:graphicData uri="http://schemas.openxmlformats.org/presentationml/2006/ole">
            <mc:AlternateContent xmlns:mc="http://schemas.openxmlformats.org/markup-compatibility/2006">
              <mc:Choice xmlns:v="urn:schemas-microsoft-com:vml" Requires="v">
                <p:oleObj spid="_x0000_s1029" name="Slide" r:id="rId3" imgW="4571967" imgH="3428837" progId="PowerPoint.Slide.8">
                  <p:embed/>
                </p:oleObj>
              </mc:Choice>
              <mc:Fallback>
                <p:oleObj name="Slide" r:id="rId3" imgW="4571967" imgH="3428837" progId="PowerPoint.Slide.8">
                  <p:embed/>
                  <p:pic>
                    <p:nvPicPr>
                      <p:cNvPr id="0" name="Object 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l="11890" t="3149" r="13071"/>
                      <a:stretch>
                        <a:fillRect/>
                      </a:stretch>
                    </p:blipFill>
                    <p:spPr bwMode="auto">
                      <a:xfrm>
                        <a:off x="1979613" y="2205038"/>
                        <a:ext cx="5400675"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374C802-8C6B-4E5E-B88A-2A34FFE519E8}"/>
              </a:ext>
            </a:extLst>
          </p:cNvPr>
          <p:cNvSpPr>
            <a:spLocks noGrp="1" noChangeArrowheads="1"/>
          </p:cNvSpPr>
          <p:nvPr>
            <p:ph type="title"/>
          </p:nvPr>
        </p:nvSpPr>
        <p:spPr>
          <a:xfrm>
            <a:off x="1143000" y="439738"/>
            <a:ext cx="6572250" cy="560387"/>
          </a:xfrm>
        </p:spPr>
        <p:txBody>
          <a:bodyPr/>
          <a:lstStyle/>
          <a:p>
            <a:pPr eaLnBrk="1" hangingPunct="1"/>
            <a:r>
              <a:rPr lang="zh-CN" altLang="en-US"/>
              <a:t>连通分支</a:t>
            </a:r>
          </a:p>
        </p:txBody>
      </p:sp>
      <p:sp>
        <p:nvSpPr>
          <p:cNvPr id="543747" name="Rectangle 3">
            <a:extLst>
              <a:ext uri="{FF2B5EF4-FFF2-40B4-BE49-F238E27FC236}">
                <a16:creationId xmlns:a16="http://schemas.microsoft.com/office/drawing/2014/main" id="{947E0494-D5F8-4CAD-AA58-39D5E4A5F74A}"/>
              </a:ext>
            </a:extLst>
          </p:cNvPr>
          <p:cNvSpPr>
            <a:spLocks noGrp="1" noChangeArrowheads="1"/>
          </p:cNvSpPr>
          <p:nvPr>
            <p:ph idx="1"/>
          </p:nvPr>
        </p:nvSpPr>
        <p:spPr>
          <a:xfrm>
            <a:off x="500063" y="1571625"/>
            <a:ext cx="7772400" cy="4614863"/>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14.13</a:t>
            </a:r>
            <a:r>
              <a:rPr lang="zh-CN" altLang="en-US">
                <a:ea typeface="仿宋_GB2312" pitchFamily="49" charset="-122"/>
              </a:rPr>
              <a:t>：设无向图</a:t>
            </a:r>
            <a:r>
              <a:rPr lang="en-US" altLang="zh-CN">
                <a:ea typeface="仿宋_GB2312" pitchFamily="49" charset="-122"/>
              </a:rPr>
              <a:t>G=&lt;V,E&gt;</a:t>
            </a:r>
            <a:r>
              <a:rPr lang="zh-CN" altLang="en-US">
                <a:ea typeface="仿宋_GB2312" pitchFamily="49" charset="-122"/>
              </a:rPr>
              <a:t>，</a:t>
            </a:r>
            <a:r>
              <a:rPr lang="en-US" altLang="zh-CN">
                <a:ea typeface="仿宋_GB2312" pitchFamily="49" charset="-122"/>
              </a:rPr>
              <a:t>V</a:t>
            </a:r>
            <a:r>
              <a:rPr lang="zh-CN" altLang="en-US">
                <a:ea typeface="仿宋_GB2312" pitchFamily="49" charset="-122"/>
              </a:rPr>
              <a:t>关于顶点之间的连通关系～的商集</a:t>
            </a:r>
            <a:r>
              <a:rPr lang="en-US" altLang="zh-CN">
                <a:ea typeface="仿宋_GB2312" pitchFamily="49" charset="-122"/>
              </a:rPr>
              <a:t>V/</a:t>
            </a:r>
            <a:r>
              <a:rPr lang="zh-CN" altLang="en-US">
                <a:ea typeface="仿宋_GB2312" pitchFamily="49" charset="-122"/>
              </a:rPr>
              <a:t>～</a:t>
            </a:r>
            <a:r>
              <a:rPr lang="en-US" altLang="zh-CN">
                <a:ea typeface="仿宋_GB2312" pitchFamily="49" charset="-122"/>
              </a:rPr>
              <a:t>={V</a:t>
            </a:r>
            <a:r>
              <a:rPr lang="en-US" altLang="zh-CN" sz="2400" baseline="-25000">
                <a:ea typeface="仿宋_GB2312" pitchFamily="49" charset="-122"/>
              </a:rPr>
              <a:t>1</a:t>
            </a:r>
            <a:r>
              <a:rPr lang="en-US" altLang="zh-CN" sz="2400">
                <a:ea typeface="仿宋_GB2312" pitchFamily="49" charset="-122"/>
              </a:rPr>
              <a:t>,</a:t>
            </a:r>
            <a:r>
              <a:rPr lang="en-US" altLang="zh-CN">
                <a:ea typeface="仿宋_GB2312" pitchFamily="49" charset="-122"/>
              </a:rPr>
              <a:t>V</a:t>
            </a:r>
            <a:r>
              <a:rPr lang="en-US" altLang="zh-CN" sz="2400" baseline="-25000">
                <a:ea typeface="仿宋_GB2312" pitchFamily="49" charset="-122"/>
              </a:rPr>
              <a:t>2</a:t>
            </a:r>
            <a:r>
              <a:rPr lang="en-US" altLang="zh-CN" sz="2400">
                <a:ea typeface="仿宋_GB2312" pitchFamily="49" charset="-122"/>
              </a:rPr>
              <a:t>,…, </a:t>
            </a:r>
            <a:r>
              <a:rPr lang="en-US" altLang="zh-CN">
                <a:ea typeface="仿宋_GB2312" pitchFamily="49" charset="-122"/>
              </a:rPr>
              <a:t>V</a:t>
            </a:r>
            <a:r>
              <a:rPr lang="en-US" altLang="zh-CN" sz="2400" baseline="-25000">
                <a:ea typeface="仿宋_GB2312" pitchFamily="49" charset="-122"/>
              </a:rPr>
              <a:t>k</a:t>
            </a:r>
            <a:r>
              <a:rPr lang="en-US" altLang="zh-CN">
                <a:ea typeface="仿宋_GB2312" pitchFamily="49" charset="-122"/>
              </a:rPr>
              <a:t>}</a:t>
            </a:r>
            <a:r>
              <a:rPr lang="zh-CN" altLang="en-US">
                <a:ea typeface="仿宋_GB2312" pitchFamily="49" charset="-122"/>
              </a:rPr>
              <a:t>，</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为等价类，称导出子图</a:t>
            </a:r>
            <a:r>
              <a:rPr lang="en-US" altLang="zh-CN">
                <a:ea typeface="仿宋_GB2312" pitchFamily="49" charset="-122"/>
              </a:rPr>
              <a:t>G[V</a:t>
            </a:r>
            <a:r>
              <a:rPr lang="en-US" altLang="zh-CN" baseline="-25000">
                <a:ea typeface="仿宋_GB2312" pitchFamily="49" charset="-122"/>
              </a:rPr>
              <a:t>i</a:t>
            </a:r>
            <a:r>
              <a:rPr lang="en-US" altLang="zh-CN">
                <a:ea typeface="仿宋_GB2312" pitchFamily="49" charset="-122"/>
              </a:rPr>
              <a:t>](i=1,2,…,k)</a:t>
            </a:r>
            <a:r>
              <a:rPr lang="zh-CN" altLang="en-US">
                <a:ea typeface="仿宋_GB2312" pitchFamily="49" charset="-122"/>
              </a:rPr>
              <a:t>为</a:t>
            </a:r>
            <a:r>
              <a:rPr lang="en-US" altLang="zh-CN">
                <a:ea typeface="仿宋_GB2312" pitchFamily="49" charset="-122"/>
              </a:rPr>
              <a:t>G</a:t>
            </a:r>
            <a:r>
              <a:rPr lang="zh-CN" altLang="en-US">
                <a:ea typeface="仿宋_GB2312" pitchFamily="49" charset="-122"/>
              </a:rPr>
              <a:t>的</a:t>
            </a:r>
            <a:r>
              <a:rPr lang="zh-CN" altLang="en-US">
                <a:solidFill>
                  <a:srgbClr val="FF0000"/>
                </a:solidFill>
                <a:ea typeface="仿宋_GB2312" pitchFamily="49" charset="-122"/>
              </a:rPr>
              <a:t>连通分支</a:t>
            </a:r>
            <a:r>
              <a:rPr lang="zh-CN" altLang="en-US">
                <a:ea typeface="仿宋_GB2312" pitchFamily="49" charset="-122"/>
              </a:rPr>
              <a:t>，连通分支数</a:t>
            </a:r>
            <a:r>
              <a:rPr lang="en-US" altLang="zh-CN">
                <a:ea typeface="仿宋_GB2312" pitchFamily="49" charset="-122"/>
              </a:rPr>
              <a:t>k</a:t>
            </a:r>
            <a:r>
              <a:rPr lang="zh-CN" altLang="en-US">
                <a:ea typeface="仿宋_GB2312" pitchFamily="49" charset="-122"/>
              </a:rPr>
              <a:t>常记为</a:t>
            </a:r>
            <a:r>
              <a:rPr lang="en-US" altLang="zh-CN">
                <a:ea typeface="仿宋_GB2312" pitchFamily="49" charset="-122"/>
              </a:rPr>
              <a:t>p(G)</a:t>
            </a:r>
            <a:r>
              <a:rPr lang="zh-CN" altLang="en-US">
                <a:ea typeface="仿宋_GB2312" pitchFamily="49" charset="-122"/>
              </a:rPr>
              <a:t>。</a:t>
            </a:r>
          </a:p>
          <a:p>
            <a:pPr algn="just" eaLnBrk="1" hangingPunct="1">
              <a:buFont typeface="Wingdings" panose="05000000000000000000" pitchFamily="2" charset="2"/>
              <a:buNone/>
            </a:pPr>
            <a:endParaRPr lang="zh-CN" altLang="en-US">
              <a:ea typeface="仿宋_GB2312" pitchFamily="49" charset="-122"/>
            </a:endParaRPr>
          </a:p>
          <a:p>
            <a:pPr algn="just" eaLnBrk="1" hangingPunct="1">
              <a:buFont typeface="Wingdings" panose="05000000000000000000" pitchFamily="2" charset="2"/>
              <a:buNone/>
            </a:pPr>
            <a:r>
              <a:rPr lang="zh-CN" altLang="en-US">
                <a:solidFill>
                  <a:schemeClr val="accent2"/>
                </a:solidFill>
                <a:ea typeface="仿宋_GB2312" pitchFamily="49" charset="-122"/>
              </a:rPr>
              <a:t>一个无向图或者是一个连通图，或者是由若干个连通分支组成</a:t>
            </a:r>
          </a:p>
          <a:p>
            <a:pPr algn="just" eaLnBrk="1" hangingPunct="1">
              <a:buFont typeface="Wingdings" panose="05000000000000000000" pitchFamily="2" charset="2"/>
              <a:buNone/>
            </a:pPr>
            <a:endParaRPr lang="en-US" altLang="zh-CN">
              <a:solidFill>
                <a:schemeClr val="accent2"/>
              </a:solidFill>
              <a:ea typeface="仿宋_GB2312" pitchFamily="49" charset="-122"/>
            </a:endParaRPr>
          </a:p>
        </p:txBody>
      </p:sp>
      <p:grpSp>
        <p:nvGrpSpPr>
          <p:cNvPr id="2" name="Group 25">
            <a:extLst>
              <a:ext uri="{FF2B5EF4-FFF2-40B4-BE49-F238E27FC236}">
                <a16:creationId xmlns:a16="http://schemas.microsoft.com/office/drawing/2014/main" id="{D7C8893A-62C3-4CFE-B73E-15688E5FD99C}"/>
              </a:ext>
            </a:extLst>
          </p:cNvPr>
          <p:cNvGrpSpPr>
            <a:grpSpLocks/>
          </p:cNvGrpSpPr>
          <p:nvPr/>
        </p:nvGrpSpPr>
        <p:grpSpPr bwMode="auto">
          <a:xfrm>
            <a:off x="1981200" y="4710113"/>
            <a:ext cx="4876800" cy="1219200"/>
            <a:chOff x="1248" y="3024"/>
            <a:chExt cx="3072" cy="768"/>
          </a:xfrm>
        </p:grpSpPr>
        <p:sp>
          <p:nvSpPr>
            <p:cNvPr id="63493" name="Oval 26">
              <a:extLst>
                <a:ext uri="{FF2B5EF4-FFF2-40B4-BE49-F238E27FC236}">
                  <a16:creationId xmlns:a16="http://schemas.microsoft.com/office/drawing/2014/main" id="{91C57E74-B8B5-40DC-8AF9-44D547320CC4}"/>
                </a:ext>
              </a:extLst>
            </p:cNvPr>
            <p:cNvSpPr>
              <a:spLocks noChangeArrowheads="1"/>
            </p:cNvSpPr>
            <p:nvPr/>
          </p:nvSpPr>
          <p:spPr bwMode="auto">
            <a:xfrm>
              <a:off x="1248" y="302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4" name="Oval 27">
              <a:extLst>
                <a:ext uri="{FF2B5EF4-FFF2-40B4-BE49-F238E27FC236}">
                  <a16:creationId xmlns:a16="http://schemas.microsoft.com/office/drawing/2014/main" id="{FEAE48B3-9238-487B-B75F-FDAD65806826}"/>
                </a:ext>
              </a:extLst>
            </p:cNvPr>
            <p:cNvSpPr>
              <a:spLocks noChangeArrowheads="1"/>
            </p:cNvSpPr>
            <p:nvPr/>
          </p:nvSpPr>
          <p:spPr bwMode="auto">
            <a:xfrm>
              <a:off x="1728" y="302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5" name="Oval 28">
              <a:extLst>
                <a:ext uri="{FF2B5EF4-FFF2-40B4-BE49-F238E27FC236}">
                  <a16:creationId xmlns:a16="http://schemas.microsoft.com/office/drawing/2014/main" id="{424B7D9E-0448-49EA-AA01-417B3FC80839}"/>
                </a:ext>
              </a:extLst>
            </p:cNvPr>
            <p:cNvSpPr>
              <a:spLocks noChangeArrowheads="1"/>
            </p:cNvSpPr>
            <p:nvPr/>
          </p:nvSpPr>
          <p:spPr bwMode="auto">
            <a:xfrm>
              <a:off x="1248" y="3408"/>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6" name="Oval 29">
              <a:extLst>
                <a:ext uri="{FF2B5EF4-FFF2-40B4-BE49-F238E27FC236}">
                  <a16:creationId xmlns:a16="http://schemas.microsoft.com/office/drawing/2014/main" id="{9F59CDF5-D301-493D-A9B3-7F8BECBCB2F6}"/>
                </a:ext>
              </a:extLst>
            </p:cNvPr>
            <p:cNvSpPr>
              <a:spLocks noChangeArrowheads="1"/>
            </p:cNvSpPr>
            <p:nvPr/>
          </p:nvSpPr>
          <p:spPr bwMode="auto">
            <a:xfrm>
              <a:off x="1728" y="3408"/>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7" name="Oval 30">
              <a:extLst>
                <a:ext uri="{FF2B5EF4-FFF2-40B4-BE49-F238E27FC236}">
                  <a16:creationId xmlns:a16="http://schemas.microsoft.com/office/drawing/2014/main" id="{A91EEC2C-7423-4825-9682-E2CF065D5FE7}"/>
                </a:ext>
              </a:extLst>
            </p:cNvPr>
            <p:cNvSpPr>
              <a:spLocks noChangeArrowheads="1"/>
            </p:cNvSpPr>
            <p:nvPr/>
          </p:nvSpPr>
          <p:spPr bwMode="auto">
            <a:xfrm>
              <a:off x="1728" y="374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8" name="Oval 31">
              <a:extLst>
                <a:ext uri="{FF2B5EF4-FFF2-40B4-BE49-F238E27FC236}">
                  <a16:creationId xmlns:a16="http://schemas.microsoft.com/office/drawing/2014/main" id="{F1274DDA-E848-4285-A9E8-841C8A1EE828}"/>
                </a:ext>
              </a:extLst>
            </p:cNvPr>
            <p:cNvSpPr>
              <a:spLocks noChangeArrowheads="1"/>
            </p:cNvSpPr>
            <p:nvPr/>
          </p:nvSpPr>
          <p:spPr bwMode="auto">
            <a:xfrm>
              <a:off x="1248" y="374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499" name="Line 32">
              <a:extLst>
                <a:ext uri="{FF2B5EF4-FFF2-40B4-BE49-F238E27FC236}">
                  <a16:creationId xmlns:a16="http://schemas.microsoft.com/office/drawing/2014/main" id="{4112C028-F9CD-4F17-93D7-40824E3DE1F9}"/>
                </a:ext>
              </a:extLst>
            </p:cNvPr>
            <p:cNvSpPr>
              <a:spLocks noChangeShapeType="1"/>
            </p:cNvSpPr>
            <p:nvPr/>
          </p:nvSpPr>
          <p:spPr bwMode="auto">
            <a:xfrm>
              <a:off x="1248" y="3072"/>
              <a:ext cx="0" cy="7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0" name="Line 33">
              <a:extLst>
                <a:ext uri="{FF2B5EF4-FFF2-40B4-BE49-F238E27FC236}">
                  <a16:creationId xmlns:a16="http://schemas.microsoft.com/office/drawing/2014/main" id="{39956032-B435-46BC-A57B-0F6A37C6FB3F}"/>
                </a:ext>
              </a:extLst>
            </p:cNvPr>
            <p:cNvSpPr>
              <a:spLocks noChangeShapeType="1"/>
            </p:cNvSpPr>
            <p:nvPr/>
          </p:nvSpPr>
          <p:spPr bwMode="auto">
            <a:xfrm>
              <a:off x="1248" y="3024"/>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1" name="Line 34">
              <a:extLst>
                <a:ext uri="{FF2B5EF4-FFF2-40B4-BE49-F238E27FC236}">
                  <a16:creationId xmlns:a16="http://schemas.microsoft.com/office/drawing/2014/main" id="{1DCE950C-CF59-449F-B058-907CB08AAB89}"/>
                </a:ext>
              </a:extLst>
            </p:cNvPr>
            <p:cNvSpPr>
              <a:spLocks noChangeShapeType="1"/>
            </p:cNvSpPr>
            <p:nvPr/>
          </p:nvSpPr>
          <p:spPr bwMode="auto">
            <a:xfrm>
              <a:off x="1248" y="3408"/>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2" name="Line 35">
              <a:extLst>
                <a:ext uri="{FF2B5EF4-FFF2-40B4-BE49-F238E27FC236}">
                  <a16:creationId xmlns:a16="http://schemas.microsoft.com/office/drawing/2014/main" id="{6D9E9528-935F-4DB0-A072-61EC5B689508}"/>
                </a:ext>
              </a:extLst>
            </p:cNvPr>
            <p:cNvSpPr>
              <a:spLocks noChangeShapeType="1"/>
            </p:cNvSpPr>
            <p:nvPr/>
          </p:nvSpPr>
          <p:spPr bwMode="auto">
            <a:xfrm>
              <a:off x="1248" y="3744"/>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3" name="Oval 36">
              <a:extLst>
                <a:ext uri="{FF2B5EF4-FFF2-40B4-BE49-F238E27FC236}">
                  <a16:creationId xmlns:a16="http://schemas.microsoft.com/office/drawing/2014/main" id="{034AC9F0-2EFF-4FBD-94B1-C20596CC21A0}"/>
                </a:ext>
              </a:extLst>
            </p:cNvPr>
            <p:cNvSpPr>
              <a:spLocks noChangeArrowheads="1"/>
            </p:cNvSpPr>
            <p:nvPr/>
          </p:nvSpPr>
          <p:spPr bwMode="auto">
            <a:xfrm>
              <a:off x="4272" y="307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4" name="Oval 37">
              <a:extLst>
                <a:ext uri="{FF2B5EF4-FFF2-40B4-BE49-F238E27FC236}">
                  <a16:creationId xmlns:a16="http://schemas.microsoft.com/office/drawing/2014/main" id="{ED4DA485-63A2-48AB-BBD1-C60CEC1ACC4E}"/>
                </a:ext>
              </a:extLst>
            </p:cNvPr>
            <p:cNvSpPr>
              <a:spLocks noChangeArrowheads="1"/>
            </p:cNvSpPr>
            <p:nvPr/>
          </p:nvSpPr>
          <p:spPr bwMode="auto">
            <a:xfrm>
              <a:off x="3024" y="307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5" name="Oval 38">
              <a:extLst>
                <a:ext uri="{FF2B5EF4-FFF2-40B4-BE49-F238E27FC236}">
                  <a16:creationId xmlns:a16="http://schemas.microsoft.com/office/drawing/2014/main" id="{C5AA79FB-0901-49B0-BEB7-690933F13CF1}"/>
                </a:ext>
              </a:extLst>
            </p:cNvPr>
            <p:cNvSpPr>
              <a:spLocks noChangeArrowheads="1"/>
            </p:cNvSpPr>
            <p:nvPr/>
          </p:nvSpPr>
          <p:spPr bwMode="auto">
            <a:xfrm>
              <a:off x="3120" y="3600"/>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6" name="Oval 39">
              <a:extLst>
                <a:ext uri="{FF2B5EF4-FFF2-40B4-BE49-F238E27FC236}">
                  <a16:creationId xmlns:a16="http://schemas.microsoft.com/office/drawing/2014/main" id="{E3590DBD-BEAA-4B8E-A95B-548CFE11FC6F}"/>
                </a:ext>
              </a:extLst>
            </p:cNvPr>
            <p:cNvSpPr>
              <a:spLocks noChangeArrowheads="1"/>
            </p:cNvSpPr>
            <p:nvPr/>
          </p:nvSpPr>
          <p:spPr bwMode="auto">
            <a:xfrm>
              <a:off x="3600" y="350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7" name="Oval 40">
              <a:extLst>
                <a:ext uri="{FF2B5EF4-FFF2-40B4-BE49-F238E27FC236}">
                  <a16:creationId xmlns:a16="http://schemas.microsoft.com/office/drawing/2014/main" id="{D0AC3954-968C-4151-A128-DDD55D694D69}"/>
                </a:ext>
              </a:extLst>
            </p:cNvPr>
            <p:cNvSpPr>
              <a:spLocks noChangeArrowheads="1"/>
            </p:cNvSpPr>
            <p:nvPr/>
          </p:nvSpPr>
          <p:spPr bwMode="auto">
            <a:xfrm>
              <a:off x="3408" y="307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8" name="Oval 41">
              <a:extLst>
                <a:ext uri="{FF2B5EF4-FFF2-40B4-BE49-F238E27FC236}">
                  <a16:creationId xmlns:a16="http://schemas.microsoft.com/office/drawing/2014/main" id="{10FC8808-C9FA-4649-AC33-538A6BB1E2D9}"/>
                </a:ext>
              </a:extLst>
            </p:cNvPr>
            <p:cNvSpPr>
              <a:spLocks noChangeArrowheads="1"/>
            </p:cNvSpPr>
            <p:nvPr/>
          </p:nvSpPr>
          <p:spPr bwMode="auto">
            <a:xfrm>
              <a:off x="4224" y="3504"/>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3509" name="Line 42">
              <a:extLst>
                <a:ext uri="{FF2B5EF4-FFF2-40B4-BE49-F238E27FC236}">
                  <a16:creationId xmlns:a16="http://schemas.microsoft.com/office/drawing/2014/main" id="{97184863-2190-467E-8957-38BDDEF5EE95}"/>
                </a:ext>
              </a:extLst>
            </p:cNvPr>
            <p:cNvSpPr>
              <a:spLocks noChangeShapeType="1"/>
            </p:cNvSpPr>
            <p:nvPr/>
          </p:nvSpPr>
          <p:spPr bwMode="auto">
            <a:xfrm>
              <a:off x="3072" y="30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10" name="Line 43">
              <a:extLst>
                <a:ext uri="{FF2B5EF4-FFF2-40B4-BE49-F238E27FC236}">
                  <a16:creationId xmlns:a16="http://schemas.microsoft.com/office/drawing/2014/main" id="{43F6EA14-84BB-42A3-A93C-C074D476BABE}"/>
                </a:ext>
              </a:extLst>
            </p:cNvPr>
            <p:cNvSpPr>
              <a:spLocks noChangeShapeType="1"/>
            </p:cNvSpPr>
            <p:nvPr/>
          </p:nvSpPr>
          <p:spPr bwMode="auto">
            <a:xfrm>
              <a:off x="3024" y="3120"/>
              <a:ext cx="96" cy="48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11" name="Line 44">
              <a:extLst>
                <a:ext uri="{FF2B5EF4-FFF2-40B4-BE49-F238E27FC236}">
                  <a16:creationId xmlns:a16="http://schemas.microsoft.com/office/drawing/2014/main" id="{7A701333-C5AE-4B64-AA15-A56BAE696528}"/>
                </a:ext>
              </a:extLst>
            </p:cNvPr>
            <p:cNvSpPr>
              <a:spLocks noChangeShapeType="1"/>
            </p:cNvSpPr>
            <p:nvPr/>
          </p:nvSpPr>
          <p:spPr bwMode="auto">
            <a:xfrm flipH="1">
              <a:off x="3168" y="3552"/>
              <a:ext cx="432"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12" name="Line 45">
              <a:extLst>
                <a:ext uri="{FF2B5EF4-FFF2-40B4-BE49-F238E27FC236}">
                  <a16:creationId xmlns:a16="http://schemas.microsoft.com/office/drawing/2014/main" id="{B44C3BEF-2863-4235-A9E1-050F7FBADC99}"/>
                </a:ext>
              </a:extLst>
            </p:cNvPr>
            <p:cNvSpPr>
              <a:spLocks noChangeShapeType="1"/>
            </p:cNvSpPr>
            <p:nvPr/>
          </p:nvSpPr>
          <p:spPr bwMode="auto">
            <a:xfrm>
              <a:off x="4272" y="3120"/>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C47C16C-2500-4275-9F13-F5BBA29495A3}"/>
              </a:ext>
            </a:extLst>
          </p:cNvPr>
          <p:cNvSpPr>
            <a:spLocks noGrp="1" noChangeArrowheads="1"/>
          </p:cNvSpPr>
          <p:nvPr>
            <p:ph type="title"/>
          </p:nvPr>
        </p:nvSpPr>
        <p:spPr>
          <a:xfrm>
            <a:off x="1143000" y="439738"/>
            <a:ext cx="6572250" cy="560387"/>
          </a:xfrm>
        </p:spPr>
        <p:txBody>
          <a:bodyPr/>
          <a:lstStyle/>
          <a:p>
            <a:pPr eaLnBrk="1" hangingPunct="1"/>
            <a:r>
              <a:rPr lang="zh-CN" altLang="en-US"/>
              <a:t>距离</a:t>
            </a:r>
          </a:p>
        </p:txBody>
      </p:sp>
      <p:sp>
        <p:nvSpPr>
          <p:cNvPr id="51203" name="Rectangle 3">
            <a:extLst>
              <a:ext uri="{FF2B5EF4-FFF2-40B4-BE49-F238E27FC236}">
                <a16:creationId xmlns:a16="http://schemas.microsoft.com/office/drawing/2014/main" id="{0DEE0FB5-182D-46B8-A468-AF9CD7CA34F5}"/>
              </a:ext>
            </a:extLst>
          </p:cNvPr>
          <p:cNvSpPr>
            <a:spLocks noGrp="1" noChangeArrowheads="1"/>
          </p:cNvSpPr>
          <p:nvPr>
            <p:ph idx="1"/>
          </p:nvPr>
        </p:nvSpPr>
        <p:spPr>
          <a:xfrm>
            <a:off x="657225" y="1643063"/>
            <a:ext cx="7772400" cy="3857625"/>
          </a:xfrm>
        </p:spPr>
        <p:txBody>
          <a:bodyPr/>
          <a:lstStyle/>
          <a:p>
            <a:pPr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14.14: </a:t>
            </a:r>
            <a:r>
              <a:rPr lang="zh-CN" altLang="en-US">
                <a:ea typeface="仿宋_GB2312" pitchFamily="49" charset="-122"/>
              </a:rPr>
              <a:t>在无向图</a:t>
            </a:r>
            <a:r>
              <a:rPr lang="en-US" altLang="zh-CN">
                <a:ea typeface="仿宋_GB2312" pitchFamily="49" charset="-122"/>
              </a:rPr>
              <a:t>G=&lt;V,E&gt;</a:t>
            </a:r>
            <a:r>
              <a:rPr lang="zh-CN" altLang="en-US">
                <a:ea typeface="仿宋_GB2312" pitchFamily="49" charset="-122"/>
              </a:rPr>
              <a:t>中，从顶点</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最短通路（短程线）的长度，叫做从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的</a:t>
            </a:r>
            <a:r>
              <a:rPr lang="zh-CN" altLang="en-US">
                <a:solidFill>
                  <a:srgbClr val="FF0000"/>
                </a:solidFill>
                <a:ea typeface="仿宋_GB2312" pitchFamily="49" charset="-122"/>
              </a:rPr>
              <a:t>距离</a:t>
            </a:r>
            <a:r>
              <a:rPr lang="zh-CN" altLang="en-US">
                <a:ea typeface="仿宋_GB2312" pitchFamily="49" charset="-122"/>
              </a:rPr>
              <a:t>，记为</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a:t>
            </a:r>
            <a:r>
              <a:rPr lang="zh-CN" altLang="en-US">
                <a:ea typeface="仿宋_GB2312" pitchFamily="49" charset="-122"/>
              </a:rPr>
              <a:t>。若从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不存在通路，则</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a:t>
            </a:r>
          </a:p>
          <a:p>
            <a:pPr eaLnBrk="1" hangingPunct="1">
              <a:buFont typeface="Wingdings" panose="05000000000000000000" pitchFamily="2" charset="2"/>
              <a:buNone/>
            </a:pPr>
            <a:endParaRPr lang="zh-CN" altLang="en-US">
              <a:ea typeface="仿宋_GB2312" pitchFamily="49" charset="-122"/>
            </a:endParaRPr>
          </a:p>
          <a:p>
            <a:pPr eaLnBrk="1" hangingPunct="1">
              <a:buFont typeface="Wingdings" panose="05000000000000000000" pitchFamily="2" charset="2"/>
              <a:buNone/>
            </a:pPr>
            <a:r>
              <a:rPr lang="zh-CN" altLang="en-US">
                <a:solidFill>
                  <a:srgbClr val="FF0000"/>
                </a:solidFill>
                <a:ea typeface="仿宋_GB2312" pitchFamily="49" charset="-122"/>
              </a:rPr>
              <a:t>注意：</a:t>
            </a:r>
            <a:r>
              <a:rPr lang="zh-CN" altLang="en-US">
                <a:ea typeface="仿宋_GB2312" pitchFamily="49" charset="-122"/>
              </a:rPr>
              <a:t>在无向图中，有以下性质：</a:t>
            </a:r>
          </a:p>
          <a:p>
            <a:pPr eaLnBrk="1" hangingPunct="1">
              <a:buFont typeface="Wingdings" panose="05000000000000000000" pitchFamily="2" charset="2"/>
              <a:buNone/>
            </a:pPr>
            <a:r>
              <a:rPr lang="en-US" altLang="zh-CN">
                <a:ea typeface="仿宋_GB2312" pitchFamily="49" charset="-122"/>
              </a:rPr>
              <a:t>1) 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≥0           2) 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i</a:t>
            </a:r>
            <a:r>
              <a:rPr lang="en-US" altLang="zh-CN">
                <a:ea typeface="仿宋_GB2312" pitchFamily="49" charset="-122"/>
              </a:rPr>
              <a:t>) = 0</a:t>
            </a:r>
          </a:p>
          <a:p>
            <a:pPr eaLnBrk="1" hangingPunct="1">
              <a:buFont typeface="Wingdings" panose="05000000000000000000" pitchFamily="2" charset="2"/>
              <a:buNone/>
            </a:pPr>
            <a:r>
              <a:rPr lang="en-US" altLang="zh-CN">
                <a:ea typeface="仿宋_GB2312" pitchFamily="49" charset="-122"/>
              </a:rPr>
              <a:t>3) 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)=d(v</a:t>
            </a:r>
            <a:r>
              <a:rPr lang="en-US" altLang="zh-CN" baseline="-25000">
                <a:ea typeface="仿宋_GB2312" pitchFamily="49" charset="-122"/>
              </a:rPr>
              <a:t>j</a:t>
            </a:r>
            <a:r>
              <a:rPr lang="en-US" altLang="zh-CN">
                <a:ea typeface="仿宋_GB2312" pitchFamily="49" charset="-122"/>
              </a:rPr>
              <a:t>, v</a:t>
            </a:r>
            <a:r>
              <a:rPr lang="en-US" altLang="zh-CN" baseline="-25000">
                <a:ea typeface="仿宋_GB2312" pitchFamily="49" charset="-122"/>
              </a:rPr>
              <a:t>i</a:t>
            </a:r>
            <a:r>
              <a:rPr lang="en-US" altLang="zh-CN">
                <a:ea typeface="仿宋_GB2312" pitchFamily="49" charset="-122"/>
              </a:rPr>
              <a:t>) </a:t>
            </a:r>
          </a:p>
          <a:p>
            <a:pPr eaLnBrk="1" hangingPunct="1">
              <a:buFont typeface="Wingdings" panose="05000000000000000000" pitchFamily="2" charset="2"/>
              <a:buNone/>
            </a:pPr>
            <a:r>
              <a:rPr lang="en-US" altLang="zh-CN">
                <a:ea typeface="仿宋_GB2312" pitchFamily="49" charset="-122"/>
              </a:rPr>
              <a:t>4) 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+d(v</a:t>
            </a:r>
            <a:r>
              <a:rPr lang="en-US" altLang="zh-CN" baseline="-25000">
                <a:ea typeface="仿宋_GB2312" pitchFamily="49" charset="-122"/>
              </a:rPr>
              <a:t>j</a:t>
            </a:r>
            <a:r>
              <a:rPr lang="en-US" altLang="zh-CN">
                <a:ea typeface="仿宋_GB2312" pitchFamily="49" charset="-122"/>
              </a:rPr>
              <a:t>, v</a:t>
            </a:r>
            <a:r>
              <a:rPr lang="en-US" altLang="zh-CN" baseline="-25000">
                <a:ea typeface="仿宋_GB2312" pitchFamily="49" charset="-122"/>
              </a:rPr>
              <a:t>k</a:t>
            </a:r>
            <a:r>
              <a:rPr lang="en-US" altLang="zh-CN">
                <a:ea typeface="仿宋_GB2312" pitchFamily="49" charset="-122"/>
              </a:rPr>
              <a:t>) ≥ 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k</a:t>
            </a:r>
            <a:r>
              <a:rPr lang="en-US" altLang="zh-CN">
                <a:ea typeface="仿宋_GB2312" pitchFamily="49" charset="-122"/>
              </a:rPr>
              <a:t>) </a:t>
            </a:r>
            <a:endParaRPr lang="zh-CN" altLang="en-US">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itle 1">
            <a:extLst>
              <a:ext uri="{FF2B5EF4-FFF2-40B4-BE49-F238E27FC236}">
                <a16:creationId xmlns:a16="http://schemas.microsoft.com/office/drawing/2014/main" id="{0B1EEE76-B027-43CD-9D95-576E56DCD7F4}"/>
              </a:ext>
            </a:extLst>
          </p:cNvPr>
          <p:cNvSpPr>
            <a:spLocks noGrp="1"/>
          </p:cNvSpPr>
          <p:nvPr>
            <p:ph type="title"/>
          </p:nvPr>
        </p:nvSpPr>
        <p:spPr/>
        <p:txBody>
          <a:bodyPr/>
          <a:lstStyle/>
          <a:p>
            <a:pPr eaLnBrk="1" hangingPunct="1"/>
            <a:r>
              <a:rPr lang="zh-CN" altLang="en-US"/>
              <a:t>点割集、割点</a:t>
            </a:r>
          </a:p>
        </p:txBody>
      </p:sp>
      <p:sp>
        <p:nvSpPr>
          <p:cNvPr id="6151" name="Content Placeholder 2">
            <a:extLst>
              <a:ext uri="{FF2B5EF4-FFF2-40B4-BE49-F238E27FC236}">
                <a16:creationId xmlns:a16="http://schemas.microsoft.com/office/drawing/2014/main" id="{4F0D66A1-9C90-4336-A380-A1E728A9174D}"/>
              </a:ext>
            </a:extLst>
          </p:cNvPr>
          <p:cNvSpPr>
            <a:spLocks noGrp="1"/>
          </p:cNvSpPr>
          <p:nvPr>
            <p:ph idx="1"/>
          </p:nvPr>
        </p:nvSpPr>
        <p:spPr>
          <a:xfrm>
            <a:off x="685800" y="1196975"/>
            <a:ext cx="7772400" cy="4895850"/>
          </a:xfrm>
        </p:spPr>
        <p:txBody>
          <a:bodyPr/>
          <a:lstStyle/>
          <a:p>
            <a:pPr eaLnBrk="1" hangingPunct="1"/>
            <a:r>
              <a:rPr lang="zh-CN" altLang="en-US"/>
              <a:t>定义</a:t>
            </a:r>
            <a:r>
              <a:rPr lang="en-US" altLang="zh-CN"/>
              <a:t>14.15 </a:t>
            </a:r>
            <a:r>
              <a:rPr lang="zh-CN" altLang="en-US"/>
              <a:t>设无向图 </a:t>
            </a:r>
            <a:r>
              <a:rPr lang="en-US" altLang="zh-CN"/>
              <a:t>G= &lt;V,E&gt;</a:t>
            </a:r>
            <a:r>
              <a:rPr lang="zh-CN" altLang="en-US"/>
              <a:t>。若存在            使得</a:t>
            </a:r>
            <a:r>
              <a:rPr lang="en-US" altLang="zh-CN"/>
              <a:t>p(G-V’) &gt;p(G)</a:t>
            </a:r>
            <a:r>
              <a:rPr lang="zh-CN" altLang="en-US"/>
              <a:t>，且有任意的　　　　均有</a:t>
            </a:r>
            <a:r>
              <a:rPr lang="en-US" altLang="zh-CN"/>
              <a:t>p(G-V’’) =p(G)</a:t>
            </a:r>
            <a:r>
              <a:rPr lang="zh-CN" altLang="en-US"/>
              <a:t>，则称</a:t>
            </a:r>
            <a:r>
              <a:rPr lang="en-US" altLang="zh-CN"/>
              <a:t>V’</a:t>
            </a:r>
            <a:r>
              <a:rPr lang="zh-CN" altLang="en-US"/>
              <a:t>为</a:t>
            </a:r>
            <a:r>
              <a:rPr lang="en-US" altLang="zh-CN"/>
              <a:t>G</a:t>
            </a:r>
            <a:r>
              <a:rPr lang="zh-CN" altLang="en-US"/>
              <a:t>的</a:t>
            </a:r>
            <a:r>
              <a:rPr lang="zh-CN" altLang="en-US">
                <a:solidFill>
                  <a:srgbClr val="FF0000"/>
                </a:solidFill>
              </a:rPr>
              <a:t>点割集</a:t>
            </a:r>
            <a:r>
              <a:rPr lang="zh-CN" altLang="en-US"/>
              <a:t>。若是单个点，则称</a:t>
            </a:r>
            <a:r>
              <a:rPr lang="zh-CN" altLang="en-US">
                <a:solidFill>
                  <a:srgbClr val="FF0000"/>
                </a:solidFill>
              </a:rPr>
              <a:t>割点</a:t>
            </a:r>
            <a:r>
              <a:rPr lang="zh-CN" altLang="en-US"/>
              <a:t>。</a:t>
            </a:r>
            <a:endParaRPr lang="en-US" altLang="zh-CN"/>
          </a:p>
          <a:p>
            <a:pPr eaLnBrk="1" hangingPunct="1"/>
            <a:r>
              <a:rPr lang="zh-CN" altLang="en-US"/>
              <a:t>定义</a:t>
            </a:r>
            <a:r>
              <a:rPr lang="en-US" altLang="zh-CN"/>
              <a:t>14.16 </a:t>
            </a:r>
            <a:r>
              <a:rPr lang="zh-CN" altLang="en-US"/>
              <a:t>设无向图 </a:t>
            </a:r>
            <a:r>
              <a:rPr lang="en-US" altLang="zh-CN"/>
              <a:t>G= &lt;V,E&gt;</a:t>
            </a:r>
            <a:r>
              <a:rPr lang="zh-CN" altLang="en-US"/>
              <a:t>。若存在            使得</a:t>
            </a:r>
            <a:r>
              <a:rPr lang="en-US" altLang="zh-CN"/>
              <a:t>p(G-E’) &gt;p(G)</a:t>
            </a:r>
            <a:r>
              <a:rPr lang="zh-CN" altLang="en-US"/>
              <a:t>，且有任意的　　　　均有</a:t>
            </a:r>
            <a:r>
              <a:rPr lang="en-US" altLang="zh-CN"/>
              <a:t>p(G-E’’) =p(G)</a:t>
            </a:r>
            <a:r>
              <a:rPr lang="zh-CN" altLang="en-US"/>
              <a:t>，则称</a:t>
            </a:r>
            <a:r>
              <a:rPr lang="en-US" altLang="zh-CN"/>
              <a:t>E’</a:t>
            </a:r>
            <a:r>
              <a:rPr lang="zh-CN" altLang="en-US"/>
              <a:t>为</a:t>
            </a:r>
            <a:r>
              <a:rPr lang="en-US" altLang="zh-CN"/>
              <a:t>G</a:t>
            </a:r>
            <a:r>
              <a:rPr lang="zh-CN" altLang="en-US"/>
              <a:t>的</a:t>
            </a:r>
            <a:r>
              <a:rPr lang="zh-CN" altLang="en-US">
                <a:solidFill>
                  <a:srgbClr val="FF0000"/>
                </a:solidFill>
              </a:rPr>
              <a:t>边割集</a:t>
            </a:r>
            <a:r>
              <a:rPr lang="zh-CN" altLang="en-US"/>
              <a:t>。若是单个边，则称</a:t>
            </a:r>
            <a:r>
              <a:rPr lang="zh-CN" altLang="en-US">
                <a:solidFill>
                  <a:srgbClr val="FF0000"/>
                </a:solidFill>
              </a:rPr>
              <a:t>割边</a:t>
            </a:r>
            <a:r>
              <a:rPr lang="zh-CN" altLang="en-US"/>
              <a:t>或者</a:t>
            </a:r>
            <a:r>
              <a:rPr lang="zh-CN" altLang="en-US">
                <a:solidFill>
                  <a:srgbClr val="FF0000"/>
                </a:solidFill>
              </a:rPr>
              <a:t>桥</a:t>
            </a:r>
            <a:r>
              <a:rPr lang="zh-CN" altLang="en-US"/>
              <a:t>。</a:t>
            </a:r>
            <a:endParaRPr lang="en-US" altLang="zh-CN"/>
          </a:p>
          <a:p>
            <a:pPr eaLnBrk="1" hangingPunct="1"/>
            <a:r>
              <a:rPr lang="zh-CN" altLang="en-US"/>
              <a:t>点连通度　</a:t>
            </a:r>
            <a:r>
              <a:rPr lang="en-US" altLang="zh-CN"/>
              <a:t>k-</a:t>
            </a:r>
            <a:r>
              <a:rPr lang="zh-CN" altLang="en-US"/>
              <a:t>连通图  </a:t>
            </a:r>
          </a:p>
          <a:p>
            <a:pPr eaLnBrk="1" hangingPunct="1">
              <a:buFont typeface="Wingdings" panose="05000000000000000000" pitchFamily="2" charset="2"/>
              <a:buNone/>
            </a:pPr>
            <a:r>
              <a:rPr lang="zh-CN" altLang="en-US">
                <a:solidFill>
                  <a:srgbClr val="FF0000"/>
                </a:solidFill>
              </a:rPr>
              <a:t>     </a:t>
            </a:r>
            <a:r>
              <a:rPr lang="zh-CN" altLang="en-US" sz="2400">
                <a:solidFill>
                  <a:srgbClr val="FF0000"/>
                </a:solidFill>
              </a:rPr>
              <a:t>注意：</a:t>
            </a:r>
            <a:r>
              <a:rPr lang="zh-CN" altLang="en-US" sz="2400">
                <a:solidFill>
                  <a:schemeClr val="accent2"/>
                </a:solidFill>
              </a:rPr>
              <a:t>若</a:t>
            </a:r>
            <a:r>
              <a:rPr lang="en-US" altLang="zh-CN" sz="2400">
                <a:solidFill>
                  <a:schemeClr val="accent2"/>
                </a:solidFill>
              </a:rPr>
              <a:t>G</a:t>
            </a:r>
            <a:r>
              <a:rPr lang="zh-CN" altLang="en-US" sz="2400">
                <a:solidFill>
                  <a:schemeClr val="accent2"/>
                </a:solidFill>
              </a:rPr>
              <a:t>是</a:t>
            </a:r>
            <a:r>
              <a:rPr lang="en-US" altLang="zh-CN" sz="2400">
                <a:solidFill>
                  <a:schemeClr val="accent2"/>
                </a:solidFill>
              </a:rPr>
              <a:t>k-</a:t>
            </a:r>
            <a:r>
              <a:rPr lang="zh-CN" altLang="en-US" sz="2400">
                <a:solidFill>
                  <a:schemeClr val="accent2"/>
                </a:solidFill>
              </a:rPr>
              <a:t>连通图，则在</a:t>
            </a:r>
            <a:r>
              <a:rPr lang="en-US" altLang="zh-CN" sz="2400">
                <a:solidFill>
                  <a:schemeClr val="accent2"/>
                </a:solidFill>
              </a:rPr>
              <a:t>G</a:t>
            </a:r>
            <a:r>
              <a:rPr lang="zh-CN" altLang="en-US" sz="2400">
                <a:solidFill>
                  <a:schemeClr val="accent2"/>
                </a:solidFill>
              </a:rPr>
              <a:t>中删除任何</a:t>
            </a:r>
            <a:r>
              <a:rPr lang="en-US" altLang="zh-CN" sz="2400">
                <a:solidFill>
                  <a:schemeClr val="accent2"/>
                </a:solidFill>
              </a:rPr>
              <a:t>k-1</a:t>
            </a:r>
            <a:r>
              <a:rPr lang="zh-CN" altLang="en-US" sz="2400">
                <a:solidFill>
                  <a:schemeClr val="accent2"/>
                </a:solidFill>
              </a:rPr>
              <a:t>个顶点后，所得图一定还是连通的</a:t>
            </a:r>
          </a:p>
          <a:p>
            <a:pPr eaLnBrk="1" hangingPunct="1"/>
            <a:r>
              <a:rPr lang="zh-CN" altLang="en-US"/>
              <a:t>边连通度    </a:t>
            </a:r>
            <a:r>
              <a:rPr lang="en-US" altLang="zh-CN"/>
              <a:t>r</a:t>
            </a:r>
            <a:r>
              <a:rPr lang="zh-CN" altLang="en-US"/>
              <a:t>边</a:t>
            </a:r>
            <a:r>
              <a:rPr lang="en-US" altLang="zh-CN"/>
              <a:t>-</a:t>
            </a:r>
            <a:r>
              <a:rPr lang="zh-CN" altLang="en-US"/>
              <a:t>连通图</a:t>
            </a:r>
          </a:p>
          <a:p>
            <a:pPr eaLnBrk="1" hangingPunct="1">
              <a:buFont typeface="Wingdings" panose="05000000000000000000" pitchFamily="2" charset="2"/>
              <a:buNone/>
            </a:pPr>
            <a:endParaRPr lang="zh-CN" altLang="en-US"/>
          </a:p>
        </p:txBody>
      </p:sp>
      <p:graphicFrame>
        <p:nvGraphicFramePr>
          <p:cNvPr id="10242" name="Object 3">
            <a:extLst>
              <a:ext uri="{FF2B5EF4-FFF2-40B4-BE49-F238E27FC236}">
                <a16:creationId xmlns:a16="http://schemas.microsoft.com/office/drawing/2014/main" id="{0670C839-7220-49B6-A0C8-F475A550CA6E}"/>
              </a:ext>
            </a:extLst>
          </p:cNvPr>
          <p:cNvGraphicFramePr>
            <a:graphicFrameLocks noChangeAspect="1"/>
          </p:cNvGraphicFramePr>
          <p:nvPr/>
        </p:nvGraphicFramePr>
        <p:xfrm>
          <a:off x="6877050" y="1216025"/>
          <a:ext cx="881063" cy="412750"/>
        </p:xfrm>
        <a:graphic>
          <a:graphicData uri="http://schemas.openxmlformats.org/presentationml/2006/ole">
            <mc:AlternateContent xmlns:mc="http://schemas.openxmlformats.org/markup-compatibility/2006">
              <mc:Choice xmlns:v="urn:schemas-microsoft-com:vml" Requires="v">
                <p:oleObj spid="_x0000_s10248" name="Equation" r:id="rId3" imgW="431640" imgH="177480" progId="Equation.3">
                  <p:embed/>
                </p:oleObj>
              </mc:Choice>
              <mc:Fallback>
                <p:oleObj name="Equation" r:id="rId3" imgW="43164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16025"/>
                        <a:ext cx="88106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a:extLst>
              <a:ext uri="{FF2B5EF4-FFF2-40B4-BE49-F238E27FC236}">
                <a16:creationId xmlns:a16="http://schemas.microsoft.com/office/drawing/2014/main" id="{CD99D85E-A945-46CF-BA17-914BB51E6D24}"/>
              </a:ext>
            </a:extLst>
          </p:cNvPr>
          <p:cNvGraphicFramePr>
            <a:graphicFrameLocks noChangeAspect="1"/>
          </p:cNvGraphicFramePr>
          <p:nvPr/>
        </p:nvGraphicFramePr>
        <p:xfrm>
          <a:off x="5638800" y="1628775"/>
          <a:ext cx="1093788" cy="434975"/>
        </p:xfrm>
        <a:graphic>
          <a:graphicData uri="http://schemas.openxmlformats.org/presentationml/2006/ole">
            <mc:AlternateContent xmlns:mc="http://schemas.openxmlformats.org/markup-compatibility/2006">
              <mc:Choice xmlns:v="urn:schemas-microsoft-com:vml" Requires="v">
                <p:oleObj spid="_x0000_s10249" name="Equation" r:id="rId5" imgW="507960" imgH="177480" progId="Equation.3">
                  <p:embed/>
                </p:oleObj>
              </mc:Choice>
              <mc:Fallback>
                <p:oleObj name="Equation" r:id="rId5" imgW="50796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628775"/>
                        <a:ext cx="10937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a:extLst>
              <a:ext uri="{FF2B5EF4-FFF2-40B4-BE49-F238E27FC236}">
                <a16:creationId xmlns:a16="http://schemas.microsoft.com/office/drawing/2014/main" id="{A6614A42-3D0B-4765-A99E-B9E62E3666A4}"/>
              </a:ext>
            </a:extLst>
          </p:cNvPr>
          <p:cNvGraphicFramePr>
            <a:graphicFrameLocks noChangeAspect="1"/>
          </p:cNvGraphicFramePr>
          <p:nvPr/>
        </p:nvGraphicFramePr>
        <p:xfrm>
          <a:off x="6846888" y="2921000"/>
          <a:ext cx="893762" cy="436563"/>
        </p:xfrm>
        <a:graphic>
          <a:graphicData uri="http://schemas.openxmlformats.org/presentationml/2006/ole">
            <mc:AlternateContent xmlns:mc="http://schemas.openxmlformats.org/markup-compatibility/2006">
              <mc:Choice xmlns:v="urn:schemas-microsoft-com:vml" Requires="v">
                <p:oleObj spid="_x0000_s10250" name="Equation" r:id="rId7" imgW="444240" imgH="190440" progId="Equation.3">
                  <p:embed/>
                </p:oleObj>
              </mc:Choice>
              <mc:Fallback>
                <p:oleObj name="Equation" r:id="rId7" imgW="444240" imgH="1904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6888" y="2921000"/>
                        <a:ext cx="89376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a:extLst>
              <a:ext uri="{FF2B5EF4-FFF2-40B4-BE49-F238E27FC236}">
                <a16:creationId xmlns:a16="http://schemas.microsoft.com/office/drawing/2014/main" id="{45C8A0B6-3A35-4673-8C14-11D11D4B73A1}"/>
              </a:ext>
            </a:extLst>
          </p:cNvPr>
          <p:cNvGraphicFramePr>
            <a:graphicFrameLocks noChangeAspect="1"/>
          </p:cNvGraphicFramePr>
          <p:nvPr/>
        </p:nvGraphicFramePr>
        <p:xfrm>
          <a:off x="5561013" y="3284538"/>
          <a:ext cx="1093787" cy="403225"/>
        </p:xfrm>
        <a:graphic>
          <a:graphicData uri="http://schemas.openxmlformats.org/presentationml/2006/ole">
            <mc:AlternateContent xmlns:mc="http://schemas.openxmlformats.org/markup-compatibility/2006">
              <mc:Choice xmlns:v="urn:schemas-microsoft-com:vml" Requires="v">
                <p:oleObj spid="_x0000_s10251" name="Equation" r:id="rId9" imgW="507960" imgH="164880" progId="Equation.3">
                  <p:embed/>
                </p:oleObj>
              </mc:Choice>
              <mc:Fallback>
                <p:oleObj name="Equation" r:id="rId9" imgW="507960" imgH="1648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1013" y="3284538"/>
                        <a:ext cx="109378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xEl>
                                              <p:pRg st="2" end="2"/>
                                            </p:txEl>
                                          </p:spTgt>
                                        </p:tgtEl>
                                        <p:attrNameLst>
                                          <p:attrName>style.visibility</p:attrName>
                                        </p:attrNameLst>
                                      </p:cBhvr>
                                      <p:to>
                                        <p:strVal val="visible"/>
                                      </p:to>
                                    </p:set>
                                    <p:animEffect transition="in" filter="blinds(horizontal)">
                                      <p:cBhvr>
                                        <p:cTn id="7" dur="500"/>
                                        <p:tgtEl>
                                          <p:spTgt spid="61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1">
                                            <p:txEl>
                                              <p:pRg st="3" end="3"/>
                                            </p:txEl>
                                          </p:spTgt>
                                        </p:tgtEl>
                                        <p:attrNameLst>
                                          <p:attrName>style.visibility</p:attrName>
                                        </p:attrNameLst>
                                      </p:cBhvr>
                                      <p:to>
                                        <p:strVal val="visible"/>
                                      </p:to>
                                    </p:set>
                                    <p:animEffect transition="in" filter="blinds(horizontal)">
                                      <p:cBhvr>
                                        <p:cTn id="12" dur="500"/>
                                        <p:tgtEl>
                                          <p:spTgt spid="61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51">
                                            <p:txEl>
                                              <p:pRg st="4" end="4"/>
                                            </p:txEl>
                                          </p:spTgt>
                                        </p:tgtEl>
                                        <p:attrNameLst>
                                          <p:attrName>style.visibility</p:attrName>
                                        </p:attrNameLst>
                                      </p:cBhvr>
                                      <p:to>
                                        <p:strVal val="visible"/>
                                      </p:to>
                                    </p:set>
                                    <p:animEffect transition="in" filter="blinds(horizontal)">
                                      <p:cBhvr>
                                        <p:cTn id="17" dur="500"/>
                                        <p:tgtEl>
                                          <p:spTgt spid="61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E22B6702-B1BB-4376-91A6-EC541DA8C9CB}"/>
              </a:ext>
            </a:extLst>
          </p:cNvPr>
          <p:cNvSpPr>
            <a:spLocks noGrp="1" noChangeArrowheads="1"/>
          </p:cNvSpPr>
          <p:nvPr>
            <p:ph type="title"/>
          </p:nvPr>
        </p:nvSpPr>
        <p:spPr/>
        <p:txBody>
          <a:bodyPr/>
          <a:lstStyle/>
          <a:p>
            <a:r>
              <a:rPr lang="zh-CN" altLang="en-US"/>
              <a:t>点连通度、边连通度的关系</a:t>
            </a:r>
          </a:p>
        </p:txBody>
      </p:sp>
      <p:sp>
        <p:nvSpPr>
          <p:cNvPr id="11268" name="Rectangle 3">
            <a:extLst>
              <a:ext uri="{FF2B5EF4-FFF2-40B4-BE49-F238E27FC236}">
                <a16:creationId xmlns:a16="http://schemas.microsoft.com/office/drawing/2014/main" id="{556FC7C5-942B-478C-83C6-33E27540F0AE}"/>
              </a:ext>
            </a:extLst>
          </p:cNvPr>
          <p:cNvSpPr>
            <a:spLocks noGrp="1" noChangeArrowheads="1"/>
          </p:cNvSpPr>
          <p:nvPr>
            <p:ph type="body" sz="half" idx="1"/>
          </p:nvPr>
        </p:nvSpPr>
        <p:spPr>
          <a:xfrm>
            <a:off x="685800" y="1701800"/>
            <a:ext cx="7847013" cy="4895850"/>
          </a:xfrm>
        </p:spPr>
        <p:txBody>
          <a:bodyPr/>
          <a:lstStyle/>
          <a:p>
            <a:r>
              <a:rPr lang="zh-CN" altLang="en-US" sz="3200"/>
              <a:t>对于任何无向图</a:t>
            </a:r>
            <a:r>
              <a:rPr lang="en-US" altLang="zh-CN" sz="3200"/>
              <a:t>G</a:t>
            </a:r>
            <a:r>
              <a:rPr lang="zh-CN" altLang="en-US" sz="3200"/>
              <a:t>，有</a:t>
            </a:r>
          </a:p>
        </p:txBody>
      </p:sp>
      <p:graphicFrame>
        <p:nvGraphicFramePr>
          <p:cNvPr id="11266" name="Content Placeholder 3">
            <a:extLst>
              <a:ext uri="{FF2B5EF4-FFF2-40B4-BE49-F238E27FC236}">
                <a16:creationId xmlns:a16="http://schemas.microsoft.com/office/drawing/2014/main" id="{097B8753-9BD2-4312-9AEE-6D51FCACD150}"/>
              </a:ext>
            </a:extLst>
          </p:cNvPr>
          <p:cNvGraphicFramePr>
            <a:graphicFrameLocks noChangeAspect="1"/>
          </p:cNvGraphicFramePr>
          <p:nvPr>
            <p:ph sz="half" idx="2"/>
          </p:nvPr>
        </p:nvGraphicFramePr>
        <p:xfrm>
          <a:off x="2195513" y="2794000"/>
          <a:ext cx="4464050" cy="706438"/>
        </p:xfrm>
        <a:graphic>
          <a:graphicData uri="http://schemas.openxmlformats.org/presentationml/2006/ole">
            <mc:AlternateContent xmlns:mc="http://schemas.openxmlformats.org/markup-compatibility/2006">
              <mc:Choice xmlns:v="urn:schemas-microsoft-com:vml" Requires="v">
                <p:oleObj spid="_x0000_s11269" name="Equation" r:id="rId3" imgW="1282680" imgH="203040" progId="Equation.DSMT4">
                  <p:embed/>
                </p:oleObj>
              </mc:Choice>
              <mc:Fallback>
                <p:oleObj name="Equation" r:id="rId3" imgW="1282680" imgH="203040" progId="Equation.DSMT4">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94000"/>
                        <a:ext cx="44640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1CE78D0-8DFB-4F08-98CE-1A30D950738B}"/>
              </a:ext>
            </a:extLst>
          </p:cNvPr>
          <p:cNvSpPr>
            <a:spLocks noGrp="1" noChangeArrowheads="1"/>
          </p:cNvSpPr>
          <p:nvPr>
            <p:ph type="title"/>
          </p:nvPr>
        </p:nvSpPr>
        <p:spPr>
          <a:xfrm>
            <a:off x="1143000" y="439738"/>
            <a:ext cx="6643688" cy="560387"/>
          </a:xfrm>
        </p:spPr>
        <p:txBody>
          <a:bodyPr/>
          <a:lstStyle/>
          <a:p>
            <a:pPr eaLnBrk="1" hangingPunct="1"/>
            <a:r>
              <a:rPr lang="zh-CN" altLang="en-US"/>
              <a:t>距离</a:t>
            </a:r>
            <a:endParaRPr lang="zh-CN" altLang="en-US" sz="2800"/>
          </a:p>
        </p:txBody>
      </p:sp>
      <p:sp>
        <p:nvSpPr>
          <p:cNvPr id="551939" name="Rectangle 3">
            <a:extLst>
              <a:ext uri="{FF2B5EF4-FFF2-40B4-BE49-F238E27FC236}">
                <a16:creationId xmlns:a16="http://schemas.microsoft.com/office/drawing/2014/main" id="{76B026CD-6291-44E8-BF86-216C9C3AF676}"/>
              </a:ext>
            </a:extLst>
          </p:cNvPr>
          <p:cNvSpPr>
            <a:spLocks noGrp="1" noChangeArrowheads="1"/>
          </p:cNvSpPr>
          <p:nvPr>
            <p:ph idx="1"/>
          </p:nvPr>
        </p:nvSpPr>
        <p:spPr>
          <a:xfrm>
            <a:off x="642938" y="1428750"/>
            <a:ext cx="7772400" cy="4286250"/>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14.19</a:t>
            </a:r>
            <a:r>
              <a:rPr lang="zh-CN" altLang="en-US">
                <a:ea typeface="仿宋_GB2312" pitchFamily="49" charset="-122"/>
              </a:rPr>
              <a:t>：设有向图Ｇ</a:t>
            </a:r>
            <a:r>
              <a:rPr lang="en-US" altLang="zh-CN">
                <a:ea typeface="仿宋_GB2312" pitchFamily="49" charset="-122"/>
              </a:rPr>
              <a:t>=&lt;V,E&gt;</a:t>
            </a:r>
            <a:r>
              <a:rPr lang="zh-CN" altLang="en-US">
                <a:ea typeface="仿宋_GB2312" pitchFamily="49" charset="-122"/>
              </a:rPr>
              <a:t>，且</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∈V</a:t>
            </a:r>
            <a:r>
              <a:rPr lang="zh-CN" altLang="en-US">
                <a:ea typeface="仿宋_GB2312" pitchFamily="49" charset="-122"/>
              </a:rPr>
              <a:t>，若从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存在一条通路的话，则称</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i</a:t>
            </a:r>
            <a:r>
              <a:rPr lang="zh-CN" altLang="en-US">
                <a:solidFill>
                  <a:srgbClr val="FF0000"/>
                </a:solidFill>
                <a:ea typeface="仿宋_GB2312" pitchFamily="49" charset="-122"/>
              </a:rPr>
              <a:t>可达</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j</a:t>
            </a:r>
            <a:r>
              <a:rPr lang="zh-CN" altLang="en-US">
                <a:ea typeface="仿宋_GB2312" pitchFamily="49" charset="-122"/>
              </a:rPr>
              <a:t>。一般认为</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到自身是可达的。若</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可达</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并且</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可达</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，则称</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i</a:t>
            </a:r>
            <a:r>
              <a:rPr lang="en-US" altLang="zh-CN">
                <a:solidFill>
                  <a:srgbClr val="FF0000"/>
                </a:solidFill>
                <a:ea typeface="仿宋_GB2312" pitchFamily="49" charset="-122"/>
              </a:rPr>
              <a:t>,v</a:t>
            </a:r>
            <a:r>
              <a:rPr lang="en-US" altLang="zh-CN" baseline="-25000">
                <a:solidFill>
                  <a:srgbClr val="FF0000"/>
                </a:solidFill>
                <a:ea typeface="仿宋_GB2312" pitchFamily="49" charset="-122"/>
              </a:rPr>
              <a:t>j</a:t>
            </a:r>
            <a:r>
              <a:rPr lang="zh-CN" altLang="en-US">
                <a:solidFill>
                  <a:srgbClr val="FF0000"/>
                </a:solidFill>
                <a:ea typeface="仿宋_GB2312" pitchFamily="49" charset="-122"/>
              </a:rPr>
              <a:t>相互可达</a:t>
            </a:r>
            <a:r>
              <a:rPr lang="zh-CN" altLang="en-US">
                <a:ea typeface="仿宋_GB2312" pitchFamily="49" charset="-122"/>
              </a:rPr>
              <a:t>。</a:t>
            </a:r>
          </a:p>
          <a:p>
            <a:pPr algn="just" eaLnBrk="1" hangingPunct="1">
              <a:buFont typeface="Wingdings" panose="05000000000000000000" pitchFamily="2" charset="2"/>
              <a:buNone/>
            </a:pPr>
            <a:endParaRPr lang="zh-CN" altLang="en-US">
              <a:ea typeface="仿宋_GB2312" pitchFamily="49" charset="-122"/>
            </a:endParaRPr>
          </a:p>
          <a:p>
            <a:pPr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14.20: </a:t>
            </a:r>
            <a:r>
              <a:rPr lang="zh-CN" altLang="en-US">
                <a:ea typeface="仿宋_GB2312" pitchFamily="49" charset="-122"/>
              </a:rPr>
              <a:t>在有向图</a:t>
            </a:r>
            <a:r>
              <a:rPr lang="en-US" altLang="zh-CN">
                <a:ea typeface="仿宋_GB2312" pitchFamily="49" charset="-122"/>
              </a:rPr>
              <a:t>G=&lt;V,E&gt;</a:t>
            </a:r>
            <a:r>
              <a:rPr lang="zh-CN" altLang="en-US">
                <a:ea typeface="仿宋_GB2312" pitchFamily="49" charset="-122"/>
              </a:rPr>
              <a:t>中，从顶点</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最短通路（短程线）的长度，叫做从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的</a:t>
            </a:r>
            <a:r>
              <a:rPr lang="zh-CN" altLang="en-US">
                <a:solidFill>
                  <a:srgbClr val="FF0000"/>
                </a:solidFill>
                <a:ea typeface="仿宋_GB2312" pitchFamily="49" charset="-122"/>
              </a:rPr>
              <a:t>距离</a:t>
            </a:r>
            <a:r>
              <a:rPr lang="zh-CN" altLang="en-US">
                <a:ea typeface="仿宋_GB2312" pitchFamily="49" charset="-122"/>
              </a:rPr>
              <a:t>，记为</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a:t>
            </a:r>
            <a:r>
              <a:rPr lang="zh-CN" altLang="en-US">
                <a:ea typeface="仿宋_GB2312" pitchFamily="49" charset="-122"/>
              </a:rPr>
              <a:t>。若从</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不存在通路，则</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 v</a:t>
            </a:r>
            <a:r>
              <a:rPr lang="en-US" altLang="zh-CN" baseline="-25000">
                <a:ea typeface="仿宋_GB2312" pitchFamily="49" charset="-122"/>
              </a:rPr>
              <a:t>j</a:t>
            </a:r>
            <a:r>
              <a:rPr lang="en-US" altLang="zh-CN">
                <a:ea typeface="仿宋_GB2312" pitchFamily="49" charset="-122"/>
              </a:rPr>
              <a:t>) =∞</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E877A1B-F0EF-43B4-9494-96E10CFD6E0A}"/>
              </a:ext>
            </a:extLst>
          </p:cNvPr>
          <p:cNvSpPr>
            <a:spLocks noGrp="1" noChangeArrowheads="1"/>
          </p:cNvSpPr>
          <p:nvPr>
            <p:ph type="title"/>
          </p:nvPr>
        </p:nvSpPr>
        <p:spPr>
          <a:xfrm>
            <a:off x="1143000" y="439738"/>
            <a:ext cx="6643688" cy="560387"/>
          </a:xfrm>
        </p:spPr>
        <p:txBody>
          <a:bodyPr/>
          <a:lstStyle/>
          <a:p>
            <a:pPr eaLnBrk="1" hangingPunct="1"/>
            <a:r>
              <a:rPr lang="zh-CN" altLang="en-US"/>
              <a:t>连通性</a:t>
            </a:r>
          </a:p>
        </p:txBody>
      </p:sp>
      <p:sp>
        <p:nvSpPr>
          <p:cNvPr id="558083" name="Rectangle 3">
            <a:extLst>
              <a:ext uri="{FF2B5EF4-FFF2-40B4-BE49-F238E27FC236}">
                <a16:creationId xmlns:a16="http://schemas.microsoft.com/office/drawing/2014/main" id="{BA78C305-AE8B-4C11-A01B-9E11C2F3ED76}"/>
              </a:ext>
            </a:extLst>
          </p:cNvPr>
          <p:cNvSpPr>
            <a:spLocks noGrp="1" noChangeArrowheads="1"/>
          </p:cNvSpPr>
          <p:nvPr>
            <p:ph idx="1"/>
          </p:nvPr>
        </p:nvSpPr>
        <p:spPr>
          <a:xfrm>
            <a:off x="500063" y="1285875"/>
            <a:ext cx="7924800" cy="4972050"/>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14.22</a:t>
            </a:r>
            <a:r>
              <a:rPr lang="zh-CN" altLang="en-US">
                <a:ea typeface="仿宋_GB2312" pitchFamily="49" charset="-122"/>
              </a:rPr>
              <a:t>：在有向图中，它的基图若是连通的，则称此有向图为</a:t>
            </a:r>
            <a:r>
              <a:rPr lang="zh-CN" altLang="en-US">
                <a:solidFill>
                  <a:srgbClr val="FF0000"/>
                </a:solidFill>
                <a:ea typeface="仿宋_GB2312" pitchFamily="49" charset="-122"/>
              </a:rPr>
              <a:t>弱连通</a:t>
            </a:r>
            <a:r>
              <a:rPr lang="zh-CN" altLang="en-US">
                <a:ea typeface="仿宋_GB2312" pitchFamily="49" charset="-122"/>
              </a:rPr>
              <a:t>的；若图中任何顶点偶对中至少有一点到另一顶点是可达的，则称此图是</a:t>
            </a:r>
            <a:r>
              <a:rPr lang="zh-CN" altLang="en-US">
                <a:solidFill>
                  <a:srgbClr val="FF0000"/>
                </a:solidFill>
                <a:ea typeface="仿宋_GB2312" pitchFamily="49" charset="-122"/>
              </a:rPr>
              <a:t>单向连通</a:t>
            </a:r>
            <a:r>
              <a:rPr lang="zh-CN" altLang="en-US">
                <a:ea typeface="仿宋_GB2312" pitchFamily="49" charset="-122"/>
              </a:rPr>
              <a:t>的；如果任两顶点均是互相可达的，则称是</a:t>
            </a:r>
            <a:r>
              <a:rPr lang="zh-CN" altLang="en-US">
                <a:solidFill>
                  <a:srgbClr val="FF0000"/>
                </a:solidFill>
                <a:ea typeface="仿宋_GB2312" pitchFamily="49" charset="-122"/>
              </a:rPr>
              <a:t>强连通</a:t>
            </a:r>
            <a:r>
              <a:rPr lang="zh-CN" altLang="en-US">
                <a:ea typeface="仿宋_GB2312" pitchFamily="49" charset="-122"/>
              </a:rPr>
              <a:t>的。</a:t>
            </a:r>
          </a:p>
          <a:p>
            <a:pPr algn="just" eaLnBrk="1" hangingPunct="1">
              <a:buFont typeface="Wingdings" panose="05000000000000000000" pitchFamily="2" charset="2"/>
              <a:buNone/>
            </a:pPr>
            <a:endParaRPr lang="zh-CN" altLang="en-US">
              <a:ea typeface="仿宋_GB2312" pitchFamily="49" charset="-122"/>
            </a:endParaRPr>
          </a:p>
          <a:p>
            <a:pPr algn="just" eaLnBrk="1" hangingPunct="1">
              <a:buFont typeface="Wingdings" panose="05000000000000000000" pitchFamily="2" charset="2"/>
              <a:buNone/>
            </a:pPr>
            <a:r>
              <a:rPr lang="zh-CN" altLang="en-US">
                <a:solidFill>
                  <a:schemeClr val="accent2"/>
                </a:solidFill>
                <a:ea typeface="仿宋_GB2312" pitchFamily="49" charset="-122"/>
              </a:rPr>
              <a:t>讨论定义：</a:t>
            </a: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）强连通的一定是单向连通的和弱连通的；</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）单向连通的一定是弱连通的；</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3</a:t>
            </a:r>
            <a:r>
              <a:rPr lang="zh-CN" altLang="en-US">
                <a:ea typeface="仿宋_GB2312" pitchFamily="49" charset="-122"/>
              </a:rPr>
              <a:t>）弱连通的既可能不是单向连通的，更可能不是强连通的。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8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80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80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8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3FC62ADF-5E8D-4E25-AB9C-22041861B320}"/>
              </a:ext>
            </a:extLst>
          </p:cNvPr>
          <p:cNvSpPr>
            <a:spLocks noGrp="1" noChangeArrowheads="1"/>
          </p:cNvSpPr>
          <p:nvPr>
            <p:ph type="title"/>
          </p:nvPr>
        </p:nvSpPr>
        <p:spPr>
          <a:xfrm>
            <a:off x="1143000" y="368300"/>
            <a:ext cx="6643688" cy="560388"/>
          </a:xfrm>
        </p:spPr>
        <p:txBody>
          <a:bodyPr/>
          <a:lstStyle/>
          <a:p>
            <a:pPr eaLnBrk="1" hangingPunct="1"/>
            <a:r>
              <a:rPr lang="zh-CN" altLang="en-US"/>
              <a:t>连通性</a:t>
            </a:r>
          </a:p>
        </p:txBody>
      </p:sp>
      <p:sp>
        <p:nvSpPr>
          <p:cNvPr id="560131" name="Rectangle 3">
            <a:extLst>
              <a:ext uri="{FF2B5EF4-FFF2-40B4-BE49-F238E27FC236}">
                <a16:creationId xmlns:a16="http://schemas.microsoft.com/office/drawing/2014/main" id="{30C44C87-73FD-414F-9643-E0DC361DEB8E}"/>
              </a:ext>
            </a:extLst>
          </p:cNvPr>
          <p:cNvSpPr>
            <a:spLocks noGrp="1" noChangeArrowheads="1"/>
          </p:cNvSpPr>
          <p:nvPr>
            <p:ph idx="1"/>
          </p:nvPr>
        </p:nvSpPr>
        <p:spPr>
          <a:xfrm>
            <a:off x="928688" y="2071688"/>
            <a:ext cx="7772400" cy="3657600"/>
          </a:xfrm>
        </p:spPr>
        <p:txBody>
          <a:bodyPr/>
          <a:lstStyle/>
          <a:p>
            <a:pPr algn="just" eaLnBrk="1" hangingPunct="1">
              <a:buFont typeface="Wingdings" panose="05000000000000000000" pitchFamily="2" charset="2"/>
              <a:buNone/>
            </a:pPr>
            <a:r>
              <a:rPr lang="en-US" altLang="zh-CN">
                <a:ea typeface="仿宋_GB2312" pitchFamily="49" charset="-122"/>
              </a:rPr>
              <a:t>      </a:t>
            </a:r>
            <a:r>
              <a:rPr lang="zh-CN" altLang="en-US">
                <a:ea typeface="仿宋_GB2312" pitchFamily="49" charset="-122"/>
              </a:rPr>
              <a:t>强连通的  　   单向连通的　　弱连通的</a:t>
            </a:r>
          </a:p>
          <a:p>
            <a:pPr algn="just" eaLnBrk="1" hangingPunct="1">
              <a:buFont typeface="Wingdings" panose="05000000000000000000" pitchFamily="2" charset="2"/>
              <a:buNone/>
            </a:pPr>
            <a:endParaRPr lang="en-US" altLang="zh-CN">
              <a:ea typeface="仿宋_GB2312" pitchFamily="49" charset="-122"/>
            </a:endParaRPr>
          </a:p>
        </p:txBody>
      </p:sp>
      <p:graphicFrame>
        <p:nvGraphicFramePr>
          <p:cNvPr id="560132" name="Object 4">
            <a:extLst>
              <a:ext uri="{FF2B5EF4-FFF2-40B4-BE49-F238E27FC236}">
                <a16:creationId xmlns:a16="http://schemas.microsoft.com/office/drawing/2014/main" id="{216D960C-376E-4FFF-9B29-DDF1D6BAF0BA}"/>
              </a:ext>
            </a:extLst>
          </p:cNvPr>
          <p:cNvGraphicFramePr>
            <a:graphicFrameLocks noChangeAspect="1"/>
          </p:cNvGraphicFramePr>
          <p:nvPr/>
        </p:nvGraphicFramePr>
        <p:xfrm>
          <a:off x="1143000" y="2714625"/>
          <a:ext cx="6781800" cy="2133600"/>
        </p:xfrm>
        <a:graphic>
          <a:graphicData uri="http://schemas.openxmlformats.org/presentationml/2006/ole">
            <mc:AlternateContent xmlns:mc="http://schemas.openxmlformats.org/markup-compatibility/2006">
              <mc:Choice xmlns:v="urn:schemas-microsoft-com:vml" Requires="v">
                <p:oleObj spid="_x0000_s12293" name="BMP 图像" r:id="rId4" imgW="4676190" imgH="1609524" progId="Paint.Picture">
                  <p:embed/>
                </p:oleObj>
              </mc:Choice>
              <mc:Fallback>
                <p:oleObj name="BMP 图像" r:id="rId4" imgW="4676190" imgH="160952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14625"/>
                        <a:ext cx="6781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0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3CF1F7D-F3A3-4D71-895F-98D12B6B12BC}"/>
              </a:ext>
            </a:extLst>
          </p:cNvPr>
          <p:cNvSpPr>
            <a:spLocks noGrp="1" noChangeArrowheads="1"/>
          </p:cNvSpPr>
          <p:nvPr>
            <p:ph type="title"/>
          </p:nvPr>
        </p:nvSpPr>
        <p:spPr>
          <a:xfrm>
            <a:off x="1143000" y="152400"/>
            <a:ext cx="7772400" cy="560388"/>
          </a:xfrm>
        </p:spPr>
        <p:txBody>
          <a:bodyPr/>
          <a:lstStyle/>
          <a:p>
            <a:pPr eaLnBrk="1" hangingPunct="1"/>
            <a:r>
              <a:rPr lang="zh-CN" altLang="en-US"/>
              <a:t>图的连通性</a:t>
            </a:r>
          </a:p>
        </p:txBody>
      </p:sp>
      <p:sp>
        <p:nvSpPr>
          <p:cNvPr id="553987" name="Rectangle 3">
            <a:extLst>
              <a:ext uri="{FF2B5EF4-FFF2-40B4-BE49-F238E27FC236}">
                <a16:creationId xmlns:a16="http://schemas.microsoft.com/office/drawing/2014/main" id="{007F3144-6606-404A-A060-E14706C78F78}"/>
              </a:ext>
            </a:extLst>
          </p:cNvPr>
          <p:cNvSpPr>
            <a:spLocks noGrp="1" noChangeArrowheads="1"/>
          </p:cNvSpPr>
          <p:nvPr>
            <p:ph idx="1"/>
          </p:nvPr>
        </p:nvSpPr>
        <p:spPr>
          <a:xfrm>
            <a:off x="500063" y="1428750"/>
            <a:ext cx="7772400" cy="4614863"/>
          </a:xfrm>
        </p:spPr>
        <p:txBody>
          <a:bodyPr/>
          <a:lstStyle/>
          <a:p>
            <a:pPr eaLnBrk="1" hangingPunct="1">
              <a:buFont typeface="Wingdings" panose="05000000000000000000" pitchFamily="2" charset="2"/>
              <a:buNone/>
            </a:pPr>
            <a:r>
              <a:rPr lang="zh-CN" altLang="en-US">
                <a:ea typeface="仿宋_GB2312" pitchFamily="49" charset="-122"/>
              </a:rPr>
              <a:t>定理</a:t>
            </a:r>
            <a:r>
              <a:rPr lang="en-US" altLang="zh-CN">
                <a:ea typeface="仿宋_GB2312" pitchFamily="49" charset="-122"/>
              </a:rPr>
              <a:t>14.8 </a:t>
            </a:r>
            <a:r>
              <a:rPr lang="zh-CN" altLang="en-US">
                <a:ea typeface="仿宋_GB2312" pitchFamily="49" charset="-122"/>
              </a:rPr>
              <a:t>设有向图</a:t>
            </a:r>
            <a:r>
              <a:rPr lang="en-US" altLang="zh-CN">
                <a:ea typeface="仿宋_GB2312" pitchFamily="49" charset="-122"/>
              </a:rPr>
              <a:t>D=&lt;V,E&gt;</a:t>
            </a:r>
            <a:r>
              <a:rPr lang="zh-CN" altLang="en-US">
                <a:ea typeface="仿宋_GB2312" pitchFamily="49" charset="-122"/>
              </a:rPr>
              <a:t>，</a:t>
            </a:r>
            <a:r>
              <a:rPr lang="en-US" altLang="zh-CN">
                <a:ea typeface="仿宋_GB2312" pitchFamily="49" charset="-122"/>
              </a:rPr>
              <a:t>V</a:t>
            </a:r>
            <a:r>
              <a:rPr lang="zh-CN" altLang="en-US">
                <a:ea typeface="仿宋_GB2312" pitchFamily="49" charset="-122"/>
              </a:rPr>
              <a:t>＝｛</a:t>
            </a:r>
            <a:r>
              <a:rPr lang="en-US" altLang="zh-CN">
                <a:ea typeface="仿宋_GB2312" pitchFamily="49" charset="-122"/>
              </a:rPr>
              <a:t>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zh-CN" altLang="en-US">
                <a:ea typeface="仿宋_GB2312" pitchFamily="49" charset="-122"/>
              </a:rPr>
              <a:t>｝ 。</a:t>
            </a:r>
            <a:r>
              <a:rPr lang="en-US" altLang="zh-CN">
                <a:ea typeface="仿宋_GB2312" pitchFamily="49" charset="-122"/>
              </a:rPr>
              <a:t>D</a:t>
            </a:r>
            <a:r>
              <a:rPr lang="zh-CN" altLang="en-US">
                <a:ea typeface="仿宋_GB2312" pitchFamily="49" charset="-122"/>
              </a:rPr>
              <a:t>是</a:t>
            </a:r>
            <a:r>
              <a:rPr lang="zh-CN" altLang="en-US">
                <a:solidFill>
                  <a:srgbClr val="FF0000"/>
                </a:solidFill>
                <a:ea typeface="仿宋_GB2312" pitchFamily="49" charset="-122"/>
              </a:rPr>
              <a:t>强连通图</a:t>
            </a:r>
            <a:r>
              <a:rPr lang="zh-CN" altLang="en-US">
                <a:ea typeface="仿宋_GB2312" pitchFamily="49" charset="-122"/>
              </a:rPr>
              <a:t>当且仅当</a:t>
            </a:r>
            <a:r>
              <a:rPr lang="en-US" altLang="zh-CN">
                <a:ea typeface="仿宋_GB2312" pitchFamily="49" charset="-122"/>
              </a:rPr>
              <a:t>D</a:t>
            </a:r>
            <a:r>
              <a:rPr lang="zh-CN" altLang="en-US">
                <a:ea typeface="仿宋_GB2312" pitchFamily="49" charset="-122"/>
              </a:rPr>
              <a:t>中存在经过每个顶点至少一次的</a:t>
            </a:r>
            <a:r>
              <a:rPr lang="zh-CN" altLang="en-US" i="1">
                <a:solidFill>
                  <a:srgbClr val="FF0000"/>
                </a:solidFill>
                <a:ea typeface="仿宋_GB2312" pitchFamily="49" charset="-122"/>
              </a:rPr>
              <a:t>回路</a:t>
            </a:r>
            <a:r>
              <a:rPr lang="zh-CN" altLang="en-US">
                <a:ea typeface="仿宋_GB2312" pitchFamily="49" charset="-122"/>
              </a:rPr>
              <a:t>。</a:t>
            </a:r>
            <a:endParaRPr lang="en-US" altLang="zh-CN">
              <a:ea typeface="仿宋_GB2312" pitchFamily="49" charset="-122"/>
            </a:endParaRPr>
          </a:p>
          <a:p>
            <a:pPr eaLnBrk="1" hangingPunct="1">
              <a:buFont typeface="Wingdings" panose="05000000000000000000" pitchFamily="2" charset="2"/>
              <a:buNone/>
            </a:pPr>
            <a:r>
              <a:rPr lang="zh-CN" altLang="en-US">
                <a:ea typeface="仿宋_GB2312" pitchFamily="49" charset="-122"/>
              </a:rPr>
              <a:t>证明：充分性显然</a:t>
            </a:r>
            <a:endParaRPr lang="en-US" altLang="zh-CN">
              <a:ea typeface="仿宋_GB2312" pitchFamily="49" charset="-122"/>
            </a:endParaRPr>
          </a:p>
          <a:p>
            <a:pPr eaLnBrk="1" hangingPunct="1">
              <a:buFont typeface="Wingdings" panose="05000000000000000000" pitchFamily="2" charset="2"/>
              <a:buNone/>
            </a:pPr>
            <a:r>
              <a:rPr lang="zh-CN" altLang="en-US">
                <a:ea typeface="仿宋_GB2312" pitchFamily="49" charset="-122"/>
              </a:rPr>
              <a:t>　　　必要性（构造性证明）</a:t>
            </a:r>
          </a:p>
          <a:p>
            <a:pPr eaLnBrk="1" hangingPunct="1">
              <a:buFont typeface="Wingdings" panose="05000000000000000000" pitchFamily="2" charset="2"/>
              <a:buNone/>
            </a:pPr>
            <a:endParaRPr lang="zh-CN" altLang="en-US">
              <a:ea typeface="仿宋_GB2312" pitchFamily="49" charset="-122"/>
            </a:endParaRPr>
          </a:p>
          <a:p>
            <a:pPr eaLnBrk="1" hangingPunct="1">
              <a:buFont typeface="Wingdings" panose="05000000000000000000" pitchFamily="2" charset="2"/>
              <a:buNone/>
            </a:pPr>
            <a:r>
              <a:rPr lang="zh-CN" altLang="en-US">
                <a:ea typeface="仿宋_GB2312" pitchFamily="49" charset="-122"/>
              </a:rPr>
              <a:t>定理</a:t>
            </a:r>
            <a:r>
              <a:rPr lang="en-US" altLang="zh-CN">
                <a:ea typeface="仿宋_GB2312" pitchFamily="49" charset="-122"/>
              </a:rPr>
              <a:t>14.9 </a:t>
            </a:r>
            <a:r>
              <a:rPr lang="zh-CN" altLang="en-US">
                <a:ea typeface="仿宋_GB2312" pitchFamily="49" charset="-122"/>
              </a:rPr>
              <a:t>设</a:t>
            </a:r>
            <a:r>
              <a:rPr lang="en-US" altLang="zh-CN">
                <a:ea typeface="仿宋_GB2312" pitchFamily="49" charset="-122"/>
              </a:rPr>
              <a:t>D</a:t>
            </a:r>
            <a:r>
              <a:rPr lang="zh-CN" altLang="en-US">
                <a:ea typeface="仿宋_GB2312" pitchFamily="49" charset="-122"/>
              </a:rPr>
              <a:t>是</a:t>
            </a:r>
            <a:r>
              <a:rPr lang="en-US" altLang="zh-CN">
                <a:ea typeface="仿宋_GB2312" pitchFamily="49" charset="-122"/>
              </a:rPr>
              <a:t>n</a:t>
            </a:r>
            <a:r>
              <a:rPr lang="zh-CN" altLang="en-US">
                <a:ea typeface="仿宋_GB2312" pitchFamily="49" charset="-122"/>
              </a:rPr>
              <a:t>阶有向图。</a:t>
            </a:r>
            <a:r>
              <a:rPr lang="en-US" altLang="zh-CN">
                <a:ea typeface="仿宋_GB2312" pitchFamily="49" charset="-122"/>
              </a:rPr>
              <a:t>D</a:t>
            </a:r>
            <a:r>
              <a:rPr lang="zh-CN" altLang="en-US">
                <a:ea typeface="仿宋_GB2312" pitchFamily="49" charset="-122"/>
              </a:rPr>
              <a:t>是</a:t>
            </a:r>
            <a:r>
              <a:rPr lang="zh-CN" altLang="en-US">
                <a:solidFill>
                  <a:srgbClr val="FF0000"/>
                </a:solidFill>
                <a:ea typeface="仿宋_GB2312" pitchFamily="49" charset="-122"/>
              </a:rPr>
              <a:t>单向连通图</a:t>
            </a:r>
            <a:r>
              <a:rPr lang="zh-CN" altLang="en-US">
                <a:ea typeface="仿宋_GB2312" pitchFamily="49" charset="-122"/>
              </a:rPr>
              <a:t>当且仅当</a:t>
            </a:r>
            <a:r>
              <a:rPr lang="en-US" altLang="zh-CN">
                <a:ea typeface="仿宋_GB2312" pitchFamily="49" charset="-122"/>
              </a:rPr>
              <a:t>D</a:t>
            </a:r>
            <a:r>
              <a:rPr lang="zh-CN" altLang="en-US">
                <a:ea typeface="仿宋_GB2312" pitchFamily="49" charset="-122"/>
              </a:rPr>
              <a:t>中存在经过每个顶点至少一次的</a:t>
            </a:r>
            <a:r>
              <a:rPr lang="zh-CN" altLang="en-US" i="1">
                <a:solidFill>
                  <a:srgbClr val="FF0000"/>
                </a:solidFill>
                <a:ea typeface="仿宋_GB2312" pitchFamily="49" charset="-122"/>
              </a:rPr>
              <a:t>通路</a:t>
            </a:r>
            <a:r>
              <a:rPr lang="zh-CN" altLang="en-US">
                <a:ea typeface="仿宋_GB2312" pitchFamily="49" charset="-122"/>
              </a:rPr>
              <a:t>。</a:t>
            </a:r>
            <a:endParaRPr lang="en-US" altLang="zh-CN">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3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F47422A-7A85-4F8F-86D2-67F9B7DE6C6E}"/>
              </a:ext>
            </a:extLst>
          </p:cNvPr>
          <p:cNvSpPr>
            <a:spLocks noGrp="1" noChangeArrowheads="1"/>
          </p:cNvSpPr>
          <p:nvPr>
            <p:ph type="title"/>
          </p:nvPr>
        </p:nvSpPr>
        <p:spPr>
          <a:xfrm>
            <a:off x="1143000" y="152400"/>
            <a:ext cx="6643688" cy="838200"/>
          </a:xfrm>
        </p:spPr>
        <p:txBody>
          <a:bodyPr/>
          <a:lstStyle/>
          <a:p>
            <a:pPr eaLnBrk="1" hangingPunct="1"/>
            <a:r>
              <a:rPr lang="zh-CN" altLang="en-US"/>
              <a:t>二部图</a:t>
            </a:r>
            <a:endParaRPr lang="zh-CN" altLang="en-US" sz="2800"/>
          </a:p>
        </p:txBody>
      </p:sp>
      <p:sp>
        <p:nvSpPr>
          <p:cNvPr id="562179" name="Rectangle 3">
            <a:extLst>
              <a:ext uri="{FF2B5EF4-FFF2-40B4-BE49-F238E27FC236}">
                <a16:creationId xmlns:a16="http://schemas.microsoft.com/office/drawing/2014/main" id="{7149D67B-D44F-48C8-B86B-9A85497F8C58}"/>
              </a:ext>
            </a:extLst>
          </p:cNvPr>
          <p:cNvSpPr>
            <a:spLocks noGrp="1" noChangeArrowheads="1"/>
          </p:cNvSpPr>
          <p:nvPr>
            <p:ph idx="1"/>
          </p:nvPr>
        </p:nvSpPr>
        <p:spPr>
          <a:xfrm>
            <a:off x="500063" y="1643063"/>
            <a:ext cx="7772400" cy="4071937"/>
          </a:xfrm>
        </p:spPr>
        <p:txBody>
          <a:bodyPr/>
          <a:lstStyle/>
          <a:p>
            <a:pPr algn="just" eaLnBrk="1" hangingPunct="1">
              <a:buFont typeface="Wingdings" panose="05000000000000000000" pitchFamily="2" charset="2"/>
              <a:buNone/>
            </a:pPr>
            <a:r>
              <a:rPr lang="zh-CN" altLang="en-US" u="sng">
                <a:solidFill>
                  <a:srgbClr val="3366FF"/>
                </a:solidFill>
              </a:rPr>
              <a:t>定义</a:t>
            </a:r>
            <a:r>
              <a:rPr lang="en-US" altLang="zh-CN" u="sng">
                <a:solidFill>
                  <a:srgbClr val="3366FF"/>
                </a:solidFill>
              </a:rPr>
              <a:t>14.23:</a:t>
            </a:r>
            <a:r>
              <a:rPr lang="zh-CN" altLang="en-US">
                <a:ea typeface="仿宋_GB2312" pitchFamily="49" charset="-122"/>
              </a:rPr>
              <a:t>如果无向图的顶点集</a:t>
            </a:r>
            <a:r>
              <a:rPr lang="en-US" altLang="zh-CN">
                <a:ea typeface="仿宋_GB2312" pitchFamily="49" charset="-122"/>
              </a:rPr>
              <a:t>V</a:t>
            </a:r>
            <a:r>
              <a:rPr lang="zh-CN" altLang="en-US">
                <a:ea typeface="仿宋_GB2312" pitchFamily="49" charset="-122"/>
              </a:rPr>
              <a:t>分成两个子集</a:t>
            </a:r>
            <a:r>
              <a:rPr lang="en-US" altLang="zh-CN">
                <a:ea typeface="仿宋_GB2312" pitchFamily="49" charset="-122"/>
              </a:rPr>
              <a:t>X,Y(</a:t>
            </a:r>
            <a:r>
              <a:rPr lang="zh-CN" altLang="en-US">
                <a:ea typeface="仿宋_GB2312" pitchFamily="49" charset="-122"/>
              </a:rPr>
              <a:t>即满足</a:t>
            </a:r>
            <a:r>
              <a:rPr lang="en-US" altLang="zh-CN">
                <a:ea typeface="仿宋_GB2312" pitchFamily="49" charset="-122"/>
              </a:rPr>
              <a:t>X∩Y=Φ,X∪Y=V),</a:t>
            </a:r>
            <a:r>
              <a:rPr lang="zh-CN" altLang="en-US">
                <a:ea typeface="仿宋_GB2312" pitchFamily="49" charset="-122"/>
              </a:rPr>
              <a:t>使得</a:t>
            </a:r>
            <a:r>
              <a:rPr lang="en-US" altLang="zh-CN">
                <a:ea typeface="仿宋_GB2312" pitchFamily="49" charset="-122"/>
              </a:rPr>
              <a:t>G</a:t>
            </a:r>
            <a:r>
              <a:rPr lang="zh-CN" altLang="en-US">
                <a:ea typeface="仿宋_GB2312" pitchFamily="49" charset="-122"/>
              </a:rPr>
              <a:t>中任意一边的两个端点分属于</a:t>
            </a:r>
            <a:r>
              <a:rPr lang="en-US" altLang="zh-CN">
                <a:ea typeface="仿宋_GB2312" pitchFamily="49" charset="-122"/>
              </a:rPr>
              <a:t>X</a:t>
            </a:r>
            <a:r>
              <a:rPr lang="zh-CN" altLang="en-US">
                <a:ea typeface="仿宋_GB2312" pitchFamily="49" charset="-122"/>
              </a:rPr>
              <a:t>和</a:t>
            </a:r>
            <a:r>
              <a:rPr lang="en-US" altLang="zh-CN">
                <a:ea typeface="仿宋_GB2312" pitchFamily="49" charset="-122"/>
              </a:rPr>
              <a:t>Y,</a:t>
            </a:r>
            <a:r>
              <a:rPr lang="zh-CN" altLang="en-US">
                <a:ea typeface="仿宋_GB2312" pitchFamily="49" charset="-122"/>
              </a:rPr>
              <a:t>则称</a:t>
            </a:r>
            <a:r>
              <a:rPr lang="en-US" altLang="zh-CN">
                <a:ea typeface="仿宋_GB2312" pitchFamily="49" charset="-122"/>
              </a:rPr>
              <a:t>G</a:t>
            </a:r>
            <a:r>
              <a:rPr lang="zh-CN" altLang="en-US">
                <a:ea typeface="仿宋_GB2312" pitchFamily="49" charset="-122"/>
              </a:rPr>
              <a:t>为</a:t>
            </a:r>
            <a:r>
              <a:rPr lang="zh-CN" altLang="en-US">
                <a:solidFill>
                  <a:srgbClr val="FF0000"/>
                </a:solidFill>
                <a:ea typeface="仿宋_GB2312" pitchFamily="49" charset="-122"/>
              </a:rPr>
              <a:t>二部图</a:t>
            </a:r>
            <a:r>
              <a:rPr lang="en-US" altLang="zh-CN">
                <a:solidFill>
                  <a:srgbClr val="FF0000"/>
                </a:solidFill>
                <a:ea typeface="仿宋_GB2312" pitchFamily="49" charset="-122"/>
              </a:rPr>
              <a:t>,</a:t>
            </a:r>
            <a:r>
              <a:rPr lang="en-US" altLang="zh-CN">
                <a:ea typeface="仿宋_GB2312" pitchFamily="49" charset="-122"/>
              </a:rPr>
              <a:t>X</a:t>
            </a:r>
            <a:r>
              <a:rPr lang="zh-CN" altLang="en-US">
                <a:ea typeface="仿宋_GB2312" pitchFamily="49" charset="-122"/>
              </a:rPr>
              <a:t>和</a:t>
            </a:r>
            <a:r>
              <a:rPr lang="en-US" altLang="zh-CN">
                <a:ea typeface="仿宋_GB2312" pitchFamily="49" charset="-122"/>
              </a:rPr>
              <a:t>Y</a:t>
            </a:r>
            <a:r>
              <a:rPr lang="zh-CN" altLang="en-US">
                <a:ea typeface="仿宋_GB2312" pitchFamily="49" charset="-122"/>
              </a:rPr>
              <a:t>称为互补顶点子集</a:t>
            </a:r>
            <a:r>
              <a:rPr lang="en-US" altLang="zh-CN">
                <a:ea typeface="仿宋_GB2312" pitchFamily="49" charset="-122"/>
              </a:rPr>
              <a:t>,</a:t>
            </a:r>
            <a:r>
              <a:rPr lang="zh-CN" altLang="en-US">
                <a:ea typeface="仿宋_GB2312" pitchFamily="49" charset="-122"/>
              </a:rPr>
              <a:t>常记图为</a:t>
            </a:r>
            <a:r>
              <a:rPr lang="en-US" altLang="zh-CN">
                <a:ea typeface="仿宋_GB2312" pitchFamily="49" charset="-122"/>
              </a:rPr>
              <a:t>G=&lt;X,Y,E&gt;</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 </a:t>
            </a:r>
          </a:p>
          <a:p>
            <a:pPr algn="just" eaLnBrk="1" hangingPunct="1">
              <a:buFont typeface="Wingdings" panose="05000000000000000000" pitchFamily="2" charset="2"/>
              <a:buNone/>
            </a:pPr>
            <a:r>
              <a:rPr lang="zh-CN" altLang="en-US" u="sng">
                <a:solidFill>
                  <a:srgbClr val="3366FF"/>
                </a:solidFill>
              </a:rPr>
              <a:t>定义</a:t>
            </a:r>
            <a:r>
              <a:rPr lang="en-US" altLang="zh-CN" u="sng">
                <a:solidFill>
                  <a:srgbClr val="3366FF"/>
                </a:solidFill>
              </a:rPr>
              <a:t>:</a:t>
            </a:r>
            <a:r>
              <a:rPr lang="zh-CN" altLang="en-US">
                <a:ea typeface="仿宋_GB2312" pitchFamily="49" charset="-122"/>
              </a:rPr>
              <a:t>若二部图</a:t>
            </a:r>
            <a:r>
              <a:rPr lang="en-US" altLang="zh-CN">
                <a:ea typeface="仿宋_GB2312" pitchFamily="49" charset="-122"/>
              </a:rPr>
              <a:t>G=&lt;X,Y,E&gt;</a:t>
            </a:r>
            <a:r>
              <a:rPr lang="zh-CN" altLang="en-US">
                <a:ea typeface="仿宋_GB2312" pitchFamily="49" charset="-122"/>
              </a:rPr>
              <a:t>中</a:t>
            </a:r>
            <a:r>
              <a:rPr lang="en-US" altLang="zh-CN">
                <a:ea typeface="仿宋_GB2312" pitchFamily="49" charset="-122"/>
              </a:rPr>
              <a:t>X</a:t>
            </a:r>
            <a:r>
              <a:rPr lang="zh-CN" altLang="en-US">
                <a:ea typeface="仿宋_GB2312" pitchFamily="49" charset="-122"/>
              </a:rPr>
              <a:t>的每个顶点与</a:t>
            </a:r>
            <a:r>
              <a:rPr lang="en-US" altLang="zh-CN">
                <a:ea typeface="仿宋_GB2312" pitchFamily="49" charset="-122"/>
              </a:rPr>
              <a:t>Y</a:t>
            </a:r>
            <a:r>
              <a:rPr lang="zh-CN" altLang="en-US">
                <a:ea typeface="仿宋_GB2312" pitchFamily="49" charset="-122"/>
              </a:rPr>
              <a:t>的每个顶点都有且只有一条边相关联</a:t>
            </a:r>
            <a:r>
              <a:rPr lang="en-US" altLang="zh-CN">
                <a:ea typeface="仿宋_GB2312" pitchFamily="49" charset="-122"/>
              </a:rPr>
              <a:t>,</a:t>
            </a:r>
            <a:r>
              <a:rPr lang="zh-CN" altLang="en-US">
                <a:ea typeface="仿宋_GB2312" pitchFamily="49" charset="-122"/>
              </a:rPr>
              <a:t>称</a:t>
            </a:r>
            <a:r>
              <a:rPr lang="en-US" altLang="zh-CN">
                <a:ea typeface="仿宋_GB2312" pitchFamily="49" charset="-122"/>
              </a:rPr>
              <a:t>G</a:t>
            </a:r>
            <a:r>
              <a:rPr lang="zh-CN" altLang="en-US">
                <a:ea typeface="仿宋_GB2312" pitchFamily="49" charset="-122"/>
              </a:rPr>
              <a:t>为</a:t>
            </a:r>
            <a:r>
              <a:rPr lang="zh-CN" altLang="en-US">
                <a:solidFill>
                  <a:srgbClr val="FF0000"/>
                </a:solidFill>
                <a:ea typeface="仿宋_GB2312" pitchFamily="49" charset="-122"/>
              </a:rPr>
              <a:t>完全二部图</a:t>
            </a:r>
            <a:r>
              <a:rPr lang="en-US" altLang="zh-CN">
                <a:ea typeface="仿宋_GB2312" pitchFamily="49" charset="-122"/>
              </a:rPr>
              <a:t>,</a:t>
            </a:r>
            <a:r>
              <a:rPr lang="zh-CN" altLang="en-US">
                <a:ea typeface="仿宋_GB2312" pitchFamily="49" charset="-122"/>
              </a:rPr>
              <a:t>记为</a:t>
            </a:r>
            <a:r>
              <a:rPr lang="en-US" altLang="zh-CN">
                <a:ea typeface="仿宋_GB2312" pitchFamily="49" charset="-122"/>
              </a:rPr>
              <a:t>K</a:t>
            </a:r>
            <a:r>
              <a:rPr lang="en-US" altLang="zh-CN" baseline="-25000">
                <a:ea typeface="仿宋_GB2312" pitchFamily="49" charset="-122"/>
              </a:rPr>
              <a:t>m,n</a:t>
            </a:r>
            <a:r>
              <a:rPr lang="en-US" altLang="zh-CN">
                <a:ea typeface="仿宋_GB2312" pitchFamily="49" charset="-122"/>
              </a:rPr>
              <a:t>,</a:t>
            </a:r>
            <a:r>
              <a:rPr lang="zh-CN" altLang="en-US">
                <a:ea typeface="仿宋_GB2312" pitchFamily="49" charset="-122"/>
              </a:rPr>
              <a:t>其中</a:t>
            </a:r>
            <a:r>
              <a:rPr lang="en-US" altLang="zh-CN">
                <a:ea typeface="仿宋_GB2312" pitchFamily="49" charset="-122"/>
              </a:rPr>
              <a:t>|X|=m,|Y|=n</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2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2ABFBD3-58D9-4DBE-9FEF-816019ABCFB2}"/>
              </a:ext>
            </a:extLst>
          </p:cNvPr>
          <p:cNvSpPr>
            <a:spLocks noGrp="1" noChangeArrowheads="1"/>
          </p:cNvSpPr>
          <p:nvPr>
            <p:ph type="title"/>
          </p:nvPr>
        </p:nvSpPr>
        <p:spPr>
          <a:xfrm>
            <a:off x="1143000" y="152400"/>
            <a:ext cx="6643688" cy="838200"/>
          </a:xfrm>
        </p:spPr>
        <p:txBody>
          <a:bodyPr/>
          <a:lstStyle/>
          <a:p>
            <a:pPr eaLnBrk="1" hangingPunct="1"/>
            <a:r>
              <a:rPr lang="zh-CN" altLang="en-US"/>
              <a:t>例　</a:t>
            </a:r>
            <a:r>
              <a:rPr lang="en-US" altLang="zh-CN"/>
              <a:t>4</a:t>
            </a:r>
            <a:endParaRPr lang="zh-CN" altLang="en-US"/>
          </a:p>
        </p:txBody>
      </p:sp>
      <p:sp>
        <p:nvSpPr>
          <p:cNvPr id="69635" name="Rectangle 3">
            <a:extLst>
              <a:ext uri="{FF2B5EF4-FFF2-40B4-BE49-F238E27FC236}">
                <a16:creationId xmlns:a16="http://schemas.microsoft.com/office/drawing/2014/main" id="{6BF03F65-E29D-4621-A89A-4425F869E1AD}"/>
              </a:ext>
            </a:extLst>
          </p:cNvPr>
          <p:cNvSpPr>
            <a:spLocks noGrp="1" noChangeArrowheads="1"/>
          </p:cNvSpPr>
          <p:nvPr>
            <p:ph idx="1"/>
          </p:nvPr>
        </p:nvSpPr>
        <p:spPr>
          <a:xfrm>
            <a:off x="1066800" y="990600"/>
            <a:ext cx="7772400" cy="5410200"/>
          </a:xfrm>
        </p:spPr>
        <p:txBody>
          <a:bodyPr/>
          <a:lstStyle/>
          <a:p>
            <a:pPr algn="just" eaLnBrk="1" hangingPunct="1">
              <a:buFont typeface="Wingdings" panose="05000000000000000000" pitchFamily="2" charset="2"/>
              <a:buNone/>
            </a:pPr>
            <a:r>
              <a:rPr lang="en-US" altLang="zh-CN">
                <a:ea typeface="仿宋_GB2312" pitchFamily="49" charset="-122"/>
              </a:rPr>
              <a:t>              </a:t>
            </a:r>
          </a:p>
        </p:txBody>
      </p:sp>
      <p:grpSp>
        <p:nvGrpSpPr>
          <p:cNvPr id="69636" name="Group 4">
            <a:extLst>
              <a:ext uri="{FF2B5EF4-FFF2-40B4-BE49-F238E27FC236}">
                <a16:creationId xmlns:a16="http://schemas.microsoft.com/office/drawing/2014/main" id="{184F385B-EB17-481B-A90E-610C0EB5ACC1}"/>
              </a:ext>
            </a:extLst>
          </p:cNvPr>
          <p:cNvGrpSpPr>
            <a:grpSpLocks/>
          </p:cNvGrpSpPr>
          <p:nvPr/>
        </p:nvGrpSpPr>
        <p:grpSpPr bwMode="auto">
          <a:xfrm>
            <a:off x="1447800" y="990600"/>
            <a:ext cx="3429000" cy="2362200"/>
            <a:chOff x="912" y="624"/>
            <a:chExt cx="2160" cy="1488"/>
          </a:xfrm>
        </p:grpSpPr>
        <p:grpSp>
          <p:nvGrpSpPr>
            <p:cNvPr id="69659" name="Group 5">
              <a:extLst>
                <a:ext uri="{FF2B5EF4-FFF2-40B4-BE49-F238E27FC236}">
                  <a16:creationId xmlns:a16="http://schemas.microsoft.com/office/drawing/2014/main" id="{7AE00573-C86F-48CC-AAEF-B402434CF97D}"/>
                </a:ext>
              </a:extLst>
            </p:cNvPr>
            <p:cNvGrpSpPr>
              <a:grpSpLocks/>
            </p:cNvGrpSpPr>
            <p:nvPr/>
          </p:nvGrpSpPr>
          <p:grpSpPr bwMode="auto">
            <a:xfrm>
              <a:off x="912" y="624"/>
              <a:ext cx="1920" cy="1344"/>
              <a:chOff x="774" y="8744"/>
              <a:chExt cx="3062" cy="1872"/>
            </a:xfrm>
          </p:grpSpPr>
          <p:sp>
            <p:nvSpPr>
              <p:cNvPr id="69663" name="Line 6">
                <a:extLst>
                  <a:ext uri="{FF2B5EF4-FFF2-40B4-BE49-F238E27FC236}">
                    <a16:creationId xmlns:a16="http://schemas.microsoft.com/office/drawing/2014/main" id="{2324EE4D-D216-448A-BCF5-742494C250D4}"/>
                  </a:ext>
                </a:extLst>
              </p:cNvPr>
              <p:cNvSpPr>
                <a:spLocks noChangeShapeType="1"/>
              </p:cNvSpPr>
              <p:nvPr/>
            </p:nvSpPr>
            <p:spPr bwMode="auto">
              <a:xfrm flipH="1">
                <a:off x="774" y="9139"/>
                <a:ext cx="108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Oval 7">
                <a:extLst>
                  <a:ext uri="{FF2B5EF4-FFF2-40B4-BE49-F238E27FC236}">
                    <a16:creationId xmlns:a16="http://schemas.microsoft.com/office/drawing/2014/main" id="{D8417C86-C7F7-4E95-9B6C-DBD82BB39D9A}"/>
                  </a:ext>
                </a:extLst>
              </p:cNvPr>
              <p:cNvSpPr>
                <a:spLocks noChangeArrowheads="1"/>
              </p:cNvSpPr>
              <p:nvPr/>
            </p:nvSpPr>
            <p:spPr bwMode="auto">
              <a:xfrm>
                <a:off x="3291" y="9139"/>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65" name="Line 8">
                <a:extLst>
                  <a:ext uri="{FF2B5EF4-FFF2-40B4-BE49-F238E27FC236}">
                    <a16:creationId xmlns:a16="http://schemas.microsoft.com/office/drawing/2014/main" id="{CF14DFE7-7085-46AA-A3F5-90D4871FB660}"/>
                  </a:ext>
                </a:extLst>
              </p:cNvPr>
              <p:cNvSpPr>
                <a:spLocks noChangeShapeType="1"/>
              </p:cNvSpPr>
              <p:nvPr/>
            </p:nvSpPr>
            <p:spPr bwMode="auto">
              <a:xfrm flipV="1">
                <a:off x="774" y="9139"/>
                <a:ext cx="252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9">
                <a:extLst>
                  <a:ext uri="{FF2B5EF4-FFF2-40B4-BE49-F238E27FC236}">
                    <a16:creationId xmlns:a16="http://schemas.microsoft.com/office/drawing/2014/main" id="{4BE96D81-ED0C-4D05-A967-2A0C18E50BB3}"/>
                  </a:ext>
                </a:extLst>
              </p:cNvPr>
              <p:cNvSpPr>
                <a:spLocks noChangeShapeType="1"/>
              </p:cNvSpPr>
              <p:nvPr/>
            </p:nvSpPr>
            <p:spPr bwMode="auto">
              <a:xfrm>
                <a:off x="3294" y="9139"/>
                <a:ext cx="48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10">
                <a:extLst>
                  <a:ext uri="{FF2B5EF4-FFF2-40B4-BE49-F238E27FC236}">
                    <a16:creationId xmlns:a16="http://schemas.microsoft.com/office/drawing/2014/main" id="{85AED93B-8C3A-41F6-8B18-FC574EC8B0A7}"/>
                  </a:ext>
                </a:extLst>
              </p:cNvPr>
              <p:cNvSpPr>
                <a:spLocks noChangeShapeType="1"/>
              </p:cNvSpPr>
              <p:nvPr/>
            </p:nvSpPr>
            <p:spPr bwMode="auto">
              <a:xfrm>
                <a:off x="1854" y="9139"/>
                <a:ext cx="60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Oval 11">
                <a:extLst>
                  <a:ext uri="{FF2B5EF4-FFF2-40B4-BE49-F238E27FC236}">
                    <a16:creationId xmlns:a16="http://schemas.microsoft.com/office/drawing/2014/main" id="{B88A084D-8262-44B5-896D-53CD5B472121}"/>
                  </a:ext>
                </a:extLst>
              </p:cNvPr>
              <p:cNvSpPr>
                <a:spLocks noChangeArrowheads="1"/>
              </p:cNvSpPr>
              <p:nvPr/>
            </p:nvSpPr>
            <p:spPr bwMode="auto">
              <a:xfrm>
                <a:off x="774" y="10554"/>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69" name="Oval 12">
                <a:extLst>
                  <a:ext uri="{FF2B5EF4-FFF2-40B4-BE49-F238E27FC236}">
                    <a16:creationId xmlns:a16="http://schemas.microsoft.com/office/drawing/2014/main" id="{02869CA5-E776-4B31-97EB-C663CD2A71B2}"/>
                  </a:ext>
                </a:extLst>
              </p:cNvPr>
              <p:cNvSpPr>
                <a:spLocks noChangeArrowheads="1"/>
              </p:cNvSpPr>
              <p:nvPr/>
            </p:nvSpPr>
            <p:spPr bwMode="auto">
              <a:xfrm>
                <a:off x="2454" y="10512"/>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70" name="Oval 13">
                <a:extLst>
                  <a:ext uri="{FF2B5EF4-FFF2-40B4-BE49-F238E27FC236}">
                    <a16:creationId xmlns:a16="http://schemas.microsoft.com/office/drawing/2014/main" id="{170A8ECA-BA99-4F56-A3CF-71A64565172C}"/>
                  </a:ext>
                </a:extLst>
              </p:cNvPr>
              <p:cNvSpPr>
                <a:spLocks noChangeArrowheads="1"/>
              </p:cNvSpPr>
              <p:nvPr/>
            </p:nvSpPr>
            <p:spPr bwMode="auto">
              <a:xfrm>
                <a:off x="3774" y="10554"/>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71" name="Text Box 14">
                <a:extLst>
                  <a:ext uri="{FF2B5EF4-FFF2-40B4-BE49-F238E27FC236}">
                    <a16:creationId xmlns:a16="http://schemas.microsoft.com/office/drawing/2014/main" id="{48D64E6C-BACC-4C30-9E5F-9B8D5ECB1A65}"/>
                  </a:ext>
                </a:extLst>
              </p:cNvPr>
              <p:cNvSpPr txBox="1">
                <a:spLocks noChangeArrowheads="1"/>
              </p:cNvSpPr>
              <p:nvPr/>
            </p:nvSpPr>
            <p:spPr bwMode="auto">
              <a:xfrm>
                <a:off x="1734" y="8744"/>
                <a:ext cx="48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t>a</a:t>
                </a:r>
              </a:p>
            </p:txBody>
          </p:sp>
          <p:sp>
            <p:nvSpPr>
              <p:cNvPr id="69672" name="Text Box 15">
                <a:extLst>
                  <a:ext uri="{FF2B5EF4-FFF2-40B4-BE49-F238E27FC236}">
                    <a16:creationId xmlns:a16="http://schemas.microsoft.com/office/drawing/2014/main" id="{EDA9869C-702F-4832-BACF-D9A81F9B1511}"/>
                  </a:ext>
                </a:extLst>
              </p:cNvPr>
              <p:cNvSpPr txBox="1">
                <a:spLocks noChangeArrowheads="1"/>
              </p:cNvSpPr>
              <p:nvPr/>
            </p:nvSpPr>
            <p:spPr bwMode="auto">
              <a:xfrm>
                <a:off x="3174" y="8744"/>
                <a:ext cx="48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t>b</a:t>
                </a:r>
              </a:p>
            </p:txBody>
          </p:sp>
        </p:grpSp>
        <p:sp>
          <p:nvSpPr>
            <p:cNvPr id="69660" name="Text Box 16">
              <a:extLst>
                <a:ext uri="{FF2B5EF4-FFF2-40B4-BE49-F238E27FC236}">
                  <a16:creationId xmlns:a16="http://schemas.microsoft.com/office/drawing/2014/main" id="{9FE8B85C-4520-46F3-B025-7DF45990B648}"/>
                </a:ext>
              </a:extLst>
            </p:cNvPr>
            <p:cNvSpPr txBox="1">
              <a:spLocks noChangeArrowheads="1"/>
            </p:cNvSpPr>
            <p:nvPr/>
          </p:nvSpPr>
          <p:spPr bwMode="auto">
            <a:xfrm>
              <a:off x="91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t>x</a:t>
              </a:r>
            </a:p>
          </p:txBody>
        </p:sp>
        <p:sp>
          <p:nvSpPr>
            <p:cNvPr id="69661" name="Text Box 17">
              <a:extLst>
                <a:ext uri="{FF2B5EF4-FFF2-40B4-BE49-F238E27FC236}">
                  <a16:creationId xmlns:a16="http://schemas.microsoft.com/office/drawing/2014/main" id="{A6DAEC93-EB55-4991-B6E2-373457FE04E6}"/>
                </a:ext>
              </a:extLst>
            </p:cNvPr>
            <p:cNvSpPr txBox="1">
              <a:spLocks noChangeArrowheads="1"/>
            </p:cNvSpPr>
            <p:nvPr/>
          </p:nvSpPr>
          <p:spPr bwMode="auto">
            <a:xfrm>
              <a:off x="2016"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t>y</a:t>
              </a:r>
            </a:p>
          </p:txBody>
        </p:sp>
        <p:sp>
          <p:nvSpPr>
            <p:cNvPr id="69662" name="Text Box 18">
              <a:extLst>
                <a:ext uri="{FF2B5EF4-FFF2-40B4-BE49-F238E27FC236}">
                  <a16:creationId xmlns:a16="http://schemas.microsoft.com/office/drawing/2014/main" id="{B3B6869A-8887-4389-843E-C0FF716EC2F0}"/>
                </a:ext>
              </a:extLst>
            </p:cNvPr>
            <p:cNvSpPr txBox="1">
              <a:spLocks noChangeArrowheads="1"/>
            </p:cNvSpPr>
            <p:nvPr/>
          </p:nvSpPr>
          <p:spPr bwMode="auto">
            <a:xfrm>
              <a:off x="283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t>z</a:t>
              </a:r>
            </a:p>
          </p:txBody>
        </p:sp>
      </p:grpSp>
      <p:grpSp>
        <p:nvGrpSpPr>
          <p:cNvPr id="4" name="Group 19">
            <a:extLst>
              <a:ext uri="{FF2B5EF4-FFF2-40B4-BE49-F238E27FC236}">
                <a16:creationId xmlns:a16="http://schemas.microsoft.com/office/drawing/2014/main" id="{024F0DF6-A245-47E3-9599-982A3A64C7EF}"/>
              </a:ext>
            </a:extLst>
          </p:cNvPr>
          <p:cNvGrpSpPr>
            <a:grpSpLocks/>
          </p:cNvGrpSpPr>
          <p:nvPr/>
        </p:nvGrpSpPr>
        <p:grpSpPr bwMode="auto">
          <a:xfrm>
            <a:off x="1214438" y="4071938"/>
            <a:ext cx="3657600" cy="2209800"/>
            <a:chOff x="960" y="2736"/>
            <a:chExt cx="2304" cy="1392"/>
          </a:xfrm>
        </p:grpSpPr>
        <p:grpSp>
          <p:nvGrpSpPr>
            <p:cNvPr id="69640" name="Group 20">
              <a:extLst>
                <a:ext uri="{FF2B5EF4-FFF2-40B4-BE49-F238E27FC236}">
                  <a16:creationId xmlns:a16="http://schemas.microsoft.com/office/drawing/2014/main" id="{1A6CF7AF-A32D-4DEF-8C26-D14135639F0B}"/>
                </a:ext>
              </a:extLst>
            </p:cNvPr>
            <p:cNvGrpSpPr>
              <a:grpSpLocks/>
            </p:cNvGrpSpPr>
            <p:nvPr/>
          </p:nvGrpSpPr>
          <p:grpSpPr bwMode="auto">
            <a:xfrm>
              <a:off x="960" y="2928"/>
              <a:ext cx="2016" cy="1056"/>
              <a:chOff x="960" y="3072"/>
              <a:chExt cx="2016" cy="1056"/>
            </a:xfrm>
          </p:grpSpPr>
          <p:grpSp>
            <p:nvGrpSpPr>
              <p:cNvPr id="69646" name="Group 21">
                <a:extLst>
                  <a:ext uri="{FF2B5EF4-FFF2-40B4-BE49-F238E27FC236}">
                    <a16:creationId xmlns:a16="http://schemas.microsoft.com/office/drawing/2014/main" id="{BD6B3DD2-206C-4091-ABB2-27987A99D34E}"/>
                  </a:ext>
                </a:extLst>
              </p:cNvPr>
              <p:cNvGrpSpPr>
                <a:grpSpLocks/>
              </p:cNvGrpSpPr>
              <p:nvPr/>
            </p:nvGrpSpPr>
            <p:grpSpPr bwMode="auto">
              <a:xfrm>
                <a:off x="960" y="3072"/>
                <a:ext cx="2016" cy="1056"/>
                <a:chOff x="949" y="11802"/>
                <a:chExt cx="3484" cy="1518"/>
              </a:xfrm>
            </p:grpSpPr>
            <p:sp>
              <p:nvSpPr>
                <p:cNvPr id="69654" name="Oval 22">
                  <a:extLst>
                    <a:ext uri="{FF2B5EF4-FFF2-40B4-BE49-F238E27FC236}">
                      <a16:creationId xmlns:a16="http://schemas.microsoft.com/office/drawing/2014/main" id="{5FA21001-AECC-42CC-A21D-D3326A6EAEFC}"/>
                    </a:ext>
                  </a:extLst>
                </p:cNvPr>
                <p:cNvSpPr>
                  <a:spLocks noChangeArrowheads="1"/>
                </p:cNvSpPr>
                <p:nvPr/>
              </p:nvSpPr>
              <p:spPr bwMode="auto">
                <a:xfrm>
                  <a:off x="2691" y="13258"/>
                  <a:ext cx="62" cy="62"/>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55" name="Oval 23">
                  <a:extLst>
                    <a:ext uri="{FF2B5EF4-FFF2-40B4-BE49-F238E27FC236}">
                      <a16:creationId xmlns:a16="http://schemas.microsoft.com/office/drawing/2014/main" id="{9FE640EE-A1AD-4207-B11F-F89BE637A0D5}"/>
                    </a:ext>
                  </a:extLst>
                </p:cNvPr>
                <p:cNvSpPr>
                  <a:spLocks noChangeArrowheads="1"/>
                </p:cNvSpPr>
                <p:nvPr/>
              </p:nvSpPr>
              <p:spPr bwMode="auto">
                <a:xfrm>
                  <a:off x="949" y="13216"/>
                  <a:ext cx="62" cy="62"/>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56" name="Oval 24">
                  <a:extLst>
                    <a:ext uri="{FF2B5EF4-FFF2-40B4-BE49-F238E27FC236}">
                      <a16:creationId xmlns:a16="http://schemas.microsoft.com/office/drawing/2014/main" id="{0207E2EB-A772-4145-B988-883722A1D3C7}"/>
                    </a:ext>
                  </a:extLst>
                </p:cNvPr>
                <p:cNvSpPr>
                  <a:spLocks noChangeArrowheads="1"/>
                </p:cNvSpPr>
                <p:nvPr/>
              </p:nvSpPr>
              <p:spPr bwMode="auto">
                <a:xfrm>
                  <a:off x="1851" y="11802"/>
                  <a:ext cx="62" cy="62"/>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57" name="Oval 25">
                  <a:extLst>
                    <a:ext uri="{FF2B5EF4-FFF2-40B4-BE49-F238E27FC236}">
                      <a16:creationId xmlns:a16="http://schemas.microsoft.com/office/drawing/2014/main" id="{0F264729-6ECF-424E-B48B-AB054BE37923}"/>
                    </a:ext>
                  </a:extLst>
                </p:cNvPr>
                <p:cNvSpPr>
                  <a:spLocks noChangeArrowheads="1"/>
                </p:cNvSpPr>
                <p:nvPr/>
              </p:nvSpPr>
              <p:spPr bwMode="auto">
                <a:xfrm>
                  <a:off x="4371" y="13216"/>
                  <a:ext cx="62" cy="62"/>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69658" name="Oval 26">
                  <a:extLst>
                    <a:ext uri="{FF2B5EF4-FFF2-40B4-BE49-F238E27FC236}">
                      <a16:creationId xmlns:a16="http://schemas.microsoft.com/office/drawing/2014/main" id="{CD80C283-F74F-45A0-8747-F680820CF2D4}"/>
                    </a:ext>
                  </a:extLst>
                </p:cNvPr>
                <p:cNvSpPr>
                  <a:spLocks noChangeArrowheads="1"/>
                </p:cNvSpPr>
                <p:nvPr/>
              </p:nvSpPr>
              <p:spPr bwMode="auto">
                <a:xfrm>
                  <a:off x="3411" y="11805"/>
                  <a:ext cx="62" cy="62"/>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grpSp>
          <p:grpSp>
            <p:nvGrpSpPr>
              <p:cNvPr id="69647" name="Group 27">
                <a:extLst>
                  <a:ext uri="{FF2B5EF4-FFF2-40B4-BE49-F238E27FC236}">
                    <a16:creationId xmlns:a16="http://schemas.microsoft.com/office/drawing/2014/main" id="{BED58931-94E5-4C98-A386-F951055AC9DC}"/>
                  </a:ext>
                </a:extLst>
              </p:cNvPr>
              <p:cNvGrpSpPr>
                <a:grpSpLocks/>
              </p:cNvGrpSpPr>
              <p:nvPr/>
            </p:nvGrpSpPr>
            <p:grpSpPr bwMode="auto">
              <a:xfrm>
                <a:off x="1008" y="3072"/>
                <a:ext cx="1968" cy="1056"/>
                <a:chOff x="1011" y="11805"/>
                <a:chExt cx="3360" cy="1456"/>
              </a:xfrm>
            </p:grpSpPr>
            <p:sp>
              <p:nvSpPr>
                <p:cNvPr id="69648" name="Line 28">
                  <a:extLst>
                    <a:ext uri="{FF2B5EF4-FFF2-40B4-BE49-F238E27FC236}">
                      <a16:creationId xmlns:a16="http://schemas.microsoft.com/office/drawing/2014/main" id="{6E4E5F7B-8541-4150-8D45-B3DBC8D8D547}"/>
                    </a:ext>
                  </a:extLst>
                </p:cNvPr>
                <p:cNvSpPr>
                  <a:spLocks noChangeShapeType="1"/>
                </p:cNvSpPr>
                <p:nvPr/>
              </p:nvSpPr>
              <p:spPr bwMode="auto">
                <a:xfrm flipH="1">
                  <a:off x="1011" y="11805"/>
                  <a:ext cx="84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29">
                  <a:extLst>
                    <a:ext uri="{FF2B5EF4-FFF2-40B4-BE49-F238E27FC236}">
                      <a16:creationId xmlns:a16="http://schemas.microsoft.com/office/drawing/2014/main" id="{68B754B3-0624-4038-BBA6-B6DAC97B65FD}"/>
                    </a:ext>
                  </a:extLst>
                </p:cNvPr>
                <p:cNvSpPr>
                  <a:spLocks noChangeShapeType="1"/>
                </p:cNvSpPr>
                <p:nvPr/>
              </p:nvSpPr>
              <p:spPr bwMode="auto">
                <a:xfrm>
                  <a:off x="1851" y="11805"/>
                  <a:ext cx="84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30">
                  <a:extLst>
                    <a:ext uri="{FF2B5EF4-FFF2-40B4-BE49-F238E27FC236}">
                      <a16:creationId xmlns:a16="http://schemas.microsoft.com/office/drawing/2014/main" id="{18C928EC-B545-412A-A5FA-CD2181F97548}"/>
                    </a:ext>
                  </a:extLst>
                </p:cNvPr>
                <p:cNvSpPr>
                  <a:spLocks noChangeShapeType="1"/>
                </p:cNvSpPr>
                <p:nvPr/>
              </p:nvSpPr>
              <p:spPr bwMode="auto">
                <a:xfrm flipV="1">
                  <a:off x="2691" y="11805"/>
                  <a:ext cx="72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31">
                  <a:extLst>
                    <a:ext uri="{FF2B5EF4-FFF2-40B4-BE49-F238E27FC236}">
                      <a16:creationId xmlns:a16="http://schemas.microsoft.com/office/drawing/2014/main" id="{A898C80C-1E9E-49DD-8C01-482199BF6499}"/>
                    </a:ext>
                  </a:extLst>
                </p:cNvPr>
                <p:cNvSpPr>
                  <a:spLocks noChangeShapeType="1"/>
                </p:cNvSpPr>
                <p:nvPr/>
              </p:nvSpPr>
              <p:spPr bwMode="auto">
                <a:xfrm>
                  <a:off x="3411" y="11805"/>
                  <a:ext cx="96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Line 32">
                  <a:extLst>
                    <a:ext uri="{FF2B5EF4-FFF2-40B4-BE49-F238E27FC236}">
                      <a16:creationId xmlns:a16="http://schemas.microsoft.com/office/drawing/2014/main" id="{62E80D19-157D-4200-BD8B-96F4528C5BB8}"/>
                    </a:ext>
                  </a:extLst>
                </p:cNvPr>
                <p:cNvSpPr>
                  <a:spLocks noChangeShapeType="1"/>
                </p:cNvSpPr>
                <p:nvPr/>
              </p:nvSpPr>
              <p:spPr bwMode="auto">
                <a:xfrm flipV="1">
                  <a:off x="1011" y="11805"/>
                  <a:ext cx="240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33">
                  <a:extLst>
                    <a:ext uri="{FF2B5EF4-FFF2-40B4-BE49-F238E27FC236}">
                      <a16:creationId xmlns:a16="http://schemas.microsoft.com/office/drawing/2014/main" id="{45986C6B-02E8-49DA-BC82-5EE3FC75D5A8}"/>
                    </a:ext>
                  </a:extLst>
                </p:cNvPr>
                <p:cNvSpPr>
                  <a:spLocks noChangeShapeType="1"/>
                </p:cNvSpPr>
                <p:nvPr/>
              </p:nvSpPr>
              <p:spPr bwMode="auto">
                <a:xfrm>
                  <a:off x="1851" y="11805"/>
                  <a:ext cx="2520" cy="1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9641" name="Rectangle 34">
              <a:extLst>
                <a:ext uri="{FF2B5EF4-FFF2-40B4-BE49-F238E27FC236}">
                  <a16:creationId xmlns:a16="http://schemas.microsoft.com/office/drawing/2014/main" id="{6D955487-011E-4FC4-A59A-F537CEE45AEE}"/>
                </a:ext>
              </a:extLst>
            </p:cNvPr>
            <p:cNvSpPr>
              <a:spLocks noChangeArrowheads="1"/>
            </p:cNvSpPr>
            <p:nvPr/>
          </p:nvSpPr>
          <p:spPr bwMode="auto">
            <a:xfrm>
              <a:off x="1296" y="27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sz="1400" b="1"/>
                <a:t> </a:t>
              </a:r>
              <a:endParaRPr lang="en-US" altLang="zh-CN" sz="2400"/>
            </a:p>
          </p:txBody>
        </p:sp>
        <p:sp>
          <p:nvSpPr>
            <p:cNvPr id="69642" name="Rectangle 35">
              <a:extLst>
                <a:ext uri="{FF2B5EF4-FFF2-40B4-BE49-F238E27FC236}">
                  <a16:creationId xmlns:a16="http://schemas.microsoft.com/office/drawing/2014/main" id="{20DAFACA-D2D7-4E1F-9164-14E673C51C27}"/>
                </a:ext>
              </a:extLst>
            </p:cNvPr>
            <p:cNvSpPr>
              <a:spLocks noChangeArrowheads="1"/>
            </p:cNvSpPr>
            <p:nvPr/>
          </p:nvSpPr>
          <p:spPr bwMode="auto">
            <a:xfrm>
              <a:off x="1056" y="37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x</a:t>
              </a:r>
              <a:r>
                <a:rPr lang="en-US" altLang="zh-CN" sz="1400" b="1"/>
                <a:t> </a:t>
              </a:r>
              <a:endParaRPr lang="en-US" altLang="zh-CN" sz="2400"/>
            </a:p>
          </p:txBody>
        </p:sp>
        <p:sp>
          <p:nvSpPr>
            <p:cNvPr id="69643" name="Rectangle 36">
              <a:extLst>
                <a:ext uri="{FF2B5EF4-FFF2-40B4-BE49-F238E27FC236}">
                  <a16:creationId xmlns:a16="http://schemas.microsoft.com/office/drawing/2014/main" id="{7055CDA9-E4E6-408B-A512-4C9299E6CC3B}"/>
                </a:ext>
              </a:extLst>
            </p:cNvPr>
            <p:cNvSpPr>
              <a:spLocks noChangeArrowheads="1"/>
            </p:cNvSpPr>
            <p:nvPr/>
          </p:nvSpPr>
          <p:spPr bwMode="auto">
            <a:xfrm>
              <a:off x="1968" y="380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y</a:t>
              </a:r>
              <a:r>
                <a:rPr lang="en-US" altLang="zh-CN" sz="1400" b="1"/>
                <a:t> </a:t>
              </a:r>
              <a:endParaRPr lang="en-US" altLang="zh-CN" sz="2400"/>
            </a:p>
          </p:txBody>
        </p:sp>
        <p:sp>
          <p:nvSpPr>
            <p:cNvPr id="69644" name="Rectangle 37">
              <a:extLst>
                <a:ext uri="{FF2B5EF4-FFF2-40B4-BE49-F238E27FC236}">
                  <a16:creationId xmlns:a16="http://schemas.microsoft.com/office/drawing/2014/main" id="{3AA071AD-27E8-43DB-A1D3-DE0348B1CEE9}"/>
                </a:ext>
              </a:extLst>
            </p:cNvPr>
            <p:cNvSpPr>
              <a:spLocks noChangeArrowheads="1"/>
            </p:cNvSpPr>
            <p:nvPr/>
          </p:nvSpPr>
          <p:spPr bwMode="auto">
            <a:xfrm>
              <a:off x="2976" y="380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z</a:t>
              </a:r>
              <a:r>
                <a:rPr lang="en-US" altLang="zh-CN" sz="1400" b="1"/>
                <a:t> </a:t>
              </a:r>
              <a:endParaRPr lang="en-US" altLang="zh-CN" sz="2400"/>
            </a:p>
          </p:txBody>
        </p:sp>
        <p:sp>
          <p:nvSpPr>
            <p:cNvPr id="69645" name="Rectangle 38">
              <a:extLst>
                <a:ext uri="{FF2B5EF4-FFF2-40B4-BE49-F238E27FC236}">
                  <a16:creationId xmlns:a16="http://schemas.microsoft.com/office/drawing/2014/main" id="{7EEB1436-0071-4015-BE15-C79702857525}"/>
                </a:ext>
              </a:extLst>
            </p:cNvPr>
            <p:cNvSpPr>
              <a:spLocks noChangeArrowheads="1"/>
            </p:cNvSpPr>
            <p:nvPr/>
          </p:nvSpPr>
          <p:spPr bwMode="auto">
            <a:xfrm>
              <a:off x="2400" y="27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b</a:t>
              </a:r>
              <a:r>
                <a:rPr lang="en-US" altLang="zh-CN" sz="1400" b="1"/>
                <a:t> </a:t>
              </a:r>
              <a:endParaRPr lang="en-US" altLang="zh-CN" sz="2400"/>
            </a:p>
          </p:txBody>
        </p:sp>
      </p:grpSp>
      <p:sp>
        <p:nvSpPr>
          <p:cNvPr id="564263" name="Rectangle 39">
            <a:extLst>
              <a:ext uri="{FF2B5EF4-FFF2-40B4-BE49-F238E27FC236}">
                <a16:creationId xmlns:a16="http://schemas.microsoft.com/office/drawing/2014/main" id="{D0BC7661-19E3-47CD-BCDA-3999508188AB}"/>
              </a:ext>
            </a:extLst>
          </p:cNvPr>
          <p:cNvSpPr>
            <a:spLocks noChangeArrowheads="1"/>
          </p:cNvSpPr>
          <p:nvPr/>
        </p:nvSpPr>
        <p:spPr bwMode="auto">
          <a:xfrm>
            <a:off x="990600" y="3519488"/>
            <a:ext cx="784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子集</a:t>
            </a:r>
            <a:r>
              <a:rPr lang="en-US" altLang="zh-CN" b="1">
                <a:ea typeface="仿宋_GB2312" pitchFamily="49" charset="-122"/>
              </a:rPr>
              <a:t>X={a,b}</a:t>
            </a:r>
            <a:r>
              <a:rPr lang="en-US" altLang="zh-CN" b="1">
                <a:latin typeface="Arial" panose="020B0604020202020204" pitchFamily="34" charset="0"/>
                <a:ea typeface="仿宋_GB2312" pitchFamily="49" charset="-122"/>
              </a:rPr>
              <a:t>,Y={x,y,z},</a:t>
            </a:r>
            <a:r>
              <a:rPr lang="zh-CN" altLang="en-US" b="1">
                <a:ea typeface="仿宋_GB2312" pitchFamily="49" charset="-122"/>
              </a:rPr>
              <a:t>这是一个二部图。</a:t>
            </a:r>
          </a:p>
        </p:txBody>
      </p:sp>
      <p:sp>
        <p:nvSpPr>
          <p:cNvPr id="564264" name="Rectangle 40">
            <a:extLst>
              <a:ext uri="{FF2B5EF4-FFF2-40B4-BE49-F238E27FC236}">
                <a16:creationId xmlns:a16="http://schemas.microsoft.com/office/drawing/2014/main" id="{FAF09392-6740-4DC6-90E6-5566006BAC57}"/>
              </a:ext>
            </a:extLst>
          </p:cNvPr>
          <p:cNvSpPr>
            <a:spLocks noChangeArrowheads="1"/>
          </p:cNvSpPr>
          <p:nvPr/>
        </p:nvSpPr>
        <p:spPr bwMode="auto">
          <a:xfrm>
            <a:off x="4648200" y="47244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
                <a:schemeClr val="accent1"/>
              </a:buClr>
              <a:buSzPct val="80000"/>
              <a:buFont typeface="Wingdings" panose="05000000000000000000" pitchFamily="2" charset="2"/>
              <a:buNone/>
            </a:pPr>
            <a:r>
              <a:rPr lang="zh-CN" altLang="en-US" b="1">
                <a:ea typeface="仿宋_GB2312" pitchFamily="49" charset="-122"/>
              </a:rPr>
              <a:t>这是完全二部图</a:t>
            </a:r>
            <a:r>
              <a:rPr lang="en-US" altLang="zh-CN" b="1">
                <a:ea typeface="仿宋_GB2312" pitchFamily="49" charset="-122"/>
              </a:rPr>
              <a:t>K</a:t>
            </a:r>
            <a:r>
              <a:rPr lang="en-US" altLang="zh-CN" b="1" baseline="-25000">
                <a:ea typeface="仿宋_GB2312" pitchFamily="49" charset="-122"/>
              </a:rPr>
              <a:t>2,3</a:t>
            </a:r>
            <a:r>
              <a:rPr lang="zh-CN" altLang="en-US" b="1">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42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42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63" grpId="0" build="p" autoUpdateAnimBg="0"/>
      <p:bldP spid="56426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BE31357E-554D-41B9-B689-0F0BE69AA23C}"/>
              </a:ext>
            </a:extLst>
          </p:cNvPr>
          <p:cNvSpPr>
            <a:spLocks noGrp="1" noChangeArrowheads="1"/>
          </p:cNvSpPr>
          <p:nvPr>
            <p:ph type="title"/>
          </p:nvPr>
        </p:nvSpPr>
        <p:spPr/>
        <p:txBody>
          <a:bodyPr/>
          <a:lstStyle/>
          <a:p>
            <a:r>
              <a:rPr lang="zh-CN" altLang="en-US" sz="3600"/>
              <a:t>环游世界各国的问题</a:t>
            </a:r>
          </a:p>
        </p:txBody>
      </p:sp>
      <p:sp>
        <p:nvSpPr>
          <p:cNvPr id="2052" name="Rectangle 3">
            <a:extLst>
              <a:ext uri="{FF2B5EF4-FFF2-40B4-BE49-F238E27FC236}">
                <a16:creationId xmlns:a16="http://schemas.microsoft.com/office/drawing/2014/main" id="{F474A35D-E565-4A7B-B1FB-165C389B940D}"/>
              </a:ext>
            </a:extLst>
          </p:cNvPr>
          <p:cNvSpPr>
            <a:spLocks noGrp="1" noChangeArrowheads="1"/>
          </p:cNvSpPr>
          <p:nvPr>
            <p:ph type="body" sz="half" idx="1"/>
          </p:nvPr>
        </p:nvSpPr>
        <p:spPr>
          <a:xfrm>
            <a:off x="685800" y="1341438"/>
            <a:ext cx="7918450" cy="4895850"/>
          </a:xfrm>
        </p:spPr>
        <p:txBody>
          <a:bodyPr/>
          <a:lstStyle/>
          <a:p>
            <a:r>
              <a:rPr lang="zh-CN" altLang="en-US" sz="2400"/>
              <a:t>英国数学家哈密顿于</a:t>
            </a:r>
            <a:r>
              <a:rPr lang="en-US" altLang="zh-CN" sz="2400"/>
              <a:t>1859</a:t>
            </a:r>
            <a:r>
              <a:rPr lang="zh-CN" altLang="en-US" sz="2400"/>
              <a:t>年以游戏的形式提出：</a:t>
            </a:r>
            <a:r>
              <a:rPr lang="zh-CN" altLang="en-US" sz="2400">
                <a:solidFill>
                  <a:schemeClr val="accent2"/>
                </a:solidFill>
              </a:rPr>
              <a:t>把一个正十二面体的二十个顶点看成二十个城市，要求找出一条经过每个城市恰好一次而回到出发点的路线。</a:t>
            </a:r>
            <a:r>
              <a:rPr lang="zh-CN" altLang="en-US" sz="2400"/>
              <a:t>这条路线就称</a:t>
            </a:r>
            <a:r>
              <a:rPr lang="zh-CN" altLang="en-US" sz="2400">
                <a:solidFill>
                  <a:srgbClr val="FF0000"/>
                </a:solidFill>
              </a:rPr>
              <a:t>“哈密顿圈”</a:t>
            </a:r>
            <a:r>
              <a:rPr lang="zh-CN" altLang="en-US" sz="2400"/>
              <a:t>。一百多年来，对哈密顿问题的研究，促进了图论的发展。</a:t>
            </a:r>
            <a:r>
              <a:rPr lang="zh-CN" altLang="en-US" sz="2000"/>
              <a:t> </a:t>
            </a:r>
          </a:p>
        </p:txBody>
      </p:sp>
      <p:pic>
        <p:nvPicPr>
          <p:cNvPr id="181253" name="Picture 5" descr="哈密顿问题">
            <a:extLst>
              <a:ext uri="{FF2B5EF4-FFF2-40B4-BE49-F238E27FC236}">
                <a16:creationId xmlns:a16="http://schemas.microsoft.com/office/drawing/2014/main" id="{768509D3-F3CB-4D79-A16B-2C1DECE27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068638"/>
            <a:ext cx="382746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6">
            <a:extLst>
              <a:ext uri="{FF2B5EF4-FFF2-40B4-BE49-F238E27FC236}">
                <a16:creationId xmlns:a16="http://schemas.microsoft.com/office/drawing/2014/main" id="{4C25D476-BA28-403E-A9A8-8DCF43A0187B}"/>
              </a:ext>
            </a:extLst>
          </p:cNvPr>
          <p:cNvGraphicFramePr>
            <a:graphicFrameLocks noChangeAspect="1"/>
          </p:cNvGraphicFramePr>
          <p:nvPr>
            <p:ph sz="half" idx="2"/>
          </p:nvPr>
        </p:nvGraphicFramePr>
        <p:xfrm>
          <a:off x="755650" y="3429000"/>
          <a:ext cx="3455988" cy="2592388"/>
        </p:xfrm>
        <a:graphic>
          <a:graphicData uri="http://schemas.openxmlformats.org/presentationml/2006/ole">
            <mc:AlternateContent xmlns:mc="http://schemas.openxmlformats.org/markup-compatibility/2006">
              <mc:Choice xmlns:v="urn:schemas-microsoft-com:vml" Requires="v">
                <p:oleObj spid="_x0000_s2054" name="Slide" r:id="rId4" imgW="4571967" imgH="3428837" progId="PowerPoint.Slide.8">
                  <p:embed/>
                </p:oleObj>
              </mc:Choice>
              <mc:Fallback>
                <p:oleObj name="Slide" r:id="rId4" imgW="4571967" imgH="3428837" progId="PowerPoint.Slide.8">
                  <p:embed/>
                  <p:pic>
                    <p:nvPicPr>
                      <p:cNvPr id="0" name="Object 6"/>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l="25658" t="34944" r="23427" b="2974"/>
                      <a:stretch>
                        <a:fillRect/>
                      </a:stretch>
                    </p:blipFill>
                    <p:spPr bwMode="auto">
                      <a:xfrm>
                        <a:off x="755650" y="3429000"/>
                        <a:ext cx="345598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81253"/>
                                        </p:tgtEl>
                                        <p:attrNameLst>
                                          <p:attrName>style.visibility</p:attrName>
                                        </p:attrNameLst>
                                      </p:cBhvr>
                                      <p:to>
                                        <p:strVal val="visible"/>
                                      </p:to>
                                    </p:set>
                                    <p:anim calcmode="lin" valueType="num">
                                      <p:cBhvr>
                                        <p:cTn id="7" dur="500" decel="50000" fill="hold">
                                          <p:stCondLst>
                                            <p:cond delay="0"/>
                                          </p:stCondLst>
                                        </p:cTn>
                                        <p:tgtEl>
                                          <p:spTgt spid="18125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125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1253"/>
                                        </p:tgtEl>
                                        <p:attrNameLst>
                                          <p:attrName>ppt_w</p:attrName>
                                        </p:attrNameLst>
                                      </p:cBhvr>
                                      <p:tavLst>
                                        <p:tav tm="0">
                                          <p:val>
                                            <p:strVal val="#ppt_w*.05"/>
                                          </p:val>
                                        </p:tav>
                                        <p:tav tm="100000">
                                          <p:val>
                                            <p:strVal val="#ppt_w"/>
                                          </p:val>
                                        </p:tav>
                                      </p:tavLst>
                                    </p:anim>
                                    <p:anim calcmode="lin" valueType="num">
                                      <p:cBhvr>
                                        <p:cTn id="10" dur="1000" fill="hold"/>
                                        <p:tgtEl>
                                          <p:spTgt spid="18125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125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125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125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D2B0C96-F2F6-4765-8582-8D40DB3C6BDD}"/>
              </a:ext>
            </a:extLst>
          </p:cNvPr>
          <p:cNvSpPr>
            <a:spLocks noGrp="1" noChangeArrowheads="1"/>
          </p:cNvSpPr>
          <p:nvPr>
            <p:ph type="title"/>
          </p:nvPr>
        </p:nvSpPr>
        <p:spPr>
          <a:xfrm>
            <a:off x="1143000" y="152400"/>
            <a:ext cx="6643688" cy="838200"/>
          </a:xfrm>
        </p:spPr>
        <p:txBody>
          <a:bodyPr/>
          <a:lstStyle/>
          <a:p>
            <a:pPr eaLnBrk="1" hangingPunct="1"/>
            <a:r>
              <a:rPr lang="zh-CN" altLang="en-US"/>
              <a:t>二部图</a:t>
            </a:r>
            <a:endParaRPr lang="zh-CN" altLang="en-US" sz="2800"/>
          </a:p>
        </p:txBody>
      </p:sp>
      <p:sp>
        <p:nvSpPr>
          <p:cNvPr id="566275" name="Rectangle 3">
            <a:extLst>
              <a:ext uri="{FF2B5EF4-FFF2-40B4-BE49-F238E27FC236}">
                <a16:creationId xmlns:a16="http://schemas.microsoft.com/office/drawing/2014/main" id="{63CADEDF-4875-4115-979A-1C43EF0E0ADF}"/>
              </a:ext>
            </a:extLst>
          </p:cNvPr>
          <p:cNvSpPr>
            <a:spLocks noGrp="1" noChangeArrowheads="1"/>
          </p:cNvSpPr>
          <p:nvPr>
            <p:ph idx="1"/>
          </p:nvPr>
        </p:nvSpPr>
        <p:spPr>
          <a:xfrm>
            <a:off x="1066800" y="3429000"/>
            <a:ext cx="7772400" cy="2895600"/>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此两图均是</a:t>
            </a:r>
            <a:r>
              <a:rPr lang="en-US" altLang="zh-CN">
                <a:ea typeface="仿宋_GB2312" pitchFamily="49" charset="-122"/>
              </a:rPr>
              <a:t>K</a:t>
            </a:r>
            <a:r>
              <a:rPr lang="en-US" altLang="zh-CN" baseline="-25000">
                <a:ea typeface="仿宋_GB2312" pitchFamily="49" charset="-122"/>
              </a:rPr>
              <a:t>3,3</a:t>
            </a:r>
            <a:r>
              <a:rPr lang="zh-CN" altLang="en-US">
                <a:ea typeface="仿宋_GB2312" pitchFamily="49" charset="-122"/>
              </a:rPr>
              <a:t>因而是同构的 </a:t>
            </a:r>
          </a:p>
          <a:p>
            <a:pPr algn="just" eaLnBrk="1" hangingPunct="1">
              <a:lnSpc>
                <a:spcPct val="90000"/>
              </a:lnSpc>
              <a:buFont typeface="Wingdings" panose="05000000000000000000" pitchFamily="2" charset="2"/>
              <a:buNone/>
            </a:pPr>
            <a:endParaRPr lang="zh-CN" altLang="en-US">
              <a:ea typeface="仿宋_GB2312" pitchFamily="49" charset="-122"/>
            </a:endParaRPr>
          </a:p>
          <a:p>
            <a:pPr algn="just" eaLnBrk="1" hangingPunct="1">
              <a:lnSpc>
                <a:spcPct val="90000"/>
              </a:lnSpc>
              <a:buFont typeface="Wingdings" panose="05000000000000000000" pitchFamily="2" charset="2"/>
              <a:buNone/>
            </a:pPr>
            <a:r>
              <a:rPr lang="zh-CN" altLang="en-US" u="sng">
                <a:ea typeface="仿宋_GB2312" pitchFamily="49" charset="-122"/>
              </a:rPr>
              <a:t>定理</a:t>
            </a:r>
            <a:r>
              <a:rPr lang="en-US" altLang="zh-CN" u="sng">
                <a:ea typeface="仿宋_GB2312" pitchFamily="49" charset="-122"/>
              </a:rPr>
              <a:t>14.10</a:t>
            </a:r>
            <a:r>
              <a:rPr lang="en-US" altLang="zh-CN">
                <a:ea typeface="仿宋_GB2312" pitchFamily="49" charset="-122"/>
              </a:rPr>
              <a:t>:</a:t>
            </a:r>
            <a:r>
              <a:rPr lang="zh-CN" altLang="en-US">
                <a:ea typeface="仿宋_GB2312" pitchFamily="49" charset="-122"/>
              </a:rPr>
              <a:t>无向图</a:t>
            </a:r>
            <a:r>
              <a:rPr lang="en-US" altLang="zh-CN">
                <a:ea typeface="仿宋_GB2312" pitchFamily="49" charset="-122"/>
              </a:rPr>
              <a:t>G</a:t>
            </a:r>
            <a:r>
              <a:rPr lang="zh-CN" altLang="en-US">
                <a:ea typeface="仿宋_GB2312" pitchFamily="49" charset="-122"/>
              </a:rPr>
              <a:t>是二部图的</a:t>
            </a:r>
            <a:r>
              <a:rPr lang="zh-CN" altLang="en-US">
                <a:solidFill>
                  <a:srgbClr val="FF0000"/>
                </a:solidFill>
                <a:ea typeface="仿宋_GB2312" pitchFamily="49" charset="-122"/>
              </a:rPr>
              <a:t>充要条件</a:t>
            </a:r>
            <a:r>
              <a:rPr lang="zh-CN" altLang="en-US">
                <a:ea typeface="仿宋_GB2312" pitchFamily="49" charset="-122"/>
              </a:rPr>
              <a:t>是</a:t>
            </a:r>
            <a:r>
              <a:rPr lang="en-US" altLang="zh-CN">
                <a:ea typeface="仿宋_GB2312" pitchFamily="49" charset="-122"/>
              </a:rPr>
              <a:t>G</a:t>
            </a:r>
            <a:r>
              <a:rPr lang="zh-CN" altLang="en-US">
                <a:ea typeface="仿宋_GB2312" pitchFamily="49" charset="-122"/>
              </a:rPr>
              <a:t>的所有回路的长度均为偶数。</a:t>
            </a:r>
          </a:p>
          <a:p>
            <a:pPr algn="just" eaLnBrk="1" hangingPunct="1">
              <a:lnSpc>
                <a:spcPct val="90000"/>
              </a:lnSpc>
              <a:buFont typeface="Wingdings" panose="05000000000000000000" pitchFamily="2" charset="2"/>
              <a:buNone/>
            </a:pPr>
            <a:endParaRPr lang="zh-CN" altLang="en-US">
              <a:ea typeface="仿宋_GB2312" pitchFamily="49" charset="-122"/>
            </a:endParaRPr>
          </a:p>
          <a:p>
            <a:pPr algn="just" eaLnBrk="1" hangingPunct="1">
              <a:lnSpc>
                <a:spcPct val="90000"/>
              </a:lnSpc>
              <a:buFont typeface="Wingdings" panose="05000000000000000000" pitchFamily="2" charset="2"/>
              <a:buNone/>
            </a:pPr>
            <a:endParaRPr lang="en-US" altLang="zh-CN">
              <a:ea typeface="仿宋_GB2312" pitchFamily="49" charset="-122"/>
            </a:endParaRPr>
          </a:p>
        </p:txBody>
      </p:sp>
      <p:grpSp>
        <p:nvGrpSpPr>
          <p:cNvPr id="70660" name="Group 4">
            <a:extLst>
              <a:ext uri="{FF2B5EF4-FFF2-40B4-BE49-F238E27FC236}">
                <a16:creationId xmlns:a16="http://schemas.microsoft.com/office/drawing/2014/main" id="{E8D7EAF9-7139-4CF7-BFA7-04B3D9F56563}"/>
              </a:ext>
            </a:extLst>
          </p:cNvPr>
          <p:cNvGrpSpPr>
            <a:grpSpLocks/>
          </p:cNvGrpSpPr>
          <p:nvPr/>
        </p:nvGrpSpPr>
        <p:grpSpPr bwMode="auto">
          <a:xfrm>
            <a:off x="1371600" y="1295400"/>
            <a:ext cx="2133600" cy="1905000"/>
            <a:chOff x="1101" y="1256"/>
            <a:chExt cx="1532" cy="1518"/>
          </a:xfrm>
        </p:grpSpPr>
        <p:sp>
          <p:nvSpPr>
            <p:cNvPr id="70678" name="Oval 5">
              <a:extLst>
                <a:ext uri="{FF2B5EF4-FFF2-40B4-BE49-F238E27FC236}">
                  <a16:creationId xmlns:a16="http://schemas.microsoft.com/office/drawing/2014/main" id="{BCB7C98B-893F-4190-A593-618CBDBFAE29}"/>
                </a:ext>
              </a:extLst>
            </p:cNvPr>
            <p:cNvSpPr>
              <a:spLocks noChangeArrowheads="1"/>
            </p:cNvSpPr>
            <p:nvPr/>
          </p:nvSpPr>
          <p:spPr bwMode="auto">
            <a:xfrm>
              <a:off x="1101" y="1281"/>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9" name="Oval 6">
              <a:extLst>
                <a:ext uri="{FF2B5EF4-FFF2-40B4-BE49-F238E27FC236}">
                  <a16:creationId xmlns:a16="http://schemas.microsoft.com/office/drawing/2014/main" id="{5E9A3954-58E1-4FEF-B654-79B0B0A22FF0}"/>
                </a:ext>
              </a:extLst>
            </p:cNvPr>
            <p:cNvSpPr>
              <a:spLocks noChangeArrowheads="1"/>
            </p:cNvSpPr>
            <p:nvPr/>
          </p:nvSpPr>
          <p:spPr bwMode="auto">
            <a:xfrm>
              <a:off x="1131" y="2712"/>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80" name="Oval 7">
              <a:extLst>
                <a:ext uri="{FF2B5EF4-FFF2-40B4-BE49-F238E27FC236}">
                  <a16:creationId xmlns:a16="http://schemas.microsoft.com/office/drawing/2014/main" id="{A091814E-C9D5-4E44-B4B8-5453EF6D8472}"/>
                </a:ext>
              </a:extLst>
            </p:cNvPr>
            <p:cNvSpPr>
              <a:spLocks noChangeArrowheads="1"/>
            </p:cNvSpPr>
            <p:nvPr/>
          </p:nvSpPr>
          <p:spPr bwMode="auto">
            <a:xfrm>
              <a:off x="1851" y="2712"/>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81" name="Oval 8">
              <a:extLst>
                <a:ext uri="{FF2B5EF4-FFF2-40B4-BE49-F238E27FC236}">
                  <a16:creationId xmlns:a16="http://schemas.microsoft.com/office/drawing/2014/main" id="{7D56273D-DA10-44F4-9342-2FAC5EFB86E8}"/>
                </a:ext>
              </a:extLst>
            </p:cNvPr>
            <p:cNvSpPr>
              <a:spLocks noChangeArrowheads="1"/>
            </p:cNvSpPr>
            <p:nvPr/>
          </p:nvSpPr>
          <p:spPr bwMode="auto">
            <a:xfrm>
              <a:off x="2571" y="2712"/>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82" name="Oval 9">
              <a:extLst>
                <a:ext uri="{FF2B5EF4-FFF2-40B4-BE49-F238E27FC236}">
                  <a16:creationId xmlns:a16="http://schemas.microsoft.com/office/drawing/2014/main" id="{CAB8EE41-0775-491F-BFF6-4B2FBCED429F}"/>
                </a:ext>
              </a:extLst>
            </p:cNvPr>
            <p:cNvSpPr>
              <a:spLocks noChangeArrowheads="1"/>
            </p:cNvSpPr>
            <p:nvPr/>
          </p:nvSpPr>
          <p:spPr bwMode="auto">
            <a:xfrm>
              <a:off x="2541" y="1281"/>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83" name="Oval 10">
              <a:extLst>
                <a:ext uri="{FF2B5EF4-FFF2-40B4-BE49-F238E27FC236}">
                  <a16:creationId xmlns:a16="http://schemas.microsoft.com/office/drawing/2014/main" id="{33B0AEF2-3185-4C77-8823-C8D687733465}"/>
                </a:ext>
              </a:extLst>
            </p:cNvPr>
            <p:cNvSpPr>
              <a:spLocks noChangeArrowheads="1"/>
            </p:cNvSpPr>
            <p:nvPr/>
          </p:nvSpPr>
          <p:spPr bwMode="auto">
            <a:xfrm>
              <a:off x="1821" y="1281"/>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84" name="Line 11">
              <a:extLst>
                <a:ext uri="{FF2B5EF4-FFF2-40B4-BE49-F238E27FC236}">
                  <a16:creationId xmlns:a16="http://schemas.microsoft.com/office/drawing/2014/main" id="{574FBD4D-98AC-48B3-85AA-A87834BA84CD}"/>
                </a:ext>
              </a:extLst>
            </p:cNvPr>
            <p:cNvSpPr>
              <a:spLocks noChangeShapeType="1"/>
            </p:cNvSpPr>
            <p:nvPr/>
          </p:nvSpPr>
          <p:spPr bwMode="auto">
            <a:xfrm>
              <a:off x="1131" y="1280"/>
              <a:ext cx="0" cy="1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5" name="Line 12">
              <a:extLst>
                <a:ext uri="{FF2B5EF4-FFF2-40B4-BE49-F238E27FC236}">
                  <a16:creationId xmlns:a16="http://schemas.microsoft.com/office/drawing/2014/main" id="{A93FEE26-AA6C-4135-9CE1-0494D8725E00}"/>
                </a:ext>
              </a:extLst>
            </p:cNvPr>
            <p:cNvSpPr>
              <a:spLocks noChangeShapeType="1"/>
            </p:cNvSpPr>
            <p:nvPr/>
          </p:nvSpPr>
          <p:spPr bwMode="auto">
            <a:xfrm>
              <a:off x="1851" y="1280"/>
              <a:ext cx="0" cy="1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6" name="Line 13">
              <a:extLst>
                <a:ext uri="{FF2B5EF4-FFF2-40B4-BE49-F238E27FC236}">
                  <a16:creationId xmlns:a16="http://schemas.microsoft.com/office/drawing/2014/main" id="{025281A1-B9BC-4E36-96F1-E9F839BC4FB0}"/>
                </a:ext>
              </a:extLst>
            </p:cNvPr>
            <p:cNvSpPr>
              <a:spLocks noChangeShapeType="1"/>
            </p:cNvSpPr>
            <p:nvPr/>
          </p:nvSpPr>
          <p:spPr bwMode="auto">
            <a:xfrm>
              <a:off x="2571" y="1280"/>
              <a:ext cx="0" cy="1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Line 14">
              <a:extLst>
                <a:ext uri="{FF2B5EF4-FFF2-40B4-BE49-F238E27FC236}">
                  <a16:creationId xmlns:a16="http://schemas.microsoft.com/office/drawing/2014/main" id="{44CE73B5-32D3-49A2-A460-2F5620E451F2}"/>
                </a:ext>
              </a:extLst>
            </p:cNvPr>
            <p:cNvSpPr>
              <a:spLocks noChangeShapeType="1"/>
            </p:cNvSpPr>
            <p:nvPr/>
          </p:nvSpPr>
          <p:spPr bwMode="auto">
            <a:xfrm flipV="1">
              <a:off x="1101" y="1360"/>
              <a:ext cx="1440" cy="13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15">
              <a:extLst>
                <a:ext uri="{FF2B5EF4-FFF2-40B4-BE49-F238E27FC236}">
                  <a16:creationId xmlns:a16="http://schemas.microsoft.com/office/drawing/2014/main" id="{D478B8C7-FCB1-474B-8DB7-AB888CE80B7E}"/>
                </a:ext>
              </a:extLst>
            </p:cNvPr>
            <p:cNvSpPr>
              <a:spLocks noChangeShapeType="1"/>
            </p:cNvSpPr>
            <p:nvPr/>
          </p:nvSpPr>
          <p:spPr bwMode="auto">
            <a:xfrm>
              <a:off x="1131" y="1280"/>
              <a:ext cx="144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16">
              <a:extLst>
                <a:ext uri="{FF2B5EF4-FFF2-40B4-BE49-F238E27FC236}">
                  <a16:creationId xmlns:a16="http://schemas.microsoft.com/office/drawing/2014/main" id="{4EC5E78B-CE78-4D15-A181-59868193B041}"/>
                </a:ext>
              </a:extLst>
            </p:cNvPr>
            <p:cNvSpPr>
              <a:spLocks noChangeShapeType="1"/>
            </p:cNvSpPr>
            <p:nvPr/>
          </p:nvSpPr>
          <p:spPr bwMode="auto">
            <a:xfrm flipH="1">
              <a:off x="1101" y="1360"/>
              <a:ext cx="720" cy="13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17">
              <a:extLst>
                <a:ext uri="{FF2B5EF4-FFF2-40B4-BE49-F238E27FC236}">
                  <a16:creationId xmlns:a16="http://schemas.microsoft.com/office/drawing/2014/main" id="{C3342704-43A8-46FD-8276-5A8EC4D2E029}"/>
                </a:ext>
              </a:extLst>
            </p:cNvPr>
            <p:cNvSpPr>
              <a:spLocks noChangeShapeType="1"/>
            </p:cNvSpPr>
            <p:nvPr/>
          </p:nvSpPr>
          <p:spPr bwMode="auto">
            <a:xfrm>
              <a:off x="1891" y="1361"/>
              <a:ext cx="680" cy="13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1" name="Line 18">
              <a:extLst>
                <a:ext uri="{FF2B5EF4-FFF2-40B4-BE49-F238E27FC236}">
                  <a16:creationId xmlns:a16="http://schemas.microsoft.com/office/drawing/2014/main" id="{BC05B098-C0D1-4EAA-B7F8-7B1EF4852BC0}"/>
                </a:ext>
              </a:extLst>
            </p:cNvPr>
            <p:cNvSpPr>
              <a:spLocks noChangeShapeType="1"/>
            </p:cNvSpPr>
            <p:nvPr/>
          </p:nvSpPr>
          <p:spPr bwMode="auto">
            <a:xfrm>
              <a:off x="1119" y="1256"/>
              <a:ext cx="732" cy="14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19">
              <a:extLst>
                <a:ext uri="{FF2B5EF4-FFF2-40B4-BE49-F238E27FC236}">
                  <a16:creationId xmlns:a16="http://schemas.microsoft.com/office/drawing/2014/main" id="{DBA1599E-5CB9-428B-A68F-068C9EB02C3D}"/>
                </a:ext>
              </a:extLst>
            </p:cNvPr>
            <p:cNvSpPr>
              <a:spLocks noChangeShapeType="1"/>
            </p:cNvSpPr>
            <p:nvPr/>
          </p:nvSpPr>
          <p:spPr bwMode="auto">
            <a:xfrm flipV="1">
              <a:off x="1821" y="1361"/>
              <a:ext cx="720" cy="13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1" name="Group 20">
            <a:extLst>
              <a:ext uri="{FF2B5EF4-FFF2-40B4-BE49-F238E27FC236}">
                <a16:creationId xmlns:a16="http://schemas.microsoft.com/office/drawing/2014/main" id="{0B8E3A06-41CA-4D52-A5C3-06E045755526}"/>
              </a:ext>
            </a:extLst>
          </p:cNvPr>
          <p:cNvGrpSpPr>
            <a:grpSpLocks/>
          </p:cNvGrpSpPr>
          <p:nvPr/>
        </p:nvGrpSpPr>
        <p:grpSpPr bwMode="auto">
          <a:xfrm>
            <a:off x="4114800" y="1219200"/>
            <a:ext cx="2895600" cy="2073275"/>
            <a:chOff x="2592" y="768"/>
            <a:chExt cx="1824" cy="1306"/>
          </a:xfrm>
        </p:grpSpPr>
        <p:grpSp>
          <p:nvGrpSpPr>
            <p:cNvPr id="70662" name="Group 21">
              <a:extLst>
                <a:ext uri="{FF2B5EF4-FFF2-40B4-BE49-F238E27FC236}">
                  <a16:creationId xmlns:a16="http://schemas.microsoft.com/office/drawing/2014/main" id="{3107F153-FC79-457B-8477-4E9896701C1B}"/>
                </a:ext>
              </a:extLst>
            </p:cNvPr>
            <p:cNvGrpSpPr>
              <a:grpSpLocks/>
            </p:cNvGrpSpPr>
            <p:nvPr/>
          </p:nvGrpSpPr>
          <p:grpSpPr bwMode="auto">
            <a:xfrm>
              <a:off x="2592" y="768"/>
              <a:ext cx="1816" cy="1306"/>
              <a:chOff x="3981" y="1776"/>
              <a:chExt cx="1803" cy="1456"/>
            </a:xfrm>
          </p:grpSpPr>
          <p:sp>
            <p:nvSpPr>
              <p:cNvPr id="70666" name="Line 22">
                <a:extLst>
                  <a:ext uri="{FF2B5EF4-FFF2-40B4-BE49-F238E27FC236}">
                    <a16:creationId xmlns:a16="http://schemas.microsoft.com/office/drawing/2014/main" id="{BA22D947-E0B4-4617-803F-88AE798C6EE6}"/>
                  </a:ext>
                </a:extLst>
              </p:cNvPr>
              <p:cNvSpPr>
                <a:spLocks noChangeShapeType="1"/>
              </p:cNvSpPr>
              <p:nvPr/>
            </p:nvSpPr>
            <p:spPr bwMode="auto">
              <a:xfrm flipH="1">
                <a:off x="4461" y="1776"/>
                <a:ext cx="84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7" name="Line 23">
                <a:extLst>
                  <a:ext uri="{FF2B5EF4-FFF2-40B4-BE49-F238E27FC236}">
                    <a16:creationId xmlns:a16="http://schemas.microsoft.com/office/drawing/2014/main" id="{7DA8F320-B490-456C-B9D4-F51DD4BB7B98}"/>
                  </a:ext>
                </a:extLst>
              </p:cNvPr>
              <p:cNvSpPr>
                <a:spLocks noChangeShapeType="1"/>
              </p:cNvSpPr>
              <p:nvPr/>
            </p:nvSpPr>
            <p:spPr bwMode="auto">
              <a:xfrm>
                <a:off x="4461" y="1776"/>
                <a:ext cx="840" cy="14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68" name="Group 24">
                <a:extLst>
                  <a:ext uri="{FF2B5EF4-FFF2-40B4-BE49-F238E27FC236}">
                    <a16:creationId xmlns:a16="http://schemas.microsoft.com/office/drawing/2014/main" id="{2CEBE55C-0542-4C5E-AF8D-05303A10D5A2}"/>
                  </a:ext>
                </a:extLst>
              </p:cNvPr>
              <p:cNvGrpSpPr>
                <a:grpSpLocks/>
              </p:cNvGrpSpPr>
              <p:nvPr/>
            </p:nvGrpSpPr>
            <p:grpSpPr bwMode="auto">
              <a:xfrm>
                <a:off x="3981" y="1776"/>
                <a:ext cx="1803" cy="1456"/>
                <a:chOff x="3981" y="1776"/>
                <a:chExt cx="1803" cy="1456"/>
              </a:xfrm>
            </p:grpSpPr>
            <p:sp>
              <p:nvSpPr>
                <p:cNvPr id="70669" name="Oval 25">
                  <a:extLst>
                    <a:ext uri="{FF2B5EF4-FFF2-40B4-BE49-F238E27FC236}">
                      <a16:creationId xmlns:a16="http://schemas.microsoft.com/office/drawing/2014/main" id="{08BBD4E2-3A65-4FD5-826E-A981CCE02BCB}"/>
                    </a:ext>
                  </a:extLst>
                </p:cNvPr>
                <p:cNvSpPr>
                  <a:spLocks noChangeArrowheads="1"/>
                </p:cNvSpPr>
                <p:nvPr/>
              </p:nvSpPr>
              <p:spPr bwMode="auto">
                <a:xfrm>
                  <a:off x="3981" y="2504"/>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grpSp>
              <p:nvGrpSpPr>
                <p:cNvPr id="70670" name="Group 26">
                  <a:extLst>
                    <a:ext uri="{FF2B5EF4-FFF2-40B4-BE49-F238E27FC236}">
                      <a16:creationId xmlns:a16="http://schemas.microsoft.com/office/drawing/2014/main" id="{814AFCF7-2B78-441F-AF58-2DADAE9F6097}"/>
                    </a:ext>
                  </a:extLst>
                </p:cNvPr>
                <p:cNvGrpSpPr>
                  <a:grpSpLocks/>
                </p:cNvGrpSpPr>
                <p:nvPr/>
              </p:nvGrpSpPr>
              <p:grpSpPr bwMode="auto">
                <a:xfrm>
                  <a:off x="3981" y="1776"/>
                  <a:ext cx="1803" cy="1456"/>
                  <a:chOff x="3648" y="1280"/>
                  <a:chExt cx="1803" cy="1456"/>
                </a:xfrm>
              </p:grpSpPr>
              <p:sp>
                <p:nvSpPr>
                  <p:cNvPr id="70671" name="AutoShape 27">
                    <a:extLst>
                      <a:ext uri="{FF2B5EF4-FFF2-40B4-BE49-F238E27FC236}">
                        <a16:creationId xmlns:a16="http://schemas.microsoft.com/office/drawing/2014/main" id="{CDFBCF5E-F634-4ECD-8044-4B2B218A694F}"/>
                      </a:ext>
                    </a:extLst>
                  </p:cNvPr>
                  <p:cNvSpPr>
                    <a:spLocks noChangeArrowheads="1"/>
                  </p:cNvSpPr>
                  <p:nvPr/>
                </p:nvSpPr>
                <p:spPr bwMode="auto">
                  <a:xfrm>
                    <a:off x="3648" y="1280"/>
                    <a:ext cx="1800" cy="1456"/>
                  </a:xfrm>
                  <a:prstGeom prst="hexagon">
                    <a:avLst>
                      <a:gd name="adj" fmla="val 30907"/>
                      <a:gd name="vf" fmla="val 11547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2" name="Line 28">
                    <a:extLst>
                      <a:ext uri="{FF2B5EF4-FFF2-40B4-BE49-F238E27FC236}">
                        <a16:creationId xmlns:a16="http://schemas.microsoft.com/office/drawing/2014/main" id="{A89D7B45-1A87-4CDD-8C0F-FA6D1D5E28FD}"/>
                      </a:ext>
                    </a:extLst>
                  </p:cNvPr>
                  <p:cNvSpPr>
                    <a:spLocks noChangeShapeType="1"/>
                  </p:cNvSpPr>
                  <p:nvPr/>
                </p:nvSpPr>
                <p:spPr bwMode="auto">
                  <a:xfrm>
                    <a:off x="3741" y="2009"/>
                    <a:ext cx="171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3" name="Oval 29">
                    <a:extLst>
                      <a:ext uri="{FF2B5EF4-FFF2-40B4-BE49-F238E27FC236}">
                        <a16:creationId xmlns:a16="http://schemas.microsoft.com/office/drawing/2014/main" id="{A22F378B-DA1A-4F06-818B-4C312A84D889}"/>
                      </a:ext>
                    </a:extLst>
                  </p:cNvPr>
                  <p:cNvSpPr>
                    <a:spLocks noChangeArrowheads="1"/>
                  </p:cNvSpPr>
                  <p:nvPr/>
                </p:nvSpPr>
                <p:spPr bwMode="auto">
                  <a:xfrm>
                    <a:off x="4069" y="1280"/>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4" name="Oval 30">
                    <a:extLst>
                      <a:ext uri="{FF2B5EF4-FFF2-40B4-BE49-F238E27FC236}">
                        <a16:creationId xmlns:a16="http://schemas.microsoft.com/office/drawing/2014/main" id="{546A8EB9-18E3-4E54-AA48-653698A537D3}"/>
                      </a:ext>
                    </a:extLst>
                  </p:cNvPr>
                  <p:cNvSpPr>
                    <a:spLocks noChangeArrowheads="1"/>
                  </p:cNvSpPr>
                  <p:nvPr/>
                </p:nvSpPr>
                <p:spPr bwMode="auto">
                  <a:xfrm>
                    <a:off x="4971" y="1280"/>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5" name="Oval 31">
                    <a:extLst>
                      <a:ext uri="{FF2B5EF4-FFF2-40B4-BE49-F238E27FC236}">
                        <a16:creationId xmlns:a16="http://schemas.microsoft.com/office/drawing/2014/main" id="{23F43D06-558A-4A0B-80B3-65B7005732BF}"/>
                      </a:ext>
                    </a:extLst>
                  </p:cNvPr>
                  <p:cNvSpPr>
                    <a:spLocks noChangeArrowheads="1"/>
                  </p:cNvSpPr>
                  <p:nvPr/>
                </p:nvSpPr>
                <p:spPr bwMode="auto">
                  <a:xfrm>
                    <a:off x="4069" y="2650"/>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6" name="Oval 32">
                    <a:extLst>
                      <a:ext uri="{FF2B5EF4-FFF2-40B4-BE49-F238E27FC236}">
                        <a16:creationId xmlns:a16="http://schemas.microsoft.com/office/drawing/2014/main" id="{5C4925F0-B901-4E39-9126-6147ABAD5B1A}"/>
                      </a:ext>
                    </a:extLst>
                  </p:cNvPr>
                  <p:cNvSpPr>
                    <a:spLocks noChangeArrowheads="1"/>
                  </p:cNvSpPr>
                  <p:nvPr/>
                </p:nvSpPr>
                <p:spPr bwMode="auto">
                  <a:xfrm>
                    <a:off x="4971" y="2650"/>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77" name="Oval 33">
                    <a:extLst>
                      <a:ext uri="{FF2B5EF4-FFF2-40B4-BE49-F238E27FC236}">
                        <a16:creationId xmlns:a16="http://schemas.microsoft.com/office/drawing/2014/main" id="{F39C1BB0-1382-4E22-AECD-FC1C0C60CBB6}"/>
                      </a:ext>
                    </a:extLst>
                  </p:cNvPr>
                  <p:cNvSpPr>
                    <a:spLocks noChangeArrowheads="1"/>
                  </p:cNvSpPr>
                  <p:nvPr/>
                </p:nvSpPr>
                <p:spPr bwMode="auto">
                  <a:xfrm>
                    <a:off x="5389" y="2008"/>
                    <a:ext cx="62" cy="6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grpSp>
          </p:grpSp>
        </p:grpSp>
        <p:sp>
          <p:nvSpPr>
            <p:cNvPr id="70663" name="Oval 34">
              <a:extLst>
                <a:ext uri="{FF2B5EF4-FFF2-40B4-BE49-F238E27FC236}">
                  <a16:creationId xmlns:a16="http://schemas.microsoft.com/office/drawing/2014/main" id="{256B992F-7B4E-4FB0-9C5F-7F8ECF079133}"/>
                </a:ext>
              </a:extLst>
            </p:cNvPr>
            <p:cNvSpPr>
              <a:spLocks noChangeArrowheads="1"/>
            </p:cNvSpPr>
            <p:nvPr/>
          </p:nvSpPr>
          <p:spPr bwMode="auto">
            <a:xfrm>
              <a:off x="3024" y="2016"/>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64" name="Oval 35">
              <a:extLst>
                <a:ext uri="{FF2B5EF4-FFF2-40B4-BE49-F238E27FC236}">
                  <a16:creationId xmlns:a16="http://schemas.microsoft.com/office/drawing/2014/main" id="{E2CF24F8-8973-4873-B92D-30547D905C26}"/>
                </a:ext>
              </a:extLst>
            </p:cNvPr>
            <p:cNvSpPr>
              <a:spLocks noChangeArrowheads="1"/>
            </p:cNvSpPr>
            <p:nvPr/>
          </p:nvSpPr>
          <p:spPr bwMode="auto">
            <a:xfrm>
              <a:off x="4368" y="1440"/>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sp>
          <p:nvSpPr>
            <p:cNvPr id="70665" name="Oval 36">
              <a:extLst>
                <a:ext uri="{FF2B5EF4-FFF2-40B4-BE49-F238E27FC236}">
                  <a16:creationId xmlns:a16="http://schemas.microsoft.com/office/drawing/2014/main" id="{6406ED74-CE7C-4356-8F2A-9DC3D525E877}"/>
                </a:ext>
              </a:extLst>
            </p:cNvPr>
            <p:cNvSpPr>
              <a:spLocks noChangeArrowheads="1"/>
            </p:cNvSpPr>
            <p:nvPr/>
          </p:nvSpPr>
          <p:spPr bwMode="auto">
            <a:xfrm>
              <a:off x="3024" y="768"/>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endParaRPr lang="zh-CN" altLang="en-US">
                <a:ea typeface="仿宋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6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6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0DA0C2-089B-4BDE-83E7-1E025D700A28}"/>
              </a:ext>
            </a:extLst>
          </p:cNvPr>
          <p:cNvSpPr>
            <a:spLocks noGrp="1" noChangeArrowheads="1"/>
          </p:cNvSpPr>
          <p:nvPr>
            <p:ph type="title"/>
          </p:nvPr>
        </p:nvSpPr>
        <p:spPr>
          <a:xfrm>
            <a:off x="685800" y="474663"/>
            <a:ext cx="7772400" cy="611187"/>
          </a:xfrm>
        </p:spPr>
        <p:txBody>
          <a:bodyPr/>
          <a:lstStyle/>
          <a:p>
            <a:pPr eaLnBrk="1" hangingPunct="1"/>
            <a:r>
              <a:rPr lang="zh-CN" altLang="en-US"/>
              <a:t>第十四章　图的基本概念</a:t>
            </a:r>
          </a:p>
        </p:txBody>
      </p:sp>
      <p:sp>
        <p:nvSpPr>
          <p:cNvPr id="71683" name="Rectangle 3">
            <a:extLst>
              <a:ext uri="{FF2B5EF4-FFF2-40B4-BE49-F238E27FC236}">
                <a16:creationId xmlns:a16="http://schemas.microsoft.com/office/drawing/2014/main" id="{FFEA8003-D86C-4511-82AE-5DEA2914AA79}"/>
              </a:ext>
            </a:extLst>
          </p:cNvPr>
          <p:cNvSpPr>
            <a:spLocks noGrp="1" noChangeArrowheads="1"/>
          </p:cNvSpPr>
          <p:nvPr>
            <p:ph type="body" idx="1"/>
          </p:nvPr>
        </p:nvSpPr>
        <p:spPr>
          <a:xfrm>
            <a:off x="655638" y="1500188"/>
            <a:ext cx="7773987" cy="4789487"/>
          </a:xfrm>
        </p:spPr>
        <p:txBody>
          <a:bodyPr/>
          <a:lstStyle/>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r>
              <a:rPr lang="zh-CN" altLang="en-US" sz="3600"/>
              <a:t>　 </a:t>
            </a:r>
          </a:p>
          <a:p>
            <a:pPr eaLnBrk="1" hangingPunct="1">
              <a:buFont typeface="Wingdings" panose="05000000000000000000" pitchFamily="2" charset="2"/>
              <a:buNone/>
            </a:pPr>
            <a:r>
              <a:rPr lang="zh-CN" altLang="en-US" sz="3600"/>
              <a:t>          第三节：图的矩阵表示和运算</a:t>
            </a:r>
            <a:endParaRPr lang="en-US" altLang="zh-CN" sz="3600"/>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endParaRPr lang="en-US" altLang="zh-CN" sz="3600">
              <a:solidFill>
                <a:schemeClr val="bg2"/>
              </a:solidFill>
            </a:endParaRPr>
          </a:p>
          <a:p>
            <a:pPr eaLnBrk="1" hangingPunct="1">
              <a:buFont typeface="Wingdings" panose="05000000000000000000" pitchFamily="2" charset="2"/>
              <a:buNone/>
            </a:pPr>
            <a:endParaRPr lang="zh-CN" altLang="en-US" sz="3600">
              <a:solidFill>
                <a:schemeClr val="bg2"/>
              </a:solidFill>
            </a:endParaRPr>
          </a:p>
          <a:p>
            <a:pPr eaLnBrk="1" hangingPunct="1">
              <a:buFont typeface="Wingdings" panose="05000000000000000000" pitchFamily="2" charset="2"/>
              <a:buNone/>
            </a:pPr>
            <a:endParaRPr lang="zh-CN" altLang="en-US">
              <a:solidFill>
                <a:schemeClr val="accent2"/>
              </a:solidFill>
              <a:latin typeface="Verdana" panose="020B0604030504040204" pitchFamily="34" charset="0"/>
            </a:endParaRPr>
          </a:p>
          <a:p>
            <a:pPr lvl="1" eaLnBrk="1" hangingPunct="1">
              <a:buFont typeface="Wingdings" panose="05000000000000000000" pitchFamily="2" charset="2"/>
              <a:buNone/>
            </a:pPr>
            <a:r>
              <a:rPr lang="en-US" altLang="zh-CN" sz="3600">
                <a:solidFill>
                  <a:schemeClr val="tx1"/>
                </a:solidFill>
                <a:latin typeface="Verdana" panose="020B0604030504040204" pitchFamily="34" charset="0"/>
              </a:rPr>
              <a:t>  </a:t>
            </a:r>
            <a:endParaRPr lang="zh-CN" altLang="en-US" sz="3600">
              <a:solidFill>
                <a:schemeClr val="tx1"/>
              </a:solidFill>
              <a:latin typeface="Verdana" panose="020B0604030504040204" pitchFamily="34" charset="0"/>
            </a:endParaRPr>
          </a:p>
        </p:txBody>
      </p:sp>
      <p:pic>
        <p:nvPicPr>
          <p:cNvPr id="71684" name="Picture 21" descr="images">
            <a:extLst>
              <a:ext uri="{FF2B5EF4-FFF2-40B4-BE49-F238E27FC236}">
                <a16:creationId xmlns:a16="http://schemas.microsoft.com/office/drawing/2014/main" id="{93D8554A-C8D6-42D5-9CFD-DBE7A582E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357563"/>
            <a:ext cx="571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1042E79-4B92-4DAF-9534-D33E67DED23D}"/>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596995" name="Rectangle 3">
            <a:extLst>
              <a:ext uri="{FF2B5EF4-FFF2-40B4-BE49-F238E27FC236}">
                <a16:creationId xmlns:a16="http://schemas.microsoft.com/office/drawing/2014/main" id="{044429E4-6D14-4F32-8966-B612D0872D5A}"/>
              </a:ext>
            </a:extLst>
          </p:cNvPr>
          <p:cNvSpPr>
            <a:spLocks noGrp="1" noChangeArrowheads="1"/>
          </p:cNvSpPr>
          <p:nvPr>
            <p:ph idx="1"/>
          </p:nvPr>
        </p:nvSpPr>
        <p:spPr>
          <a:xfrm>
            <a:off x="500063" y="1428750"/>
            <a:ext cx="7429500" cy="4572000"/>
          </a:xfrm>
        </p:spPr>
        <p:txBody>
          <a:bodyPr/>
          <a:lstStyle/>
          <a:p>
            <a:pPr algn="just" eaLnBrk="1" hangingPunct="1">
              <a:buFont typeface="Wingdings" panose="05000000000000000000" pitchFamily="2" charset="2"/>
              <a:buNone/>
            </a:pPr>
            <a:r>
              <a:rPr lang="zh-CN" altLang="en-US">
                <a:solidFill>
                  <a:srgbClr val="3366FF"/>
                </a:solidFill>
                <a:ea typeface="仿宋_GB2312" pitchFamily="49" charset="-122"/>
              </a:rPr>
              <a:t>矩阵</a:t>
            </a:r>
            <a:r>
              <a:rPr lang="zh-CN" altLang="en-US">
                <a:ea typeface="仿宋_GB2312" pitchFamily="49" charset="-122"/>
              </a:rPr>
              <a:t>是研究图的有关性质的最有效的工具之一，可运用图的矩阵运算求出图的通路、回路和其它一些性质。</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前面讨论图的图解表示法的优点是直观，但缺点是：</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）在结点较多时，用图表示十分繁杂，甚至没法表示；</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）计算机中难以贮存。</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本节讨论用矩阵表示图能较好的克服以上二大缺点。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6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6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69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6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D50B6C9-FD67-4535-BAAC-B11CDC737B3E}"/>
              </a:ext>
            </a:extLst>
          </p:cNvPr>
          <p:cNvSpPr>
            <a:spLocks noGrp="1" noChangeArrowheads="1"/>
          </p:cNvSpPr>
          <p:nvPr>
            <p:ph type="title"/>
          </p:nvPr>
        </p:nvSpPr>
        <p:spPr/>
        <p:txBody>
          <a:bodyPr/>
          <a:lstStyle/>
          <a:p>
            <a:r>
              <a:rPr lang="zh-CN" altLang="en-US"/>
              <a:t>回顾</a:t>
            </a:r>
          </a:p>
        </p:txBody>
      </p:sp>
      <p:sp>
        <p:nvSpPr>
          <p:cNvPr id="205827" name="Rectangle 3">
            <a:extLst>
              <a:ext uri="{FF2B5EF4-FFF2-40B4-BE49-F238E27FC236}">
                <a16:creationId xmlns:a16="http://schemas.microsoft.com/office/drawing/2014/main" id="{595B9FB1-DDBF-4579-BB74-6B59585BFB97}"/>
              </a:ext>
            </a:extLst>
          </p:cNvPr>
          <p:cNvSpPr>
            <a:spLocks noGrp="1" noChangeArrowheads="1"/>
          </p:cNvSpPr>
          <p:nvPr>
            <p:ph type="body" idx="1"/>
          </p:nvPr>
        </p:nvSpPr>
        <p:spPr/>
        <p:txBody>
          <a:bodyPr/>
          <a:lstStyle/>
          <a:p>
            <a:r>
              <a:rPr lang="zh-CN" altLang="en-US" sz="2800"/>
              <a:t>通路，简单通路，初级通路（路径）</a:t>
            </a:r>
          </a:p>
          <a:p>
            <a:r>
              <a:rPr lang="zh-CN" altLang="en-US" sz="2800"/>
              <a:t>回路，简单回路，圈</a:t>
            </a:r>
          </a:p>
          <a:p>
            <a:r>
              <a:rPr lang="zh-CN" altLang="en-US" sz="2800"/>
              <a:t>顶点之间连通</a:t>
            </a:r>
          </a:p>
          <a:p>
            <a:r>
              <a:rPr lang="zh-CN" altLang="en-US" sz="2800"/>
              <a:t>连通图，连通分支，距离</a:t>
            </a:r>
          </a:p>
          <a:p>
            <a:r>
              <a:rPr lang="zh-CN" altLang="en-US" sz="2800"/>
              <a:t>点割集，割点，边割集，割边（桥）</a:t>
            </a:r>
          </a:p>
          <a:p>
            <a:r>
              <a:rPr lang="zh-CN" altLang="en-US" sz="2800"/>
              <a:t>点连通度，边连通度</a:t>
            </a:r>
            <a:endParaRPr lang="en-US" altLang="zh-CN" sz="2800"/>
          </a:p>
          <a:p>
            <a:r>
              <a:rPr lang="zh-CN" altLang="en-US" sz="2800"/>
              <a:t>强连通，单向连通，弱连通</a:t>
            </a: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blinds(horizontal)">
                                      <p:cBhvr>
                                        <p:cTn id="7" dur="500"/>
                                        <p:tgtEl>
                                          <p:spTgt spid="205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blinds(horizontal)">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blinds(horizontal)">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blinds(horizontal)">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blinds(horizontal)">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blinds(horizontal)">
                                      <p:cBhvr>
                                        <p:cTn id="32" dur="500"/>
                                        <p:tgtEl>
                                          <p:spTgt spid="205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E80C379F-DCB3-4F9A-A27B-1ED5FEA74BD6}"/>
              </a:ext>
            </a:extLst>
          </p:cNvPr>
          <p:cNvSpPr>
            <a:spLocks noGrp="1" noChangeArrowheads="1"/>
          </p:cNvSpPr>
          <p:nvPr>
            <p:ph type="title"/>
          </p:nvPr>
        </p:nvSpPr>
        <p:spPr>
          <a:xfrm>
            <a:off x="1143000" y="152400"/>
            <a:ext cx="6572250" cy="838200"/>
          </a:xfrm>
        </p:spPr>
        <p:txBody>
          <a:bodyPr/>
          <a:lstStyle/>
          <a:p>
            <a:pPr eaLnBrk="1" hangingPunct="1"/>
            <a:r>
              <a:rPr lang="zh-CN" altLang="en-US"/>
              <a:t>图的矩阵表示</a:t>
            </a:r>
          </a:p>
        </p:txBody>
      </p:sp>
      <p:sp>
        <p:nvSpPr>
          <p:cNvPr id="723971" name="Rectangle 3">
            <a:extLst>
              <a:ext uri="{FF2B5EF4-FFF2-40B4-BE49-F238E27FC236}">
                <a16:creationId xmlns:a16="http://schemas.microsoft.com/office/drawing/2014/main" id="{65B6A419-3551-4798-B955-BA94E9D43FD0}"/>
              </a:ext>
            </a:extLst>
          </p:cNvPr>
          <p:cNvSpPr>
            <a:spLocks noGrp="1" noChangeArrowheads="1"/>
          </p:cNvSpPr>
          <p:nvPr>
            <p:ph idx="1"/>
          </p:nvPr>
        </p:nvSpPr>
        <p:spPr>
          <a:xfrm>
            <a:off x="571500" y="1500188"/>
            <a:ext cx="7358063" cy="4214812"/>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14.23 </a:t>
            </a:r>
            <a:r>
              <a:rPr lang="zh-CN" altLang="en-US">
                <a:ea typeface="仿宋_GB2312" pitchFamily="49" charset="-122"/>
              </a:rPr>
              <a:t>设</a:t>
            </a:r>
            <a:r>
              <a:rPr lang="zh-CN" altLang="en-US">
                <a:solidFill>
                  <a:srgbClr val="FF0000"/>
                </a:solidFill>
                <a:ea typeface="仿宋_GB2312" pitchFamily="49" charset="-122"/>
              </a:rPr>
              <a:t>无向图</a:t>
            </a:r>
            <a:r>
              <a:rPr lang="en-US" altLang="zh-CN">
                <a:ea typeface="仿宋_GB2312" pitchFamily="49" charset="-122"/>
              </a:rPr>
              <a:t>G</a:t>
            </a:r>
            <a:r>
              <a:rPr lang="zh-CN" altLang="en-US">
                <a:ea typeface="仿宋_GB2312" pitchFamily="49" charset="-122"/>
              </a:rPr>
              <a:t>＝</a:t>
            </a:r>
            <a:r>
              <a:rPr lang="en-US" altLang="zh-CN">
                <a:ea typeface="仿宋_GB2312" pitchFamily="49" charset="-122"/>
              </a:rPr>
              <a:t>&lt;V,E&gt;</a:t>
            </a:r>
            <a:r>
              <a:rPr lang="zh-CN" altLang="en-US">
                <a:ea typeface="仿宋_GB2312" pitchFamily="49" charset="-122"/>
              </a:rPr>
              <a:t>，</a:t>
            </a:r>
            <a:r>
              <a:rPr lang="en-US" altLang="zh-CN">
                <a:ea typeface="仿宋_GB2312" pitchFamily="49" charset="-122"/>
              </a:rPr>
              <a:t>V={v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en-US" altLang="zh-CN">
                <a:ea typeface="仿宋_GB2312" pitchFamily="49" charset="-122"/>
              </a:rPr>
              <a:t>}</a:t>
            </a:r>
            <a:r>
              <a:rPr lang="zh-CN" altLang="en-US">
                <a:ea typeface="仿宋_GB2312" pitchFamily="49" charset="-122"/>
              </a:rPr>
              <a:t>，</a:t>
            </a:r>
            <a:r>
              <a:rPr lang="en-US" altLang="zh-CN">
                <a:ea typeface="仿宋_GB2312" pitchFamily="49" charset="-122"/>
              </a:rPr>
              <a:t>E={e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,…,e</a:t>
            </a:r>
            <a:r>
              <a:rPr lang="en-US" altLang="zh-CN" baseline="-25000">
                <a:ea typeface="仿宋_GB2312" pitchFamily="49" charset="-122"/>
              </a:rPr>
              <a:t>m</a:t>
            </a:r>
            <a:r>
              <a:rPr lang="en-US" altLang="zh-CN">
                <a:ea typeface="仿宋_GB2312" pitchFamily="49" charset="-122"/>
              </a:rPr>
              <a:t>}</a:t>
            </a:r>
            <a:r>
              <a:rPr lang="zh-CN" altLang="en-US">
                <a:ea typeface="仿宋_GB2312" pitchFamily="49" charset="-122"/>
              </a:rPr>
              <a:t>，令</a:t>
            </a:r>
            <a:r>
              <a:rPr lang="en-US" altLang="zh-CN">
                <a:ea typeface="仿宋_GB2312" pitchFamily="49" charset="-122"/>
              </a:rPr>
              <a:t>m</a:t>
            </a:r>
            <a:r>
              <a:rPr lang="en-US" altLang="zh-CN" baseline="-25000">
                <a:ea typeface="仿宋_GB2312" pitchFamily="49" charset="-122"/>
              </a:rPr>
              <a:t>ij</a:t>
            </a:r>
            <a:r>
              <a:rPr lang="zh-CN" altLang="en-US">
                <a:ea typeface="仿宋_GB2312" pitchFamily="49" charset="-122"/>
              </a:rPr>
              <a:t>为顶点</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与边</a:t>
            </a:r>
            <a:r>
              <a:rPr lang="en-US" altLang="zh-CN">
                <a:ea typeface="仿宋_GB2312" pitchFamily="49" charset="-122"/>
              </a:rPr>
              <a:t>e</a:t>
            </a:r>
            <a:r>
              <a:rPr lang="en-US" altLang="zh-CN" baseline="-25000">
                <a:ea typeface="仿宋_GB2312" pitchFamily="49" charset="-122"/>
              </a:rPr>
              <a:t>j</a:t>
            </a:r>
            <a:r>
              <a:rPr lang="zh-CN" altLang="en-US">
                <a:ea typeface="仿宋_GB2312" pitchFamily="49" charset="-122"/>
              </a:rPr>
              <a:t>的关联次数，则称</a:t>
            </a:r>
            <a:r>
              <a:rPr lang="en-US" altLang="zh-CN">
                <a:ea typeface="仿宋_GB2312" pitchFamily="49" charset="-122"/>
              </a:rPr>
              <a:t>(m</a:t>
            </a:r>
            <a:r>
              <a:rPr lang="en-US" altLang="zh-CN" baseline="-25000">
                <a:ea typeface="仿宋_GB2312" pitchFamily="49" charset="-122"/>
              </a:rPr>
              <a:t>ij</a:t>
            </a:r>
            <a:r>
              <a:rPr lang="en-US" altLang="zh-CN">
                <a:ea typeface="仿宋_GB2312" pitchFamily="49" charset="-122"/>
              </a:rPr>
              <a:t>)</a:t>
            </a:r>
            <a:r>
              <a:rPr lang="en-US" altLang="zh-CN" baseline="-25000">
                <a:ea typeface="仿宋_GB2312" pitchFamily="49" charset="-122"/>
              </a:rPr>
              <a:t>n×m</a:t>
            </a:r>
            <a:r>
              <a:rPr lang="zh-CN" altLang="en-US">
                <a:ea typeface="仿宋_GB2312" pitchFamily="49" charset="-122"/>
              </a:rPr>
              <a:t>为</a:t>
            </a:r>
            <a:r>
              <a:rPr lang="en-US" altLang="zh-CN">
                <a:ea typeface="仿宋_GB2312" pitchFamily="49" charset="-122"/>
              </a:rPr>
              <a:t>G</a:t>
            </a:r>
            <a:r>
              <a:rPr lang="zh-CN" altLang="en-US">
                <a:ea typeface="仿宋_GB2312" pitchFamily="49" charset="-122"/>
              </a:rPr>
              <a:t>的</a:t>
            </a:r>
            <a:r>
              <a:rPr lang="zh-CN" altLang="en-US">
                <a:solidFill>
                  <a:srgbClr val="FF0000"/>
                </a:solidFill>
                <a:ea typeface="仿宋_GB2312" pitchFamily="49" charset="-122"/>
              </a:rPr>
              <a:t>关联矩阵</a:t>
            </a:r>
            <a:r>
              <a:rPr lang="zh-CN" altLang="en-US">
                <a:ea typeface="仿宋_GB2312" pitchFamily="49" charset="-122"/>
              </a:rPr>
              <a:t>，记做</a:t>
            </a:r>
            <a:r>
              <a:rPr lang="en-US" altLang="zh-CN">
                <a:ea typeface="仿宋_GB2312" pitchFamily="49" charset="-122"/>
              </a:rPr>
              <a:t>M(G)</a:t>
            </a:r>
            <a:r>
              <a:rPr lang="zh-CN" altLang="en-US">
                <a:ea typeface="仿宋_GB2312" pitchFamily="49" charset="-122"/>
              </a:rPr>
              <a:t>。</a:t>
            </a:r>
          </a:p>
          <a:p>
            <a:pPr algn="just" eaLnBrk="1" hangingPunct="1">
              <a:buFont typeface="Wingdings" panose="05000000000000000000" pitchFamily="2" charset="2"/>
              <a:buNone/>
            </a:pPr>
            <a:r>
              <a:rPr lang="en-US" altLang="zh-CN">
                <a:ea typeface="仿宋_GB2312" pitchFamily="49" charset="-122"/>
              </a:rPr>
              <a:t>1</a:t>
            </a:r>
            <a:r>
              <a:rPr lang="zh-CN" altLang="en-US">
                <a:ea typeface="仿宋_GB2312" pitchFamily="49" charset="-122"/>
              </a:rPr>
              <a:t>） </a:t>
            </a:r>
            <a:r>
              <a:rPr lang="en-US" altLang="zh-CN">
                <a:ea typeface="仿宋_GB2312" pitchFamily="49" charset="-122"/>
              </a:rPr>
              <a:t>M(G)</a:t>
            </a:r>
            <a:r>
              <a:rPr lang="zh-CN" altLang="en-US">
                <a:ea typeface="仿宋_GB2312" pitchFamily="49" charset="-122"/>
              </a:rPr>
              <a:t>每列元素之和均为</a:t>
            </a:r>
            <a:r>
              <a:rPr lang="en-US" altLang="zh-CN">
                <a:ea typeface="仿宋_GB2312" pitchFamily="49" charset="-122"/>
              </a:rPr>
              <a:t>2</a:t>
            </a:r>
            <a:r>
              <a:rPr lang="zh-CN" altLang="en-US">
                <a:ea typeface="仿宋_GB2312" pitchFamily="49" charset="-122"/>
              </a:rPr>
              <a:t>。</a:t>
            </a:r>
          </a:p>
          <a:p>
            <a:pPr algn="just" eaLnBrk="1" hangingPunct="1">
              <a:buFont typeface="Wingdings" panose="05000000000000000000" pitchFamily="2" charset="2"/>
              <a:buNone/>
            </a:pPr>
            <a:r>
              <a:rPr lang="en-US" altLang="zh-CN">
                <a:ea typeface="仿宋_GB2312" pitchFamily="49" charset="-122"/>
              </a:rPr>
              <a:t>2</a:t>
            </a:r>
            <a:r>
              <a:rPr lang="zh-CN" altLang="en-US">
                <a:ea typeface="仿宋_GB2312" pitchFamily="49" charset="-122"/>
              </a:rPr>
              <a:t>） </a:t>
            </a:r>
            <a:r>
              <a:rPr lang="en-US" altLang="zh-CN">
                <a:ea typeface="仿宋_GB2312" pitchFamily="49" charset="-122"/>
              </a:rPr>
              <a:t>M(G)</a:t>
            </a:r>
            <a:r>
              <a:rPr lang="zh-CN" altLang="en-US">
                <a:ea typeface="仿宋_GB2312" pitchFamily="49" charset="-122"/>
              </a:rPr>
              <a:t>第</a:t>
            </a:r>
            <a:r>
              <a:rPr lang="en-US" altLang="zh-CN">
                <a:ea typeface="仿宋_GB2312" pitchFamily="49" charset="-122"/>
              </a:rPr>
              <a:t>i</a:t>
            </a:r>
            <a:r>
              <a:rPr lang="zh-CN" altLang="en-US">
                <a:ea typeface="仿宋_GB2312" pitchFamily="49" charset="-122"/>
              </a:rPr>
              <a:t>行元素之和为</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的度数。</a:t>
            </a:r>
          </a:p>
          <a:p>
            <a:pPr algn="just" eaLnBrk="1" hangingPunct="1">
              <a:buFont typeface="Wingdings" panose="05000000000000000000" pitchFamily="2" charset="2"/>
              <a:buNone/>
            </a:pPr>
            <a:r>
              <a:rPr lang="en-US" altLang="zh-CN">
                <a:ea typeface="仿宋_GB2312" pitchFamily="49" charset="-122"/>
              </a:rPr>
              <a:t>3</a:t>
            </a:r>
            <a:r>
              <a:rPr lang="zh-CN" altLang="en-US">
                <a:ea typeface="仿宋_GB2312" pitchFamily="49" charset="-122"/>
              </a:rPr>
              <a:t>）各顶点的度数之和等于边数的</a:t>
            </a:r>
            <a:r>
              <a:rPr lang="en-US" altLang="zh-CN">
                <a:ea typeface="仿宋_GB2312" pitchFamily="49" charset="-122"/>
              </a:rPr>
              <a:t>2</a:t>
            </a:r>
            <a:r>
              <a:rPr lang="zh-CN" altLang="en-US">
                <a:ea typeface="仿宋_GB2312" pitchFamily="49" charset="-122"/>
              </a:rPr>
              <a:t>倍</a:t>
            </a:r>
          </a:p>
          <a:p>
            <a:pPr algn="just" eaLnBrk="1" hangingPunct="1">
              <a:buFont typeface="Wingdings" panose="05000000000000000000" pitchFamily="2" charset="2"/>
              <a:buNone/>
            </a:pPr>
            <a:r>
              <a:rPr lang="en-US" altLang="zh-CN">
                <a:ea typeface="仿宋_GB2312" pitchFamily="49" charset="-122"/>
              </a:rPr>
              <a:t>4</a:t>
            </a:r>
            <a:r>
              <a:rPr lang="zh-CN" altLang="en-US">
                <a:ea typeface="仿宋_GB2312" pitchFamily="49" charset="-122"/>
              </a:rPr>
              <a:t>）第</a:t>
            </a:r>
            <a:r>
              <a:rPr lang="en-US" altLang="zh-CN">
                <a:ea typeface="仿宋_GB2312" pitchFamily="49" charset="-122"/>
              </a:rPr>
              <a:t>j</a:t>
            </a:r>
            <a:r>
              <a:rPr lang="zh-CN" altLang="en-US">
                <a:ea typeface="仿宋_GB2312" pitchFamily="49" charset="-122"/>
              </a:rPr>
              <a:t>列与第</a:t>
            </a:r>
            <a:r>
              <a:rPr lang="en-US" altLang="zh-CN">
                <a:ea typeface="仿宋_GB2312" pitchFamily="49" charset="-122"/>
              </a:rPr>
              <a:t>k</a:t>
            </a:r>
            <a:r>
              <a:rPr lang="zh-CN" altLang="en-US">
                <a:ea typeface="仿宋_GB2312" pitchFamily="49" charset="-122"/>
              </a:rPr>
              <a:t>列相同当且仅当边</a:t>
            </a:r>
            <a:r>
              <a:rPr lang="en-US" altLang="zh-CN">
                <a:ea typeface="仿宋_GB2312" pitchFamily="49" charset="-122"/>
              </a:rPr>
              <a:t>e</a:t>
            </a:r>
            <a:r>
              <a:rPr lang="en-US" altLang="zh-CN" baseline="-25000">
                <a:ea typeface="仿宋_GB2312" pitchFamily="49" charset="-122"/>
              </a:rPr>
              <a:t>j</a:t>
            </a:r>
            <a:r>
              <a:rPr lang="zh-CN" altLang="en-US">
                <a:ea typeface="仿宋_GB2312" pitchFamily="49" charset="-122"/>
              </a:rPr>
              <a:t>和</a:t>
            </a:r>
            <a:r>
              <a:rPr lang="en-US" altLang="zh-CN">
                <a:ea typeface="仿宋_GB2312" pitchFamily="49" charset="-122"/>
              </a:rPr>
              <a:t>e</a:t>
            </a:r>
            <a:r>
              <a:rPr lang="en-US" altLang="zh-CN" baseline="-25000">
                <a:ea typeface="仿宋_GB2312" pitchFamily="49" charset="-122"/>
              </a:rPr>
              <a:t>k</a:t>
            </a:r>
            <a:r>
              <a:rPr lang="zh-CN" altLang="en-US">
                <a:ea typeface="仿宋_GB2312" pitchFamily="49" charset="-122"/>
              </a:rPr>
              <a:t>是平行边。</a:t>
            </a:r>
          </a:p>
          <a:p>
            <a:pPr algn="just" eaLnBrk="1" hangingPunct="1">
              <a:buFont typeface="Wingdings" panose="05000000000000000000" pitchFamily="2" charset="2"/>
              <a:buNone/>
            </a:pPr>
            <a:r>
              <a:rPr lang="en-US" altLang="zh-CN">
                <a:ea typeface="仿宋_GB2312" pitchFamily="49" charset="-122"/>
              </a:rPr>
              <a:t>5</a:t>
            </a:r>
            <a:r>
              <a:rPr lang="zh-CN" altLang="en-US">
                <a:ea typeface="仿宋_GB2312" pitchFamily="49" charset="-122"/>
              </a:rPr>
              <a:t>）         　　当且仅当</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是孤立点</a:t>
            </a:r>
            <a:endParaRPr lang="en-US" altLang="zh-CN">
              <a:ea typeface="仿宋_GB2312" pitchFamily="49" charset="-122"/>
            </a:endParaRPr>
          </a:p>
          <a:p>
            <a:pPr algn="just" eaLnBrk="1" hangingPunct="1">
              <a:lnSpc>
                <a:spcPct val="90000"/>
              </a:lnSpc>
              <a:buFont typeface="Wingdings" panose="05000000000000000000" pitchFamily="2" charset="2"/>
              <a:buNone/>
            </a:pPr>
            <a:endParaRPr lang="zh-CN" altLang="en-US">
              <a:ea typeface="仿宋_GB2312" pitchFamily="49" charset="-122"/>
            </a:endParaRPr>
          </a:p>
        </p:txBody>
      </p:sp>
      <p:graphicFrame>
        <p:nvGraphicFramePr>
          <p:cNvPr id="13314" name="Object 4">
            <a:extLst>
              <a:ext uri="{FF2B5EF4-FFF2-40B4-BE49-F238E27FC236}">
                <a16:creationId xmlns:a16="http://schemas.microsoft.com/office/drawing/2014/main" id="{AAC521DD-6A2A-4EC2-B998-D5014F33BF59}"/>
              </a:ext>
            </a:extLst>
          </p:cNvPr>
          <p:cNvGraphicFramePr>
            <a:graphicFrameLocks noChangeAspect="1"/>
          </p:cNvGraphicFramePr>
          <p:nvPr/>
        </p:nvGraphicFramePr>
        <p:xfrm>
          <a:off x="1260475" y="4516438"/>
          <a:ext cx="1223963" cy="857250"/>
        </p:xfrm>
        <a:graphic>
          <a:graphicData uri="http://schemas.openxmlformats.org/presentationml/2006/ole">
            <mc:AlternateContent xmlns:mc="http://schemas.openxmlformats.org/markup-compatibility/2006">
              <mc:Choice xmlns:v="urn:schemas-microsoft-com:vml" Requires="v">
                <p:oleObj spid="_x0000_s13317" name="Equation" r:id="rId4" imgW="634680" imgH="444240" progId="">
                  <p:embed/>
                </p:oleObj>
              </mc:Choice>
              <mc:Fallback>
                <p:oleObj name="Equation" r:id="rId4" imgW="634680" imgH="44424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4516438"/>
                        <a:ext cx="1223963"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3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3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3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39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3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3148F9F-2A63-4E7C-80F4-EB4960912626}"/>
              </a:ext>
            </a:extLst>
          </p:cNvPr>
          <p:cNvSpPr>
            <a:spLocks noGrp="1" noChangeArrowheads="1"/>
          </p:cNvSpPr>
          <p:nvPr>
            <p:ph type="title"/>
          </p:nvPr>
        </p:nvSpPr>
        <p:spPr>
          <a:xfrm>
            <a:off x="1143000" y="152400"/>
            <a:ext cx="6572250" cy="838200"/>
          </a:xfrm>
        </p:spPr>
        <p:txBody>
          <a:bodyPr/>
          <a:lstStyle/>
          <a:p>
            <a:pPr eaLnBrk="1" hangingPunct="1"/>
            <a:r>
              <a:rPr lang="zh-CN" altLang="en-US"/>
              <a:t>图的矩阵表示</a:t>
            </a:r>
          </a:p>
        </p:txBody>
      </p:sp>
      <p:sp>
        <p:nvSpPr>
          <p:cNvPr id="732163" name="Rectangle 3">
            <a:extLst>
              <a:ext uri="{FF2B5EF4-FFF2-40B4-BE49-F238E27FC236}">
                <a16:creationId xmlns:a16="http://schemas.microsoft.com/office/drawing/2014/main" id="{DD69B038-2FD9-4366-A3D6-E279415FB674}"/>
              </a:ext>
            </a:extLst>
          </p:cNvPr>
          <p:cNvSpPr>
            <a:spLocks noGrp="1" noChangeArrowheads="1"/>
          </p:cNvSpPr>
          <p:nvPr>
            <p:ph idx="1"/>
          </p:nvPr>
        </p:nvSpPr>
        <p:spPr>
          <a:xfrm>
            <a:off x="571500" y="1428750"/>
            <a:ext cx="8215313" cy="4572000"/>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定义</a:t>
            </a:r>
            <a:r>
              <a:rPr lang="en-US" altLang="zh-CN">
                <a:ea typeface="仿宋_GB2312" pitchFamily="49" charset="-122"/>
              </a:rPr>
              <a:t>14.24 </a:t>
            </a:r>
            <a:r>
              <a:rPr lang="zh-CN" altLang="en-US">
                <a:ea typeface="仿宋_GB2312" pitchFamily="49" charset="-122"/>
              </a:rPr>
              <a:t>设</a:t>
            </a:r>
            <a:r>
              <a:rPr lang="zh-CN" altLang="en-US">
                <a:solidFill>
                  <a:srgbClr val="FF0000"/>
                </a:solidFill>
                <a:ea typeface="仿宋_GB2312" pitchFamily="49" charset="-122"/>
              </a:rPr>
              <a:t>有向图</a:t>
            </a:r>
            <a:r>
              <a:rPr lang="en-US" altLang="zh-CN">
                <a:ea typeface="仿宋_GB2312" pitchFamily="49" charset="-122"/>
              </a:rPr>
              <a:t>D</a:t>
            </a:r>
            <a:r>
              <a:rPr lang="zh-CN" altLang="en-US">
                <a:ea typeface="仿宋_GB2312" pitchFamily="49" charset="-122"/>
              </a:rPr>
              <a:t>＝</a:t>
            </a:r>
            <a:r>
              <a:rPr lang="en-US" altLang="zh-CN">
                <a:ea typeface="仿宋_GB2312" pitchFamily="49" charset="-122"/>
              </a:rPr>
              <a:t>&lt;V,E&gt;</a:t>
            </a:r>
            <a:r>
              <a:rPr lang="zh-CN" altLang="en-US">
                <a:ea typeface="仿宋_GB2312" pitchFamily="49" charset="-122"/>
              </a:rPr>
              <a:t>中无环，</a:t>
            </a:r>
            <a:r>
              <a:rPr lang="en-US" altLang="zh-CN">
                <a:ea typeface="仿宋_GB2312" pitchFamily="49" charset="-122"/>
              </a:rPr>
              <a:t>V={v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en-US" altLang="zh-CN">
                <a:ea typeface="仿宋_GB2312" pitchFamily="49" charset="-122"/>
              </a:rPr>
              <a:t>}</a:t>
            </a:r>
            <a:r>
              <a:rPr lang="zh-CN" altLang="en-US">
                <a:ea typeface="仿宋_GB2312" pitchFamily="49" charset="-122"/>
              </a:rPr>
              <a:t>，</a:t>
            </a:r>
            <a:r>
              <a:rPr lang="en-US" altLang="zh-CN">
                <a:ea typeface="仿宋_GB2312" pitchFamily="49" charset="-122"/>
              </a:rPr>
              <a:t>E={e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,…,e</a:t>
            </a:r>
            <a:r>
              <a:rPr lang="en-US" altLang="zh-CN" baseline="-25000">
                <a:ea typeface="仿宋_GB2312" pitchFamily="49" charset="-122"/>
              </a:rPr>
              <a:t>m</a:t>
            </a:r>
            <a:r>
              <a:rPr lang="en-US" altLang="zh-CN">
                <a:ea typeface="仿宋_GB2312" pitchFamily="49" charset="-122"/>
              </a:rPr>
              <a:t>}</a:t>
            </a:r>
            <a:r>
              <a:rPr lang="zh-CN" altLang="en-US">
                <a:ea typeface="仿宋_GB2312" pitchFamily="49" charset="-122"/>
              </a:rPr>
              <a:t>，</a:t>
            </a:r>
          </a:p>
          <a:p>
            <a:pPr algn="just" eaLnBrk="1" hangingPunct="1">
              <a:lnSpc>
                <a:spcPct val="90000"/>
              </a:lnSpc>
              <a:buFont typeface="Wingdings" panose="05000000000000000000" pitchFamily="2" charset="2"/>
              <a:buNone/>
            </a:pPr>
            <a:r>
              <a:rPr lang="zh-CN" altLang="en-US">
                <a:ea typeface="仿宋_GB2312" pitchFamily="49" charset="-122"/>
              </a:rPr>
              <a:t>令</a:t>
            </a:r>
            <a:r>
              <a:rPr lang="en-US" altLang="zh-CN">
                <a:ea typeface="仿宋_GB2312" pitchFamily="49" charset="-122"/>
              </a:rPr>
              <a:t>m</a:t>
            </a:r>
            <a:r>
              <a:rPr lang="en-US" altLang="zh-CN" baseline="-25000">
                <a:ea typeface="仿宋_GB2312" pitchFamily="49" charset="-122"/>
              </a:rPr>
              <a:t>ij</a:t>
            </a:r>
            <a:r>
              <a:rPr lang="zh-CN" altLang="en-US">
                <a:ea typeface="仿宋_GB2312" pitchFamily="49" charset="-122"/>
              </a:rPr>
              <a:t>＝ </a:t>
            </a:r>
            <a:r>
              <a:rPr lang="en-US" altLang="zh-CN">
                <a:ea typeface="仿宋_GB2312" pitchFamily="49" charset="-122"/>
              </a:rPr>
              <a:t>1       v</a:t>
            </a:r>
            <a:r>
              <a:rPr lang="en-US" altLang="zh-CN" baseline="-25000">
                <a:ea typeface="仿宋_GB2312" pitchFamily="49" charset="-122"/>
              </a:rPr>
              <a:t>i</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j</a:t>
            </a:r>
            <a:r>
              <a:rPr lang="zh-CN" altLang="en-US">
                <a:ea typeface="仿宋_GB2312" pitchFamily="49" charset="-122"/>
              </a:rPr>
              <a:t>的始点</a:t>
            </a: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0       v</a:t>
            </a:r>
            <a:r>
              <a:rPr lang="en-US" altLang="zh-CN" baseline="-25000">
                <a:ea typeface="仿宋_GB2312" pitchFamily="49" charset="-122"/>
              </a:rPr>
              <a:t>i</a:t>
            </a:r>
            <a:r>
              <a:rPr lang="zh-CN" altLang="en-US">
                <a:ea typeface="仿宋_GB2312" pitchFamily="49" charset="-122"/>
              </a:rPr>
              <a:t>与</a:t>
            </a:r>
            <a:r>
              <a:rPr lang="en-US" altLang="zh-CN">
                <a:ea typeface="仿宋_GB2312" pitchFamily="49" charset="-122"/>
              </a:rPr>
              <a:t>e</a:t>
            </a:r>
            <a:r>
              <a:rPr lang="en-US" altLang="zh-CN" baseline="-25000">
                <a:ea typeface="仿宋_GB2312" pitchFamily="49" charset="-122"/>
              </a:rPr>
              <a:t>j</a:t>
            </a:r>
            <a:r>
              <a:rPr lang="zh-CN" altLang="en-US">
                <a:ea typeface="仿宋_GB2312" pitchFamily="49" charset="-122"/>
              </a:rPr>
              <a:t>不关联</a:t>
            </a:r>
          </a:p>
          <a:p>
            <a:pPr algn="just" eaLnBrk="1" hangingPunct="1">
              <a:lnSpc>
                <a:spcPct val="90000"/>
              </a:lnSpc>
              <a:buFont typeface="Wingdings" panose="05000000000000000000" pitchFamily="2" charset="2"/>
              <a:buNone/>
            </a:pPr>
            <a:r>
              <a:rPr lang="zh-CN" altLang="en-US">
                <a:ea typeface="仿宋_GB2312" pitchFamily="49" charset="-122"/>
              </a:rPr>
              <a:t>           －</a:t>
            </a:r>
            <a:r>
              <a:rPr lang="en-US" altLang="zh-CN">
                <a:ea typeface="仿宋_GB2312" pitchFamily="49" charset="-122"/>
              </a:rPr>
              <a:t>1      v</a:t>
            </a:r>
            <a:r>
              <a:rPr lang="en-US" altLang="zh-CN" baseline="-25000">
                <a:ea typeface="仿宋_GB2312" pitchFamily="49" charset="-122"/>
              </a:rPr>
              <a:t>i</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j</a:t>
            </a:r>
            <a:r>
              <a:rPr lang="zh-CN" altLang="en-US">
                <a:ea typeface="仿宋_GB2312" pitchFamily="49" charset="-122"/>
              </a:rPr>
              <a:t>的终点</a:t>
            </a:r>
          </a:p>
          <a:p>
            <a:pPr algn="just" eaLnBrk="1" hangingPunct="1">
              <a:lnSpc>
                <a:spcPct val="90000"/>
              </a:lnSpc>
              <a:buFont typeface="Wingdings" panose="05000000000000000000" pitchFamily="2" charset="2"/>
              <a:buNone/>
            </a:pPr>
            <a:r>
              <a:rPr lang="zh-CN" altLang="en-US">
                <a:ea typeface="仿宋_GB2312" pitchFamily="49" charset="-122"/>
              </a:rPr>
              <a:t>则称</a:t>
            </a:r>
            <a:r>
              <a:rPr lang="en-US" altLang="zh-CN">
                <a:ea typeface="仿宋_GB2312" pitchFamily="49" charset="-122"/>
              </a:rPr>
              <a:t>(m</a:t>
            </a:r>
            <a:r>
              <a:rPr lang="en-US" altLang="zh-CN" baseline="-25000">
                <a:ea typeface="仿宋_GB2312" pitchFamily="49" charset="-122"/>
              </a:rPr>
              <a:t>ij</a:t>
            </a:r>
            <a:r>
              <a:rPr lang="en-US" altLang="zh-CN">
                <a:ea typeface="仿宋_GB2312" pitchFamily="49" charset="-122"/>
              </a:rPr>
              <a:t>)</a:t>
            </a:r>
            <a:r>
              <a:rPr lang="en-US" altLang="zh-CN" baseline="-25000">
                <a:ea typeface="仿宋_GB2312" pitchFamily="49" charset="-122"/>
              </a:rPr>
              <a:t>n×m</a:t>
            </a:r>
            <a:r>
              <a:rPr lang="zh-CN" altLang="en-US">
                <a:ea typeface="仿宋_GB2312" pitchFamily="49" charset="-122"/>
              </a:rPr>
              <a:t>为</a:t>
            </a:r>
            <a:r>
              <a:rPr lang="en-US" altLang="zh-CN">
                <a:ea typeface="仿宋_GB2312" pitchFamily="49" charset="-122"/>
              </a:rPr>
              <a:t>G</a:t>
            </a:r>
            <a:r>
              <a:rPr lang="zh-CN" altLang="en-US">
                <a:ea typeface="仿宋_GB2312" pitchFamily="49" charset="-122"/>
              </a:rPr>
              <a:t>的</a:t>
            </a:r>
            <a:r>
              <a:rPr lang="zh-CN" altLang="en-US">
                <a:solidFill>
                  <a:srgbClr val="FF0000"/>
                </a:solidFill>
                <a:ea typeface="仿宋_GB2312" pitchFamily="49" charset="-122"/>
              </a:rPr>
              <a:t>关联矩阵</a:t>
            </a:r>
            <a:r>
              <a:rPr lang="zh-CN" altLang="en-US">
                <a:ea typeface="仿宋_GB2312" pitchFamily="49" charset="-122"/>
              </a:rPr>
              <a:t>，记做</a:t>
            </a:r>
            <a:r>
              <a:rPr lang="en-US" altLang="zh-CN">
                <a:ea typeface="仿宋_GB2312" pitchFamily="49" charset="-122"/>
              </a:rPr>
              <a:t>M(D)</a:t>
            </a:r>
            <a:r>
              <a:rPr lang="zh-CN" altLang="en-US">
                <a:ea typeface="仿宋_GB2312" pitchFamily="49" charset="-122"/>
              </a:rPr>
              <a:t>。</a:t>
            </a:r>
          </a:p>
          <a:p>
            <a:pPr algn="just" eaLnBrk="1" hangingPunct="1">
              <a:lnSpc>
                <a:spcPct val="90000"/>
              </a:lnSpc>
              <a:buFont typeface="Wingdings" panose="05000000000000000000" pitchFamily="2" charset="2"/>
              <a:buNone/>
            </a:pPr>
            <a:r>
              <a:rPr lang="en-US" altLang="zh-CN">
                <a:ea typeface="仿宋_GB2312" pitchFamily="49" charset="-122"/>
              </a:rPr>
              <a:t>1</a:t>
            </a:r>
            <a:r>
              <a:rPr lang="zh-CN" altLang="en-US">
                <a:ea typeface="仿宋_GB2312" pitchFamily="49" charset="-122"/>
              </a:rPr>
              <a:t>）</a:t>
            </a:r>
            <a:r>
              <a:rPr lang="en-US" altLang="zh-CN">
                <a:ea typeface="仿宋_GB2312" pitchFamily="49" charset="-122"/>
              </a:rPr>
              <a:t>M(D)</a:t>
            </a:r>
            <a:r>
              <a:rPr lang="zh-CN" altLang="en-US">
                <a:ea typeface="仿宋_GB2312" pitchFamily="49" charset="-122"/>
              </a:rPr>
              <a:t>中所有元素之和为</a:t>
            </a:r>
            <a:r>
              <a:rPr lang="en-US" altLang="zh-CN">
                <a:ea typeface="仿宋_GB2312" pitchFamily="49" charset="-122"/>
              </a:rPr>
              <a:t>0</a:t>
            </a:r>
            <a:r>
              <a:rPr lang="zh-CN" altLang="en-US">
                <a:ea typeface="仿宋_GB2312" pitchFamily="49" charset="-122"/>
              </a:rPr>
              <a:t>。</a:t>
            </a:r>
          </a:p>
          <a:p>
            <a:pPr algn="just" eaLnBrk="1" hangingPunct="1">
              <a:lnSpc>
                <a:spcPct val="90000"/>
              </a:lnSpc>
              <a:buFont typeface="Wingdings" panose="05000000000000000000" pitchFamily="2" charset="2"/>
              <a:buNone/>
            </a:pPr>
            <a:r>
              <a:rPr lang="en-US" altLang="zh-CN">
                <a:ea typeface="仿宋_GB2312" pitchFamily="49" charset="-122"/>
              </a:rPr>
              <a:t>2</a:t>
            </a:r>
            <a:r>
              <a:rPr lang="zh-CN" altLang="en-US">
                <a:ea typeface="仿宋_GB2312" pitchFamily="49" charset="-122"/>
              </a:rPr>
              <a:t>）</a:t>
            </a:r>
            <a:r>
              <a:rPr lang="en-US" altLang="zh-CN">
                <a:ea typeface="仿宋_GB2312" pitchFamily="49" charset="-122"/>
              </a:rPr>
              <a:t>M(D)</a:t>
            </a:r>
            <a:r>
              <a:rPr lang="zh-CN" altLang="en-US">
                <a:ea typeface="仿宋_GB2312" pitchFamily="49" charset="-122"/>
              </a:rPr>
              <a:t>中，</a:t>
            </a:r>
            <a:r>
              <a:rPr lang="en-US" altLang="zh-CN">
                <a:ea typeface="仿宋_GB2312" pitchFamily="49" charset="-122"/>
              </a:rPr>
              <a:t>-1</a:t>
            </a:r>
            <a:r>
              <a:rPr lang="zh-CN" altLang="en-US">
                <a:ea typeface="仿宋_GB2312" pitchFamily="49" charset="-122"/>
              </a:rPr>
              <a:t>的个数等于</a:t>
            </a:r>
            <a:r>
              <a:rPr lang="en-US" altLang="zh-CN">
                <a:ea typeface="仿宋_GB2312" pitchFamily="49" charset="-122"/>
              </a:rPr>
              <a:t>+1</a:t>
            </a:r>
            <a:r>
              <a:rPr lang="zh-CN" altLang="en-US">
                <a:ea typeface="仿宋_GB2312" pitchFamily="49" charset="-122"/>
              </a:rPr>
              <a:t>的个数，都等于边数</a:t>
            </a:r>
            <a:r>
              <a:rPr lang="en-US" altLang="zh-CN">
                <a:ea typeface="仿宋_GB2312" pitchFamily="49" charset="-122"/>
              </a:rPr>
              <a:t>m</a:t>
            </a:r>
            <a:r>
              <a:rPr lang="zh-CN" altLang="en-US">
                <a:ea typeface="仿宋_GB2312" pitchFamily="49" charset="-122"/>
              </a:rPr>
              <a:t>。</a:t>
            </a:r>
          </a:p>
          <a:p>
            <a:pPr algn="just" eaLnBrk="1" hangingPunct="1">
              <a:lnSpc>
                <a:spcPct val="90000"/>
              </a:lnSpc>
              <a:buFont typeface="Wingdings" panose="05000000000000000000" pitchFamily="2" charset="2"/>
              <a:buNone/>
            </a:pPr>
            <a:r>
              <a:rPr lang="en-US" altLang="zh-CN">
                <a:ea typeface="仿宋_GB2312" pitchFamily="49" charset="-122"/>
              </a:rPr>
              <a:t>3</a:t>
            </a:r>
            <a:r>
              <a:rPr lang="zh-CN" altLang="en-US">
                <a:ea typeface="仿宋_GB2312" pitchFamily="49" charset="-122"/>
              </a:rPr>
              <a:t>）第</a:t>
            </a:r>
            <a:r>
              <a:rPr lang="en-US" altLang="zh-CN">
                <a:ea typeface="仿宋_GB2312" pitchFamily="49" charset="-122"/>
              </a:rPr>
              <a:t>i</a:t>
            </a:r>
            <a:r>
              <a:rPr lang="zh-CN" altLang="en-US">
                <a:ea typeface="仿宋_GB2312" pitchFamily="49" charset="-122"/>
              </a:rPr>
              <a:t>行中，</a:t>
            </a:r>
            <a:r>
              <a:rPr lang="en-US" altLang="zh-CN">
                <a:ea typeface="仿宋_GB2312" pitchFamily="49" charset="-122"/>
              </a:rPr>
              <a:t>+1</a:t>
            </a:r>
            <a:r>
              <a:rPr lang="zh-CN" altLang="en-US">
                <a:ea typeface="仿宋_GB2312" pitchFamily="49" charset="-122"/>
              </a:rPr>
              <a:t>的个数等于</a:t>
            </a:r>
            <a:r>
              <a:rPr lang="en-US" altLang="zh-CN">
                <a:ea typeface="仿宋_GB2312" pitchFamily="49" charset="-122"/>
              </a:rPr>
              <a:t>d</a:t>
            </a:r>
            <a:r>
              <a:rPr lang="en-US" altLang="zh-CN" baseline="30000">
                <a:ea typeface="仿宋_GB2312" pitchFamily="49" charset="-122"/>
              </a:rPr>
              <a:t>+</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a:t>
            </a:r>
            <a:r>
              <a:rPr lang="zh-CN" altLang="en-US">
                <a:ea typeface="仿宋_GB2312" pitchFamily="49" charset="-122"/>
              </a:rPr>
              <a:t>，</a:t>
            </a:r>
            <a:r>
              <a:rPr lang="en-US" altLang="zh-CN">
                <a:ea typeface="仿宋_GB2312" pitchFamily="49" charset="-122"/>
              </a:rPr>
              <a:t>-1</a:t>
            </a:r>
            <a:r>
              <a:rPr lang="zh-CN" altLang="en-US">
                <a:ea typeface="仿宋_GB2312" pitchFamily="49" charset="-122"/>
              </a:rPr>
              <a:t>的个数等于</a:t>
            </a:r>
            <a:r>
              <a:rPr lang="en-US" altLang="zh-CN">
                <a:ea typeface="仿宋_GB2312" pitchFamily="49" charset="-122"/>
              </a:rPr>
              <a:t>d</a:t>
            </a:r>
            <a:r>
              <a:rPr lang="en-US" altLang="zh-CN" baseline="30000">
                <a:ea typeface="仿宋_GB2312" pitchFamily="49" charset="-122"/>
              </a:rPr>
              <a:t>-</a:t>
            </a:r>
            <a:r>
              <a:rPr lang="en-US" altLang="zh-CN">
                <a:ea typeface="仿宋_GB2312" pitchFamily="49" charset="-122"/>
              </a:rPr>
              <a:t>(v</a:t>
            </a:r>
            <a:r>
              <a:rPr lang="en-US" altLang="zh-CN" baseline="-25000">
                <a:ea typeface="仿宋_GB2312" pitchFamily="49" charset="-122"/>
              </a:rPr>
              <a:t>i</a:t>
            </a:r>
            <a:r>
              <a:rPr lang="en-US" altLang="zh-CN">
                <a:ea typeface="仿宋_GB2312" pitchFamily="49" charset="-122"/>
              </a:rPr>
              <a:t>)</a:t>
            </a:r>
            <a:r>
              <a:rPr lang="zh-CN" altLang="en-US">
                <a:ea typeface="仿宋_GB2312" pitchFamily="49" charset="-122"/>
              </a:rPr>
              <a:t>。</a:t>
            </a:r>
          </a:p>
          <a:p>
            <a:pPr algn="just" eaLnBrk="1" hangingPunct="1">
              <a:lnSpc>
                <a:spcPct val="90000"/>
              </a:lnSpc>
              <a:buFont typeface="Wingdings" panose="05000000000000000000" pitchFamily="2" charset="2"/>
              <a:buNone/>
            </a:pPr>
            <a:r>
              <a:rPr lang="en-US" altLang="zh-CN">
                <a:ea typeface="仿宋_GB2312" pitchFamily="49" charset="-122"/>
              </a:rPr>
              <a:t>4</a:t>
            </a:r>
            <a:r>
              <a:rPr lang="zh-CN" altLang="en-US">
                <a:ea typeface="仿宋_GB2312" pitchFamily="49" charset="-122"/>
              </a:rPr>
              <a:t>）平行边所对应的列相同。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21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2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21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21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21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3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B1922E6-C34D-485E-AB9E-CE89A2AA5619}"/>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599043" name="Rectangle 3">
            <a:extLst>
              <a:ext uri="{FF2B5EF4-FFF2-40B4-BE49-F238E27FC236}">
                <a16:creationId xmlns:a16="http://schemas.microsoft.com/office/drawing/2014/main" id="{8D3A664E-CE22-4104-941B-8A6579A85BC6}"/>
              </a:ext>
            </a:extLst>
          </p:cNvPr>
          <p:cNvSpPr>
            <a:spLocks noGrp="1" noChangeArrowheads="1"/>
          </p:cNvSpPr>
          <p:nvPr>
            <p:ph idx="1"/>
          </p:nvPr>
        </p:nvSpPr>
        <p:spPr>
          <a:xfrm>
            <a:off x="571500" y="1214438"/>
            <a:ext cx="7772400" cy="4143375"/>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14.25</a:t>
            </a:r>
            <a:r>
              <a:rPr lang="zh-CN" altLang="en-US">
                <a:ea typeface="仿宋_GB2312" pitchFamily="49" charset="-122"/>
              </a:rPr>
              <a:t>：设</a:t>
            </a:r>
            <a:r>
              <a:rPr lang="en-US" altLang="zh-CN">
                <a:ea typeface="仿宋_GB2312" pitchFamily="49" charset="-122"/>
              </a:rPr>
              <a:t>D</a:t>
            </a:r>
            <a:r>
              <a:rPr lang="zh-CN" altLang="en-US">
                <a:ea typeface="仿宋_GB2312" pitchFamily="49" charset="-122"/>
              </a:rPr>
              <a:t>＝＜Ｖ，Ｅ＞是</a:t>
            </a:r>
            <a:r>
              <a:rPr lang="zh-CN" altLang="en-US">
                <a:solidFill>
                  <a:srgbClr val="FF0000"/>
                </a:solidFill>
                <a:ea typeface="仿宋_GB2312" pitchFamily="49" charset="-122"/>
              </a:rPr>
              <a:t>有向图</a:t>
            </a:r>
            <a:r>
              <a:rPr lang="zh-CN" altLang="en-US">
                <a:ea typeface="仿宋_GB2312" pitchFamily="49" charset="-122"/>
              </a:rPr>
              <a:t>，其中</a:t>
            </a:r>
            <a:r>
              <a:rPr lang="en-US" altLang="zh-CN">
                <a:ea typeface="仿宋_GB2312" pitchFamily="49" charset="-122"/>
              </a:rPr>
              <a:t>V={v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,…,v</a:t>
            </a:r>
            <a:r>
              <a:rPr lang="en-US" altLang="zh-CN" baseline="-25000">
                <a:ea typeface="仿宋_GB2312" pitchFamily="49" charset="-122"/>
              </a:rPr>
              <a:t>n</a:t>
            </a:r>
            <a:r>
              <a:rPr lang="en-US" altLang="zh-CN">
                <a:ea typeface="仿宋_GB2312" pitchFamily="49" charset="-122"/>
              </a:rPr>
              <a:t>}</a:t>
            </a:r>
            <a:r>
              <a:rPr lang="zh-CN" altLang="en-US">
                <a:ea typeface="仿宋_GB2312" pitchFamily="49" charset="-122"/>
              </a:rPr>
              <a:t>，并假定各结点已经有从</a:t>
            </a:r>
            <a:r>
              <a:rPr lang="en-US" altLang="zh-CN">
                <a:ea typeface="仿宋_GB2312" pitchFamily="49" charset="-122"/>
              </a:rPr>
              <a:t>v</a:t>
            </a:r>
            <a:r>
              <a:rPr lang="en-US" altLang="zh-CN" baseline="-25000">
                <a:ea typeface="仿宋_GB2312" pitchFamily="49" charset="-122"/>
              </a:rPr>
              <a:t>1</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n</a:t>
            </a:r>
            <a:r>
              <a:rPr lang="zh-CN" altLang="en-US">
                <a:ea typeface="仿宋_GB2312" pitchFamily="49" charset="-122"/>
              </a:rPr>
              <a:t>的排列次序。定义一个</a:t>
            </a:r>
            <a:r>
              <a:rPr lang="en-US" altLang="zh-CN">
                <a:ea typeface="仿宋_GB2312" pitchFamily="49" charset="-122"/>
              </a:rPr>
              <a:t>n</a:t>
            </a:r>
            <a:r>
              <a:rPr lang="en-US" altLang="en-US" sz="2800"/>
              <a:t>×</a:t>
            </a:r>
            <a:r>
              <a:rPr lang="en-US" altLang="zh-CN">
                <a:ea typeface="仿宋_GB2312" pitchFamily="49" charset="-122"/>
              </a:rPr>
              <a:t>n</a:t>
            </a:r>
            <a:r>
              <a:rPr lang="zh-CN" altLang="en-US">
                <a:ea typeface="仿宋_GB2312" pitchFamily="49" charset="-122"/>
              </a:rPr>
              <a:t>的矩阵</a:t>
            </a:r>
            <a:r>
              <a:rPr lang="en-US" altLang="zh-CN">
                <a:ea typeface="仿宋_GB2312" pitchFamily="49" charset="-122"/>
              </a:rPr>
              <a:t>A</a:t>
            </a:r>
            <a:r>
              <a:rPr lang="zh-CN" altLang="en-US">
                <a:ea typeface="仿宋_GB2312" pitchFamily="49" charset="-122"/>
              </a:rPr>
              <a:t>，并把其中各元素</a:t>
            </a:r>
            <a:r>
              <a:rPr lang="en-US" altLang="zh-CN">
                <a:ea typeface="仿宋_GB2312" pitchFamily="49" charset="-122"/>
              </a:rPr>
              <a:t>a</a:t>
            </a:r>
            <a:r>
              <a:rPr lang="en-US" altLang="zh-CN" baseline="-25000">
                <a:ea typeface="仿宋_GB2312" pitchFamily="49" charset="-122"/>
              </a:rPr>
              <a:t>ij</a:t>
            </a:r>
            <a:r>
              <a:rPr lang="zh-CN" altLang="en-US">
                <a:ea typeface="仿宋_GB2312" pitchFamily="49" charset="-122"/>
              </a:rPr>
              <a:t>表示成：</a:t>
            </a:r>
            <a:endParaRPr lang="zh-CN" altLang="en-US">
              <a:ea typeface="楷体_GB2312" pitchFamily="49" charset="-122"/>
            </a:endParaRPr>
          </a:p>
          <a:p>
            <a:pPr algn="ctr"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a</a:t>
            </a:r>
            <a:r>
              <a:rPr lang="en-US" altLang="zh-CN" baseline="-25000">
                <a:ea typeface="仿宋_GB2312" pitchFamily="49" charset="-122"/>
              </a:rPr>
              <a:t>ij</a:t>
            </a:r>
            <a:r>
              <a:rPr lang="en-US" altLang="zh-CN">
                <a:ea typeface="仿宋_GB2312" pitchFamily="49" charset="-122"/>
              </a:rPr>
              <a:t> =  v</a:t>
            </a:r>
            <a:r>
              <a:rPr lang="en-US" altLang="zh-CN" baseline="-25000">
                <a:ea typeface="仿宋_GB2312" pitchFamily="49" charset="-122"/>
              </a:rPr>
              <a:t>i</a:t>
            </a:r>
            <a:r>
              <a:rPr lang="zh-CN" altLang="en-US">
                <a:ea typeface="仿宋_GB2312" pitchFamily="49" charset="-122"/>
              </a:rPr>
              <a:t>邻接到 </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 </a:t>
            </a:r>
            <a:r>
              <a:rPr lang="zh-CN" altLang="en-US">
                <a:ea typeface="仿宋_GB2312" pitchFamily="49" charset="-122"/>
              </a:rPr>
              <a:t>边的条数</a:t>
            </a:r>
          </a:p>
          <a:p>
            <a:pPr algn="just" eaLnBrk="1" hangingPunct="1">
              <a:buFont typeface="Wingdings" panose="05000000000000000000" pitchFamily="2" charset="2"/>
              <a:buNone/>
            </a:pPr>
            <a:r>
              <a:rPr lang="zh-CN" altLang="en-US">
                <a:ea typeface="仿宋_GB2312" pitchFamily="49" charset="-122"/>
              </a:rPr>
              <a:t>则称矩阵</a:t>
            </a:r>
            <a:r>
              <a:rPr lang="en-US" altLang="zh-CN">
                <a:ea typeface="仿宋_GB2312" pitchFamily="49" charset="-122"/>
              </a:rPr>
              <a:t>A</a:t>
            </a:r>
            <a:r>
              <a:rPr lang="zh-CN" altLang="en-US">
                <a:ea typeface="仿宋_GB2312" pitchFamily="49" charset="-122"/>
              </a:rPr>
              <a:t>为图</a:t>
            </a:r>
            <a:r>
              <a:rPr lang="en-US" altLang="zh-CN">
                <a:ea typeface="仿宋_GB2312" pitchFamily="49" charset="-122"/>
              </a:rPr>
              <a:t>G</a:t>
            </a:r>
            <a:r>
              <a:rPr lang="zh-CN" altLang="en-US">
                <a:ea typeface="仿宋_GB2312" pitchFamily="49" charset="-122"/>
              </a:rPr>
              <a:t>的</a:t>
            </a:r>
            <a:r>
              <a:rPr lang="zh-CN" altLang="en-US">
                <a:solidFill>
                  <a:srgbClr val="FF0000"/>
                </a:solidFill>
                <a:ea typeface="仿宋_GB2312" pitchFamily="49" charset="-122"/>
              </a:rPr>
              <a:t>邻接矩阵</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例：设图</a:t>
            </a:r>
            <a:r>
              <a:rPr lang="en-US" altLang="zh-CN">
                <a:ea typeface="仿宋_GB2312" pitchFamily="49" charset="-122"/>
              </a:rPr>
              <a:t>D</a:t>
            </a:r>
            <a:r>
              <a:rPr lang="zh-CN" altLang="en-US">
                <a:ea typeface="仿宋_GB2312" pitchFamily="49" charset="-122"/>
              </a:rPr>
              <a:t>＝＜Ｖ，Ｅ＞如下图所示，其中  </a:t>
            </a:r>
            <a:r>
              <a:rPr lang="en-US" altLang="zh-CN">
                <a:ea typeface="仿宋_GB2312" pitchFamily="49" charset="-122"/>
              </a:rPr>
              <a:t>V={v</a:t>
            </a:r>
            <a:r>
              <a:rPr lang="en-US" altLang="zh-CN" baseline="-25000">
                <a:ea typeface="仿宋_GB2312" pitchFamily="49" charset="-122"/>
              </a:rPr>
              <a:t>1</a:t>
            </a:r>
            <a:r>
              <a:rPr lang="en-US" altLang="zh-CN">
                <a:ea typeface="仿宋_GB2312" pitchFamily="49" charset="-122"/>
              </a:rPr>
              <a:t>,v</a:t>
            </a:r>
            <a:r>
              <a:rPr lang="en-US" altLang="zh-CN" baseline="-25000">
                <a:ea typeface="仿宋_GB2312" pitchFamily="49" charset="-122"/>
              </a:rPr>
              <a:t>2</a:t>
            </a:r>
            <a:r>
              <a:rPr lang="en-US" altLang="zh-CN">
                <a:ea typeface="仿宋_GB2312" pitchFamily="49" charset="-122"/>
              </a:rPr>
              <a:t>, v</a:t>
            </a:r>
            <a:r>
              <a:rPr lang="en-US" altLang="zh-CN" baseline="-25000">
                <a:ea typeface="仿宋_GB2312" pitchFamily="49" charset="-122"/>
              </a:rPr>
              <a:t>3</a:t>
            </a:r>
            <a:r>
              <a:rPr lang="en-US" altLang="zh-CN">
                <a:ea typeface="仿宋_GB2312" pitchFamily="49" charset="-122"/>
              </a:rPr>
              <a:t>,v</a:t>
            </a:r>
            <a:r>
              <a:rPr lang="en-US" altLang="zh-CN" baseline="-25000">
                <a:ea typeface="仿宋_GB2312" pitchFamily="49" charset="-122"/>
              </a:rPr>
              <a:t>4</a:t>
            </a:r>
            <a:r>
              <a:rPr lang="en-US" altLang="zh-CN">
                <a:ea typeface="仿宋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26AAFD-B218-460A-B6A2-D48C392DE38F}"/>
              </a:ext>
            </a:extLst>
          </p:cNvPr>
          <p:cNvSpPr>
            <a:spLocks noGrp="1" noChangeArrowheads="1"/>
          </p:cNvSpPr>
          <p:nvPr>
            <p:ph type="title"/>
          </p:nvPr>
        </p:nvSpPr>
        <p:spPr>
          <a:xfrm>
            <a:off x="1143000" y="152400"/>
            <a:ext cx="6715125" cy="838200"/>
          </a:xfrm>
        </p:spPr>
        <p:txBody>
          <a:bodyPr/>
          <a:lstStyle/>
          <a:p>
            <a:pPr eaLnBrk="1" hangingPunct="1"/>
            <a:r>
              <a:rPr lang="zh-CN" altLang="en-US"/>
              <a:t>图的矩阵表示</a:t>
            </a:r>
          </a:p>
        </p:txBody>
      </p:sp>
      <p:sp>
        <p:nvSpPr>
          <p:cNvPr id="601091" name="Rectangle 3">
            <a:extLst>
              <a:ext uri="{FF2B5EF4-FFF2-40B4-BE49-F238E27FC236}">
                <a16:creationId xmlns:a16="http://schemas.microsoft.com/office/drawing/2014/main" id="{68B8A285-2CAC-4FCF-BCBF-65FB3CB54B7D}"/>
              </a:ext>
            </a:extLst>
          </p:cNvPr>
          <p:cNvSpPr>
            <a:spLocks noGrp="1" noChangeArrowheads="1"/>
          </p:cNvSpPr>
          <p:nvPr>
            <p:ph idx="1"/>
          </p:nvPr>
        </p:nvSpPr>
        <p:spPr>
          <a:xfrm>
            <a:off x="500063" y="3429000"/>
            <a:ext cx="7772400" cy="2714625"/>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讨论定义：</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1</a:t>
            </a:r>
            <a:r>
              <a:rPr lang="zh-CN" altLang="en-US">
                <a:ea typeface="仿宋_GB2312" pitchFamily="49" charset="-122"/>
              </a:rPr>
              <a:t>）若图</a:t>
            </a:r>
            <a:r>
              <a:rPr lang="en-US" altLang="zh-CN">
                <a:ea typeface="仿宋_GB2312" pitchFamily="49" charset="-122"/>
              </a:rPr>
              <a:t>D</a:t>
            </a:r>
            <a:r>
              <a:rPr lang="zh-CN" altLang="en-US">
                <a:ea typeface="仿宋_GB2312" pitchFamily="49" charset="-122"/>
              </a:rPr>
              <a:t>的邻接矩阵中的元素为</a:t>
            </a:r>
            <a:r>
              <a:rPr lang="en-US" altLang="zh-CN">
                <a:ea typeface="仿宋_GB2312" pitchFamily="49" charset="-122"/>
              </a:rPr>
              <a:t>0</a:t>
            </a:r>
            <a:r>
              <a:rPr lang="zh-CN" altLang="en-US">
                <a:ea typeface="仿宋_GB2312" pitchFamily="49" charset="-122"/>
              </a:rPr>
              <a:t>和</a:t>
            </a:r>
            <a:r>
              <a:rPr lang="en-US" altLang="zh-CN">
                <a:ea typeface="仿宋_GB2312" pitchFamily="49" charset="-122"/>
              </a:rPr>
              <a:t>1</a:t>
            </a:r>
            <a:r>
              <a:rPr lang="zh-CN" altLang="en-US">
                <a:ea typeface="仿宋_GB2312" pitchFamily="49" charset="-122"/>
              </a:rPr>
              <a:t>，又称为布尔矩阵。</a:t>
            </a:r>
            <a:endParaRPr lang="zh-CN" altLang="en-US">
              <a:ea typeface="楷体_GB2312" pitchFamily="49" charset="-122"/>
            </a:endParaRPr>
          </a:p>
          <a:p>
            <a:pPr algn="just" eaLnBrk="1" hangingPunct="1">
              <a:lnSpc>
                <a:spcPct val="90000"/>
              </a:lnSpc>
              <a:buFont typeface="Wingdings" panose="05000000000000000000" pitchFamily="2" charset="2"/>
              <a:buNone/>
            </a:pPr>
            <a:r>
              <a:rPr lang="zh-CN" altLang="en-US">
                <a:ea typeface="仿宋_GB2312" pitchFamily="49" charset="-122"/>
              </a:rPr>
              <a:t>（</a:t>
            </a:r>
            <a:r>
              <a:rPr lang="en-US" altLang="zh-CN">
                <a:ea typeface="仿宋_GB2312" pitchFamily="49" charset="-122"/>
              </a:rPr>
              <a:t>2</a:t>
            </a:r>
            <a:r>
              <a:rPr lang="zh-CN" altLang="en-US">
                <a:ea typeface="仿宋_GB2312" pitchFamily="49" charset="-122"/>
              </a:rPr>
              <a:t>）图</a:t>
            </a:r>
            <a:r>
              <a:rPr lang="en-US" altLang="zh-CN">
                <a:ea typeface="仿宋_GB2312" pitchFamily="49" charset="-122"/>
              </a:rPr>
              <a:t>D</a:t>
            </a:r>
            <a:r>
              <a:rPr lang="zh-CN" altLang="en-US">
                <a:ea typeface="仿宋_GB2312" pitchFamily="49" charset="-122"/>
              </a:rPr>
              <a:t>的邻接矩阵中的元素的次序是无关紧要的，只要进行行和行、列和列的交换，则可得到相同的矩阵。</a:t>
            </a:r>
          </a:p>
        </p:txBody>
      </p:sp>
      <p:pic>
        <p:nvPicPr>
          <p:cNvPr id="76804" name="Picture 4" descr="158">
            <a:extLst>
              <a:ext uri="{FF2B5EF4-FFF2-40B4-BE49-F238E27FC236}">
                <a16:creationId xmlns:a16="http://schemas.microsoft.com/office/drawing/2014/main" id="{664515A4-F89E-4049-8253-C280BDD2B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285875"/>
            <a:ext cx="563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1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1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1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2DD0D0E-1F0E-42F9-B514-0EA0B24A420E}"/>
              </a:ext>
            </a:extLst>
          </p:cNvPr>
          <p:cNvSpPr>
            <a:spLocks noGrp="1" noChangeArrowheads="1"/>
          </p:cNvSpPr>
          <p:nvPr>
            <p:ph type="title"/>
          </p:nvPr>
        </p:nvSpPr>
        <p:spPr>
          <a:xfrm>
            <a:off x="1143000" y="152400"/>
            <a:ext cx="7772400" cy="838200"/>
          </a:xfrm>
        </p:spPr>
        <p:txBody>
          <a:bodyPr/>
          <a:lstStyle/>
          <a:p>
            <a:pPr eaLnBrk="1" hangingPunct="1"/>
            <a:r>
              <a:rPr lang="zh-CN" altLang="en-US"/>
              <a:t>图的矩阵表示</a:t>
            </a:r>
          </a:p>
        </p:txBody>
      </p:sp>
      <p:sp>
        <p:nvSpPr>
          <p:cNvPr id="603139" name="Rectangle 3">
            <a:extLst>
              <a:ext uri="{FF2B5EF4-FFF2-40B4-BE49-F238E27FC236}">
                <a16:creationId xmlns:a16="http://schemas.microsoft.com/office/drawing/2014/main" id="{B9BED947-41BA-46FE-A003-1F1C842A7311}"/>
              </a:ext>
            </a:extLst>
          </p:cNvPr>
          <p:cNvSpPr>
            <a:spLocks noGrp="1" noChangeArrowheads="1"/>
          </p:cNvSpPr>
          <p:nvPr>
            <p:ph idx="1"/>
          </p:nvPr>
        </p:nvSpPr>
        <p:spPr>
          <a:xfrm>
            <a:off x="571500" y="1285875"/>
            <a:ext cx="7772400" cy="4357688"/>
          </a:xfrm>
        </p:spPr>
        <p:txBody>
          <a:bodyPr/>
          <a:lstStyle/>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3</a:t>
            </a:r>
            <a:r>
              <a:rPr lang="zh-CN" altLang="en-US">
                <a:ea typeface="仿宋_GB2312" pitchFamily="49" charset="-122"/>
              </a:rPr>
              <a:t>）当有向图中的有向边表示关系时，邻接矩阵就是关系矩阵；</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若图是自反的，则主对角线的元素均为</a:t>
            </a:r>
            <a:r>
              <a:rPr lang="en-US" altLang="zh-CN">
                <a:ea typeface="仿宋_GB2312" pitchFamily="49" charset="-122"/>
              </a:rPr>
              <a:t>1</a:t>
            </a:r>
            <a:r>
              <a:rPr lang="zh-CN" altLang="en-US">
                <a:ea typeface="仿宋_GB2312" pitchFamily="49" charset="-122"/>
              </a:rPr>
              <a:t>；</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若图是对称的，则对于</a:t>
            </a:r>
            <a:r>
              <a:rPr lang="en-US" altLang="zh-CN">
                <a:ea typeface="仿宋_GB2312" pitchFamily="49" charset="-122"/>
              </a:rPr>
              <a:t>i</a:t>
            </a:r>
            <a:r>
              <a:rPr lang="zh-CN" altLang="en-US">
                <a:ea typeface="仿宋_GB2312" pitchFamily="49" charset="-122"/>
              </a:rPr>
              <a:t>和</a:t>
            </a:r>
            <a:r>
              <a:rPr lang="en-US" altLang="zh-CN">
                <a:ea typeface="仿宋_GB2312" pitchFamily="49" charset="-122"/>
              </a:rPr>
              <a:t>j</a:t>
            </a:r>
            <a:r>
              <a:rPr lang="zh-CN" altLang="en-US">
                <a:ea typeface="仿宋_GB2312" pitchFamily="49" charset="-122"/>
              </a:rPr>
              <a:t>有</a:t>
            </a:r>
            <a:r>
              <a:rPr lang="en-US" altLang="zh-CN">
                <a:ea typeface="仿宋_GB2312" pitchFamily="49" charset="-122"/>
              </a:rPr>
              <a:t>a</a:t>
            </a:r>
            <a:r>
              <a:rPr lang="en-US" altLang="zh-CN" baseline="-25000">
                <a:ea typeface="仿宋_GB2312" pitchFamily="49" charset="-122"/>
              </a:rPr>
              <a:t>ij</a:t>
            </a:r>
            <a:r>
              <a:rPr lang="en-US" altLang="zh-CN">
                <a:ea typeface="仿宋_GB2312" pitchFamily="49" charset="-122"/>
              </a:rPr>
              <a:t>=a</a:t>
            </a:r>
            <a:r>
              <a:rPr lang="en-US" altLang="zh-CN" baseline="-25000">
                <a:ea typeface="仿宋_GB2312" pitchFamily="49" charset="-122"/>
              </a:rPr>
              <a:t>ji</a:t>
            </a:r>
            <a:r>
              <a:rPr lang="zh-CN" altLang="en-US">
                <a:ea typeface="仿宋_GB2312" pitchFamily="49" charset="-122"/>
              </a:rPr>
              <a:t>，主对角线的元素不论。</a:t>
            </a:r>
            <a:endParaRPr lang="zh-CN" altLang="en-US">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3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FF18418-EF08-4E17-A8E1-BDB058B9564F}"/>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605187" name="Rectangle 3">
            <a:extLst>
              <a:ext uri="{FF2B5EF4-FFF2-40B4-BE49-F238E27FC236}">
                <a16:creationId xmlns:a16="http://schemas.microsoft.com/office/drawing/2014/main" id="{CAAE6A8D-A245-46AC-87A5-06B293F424FA}"/>
              </a:ext>
            </a:extLst>
          </p:cNvPr>
          <p:cNvSpPr>
            <a:spLocks noGrp="1" noChangeArrowheads="1"/>
          </p:cNvSpPr>
          <p:nvPr>
            <p:ph idx="1"/>
          </p:nvPr>
        </p:nvSpPr>
        <p:spPr>
          <a:xfrm>
            <a:off x="585788" y="1285875"/>
            <a:ext cx="7772400" cy="5114925"/>
          </a:xfrm>
        </p:spPr>
        <p:txBody>
          <a:bodyPr/>
          <a:lstStyle/>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4</a:t>
            </a:r>
            <a:r>
              <a:rPr lang="zh-CN" altLang="en-US">
                <a:ea typeface="仿宋_GB2312" pitchFamily="49" charset="-122"/>
              </a:rPr>
              <a:t>）零图的邻接矩阵称为零矩阵，即矩阵中的所有元素均为</a:t>
            </a:r>
            <a:r>
              <a:rPr lang="en-US" altLang="zh-CN">
                <a:ea typeface="仿宋_GB2312" pitchFamily="49" charset="-122"/>
              </a:rPr>
              <a:t>0</a:t>
            </a:r>
            <a:r>
              <a:rPr lang="zh-CN" altLang="en-US">
                <a:ea typeface="仿宋_GB2312" pitchFamily="49" charset="-122"/>
              </a:rPr>
              <a:t>；</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a:t>
            </a:r>
            <a:r>
              <a:rPr lang="en-US" altLang="zh-CN">
                <a:ea typeface="仿宋_GB2312" pitchFamily="49" charset="-122"/>
              </a:rPr>
              <a:t>5</a:t>
            </a:r>
            <a:r>
              <a:rPr lang="zh-CN" altLang="en-US">
                <a:ea typeface="仿宋_GB2312" pitchFamily="49" charset="-122"/>
              </a:rPr>
              <a:t>）在有向图的邻接矩阵中：</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①行中</a:t>
            </a:r>
            <a:r>
              <a:rPr lang="en-US" altLang="zh-CN">
                <a:ea typeface="仿宋_GB2312" pitchFamily="49" charset="-122"/>
              </a:rPr>
              <a:t>1</a:t>
            </a:r>
            <a:r>
              <a:rPr lang="zh-CN" altLang="en-US">
                <a:ea typeface="仿宋_GB2312" pitchFamily="49" charset="-122"/>
              </a:rPr>
              <a:t>的个数就是行中相应顶点的出度</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②列中</a:t>
            </a:r>
            <a:r>
              <a:rPr lang="en-US" altLang="zh-CN">
                <a:ea typeface="仿宋_GB2312" pitchFamily="49" charset="-122"/>
              </a:rPr>
              <a:t>1</a:t>
            </a:r>
            <a:r>
              <a:rPr lang="zh-CN" altLang="en-US">
                <a:ea typeface="仿宋_GB2312" pitchFamily="49" charset="-122"/>
              </a:rPr>
              <a:t>的个数就是列中相应顶点的入度</a:t>
            </a:r>
          </a:p>
        </p:txBody>
      </p:sp>
      <p:pic>
        <p:nvPicPr>
          <p:cNvPr id="605188" name="Picture 4" descr="158">
            <a:extLst>
              <a:ext uri="{FF2B5EF4-FFF2-40B4-BE49-F238E27FC236}">
                <a16:creationId xmlns:a16="http://schemas.microsoft.com/office/drawing/2014/main" id="{743CAF3D-AF55-4638-8CE1-FCEBEDF86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3724275"/>
            <a:ext cx="480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189" name="Rectangle 5">
            <a:extLst>
              <a:ext uri="{FF2B5EF4-FFF2-40B4-BE49-F238E27FC236}">
                <a16:creationId xmlns:a16="http://schemas.microsoft.com/office/drawing/2014/main" id="{6970CDFA-BBA9-40FC-B8A1-D24BADBFCF0E}"/>
              </a:ext>
            </a:extLst>
          </p:cNvPr>
          <p:cNvSpPr>
            <a:spLocks noChangeArrowheads="1"/>
          </p:cNvSpPr>
          <p:nvPr/>
        </p:nvSpPr>
        <p:spPr bwMode="auto">
          <a:xfrm>
            <a:off x="5943600" y="3505200"/>
            <a:ext cx="31242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1"/>
              </a:buClr>
              <a:buSzPct val="80000"/>
              <a:buFont typeface="Wingdings" panose="05000000000000000000" pitchFamily="2" charset="2"/>
              <a:buNone/>
            </a:pPr>
            <a:r>
              <a:rPr lang="en-US" altLang="zh-CN" sz="2400">
                <a:ea typeface="仿宋_GB2312" pitchFamily="49" charset="-122"/>
              </a:rPr>
              <a:t>d</a:t>
            </a:r>
            <a:r>
              <a:rPr lang="en-US" altLang="zh-CN" sz="2400" baseline="30000">
                <a:ea typeface="仿宋_GB2312" pitchFamily="49" charset="-122"/>
              </a:rPr>
              <a:t>+</a:t>
            </a:r>
            <a:r>
              <a:rPr lang="en-US" altLang="zh-CN" sz="2400">
                <a:ea typeface="仿宋_GB2312" pitchFamily="49" charset="-122"/>
              </a:rPr>
              <a:t>(1)=1,d</a:t>
            </a:r>
            <a:r>
              <a:rPr lang="en-US" altLang="zh-CN" sz="2400" baseline="30000">
                <a:ea typeface="仿宋_GB2312" pitchFamily="49" charset="-122"/>
              </a:rPr>
              <a:t>-</a:t>
            </a:r>
            <a:r>
              <a:rPr lang="en-US" altLang="zh-CN" sz="2400">
                <a:ea typeface="仿宋_GB2312" pitchFamily="49" charset="-122"/>
              </a:rPr>
              <a:t>(1)=2 </a:t>
            </a:r>
          </a:p>
          <a:p>
            <a:pPr algn="just" eaLnBrk="1" hangingPunct="1">
              <a:lnSpc>
                <a:spcPct val="90000"/>
              </a:lnSpc>
              <a:spcBef>
                <a:spcPct val="50000"/>
              </a:spcBef>
              <a:buClr>
                <a:schemeClr val="accent1"/>
              </a:buClr>
              <a:buSzPct val="80000"/>
              <a:buFont typeface="Wingdings" panose="05000000000000000000" pitchFamily="2" charset="2"/>
              <a:buNone/>
            </a:pPr>
            <a:r>
              <a:rPr lang="en-US" altLang="zh-CN" sz="2400">
                <a:ea typeface="仿宋_GB2312" pitchFamily="49" charset="-122"/>
              </a:rPr>
              <a:t>d</a:t>
            </a:r>
            <a:r>
              <a:rPr lang="en-US" altLang="zh-CN" sz="2400" baseline="30000">
                <a:ea typeface="仿宋_GB2312" pitchFamily="49" charset="-122"/>
              </a:rPr>
              <a:t>+</a:t>
            </a:r>
            <a:r>
              <a:rPr lang="en-US" altLang="zh-CN" sz="2400">
                <a:ea typeface="仿宋_GB2312" pitchFamily="49" charset="-122"/>
              </a:rPr>
              <a:t>(2)=2,d</a:t>
            </a:r>
            <a:r>
              <a:rPr lang="en-US" altLang="zh-CN" sz="2400" baseline="30000">
                <a:ea typeface="仿宋_GB2312" pitchFamily="49" charset="-122"/>
              </a:rPr>
              <a:t>-</a:t>
            </a:r>
            <a:r>
              <a:rPr lang="en-US" altLang="zh-CN" sz="2400">
                <a:ea typeface="仿宋_GB2312" pitchFamily="49" charset="-122"/>
              </a:rPr>
              <a:t>(2)=2 </a:t>
            </a:r>
          </a:p>
          <a:p>
            <a:pPr algn="just" eaLnBrk="1" hangingPunct="1">
              <a:lnSpc>
                <a:spcPct val="90000"/>
              </a:lnSpc>
              <a:spcBef>
                <a:spcPct val="50000"/>
              </a:spcBef>
              <a:buClr>
                <a:schemeClr val="accent1"/>
              </a:buClr>
              <a:buSzPct val="80000"/>
              <a:buFont typeface="Wingdings" panose="05000000000000000000" pitchFamily="2" charset="2"/>
              <a:buNone/>
            </a:pPr>
            <a:r>
              <a:rPr lang="en-US" altLang="zh-CN" sz="2400">
                <a:ea typeface="仿宋_GB2312" pitchFamily="49" charset="-122"/>
              </a:rPr>
              <a:t>d</a:t>
            </a:r>
            <a:r>
              <a:rPr lang="en-US" altLang="zh-CN" sz="2400" baseline="30000">
                <a:ea typeface="仿宋_GB2312" pitchFamily="49" charset="-122"/>
              </a:rPr>
              <a:t>+</a:t>
            </a:r>
            <a:r>
              <a:rPr lang="en-US" altLang="zh-CN" sz="2400">
                <a:ea typeface="仿宋_GB2312" pitchFamily="49" charset="-122"/>
              </a:rPr>
              <a:t>(3)=3,d</a:t>
            </a:r>
            <a:r>
              <a:rPr lang="en-US" altLang="zh-CN" sz="2400" baseline="30000">
                <a:ea typeface="仿宋_GB2312" pitchFamily="49" charset="-122"/>
              </a:rPr>
              <a:t>-</a:t>
            </a:r>
            <a:r>
              <a:rPr lang="en-US" altLang="zh-CN" sz="2400">
                <a:ea typeface="仿宋_GB2312" pitchFamily="49" charset="-122"/>
              </a:rPr>
              <a:t>(3)=1 </a:t>
            </a:r>
          </a:p>
          <a:p>
            <a:pPr algn="just" eaLnBrk="1" hangingPunct="1">
              <a:lnSpc>
                <a:spcPct val="90000"/>
              </a:lnSpc>
              <a:spcBef>
                <a:spcPct val="50000"/>
              </a:spcBef>
              <a:buClr>
                <a:schemeClr val="accent1"/>
              </a:buClr>
              <a:buSzPct val="80000"/>
              <a:buFont typeface="Wingdings" panose="05000000000000000000" pitchFamily="2" charset="2"/>
              <a:buNone/>
            </a:pPr>
            <a:r>
              <a:rPr lang="en-US" altLang="zh-CN" sz="2400">
                <a:ea typeface="仿宋_GB2312" pitchFamily="49" charset="-122"/>
              </a:rPr>
              <a:t>d</a:t>
            </a:r>
            <a:r>
              <a:rPr lang="en-US" altLang="zh-CN" sz="2400" baseline="30000">
                <a:ea typeface="仿宋_GB2312" pitchFamily="49" charset="-122"/>
              </a:rPr>
              <a:t>+</a:t>
            </a:r>
            <a:r>
              <a:rPr lang="en-US" altLang="zh-CN" sz="2400">
                <a:ea typeface="仿宋_GB2312" pitchFamily="49" charset="-122"/>
              </a:rPr>
              <a:t>(4)=1,d</a:t>
            </a:r>
            <a:r>
              <a:rPr lang="en-US" altLang="zh-CN" sz="2400" baseline="30000">
                <a:ea typeface="仿宋_GB2312" pitchFamily="49" charset="-122"/>
              </a:rPr>
              <a:t>-</a:t>
            </a:r>
            <a:r>
              <a:rPr lang="en-US" altLang="zh-CN" sz="2400">
                <a:ea typeface="仿宋_GB2312" pitchFamily="49" charset="-122"/>
              </a:rPr>
              <a:t>(4)=2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5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5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51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051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autoUpdateAnimBg="0"/>
      <p:bldP spid="60518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3281D97-F5F2-4CF5-9753-FB355EFC873F}"/>
              </a:ext>
            </a:extLst>
          </p:cNvPr>
          <p:cNvSpPr>
            <a:spLocks noGrp="1" noChangeArrowheads="1"/>
          </p:cNvSpPr>
          <p:nvPr>
            <p:ph type="title"/>
          </p:nvPr>
        </p:nvSpPr>
        <p:spPr/>
        <p:txBody>
          <a:bodyPr/>
          <a:lstStyle/>
          <a:p>
            <a:r>
              <a:rPr lang="zh-CN" altLang="en-US" sz="3600"/>
              <a:t>四色猜想</a:t>
            </a:r>
          </a:p>
        </p:txBody>
      </p:sp>
      <p:sp>
        <p:nvSpPr>
          <p:cNvPr id="180227" name="Rectangle 3">
            <a:extLst>
              <a:ext uri="{FF2B5EF4-FFF2-40B4-BE49-F238E27FC236}">
                <a16:creationId xmlns:a16="http://schemas.microsoft.com/office/drawing/2014/main" id="{F55DCDAB-867B-4F4A-8663-5A48EA72B207}"/>
              </a:ext>
            </a:extLst>
          </p:cNvPr>
          <p:cNvSpPr>
            <a:spLocks noGrp="1" noChangeArrowheads="1"/>
          </p:cNvSpPr>
          <p:nvPr>
            <p:ph type="body" idx="1"/>
          </p:nvPr>
        </p:nvSpPr>
        <p:spPr>
          <a:xfrm>
            <a:off x="685800" y="1341438"/>
            <a:ext cx="4749800" cy="4895850"/>
          </a:xfrm>
        </p:spPr>
        <p:txBody>
          <a:bodyPr/>
          <a:lstStyle/>
          <a:p>
            <a:r>
              <a:rPr lang="zh-CN" altLang="en-US" sz="2800">
                <a:solidFill>
                  <a:srgbClr val="FF0000"/>
                </a:solidFill>
              </a:rPr>
              <a:t>问题：</a:t>
            </a:r>
            <a:r>
              <a:rPr lang="zh-CN" altLang="en-US" sz="2800">
                <a:solidFill>
                  <a:schemeClr val="accent2"/>
                </a:solidFill>
              </a:rPr>
              <a:t>任何一张地图只用四种颜色就能使具有共同边界的国家着上不同的颜色</a:t>
            </a:r>
          </a:p>
          <a:p>
            <a:r>
              <a:rPr lang="zh-CN" altLang="en-US" sz="2800"/>
              <a:t>用数学语言表示，即：“</a:t>
            </a:r>
            <a:r>
              <a:rPr lang="zh-CN" altLang="en-US" sz="2800">
                <a:solidFill>
                  <a:schemeClr val="accent2"/>
                </a:solidFill>
              </a:rPr>
              <a:t>将平面任意地细分为不相重叠的区域，每一个区域总可以用</a:t>
            </a:r>
            <a:r>
              <a:rPr lang="en-US" altLang="zh-CN" sz="2800">
                <a:solidFill>
                  <a:schemeClr val="accent2"/>
                </a:solidFill>
              </a:rPr>
              <a:t>1</a:t>
            </a:r>
            <a:r>
              <a:rPr lang="zh-CN" altLang="en-US" sz="2800">
                <a:solidFill>
                  <a:schemeClr val="accent2"/>
                </a:solidFill>
              </a:rPr>
              <a:t>，</a:t>
            </a:r>
            <a:r>
              <a:rPr lang="en-US" altLang="zh-CN" sz="2800">
                <a:solidFill>
                  <a:schemeClr val="accent2"/>
                </a:solidFill>
              </a:rPr>
              <a:t>2</a:t>
            </a:r>
            <a:r>
              <a:rPr lang="zh-CN" altLang="en-US" sz="2800">
                <a:solidFill>
                  <a:schemeClr val="accent2"/>
                </a:solidFill>
              </a:rPr>
              <a:t>，</a:t>
            </a:r>
            <a:r>
              <a:rPr lang="en-US" altLang="zh-CN" sz="2800">
                <a:solidFill>
                  <a:schemeClr val="accent2"/>
                </a:solidFill>
              </a:rPr>
              <a:t>3</a:t>
            </a:r>
            <a:r>
              <a:rPr lang="zh-CN" altLang="en-US" sz="2800">
                <a:solidFill>
                  <a:schemeClr val="accent2"/>
                </a:solidFill>
              </a:rPr>
              <a:t>，</a:t>
            </a:r>
            <a:r>
              <a:rPr lang="en-US" altLang="zh-CN" sz="2800">
                <a:solidFill>
                  <a:schemeClr val="accent2"/>
                </a:solidFill>
              </a:rPr>
              <a:t>4</a:t>
            </a:r>
            <a:r>
              <a:rPr lang="zh-CN" altLang="en-US" sz="2800">
                <a:solidFill>
                  <a:schemeClr val="accent2"/>
                </a:solidFill>
              </a:rPr>
              <a:t>这四个数字之一来标记，而不会使相邻的两个区域得到相同的数字</a:t>
            </a:r>
            <a:r>
              <a:rPr lang="zh-CN" altLang="en-US" sz="2800"/>
              <a:t>” </a:t>
            </a:r>
          </a:p>
        </p:txBody>
      </p:sp>
      <p:pic>
        <p:nvPicPr>
          <p:cNvPr id="26628" name="Picture 4" descr="四色定理">
            <a:extLst>
              <a:ext uri="{FF2B5EF4-FFF2-40B4-BE49-F238E27FC236}">
                <a16:creationId xmlns:a16="http://schemas.microsoft.com/office/drawing/2014/main" id="{83F44BD0-660A-4F35-82EB-3DF25EF42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557338"/>
            <a:ext cx="28638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animEffect transition="in" filter="blinds(horizontal)">
                                      <p:cBhvr>
                                        <p:cTn id="7" dur="500"/>
                                        <p:tgtEl>
                                          <p:spTgt spid="180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E987A71A-13A1-4F41-A3A7-5A7E08A7DD11}"/>
              </a:ext>
            </a:extLst>
          </p:cNvPr>
          <p:cNvSpPr>
            <a:spLocks noGrp="1" noChangeArrowheads="1"/>
          </p:cNvSpPr>
          <p:nvPr>
            <p:ph type="body" idx="1"/>
          </p:nvPr>
        </p:nvSpPr>
        <p:spPr/>
        <p:txBody>
          <a:bodyPr/>
          <a:lstStyle/>
          <a:p>
            <a:r>
              <a:rPr lang="en-US" altLang="zh-CN" sz="2800">
                <a:ea typeface="仿宋_GB2312" pitchFamily="49" charset="-122"/>
              </a:rPr>
              <a:t>A(D)</a:t>
            </a:r>
            <a:r>
              <a:rPr lang="zh-CN" altLang="en-US" sz="2800">
                <a:ea typeface="仿宋_GB2312" pitchFamily="49" charset="-122"/>
              </a:rPr>
              <a:t>中所有元素之和为</a:t>
            </a:r>
            <a:r>
              <a:rPr lang="en-US" altLang="zh-CN" sz="2800">
                <a:ea typeface="仿宋_GB2312" pitchFamily="49" charset="-122"/>
              </a:rPr>
              <a:t>D</a:t>
            </a:r>
            <a:r>
              <a:rPr lang="zh-CN" altLang="en-US" sz="2800">
                <a:ea typeface="仿宋_GB2312" pitchFamily="49" charset="-122"/>
              </a:rPr>
              <a:t>中长度为</a:t>
            </a:r>
            <a:r>
              <a:rPr lang="en-US" altLang="zh-CN" sz="2800">
                <a:ea typeface="仿宋_GB2312" pitchFamily="49" charset="-122"/>
              </a:rPr>
              <a:t>1</a:t>
            </a:r>
            <a:r>
              <a:rPr lang="zh-CN" altLang="en-US" sz="2800">
                <a:ea typeface="仿宋_GB2312" pitchFamily="49" charset="-122"/>
              </a:rPr>
              <a:t>的通路的条数</a:t>
            </a:r>
          </a:p>
          <a:p>
            <a:r>
              <a:rPr lang="zh-CN" altLang="en-US" sz="2800">
                <a:ea typeface="仿宋_GB2312" pitchFamily="49" charset="-122"/>
              </a:rPr>
              <a:t>对角线元素之和为</a:t>
            </a:r>
            <a:r>
              <a:rPr lang="en-US" altLang="zh-CN" sz="2800">
                <a:ea typeface="仿宋_GB2312" pitchFamily="49" charset="-122"/>
              </a:rPr>
              <a:t>D</a:t>
            </a:r>
            <a:r>
              <a:rPr lang="zh-CN" altLang="en-US" sz="2800">
                <a:ea typeface="仿宋_GB2312" pitchFamily="49" charset="-122"/>
              </a:rPr>
              <a:t>中长度为</a:t>
            </a:r>
            <a:r>
              <a:rPr lang="en-US" altLang="zh-CN" sz="2800">
                <a:ea typeface="仿宋_GB2312" pitchFamily="49" charset="-122"/>
              </a:rPr>
              <a:t>1</a:t>
            </a:r>
            <a:r>
              <a:rPr lang="zh-CN" altLang="en-US" sz="2800">
                <a:ea typeface="仿宋_GB2312" pitchFamily="49" charset="-122"/>
              </a:rPr>
              <a:t>的回路的条数</a:t>
            </a:r>
          </a:p>
          <a:p>
            <a:r>
              <a:rPr lang="zh-CN" altLang="en-US" sz="2800">
                <a:ea typeface="仿宋_GB2312" pitchFamily="49" charset="-122"/>
              </a:rPr>
              <a:t>考虑：</a:t>
            </a:r>
            <a:r>
              <a:rPr lang="en-US" altLang="zh-CN" sz="2800">
                <a:solidFill>
                  <a:srgbClr val="FF0000"/>
                </a:solidFill>
                <a:ea typeface="仿宋_GB2312" pitchFamily="49" charset="-122"/>
              </a:rPr>
              <a:t>A(D)</a:t>
            </a:r>
            <a:r>
              <a:rPr lang="zh-CN" altLang="en-US" sz="2800">
                <a:solidFill>
                  <a:srgbClr val="FF0000"/>
                </a:solidFill>
                <a:ea typeface="仿宋_GB2312" pitchFamily="49" charset="-122"/>
              </a:rPr>
              <a:t>的</a:t>
            </a:r>
            <a:r>
              <a:rPr lang="en-US" altLang="zh-CN" sz="2800">
                <a:solidFill>
                  <a:srgbClr val="FF0000"/>
                </a:solidFill>
                <a:ea typeface="仿宋_GB2312" pitchFamily="49" charset="-122"/>
              </a:rPr>
              <a:t>n</a:t>
            </a:r>
            <a:r>
              <a:rPr lang="zh-CN" altLang="en-US" sz="2800">
                <a:solidFill>
                  <a:srgbClr val="FF0000"/>
                </a:solidFill>
                <a:ea typeface="仿宋_GB2312" pitchFamily="49" charset="-122"/>
              </a:rPr>
              <a:t>次幂表示什么？</a:t>
            </a:r>
          </a:p>
        </p:txBody>
      </p:sp>
      <p:sp>
        <p:nvSpPr>
          <p:cNvPr id="79875" name="Rectangle 2">
            <a:extLst>
              <a:ext uri="{FF2B5EF4-FFF2-40B4-BE49-F238E27FC236}">
                <a16:creationId xmlns:a16="http://schemas.microsoft.com/office/drawing/2014/main" id="{A4335F76-4D4A-4188-A6E5-536FCD4A8BFC}"/>
              </a:ext>
            </a:extLst>
          </p:cNvPr>
          <p:cNvSpPr>
            <a:spLocks noGrp="1" noChangeArrowheads="1"/>
          </p:cNvSpPr>
          <p:nvPr>
            <p:ph type="title"/>
          </p:nvPr>
        </p:nvSpPr>
        <p:spPr/>
        <p:txBody>
          <a:bodyPr/>
          <a:lstStyle/>
          <a:p>
            <a:pPr eaLnBrk="1" hangingPunct="1"/>
            <a:r>
              <a:rPr lang="zh-CN" altLang="en-US"/>
              <a:t>图的矩阵表示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animEffect transition="in" filter="blinds(horizontal)">
                                      <p:cBhvr>
                                        <p:cTn id="7" dur="500"/>
                                        <p:tgtEl>
                                          <p:spTgt spid="197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5">
                                            <p:txEl>
                                              <p:pRg st="2" end="2"/>
                                            </p:txEl>
                                          </p:spTgt>
                                        </p:tgtEl>
                                        <p:attrNameLst>
                                          <p:attrName>style.visibility</p:attrName>
                                        </p:attrNameLst>
                                      </p:cBhvr>
                                      <p:to>
                                        <p:strVal val="visible"/>
                                      </p:to>
                                    </p:set>
                                    <p:animEffect transition="in" filter="blinds(horizontal)">
                                      <p:cBhvr>
                                        <p:cTn id="12" dur="500"/>
                                        <p:tgtEl>
                                          <p:spTgt spid="197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6A8A8319-8D51-4CDB-B32F-C184843890CC}"/>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611331" name="Rectangle 3">
            <a:extLst>
              <a:ext uri="{FF2B5EF4-FFF2-40B4-BE49-F238E27FC236}">
                <a16:creationId xmlns:a16="http://schemas.microsoft.com/office/drawing/2014/main" id="{4EFE5BD3-4085-422D-8EBF-CCA70B37E2F7}"/>
              </a:ext>
            </a:extLst>
          </p:cNvPr>
          <p:cNvSpPr>
            <a:spLocks noGrp="1" noChangeArrowheads="1"/>
          </p:cNvSpPr>
          <p:nvPr>
            <p:ph idx="1"/>
          </p:nvPr>
        </p:nvSpPr>
        <p:spPr>
          <a:xfrm>
            <a:off x="1066800" y="1500188"/>
            <a:ext cx="7772400" cy="4900612"/>
          </a:xfrm>
        </p:spPr>
        <p:txBody>
          <a:bodyPr/>
          <a:lstStyle/>
          <a:p>
            <a:pPr algn="just" eaLnBrk="1" hangingPunct="1">
              <a:buFont typeface="Wingdings" panose="05000000000000000000" pitchFamily="2" charset="2"/>
              <a:buNone/>
            </a:pPr>
            <a:r>
              <a:rPr lang="en-US" altLang="zh-CN">
                <a:ea typeface="仿宋_GB2312" pitchFamily="49" charset="-122"/>
              </a:rPr>
              <a:t>*</a:t>
            </a:r>
            <a:r>
              <a:rPr lang="zh-CN" altLang="en-US">
                <a:ea typeface="仿宋_GB2312" pitchFamily="49" charset="-122"/>
              </a:rPr>
              <a:t>矩阵的计算（有向图中）：    </a:t>
            </a:r>
          </a:p>
          <a:p>
            <a:pPr algn="just" eaLnBrk="1" hangingPunct="1">
              <a:buFont typeface="Wingdings" panose="05000000000000000000" pitchFamily="2" charset="2"/>
              <a:buNone/>
            </a:pPr>
            <a:r>
              <a:rPr lang="zh-CN" altLang="en-US">
                <a:ea typeface="仿宋_GB2312" pitchFamily="49" charset="-122"/>
              </a:rPr>
              <a:t>设：                           </a:t>
            </a:r>
          </a:p>
        </p:txBody>
      </p:sp>
      <p:graphicFrame>
        <p:nvGraphicFramePr>
          <p:cNvPr id="611332" name="Object 4">
            <a:extLst>
              <a:ext uri="{FF2B5EF4-FFF2-40B4-BE49-F238E27FC236}">
                <a16:creationId xmlns:a16="http://schemas.microsoft.com/office/drawing/2014/main" id="{DFCA25DE-FD32-4A61-B9BE-05A3994A5CDC}"/>
              </a:ext>
            </a:extLst>
          </p:cNvPr>
          <p:cNvGraphicFramePr>
            <a:graphicFrameLocks noChangeAspect="1"/>
          </p:cNvGraphicFramePr>
          <p:nvPr/>
        </p:nvGraphicFramePr>
        <p:xfrm>
          <a:off x="4429125" y="2571750"/>
          <a:ext cx="2643188" cy="2352675"/>
        </p:xfrm>
        <a:graphic>
          <a:graphicData uri="http://schemas.openxmlformats.org/presentationml/2006/ole">
            <mc:AlternateContent xmlns:mc="http://schemas.openxmlformats.org/markup-compatibility/2006">
              <mc:Choice xmlns:v="urn:schemas-microsoft-com:vml" Requires="v">
                <p:oleObj spid="_x0000_s14342" name="公式" r:id="rId4" imgW="1041120" imgH="927000" progId="Equation.3">
                  <p:embed/>
                </p:oleObj>
              </mc:Choice>
              <mc:Fallback>
                <p:oleObj name="公式" r:id="rId4" imgW="1041120" imgH="927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2571750"/>
                        <a:ext cx="2643188" cy="235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1333" name="Picture 5" descr="159">
            <a:extLst>
              <a:ext uri="{FF2B5EF4-FFF2-40B4-BE49-F238E27FC236}">
                <a16:creationId xmlns:a16="http://schemas.microsoft.com/office/drawing/2014/main" id="{4395FE92-72D7-4E6B-8C0E-F09DD9ED4C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2571750"/>
            <a:ext cx="23685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1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1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1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1D144F7-B67E-4864-85B4-77BFA271FEA5}"/>
              </a:ext>
            </a:extLst>
          </p:cNvPr>
          <p:cNvSpPr>
            <a:spLocks noGrp="1" noChangeArrowheads="1"/>
          </p:cNvSpPr>
          <p:nvPr>
            <p:ph idx="1"/>
          </p:nvPr>
        </p:nvSpPr>
        <p:spPr>
          <a:xfrm>
            <a:off x="1066800" y="990600"/>
            <a:ext cx="7772400" cy="5410200"/>
          </a:xfrm>
        </p:spPr>
        <p:txBody>
          <a:bodyPr/>
          <a:lstStyle/>
          <a:p>
            <a:pPr algn="just" eaLnBrk="1" hangingPunct="1">
              <a:lnSpc>
                <a:spcPct val="90000"/>
              </a:lnSpc>
              <a:buFont typeface="Wingdings" panose="05000000000000000000" pitchFamily="2" charset="2"/>
              <a:buNone/>
            </a:pPr>
            <a:r>
              <a:rPr lang="zh-CN" altLang="en-US">
                <a:ea typeface="仿宋_GB2312" pitchFamily="49" charset="-122"/>
              </a:rPr>
              <a:t>令</a:t>
            </a:r>
          </a:p>
        </p:txBody>
      </p:sp>
      <p:graphicFrame>
        <p:nvGraphicFramePr>
          <p:cNvPr id="15362" name="Object 4">
            <a:extLst>
              <a:ext uri="{FF2B5EF4-FFF2-40B4-BE49-F238E27FC236}">
                <a16:creationId xmlns:a16="http://schemas.microsoft.com/office/drawing/2014/main" id="{E235A6B2-409A-4B33-BC4A-CC39477AE663}"/>
              </a:ext>
            </a:extLst>
          </p:cNvPr>
          <p:cNvGraphicFramePr>
            <a:graphicFrameLocks noChangeAspect="1"/>
          </p:cNvGraphicFramePr>
          <p:nvPr/>
        </p:nvGraphicFramePr>
        <p:xfrm>
          <a:off x="1444625" y="1219200"/>
          <a:ext cx="6178550" cy="900113"/>
        </p:xfrm>
        <a:graphic>
          <a:graphicData uri="http://schemas.openxmlformats.org/presentationml/2006/ole">
            <mc:AlternateContent xmlns:mc="http://schemas.openxmlformats.org/markup-compatibility/2006">
              <mc:Choice xmlns:v="urn:schemas-microsoft-com:vml" Requires="v">
                <p:oleObj spid="_x0000_s15368" name="Equation" r:id="rId4" imgW="3759120" imgH="431640" progId="Equation.3">
                  <p:embed/>
                </p:oleObj>
              </mc:Choice>
              <mc:Fallback>
                <p:oleObj name="Equation" r:id="rId4" imgW="375912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25" y="1219200"/>
                        <a:ext cx="61785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27717" name="Picture 5" descr="163">
            <a:extLst>
              <a:ext uri="{FF2B5EF4-FFF2-40B4-BE49-F238E27FC236}">
                <a16:creationId xmlns:a16="http://schemas.microsoft.com/office/drawing/2014/main" id="{611A6CBC-D75C-4922-9E99-3AD745741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03438"/>
            <a:ext cx="335280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7718" name="Rectangle 6">
            <a:extLst>
              <a:ext uri="{FF2B5EF4-FFF2-40B4-BE49-F238E27FC236}">
                <a16:creationId xmlns:a16="http://schemas.microsoft.com/office/drawing/2014/main" id="{FD5C5D6B-D229-4DB9-BA42-FABC8538F598}"/>
              </a:ext>
            </a:extLst>
          </p:cNvPr>
          <p:cNvSpPr>
            <a:spLocks noChangeArrowheads="1"/>
          </p:cNvSpPr>
          <p:nvPr/>
        </p:nvSpPr>
        <p:spPr bwMode="auto">
          <a:xfrm>
            <a:off x="4343400" y="2057400"/>
            <a:ext cx="4572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1"/>
              </a:buClr>
              <a:buSzPct val="80000"/>
              <a:buFont typeface="Wingdings" panose="05000000000000000000" pitchFamily="2" charset="2"/>
              <a:buNone/>
            </a:pPr>
            <a:r>
              <a:rPr lang="zh-CN" altLang="en-US" b="1">
                <a:ea typeface="仿宋_GB2312" pitchFamily="49" charset="-122"/>
              </a:rPr>
              <a:t>其含义为：</a:t>
            </a:r>
          </a:p>
          <a:p>
            <a:pPr algn="just" eaLnBrk="1" hangingPunct="1">
              <a:lnSpc>
                <a:spcPct val="90000"/>
              </a:lnSpc>
              <a:spcBef>
                <a:spcPct val="50000"/>
              </a:spcBef>
              <a:buClr>
                <a:schemeClr val="accent1"/>
              </a:buClr>
              <a:buSzPct val="80000"/>
              <a:buFont typeface="Wingdings" panose="05000000000000000000" pitchFamily="2" charset="2"/>
              <a:buNone/>
            </a:pPr>
            <a:r>
              <a:rPr lang="zh-CN" altLang="en-US" b="1">
                <a:latin typeface="Arial" panose="020B0604020202020204" pitchFamily="34" charset="0"/>
                <a:ea typeface="仿宋_GB2312" pitchFamily="49" charset="-122"/>
              </a:rPr>
              <a:t>①若</a:t>
            </a:r>
            <a:r>
              <a:rPr lang="en-US" altLang="zh-CN" b="1">
                <a:latin typeface="Arial" panose="020B0604020202020204" pitchFamily="34" charset="0"/>
                <a:ea typeface="仿宋_GB2312" pitchFamily="49" charset="-122"/>
              </a:rPr>
              <a:t>a</a:t>
            </a:r>
            <a:r>
              <a:rPr lang="en-US" altLang="zh-CN" b="1" baseline="-25000">
                <a:latin typeface="Arial" panose="020B0604020202020204" pitchFamily="34" charset="0"/>
                <a:ea typeface="仿宋_GB2312" pitchFamily="49" charset="-122"/>
              </a:rPr>
              <a:t>i1</a:t>
            </a:r>
            <a:r>
              <a:rPr lang="en-US" altLang="zh-CN" b="1">
                <a:latin typeface="Arial" panose="020B0604020202020204" pitchFamily="34" charset="0"/>
                <a:ea typeface="仿宋_GB2312" pitchFamily="49" charset="-122"/>
              </a:rPr>
              <a:t>×a</a:t>
            </a:r>
            <a:r>
              <a:rPr lang="en-US" altLang="zh-CN" b="1" baseline="-25000">
                <a:latin typeface="Arial" panose="020B0604020202020204" pitchFamily="34" charset="0"/>
                <a:ea typeface="仿宋_GB2312" pitchFamily="49" charset="-122"/>
              </a:rPr>
              <a:t>1j</a:t>
            </a:r>
            <a:r>
              <a:rPr lang="zh-CN" altLang="en-US" b="1">
                <a:latin typeface="Arial" panose="020B0604020202020204" pitchFamily="34" charset="0"/>
                <a:ea typeface="仿宋_GB2312" pitchFamily="49" charset="-122"/>
              </a:rPr>
              <a:t>＝</a:t>
            </a:r>
            <a:r>
              <a:rPr lang="en-US" altLang="zh-CN" b="1">
                <a:latin typeface="Arial" panose="020B0604020202020204" pitchFamily="34" charset="0"/>
                <a:ea typeface="仿宋_GB2312" pitchFamily="49" charset="-122"/>
              </a:rPr>
              <a:t>1</a:t>
            </a:r>
            <a:r>
              <a:rPr lang="zh-CN" altLang="en-US" b="1">
                <a:latin typeface="Arial" panose="020B0604020202020204" pitchFamily="34" charset="0"/>
                <a:ea typeface="仿宋_GB2312" pitchFamily="49" charset="-122"/>
              </a:rPr>
              <a:t>，则表示有</a:t>
            </a:r>
            <a:r>
              <a:rPr lang="en-US" altLang="zh-CN" b="1">
                <a:latin typeface="Arial" panose="020B0604020202020204" pitchFamily="34" charset="0"/>
                <a:ea typeface="仿宋_GB2312" pitchFamily="49" charset="-122"/>
              </a:rPr>
              <a:t>i→1→j</a:t>
            </a:r>
            <a:r>
              <a:rPr lang="zh-CN" altLang="en-US" b="1">
                <a:latin typeface="Arial" panose="020B0604020202020204" pitchFamily="34" charset="0"/>
                <a:ea typeface="仿宋_GB2312" pitchFamily="49" charset="-122"/>
              </a:rPr>
              <a:t>长度为</a:t>
            </a:r>
            <a:r>
              <a:rPr lang="en-US" altLang="zh-CN" b="1">
                <a:latin typeface="Arial" panose="020B0604020202020204" pitchFamily="34" charset="0"/>
                <a:ea typeface="仿宋_GB2312" pitchFamily="49" charset="-122"/>
              </a:rPr>
              <a:t>2</a:t>
            </a:r>
            <a:r>
              <a:rPr lang="zh-CN" altLang="en-US" b="1">
                <a:latin typeface="Arial" panose="020B0604020202020204" pitchFamily="34" charset="0"/>
                <a:ea typeface="仿宋_GB2312" pitchFamily="49" charset="-122"/>
              </a:rPr>
              <a:t>的通路；</a:t>
            </a:r>
            <a:endParaRPr lang="zh-CN" altLang="en-US" b="1">
              <a:latin typeface="Arial" panose="020B0604020202020204" pitchFamily="34" charset="0"/>
              <a:ea typeface="楷体_GB2312" pitchFamily="49" charset="-122"/>
            </a:endParaRPr>
          </a:p>
          <a:p>
            <a:pPr algn="just" eaLnBrk="1" hangingPunct="1">
              <a:lnSpc>
                <a:spcPct val="90000"/>
              </a:lnSpc>
              <a:spcBef>
                <a:spcPct val="50000"/>
              </a:spcBef>
              <a:buClr>
                <a:schemeClr val="accent1"/>
              </a:buClr>
              <a:buSzPct val="80000"/>
              <a:buFont typeface="Wingdings" panose="05000000000000000000" pitchFamily="2" charset="2"/>
              <a:buNone/>
            </a:pPr>
            <a:r>
              <a:rPr lang="zh-CN" altLang="en-US" b="1">
                <a:latin typeface="Arial" panose="020B0604020202020204" pitchFamily="34" charset="0"/>
                <a:ea typeface="仿宋_GB2312" pitchFamily="49" charset="-122"/>
              </a:rPr>
              <a:t>②</a:t>
            </a:r>
            <a:r>
              <a:rPr lang="en-US" altLang="zh-CN" b="1">
                <a:latin typeface="Arial" panose="020B0604020202020204" pitchFamily="34" charset="0"/>
                <a:ea typeface="仿宋_GB2312" pitchFamily="49" charset="-122"/>
              </a:rPr>
              <a:t>A</a:t>
            </a:r>
            <a:r>
              <a:rPr lang="en-US" altLang="zh-CN" b="1" baseline="30000">
                <a:latin typeface="Arial" panose="020B0604020202020204" pitchFamily="34" charset="0"/>
                <a:ea typeface="仿宋_GB2312" pitchFamily="49" charset="-122"/>
              </a:rPr>
              <a:t>2</a:t>
            </a:r>
            <a:r>
              <a:rPr lang="zh-CN" altLang="en-US" b="1">
                <a:latin typeface="Arial" panose="020B0604020202020204" pitchFamily="34" charset="0"/>
                <a:ea typeface="仿宋_GB2312" pitchFamily="49" charset="-122"/>
              </a:rPr>
              <a:t>表示</a:t>
            </a:r>
            <a:r>
              <a:rPr lang="en-US" altLang="zh-CN" b="1">
                <a:latin typeface="Arial" panose="020B0604020202020204" pitchFamily="34" charset="0"/>
                <a:ea typeface="仿宋_GB2312" pitchFamily="49" charset="-122"/>
              </a:rPr>
              <a:t>i</a:t>
            </a:r>
            <a:r>
              <a:rPr lang="zh-CN" altLang="en-US" b="1">
                <a:latin typeface="Arial" panose="020B0604020202020204" pitchFamily="34" charset="0"/>
                <a:ea typeface="仿宋_GB2312" pitchFamily="49" charset="-122"/>
              </a:rPr>
              <a:t>和</a:t>
            </a:r>
            <a:r>
              <a:rPr lang="en-US" altLang="zh-CN" b="1">
                <a:latin typeface="Arial" panose="020B0604020202020204" pitchFamily="34" charset="0"/>
                <a:ea typeface="仿宋_GB2312" pitchFamily="49" charset="-122"/>
              </a:rPr>
              <a:t>j</a:t>
            </a:r>
            <a:r>
              <a:rPr lang="zh-CN" altLang="en-US" b="1">
                <a:latin typeface="Arial" panose="020B0604020202020204" pitchFamily="34" charset="0"/>
                <a:ea typeface="仿宋_GB2312" pitchFamily="49" charset="-122"/>
              </a:rPr>
              <a:t>之间具有长度为</a:t>
            </a:r>
            <a:r>
              <a:rPr lang="en-US" altLang="zh-CN" b="1">
                <a:latin typeface="Arial" panose="020B0604020202020204" pitchFamily="34" charset="0"/>
                <a:ea typeface="仿宋_GB2312" pitchFamily="49" charset="-122"/>
              </a:rPr>
              <a:t>2</a:t>
            </a:r>
            <a:r>
              <a:rPr lang="zh-CN" altLang="en-US" b="1">
                <a:latin typeface="Arial" panose="020B0604020202020204" pitchFamily="34" charset="0"/>
                <a:ea typeface="仿宋_GB2312" pitchFamily="49" charset="-122"/>
              </a:rPr>
              <a:t>的不同通路的条数，</a:t>
            </a:r>
          </a:p>
        </p:txBody>
      </p:sp>
      <p:sp>
        <p:nvSpPr>
          <p:cNvPr id="627719" name="Rectangle 7">
            <a:extLst>
              <a:ext uri="{FF2B5EF4-FFF2-40B4-BE49-F238E27FC236}">
                <a16:creationId xmlns:a16="http://schemas.microsoft.com/office/drawing/2014/main" id="{2E03B5E4-57C0-426C-9D0A-F83852E1B744}"/>
              </a:ext>
            </a:extLst>
          </p:cNvPr>
          <p:cNvSpPr>
            <a:spLocks noChangeArrowheads="1"/>
          </p:cNvSpPr>
          <p:nvPr/>
        </p:nvSpPr>
        <p:spPr bwMode="auto">
          <a:xfrm>
            <a:off x="1066800" y="4792663"/>
            <a:ext cx="7620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1"/>
              </a:buClr>
              <a:buSzPct val="80000"/>
              <a:buFont typeface="Wingdings" panose="05000000000000000000" pitchFamily="2" charset="2"/>
              <a:buNone/>
            </a:pPr>
            <a:r>
              <a:rPr lang="en-US" altLang="zh-CN" b="1">
                <a:latin typeface="Arial" panose="020B0604020202020204" pitchFamily="34" charset="0"/>
                <a:ea typeface="仿宋_GB2312" pitchFamily="49" charset="-122"/>
              </a:rPr>
              <a:t>A</a:t>
            </a:r>
            <a:r>
              <a:rPr lang="en-US" altLang="zh-CN" b="1" baseline="30000">
                <a:latin typeface="Arial" panose="020B0604020202020204" pitchFamily="34" charset="0"/>
                <a:ea typeface="仿宋_GB2312" pitchFamily="49" charset="-122"/>
              </a:rPr>
              <a:t>3</a:t>
            </a:r>
            <a:r>
              <a:rPr lang="zh-CN" altLang="en-US" b="1">
                <a:latin typeface="Arial" panose="020B0604020202020204" pitchFamily="34" charset="0"/>
                <a:ea typeface="仿宋_GB2312" pitchFamily="49" charset="-122"/>
              </a:rPr>
              <a:t>表示</a:t>
            </a:r>
            <a:r>
              <a:rPr lang="en-US" altLang="zh-CN" b="1">
                <a:latin typeface="Arial" panose="020B0604020202020204" pitchFamily="34" charset="0"/>
                <a:ea typeface="仿宋_GB2312" pitchFamily="49" charset="-122"/>
              </a:rPr>
              <a:t>i</a:t>
            </a:r>
            <a:r>
              <a:rPr lang="zh-CN" altLang="en-US" b="1">
                <a:latin typeface="Arial" panose="020B0604020202020204" pitchFamily="34" charset="0"/>
                <a:ea typeface="仿宋_GB2312" pitchFamily="49" charset="-122"/>
              </a:rPr>
              <a:t>和</a:t>
            </a:r>
            <a:r>
              <a:rPr lang="en-US" altLang="zh-CN" b="1">
                <a:latin typeface="Arial" panose="020B0604020202020204" pitchFamily="34" charset="0"/>
                <a:ea typeface="仿宋_GB2312" pitchFamily="49" charset="-122"/>
              </a:rPr>
              <a:t>j</a:t>
            </a:r>
            <a:r>
              <a:rPr lang="zh-CN" altLang="en-US" b="1">
                <a:latin typeface="Arial" panose="020B0604020202020204" pitchFamily="34" charset="0"/>
                <a:ea typeface="仿宋_GB2312" pitchFamily="49" charset="-122"/>
              </a:rPr>
              <a:t>之间具有长度为</a:t>
            </a:r>
            <a:r>
              <a:rPr lang="en-US" altLang="zh-CN" b="1">
                <a:latin typeface="Arial" panose="020B0604020202020204" pitchFamily="34" charset="0"/>
                <a:ea typeface="仿宋_GB2312" pitchFamily="49" charset="-122"/>
              </a:rPr>
              <a:t>3</a:t>
            </a:r>
            <a:r>
              <a:rPr lang="zh-CN" altLang="en-US" b="1">
                <a:latin typeface="Arial" panose="020B0604020202020204" pitchFamily="34" charset="0"/>
                <a:ea typeface="仿宋_GB2312" pitchFamily="49" charset="-122"/>
              </a:rPr>
              <a:t>的不同</a:t>
            </a:r>
            <a:r>
              <a:rPr lang="zh-CN" altLang="en-US" b="1">
                <a:ea typeface="仿宋_GB2312" pitchFamily="49" charset="-122"/>
              </a:rPr>
              <a:t>通路</a:t>
            </a:r>
            <a:r>
              <a:rPr lang="zh-CN" altLang="en-US" b="1">
                <a:latin typeface="Arial" panose="020B0604020202020204" pitchFamily="34" charset="0"/>
                <a:ea typeface="仿宋_GB2312" pitchFamily="49" charset="-122"/>
              </a:rPr>
              <a:t>的条数，</a:t>
            </a:r>
            <a:endParaRPr lang="zh-CN" altLang="en-US" b="1">
              <a:latin typeface="Arial" panose="020B0604020202020204" pitchFamily="34" charset="0"/>
              <a:ea typeface="楷体_GB2312" pitchFamily="49" charset="-122"/>
            </a:endParaRPr>
          </a:p>
          <a:p>
            <a:pPr algn="just" eaLnBrk="1" hangingPunct="1">
              <a:lnSpc>
                <a:spcPct val="90000"/>
              </a:lnSpc>
              <a:spcBef>
                <a:spcPct val="50000"/>
              </a:spcBef>
              <a:buClr>
                <a:schemeClr val="accent1"/>
              </a:buClr>
              <a:buSzPct val="80000"/>
              <a:buFont typeface="Wingdings" panose="05000000000000000000" pitchFamily="2" charset="2"/>
              <a:buNone/>
            </a:pPr>
            <a:r>
              <a:rPr lang="en-US" altLang="zh-CN" b="1">
                <a:latin typeface="Arial" panose="020B0604020202020204" pitchFamily="34" charset="0"/>
                <a:ea typeface="仿宋_GB2312" pitchFamily="49" charset="-122"/>
              </a:rPr>
              <a:t>A</a:t>
            </a:r>
            <a:r>
              <a:rPr lang="en-US" altLang="zh-CN" b="1" baseline="30000">
                <a:latin typeface="Arial" panose="020B0604020202020204" pitchFamily="34" charset="0"/>
                <a:ea typeface="仿宋_GB2312" pitchFamily="49" charset="-122"/>
              </a:rPr>
              <a:t>4</a:t>
            </a:r>
            <a:r>
              <a:rPr lang="zh-CN" altLang="en-US" b="1">
                <a:latin typeface="Arial" panose="020B0604020202020204" pitchFamily="34" charset="0"/>
                <a:ea typeface="仿宋_GB2312" pitchFamily="49" charset="-122"/>
              </a:rPr>
              <a:t>表示</a:t>
            </a:r>
            <a:r>
              <a:rPr lang="en-US" altLang="zh-CN" b="1">
                <a:latin typeface="Arial" panose="020B0604020202020204" pitchFamily="34" charset="0"/>
                <a:ea typeface="仿宋_GB2312" pitchFamily="49" charset="-122"/>
              </a:rPr>
              <a:t>i</a:t>
            </a:r>
            <a:r>
              <a:rPr lang="zh-CN" altLang="en-US" b="1">
                <a:latin typeface="Arial" panose="020B0604020202020204" pitchFamily="34" charset="0"/>
                <a:ea typeface="仿宋_GB2312" pitchFamily="49" charset="-122"/>
              </a:rPr>
              <a:t>和</a:t>
            </a:r>
            <a:r>
              <a:rPr lang="en-US" altLang="zh-CN" b="1">
                <a:latin typeface="Arial" panose="020B0604020202020204" pitchFamily="34" charset="0"/>
                <a:ea typeface="仿宋_GB2312" pitchFamily="49" charset="-122"/>
              </a:rPr>
              <a:t>j</a:t>
            </a:r>
            <a:r>
              <a:rPr lang="zh-CN" altLang="en-US" b="1">
                <a:latin typeface="Arial" panose="020B0604020202020204" pitchFamily="34" charset="0"/>
                <a:ea typeface="仿宋_GB2312" pitchFamily="49" charset="-122"/>
              </a:rPr>
              <a:t>之间具有长度为</a:t>
            </a:r>
            <a:r>
              <a:rPr lang="en-US" altLang="zh-CN" b="1">
                <a:latin typeface="Arial" panose="020B0604020202020204" pitchFamily="34" charset="0"/>
                <a:ea typeface="仿宋_GB2312" pitchFamily="49" charset="-122"/>
              </a:rPr>
              <a:t>4</a:t>
            </a:r>
            <a:r>
              <a:rPr lang="zh-CN" altLang="en-US" b="1">
                <a:latin typeface="Arial" panose="020B0604020202020204" pitchFamily="34" charset="0"/>
                <a:ea typeface="仿宋_GB2312" pitchFamily="49" charset="-122"/>
              </a:rPr>
              <a:t>的不同</a:t>
            </a:r>
            <a:r>
              <a:rPr lang="zh-CN" altLang="en-US" b="1">
                <a:ea typeface="仿宋_GB2312" pitchFamily="49" charset="-122"/>
              </a:rPr>
              <a:t>通路</a:t>
            </a:r>
            <a:r>
              <a:rPr lang="zh-CN" altLang="en-US" b="1">
                <a:latin typeface="Arial" panose="020B0604020202020204" pitchFamily="34" charset="0"/>
                <a:ea typeface="仿宋_GB2312" pitchFamily="49" charset="-122"/>
              </a:rPr>
              <a:t>的条数。</a:t>
            </a:r>
          </a:p>
        </p:txBody>
      </p:sp>
      <p:sp>
        <p:nvSpPr>
          <p:cNvPr id="15367" name="Title 7">
            <a:extLst>
              <a:ext uri="{FF2B5EF4-FFF2-40B4-BE49-F238E27FC236}">
                <a16:creationId xmlns:a16="http://schemas.microsoft.com/office/drawing/2014/main" id="{50B71C5B-ADCE-421C-A083-C5659A049C9C}"/>
              </a:ext>
            </a:extLst>
          </p:cNvPr>
          <p:cNvSpPr>
            <a:spLocks noGrp="1"/>
          </p:cNvSpPr>
          <p:nvPr>
            <p:ph type="title"/>
          </p:nvPr>
        </p:nvSpPr>
        <p:spPr/>
        <p:txBody>
          <a:body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277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771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771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771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771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77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8" grpId="0" build="p" autoUpdateAnimBg="0"/>
      <p:bldP spid="62771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2">
            <a:extLst>
              <a:ext uri="{FF2B5EF4-FFF2-40B4-BE49-F238E27FC236}">
                <a16:creationId xmlns:a16="http://schemas.microsoft.com/office/drawing/2014/main" id="{0C26C1FB-D872-40E2-AF18-ED922FDE6856}"/>
              </a:ext>
            </a:extLst>
          </p:cNvPr>
          <p:cNvSpPr>
            <a:spLocks noGrp="1" noChangeArrowheads="1"/>
          </p:cNvSpPr>
          <p:nvPr>
            <p:ph type="title"/>
          </p:nvPr>
        </p:nvSpPr>
        <p:spPr>
          <a:xfrm>
            <a:off x="1143000" y="152400"/>
            <a:ext cx="6786563" cy="838200"/>
          </a:xfrm>
        </p:spPr>
        <p:txBody>
          <a:bodyPr/>
          <a:lstStyle/>
          <a:p>
            <a:pPr eaLnBrk="1" hangingPunct="1"/>
            <a:r>
              <a:rPr lang="zh-CN" altLang="en-US"/>
              <a:t>例</a:t>
            </a:r>
          </a:p>
        </p:txBody>
      </p:sp>
      <p:graphicFrame>
        <p:nvGraphicFramePr>
          <p:cNvPr id="629764" name="Object 4">
            <a:extLst>
              <a:ext uri="{FF2B5EF4-FFF2-40B4-BE49-F238E27FC236}">
                <a16:creationId xmlns:a16="http://schemas.microsoft.com/office/drawing/2014/main" id="{E9AD0973-1BF9-46CA-A899-0115A1FB6C5D}"/>
              </a:ext>
            </a:extLst>
          </p:cNvPr>
          <p:cNvGraphicFramePr>
            <a:graphicFrameLocks noChangeAspect="1"/>
          </p:cNvGraphicFramePr>
          <p:nvPr/>
        </p:nvGraphicFramePr>
        <p:xfrm>
          <a:off x="2049463" y="1052513"/>
          <a:ext cx="2185987" cy="1752600"/>
        </p:xfrm>
        <a:graphic>
          <a:graphicData uri="http://schemas.openxmlformats.org/presentationml/2006/ole">
            <mc:AlternateContent xmlns:mc="http://schemas.openxmlformats.org/markup-compatibility/2006">
              <mc:Choice xmlns:v="urn:schemas-microsoft-com:vml" Requires="v">
                <p:oleObj spid="_x0000_s16394" name="Microsoft 公式 3.0" r:id="rId4" imgW="1016000" imgH="914400" progId="Equation.3">
                  <p:embed/>
                </p:oleObj>
              </mc:Choice>
              <mc:Fallback>
                <p:oleObj name="Microsoft 公式 3.0" r:id="rId4" imgW="101600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463" y="1052513"/>
                        <a:ext cx="2185987"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9765" name="Object 5">
            <a:extLst>
              <a:ext uri="{FF2B5EF4-FFF2-40B4-BE49-F238E27FC236}">
                <a16:creationId xmlns:a16="http://schemas.microsoft.com/office/drawing/2014/main" id="{03693923-EB0C-4E0E-BCF9-30F4D9E38499}"/>
              </a:ext>
            </a:extLst>
          </p:cNvPr>
          <p:cNvGraphicFramePr>
            <a:graphicFrameLocks noChangeAspect="1"/>
          </p:cNvGraphicFramePr>
          <p:nvPr/>
        </p:nvGraphicFramePr>
        <p:xfrm>
          <a:off x="2038350" y="2971800"/>
          <a:ext cx="2185988" cy="1752600"/>
        </p:xfrm>
        <a:graphic>
          <a:graphicData uri="http://schemas.openxmlformats.org/presentationml/2006/ole">
            <mc:AlternateContent xmlns:mc="http://schemas.openxmlformats.org/markup-compatibility/2006">
              <mc:Choice xmlns:v="urn:schemas-microsoft-com:vml" Requires="v">
                <p:oleObj spid="_x0000_s16395" name="Microsoft 公式 3.0" r:id="rId6" imgW="1016000" imgH="914400" progId="Equation.3">
                  <p:embed/>
                </p:oleObj>
              </mc:Choice>
              <mc:Fallback>
                <p:oleObj name="Microsoft 公式 3.0" r:id="rId6" imgW="1016000" imgH="914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350" y="2971800"/>
                        <a:ext cx="2185988"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9766" name="Object 6">
            <a:extLst>
              <a:ext uri="{FF2B5EF4-FFF2-40B4-BE49-F238E27FC236}">
                <a16:creationId xmlns:a16="http://schemas.microsoft.com/office/drawing/2014/main" id="{51E717A9-6C7B-4356-A5A2-89262706B22F}"/>
              </a:ext>
            </a:extLst>
          </p:cNvPr>
          <p:cNvGraphicFramePr>
            <a:graphicFrameLocks noChangeAspect="1"/>
          </p:cNvGraphicFramePr>
          <p:nvPr/>
        </p:nvGraphicFramePr>
        <p:xfrm>
          <a:off x="2038350" y="4876800"/>
          <a:ext cx="2190750" cy="1744663"/>
        </p:xfrm>
        <a:graphic>
          <a:graphicData uri="http://schemas.openxmlformats.org/presentationml/2006/ole">
            <mc:AlternateContent xmlns:mc="http://schemas.openxmlformats.org/markup-compatibility/2006">
              <mc:Choice xmlns:v="urn:schemas-microsoft-com:vml" Requires="v">
                <p:oleObj spid="_x0000_s16396" name="Microsoft 公式 3.0" r:id="rId8" imgW="1028700" imgH="914400" progId="Equation.3">
                  <p:embed/>
                </p:oleObj>
              </mc:Choice>
              <mc:Fallback>
                <p:oleObj name="Microsoft 公式 3.0" r:id="rId8" imgW="1028700" imgH="9144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8350" y="4876800"/>
                        <a:ext cx="2190750" cy="174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9767" name="Rectangle 7">
            <a:extLst>
              <a:ext uri="{FF2B5EF4-FFF2-40B4-BE49-F238E27FC236}">
                <a16:creationId xmlns:a16="http://schemas.microsoft.com/office/drawing/2014/main" id="{B1246B03-7EE0-45AC-8B24-19E77B1411E2}"/>
              </a:ext>
            </a:extLst>
          </p:cNvPr>
          <p:cNvSpPr>
            <a:spLocks noChangeArrowheads="1"/>
          </p:cNvSpPr>
          <p:nvPr/>
        </p:nvSpPr>
        <p:spPr bwMode="auto">
          <a:xfrm>
            <a:off x="4248150" y="1676400"/>
            <a:ext cx="500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从</a:t>
            </a:r>
            <a:r>
              <a:rPr lang="en-US" altLang="zh-CN" b="1">
                <a:ea typeface="仿宋_GB2312" pitchFamily="49" charset="-122"/>
              </a:rPr>
              <a:t>2</a:t>
            </a:r>
            <a:r>
              <a:rPr lang="en-US" altLang="zh-CN" b="1">
                <a:latin typeface="仿宋_GB2312" pitchFamily="49" charset="-122"/>
                <a:ea typeface="仿宋_GB2312" pitchFamily="49" charset="-122"/>
              </a:rPr>
              <a:t>→</a:t>
            </a:r>
            <a:r>
              <a:rPr lang="en-US" altLang="zh-CN" b="1">
                <a:ea typeface="仿宋_GB2312" pitchFamily="49" charset="-122"/>
              </a:rPr>
              <a:t>1</a:t>
            </a:r>
            <a:r>
              <a:rPr lang="zh-CN" altLang="en-US" b="1">
                <a:ea typeface="仿宋_GB2312" pitchFamily="49" charset="-122"/>
              </a:rPr>
              <a:t>有二条长度为</a:t>
            </a:r>
            <a:r>
              <a:rPr lang="en-US" altLang="zh-CN" b="1">
                <a:ea typeface="仿宋_GB2312" pitchFamily="49" charset="-122"/>
              </a:rPr>
              <a:t>2</a:t>
            </a:r>
            <a:r>
              <a:rPr lang="zh-CN" altLang="en-US" b="1">
                <a:ea typeface="仿宋_GB2312" pitchFamily="49" charset="-122"/>
              </a:rPr>
              <a:t>的通路；</a:t>
            </a:r>
          </a:p>
        </p:txBody>
      </p:sp>
      <p:sp>
        <p:nvSpPr>
          <p:cNvPr id="629768" name="Rectangle 8">
            <a:extLst>
              <a:ext uri="{FF2B5EF4-FFF2-40B4-BE49-F238E27FC236}">
                <a16:creationId xmlns:a16="http://schemas.microsoft.com/office/drawing/2014/main" id="{B6276C91-57E8-402E-80DB-E654B22297E5}"/>
              </a:ext>
            </a:extLst>
          </p:cNvPr>
          <p:cNvSpPr>
            <a:spLocks noChangeArrowheads="1"/>
          </p:cNvSpPr>
          <p:nvPr/>
        </p:nvSpPr>
        <p:spPr bwMode="auto">
          <a:xfrm>
            <a:off x="4248150" y="3505200"/>
            <a:ext cx="4765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从</a:t>
            </a:r>
            <a:r>
              <a:rPr lang="en-US" altLang="zh-CN" b="1">
                <a:ea typeface="仿宋_GB2312" pitchFamily="49" charset="-122"/>
              </a:rPr>
              <a:t>3</a:t>
            </a:r>
            <a:r>
              <a:rPr lang="en-US" altLang="zh-CN" b="1">
                <a:latin typeface="仿宋_GB2312" pitchFamily="49" charset="-122"/>
                <a:ea typeface="仿宋_GB2312" pitchFamily="49" charset="-122"/>
              </a:rPr>
              <a:t>→</a:t>
            </a:r>
            <a:r>
              <a:rPr lang="en-US" altLang="zh-CN" b="1">
                <a:ea typeface="仿宋_GB2312" pitchFamily="49" charset="-122"/>
              </a:rPr>
              <a:t>1</a:t>
            </a:r>
            <a:r>
              <a:rPr lang="zh-CN" altLang="en-US" b="1">
                <a:ea typeface="仿宋_GB2312" pitchFamily="49" charset="-122"/>
              </a:rPr>
              <a:t>有二条长度为</a:t>
            </a:r>
            <a:r>
              <a:rPr lang="en-US" altLang="zh-CN" b="1">
                <a:ea typeface="仿宋_GB2312" pitchFamily="49" charset="-122"/>
              </a:rPr>
              <a:t>3</a:t>
            </a:r>
            <a:r>
              <a:rPr lang="zh-CN" altLang="en-US" b="1">
                <a:ea typeface="仿宋_GB2312" pitchFamily="49" charset="-122"/>
              </a:rPr>
              <a:t>的通路</a:t>
            </a:r>
            <a:r>
              <a:rPr lang="en-US" altLang="zh-CN" b="1">
                <a:ea typeface="仿宋_GB2312" pitchFamily="49" charset="-122"/>
              </a:rPr>
              <a:t>;</a:t>
            </a:r>
          </a:p>
        </p:txBody>
      </p:sp>
      <p:sp>
        <p:nvSpPr>
          <p:cNvPr id="629769" name="Rectangle 9">
            <a:extLst>
              <a:ext uri="{FF2B5EF4-FFF2-40B4-BE49-F238E27FC236}">
                <a16:creationId xmlns:a16="http://schemas.microsoft.com/office/drawing/2014/main" id="{191426C2-7F72-4C97-91CD-07DBD92F6067}"/>
              </a:ext>
            </a:extLst>
          </p:cNvPr>
          <p:cNvSpPr>
            <a:spLocks noChangeArrowheads="1"/>
          </p:cNvSpPr>
          <p:nvPr/>
        </p:nvSpPr>
        <p:spPr bwMode="auto">
          <a:xfrm>
            <a:off x="4248150" y="5486400"/>
            <a:ext cx="495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从</a:t>
            </a:r>
            <a:r>
              <a:rPr lang="en-US" altLang="zh-CN" b="1">
                <a:ea typeface="仿宋_GB2312" pitchFamily="49" charset="-122"/>
              </a:rPr>
              <a:t>2</a:t>
            </a:r>
            <a:r>
              <a:rPr lang="en-US" altLang="zh-CN" b="1">
                <a:latin typeface="仿宋_GB2312" pitchFamily="49" charset="-122"/>
                <a:ea typeface="仿宋_GB2312" pitchFamily="49" charset="-122"/>
              </a:rPr>
              <a:t>→</a:t>
            </a:r>
            <a:r>
              <a:rPr lang="en-US" altLang="zh-CN" b="1">
                <a:ea typeface="仿宋_GB2312" pitchFamily="49" charset="-122"/>
              </a:rPr>
              <a:t>1</a:t>
            </a:r>
            <a:r>
              <a:rPr lang="zh-CN" altLang="en-US" b="1">
                <a:ea typeface="仿宋_GB2312" pitchFamily="49" charset="-122"/>
              </a:rPr>
              <a:t>有二条长度为</a:t>
            </a:r>
            <a:r>
              <a:rPr lang="en-US" altLang="zh-CN" b="1">
                <a:ea typeface="仿宋_GB2312" pitchFamily="49" charset="-122"/>
              </a:rPr>
              <a:t>4</a:t>
            </a:r>
            <a:r>
              <a:rPr lang="zh-CN" altLang="en-US" b="1">
                <a:ea typeface="仿宋_GB2312" pitchFamily="49" charset="-122"/>
              </a:rPr>
              <a:t>的通路；</a:t>
            </a:r>
          </a:p>
        </p:txBody>
      </p:sp>
      <p:graphicFrame>
        <p:nvGraphicFramePr>
          <p:cNvPr id="611332" name="Object 11">
            <a:extLst>
              <a:ext uri="{FF2B5EF4-FFF2-40B4-BE49-F238E27FC236}">
                <a16:creationId xmlns:a16="http://schemas.microsoft.com/office/drawing/2014/main" id="{7898D568-E659-4994-9F96-4C4E018E9E7F}"/>
              </a:ext>
            </a:extLst>
          </p:cNvPr>
          <p:cNvGraphicFramePr>
            <a:graphicFrameLocks noChangeAspect="1"/>
          </p:cNvGraphicFramePr>
          <p:nvPr/>
        </p:nvGraphicFramePr>
        <p:xfrm>
          <a:off x="179388" y="2954338"/>
          <a:ext cx="1908175" cy="1698625"/>
        </p:xfrm>
        <a:graphic>
          <a:graphicData uri="http://schemas.openxmlformats.org/presentationml/2006/ole">
            <mc:AlternateContent xmlns:mc="http://schemas.openxmlformats.org/markup-compatibility/2006">
              <mc:Choice xmlns:v="urn:schemas-microsoft-com:vml" Requires="v">
                <p:oleObj spid="_x0000_s16397" name="公式" r:id="rId10" imgW="1041120" imgH="927000" progId="Equation.3">
                  <p:embed/>
                </p:oleObj>
              </mc:Choice>
              <mc:Fallback>
                <p:oleObj name="公式" r:id="rId10" imgW="1041120" imgH="927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2954338"/>
                        <a:ext cx="1908175"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29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97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297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97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297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9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7" grpId="0" autoUpdateAnimBg="0"/>
      <p:bldP spid="629768" grpId="0" autoUpdateAnimBg="0"/>
      <p:bldP spid="62976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A575A69-CF49-4989-9654-F67FEA5C8347}"/>
              </a:ext>
            </a:extLst>
          </p:cNvPr>
          <p:cNvSpPr>
            <a:spLocks noGrp="1" noChangeArrowheads="1"/>
          </p:cNvSpPr>
          <p:nvPr>
            <p:ph type="title"/>
          </p:nvPr>
        </p:nvSpPr>
        <p:spPr>
          <a:xfrm>
            <a:off x="1143000" y="152400"/>
            <a:ext cx="7772400" cy="838200"/>
          </a:xfrm>
        </p:spPr>
        <p:txBody>
          <a:bodyPr/>
          <a:lstStyle/>
          <a:p>
            <a:pPr eaLnBrk="1" hangingPunct="1"/>
            <a:r>
              <a:rPr lang="zh-CN" altLang="en-US"/>
              <a:t>图的矩阵表示</a:t>
            </a:r>
          </a:p>
        </p:txBody>
      </p:sp>
      <p:sp>
        <p:nvSpPr>
          <p:cNvPr id="631811" name="Rectangle 3">
            <a:extLst>
              <a:ext uri="{FF2B5EF4-FFF2-40B4-BE49-F238E27FC236}">
                <a16:creationId xmlns:a16="http://schemas.microsoft.com/office/drawing/2014/main" id="{3DEA12A7-24E6-4B1C-85A4-55DE240B0AC3}"/>
              </a:ext>
            </a:extLst>
          </p:cNvPr>
          <p:cNvSpPr>
            <a:spLocks noGrp="1" noChangeArrowheads="1"/>
          </p:cNvSpPr>
          <p:nvPr>
            <p:ph idx="1"/>
          </p:nvPr>
        </p:nvSpPr>
        <p:spPr>
          <a:xfrm>
            <a:off x="571500" y="1285875"/>
            <a:ext cx="8143875" cy="4572000"/>
          </a:xfrm>
        </p:spPr>
        <p:txBody>
          <a:bodyPr/>
          <a:lstStyle/>
          <a:p>
            <a:pPr algn="just" eaLnBrk="1" hangingPunct="1">
              <a:buFont typeface="Wingdings" panose="05000000000000000000" pitchFamily="2" charset="2"/>
              <a:buNone/>
            </a:pPr>
            <a:r>
              <a:rPr lang="zh-CN" altLang="en-US">
                <a:solidFill>
                  <a:srgbClr val="FF0000"/>
                </a:solidFill>
                <a:ea typeface="仿宋_GB2312" pitchFamily="49" charset="-122"/>
              </a:rPr>
              <a:t>定理</a:t>
            </a:r>
            <a:r>
              <a:rPr lang="en-US" altLang="zh-CN">
                <a:solidFill>
                  <a:srgbClr val="FF0000"/>
                </a:solidFill>
                <a:ea typeface="仿宋_GB2312" pitchFamily="49" charset="-122"/>
              </a:rPr>
              <a:t>14.11</a:t>
            </a:r>
            <a:r>
              <a:rPr lang="zh-CN" altLang="en-US">
                <a:solidFill>
                  <a:srgbClr val="FF0000"/>
                </a:solidFill>
                <a:ea typeface="仿宋_GB2312" pitchFamily="49" charset="-122"/>
              </a:rPr>
              <a:t>：</a:t>
            </a:r>
            <a:r>
              <a:rPr lang="zh-CN" altLang="en-US">
                <a:ea typeface="仿宋_GB2312" pitchFamily="49" charset="-122"/>
              </a:rPr>
              <a:t>设Ｇ＝＜Ｖ，Ｅ＞，</a:t>
            </a:r>
            <a:r>
              <a:rPr lang="en-US" altLang="zh-CN">
                <a:ea typeface="仿宋_GB2312" pitchFamily="49" charset="-122"/>
              </a:rPr>
              <a:t>|V|=</a:t>
            </a:r>
            <a:r>
              <a:rPr lang="zh-CN" altLang="en-US">
                <a:ea typeface="仿宋_GB2312" pitchFamily="49" charset="-122"/>
              </a:rPr>
              <a:t>ｎ，</a:t>
            </a:r>
            <a:r>
              <a:rPr lang="en-US" altLang="zh-CN">
                <a:ea typeface="仿宋_GB2312" pitchFamily="49" charset="-122"/>
              </a:rPr>
              <a:t>A</a:t>
            </a:r>
            <a:r>
              <a:rPr lang="zh-CN" altLang="en-US">
                <a:ea typeface="仿宋_GB2312" pitchFamily="49" charset="-122"/>
              </a:rPr>
              <a:t>为</a:t>
            </a:r>
            <a:r>
              <a:rPr lang="en-US" altLang="zh-CN">
                <a:ea typeface="仿宋_GB2312" pitchFamily="49" charset="-122"/>
              </a:rPr>
              <a:t>G</a:t>
            </a:r>
            <a:r>
              <a:rPr lang="zh-CN" altLang="en-US">
                <a:ea typeface="仿宋_GB2312" pitchFamily="49" charset="-122"/>
              </a:rPr>
              <a:t>的邻接矩阵，则</a:t>
            </a:r>
            <a:r>
              <a:rPr lang="en-US" altLang="zh-CN">
                <a:ea typeface="仿宋_GB2312" pitchFamily="49" charset="-122"/>
              </a:rPr>
              <a:t>A</a:t>
            </a:r>
            <a:r>
              <a:rPr lang="en-US" altLang="zh-CN" baseline="30000">
                <a:ea typeface="仿宋_GB2312" pitchFamily="49" charset="-122"/>
              </a:rPr>
              <a:t>m</a:t>
            </a:r>
            <a:r>
              <a:rPr lang="zh-CN" altLang="en-US">
                <a:ea typeface="仿宋_GB2312" pitchFamily="49" charset="-122"/>
              </a:rPr>
              <a:t>的元素表示（</a:t>
            </a:r>
            <a:r>
              <a:rPr lang="en-US" altLang="zh-CN">
                <a:ea typeface="仿宋_GB2312" pitchFamily="49" charset="-122"/>
              </a:rPr>
              <a:t>i ,j</a:t>
            </a:r>
            <a:r>
              <a:rPr lang="zh-CN" altLang="en-US">
                <a:ea typeface="仿宋_GB2312" pitchFamily="49" charset="-122"/>
              </a:rPr>
              <a:t>）之间具有长度为</a:t>
            </a:r>
            <a:r>
              <a:rPr lang="en-US" altLang="zh-CN">
                <a:ea typeface="仿宋_GB2312" pitchFamily="49" charset="-122"/>
              </a:rPr>
              <a:t>m</a:t>
            </a:r>
            <a:r>
              <a:rPr lang="zh-CN" altLang="en-US">
                <a:ea typeface="仿宋_GB2312" pitchFamily="49" charset="-122"/>
              </a:rPr>
              <a:t>的不同通路数，（</a:t>
            </a:r>
            <a:r>
              <a:rPr lang="en-US" altLang="zh-CN">
                <a:ea typeface="仿宋_GB2312" pitchFamily="49" charset="-122"/>
              </a:rPr>
              <a:t>i ,j</a:t>
            </a:r>
            <a:r>
              <a:rPr lang="zh-CN" altLang="en-US">
                <a:ea typeface="仿宋_GB2312" pitchFamily="49" charset="-122"/>
              </a:rPr>
              <a:t>）表示矩阵</a:t>
            </a:r>
            <a:r>
              <a:rPr lang="en-US" altLang="zh-CN">
                <a:ea typeface="仿宋_GB2312" pitchFamily="49" charset="-122"/>
              </a:rPr>
              <a:t>A</a:t>
            </a:r>
            <a:r>
              <a:rPr lang="en-US" altLang="zh-CN" baseline="30000">
                <a:ea typeface="仿宋_GB2312" pitchFamily="49" charset="-122"/>
              </a:rPr>
              <a:t>m</a:t>
            </a:r>
            <a:r>
              <a:rPr lang="zh-CN" altLang="en-US">
                <a:ea typeface="仿宋_GB2312" pitchFamily="49" charset="-122"/>
              </a:rPr>
              <a:t>中的一个记入值。（长度为</a:t>
            </a:r>
            <a:r>
              <a:rPr lang="en-US" altLang="zh-CN">
                <a:ea typeface="仿宋_GB2312" pitchFamily="49" charset="-122"/>
              </a:rPr>
              <a:t>m</a:t>
            </a:r>
            <a:r>
              <a:rPr lang="zh-CN" altLang="en-US">
                <a:ea typeface="仿宋_GB2312" pitchFamily="49" charset="-122"/>
              </a:rPr>
              <a:t>的路径条数）</a:t>
            </a:r>
            <a:endParaRPr lang="zh-CN" altLang="en-US">
              <a:ea typeface="楷体_GB2312" pitchFamily="49" charset="-122"/>
            </a:endParaRPr>
          </a:p>
          <a:p>
            <a:pPr algn="just" eaLnBrk="1" hangingPunct="1">
              <a:buFont typeface="Wingdings" panose="05000000000000000000" pitchFamily="2" charset="2"/>
              <a:buNone/>
            </a:pPr>
            <a:endParaRPr lang="zh-CN" altLang="en-US">
              <a:ea typeface="仿宋_GB2312" pitchFamily="49" charset="-122"/>
            </a:endParaRPr>
          </a:p>
          <a:p>
            <a:pPr algn="just" eaLnBrk="1" hangingPunct="1">
              <a:buFont typeface="Wingdings" panose="05000000000000000000" pitchFamily="2" charset="2"/>
              <a:buNone/>
            </a:pPr>
            <a:r>
              <a:rPr lang="zh-CN" altLang="en-US">
                <a:solidFill>
                  <a:srgbClr val="FF0000"/>
                </a:solidFill>
                <a:ea typeface="仿宋_GB2312" pitchFamily="49" charset="-122"/>
              </a:rPr>
              <a:t>推论：</a:t>
            </a:r>
            <a:r>
              <a:rPr lang="zh-CN" altLang="en-US">
                <a:ea typeface="仿宋_GB2312" pitchFamily="49" charset="-122"/>
              </a:rPr>
              <a:t>设Ｇ＝＜Ｖ，Ｅ＞，</a:t>
            </a:r>
            <a:r>
              <a:rPr lang="en-US" altLang="zh-CN">
                <a:ea typeface="仿宋_GB2312" pitchFamily="49" charset="-122"/>
              </a:rPr>
              <a:t>|V|=</a:t>
            </a:r>
            <a:r>
              <a:rPr lang="zh-CN" altLang="en-US">
                <a:ea typeface="仿宋_GB2312" pitchFamily="49" charset="-122"/>
              </a:rPr>
              <a:t>ｎ，二个顶点之间的距离</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a:t>
            </a:r>
            <a:r>
              <a:rPr lang="zh-CN" altLang="en-US">
                <a:ea typeface="仿宋_GB2312" pitchFamily="49" charset="-122"/>
              </a:rPr>
              <a:t>可以从</a:t>
            </a:r>
            <a:r>
              <a:rPr lang="en-US" altLang="zh-CN">
                <a:ea typeface="仿宋_GB2312" pitchFamily="49" charset="-122"/>
              </a:rPr>
              <a:t>A</a:t>
            </a:r>
            <a:r>
              <a:rPr lang="en-US" altLang="zh-CN" baseline="30000">
                <a:ea typeface="仿宋_GB2312" pitchFamily="49" charset="-122"/>
              </a:rPr>
              <a:t>1</a:t>
            </a:r>
            <a:r>
              <a:rPr lang="en-US" altLang="zh-CN">
                <a:ea typeface="仿宋_GB2312" pitchFamily="49" charset="-122"/>
              </a:rPr>
              <a:t>,A</a:t>
            </a:r>
            <a:r>
              <a:rPr lang="en-US" altLang="zh-CN" baseline="30000">
                <a:ea typeface="仿宋_GB2312" pitchFamily="49" charset="-122"/>
              </a:rPr>
              <a:t>2</a:t>
            </a:r>
            <a:r>
              <a:rPr lang="en-US" altLang="zh-CN">
                <a:ea typeface="仿宋_GB2312" pitchFamily="49" charset="-122"/>
              </a:rPr>
              <a:t>,…,</a:t>
            </a:r>
            <a:r>
              <a:rPr lang="en-US" altLang="zh-CN" baseline="30000">
                <a:ea typeface="仿宋_GB2312" pitchFamily="49" charset="-122"/>
              </a:rPr>
              <a:t> </a:t>
            </a:r>
            <a:r>
              <a:rPr lang="en-US" altLang="zh-CN">
                <a:ea typeface="仿宋_GB2312" pitchFamily="49" charset="-122"/>
              </a:rPr>
              <a:t>A</a:t>
            </a:r>
            <a:r>
              <a:rPr lang="en-US" altLang="zh-CN" baseline="30000">
                <a:ea typeface="仿宋_GB2312" pitchFamily="49" charset="-122"/>
              </a:rPr>
              <a:t>n</a:t>
            </a:r>
            <a:r>
              <a:rPr lang="zh-CN" altLang="en-US">
                <a:ea typeface="仿宋_GB2312" pitchFamily="49" charset="-122"/>
              </a:rPr>
              <a:t>中去求得，当（</a:t>
            </a:r>
            <a:r>
              <a:rPr lang="en-US" altLang="zh-CN">
                <a:ea typeface="仿宋_GB2312" pitchFamily="49" charset="-122"/>
              </a:rPr>
              <a:t>i ,j</a:t>
            </a:r>
            <a:r>
              <a:rPr lang="zh-CN" altLang="en-US">
                <a:ea typeface="仿宋_GB2312" pitchFamily="49" charset="-122"/>
              </a:rPr>
              <a:t>）记入值不为零且矩阵的幂次最小时，这个幂次即是</a:t>
            </a:r>
            <a:r>
              <a:rPr lang="en-US" altLang="zh-CN">
                <a:ea typeface="仿宋_GB2312" pitchFamily="49" charset="-122"/>
              </a:rPr>
              <a:t>d(v</a:t>
            </a:r>
            <a:r>
              <a:rPr lang="en-US" altLang="zh-CN" baseline="-25000">
                <a:ea typeface="仿宋_GB2312" pitchFamily="49" charset="-122"/>
              </a:rPr>
              <a:t>i</a:t>
            </a:r>
            <a:r>
              <a:rPr lang="en-US" altLang="zh-CN">
                <a:ea typeface="仿宋_GB2312" pitchFamily="49" charset="-122"/>
              </a:rPr>
              <a:t>,v</a:t>
            </a:r>
            <a:r>
              <a:rPr lang="en-US" altLang="zh-CN" baseline="-25000">
                <a:ea typeface="仿宋_GB2312" pitchFamily="49" charset="-122"/>
              </a:rPr>
              <a:t>j</a:t>
            </a:r>
            <a:r>
              <a:rPr lang="en-US" altLang="zh-CN">
                <a:ea typeface="仿宋_GB2312" pitchFamily="49" charset="-122"/>
              </a:rPr>
              <a:t>) </a:t>
            </a:r>
            <a:r>
              <a:rPr lang="zh-CN" altLang="en-US">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由推论</a:t>
            </a:r>
            <a:r>
              <a:rPr lang="en-US" altLang="zh-CN">
                <a:ea typeface="仿宋_GB2312" pitchFamily="49" charset="-122"/>
              </a:rPr>
              <a:t>1</a:t>
            </a:r>
            <a:r>
              <a:rPr lang="zh-CN" altLang="en-US">
                <a:ea typeface="仿宋_GB2312" pitchFamily="49" charset="-122"/>
              </a:rPr>
              <a:t>可以求得一个图的距离矩阵。</a:t>
            </a:r>
            <a:endParaRPr lang="zh-CN" altLang="en-US">
              <a:ea typeface="楷体_GB2312" pitchFamily="49" charset="-122"/>
            </a:endParaRPr>
          </a:p>
          <a:p>
            <a:pPr algn="just" eaLnBrk="1" hangingPunct="1">
              <a:buFont typeface="Wingdings" panose="05000000000000000000" pitchFamily="2" charset="2"/>
              <a:buNone/>
            </a:pPr>
            <a:endParaRPr lang="zh-CN" altLang="en-US">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18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1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5" name="Rectangle 2">
            <a:extLst>
              <a:ext uri="{FF2B5EF4-FFF2-40B4-BE49-F238E27FC236}">
                <a16:creationId xmlns:a16="http://schemas.microsoft.com/office/drawing/2014/main" id="{34D37DA8-ABF7-4F62-B58C-47E9C974E86F}"/>
              </a:ext>
            </a:extLst>
          </p:cNvPr>
          <p:cNvSpPr>
            <a:spLocks noGrp="1" noChangeArrowheads="1"/>
          </p:cNvSpPr>
          <p:nvPr>
            <p:ph type="title" idx="4294967295"/>
          </p:nvPr>
        </p:nvSpPr>
        <p:spPr>
          <a:xfrm>
            <a:off x="1143000" y="152400"/>
            <a:ext cx="7772400" cy="838200"/>
          </a:xfrm>
        </p:spPr>
        <p:txBody>
          <a:bodyPr/>
          <a:lstStyle/>
          <a:p>
            <a:pPr eaLnBrk="1" hangingPunct="1"/>
            <a:r>
              <a:rPr lang="zh-CN" altLang="en-US"/>
              <a:t>例</a:t>
            </a:r>
          </a:p>
        </p:txBody>
      </p:sp>
      <p:pic>
        <p:nvPicPr>
          <p:cNvPr id="17416" name="Picture 4" descr="159">
            <a:extLst>
              <a:ext uri="{FF2B5EF4-FFF2-40B4-BE49-F238E27FC236}">
                <a16:creationId xmlns:a16="http://schemas.microsoft.com/office/drawing/2014/main" id="{83E2DE64-7738-40FD-B0E1-41CF1AB3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1905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3861" name="Object 5">
            <a:extLst>
              <a:ext uri="{FF2B5EF4-FFF2-40B4-BE49-F238E27FC236}">
                <a16:creationId xmlns:a16="http://schemas.microsoft.com/office/drawing/2014/main" id="{201A8E9B-AF81-4155-AB1F-BBD6355B2243}"/>
              </a:ext>
            </a:extLst>
          </p:cNvPr>
          <p:cNvGraphicFramePr>
            <a:graphicFrameLocks noChangeAspect="1"/>
          </p:cNvGraphicFramePr>
          <p:nvPr/>
        </p:nvGraphicFramePr>
        <p:xfrm>
          <a:off x="3352800" y="1600200"/>
          <a:ext cx="1943100" cy="1793875"/>
        </p:xfrm>
        <a:graphic>
          <a:graphicData uri="http://schemas.openxmlformats.org/presentationml/2006/ole">
            <mc:AlternateContent xmlns:mc="http://schemas.openxmlformats.org/markup-compatibility/2006">
              <mc:Choice xmlns:v="urn:schemas-microsoft-com:vml" Requires="v">
                <p:oleObj spid="_x0000_s17417" name="Microsoft 公式 3.0" r:id="rId5" imgW="990600" imgH="914400" progId="Equation.3">
                  <p:embed/>
                </p:oleObj>
              </mc:Choice>
              <mc:Fallback>
                <p:oleObj name="Microsoft 公式 3.0" r:id="rId5" imgW="9906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600200"/>
                        <a:ext cx="1943100" cy="179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62" name="Object 6">
            <a:extLst>
              <a:ext uri="{FF2B5EF4-FFF2-40B4-BE49-F238E27FC236}">
                <a16:creationId xmlns:a16="http://schemas.microsoft.com/office/drawing/2014/main" id="{612F4029-242F-44DA-B450-4CF79FF490E6}"/>
              </a:ext>
            </a:extLst>
          </p:cNvPr>
          <p:cNvGraphicFramePr>
            <a:graphicFrameLocks noChangeAspect="1"/>
          </p:cNvGraphicFramePr>
          <p:nvPr/>
        </p:nvGraphicFramePr>
        <p:xfrm>
          <a:off x="5486400" y="1676400"/>
          <a:ext cx="1981200" cy="1778000"/>
        </p:xfrm>
        <a:graphic>
          <a:graphicData uri="http://schemas.openxmlformats.org/presentationml/2006/ole">
            <mc:AlternateContent xmlns:mc="http://schemas.openxmlformats.org/markup-compatibility/2006">
              <mc:Choice xmlns:v="urn:schemas-microsoft-com:vml" Requires="v">
                <p:oleObj spid="_x0000_s17418" name="Microsoft 公式 3.0" r:id="rId7" imgW="1016000" imgH="914400" progId="Equation.3">
                  <p:embed/>
                </p:oleObj>
              </mc:Choice>
              <mc:Fallback>
                <p:oleObj name="Microsoft 公式 3.0" r:id="rId7" imgW="10160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1676400"/>
                        <a:ext cx="1981200"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63" name="Object 7">
            <a:extLst>
              <a:ext uri="{FF2B5EF4-FFF2-40B4-BE49-F238E27FC236}">
                <a16:creationId xmlns:a16="http://schemas.microsoft.com/office/drawing/2014/main" id="{39F9C82F-7194-43F4-99ED-99DCAC04B1D1}"/>
              </a:ext>
            </a:extLst>
          </p:cNvPr>
          <p:cNvGraphicFramePr>
            <a:graphicFrameLocks noChangeAspect="1"/>
          </p:cNvGraphicFramePr>
          <p:nvPr/>
        </p:nvGraphicFramePr>
        <p:xfrm>
          <a:off x="1447800" y="3581400"/>
          <a:ext cx="1981200" cy="1778000"/>
        </p:xfrm>
        <a:graphic>
          <a:graphicData uri="http://schemas.openxmlformats.org/presentationml/2006/ole">
            <mc:AlternateContent xmlns:mc="http://schemas.openxmlformats.org/markup-compatibility/2006">
              <mc:Choice xmlns:v="urn:schemas-microsoft-com:vml" Requires="v">
                <p:oleObj spid="_x0000_s17419" name="Microsoft 公式 3.0" r:id="rId9" imgW="1016000" imgH="914400" progId="Equation.3">
                  <p:embed/>
                </p:oleObj>
              </mc:Choice>
              <mc:Fallback>
                <p:oleObj name="Microsoft 公式 3.0" r:id="rId9" imgW="1016000" imgH="914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581400"/>
                        <a:ext cx="1981200"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64" name="Object 8">
            <a:extLst>
              <a:ext uri="{FF2B5EF4-FFF2-40B4-BE49-F238E27FC236}">
                <a16:creationId xmlns:a16="http://schemas.microsoft.com/office/drawing/2014/main" id="{2199205C-9A0C-44B7-B9F9-B9E699BF81BA}"/>
              </a:ext>
            </a:extLst>
          </p:cNvPr>
          <p:cNvGraphicFramePr>
            <a:graphicFrameLocks noChangeAspect="1"/>
          </p:cNvGraphicFramePr>
          <p:nvPr/>
        </p:nvGraphicFramePr>
        <p:xfrm>
          <a:off x="3733800" y="3581400"/>
          <a:ext cx="1981200" cy="1762125"/>
        </p:xfrm>
        <a:graphic>
          <a:graphicData uri="http://schemas.openxmlformats.org/presentationml/2006/ole">
            <mc:AlternateContent xmlns:mc="http://schemas.openxmlformats.org/markup-compatibility/2006">
              <mc:Choice xmlns:v="urn:schemas-microsoft-com:vml" Requires="v">
                <p:oleObj spid="_x0000_s17420" name="Microsoft 公式 3.0" r:id="rId11" imgW="1028700" imgH="914400" progId="Equation.3">
                  <p:embed/>
                </p:oleObj>
              </mc:Choice>
              <mc:Fallback>
                <p:oleObj name="Microsoft 公式 3.0" r:id="rId11" imgW="1028700" imgH="914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3581400"/>
                        <a:ext cx="198120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65" name="Object 9">
            <a:extLst>
              <a:ext uri="{FF2B5EF4-FFF2-40B4-BE49-F238E27FC236}">
                <a16:creationId xmlns:a16="http://schemas.microsoft.com/office/drawing/2014/main" id="{383F424D-049F-45E4-BB6F-C447E10170CB}"/>
              </a:ext>
            </a:extLst>
          </p:cNvPr>
          <p:cNvGraphicFramePr>
            <a:graphicFrameLocks noChangeAspect="1"/>
          </p:cNvGraphicFramePr>
          <p:nvPr/>
        </p:nvGraphicFramePr>
        <p:xfrm>
          <a:off x="6096000" y="3581400"/>
          <a:ext cx="1905000" cy="1774825"/>
        </p:xfrm>
        <a:graphic>
          <a:graphicData uri="http://schemas.openxmlformats.org/presentationml/2006/ole">
            <mc:AlternateContent xmlns:mc="http://schemas.openxmlformats.org/markup-compatibility/2006">
              <mc:Choice xmlns:v="urn:schemas-microsoft-com:vml" Requires="v">
                <p:oleObj spid="_x0000_s17421" name="Microsoft 公式 3.0" r:id="rId13" imgW="977900" imgH="914400" progId="Equation.3">
                  <p:embed/>
                </p:oleObj>
              </mc:Choice>
              <mc:Fallback>
                <p:oleObj name="Microsoft 公式 3.0" r:id="rId13" imgW="977900" imgH="9144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3581400"/>
                        <a:ext cx="19050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3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3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38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338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33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393975-029D-487B-8C0A-167E6FF40949}"/>
              </a:ext>
            </a:extLst>
          </p:cNvPr>
          <p:cNvSpPr>
            <a:spLocks noGrp="1" noChangeArrowheads="1"/>
          </p:cNvSpPr>
          <p:nvPr>
            <p:ph type="title"/>
          </p:nvPr>
        </p:nvSpPr>
        <p:spPr>
          <a:xfrm>
            <a:off x="1143000" y="152400"/>
            <a:ext cx="6715125" cy="838200"/>
          </a:xfrm>
        </p:spPr>
        <p:txBody>
          <a:bodyPr/>
          <a:lstStyle/>
          <a:p>
            <a:pPr eaLnBrk="1" hangingPunct="1"/>
            <a:r>
              <a:rPr lang="zh-CN" altLang="en-US"/>
              <a:t>图的矩阵表示</a:t>
            </a:r>
          </a:p>
        </p:txBody>
      </p:sp>
      <p:sp>
        <p:nvSpPr>
          <p:cNvPr id="637955" name="Rectangle 3">
            <a:extLst>
              <a:ext uri="{FF2B5EF4-FFF2-40B4-BE49-F238E27FC236}">
                <a16:creationId xmlns:a16="http://schemas.microsoft.com/office/drawing/2014/main" id="{6C313DB5-CE98-45E6-8482-17CD67A88539}"/>
              </a:ext>
            </a:extLst>
          </p:cNvPr>
          <p:cNvSpPr>
            <a:spLocks noGrp="1" noChangeArrowheads="1"/>
          </p:cNvSpPr>
          <p:nvPr>
            <p:ph idx="1"/>
          </p:nvPr>
        </p:nvSpPr>
        <p:spPr>
          <a:xfrm>
            <a:off x="585788" y="1428750"/>
            <a:ext cx="7772400" cy="3286125"/>
          </a:xfrm>
        </p:spPr>
        <p:txBody>
          <a:bodyPr/>
          <a:lstStyle/>
          <a:p>
            <a:pPr algn="just" eaLnBrk="1" hangingPunct="1">
              <a:buFont typeface="Wingdings" panose="05000000000000000000" pitchFamily="2" charset="2"/>
              <a:buNone/>
            </a:pPr>
            <a:r>
              <a:rPr lang="zh-CN" altLang="en-US">
                <a:solidFill>
                  <a:srgbClr val="FF0000"/>
                </a:solidFill>
                <a:ea typeface="仿宋_GB2312" pitchFamily="49" charset="-122"/>
              </a:rPr>
              <a:t>推论：</a:t>
            </a:r>
            <a:r>
              <a:rPr lang="en-US" altLang="zh-CN">
                <a:ea typeface="仿宋_GB2312" pitchFamily="49" charset="-122"/>
              </a:rPr>
              <a:t>B</a:t>
            </a:r>
            <a:r>
              <a:rPr lang="en-US" altLang="zh-CN" baseline="-25000">
                <a:ea typeface="仿宋_GB2312" pitchFamily="49" charset="-122"/>
              </a:rPr>
              <a:t>n </a:t>
            </a:r>
            <a:r>
              <a:rPr lang="en-US" altLang="zh-CN">
                <a:ea typeface="仿宋_GB2312" pitchFamily="49" charset="-122"/>
              </a:rPr>
              <a:t>= A</a:t>
            </a:r>
            <a:r>
              <a:rPr lang="en-US" altLang="zh-CN" baseline="30000">
                <a:ea typeface="仿宋_GB2312" pitchFamily="49" charset="-122"/>
              </a:rPr>
              <a:t>1</a:t>
            </a:r>
            <a:r>
              <a:rPr lang="zh-CN" altLang="en-US">
                <a:ea typeface="仿宋_GB2312" pitchFamily="49" charset="-122"/>
              </a:rPr>
              <a:t>＋</a:t>
            </a:r>
            <a:r>
              <a:rPr lang="en-US" altLang="zh-CN">
                <a:ea typeface="仿宋_GB2312" pitchFamily="49" charset="-122"/>
              </a:rPr>
              <a:t>A</a:t>
            </a:r>
            <a:r>
              <a:rPr lang="en-US" altLang="zh-CN" baseline="30000">
                <a:ea typeface="仿宋_GB2312" pitchFamily="49" charset="-122"/>
              </a:rPr>
              <a:t>2</a:t>
            </a:r>
            <a:r>
              <a:rPr lang="zh-CN" altLang="en-US">
                <a:ea typeface="仿宋_GB2312" pitchFamily="49" charset="-122"/>
              </a:rPr>
              <a:t>＋</a:t>
            </a:r>
            <a:r>
              <a:rPr lang="en-US" altLang="zh-CN">
                <a:ea typeface="仿宋_GB2312" pitchFamily="49" charset="-122"/>
              </a:rPr>
              <a:t>…</a:t>
            </a:r>
            <a:r>
              <a:rPr lang="zh-CN" altLang="en-US">
                <a:ea typeface="仿宋_GB2312" pitchFamily="49" charset="-122"/>
              </a:rPr>
              <a:t>＋</a:t>
            </a:r>
            <a:r>
              <a:rPr lang="en-US" altLang="zh-CN">
                <a:ea typeface="仿宋_GB2312" pitchFamily="49" charset="-122"/>
              </a:rPr>
              <a:t>A</a:t>
            </a:r>
            <a:r>
              <a:rPr lang="en-US" altLang="zh-CN" baseline="30000">
                <a:ea typeface="仿宋_GB2312" pitchFamily="49" charset="-122"/>
              </a:rPr>
              <a:t>n</a:t>
            </a:r>
            <a:r>
              <a:rPr lang="zh-CN" altLang="en-US">
                <a:ea typeface="仿宋_GB2312" pitchFamily="49" charset="-122"/>
              </a:rPr>
              <a:t>表示</a:t>
            </a:r>
            <a:r>
              <a:rPr lang="en-US" altLang="zh-CN">
                <a:ea typeface="仿宋_GB2312" pitchFamily="49" charset="-122"/>
              </a:rPr>
              <a:t>i</a:t>
            </a:r>
            <a:r>
              <a:rPr lang="zh-CN" altLang="en-US">
                <a:ea typeface="仿宋_GB2312" pitchFamily="49" charset="-122"/>
              </a:rPr>
              <a:t>到</a:t>
            </a:r>
            <a:r>
              <a:rPr lang="en-US" altLang="zh-CN">
                <a:ea typeface="仿宋_GB2312" pitchFamily="49" charset="-122"/>
              </a:rPr>
              <a:t>j</a:t>
            </a:r>
            <a:r>
              <a:rPr lang="zh-CN" altLang="en-US">
                <a:ea typeface="仿宋_GB2312" pitchFamily="49" charset="-122"/>
              </a:rPr>
              <a:t>之间的长度小于等于</a:t>
            </a:r>
            <a:r>
              <a:rPr lang="en-US" altLang="zh-CN">
                <a:ea typeface="仿宋_GB2312" pitchFamily="49" charset="-122"/>
              </a:rPr>
              <a:t>n</a:t>
            </a:r>
            <a:r>
              <a:rPr lang="zh-CN" altLang="en-US">
                <a:ea typeface="仿宋_GB2312" pitchFamily="49" charset="-122"/>
              </a:rPr>
              <a:t>的所有通路数，</a:t>
            </a:r>
          </a:p>
          <a:p>
            <a:pPr algn="just"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A</a:t>
            </a:r>
            <a:r>
              <a:rPr lang="en-US" altLang="zh-CN" baseline="30000">
                <a:ea typeface="仿宋_GB2312" pitchFamily="49" charset="-122"/>
              </a:rPr>
              <a:t>1</a:t>
            </a:r>
            <a:r>
              <a:rPr lang="zh-CN" altLang="en-US">
                <a:ea typeface="仿宋_GB2312" pitchFamily="49" charset="-122"/>
              </a:rPr>
              <a:t>表示长度为</a:t>
            </a:r>
            <a:r>
              <a:rPr lang="en-US" altLang="zh-CN">
                <a:ea typeface="仿宋_GB2312" pitchFamily="49" charset="-122"/>
              </a:rPr>
              <a:t>1</a:t>
            </a:r>
            <a:r>
              <a:rPr lang="zh-CN" altLang="en-US">
                <a:ea typeface="仿宋_GB2312" pitchFamily="49" charset="-122"/>
              </a:rPr>
              <a:t>的通路数。</a:t>
            </a:r>
          </a:p>
          <a:p>
            <a:pPr algn="just"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a:t>
            </a:r>
          </a:p>
          <a:p>
            <a:pPr algn="just" eaLnBrk="1" hangingPunct="1">
              <a:buFont typeface="Wingdings" panose="05000000000000000000" pitchFamily="2" charset="2"/>
              <a:buNone/>
            </a:pPr>
            <a:r>
              <a:rPr lang="zh-CN" altLang="en-US">
                <a:ea typeface="仿宋_GB2312" pitchFamily="49" charset="-122"/>
              </a:rPr>
              <a:t> </a:t>
            </a:r>
            <a:r>
              <a:rPr lang="en-US" altLang="zh-CN">
                <a:ea typeface="仿宋_GB2312" pitchFamily="49" charset="-122"/>
              </a:rPr>
              <a:t>A</a:t>
            </a:r>
            <a:r>
              <a:rPr lang="en-US" altLang="zh-CN" baseline="30000">
                <a:ea typeface="仿宋_GB2312" pitchFamily="49" charset="-122"/>
              </a:rPr>
              <a:t>n</a:t>
            </a:r>
            <a:r>
              <a:rPr lang="zh-CN" altLang="en-US">
                <a:ea typeface="仿宋_GB2312" pitchFamily="49" charset="-122"/>
              </a:rPr>
              <a:t>表示长度为</a:t>
            </a:r>
            <a:r>
              <a:rPr lang="en-US" altLang="zh-CN">
                <a:ea typeface="仿宋_GB2312" pitchFamily="49" charset="-122"/>
              </a:rPr>
              <a:t>n</a:t>
            </a:r>
            <a:r>
              <a:rPr lang="zh-CN" altLang="en-US">
                <a:ea typeface="仿宋_GB2312" pitchFamily="49" charset="-122"/>
              </a:rPr>
              <a:t>的通路数。</a:t>
            </a:r>
          </a:p>
          <a:p>
            <a:pPr algn="just" eaLnBrk="1" hangingPunct="1">
              <a:buFont typeface="Wingdings" panose="05000000000000000000" pitchFamily="2" charset="2"/>
              <a:buNone/>
            </a:pPr>
            <a:r>
              <a:rPr lang="zh-CN" altLang="en-US">
                <a:ea typeface="仿宋_GB2312" pitchFamily="49" charset="-122"/>
              </a:rPr>
              <a:t>（</a:t>
            </a:r>
            <a:r>
              <a:rPr lang="zh-CN" altLang="en-US">
                <a:solidFill>
                  <a:srgbClr val="FF0000"/>
                </a:solidFill>
                <a:ea typeface="仿宋_GB2312" pitchFamily="49" charset="-122"/>
              </a:rPr>
              <a:t>注意：</a:t>
            </a:r>
            <a:r>
              <a:rPr lang="en-US" altLang="zh-CN">
                <a:ea typeface="仿宋_GB2312" pitchFamily="49" charset="-122"/>
              </a:rPr>
              <a:t>B</a:t>
            </a:r>
            <a:r>
              <a:rPr lang="en-US" altLang="zh-CN" baseline="-25000">
                <a:ea typeface="仿宋_GB2312" pitchFamily="49" charset="-122"/>
              </a:rPr>
              <a:t>n</a:t>
            </a:r>
            <a:r>
              <a:rPr lang="zh-CN" altLang="en-US">
                <a:ea typeface="仿宋_GB2312" pitchFamily="49" charset="-122"/>
              </a:rPr>
              <a:t>是</a:t>
            </a:r>
            <a:r>
              <a:rPr lang="en-US" altLang="zh-CN">
                <a:ea typeface="仿宋_GB2312" pitchFamily="49" charset="-122"/>
              </a:rPr>
              <a:t>A</a:t>
            </a:r>
            <a:r>
              <a:rPr lang="en-US" altLang="zh-CN" baseline="30000">
                <a:ea typeface="仿宋_GB2312" pitchFamily="49" charset="-122"/>
              </a:rPr>
              <a:t>1</a:t>
            </a:r>
            <a:r>
              <a:rPr lang="en-US" altLang="zh-CN">
                <a:ea typeface="仿宋_GB2312" pitchFamily="49" charset="-122"/>
              </a:rPr>
              <a:t>,A</a:t>
            </a:r>
            <a:r>
              <a:rPr lang="en-US" altLang="zh-CN" baseline="30000">
                <a:ea typeface="仿宋_GB2312" pitchFamily="49" charset="-122"/>
              </a:rPr>
              <a:t>2</a:t>
            </a:r>
            <a:r>
              <a:rPr lang="en-US" altLang="zh-CN">
                <a:ea typeface="仿宋_GB2312" pitchFamily="49" charset="-122"/>
              </a:rPr>
              <a:t>,…,</a:t>
            </a:r>
            <a:r>
              <a:rPr lang="en-US" altLang="zh-CN" baseline="30000">
                <a:ea typeface="仿宋_GB2312" pitchFamily="49" charset="-122"/>
              </a:rPr>
              <a:t> </a:t>
            </a:r>
            <a:r>
              <a:rPr lang="en-US" altLang="zh-CN">
                <a:ea typeface="仿宋_GB2312" pitchFamily="49" charset="-122"/>
              </a:rPr>
              <a:t>A</a:t>
            </a:r>
            <a:r>
              <a:rPr lang="en-US" altLang="zh-CN" baseline="30000">
                <a:ea typeface="仿宋_GB2312" pitchFamily="49" charset="-122"/>
              </a:rPr>
              <a:t>n</a:t>
            </a:r>
            <a:r>
              <a:rPr lang="zh-CN" altLang="en-US">
                <a:ea typeface="仿宋_GB2312" pitchFamily="49" charset="-122"/>
              </a:rPr>
              <a:t>中各对应位数字相加之和）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7955">
                                            <p:txEl>
                                              <p:pRg st="4" end="4"/>
                                            </p:txEl>
                                          </p:spTgt>
                                        </p:tgtEl>
                                        <p:attrNameLst>
                                          <p:attrName>style.visibility</p:attrName>
                                        </p:attrNameLst>
                                      </p:cBhvr>
                                      <p:to>
                                        <p:strVal val="visible"/>
                                      </p:to>
                                    </p:set>
                                    <p:animEffect transition="in" filter="blinds(horizontal)">
                                      <p:cBhvr>
                                        <p:cTn id="7" dur="500"/>
                                        <p:tgtEl>
                                          <p:spTgt spid="637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30F4B200-5F62-4E4B-B2A8-29025ADF73F6}"/>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18436" name="Rectangle 3">
            <a:extLst>
              <a:ext uri="{FF2B5EF4-FFF2-40B4-BE49-F238E27FC236}">
                <a16:creationId xmlns:a16="http://schemas.microsoft.com/office/drawing/2014/main" id="{5E8CA4EE-486A-4962-A8D0-F818BD3BF615}"/>
              </a:ext>
            </a:extLst>
          </p:cNvPr>
          <p:cNvSpPr>
            <a:spLocks noGrp="1" noChangeArrowheads="1"/>
          </p:cNvSpPr>
          <p:nvPr>
            <p:ph idx="1"/>
          </p:nvPr>
        </p:nvSpPr>
        <p:spPr>
          <a:xfrm>
            <a:off x="500063" y="1643063"/>
            <a:ext cx="7772400" cy="3786187"/>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14.27</a:t>
            </a:r>
            <a:r>
              <a:rPr lang="zh-CN" altLang="en-US">
                <a:ea typeface="仿宋_GB2312" pitchFamily="49" charset="-122"/>
              </a:rPr>
              <a:t>：设</a:t>
            </a:r>
            <a:r>
              <a:rPr lang="en-US" altLang="zh-CN">
                <a:ea typeface="仿宋_GB2312" pitchFamily="49" charset="-122"/>
              </a:rPr>
              <a:t>D</a:t>
            </a:r>
            <a:r>
              <a:rPr lang="zh-CN" altLang="en-US">
                <a:ea typeface="仿宋_GB2312" pitchFamily="49" charset="-122"/>
              </a:rPr>
              <a:t>＝＜Ｖ，Ｅ＞是有向图，其中</a:t>
            </a:r>
            <a:r>
              <a:rPr lang="en-US" altLang="zh-CN">
                <a:ea typeface="仿宋_GB2312" pitchFamily="49" charset="-122"/>
              </a:rPr>
              <a:t>|V|=</a:t>
            </a:r>
            <a:r>
              <a:rPr lang="zh-CN" altLang="en-US">
                <a:ea typeface="仿宋_GB2312" pitchFamily="49" charset="-122"/>
              </a:rPr>
              <a:t>ｎ，假定</a:t>
            </a:r>
            <a:r>
              <a:rPr lang="en-US" altLang="zh-CN">
                <a:ea typeface="仿宋_GB2312" pitchFamily="49" charset="-122"/>
              </a:rPr>
              <a:t>D</a:t>
            </a:r>
            <a:r>
              <a:rPr lang="zh-CN" altLang="en-US">
                <a:ea typeface="仿宋_GB2312" pitchFamily="49" charset="-122"/>
              </a:rPr>
              <a:t>中各结点是有序的，定义一个</a:t>
            </a:r>
            <a:r>
              <a:rPr lang="en-US" altLang="zh-CN">
                <a:ea typeface="仿宋_GB2312" pitchFamily="49" charset="-122"/>
              </a:rPr>
              <a:t>n×n</a:t>
            </a:r>
            <a:r>
              <a:rPr lang="zh-CN" altLang="en-US">
                <a:ea typeface="仿宋_GB2312" pitchFamily="49" charset="-122"/>
              </a:rPr>
              <a:t>矩阵</a:t>
            </a:r>
            <a:r>
              <a:rPr lang="en-US" altLang="zh-CN">
                <a:ea typeface="仿宋_GB2312" pitchFamily="49" charset="-122"/>
              </a:rPr>
              <a:t>P</a:t>
            </a:r>
            <a:r>
              <a:rPr lang="zh-CN" altLang="en-US">
                <a:ea typeface="仿宋_GB2312" pitchFamily="49" charset="-122"/>
              </a:rPr>
              <a:t>，它的元素为：</a:t>
            </a:r>
          </a:p>
        </p:txBody>
      </p:sp>
      <p:graphicFrame>
        <p:nvGraphicFramePr>
          <p:cNvPr id="642052" name="Object 4">
            <a:extLst>
              <a:ext uri="{FF2B5EF4-FFF2-40B4-BE49-F238E27FC236}">
                <a16:creationId xmlns:a16="http://schemas.microsoft.com/office/drawing/2014/main" id="{F0CAA91E-FC4F-4F98-AE0C-0304D853C925}"/>
              </a:ext>
            </a:extLst>
          </p:cNvPr>
          <p:cNvGraphicFramePr>
            <a:graphicFrameLocks noChangeAspect="1"/>
          </p:cNvGraphicFramePr>
          <p:nvPr/>
        </p:nvGraphicFramePr>
        <p:xfrm>
          <a:off x="1976438" y="2909888"/>
          <a:ext cx="4579937" cy="1114425"/>
        </p:xfrm>
        <a:graphic>
          <a:graphicData uri="http://schemas.openxmlformats.org/presentationml/2006/ole">
            <mc:AlternateContent xmlns:mc="http://schemas.openxmlformats.org/markup-compatibility/2006">
              <mc:Choice xmlns:v="urn:schemas-microsoft-com:vml" Requires="v">
                <p:oleObj spid="_x0000_s18438" name="公式" r:id="rId4" imgW="2070000" imgH="520560" progId="Equation.3">
                  <p:embed/>
                </p:oleObj>
              </mc:Choice>
              <mc:Fallback>
                <p:oleObj name="公式" r:id="rId4" imgW="207000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2909888"/>
                        <a:ext cx="4579937"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2053" name="Rectangle 5">
            <a:extLst>
              <a:ext uri="{FF2B5EF4-FFF2-40B4-BE49-F238E27FC236}">
                <a16:creationId xmlns:a16="http://schemas.microsoft.com/office/drawing/2014/main" id="{C13C79DC-FFC3-4654-80B5-D9155105E011}"/>
              </a:ext>
            </a:extLst>
          </p:cNvPr>
          <p:cNvSpPr>
            <a:spLocks noChangeArrowheads="1"/>
          </p:cNvSpPr>
          <p:nvPr/>
        </p:nvSpPr>
        <p:spPr bwMode="auto">
          <a:xfrm>
            <a:off x="1143000" y="4114800"/>
            <a:ext cx="4606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则</a:t>
            </a:r>
            <a:r>
              <a:rPr lang="en-US" altLang="zh-CN" b="1">
                <a:latin typeface="Arial" panose="020B0604020202020204" pitchFamily="34" charset="0"/>
                <a:ea typeface="仿宋_GB2312" pitchFamily="49" charset="-122"/>
              </a:rPr>
              <a:t>P</a:t>
            </a:r>
            <a:r>
              <a:rPr lang="zh-CN" altLang="en-US" b="1">
                <a:ea typeface="仿宋_GB2312" pitchFamily="49" charset="-122"/>
              </a:rPr>
              <a:t>称为图</a:t>
            </a:r>
            <a:r>
              <a:rPr lang="en-US" altLang="zh-CN" b="1">
                <a:latin typeface="Arial" panose="020B0604020202020204" pitchFamily="34" charset="0"/>
                <a:ea typeface="仿宋_GB2312" pitchFamily="49" charset="-122"/>
              </a:rPr>
              <a:t>D</a:t>
            </a:r>
            <a:r>
              <a:rPr lang="zh-CN" altLang="en-US" b="1">
                <a:ea typeface="仿宋_GB2312" pitchFamily="49" charset="-122"/>
              </a:rPr>
              <a:t>的</a:t>
            </a:r>
            <a:r>
              <a:rPr lang="zh-CN" altLang="en-US" b="1">
                <a:solidFill>
                  <a:srgbClr val="FF0000"/>
                </a:solidFill>
                <a:ea typeface="仿宋_GB2312" pitchFamily="49" charset="-122"/>
              </a:rPr>
              <a:t>可达性矩阵</a:t>
            </a:r>
            <a:r>
              <a:rPr lang="zh-CN" altLang="en-US" b="1">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19C0316-42F5-414B-88C1-15AA3DB4AA02}"/>
              </a:ext>
            </a:extLst>
          </p:cNvPr>
          <p:cNvSpPr>
            <a:spLocks noGrp="1" noChangeArrowheads="1"/>
          </p:cNvSpPr>
          <p:nvPr>
            <p:ph type="title"/>
          </p:nvPr>
        </p:nvSpPr>
        <p:spPr>
          <a:xfrm>
            <a:off x="1143000" y="152400"/>
            <a:ext cx="6643688" cy="838200"/>
          </a:xfrm>
        </p:spPr>
        <p:txBody>
          <a:bodyPr/>
          <a:lstStyle/>
          <a:p>
            <a:pPr eaLnBrk="1" hangingPunct="1"/>
            <a:r>
              <a:rPr lang="zh-CN" altLang="en-US"/>
              <a:t>图的矩阵表示</a:t>
            </a:r>
          </a:p>
        </p:txBody>
      </p:sp>
      <p:sp>
        <p:nvSpPr>
          <p:cNvPr id="644099" name="Rectangle 3">
            <a:extLst>
              <a:ext uri="{FF2B5EF4-FFF2-40B4-BE49-F238E27FC236}">
                <a16:creationId xmlns:a16="http://schemas.microsoft.com/office/drawing/2014/main" id="{9721DA84-76DF-4FF9-9248-C9F903DEFAEF}"/>
              </a:ext>
            </a:extLst>
          </p:cNvPr>
          <p:cNvSpPr>
            <a:spLocks noGrp="1" noChangeArrowheads="1"/>
          </p:cNvSpPr>
          <p:nvPr>
            <p:ph idx="1"/>
          </p:nvPr>
        </p:nvSpPr>
        <p:spPr>
          <a:xfrm>
            <a:off x="571500" y="1500188"/>
            <a:ext cx="7772400" cy="3214687"/>
          </a:xfrm>
        </p:spPr>
        <p:txBody>
          <a:bodyPr/>
          <a:lstStyle/>
          <a:p>
            <a:pPr algn="just" eaLnBrk="1" hangingPunct="1">
              <a:buFont typeface="Wingdings" panose="05000000000000000000" pitchFamily="2" charset="2"/>
              <a:buNone/>
            </a:pPr>
            <a:r>
              <a:rPr lang="zh-CN" altLang="en-US">
                <a:ea typeface="仿宋_GB2312" pitchFamily="49" charset="-122"/>
              </a:rPr>
              <a:t>讨论定义：</a:t>
            </a:r>
          </a:p>
          <a:p>
            <a:pPr algn="just" eaLnBrk="1" hangingPunct="1">
              <a:buFont typeface="Wingdings" panose="05000000000000000000" pitchFamily="2" charset="2"/>
              <a:buNone/>
            </a:pPr>
            <a:r>
              <a:rPr lang="zh-CN" altLang="en-US">
                <a:ea typeface="仿宋_GB2312" pitchFamily="49" charset="-122"/>
              </a:rPr>
              <a:t>①可达性矩阵中的元素为</a:t>
            </a:r>
            <a:r>
              <a:rPr lang="en-US" altLang="zh-CN">
                <a:ea typeface="仿宋_GB2312" pitchFamily="49" charset="-122"/>
              </a:rPr>
              <a:t>0</a:t>
            </a:r>
            <a:r>
              <a:rPr lang="zh-CN" altLang="en-US">
                <a:ea typeface="仿宋_GB2312" pitchFamily="49" charset="-122"/>
              </a:rPr>
              <a:t>和</a:t>
            </a:r>
            <a:r>
              <a:rPr lang="en-US" altLang="zh-CN">
                <a:ea typeface="仿宋_GB2312" pitchFamily="49" charset="-122"/>
              </a:rPr>
              <a:t>1</a:t>
            </a:r>
            <a:r>
              <a:rPr lang="zh-CN" altLang="en-US">
                <a:ea typeface="仿宋_GB2312" pitchFamily="49" charset="-122"/>
              </a:rPr>
              <a:t>，∴它是布尔矩阵；</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②可达性矩阵只能表示</a:t>
            </a:r>
            <a:r>
              <a:rPr lang="en-US" altLang="zh-CN">
                <a:ea typeface="仿宋_GB2312" pitchFamily="49" charset="-122"/>
              </a:rPr>
              <a:t>v</a:t>
            </a:r>
            <a:r>
              <a:rPr lang="en-US" altLang="zh-CN" baseline="-25000">
                <a:ea typeface="仿宋_GB2312" pitchFamily="49" charset="-122"/>
              </a:rPr>
              <a:t>i</a:t>
            </a:r>
            <a:r>
              <a:rPr lang="zh-CN" altLang="en-US">
                <a:ea typeface="仿宋_GB2312" pitchFamily="49" charset="-122"/>
              </a:rPr>
              <a:t>到</a:t>
            </a:r>
            <a:r>
              <a:rPr lang="en-US" altLang="zh-CN">
                <a:ea typeface="仿宋_GB2312" pitchFamily="49" charset="-122"/>
              </a:rPr>
              <a:t>v</a:t>
            </a:r>
            <a:r>
              <a:rPr lang="en-US" altLang="zh-CN" baseline="-25000">
                <a:ea typeface="仿宋_GB2312" pitchFamily="49" charset="-122"/>
              </a:rPr>
              <a:t>j</a:t>
            </a:r>
            <a:r>
              <a:rPr lang="zh-CN" altLang="en-US">
                <a:ea typeface="仿宋_GB2312" pitchFamily="49" charset="-122"/>
              </a:rPr>
              <a:t>有无通路，而不能指明存在的所有通路，这和邻接矩阵是不相同的；</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③可达性矩阵</a:t>
            </a:r>
            <a:r>
              <a:rPr lang="en-US" altLang="zh-CN">
                <a:ea typeface="仿宋_GB2312" pitchFamily="49" charset="-122"/>
              </a:rPr>
              <a:t>P</a:t>
            </a:r>
            <a:r>
              <a:rPr lang="zh-CN" altLang="en-US">
                <a:ea typeface="仿宋_GB2312" pitchFamily="49" charset="-122"/>
              </a:rPr>
              <a:t>并没有表达出每一个元素自身可达的概念，若实际情况需要，可规定：主对角线上的元素均用</a:t>
            </a:r>
            <a:r>
              <a:rPr lang="en-US" altLang="zh-CN">
                <a:ea typeface="仿宋_GB2312" pitchFamily="49" charset="-122"/>
              </a:rPr>
              <a:t>1</a:t>
            </a:r>
            <a:r>
              <a:rPr lang="zh-CN" altLang="en-US">
                <a:ea typeface="仿宋_GB2312" pitchFamily="49" charset="-122"/>
              </a:rPr>
              <a:t>表示（∵自己到自己是可达的）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FA40EC33-4EA1-49B1-8177-719E776BF93D}"/>
              </a:ext>
            </a:extLst>
          </p:cNvPr>
          <p:cNvSpPr>
            <a:spLocks noGrp="1" noChangeArrowheads="1"/>
          </p:cNvSpPr>
          <p:nvPr>
            <p:ph type="title"/>
          </p:nvPr>
        </p:nvSpPr>
        <p:spPr>
          <a:xfrm>
            <a:off x="1143000" y="152400"/>
            <a:ext cx="6715125" cy="838200"/>
          </a:xfrm>
        </p:spPr>
        <p:txBody>
          <a:bodyPr/>
          <a:lstStyle/>
          <a:p>
            <a:pPr eaLnBrk="1" hangingPunct="1"/>
            <a:r>
              <a:rPr lang="zh-CN" altLang="en-US"/>
              <a:t>图的矩阵表示</a:t>
            </a:r>
          </a:p>
        </p:txBody>
      </p:sp>
      <p:sp>
        <p:nvSpPr>
          <p:cNvPr id="646147" name="Rectangle 3">
            <a:extLst>
              <a:ext uri="{FF2B5EF4-FFF2-40B4-BE49-F238E27FC236}">
                <a16:creationId xmlns:a16="http://schemas.microsoft.com/office/drawing/2014/main" id="{5EFBE496-9167-4BD9-B515-B9831AB9DED7}"/>
              </a:ext>
            </a:extLst>
          </p:cNvPr>
          <p:cNvSpPr>
            <a:spLocks noGrp="1" noChangeArrowheads="1"/>
          </p:cNvSpPr>
          <p:nvPr>
            <p:ph idx="1"/>
          </p:nvPr>
        </p:nvSpPr>
        <p:spPr>
          <a:xfrm>
            <a:off x="571500" y="1428750"/>
            <a:ext cx="7772400" cy="4643438"/>
          </a:xfrm>
        </p:spPr>
        <p:txBody>
          <a:bodyPr/>
          <a:lstStyle/>
          <a:p>
            <a:pPr algn="just" eaLnBrk="1" hangingPunct="1">
              <a:buFont typeface="Wingdings" panose="05000000000000000000" pitchFamily="2" charset="2"/>
              <a:buNone/>
            </a:pPr>
            <a:r>
              <a:rPr lang="zh-CN" altLang="en-US">
                <a:ea typeface="仿宋_GB2312" pitchFamily="49" charset="-122"/>
              </a:rPr>
              <a:t>下面介绍</a:t>
            </a:r>
            <a:r>
              <a:rPr lang="zh-CN" altLang="en-US">
                <a:solidFill>
                  <a:srgbClr val="3366FF"/>
                </a:solidFill>
                <a:ea typeface="仿宋_GB2312" pitchFamily="49" charset="-122"/>
              </a:rPr>
              <a:t>可达性矩阵</a:t>
            </a:r>
            <a:r>
              <a:rPr lang="zh-CN" altLang="en-US">
                <a:ea typeface="仿宋_GB2312" pitchFamily="49" charset="-122"/>
              </a:rPr>
              <a:t>的求法：</a:t>
            </a:r>
          </a:p>
          <a:p>
            <a:pPr algn="just" eaLnBrk="1" hangingPunct="1">
              <a:buFont typeface="Wingdings" panose="05000000000000000000" pitchFamily="2" charset="2"/>
              <a:buNone/>
            </a:pPr>
            <a:r>
              <a:rPr lang="zh-CN" altLang="en-US">
                <a:ea typeface="仿宋_GB2312" pitchFamily="49" charset="-122"/>
              </a:rPr>
              <a:t>其方法是：若</a:t>
            </a:r>
            <a:r>
              <a:rPr lang="en-US" altLang="zh-CN">
                <a:ea typeface="仿宋_GB2312" pitchFamily="49" charset="-122"/>
              </a:rPr>
              <a:t>B</a:t>
            </a:r>
            <a:r>
              <a:rPr lang="en-US" altLang="zh-CN" baseline="-25000">
                <a:ea typeface="仿宋_GB2312" pitchFamily="49" charset="-122"/>
              </a:rPr>
              <a:t>n-1</a:t>
            </a:r>
            <a:r>
              <a:rPr lang="zh-CN" altLang="en-US">
                <a:ea typeface="仿宋_GB2312" pitchFamily="49" charset="-122"/>
              </a:rPr>
              <a:t>中（</a:t>
            </a:r>
            <a:r>
              <a:rPr lang="en-US" altLang="zh-CN">
                <a:ea typeface="仿宋_GB2312" pitchFamily="49" charset="-122"/>
              </a:rPr>
              <a:t>i ,j</a:t>
            </a:r>
            <a:r>
              <a:rPr lang="zh-CN" altLang="en-US">
                <a:ea typeface="仿宋_GB2312" pitchFamily="49" charset="-122"/>
              </a:rPr>
              <a:t>）是非“</a:t>
            </a:r>
            <a:r>
              <a:rPr lang="en-US" altLang="zh-CN">
                <a:ea typeface="仿宋_GB2312" pitchFamily="49" charset="-122"/>
              </a:rPr>
              <a:t>0”</a:t>
            </a:r>
            <a:r>
              <a:rPr lang="zh-CN" altLang="en-US">
                <a:ea typeface="仿宋_GB2312" pitchFamily="49" charset="-122"/>
              </a:rPr>
              <a:t>元素，则对应的</a:t>
            </a:r>
            <a:r>
              <a:rPr lang="en-US" altLang="zh-CN">
                <a:ea typeface="仿宋_GB2312" pitchFamily="49" charset="-122"/>
              </a:rPr>
              <a:t>P</a:t>
            </a:r>
            <a:r>
              <a:rPr lang="en-US" altLang="zh-CN" baseline="-25000">
                <a:ea typeface="仿宋_GB2312" pitchFamily="49" charset="-122"/>
              </a:rPr>
              <a:t>i,j</a:t>
            </a:r>
            <a:r>
              <a:rPr lang="en-US" altLang="zh-CN">
                <a:ea typeface="仿宋_GB2312" pitchFamily="49" charset="-122"/>
              </a:rPr>
              <a:t>=1</a:t>
            </a:r>
            <a:r>
              <a:rPr lang="zh-CN" altLang="en-US">
                <a:ea typeface="仿宋_GB2312" pitchFamily="49" charset="-122"/>
              </a:rPr>
              <a:t>，否则</a:t>
            </a:r>
            <a:r>
              <a:rPr lang="en-US" altLang="zh-CN">
                <a:ea typeface="仿宋_GB2312" pitchFamily="49" charset="-122"/>
              </a:rPr>
              <a:t>P</a:t>
            </a:r>
            <a:r>
              <a:rPr lang="en-US" altLang="zh-CN" baseline="-25000">
                <a:ea typeface="仿宋_GB2312" pitchFamily="49" charset="-122"/>
              </a:rPr>
              <a:t>i,j</a:t>
            </a:r>
            <a:r>
              <a:rPr lang="en-US" altLang="zh-CN">
                <a:ea typeface="仿宋_GB2312" pitchFamily="49" charset="-122"/>
              </a:rPr>
              <a:t> =0</a:t>
            </a:r>
            <a:r>
              <a:rPr lang="zh-CN" altLang="en-US">
                <a:ea typeface="仿宋_GB2312" pitchFamily="49" charset="-122"/>
              </a:rPr>
              <a:t>。    </a:t>
            </a:r>
          </a:p>
          <a:p>
            <a:pPr algn="just" eaLnBrk="1" hangingPunct="1">
              <a:buFont typeface="Wingdings" panose="05000000000000000000" pitchFamily="2" charset="2"/>
              <a:buNone/>
            </a:pPr>
            <a:r>
              <a:rPr lang="zh-CN" altLang="en-US">
                <a:ea typeface="仿宋_GB2312" pitchFamily="49" charset="-122"/>
              </a:rPr>
              <a:t>例： </a:t>
            </a:r>
          </a:p>
        </p:txBody>
      </p:sp>
      <p:graphicFrame>
        <p:nvGraphicFramePr>
          <p:cNvPr id="646148" name="Object 4">
            <a:extLst>
              <a:ext uri="{FF2B5EF4-FFF2-40B4-BE49-F238E27FC236}">
                <a16:creationId xmlns:a16="http://schemas.microsoft.com/office/drawing/2014/main" id="{916082C6-0E7B-45E9-8B08-B6822195EA63}"/>
              </a:ext>
            </a:extLst>
          </p:cNvPr>
          <p:cNvGraphicFramePr>
            <a:graphicFrameLocks noChangeAspect="1"/>
          </p:cNvGraphicFramePr>
          <p:nvPr/>
        </p:nvGraphicFramePr>
        <p:xfrm>
          <a:off x="1357313" y="3214688"/>
          <a:ext cx="3721100" cy="1997075"/>
        </p:xfrm>
        <a:graphic>
          <a:graphicData uri="http://schemas.openxmlformats.org/presentationml/2006/ole">
            <mc:AlternateContent xmlns:mc="http://schemas.openxmlformats.org/markup-compatibility/2006">
              <mc:Choice xmlns:v="urn:schemas-microsoft-com:vml" Requires="v">
                <p:oleObj spid="_x0000_s19462" name="公式" r:id="rId4" imgW="1726920" imgH="927000" progId="Equation.3">
                  <p:embed/>
                </p:oleObj>
              </mc:Choice>
              <mc:Fallback>
                <p:oleObj name="公式" r:id="rId4" imgW="1726920" imgH="927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3214688"/>
                        <a:ext cx="37211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6149" name="Picture 5" descr="159">
            <a:extLst>
              <a:ext uri="{FF2B5EF4-FFF2-40B4-BE49-F238E27FC236}">
                <a16:creationId xmlns:a16="http://schemas.microsoft.com/office/drawing/2014/main" id="{9FA2C657-F5EF-44D7-AFB3-1D49116B85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2125" y="3214688"/>
            <a:ext cx="220980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61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BCEFB7C-CD61-48FD-94F3-9CD5DDE7A4EC}"/>
              </a:ext>
            </a:extLst>
          </p:cNvPr>
          <p:cNvSpPr>
            <a:spLocks noGrp="1" noChangeArrowheads="1"/>
          </p:cNvSpPr>
          <p:nvPr>
            <p:ph type="title"/>
          </p:nvPr>
        </p:nvSpPr>
        <p:spPr/>
        <p:txBody>
          <a:bodyPr/>
          <a:lstStyle/>
          <a:p>
            <a:r>
              <a:rPr lang="zh-CN" altLang="en-US"/>
              <a:t>图论</a:t>
            </a:r>
          </a:p>
        </p:txBody>
      </p:sp>
      <p:sp>
        <p:nvSpPr>
          <p:cNvPr id="27651" name="Rectangle 3">
            <a:extLst>
              <a:ext uri="{FF2B5EF4-FFF2-40B4-BE49-F238E27FC236}">
                <a16:creationId xmlns:a16="http://schemas.microsoft.com/office/drawing/2014/main" id="{95AE9E4B-5AEA-40FB-BC82-292C9DD8C8D7}"/>
              </a:ext>
            </a:extLst>
          </p:cNvPr>
          <p:cNvSpPr>
            <a:spLocks noGrp="1" noChangeArrowheads="1"/>
          </p:cNvSpPr>
          <p:nvPr>
            <p:ph type="body" idx="1"/>
          </p:nvPr>
        </p:nvSpPr>
        <p:spPr/>
        <p:txBody>
          <a:bodyPr/>
          <a:lstStyle/>
          <a:p>
            <a:r>
              <a:rPr lang="zh-CN" altLang="en-US" sz="3200"/>
              <a:t>图论不断发展，它在解决运筹学，网络理论，信息论，控制论，博奕论以及计算机科学等各个领域的问题时，显示出越来越大的作用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C579A858-4A98-482F-AD45-4D5B2CAA67B8}"/>
              </a:ext>
            </a:extLst>
          </p:cNvPr>
          <p:cNvSpPr>
            <a:spLocks noGrp="1" noChangeArrowheads="1"/>
          </p:cNvSpPr>
          <p:nvPr>
            <p:ph type="title"/>
          </p:nvPr>
        </p:nvSpPr>
        <p:spPr>
          <a:xfrm>
            <a:off x="1143000" y="152400"/>
            <a:ext cx="6715125" cy="838200"/>
          </a:xfrm>
        </p:spPr>
        <p:txBody>
          <a:bodyPr/>
          <a:lstStyle/>
          <a:p>
            <a:pPr eaLnBrk="1" hangingPunct="1"/>
            <a:r>
              <a:rPr lang="zh-CN" altLang="en-US"/>
              <a:t>图的矩阵表示</a:t>
            </a:r>
          </a:p>
        </p:txBody>
      </p:sp>
      <p:sp>
        <p:nvSpPr>
          <p:cNvPr id="20485" name="Rectangle 3">
            <a:extLst>
              <a:ext uri="{FF2B5EF4-FFF2-40B4-BE49-F238E27FC236}">
                <a16:creationId xmlns:a16="http://schemas.microsoft.com/office/drawing/2014/main" id="{419C2C37-2D42-41B5-8F90-4EBADDB13D63}"/>
              </a:ext>
            </a:extLst>
          </p:cNvPr>
          <p:cNvSpPr>
            <a:spLocks noGrp="1" noChangeArrowheads="1"/>
          </p:cNvSpPr>
          <p:nvPr>
            <p:ph idx="1"/>
          </p:nvPr>
        </p:nvSpPr>
        <p:spPr>
          <a:xfrm>
            <a:off x="1066800" y="1643063"/>
            <a:ext cx="7005638" cy="4757737"/>
          </a:xfrm>
        </p:spPr>
        <p:txBody>
          <a:bodyPr/>
          <a:lstStyle/>
          <a:p>
            <a:pPr algn="just" eaLnBrk="1" hangingPunct="1">
              <a:buFont typeface="Wingdings" panose="05000000000000000000" pitchFamily="2" charset="2"/>
              <a:buNone/>
            </a:pPr>
            <a:r>
              <a:rPr lang="zh-CN" altLang="en-US">
                <a:ea typeface="仿宋_GB2312" pitchFamily="49" charset="-122"/>
              </a:rPr>
              <a:t>由定义：若              </a:t>
            </a:r>
          </a:p>
        </p:txBody>
      </p:sp>
      <p:graphicFrame>
        <p:nvGraphicFramePr>
          <p:cNvPr id="648196" name="Object 4">
            <a:extLst>
              <a:ext uri="{FF2B5EF4-FFF2-40B4-BE49-F238E27FC236}">
                <a16:creationId xmlns:a16="http://schemas.microsoft.com/office/drawing/2014/main" id="{388ED159-AF0F-4438-9E2B-72305E6AAFE5}"/>
              </a:ext>
            </a:extLst>
          </p:cNvPr>
          <p:cNvGraphicFramePr>
            <a:graphicFrameLocks noChangeAspect="1"/>
          </p:cNvGraphicFramePr>
          <p:nvPr/>
        </p:nvGraphicFramePr>
        <p:xfrm>
          <a:off x="2928938" y="1336675"/>
          <a:ext cx="3595687" cy="1235075"/>
        </p:xfrm>
        <a:graphic>
          <a:graphicData uri="http://schemas.openxmlformats.org/presentationml/2006/ole">
            <mc:AlternateContent xmlns:mc="http://schemas.openxmlformats.org/markup-compatibility/2006">
              <mc:Choice xmlns:v="urn:schemas-microsoft-com:vml" Requires="v">
                <p:oleObj spid="_x0000_s20488" name="Microsoft 公式 3.0" r:id="rId4" imgW="1548728" imgH="533169" progId="Equation.3">
                  <p:embed/>
                </p:oleObj>
              </mc:Choice>
              <mc:Fallback>
                <p:oleObj name="Microsoft 公式 3.0" r:id="rId4" imgW="1548728" imgH="5331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1336675"/>
                        <a:ext cx="3595687" cy="123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8197" name="Object 5">
            <a:extLst>
              <a:ext uri="{FF2B5EF4-FFF2-40B4-BE49-F238E27FC236}">
                <a16:creationId xmlns:a16="http://schemas.microsoft.com/office/drawing/2014/main" id="{B5772F9B-126E-403D-8B8C-A1AD9A20C439}"/>
              </a:ext>
            </a:extLst>
          </p:cNvPr>
          <p:cNvGraphicFramePr>
            <a:graphicFrameLocks noChangeAspect="1"/>
          </p:cNvGraphicFramePr>
          <p:nvPr/>
        </p:nvGraphicFramePr>
        <p:xfrm>
          <a:off x="993775" y="3357563"/>
          <a:ext cx="2116138" cy="1855787"/>
        </p:xfrm>
        <a:graphic>
          <a:graphicData uri="http://schemas.openxmlformats.org/presentationml/2006/ole">
            <mc:AlternateContent xmlns:mc="http://schemas.openxmlformats.org/markup-compatibility/2006">
              <mc:Choice xmlns:v="urn:schemas-microsoft-com:vml" Requires="v">
                <p:oleObj spid="_x0000_s20489" name="Equation" r:id="rId6" imgW="850680" imgH="749160" progId="Equation.DSMT4">
                  <p:embed/>
                </p:oleObj>
              </mc:Choice>
              <mc:Fallback>
                <p:oleObj name="Equation" r:id="rId6" imgW="850680" imgH="7491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775" y="3357563"/>
                        <a:ext cx="2116138" cy="185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8198" name="Rectangle 6">
            <a:extLst>
              <a:ext uri="{FF2B5EF4-FFF2-40B4-BE49-F238E27FC236}">
                <a16:creationId xmlns:a16="http://schemas.microsoft.com/office/drawing/2014/main" id="{568F1859-B8B8-4E85-8FAB-FB8514D45035}"/>
              </a:ext>
            </a:extLst>
          </p:cNvPr>
          <p:cNvSpPr>
            <a:spLocks noChangeArrowheads="1"/>
          </p:cNvSpPr>
          <p:nvPr/>
        </p:nvSpPr>
        <p:spPr bwMode="auto">
          <a:xfrm>
            <a:off x="1071563" y="2571750"/>
            <a:ext cx="1963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a:ea typeface="仿宋_GB2312" pitchFamily="49" charset="-122"/>
              </a:rPr>
              <a:t>由</a:t>
            </a:r>
            <a:r>
              <a:rPr lang="en-US" altLang="zh-CN">
                <a:ea typeface="仿宋_GB2312" pitchFamily="49" charset="-122"/>
              </a:rPr>
              <a:t>B</a:t>
            </a:r>
            <a:r>
              <a:rPr lang="en-US" altLang="zh-CN" baseline="-25000">
                <a:ea typeface="仿宋_GB2312" pitchFamily="49" charset="-122"/>
              </a:rPr>
              <a:t>3</a:t>
            </a:r>
            <a:r>
              <a:rPr lang="zh-CN" altLang="en-US">
                <a:ea typeface="仿宋_GB2312" pitchFamily="49" charset="-122"/>
              </a:rPr>
              <a:t>可得：</a:t>
            </a:r>
          </a:p>
        </p:txBody>
      </p:sp>
      <p:sp>
        <p:nvSpPr>
          <p:cNvPr id="648199" name="Rectangle 7">
            <a:extLst>
              <a:ext uri="{FF2B5EF4-FFF2-40B4-BE49-F238E27FC236}">
                <a16:creationId xmlns:a16="http://schemas.microsoft.com/office/drawing/2014/main" id="{558B75FC-8CCB-49C9-B5AF-30A5D399C9C0}"/>
              </a:ext>
            </a:extLst>
          </p:cNvPr>
          <p:cNvSpPr>
            <a:spLocks noChangeArrowheads="1"/>
          </p:cNvSpPr>
          <p:nvPr/>
        </p:nvSpPr>
        <p:spPr bwMode="auto">
          <a:xfrm>
            <a:off x="3500438" y="4000500"/>
            <a:ext cx="4827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80000"/>
              <a:buFont typeface="Wingdings" panose="05000000000000000000" pitchFamily="2" charset="2"/>
              <a:buNone/>
            </a:pPr>
            <a:r>
              <a:rPr lang="zh-CN" altLang="en-US" b="1">
                <a:ea typeface="仿宋_GB2312" pitchFamily="49" charset="-122"/>
              </a:rPr>
              <a:t>表示任何结点之间是可达的。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8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81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8" grpId="0" autoUpdateAnimBg="0"/>
      <p:bldP spid="64819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ABE0C7C-839E-4476-B0F8-1D5D9352C8A2}"/>
              </a:ext>
            </a:extLst>
          </p:cNvPr>
          <p:cNvSpPr>
            <a:spLocks noGrp="1" noChangeArrowheads="1"/>
          </p:cNvSpPr>
          <p:nvPr>
            <p:ph type="title"/>
          </p:nvPr>
        </p:nvSpPr>
        <p:spPr>
          <a:xfrm>
            <a:off x="1173163" y="333375"/>
            <a:ext cx="6613525" cy="560388"/>
          </a:xfrm>
        </p:spPr>
        <p:txBody>
          <a:bodyPr/>
          <a:lstStyle/>
          <a:p>
            <a:pPr eaLnBrk="1" hangingPunct="1"/>
            <a:r>
              <a:rPr lang="zh-CN" altLang="en-US"/>
              <a:t>图的运算</a:t>
            </a:r>
          </a:p>
        </p:txBody>
      </p:sp>
      <p:sp>
        <p:nvSpPr>
          <p:cNvPr id="746499" name="Rectangle 3">
            <a:extLst>
              <a:ext uri="{FF2B5EF4-FFF2-40B4-BE49-F238E27FC236}">
                <a16:creationId xmlns:a16="http://schemas.microsoft.com/office/drawing/2014/main" id="{BA508C6A-85EF-4B76-BCEA-0785B0AF7909}"/>
              </a:ext>
            </a:extLst>
          </p:cNvPr>
          <p:cNvSpPr>
            <a:spLocks noGrp="1" noChangeArrowheads="1"/>
          </p:cNvSpPr>
          <p:nvPr>
            <p:ph idx="1"/>
          </p:nvPr>
        </p:nvSpPr>
        <p:spPr>
          <a:xfrm>
            <a:off x="500063" y="1219200"/>
            <a:ext cx="8072437" cy="5067300"/>
          </a:xfrm>
        </p:spPr>
        <p:txBody>
          <a:bodyPr/>
          <a:lstStyle/>
          <a:p>
            <a:pPr algn="just" eaLnBrk="1" hangingPunct="1">
              <a:buFont typeface="Wingdings" panose="05000000000000000000" pitchFamily="2" charset="2"/>
              <a:buNone/>
            </a:pPr>
            <a:r>
              <a:rPr lang="zh-CN" altLang="en-US">
                <a:ea typeface="仿宋_GB2312" pitchFamily="49" charset="-122"/>
              </a:rPr>
              <a:t>定义</a:t>
            </a:r>
            <a:r>
              <a:rPr lang="en-US" altLang="zh-CN">
                <a:ea typeface="仿宋_GB2312" pitchFamily="49" charset="-122"/>
              </a:rPr>
              <a:t>14.29</a:t>
            </a:r>
            <a:r>
              <a:rPr lang="zh-CN" altLang="en-US">
                <a:ea typeface="仿宋_GB2312" pitchFamily="49" charset="-122"/>
              </a:rPr>
              <a:t>：设图</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=&lt;V</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&gt;</a:t>
            </a:r>
            <a:r>
              <a:rPr lang="zh-CN" altLang="en-US">
                <a:ea typeface="仿宋_GB2312" pitchFamily="49" charset="-122"/>
              </a:rPr>
              <a:t>和图</a:t>
            </a:r>
            <a:r>
              <a:rPr lang="en-US" altLang="zh-CN">
                <a:ea typeface="仿宋_GB2312" pitchFamily="49" charset="-122"/>
              </a:rPr>
              <a:t>G</a:t>
            </a:r>
            <a:r>
              <a:rPr lang="en-US" altLang="zh-CN" baseline="-25000">
                <a:ea typeface="仿宋_GB2312" pitchFamily="49" charset="-122"/>
              </a:rPr>
              <a:t>2</a:t>
            </a:r>
            <a:r>
              <a:rPr lang="en-US" altLang="zh-CN">
                <a:ea typeface="仿宋_GB2312" pitchFamily="49" charset="-122"/>
              </a:rPr>
              <a:t>=&lt;V</a:t>
            </a:r>
            <a:r>
              <a:rPr lang="en-US" altLang="zh-CN" baseline="-25000">
                <a:ea typeface="仿宋_GB2312" pitchFamily="49" charset="-122"/>
              </a:rPr>
              <a:t>2</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&gt;</a:t>
            </a:r>
            <a:endParaRPr lang="en-US" altLang="zh-CN">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（１）</a:t>
            </a:r>
            <a:r>
              <a:rPr lang="en-US" altLang="zh-CN">
                <a:ea typeface="仿宋_GB2312" pitchFamily="49" charset="-122"/>
              </a:rPr>
              <a:t>G</a:t>
            </a:r>
            <a:r>
              <a:rPr lang="en-US" altLang="zh-CN" baseline="-25000">
                <a:ea typeface="仿宋_GB2312" pitchFamily="49" charset="-122"/>
              </a:rPr>
              <a:t>1</a:t>
            </a:r>
            <a:r>
              <a:rPr lang="zh-CN" altLang="en-US">
                <a:ea typeface="仿宋_GB2312" pitchFamily="49" charset="-122"/>
              </a:rPr>
              <a:t>和</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的</a:t>
            </a:r>
            <a:r>
              <a:rPr lang="zh-CN" altLang="en-US">
                <a:solidFill>
                  <a:srgbClr val="FF0000"/>
                </a:solidFill>
                <a:ea typeface="仿宋_GB2312" pitchFamily="49" charset="-122"/>
              </a:rPr>
              <a:t>并</a:t>
            </a:r>
            <a:r>
              <a:rPr lang="zh-CN" altLang="en-US">
                <a:ea typeface="仿宋_GB2312" pitchFamily="49" charset="-122"/>
              </a:rPr>
              <a:t>，定义为图</a:t>
            </a:r>
            <a:r>
              <a:rPr lang="en-US" altLang="zh-CN">
                <a:ea typeface="仿宋_GB2312" pitchFamily="49" charset="-122"/>
              </a:rPr>
              <a:t>G</a:t>
            </a:r>
            <a:r>
              <a:rPr lang="en-US" altLang="zh-CN" baseline="-25000">
                <a:ea typeface="仿宋_GB2312" pitchFamily="49" charset="-122"/>
              </a:rPr>
              <a:t>3</a:t>
            </a:r>
            <a:r>
              <a:rPr lang="en-US" altLang="zh-CN">
                <a:ea typeface="仿宋_GB2312" pitchFamily="49" charset="-122"/>
              </a:rPr>
              <a:t>=&lt;V</a:t>
            </a:r>
            <a:r>
              <a:rPr lang="en-US" altLang="zh-CN" baseline="-25000">
                <a:ea typeface="仿宋_GB2312" pitchFamily="49" charset="-122"/>
              </a:rPr>
              <a:t>3</a:t>
            </a:r>
            <a:r>
              <a:rPr lang="en-US" altLang="zh-CN">
                <a:ea typeface="仿宋_GB2312" pitchFamily="49" charset="-122"/>
              </a:rPr>
              <a:t>,E</a:t>
            </a:r>
            <a:r>
              <a:rPr lang="en-US" altLang="zh-CN" baseline="-25000">
                <a:ea typeface="仿宋_GB2312" pitchFamily="49" charset="-122"/>
              </a:rPr>
              <a:t>3</a:t>
            </a:r>
            <a:r>
              <a:rPr lang="en-US" altLang="zh-CN">
                <a:ea typeface="仿宋_GB2312" pitchFamily="49" charset="-122"/>
              </a:rPr>
              <a:t>&gt; </a:t>
            </a:r>
            <a:r>
              <a:rPr lang="zh-CN" altLang="en-US">
                <a:ea typeface="仿宋_GB2312" pitchFamily="49" charset="-122"/>
              </a:rPr>
              <a:t>，其中</a:t>
            </a:r>
            <a:r>
              <a:rPr lang="en-US" altLang="zh-CN">
                <a:ea typeface="仿宋_GB2312" pitchFamily="49" charset="-122"/>
              </a:rPr>
              <a:t>E</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 V</a:t>
            </a:r>
            <a:r>
              <a:rPr lang="en-US" altLang="zh-CN" baseline="-25000">
                <a:ea typeface="仿宋_GB2312" pitchFamily="49" charset="-122"/>
              </a:rPr>
              <a:t>3</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zh-CN" altLang="en-US">
                <a:ea typeface="仿宋_GB2312" pitchFamily="49" charset="-122"/>
              </a:rPr>
              <a:t>中边关联的顶点集，记为</a:t>
            </a:r>
            <a:r>
              <a:rPr lang="en-US" altLang="zh-CN">
                <a:ea typeface="仿宋_GB2312" pitchFamily="49" charset="-122"/>
              </a:rPr>
              <a:t>G</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（２）</a:t>
            </a:r>
            <a:r>
              <a:rPr lang="en-US" altLang="zh-CN">
                <a:ea typeface="仿宋_GB2312" pitchFamily="49" charset="-122"/>
              </a:rPr>
              <a:t>G</a:t>
            </a:r>
            <a:r>
              <a:rPr lang="en-US" altLang="zh-CN" baseline="-25000">
                <a:ea typeface="仿宋_GB2312" pitchFamily="49" charset="-122"/>
              </a:rPr>
              <a:t>1</a:t>
            </a:r>
            <a:r>
              <a:rPr lang="zh-CN" altLang="en-US">
                <a:ea typeface="仿宋_GB2312" pitchFamily="49" charset="-122"/>
              </a:rPr>
              <a:t>和</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的</a:t>
            </a:r>
            <a:r>
              <a:rPr lang="zh-CN" altLang="en-US">
                <a:solidFill>
                  <a:srgbClr val="FF0000"/>
                </a:solidFill>
                <a:ea typeface="仿宋_GB2312" pitchFamily="49" charset="-122"/>
              </a:rPr>
              <a:t>交</a:t>
            </a:r>
            <a:r>
              <a:rPr lang="zh-CN" altLang="en-US">
                <a:ea typeface="仿宋_GB2312" pitchFamily="49" charset="-122"/>
              </a:rPr>
              <a:t>运算定义为图</a:t>
            </a:r>
            <a:r>
              <a:rPr lang="en-US" altLang="zh-CN">
                <a:ea typeface="仿宋_GB2312" pitchFamily="49" charset="-122"/>
              </a:rPr>
              <a:t>G</a:t>
            </a:r>
            <a:r>
              <a:rPr lang="en-US" altLang="zh-CN" baseline="-25000">
                <a:ea typeface="仿宋_GB2312" pitchFamily="49" charset="-122"/>
              </a:rPr>
              <a:t>3</a:t>
            </a:r>
            <a:r>
              <a:rPr lang="en-US" altLang="zh-CN">
                <a:ea typeface="仿宋_GB2312" pitchFamily="49" charset="-122"/>
              </a:rPr>
              <a:t>=&lt;V</a:t>
            </a:r>
            <a:r>
              <a:rPr lang="en-US" altLang="zh-CN" baseline="-25000">
                <a:ea typeface="仿宋_GB2312" pitchFamily="49" charset="-122"/>
              </a:rPr>
              <a:t>3</a:t>
            </a:r>
            <a:r>
              <a:rPr lang="en-US" altLang="zh-CN">
                <a:ea typeface="仿宋_GB2312" pitchFamily="49" charset="-122"/>
              </a:rPr>
              <a:t>,E</a:t>
            </a:r>
            <a:r>
              <a:rPr lang="en-US" altLang="zh-CN" baseline="-25000">
                <a:ea typeface="仿宋_GB2312" pitchFamily="49" charset="-122"/>
              </a:rPr>
              <a:t>3</a:t>
            </a:r>
            <a:r>
              <a:rPr lang="en-US" altLang="zh-CN">
                <a:ea typeface="仿宋_GB2312" pitchFamily="49" charset="-122"/>
              </a:rPr>
              <a:t>&gt; </a:t>
            </a:r>
            <a:r>
              <a:rPr lang="zh-CN" altLang="en-US">
                <a:ea typeface="仿宋_GB2312" pitchFamily="49" charset="-122"/>
              </a:rPr>
              <a:t>，其中，</a:t>
            </a:r>
            <a:r>
              <a:rPr lang="en-US" altLang="zh-CN">
                <a:ea typeface="仿宋_GB2312" pitchFamily="49" charset="-122"/>
              </a:rPr>
              <a:t>E</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 V</a:t>
            </a:r>
            <a:r>
              <a:rPr lang="en-US" altLang="zh-CN" baseline="-25000">
                <a:ea typeface="仿宋_GB2312" pitchFamily="49" charset="-122"/>
              </a:rPr>
              <a:t>3</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1</a:t>
            </a:r>
            <a:r>
              <a:rPr lang="en-US" altLang="zh-CN">
                <a:ea typeface="仿宋_GB2312" pitchFamily="49" charset="-122"/>
              </a:rPr>
              <a:t>∩E</a:t>
            </a:r>
            <a:r>
              <a:rPr lang="en-US" altLang="zh-CN" baseline="-25000">
                <a:ea typeface="仿宋_GB2312" pitchFamily="49" charset="-122"/>
              </a:rPr>
              <a:t>2</a:t>
            </a:r>
            <a:r>
              <a:rPr lang="zh-CN" altLang="en-US">
                <a:ea typeface="仿宋_GB2312" pitchFamily="49" charset="-122"/>
              </a:rPr>
              <a:t>中边关联的顶点集，记为</a:t>
            </a:r>
            <a:r>
              <a:rPr lang="en-US" altLang="zh-CN">
                <a:ea typeface="仿宋_GB2312" pitchFamily="49" charset="-122"/>
              </a:rPr>
              <a:t>G</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 ∩G</a:t>
            </a:r>
            <a:r>
              <a:rPr lang="en-US" altLang="zh-CN" baseline="-25000">
                <a:ea typeface="仿宋_GB2312" pitchFamily="49" charset="-122"/>
              </a:rPr>
              <a:t>2</a:t>
            </a:r>
            <a:r>
              <a:rPr lang="zh-CN" altLang="en-US">
                <a:ea typeface="仿宋_GB2312" pitchFamily="49" charset="-122"/>
              </a:rPr>
              <a:t>。</a:t>
            </a:r>
            <a:endParaRPr lang="zh-CN" altLang="en-US">
              <a:ea typeface="楷体_GB2312" pitchFamily="49" charset="-122"/>
            </a:endParaRPr>
          </a:p>
          <a:p>
            <a:pPr algn="just" eaLnBrk="1" hangingPunct="1">
              <a:buFont typeface="Wingdings" panose="05000000000000000000" pitchFamily="2" charset="2"/>
              <a:buNone/>
            </a:pPr>
            <a:r>
              <a:rPr lang="zh-CN" altLang="en-US">
                <a:ea typeface="仿宋_GB2312" pitchFamily="49" charset="-122"/>
              </a:rPr>
              <a:t>（３）</a:t>
            </a:r>
            <a:r>
              <a:rPr lang="en-US" altLang="zh-CN">
                <a:ea typeface="仿宋_GB2312" pitchFamily="49" charset="-122"/>
              </a:rPr>
              <a:t>G</a:t>
            </a:r>
            <a:r>
              <a:rPr lang="en-US" altLang="zh-CN" baseline="-25000">
                <a:ea typeface="仿宋_GB2312" pitchFamily="49" charset="-122"/>
              </a:rPr>
              <a:t>1</a:t>
            </a:r>
            <a:r>
              <a:rPr lang="zh-CN" altLang="en-US">
                <a:ea typeface="仿宋_GB2312" pitchFamily="49" charset="-122"/>
              </a:rPr>
              <a:t>和</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的</a:t>
            </a:r>
            <a:r>
              <a:rPr lang="zh-CN" altLang="en-US">
                <a:solidFill>
                  <a:srgbClr val="FF0000"/>
                </a:solidFill>
                <a:ea typeface="仿宋_GB2312" pitchFamily="49" charset="-122"/>
              </a:rPr>
              <a:t>差</a:t>
            </a:r>
            <a:r>
              <a:rPr lang="zh-CN" altLang="en-US">
                <a:ea typeface="仿宋_GB2312" pitchFamily="49" charset="-122"/>
              </a:rPr>
              <a:t>运算定义为图</a:t>
            </a:r>
            <a:r>
              <a:rPr lang="en-US" altLang="zh-CN">
                <a:ea typeface="仿宋_GB2312" pitchFamily="49" charset="-122"/>
              </a:rPr>
              <a:t>G</a:t>
            </a:r>
            <a:r>
              <a:rPr lang="en-US" altLang="zh-CN" baseline="-25000">
                <a:ea typeface="仿宋_GB2312" pitchFamily="49" charset="-122"/>
              </a:rPr>
              <a:t>3</a:t>
            </a:r>
            <a:r>
              <a:rPr lang="en-US" altLang="zh-CN">
                <a:ea typeface="仿宋_GB2312" pitchFamily="49" charset="-122"/>
              </a:rPr>
              <a:t>=&lt;V</a:t>
            </a:r>
            <a:r>
              <a:rPr lang="en-US" altLang="zh-CN" baseline="-25000">
                <a:ea typeface="仿宋_GB2312" pitchFamily="49" charset="-122"/>
              </a:rPr>
              <a:t>3</a:t>
            </a:r>
            <a:r>
              <a:rPr lang="en-US" altLang="zh-CN">
                <a:ea typeface="仿宋_GB2312" pitchFamily="49" charset="-122"/>
              </a:rPr>
              <a:t>,E</a:t>
            </a:r>
            <a:r>
              <a:rPr lang="en-US" altLang="zh-CN" baseline="-25000">
                <a:ea typeface="仿宋_GB2312" pitchFamily="49" charset="-122"/>
              </a:rPr>
              <a:t>3</a:t>
            </a:r>
            <a:r>
              <a:rPr lang="en-US" altLang="zh-CN">
                <a:ea typeface="仿宋_GB2312" pitchFamily="49" charset="-122"/>
              </a:rPr>
              <a:t>&gt; </a:t>
            </a:r>
            <a:r>
              <a:rPr lang="zh-CN" altLang="en-US">
                <a:ea typeface="仿宋_GB2312" pitchFamily="49" charset="-122"/>
              </a:rPr>
              <a:t>，其中，</a:t>
            </a:r>
            <a:r>
              <a:rPr lang="en-US" altLang="zh-CN">
                <a:ea typeface="仿宋_GB2312" pitchFamily="49" charset="-122"/>
              </a:rPr>
              <a:t>E</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E</a:t>
            </a:r>
            <a:r>
              <a:rPr lang="en-US" altLang="zh-CN" baseline="-25000">
                <a:ea typeface="仿宋_GB2312" pitchFamily="49" charset="-122"/>
              </a:rPr>
              <a:t>1</a:t>
            </a:r>
            <a:r>
              <a:rPr lang="zh-CN" altLang="en-US">
                <a:ea typeface="仿宋_GB2312" pitchFamily="49" charset="-122"/>
              </a:rPr>
              <a:t>－</a:t>
            </a:r>
            <a:r>
              <a:rPr lang="en-US" altLang="zh-CN">
                <a:ea typeface="仿宋_GB2312" pitchFamily="49" charset="-122"/>
              </a:rPr>
              <a:t>E</a:t>
            </a:r>
            <a:r>
              <a:rPr lang="en-US" altLang="zh-CN" baseline="-25000">
                <a:ea typeface="仿宋_GB2312" pitchFamily="49" charset="-122"/>
              </a:rPr>
              <a:t>2</a:t>
            </a:r>
            <a:r>
              <a:rPr lang="en-US" altLang="zh-CN">
                <a:ea typeface="仿宋_GB2312" pitchFamily="49" charset="-122"/>
              </a:rPr>
              <a:t>, V</a:t>
            </a:r>
            <a:r>
              <a:rPr lang="en-US" altLang="zh-CN" baseline="-25000">
                <a:ea typeface="仿宋_GB2312" pitchFamily="49" charset="-122"/>
              </a:rPr>
              <a:t>3</a:t>
            </a:r>
            <a:r>
              <a:rPr lang="zh-CN" altLang="en-US">
                <a:ea typeface="仿宋_GB2312" pitchFamily="49" charset="-122"/>
              </a:rPr>
              <a:t>为</a:t>
            </a:r>
            <a:r>
              <a:rPr lang="en-US" altLang="zh-CN">
                <a:ea typeface="仿宋_GB2312" pitchFamily="49" charset="-122"/>
              </a:rPr>
              <a:t>E</a:t>
            </a:r>
            <a:r>
              <a:rPr lang="en-US" altLang="zh-CN" baseline="-25000">
                <a:ea typeface="仿宋_GB2312" pitchFamily="49" charset="-122"/>
              </a:rPr>
              <a:t>3</a:t>
            </a:r>
            <a:r>
              <a:rPr lang="zh-CN" altLang="en-US">
                <a:ea typeface="仿宋_GB2312" pitchFamily="49" charset="-122"/>
              </a:rPr>
              <a:t>中边所关联的顶点集，记为</a:t>
            </a:r>
            <a:r>
              <a:rPr lang="en-US" altLang="zh-CN">
                <a:ea typeface="仿宋_GB2312" pitchFamily="49" charset="-122"/>
              </a:rPr>
              <a:t>G</a:t>
            </a:r>
            <a:r>
              <a:rPr lang="en-US" altLang="zh-CN" baseline="-25000">
                <a:ea typeface="仿宋_GB2312" pitchFamily="49" charset="-122"/>
              </a:rPr>
              <a:t>3</a:t>
            </a:r>
            <a:r>
              <a:rPr lang="zh-CN" altLang="en-US">
                <a:ea typeface="仿宋_GB2312" pitchFamily="49" charset="-122"/>
              </a:rPr>
              <a:t>＝</a:t>
            </a:r>
            <a:r>
              <a:rPr lang="en-US" altLang="zh-CN">
                <a:ea typeface="仿宋_GB2312" pitchFamily="49" charset="-122"/>
              </a:rPr>
              <a:t>G</a:t>
            </a:r>
            <a:r>
              <a:rPr lang="en-US" altLang="zh-CN" baseline="-25000">
                <a:ea typeface="仿宋_GB2312" pitchFamily="49" charset="-122"/>
              </a:rPr>
              <a:t>1</a:t>
            </a:r>
            <a:r>
              <a:rPr lang="zh-CN" altLang="en-US">
                <a:ea typeface="仿宋_GB2312" pitchFamily="49" charset="-122"/>
              </a:rPr>
              <a:t>－</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a:t>
            </a:r>
            <a:endParaRPr lang="zh-CN" altLang="en-US">
              <a:ea typeface="楷体_GB2312" pitchFamily="49" charset="-122"/>
            </a:endParaRPr>
          </a:p>
          <a:p>
            <a:pPr eaLnBrk="1" hangingPunct="1">
              <a:buFont typeface="Wingdings" panose="05000000000000000000" pitchFamily="2" charset="2"/>
              <a:buNone/>
            </a:pPr>
            <a:r>
              <a:rPr lang="zh-CN" altLang="en-US">
                <a:ea typeface="仿宋_GB2312" pitchFamily="49" charset="-122"/>
              </a:rPr>
              <a:t>（４）</a:t>
            </a:r>
            <a:r>
              <a:rPr lang="en-US" altLang="zh-CN">
                <a:ea typeface="仿宋_GB2312" pitchFamily="49" charset="-122"/>
              </a:rPr>
              <a:t>G</a:t>
            </a:r>
            <a:r>
              <a:rPr lang="en-US" altLang="zh-CN" baseline="-25000">
                <a:ea typeface="仿宋_GB2312" pitchFamily="49" charset="-122"/>
              </a:rPr>
              <a:t>1</a:t>
            </a:r>
            <a:r>
              <a:rPr lang="zh-CN" altLang="en-US">
                <a:ea typeface="仿宋_GB2312" pitchFamily="49" charset="-122"/>
              </a:rPr>
              <a:t>和</a:t>
            </a:r>
            <a:r>
              <a:rPr lang="en-US" altLang="zh-CN">
                <a:ea typeface="仿宋_GB2312" pitchFamily="49" charset="-122"/>
              </a:rPr>
              <a:t>G</a:t>
            </a:r>
            <a:r>
              <a:rPr lang="en-US" altLang="zh-CN" baseline="-25000">
                <a:ea typeface="仿宋_GB2312" pitchFamily="49" charset="-122"/>
              </a:rPr>
              <a:t>2</a:t>
            </a:r>
            <a:r>
              <a:rPr lang="zh-CN" altLang="en-US">
                <a:ea typeface="仿宋_GB2312" pitchFamily="49" charset="-122"/>
              </a:rPr>
              <a:t>的</a:t>
            </a:r>
            <a:r>
              <a:rPr lang="zh-CN" altLang="en-US">
                <a:solidFill>
                  <a:srgbClr val="FF0000"/>
                </a:solidFill>
                <a:ea typeface="仿宋_GB2312" pitchFamily="49" charset="-122"/>
              </a:rPr>
              <a:t>环和</a:t>
            </a:r>
            <a:r>
              <a:rPr lang="zh-CN" altLang="en-US">
                <a:ea typeface="仿宋_GB2312" pitchFamily="49" charset="-122"/>
              </a:rPr>
              <a:t>运算定义为</a:t>
            </a:r>
            <a:r>
              <a:rPr lang="en-US" altLang="zh-CN">
                <a:ea typeface="仿宋_GB2312" pitchFamily="49" charset="-122"/>
              </a:rPr>
              <a:t>G</a:t>
            </a:r>
            <a:r>
              <a:rPr lang="en-US" altLang="zh-CN" baseline="-25000">
                <a:ea typeface="仿宋_GB2312" pitchFamily="49" charset="-122"/>
              </a:rPr>
              <a:t>3</a:t>
            </a:r>
            <a:r>
              <a:rPr lang="en-US" altLang="zh-CN">
                <a:ea typeface="仿宋_GB2312" pitchFamily="49" charset="-122"/>
              </a:rPr>
              <a:t>=&lt;V</a:t>
            </a:r>
            <a:r>
              <a:rPr lang="en-US" altLang="zh-CN" baseline="-25000">
                <a:ea typeface="仿宋_GB2312" pitchFamily="49" charset="-122"/>
              </a:rPr>
              <a:t>3</a:t>
            </a:r>
            <a:r>
              <a:rPr lang="en-US" altLang="zh-CN">
                <a:ea typeface="仿宋_GB2312" pitchFamily="49" charset="-122"/>
              </a:rPr>
              <a:t>,E</a:t>
            </a:r>
            <a:r>
              <a:rPr lang="en-US" altLang="zh-CN" baseline="-25000">
                <a:ea typeface="仿宋_GB2312" pitchFamily="49" charset="-122"/>
              </a:rPr>
              <a:t>3</a:t>
            </a:r>
            <a:r>
              <a:rPr lang="en-US" altLang="zh-CN">
                <a:ea typeface="仿宋_GB2312" pitchFamily="49" charset="-122"/>
              </a:rPr>
              <a:t>&gt; </a:t>
            </a:r>
            <a:r>
              <a:rPr lang="zh-CN" altLang="en-US">
                <a:ea typeface="仿宋_GB2312" pitchFamily="49" charset="-122"/>
              </a:rPr>
              <a:t>， </a:t>
            </a:r>
            <a:r>
              <a:rPr lang="en-US" altLang="zh-CN">
                <a:ea typeface="仿宋_GB2312" pitchFamily="49" charset="-122"/>
              </a:rPr>
              <a:t>G</a:t>
            </a:r>
            <a:r>
              <a:rPr lang="en-US" altLang="zh-CN" baseline="-25000">
                <a:ea typeface="仿宋_GB2312" pitchFamily="49" charset="-122"/>
              </a:rPr>
              <a:t>3</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∪G</a:t>
            </a:r>
            <a:r>
              <a:rPr lang="en-US" altLang="zh-CN" baseline="-25000">
                <a:ea typeface="仿宋_GB2312" pitchFamily="49" charset="-122"/>
              </a:rPr>
              <a:t>2</a:t>
            </a:r>
            <a:r>
              <a:rPr lang="en-US" altLang="zh-CN">
                <a:ea typeface="仿宋_GB2312" pitchFamily="49" charset="-122"/>
              </a:rPr>
              <a:t>)</a:t>
            </a:r>
            <a:r>
              <a:rPr lang="zh-CN" altLang="en-US">
                <a:ea typeface="仿宋_GB2312" pitchFamily="49" charset="-122"/>
              </a:rPr>
              <a:t>－</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∩G</a:t>
            </a:r>
            <a:r>
              <a:rPr lang="en-US" altLang="zh-CN" baseline="-25000">
                <a:ea typeface="仿宋_GB2312" pitchFamily="49" charset="-122"/>
              </a:rPr>
              <a:t>2</a:t>
            </a:r>
            <a:r>
              <a:rPr lang="en-US" altLang="zh-CN">
                <a:ea typeface="仿宋_GB2312" pitchFamily="49" charset="-122"/>
              </a:rPr>
              <a:t>)</a:t>
            </a:r>
            <a:r>
              <a:rPr lang="zh-CN" altLang="en-US">
                <a:ea typeface="仿宋_GB2312" pitchFamily="49" charset="-122"/>
              </a:rPr>
              <a:t>，记为</a:t>
            </a:r>
            <a:r>
              <a:rPr lang="en-US" altLang="zh-CN">
                <a:ea typeface="仿宋_GB2312" pitchFamily="49" charset="-122"/>
              </a:rPr>
              <a:t>G</a:t>
            </a:r>
            <a:r>
              <a:rPr lang="en-US" altLang="zh-CN" baseline="-25000">
                <a:ea typeface="仿宋_GB2312" pitchFamily="49" charset="-122"/>
              </a:rPr>
              <a:t>1</a:t>
            </a:r>
            <a:r>
              <a:rPr lang="en-US" altLang="zh-CN">
                <a:ea typeface="仿宋_GB2312" pitchFamily="49" charset="-122"/>
              </a:rPr>
              <a:t> </a:t>
            </a:r>
            <a:r>
              <a:rPr lang="en-US" altLang="zh-CN">
                <a:latin typeface="宋体" panose="02010600030101010101" pitchFamily="2" charset="-122"/>
                <a:sym typeface="Symbol" panose="05050102010706020507" pitchFamily="18" charset="2"/>
              </a:rPr>
              <a:t></a:t>
            </a:r>
            <a:r>
              <a:rPr lang="en-US" altLang="zh-CN">
                <a:ea typeface="仿宋_GB2312" pitchFamily="49" charset="-122"/>
              </a:rPr>
              <a:t> G</a:t>
            </a:r>
            <a:r>
              <a:rPr lang="en-US" altLang="zh-CN" baseline="-25000">
                <a:ea typeface="仿宋_GB2312" pitchFamily="49" charset="-122"/>
              </a:rPr>
              <a:t>2</a:t>
            </a:r>
            <a:r>
              <a:rPr lang="en-US" altLang="zh-CN">
                <a:ea typeface="仿宋_GB2312" pitchFamily="49" charset="-122"/>
              </a:rPr>
              <a:t> </a:t>
            </a:r>
            <a:r>
              <a:rPr lang="zh-CN" altLang="en-US">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6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6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64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49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73AAFD9B-8563-4914-A8AA-C1C44DB08810}"/>
              </a:ext>
            </a:extLst>
          </p:cNvPr>
          <p:cNvSpPr>
            <a:spLocks noGrp="1"/>
          </p:cNvSpPr>
          <p:nvPr>
            <p:ph type="title"/>
          </p:nvPr>
        </p:nvSpPr>
        <p:spPr/>
        <p:txBody>
          <a:bodyPr/>
          <a:lstStyle/>
          <a:p>
            <a:r>
              <a:rPr lang="zh-CN" altLang="en-US"/>
              <a:t>作业</a:t>
            </a:r>
          </a:p>
        </p:txBody>
      </p:sp>
      <p:sp>
        <p:nvSpPr>
          <p:cNvPr id="84995" name="Content Placeholder 2">
            <a:extLst>
              <a:ext uri="{FF2B5EF4-FFF2-40B4-BE49-F238E27FC236}">
                <a16:creationId xmlns:a16="http://schemas.microsoft.com/office/drawing/2014/main" id="{3571EB4E-A414-47C9-AB70-3211E519E75F}"/>
              </a:ext>
            </a:extLst>
          </p:cNvPr>
          <p:cNvSpPr>
            <a:spLocks noGrp="1"/>
          </p:cNvSpPr>
          <p:nvPr>
            <p:ph idx="1"/>
          </p:nvPr>
        </p:nvSpPr>
        <p:spPr/>
        <p:txBody>
          <a:bodyPr/>
          <a:lstStyle/>
          <a:p>
            <a:r>
              <a:rPr lang="en-US" altLang="zh-CN"/>
              <a:t>5</a:t>
            </a:r>
            <a:r>
              <a:rPr lang="zh-CN" altLang="en-US"/>
              <a:t>，</a:t>
            </a:r>
            <a:r>
              <a:rPr lang="en-US" altLang="zh-CN"/>
              <a:t>6</a:t>
            </a:r>
            <a:r>
              <a:rPr lang="zh-CN" altLang="en-US"/>
              <a:t>，</a:t>
            </a:r>
            <a:r>
              <a:rPr lang="en-US" altLang="zh-CN"/>
              <a:t>11</a:t>
            </a:r>
            <a:r>
              <a:rPr lang="zh-CN" altLang="en-US"/>
              <a:t>，</a:t>
            </a:r>
            <a:r>
              <a:rPr lang="en-US" altLang="zh-CN"/>
              <a:t>14</a:t>
            </a:r>
            <a:r>
              <a:rPr lang="zh-CN" altLang="en-US"/>
              <a:t>，</a:t>
            </a:r>
            <a:r>
              <a:rPr lang="en-US" altLang="zh-CN"/>
              <a:t>17</a:t>
            </a:r>
          </a:p>
          <a:p>
            <a:r>
              <a:rPr lang="en-US" altLang="zh-CN"/>
              <a:t>21</a:t>
            </a:r>
            <a:r>
              <a:rPr lang="zh-CN" altLang="en-US"/>
              <a:t>，</a:t>
            </a:r>
            <a:r>
              <a:rPr lang="en-US" altLang="zh-CN"/>
              <a:t>23</a:t>
            </a:r>
            <a:r>
              <a:rPr lang="zh-CN" altLang="en-US"/>
              <a:t>，</a:t>
            </a:r>
            <a:r>
              <a:rPr lang="en-US" altLang="zh-CN"/>
              <a:t>25</a:t>
            </a:r>
            <a:r>
              <a:rPr lang="zh-CN" altLang="en-US"/>
              <a:t>，</a:t>
            </a:r>
            <a:r>
              <a:rPr lang="en-US" altLang="zh-CN"/>
              <a:t>33</a:t>
            </a:r>
            <a:r>
              <a:rPr lang="zh-CN" altLang="en-US"/>
              <a:t>，</a:t>
            </a:r>
            <a:r>
              <a:rPr lang="en-US" altLang="zh-CN"/>
              <a:t>40</a:t>
            </a:r>
          </a:p>
          <a:p>
            <a:r>
              <a:rPr lang="en-US" altLang="zh-CN"/>
              <a:t>44</a:t>
            </a:r>
            <a:r>
              <a:rPr lang="zh-CN" altLang="en-US"/>
              <a:t>，</a:t>
            </a:r>
            <a:r>
              <a:rPr lang="en-US" altLang="zh-CN"/>
              <a:t>46</a:t>
            </a:r>
            <a:r>
              <a:rPr lang="zh-CN" altLang="en-US"/>
              <a:t>，</a:t>
            </a:r>
            <a:r>
              <a:rPr lang="en-US" altLang="zh-CN"/>
              <a:t>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849BCE2-15B4-4380-BD23-D48FA6C3CFFF}"/>
              </a:ext>
            </a:extLst>
          </p:cNvPr>
          <p:cNvSpPr>
            <a:spLocks noGrp="1" noChangeArrowheads="1"/>
          </p:cNvSpPr>
          <p:nvPr>
            <p:ph type="title"/>
          </p:nvPr>
        </p:nvSpPr>
        <p:spPr>
          <a:xfrm>
            <a:off x="685800" y="474663"/>
            <a:ext cx="7772400" cy="611187"/>
          </a:xfrm>
        </p:spPr>
        <p:txBody>
          <a:bodyPr/>
          <a:lstStyle/>
          <a:p>
            <a:pPr eaLnBrk="1" hangingPunct="1"/>
            <a:r>
              <a:rPr lang="zh-CN" altLang="en-US"/>
              <a:t>第十四章　图的基本概念</a:t>
            </a:r>
          </a:p>
        </p:txBody>
      </p:sp>
      <p:sp>
        <p:nvSpPr>
          <p:cNvPr id="28675" name="Rectangle 3">
            <a:extLst>
              <a:ext uri="{FF2B5EF4-FFF2-40B4-BE49-F238E27FC236}">
                <a16:creationId xmlns:a16="http://schemas.microsoft.com/office/drawing/2014/main" id="{612B0D0F-8E4E-4EC7-8ACF-53FEE2476D87}"/>
              </a:ext>
            </a:extLst>
          </p:cNvPr>
          <p:cNvSpPr>
            <a:spLocks noGrp="1" noChangeArrowheads="1"/>
          </p:cNvSpPr>
          <p:nvPr>
            <p:ph type="body" idx="1"/>
          </p:nvPr>
        </p:nvSpPr>
        <p:spPr>
          <a:xfrm>
            <a:off x="655638" y="1500188"/>
            <a:ext cx="7773987" cy="4789487"/>
          </a:xfrm>
        </p:spPr>
        <p:txBody>
          <a:bodyPr/>
          <a:lstStyle/>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sz="3600"/>
              <a:t>    第一节：图</a:t>
            </a:r>
          </a:p>
          <a:p>
            <a:pPr eaLnBrk="1" hangingPunct="1"/>
            <a:endParaRPr lang="zh-CN" altLang="en-US" sz="3600"/>
          </a:p>
          <a:p>
            <a:pPr eaLnBrk="1" hangingPunct="1">
              <a:buFont typeface="Wingdings" panose="05000000000000000000" pitchFamily="2" charset="2"/>
              <a:buNone/>
            </a:pPr>
            <a:r>
              <a:rPr lang="zh-CN" altLang="en-US" sz="3600"/>
              <a:t>    第二节：通路、回路、图的连通性</a:t>
            </a:r>
            <a:endParaRPr lang="en-US" altLang="zh-CN" sz="3600"/>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r>
              <a:rPr lang="zh-CN" altLang="en-US" sz="3600"/>
              <a:t>　第三节：图的矩阵表示和运算</a:t>
            </a:r>
            <a:endParaRPr lang="en-US" altLang="zh-CN" sz="3600"/>
          </a:p>
          <a:p>
            <a:pPr eaLnBrk="1" hangingPunct="1">
              <a:buFont typeface="Wingdings" panose="05000000000000000000" pitchFamily="2" charset="2"/>
              <a:buNone/>
            </a:pPr>
            <a:endParaRPr lang="en-US" altLang="zh-CN" sz="3600"/>
          </a:p>
          <a:p>
            <a:pPr eaLnBrk="1" hangingPunct="1">
              <a:buFont typeface="Wingdings" panose="05000000000000000000" pitchFamily="2" charset="2"/>
              <a:buNone/>
            </a:pPr>
            <a:endParaRPr lang="en-US" altLang="zh-CN" sz="3600">
              <a:solidFill>
                <a:schemeClr val="bg2"/>
              </a:solidFill>
            </a:endParaRPr>
          </a:p>
          <a:p>
            <a:pPr eaLnBrk="1" hangingPunct="1">
              <a:buFont typeface="Wingdings" panose="05000000000000000000" pitchFamily="2" charset="2"/>
              <a:buNone/>
            </a:pPr>
            <a:endParaRPr lang="zh-CN" altLang="en-US" sz="3600">
              <a:solidFill>
                <a:schemeClr val="bg2"/>
              </a:solidFill>
            </a:endParaRPr>
          </a:p>
          <a:p>
            <a:pPr eaLnBrk="1" hangingPunct="1">
              <a:buFont typeface="Wingdings" panose="05000000000000000000" pitchFamily="2" charset="2"/>
              <a:buNone/>
            </a:pPr>
            <a:endParaRPr lang="zh-CN" altLang="en-US">
              <a:solidFill>
                <a:schemeClr val="accent2"/>
              </a:solidFill>
              <a:latin typeface="Verdana" panose="020B0604030504040204" pitchFamily="34" charset="0"/>
            </a:endParaRPr>
          </a:p>
          <a:p>
            <a:pPr lvl="1" eaLnBrk="1" hangingPunct="1">
              <a:buFont typeface="Wingdings" panose="05000000000000000000" pitchFamily="2" charset="2"/>
              <a:buNone/>
            </a:pPr>
            <a:r>
              <a:rPr lang="en-US" altLang="zh-CN" sz="3600">
                <a:solidFill>
                  <a:schemeClr val="tx1"/>
                </a:solidFill>
                <a:latin typeface="Verdana" panose="020B0604030504040204" pitchFamily="34" charset="0"/>
              </a:rPr>
              <a:t>  </a:t>
            </a:r>
            <a:endParaRPr lang="zh-CN" altLang="en-US" sz="3600">
              <a:solidFill>
                <a:schemeClr val="tx1"/>
              </a:solidFill>
              <a:latin typeface="Verdana" panose="020B0604030504040204" pitchFamily="34" charset="0"/>
            </a:endParaRPr>
          </a:p>
        </p:txBody>
      </p:sp>
      <p:pic>
        <p:nvPicPr>
          <p:cNvPr id="28676" name="Picture 21" descr="images">
            <a:extLst>
              <a:ext uri="{FF2B5EF4-FFF2-40B4-BE49-F238E27FC236}">
                <a16:creationId xmlns:a16="http://schemas.microsoft.com/office/drawing/2014/main" id="{A8D6F93F-9E7A-4F55-A22B-256298020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571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1" descr="images">
            <a:extLst>
              <a:ext uri="{FF2B5EF4-FFF2-40B4-BE49-F238E27FC236}">
                <a16:creationId xmlns:a16="http://schemas.microsoft.com/office/drawing/2014/main" id="{89604574-8C59-4858-A172-0FBACA7A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282950"/>
            <a:ext cx="571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21" descr="images">
            <a:extLst>
              <a:ext uri="{FF2B5EF4-FFF2-40B4-BE49-F238E27FC236}">
                <a16:creationId xmlns:a16="http://schemas.microsoft.com/office/drawing/2014/main" id="{0CA49BE9-EA66-46C5-83D0-3EBD3F928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4568825"/>
            <a:ext cx="571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离散数学（东南大学）">
  <a:themeElements>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fontScheme name="xobjects">
      <a:majorFont>
        <a:latin typeface="Verdan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xobject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xobject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xobject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xobject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x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x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x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11754</TotalTime>
  <Words>6652</Words>
  <Application>Microsoft Office PowerPoint</Application>
  <PresentationFormat>全屏显示(4:3)</PresentationFormat>
  <Paragraphs>531</Paragraphs>
  <Slides>82</Slides>
  <Notes>65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82</vt:i4>
      </vt:variant>
    </vt:vector>
  </HeadingPairs>
  <TitlesOfParts>
    <vt:vector size="101" baseType="lpstr">
      <vt:lpstr>Times New Roman</vt:lpstr>
      <vt:lpstr>宋体</vt:lpstr>
      <vt:lpstr>Arial</vt:lpstr>
      <vt:lpstr>Verdana</vt:lpstr>
      <vt:lpstr>Wingdings</vt:lpstr>
      <vt:lpstr>仿宋_GB2312</vt:lpstr>
      <vt:lpstr>楷体_GB2312</vt:lpstr>
      <vt:lpstr>中空宋体-10Point</vt:lpstr>
      <vt:lpstr>Roman 20cpi</vt:lpstr>
      <vt:lpstr>Lucida Console</vt:lpstr>
      <vt:lpstr>Symbol</vt:lpstr>
      <vt:lpstr>黑体</vt:lpstr>
      <vt:lpstr>离散数学（东南大学）</vt:lpstr>
      <vt:lpstr>Microsoft PowerPoint 97-2003 幻灯片</vt:lpstr>
      <vt:lpstr>Equation</vt:lpstr>
      <vt:lpstr>MathType 5.0 Equation</vt:lpstr>
      <vt:lpstr>画笔图片</vt:lpstr>
      <vt:lpstr>公式</vt:lpstr>
      <vt:lpstr>Microsoft 公式 3.0</vt:lpstr>
      <vt:lpstr>第十四章　图的基本概念</vt:lpstr>
      <vt:lpstr>七桥问题</vt:lpstr>
      <vt:lpstr>图论</vt:lpstr>
      <vt:lpstr>棋盘上马的行走路线问题</vt:lpstr>
      <vt:lpstr>棋盘上马的行走路线问题</vt:lpstr>
      <vt:lpstr>环游世界各国的问题</vt:lpstr>
      <vt:lpstr>四色猜想</vt:lpstr>
      <vt:lpstr>图论</vt:lpstr>
      <vt:lpstr>第十四章　图的基本概念</vt:lpstr>
      <vt:lpstr>第一节：图</vt:lpstr>
      <vt:lpstr>PowerPoint 演示文稿</vt:lpstr>
      <vt:lpstr>一些定义</vt:lpstr>
      <vt:lpstr>一些定义</vt:lpstr>
      <vt:lpstr>一些定义</vt:lpstr>
      <vt:lpstr>一些定义</vt:lpstr>
      <vt:lpstr>一些定义</vt:lpstr>
      <vt:lpstr>一些定义</vt:lpstr>
      <vt:lpstr>例　1</vt:lpstr>
      <vt:lpstr>握手定理</vt:lpstr>
      <vt:lpstr>例 2</vt:lpstr>
      <vt:lpstr>回顾</vt:lpstr>
      <vt:lpstr>回顾</vt:lpstr>
      <vt:lpstr>例 3</vt:lpstr>
      <vt:lpstr>握手定理的推论</vt:lpstr>
      <vt:lpstr>可图化、可简单图化</vt:lpstr>
      <vt:lpstr>可图化的判断定理</vt:lpstr>
      <vt:lpstr>可图化</vt:lpstr>
      <vt:lpstr>同构的定义</vt:lpstr>
      <vt:lpstr>例4</vt:lpstr>
      <vt:lpstr>例 5</vt:lpstr>
      <vt:lpstr>同构的性质</vt:lpstr>
      <vt:lpstr>完全图</vt:lpstr>
      <vt:lpstr>特殊图</vt:lpstr>
      <vt:lpstr>子图的定义</vt:lpstr>
      <vt:lpstr>例 6</vt:lpstr>
      <vt:lpstr>例 7</vt:lpstr>
      <vt:lpstr>补图</vt:lpstr>
      <vt:lpstr>例 8　</vt:lpstr>
      <vt:lpstr>图的操作</vt:lpstr>
      <vt:lpstr>第十四章　图的基本概念</vt:lpstr>
      <vt:lpstr>14.2 通路和回路</vt:lpstr>
      <vt:lpstr>14.2 通路和回路</vt:lpstr>
      <vt:lpstr>例 1</vt:lpstr>
      <vt:lpstr>通路的性质</vt:lpstr>
      <vt:lpstr>通路和回路的性质</vt:lpstr>
      <vt:lpstr>通路和回路</vt:lpstr>
      <vt:lpstr>14.3 图的连通性</vt:lpstr>
      <vt:lpstr>14.3 图的连通性</vt:lpstr>
      <vt:lpstr>连通图</vt:lpstr>
      <vt:lpstr>连通分支</vt:lpstr>
      <vt:lpstr>距离</vt:lpstr>
      <vt:lpstr>点割集、割点</vt:lpstr>
      <vt:lpstr>点连通度、边连通度的关系</vt:lpstr>
      <vt:lpstr>距离</vt:lpstr>
      <vt:lpstr>连通性</vt:lpstr>
      <vt:lpstr>连通性</vt:lpstr>
      <vt:lpstr>图的连通性</vt:lpstr>
      <vt:lpstr>二部图</vt:lpstr>
      <vt:lpstr>例　4</vt:lpstr>
      <vt:lpstr>二部图</vt:lpstr>
      <vt:lpstr>第十四章　图的基本概念</vt:lpstr>
      <vt:lpstr>图的矩阵表示</vt:lpstr>
      <vt:lpstr>回顾</vt:lpstr>
      <vt:lpstr>图的矩阵表示</vt:lpstr>
      <vt:lpstr>图的矩阵表示</vt:lpstr>
      <vt:lpstr>图的矩阵表示</vt:lpstr>
      <vt:lpstr>图的矩阵表示</vt:lpstr>
      <vt:lpstr>图的矩阵表示</vt:lpstr>
      <vt:lpstr>图的矩阵表示</vt:lpstr>
      <vt:lpstr>图的矩阵表示</vt:lpstr>
      <vt:lpstr>图的矩阵表示</vt:lpstr>
      <vt:lpstr>PowerPoint 演示文稿</vt:lpstr>
      <vt:lpstr>例</vt:lpstr>
      <vt:lpstr>图的矩阵表示</vt:lpstr>
      <vt:lpstr>例</vt:lpstr>
      <vt:lpstr>图的矩阵表示</vt:lpstr>
      <vt:lpstr>图的矩阵表示</vt:lpstr>
      <vt:lpstr>图的矩阵表示</vt:lpstr>
      <vt:lpstr>图的矩阵表示</vt:lpstr>
      <vt:lpstr>图的矩阵表示</vt:lpstr>
      <vt:lpstr>图的运算</vt:lpstr>
      <vt:lpstr>作业</vt:lpstr>
    </vt:vector>
  </TitlesOfParts>
  <Company>SEU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图论</dc:title>
  <dc:creator>涂山月</dc:creator>
  <cp:lastModifiedBy>涂山月</cp:lastModifiedBy>
  <cp:revision>1747</cp:revision>
  <dcterms:created xsi:type="dcterms:W3CDTF">2002-09-03T06:29:20Z</dcterms:created>
  <dcterms:modified xsi:type="dcterms:W3CDTF">2018-06-01T17:09:15Z</dcterms:modified>
  <cp:contentStatus/>
</cp:coreProperties>
</file>