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766" r:id="rId2"/>
    <p:sldId id="730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4" r:id="rId12"/>
    <p:sldId id="726" r:id="rId13"/>
    <p:sldId id="727" r:id="rId14"/>
    <p:sldId id="725" r:id="rId15"/>
    <p:sldId id="767" r:id="rId16"/>
    <p:sldId id="728" r:id="rId17"/>
    <p:sldId id="768" r:id="rId18"/>
    <p:sldId id="729" r:id="rId19"/>
    <p:sldId id="733" r:id="rId20"/>
    <p:sldId id="771" r:id="rId21"/>
    <p:sldId id="731" r:id="rId22"/>
    <p:sldId id="732" r:id="rId23"/>
    <p:sldId id="734" r:id="rId24"/>
    <p:sldId id="735" r:id="rId25"/>
    <p:sldId id="736" r:id="rId26"/>
    <p:sldId id="737" r:id="rId27"/>
    <p:sldId id="772" r:id="rId28"/>
    <p:sldId id="738" r:id="rId29"/>
    <p:sldId id="739" r:id="rId30"/>
    <p:sldId id="740" r:id="rId31"/>
    <p:sldId id="741" r:id="rId32"/>
    <p:sldId id="742" r:id="rId33"/>
    <p:sldId id="743" r:id="rId34"/>
    <p:sldId id="745" r:id="rId35"/>
    <p:sldId id="746" r:id="rId36"/>
    <p:sldId id="747" r:id="rId37"/>
    <p:sldId id="748" r:id="rId38"/>
    <p:sldId id="752" r:id="rId39"/>
    <p:sldId id="749" r:id="rId40"/>
    <p:sldId id="750" r:id="rId41"/>
    <p:sldId id="756" r:id="rId42"/>
    <p:sldId id="757" r:id="rId43"/>
    <p:sldId id="758" r:id="rId44"/>
    <p:sldId id="774" r:id="rId45"/>
    <p:sldId id="760" r:id="rId46"/>
    <p:sldId id="761" r:id="rId47"/>
    <p:sldId id="785" r:id="rId48"/>
    <p:sldId id="775" r:id="rId49"/>
    <p:sldId id="762" r:id="rId50"/>
    <p:sldId id="763" r:id="rId51"/>
    <p:sldId id="776" r:id="rId52"/>
    <p:sldId id="764" r:id="rId53"/>
    <p:sldId id="777" r:id="rId54"/>
    <p:sldId id="765" r:id="rId55"/>
    <p:sldId id="769" r:id="rId56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C0C0"/>
    <a:srgbClr val="9D0187"/>
    <a:srgbClr val="00CB00"/>
    <a:srgbClr val="00CC00"/>
    <a:srgbClr val="FF33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49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BAAFC8C2-8590-40DB-BD94-3DD015BE74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45294116-120B-4C13-A6F9-9376B8A9735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8B6EDED-FE35-47E9-902C-CC1BEC2AEA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DA7568B3-AC58-4C15-BE5E-96A18BEAF78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4FFA76B7-8746-43EF-A403-A65312F24C1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5B55473F-CCD9-406E-8D05-9BA2594030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721C24F9-78E7-42BA-84AE-C4DBCB6DA95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E8D8AA58-7830-4BEA-9B98-4C79D291CF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F73A498C-84F7-4BA9-BDEE-261E92D768C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E251BA01-4B0B-43BF-B490-8C95594BC86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F8FFCCC-4D38-4AA8-B382-500F6C159BC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2038A86-DED0-428A-9929-58D9816DE1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8CBCC5D-16AB-428A-9EDC-C088226F610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260352"/>
            <a:ext cx="6121400" cy="417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5D85-D791-49E0-894F-6B1CFF27F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1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4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algn="ctr">
              <a:spcBef>
                <a:spcPct val="50000"/>
              </a:spcBef>
              <a:defRPr/>
            </a:pPr>
            <a:fld id="{47D8BDAE-584B-445F-9DEB-02BF7479565C}" type="slidenum">
              <a:rPr kumimoji="1" lang="en-US" altLang="zh-CN" sz="15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15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5127" name="Picture 10" descr="head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2" descr="imag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40650" y="188915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1875" b="1">
          <a:solidFill>
            <a:schemeClr val="tx2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1725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atomic_formula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scop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substitution_instanc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universal_quantifie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existential_quantifi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</a:t>
            </a:r>
            <a:r>
              <a:rPr lang="en-US" altLang="zh-CN"/>
              <a:t>:</a:t>
            </a:r>
            <a:r>
              <a:rPr lang="zh-CN" altLang="en-US"/>
              <a:t>一阶逻辑基本概念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本章的主要内容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一阶逻辑命题符号化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一阶逻辑公式、解释及分类</a:t>
            </a:r>
          </a:p>
          <a:p>
            <a:r>
              <a:rPr lang="zh-CN" altLang="en-US"/>
              <a:t>本章与其他章的联系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克服命题逻辑的局限性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是第五章的先行准备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r>
              <a:rPr lang="zh-CN" altLang="en-GB">
                <a:latin typeface="Verdana" pitchFamily="34" charset="0"/>
              </a:rPr>
              <a:t>讨论：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latin typeface="Verdana" pitchFamily="34" charset="0"/>
                <a:sym typeface="Symbol" pitchFamily="18" charset="2"/>
              </a:rPr>
              <a:t>xF(x), xF(x), F(x)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的联系、区别</a:t>
            </a:r>
          </a:p>
          <a:p>
            <a:pPr lvl="1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是不能确定真值的谓词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xF(x), xF(x)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都是命题</a:t>
            </a:r>
          </a:p>
          <a:p>
            <a:pPr lvl="1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称为约束变元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例：将下列命题符号化</a:t>
            </a:r>
            <a:endParaRPr lang="en-GB" altLang="zh-CN" sz="1800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凡是人都呼吸 （个体域为人类集合）</a:t>
            </a:r>
          </a:p>
          <a:p>
            <a:pPr lvl="2">
              <a:lnSpc>
                <a:spcPct val="90000"/>
              </a:lnSpc>
            </a:pP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呼吸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有的人用左手写字（个体域为人类集合）</a:t>
            </a:r>
          </a:p>
          <a:p>
            <a:pPr lvl="2">
              <a:lnSpc>
                <a:spcPct val="90000"/>
              </a:lnSpc>
            </a:pP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G(x): x</a:t>
            </a: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用左手写字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xG(x)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凡是人都呼吸（个体域为全总个体域）</a:t>
            </a:r>
          </a:p>
          <a:p>
            <a:pPr lvl="2">
              <a:lnSpc>
                <a:spcPct val="90000"/>
              </a:lnSpc>
            </a:pP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呼吸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>
                <a:solidFill>
                  <a:srgbClr val="800000"/>
                </a:solidFill>
                <a:latin typeface="Verdana" pitchFamily="34" charset="0"/>
              </a:rPr>
              <a:t>M(x): x</a:t>
            </a:r>
            <a:r>
              <a:rPr lang="zh-CN" altLang="en-GB" sz="1575">
                <a:solidFill>
                  <a:srgbClr val="800000"/>
                </a:solidFill>
                <a:latin typeface="Verdana" pitchFamily="34" charset="0"/>
              </a:rPr>
              <a:t>是人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M(x)F(x))</a:t>
            </a:r>
            <a:endParaRPr lang="zh-CN" altLang="en-GB" sz="1575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有的人用左手写字（个体域为全总个体域）</a:t>
            </a:r>
          </a:p>
          <a:p>
            <a:pPr lvl="2">
              <a:lnSpc>
                <a:spcPct val="90000"/>
              </a:lnSpc>
            </a:pP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G(x): x</a:t>
            </a: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用左手写字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>
                <a:solidFill>
                  <a:srgbClr val="800000"/>
                </a:solidFill>
                <a:latin typeface="Verdana" pitchFamily="34" charset="0"/>
              </a:rPr>
              <a:t>M(x): x</a:t>
            </a:r>
            <a:r>
              <a:rPr lang="zh-CN" altLang="en-GB" sz="1575">
                <a:solidFill>
                  <a:srgbClr val="800000"/>
                </a:solidFill>
                <a:latin typeface="Verdana" pitchFamily="34" charset="0"/>
              </a:rPr>
              <a:t>是人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x(M(x)G(x))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80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r>
              <a:rPr lang="zh-CN" altLang="en-US"/>
              <a:t>例：将下列命题符号化并判断真假值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所有有理数都是整数 （个体域为有理数集合）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是整数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所有有理数都是整数 （个体域为实数集合）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是整数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>
                <a:solidFill>
                  <a:srgbClr val="800000"/>
                </a:solidFill>
                <a:latin typeface="Verdana" pitchFamily="34" charset="0"/>
              </a:rPr>
              <a:t>Q(x): x</a:t>
            </a:r>
            <a:r>
              <a:rPr lang="zh-CN" altLang="en-GB">
                <a:solidFill>
                  <a:srgbClr val="800000"/>
                </a:solidFill>
                <a:latin typeface="Verdana" pitchFamily="34" charset="0"/>
              </a:rPr>
              <a:t>是有理数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Q(x)F(x))</a:t>
            </a:r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r>
              <a:rPr lang="zh-CN" altLang="en-US"/>
              <a:t>例：将下列命题符号化并判断真假值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任意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-3x+2=(x-1)(x-2)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（个体域为自然数集合）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en-GB" altLang="zh-CN" baseline="3000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-3x+2=(x-1)(x-2)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存在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x, x+5=3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（个体域为自然数集合）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G(x): x+5=3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/>
            <a:r>
              <a:rPr lang="zh-CN" altLang="en-GB" sz="1575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xG(x)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任意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-3x+2=(x-1)(x-2)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（个体域为实数集合）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存在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x, x+5=3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（个体域为实数集合）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r>
              <a:rPr lang="zh-CN" altLang="en-US"/>
              <a:t>谓词逻辑符号化几点说明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不同的个体域，符号化形式可能不一样，命题真值也可能不同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一般默认是全总个体域，即包含一切个体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特性谓词：描述个体变元取值范围的谓词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全称量化中，特性谓词常作为蕴涵式的前件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M(x)F(x))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存在量化中，特性谓词常作为合取项之一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(M(x)G(x))</a:t>
            </a:r>
          </a:p>
          <a:p>
            <a:pPr lvl="2">
              <a:buFontTx/>
              <a:buNone/>
            </a:pP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/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例：将下列命题符号化</a:t>
            </a:r>
            <a:endParaRPr lang="en-GB" altLang="zh-CN" i="1"/>
          </a:p>
          <a:p>
            <a:pPr lvl="1"/>
            <a:r>
              <a:rPr lang="zh-CN" altLang="en-GB">
                <a:solidFill>
                  <a:schemeClr val="accent2"/>
                </a:solidFill>
              </a:rPr>
              <a:t>凡是学生都需要学习和考试</a:t>
            </a:r>
          </a:p>
          <a:p>
            <a:pPr lvl="1"/>
            <a:r>
              <a:rPr lang="zh-CN" altLang="en-GB">
                <a:solidFill>
                  <a:schemeClr val="accent2"/>
                </a:solidFill>
              </a:rPr>
              <a:t>在北京工作的人未必是北京人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sym typeface="Symbol" pitchFamily="18" charset="2"/>
              </a:rPr>
              <a:t>没有人登上过木星</a:t>
            </a:r>
          </a:p>
          <a:p>
            <a:pPr lvl="1">
              <a:buFont typeface="Wingdings" pitchFamily="2" charset="2"/>
              <a:buNone/>
            </a:pP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凡是学生都需要学习和考试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是学生；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学习；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H(x)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考试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x(F(x)  G(x)  H(x))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在北京工作的人未必是北京人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在北京工作；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是北京人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 x(F(x)  G(x))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 G(x))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195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没有人登上过木星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M(x):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是人；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H(x)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登上过木星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 x(M(x)  H(x))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GB" sz="1875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不存在跑得同样快的两只兔子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有的兔子比所有的乌龟跑得快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尽管有些人聪明，未必所有人都聪明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943100"/>
            <a:ext cx="6155531" cy="3754041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不存在跑得同样快的两只兔子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b="0">
                <a:solidFill>
                  <a:srgbClr val="FF0000"/>
                </a:solidFill>
              </a:rPr>
              <a:t>是兔子，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L(x,y): x</a:t>
            </a:r>
            <a:r>
              <a:rPr lang="zh-CN" altLang="en-US" b="0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跑得同样快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xy(F(x)  F(y)  L(x,y))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有的兔子比所有的乌龟跑得快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b="0">
                <a:solidFill>
                  <a:srgbClr val="FF0000"/>
                </a:solidFill>
              </a:rPr>
              <a:t>是兔子，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G(y)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是乌龟，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H(x,y): x</a:t>
            </a:r>
            <a:r>
              <a:rPr lang="zh-CN" altLang="en-US" b="0">
                <a:solidFill>
                  <a:srgbClr val="FF0000"/>
                </a:solidFill>
              </a:rPr>
              <a:t>比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跑得快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x(F(x)  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y(G(y)  H(x,y)))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尽管有些人聪明，未必所有人都聪明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是人；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聪明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G(x))   x(F(x)G(x))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G(x))  x(F(x)  G(x))</a:t>
            </a:r>
          </a:p>
          <a:p>
            <a:pPr lvl="1">
              <a:lnSpc>
                <a:spcPct val="90000"/>
              </a:lnSpc>
            </a:pPr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   注意事项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根据命题的实际意义选取全称量词或存在量词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多个量词同时出现时，不能随意颠倒顺序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符号化：对</a:t>
            </a:r>
            <a:r>
              <a:rPr lang="zh-CN" altLang="en-US" sz="1875">
                <a:solidFill>
                  <a:srgbClr val="FF0000"/>
                </a:solidFill>
              </a:rPr>
              <a:t>任意的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1875">
                <a:solidFill>
                  <a:srgbClr val="FF0000"/>
                </a:solidFill>
              </a:rPr>
              <a:t>，</a:t>
            </a:r>
            <a:r>
              <a:rPr lang="zh-CN" altLang="en-US" sz="1875">
                <a:solidFill>
                  <a:srgbClr val="FF0000"/>
                </a:solidFill>
              </a:rPr>
              <a:t>存在着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y，</a:t>
            </a:r>
            <a:r>
              <a:rPr lang="zh-CN" altLang="en-US" sz="1875">
                <a:solidFill>
                  <a:srgbClr val="FF0000"/>
                </a:solidFill>
              </a:rPr>
              <a:t>使得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x+y=5</a:t>
            </a:r>
            <a:endParaRPr lang="en-GB" altLang="zh-CN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给定实数域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x+y=5</a:t>
            </a:r>
          </a:p>
          <a:p>
            <a:pPr lvl="2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xy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不同于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y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endParaRPr lang="zh-CN" altLang="en-US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lvl="1"/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25604" name="Picture 4" descr="pay atten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161" y="1863328"/>
            <a:ext cx="540544" cy="47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895851" y="3992167"/>
            <a:ext cx="594122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75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895851" y="4293395"/>
            <a:ext cx="594122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75">
                <a:solidFill>
                  <a:schemeClr val="accent2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  <p:bldP spid="67589" grpId="0"/>
      <p:bldP spid="67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14513" y="2645569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       </a:t>
            </a:r>
            <a:r>
              <a:rPr lang="zh-CN" altLang="en-US" sz="2700"/>
              <a:t>第一节：一阶逻辑命题符号化</a:t>
            </a:r>
            <a:endParaRPr lang="en-GB" altLang="zh-CN" sz="270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2700">
              <a:solidFill>
                <a:schemeClr val="bg2"/>
              </a:solidFill>
              <a:latin typeface="Verdana" pitchFamily="34" charset="0"/>
            </a:endParaRPr>
          </a:p>
        </p:txBody>
      </p:sp>
      <p:pic>
        <p:nvPicPr>
          <p:cNvPr id="8196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317" y="2996805"/>
            <a:ext cx="535781" cy="53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>
                <a:latin typeface="Verdana" pitchFamily="34" charset="0"/>
              </a:rPr>
              <a:t>例子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凡是人都要死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苏格拉底是人 </a:t>
            </a:r>
            <a:endParaRPr lang="en-US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推出：苏格拉底要死？</a:t>
            </a: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F(x) : x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是人；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G(x) : x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要死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a: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苏格拉底</a:t>
            </a:r>
          </a:p>
          <a:p>
            <a:pPr lvl="1">
              <a:buFont typeface="Wingdings" pitchFamily="2" charset="2"/>
              <a:buNone/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x(F(x)  G(x))  F(a)  G(a)</a:t>
            </a:r>
            <a:endParaRPr lang="zh-CN" altLang="en-US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bg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70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700">
                <a:solidFill>
                  <a:schemeClr val="tx1"/>
                </a:solidFill>
                <a:latin typeface="Verdana" pitchFamily="34" charset="0"/>
              </a:rPr>
              <a:t>  第二节：一阶逻辑公式及其解释</a:t>
            </a:r>
            <a:endParaRPr lang="en-US" altLang="zh-CN" sz="27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7652" name="Picture 22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392" y="3105150"/>
            <a:ext cx="535781" cy="53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43013"/>
            <a:ext cx="5829300" cy="458391"/>
          </a:xfrm>
          <a:noFill/>
        </p:spPr>
        <p:txBody>
          <a:bodyPr/>
          <a:lstStyle/>
          <a:p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938838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>
                <a:latin typeface="Lucida Sans Unicode" pitchFamily="34" charset="0"/>
              </a:rPr>
              <a:t>（</a:t>
            </a:r>
            <a:r>
              <a:rPr lang="zh-CN" altLang="en-US" b="0"/>
              <a:t> </a:t>
            </a:r>
            <a:r>
              <a:rPr lang="en-US" altLang="zh-CN" sz="1800"/>
              <a:t>First-order Predicate Language</a:t>
            </a:r>
            <a:r>
              <a:rPr lang="zh-CN" altLang="en-US">
                <a:latin typeface="Lucida Sans Unicode" pitchFamily="34" charset="0"/>
              </a:rPr>
              <a:t>）</a:t>
            </a:r>
            <a:r>
              <a:rPr lang="zh-CN" altLang="en-US"/>
              <a:t>的字母表（</a:t>
            </a:r>
            <a:r>
              <a:rPr lang="zh-CN" altLang="en-GB" sz="1800"/>
              <a:t> </a:t>
            </a:r>
            <a:r>
              <a:rPr lang="en-GB" altLang="zh-CN" sz="1800"/>
              <a:t>Alphabet</a:t>
            </a:r>
            <a:r>
              <a:rPr lang="zh-CN" altLang="en-US"/>
              <a:t>）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非逻辑符号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个体常项符号：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c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函数符号：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1575" i="1">
                <a:solidFill>
                  <a:srgbClr val="FF0000"/>
                </a:solidFill>
                <a:latin typeface="Verdana" pitchFamily="34" charset="0"/>
              </a:rPr>
              <a:t>h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GB" sz="1575">
                <a:solidFill>
                  <a:srgbClr val="FF0000"/>
                </a:solidFill>
                <a:latin typeface="Verdana" pitchFamily="34" charset="0"/>
              </a:rPr>
              <a:t>谓词符号：</a:t>
            </a:r>
            <a:r>
              <a:rPr lang="en-GB" altLang="zh-CN" sz="1575">
                <a:solidFill>
                  <a:srgbClr val="FF0000"/>
                </a:solidFill>
                <a:latin typeface="Verdana" pitchFamily="34" charset="0"/>
              </a:rPr>
              <a:t>F, G, H, …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逻辑符号</a:t>
            </a:r>
          </a:p>
          <a:p>
            <a:pPr lvl="2">
              <a:lnSpc>
                <a:spcPct val="90000"/>
              </a:lnSpc>
            </a:pPr>
            <a:r>
              <a:rPr lang="zh-CN" altLang="en-US" sz="1575">
                <a:solidFill>
                  <a:srgbClr val="FF3300"/>
                </a:solidFill>
                <a:latin typeface="Verdana" pitchFamily="34" charset="0"/>
              </a:rPr>
              <a:t>个体变项符号：</a:t>
            </a:r>
            <a:r>
              <a:rPr lang="en-US" altLang="zh-CN" sz="1575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</a:rPr>
              <a:t>, </a:t>
            </a:r>
            <a:r>
              <a:rPr lang="en-US" altLang="zh-CN" sz="1575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</a:rPr>
              <a:t>, </a:t>
            </a:r>
            <a:r>
              <a:rPr lang="en-US" altLang="zh-CN" sz="1575" i="1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US" sz="1575">
                <a:solidFill>
                  <a:srgbClr val="FF3300"/>
                </a:solidFill>
                <a:latin typeface="Verdana" pitchFamily="34" charset="0"/>
              </a:rPr>
              <a:t>量词符号：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，</a:t>
            </a:r>
          </a:p>
          <a:p>
            <a:pPr lvl="2">
              <a:lnSpc>
                <a:spcPct val="90000"/>
              </a:lnSpc>
            </a:pPr>
            <a:r>
              <a:rPr lang="zh-CN" altLang="en-US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联结词符号：，，，，</a:t>
            </a:r>
          </a:p>
          <a:p>
            <a:pPr lvl="2">
              <a:lnSpc>
                <a:spcPct val="90000"/>
              </a:lnSpc>
            </a:pPr>
            <a:r>
              <a:rPr lang="zh-CN" altLang="en-US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括号与逗号：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 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，，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函数符号不同于谓词符号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的项（</a:t>
            </a:r>
            <a:r>
              <a:rPr lang="en-US" altLang="zh-CN"/>
              <a:t>Term</a:t>
            </a:r>
            <a:r>
              <a:rPr lang="zh-CN" altLang="en-US"/>
              <a:t>）：</a:t>
            </a:r>
            <a:endParaRPr lang="zh-CN" altLang="en-GB">
              <a:latin typeface="Verdana" pitchFamily="34" charset="0"/>
            </a:endParaRPr>
          </a:p>
          <a:p>
            <a:pPr marL="700088" lvl="1" indent="-357188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个体常项符号和个体变项符号是项</a:t>
            </a:r>
          </a:p>
          <a:p>
            <a:pPr marL="700088" lvl="1" indent="-357188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元函数符号，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个项，则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是项</a:t>
            </a:r>
          </a:p>
          <a:p>
            <a:pPr marL="700088" lvl="1" indent="-357188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有限次使用</a:t>
            </a:r>
            <a:r>
              <a:rPr lang="en-US" altLang="zh-CN">
                <a:solidFill>
                  <a:schemeClr val="accent2"/>
                </a:solidFill>
              </a:rPr>
              <a:t>①</a:t>
            </a:r>
            <a:r>
              <a:rPr lang="zh-CN" altLang="en-US">
                <a:solidFill>
                  <a:schemeClr val="accent2"/>
                </a:solidFill>
              </a:rPr>
              <a:t>，②生成的符号串才是项</a:t>
            </a:r>
          </a:p>
          <a:p>
            <a:pPr marL="400050" indent="-400050"/>
            <a:r>
              <a:rPr lang="zh-CN" altLang="en-US"/>
              <a:t>例：下列符号串是否为项？</a:t>
            </a:r>
            <a:endParaRPr lang="zh-CN" altLang="en-GB">
              <a:latin typeface="Verdana" pitchFamily="34" charset="0"/>
            </a:endParaRPr>
          </a:p>
          <a:p>
            <a:pPr marL="700088" lvl="1" indent="-357188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</a:p>
          <a:p>
            <a:pPr marL="700088" lvl="1" indent="-357188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y</a:t>
            </a:r>
          </a:p>
          <a:p>
            <a:pPr marL="700088" lvl="1" indent="-357188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x+y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;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):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a-y</a:t>
            </a:r>
          </a:p>
          <a:p>
            <a:pPr marL="700088" lvl="1" indent="-357188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+b</a:t>
            </a:r>
          </a:p>
          <a:p>
            <a:pPr marL="700088" lvl="1" indent="-357188"/>
            <a:endParaRPr lang="zh-CN" altLang="en-US" i="1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5887" y="1943100"/>
            <a:ext cx="6615113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的原子公式（</a:t>
            </a:r>
            <a:r>
              <a:rPr lang="en-US" altLang="zh-CN" u="sng">
                <a:hlinkClick r:id="rId2"/>
              </a:rPr>
              <a:t>Atomic Formula</a:t>
            </a:r>
            <a:r>
              <a:rPr lang="zh-CN" altLang="en-US"/>
              <a:t>）：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元谓词符号</a:t>
            </a:r>
          </a:p>
          <a:p>
            <a:pPr marL="700088" lvl="1" indent="-357188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个项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9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>
                <a:solidFill>
                  <a:schemeClr val="accent2"/>
                </a:solidFill>
                <a:latin typeface="Lucida Sans Unicode" pitchFamily="34" charset="0"/>
              </a:rPr>
              <a:t>ℒ</a:t>
            </a:r>
            <a:r>
              <a:rPr lang="zh-CN" altLang="en-US">
                <a:solidFill>
                  <a:schemeClr val="accent2"/>
                </a:solidFill>
              </a:rPr>
              <a:t>的原子公式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marL="400050" indent="-400050"/>
            <a:r>
              <a:rPr lang="zh-CN" altLang="en-US"/>
              <a:t>例：下列符号串为原子公式</a:t>
            </a:r>
            <a:endParaRPr lang="zh-CN" altLang="en-GB">
              <a:latin typeface="Verdana" pitchFamily="34" charset="0"/>
            </a:endParaRP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),a)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4" y="1943100"/>
            <a:ext cx="5670947" cy="3592116"/>
          </a:xfrm>
          <a:noFill/>
        </p:spPr>
        <p:txBody>
          <a:bodyPr/>
          <a:lstStyle/>
          <a:p>
            <a:pPr marL="400050" indent="-400050">
              <a:lnSpc>
                <a:spcPct val="90000"/>
              </a:lnSpc>
            </a:pPr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的合式公式（谓词公式）       （</a:t>
            </a:r>
            <a:r>
              <a:rPr lang="en-US" altLang="zh-CN"/>
              <a:t>Predicate Formula </a:t>
            </a:r>
            <a:r>
              <a:rPr lang="zh-CN" altLang="en-US"/>
              <a:t>）：</a:t>
            </a:r>
          </a:p>
          <a:p>
            <a:pPr marL="700088" lvl="1" indent="-3571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原子公式是合式公式</a:t>
            </a:r>
            <a:endParaRPr lang="zh-CN" altLang="en-US" sz="2175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为合式公式，则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是合式公式</a:t>
            </a:r>
            <a:endParaRPr lang="zh-CN" altLang="en-US" sz="2175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为合式公式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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为合式公式</a:t>
            </a:r>
          </a:p>
          <a:p>
            <a:pPr marL="700088" lvl="1" indent="-3571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是合式公式，则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xA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 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也是合式公式</a:t>
            </a:r>
          </a:p>
          <a:p>
            <a:pPr marL="700088" lvl="1" indent="-357188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只有有限次应用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1-4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构成的符号串才是合式公式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例子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)(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)(G(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700088" lvl="1" indent="-357188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endParaRPr lang="en-GB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141936" y="2943226"/>
          <a:ext cx="4806553" cy="106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171700" imgH="482600" progId="Equation.DSMT4">
                  <p:embed/>
                </p:oleObj>
              </mc:Choice>
              <mc:Fallback>
                <p:oleObj name="Equation" r:id="rId3" imgW="21717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36" y="2943226"/>
                        <a:ext cx="4806553" cy="1064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 sz="1800"/>
              <a:t>辖域（ </a:t>
            </a:r>
            <a:r>
              <a:rPr lang="en-US" altLang="zh-CN" sz="1800" u="sng">
                <a:hlinkClick r:id="rId2"/>
              </a:rPr>
              <a:t>Scope</a:t>
            </a:r>
            <a:r>
              <a:rPr lang="zh-CN" altLang="en-US" sz="1800"/>
              <a:t>）：紧接在量词后面括号内的合式公式</a:t>
            </a:r>
          </a:p>
          <a:p>
            <a:pPr marL="700088" lvl="1" indent="-357188"/>
            <a:r>
              <a:rPr lang="zh-CN" altLang="en-US" sz="1575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 P(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zh-CN" altLang="en-US" sz="1575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zh-CN" altLang="en-US" sz="1575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 (P(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Q(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))</a:t>
            </a:r>
            <a:endParaRPr lang="zh-CN" altLang="en-GB" sz="1575">
              <a:solidFill>
                <a:schemeClr val="tx1"/>
              </a:solidFill>
              <a:latin typeface="Verdana" pitchFamily="34" charset="0"/>
            </a:endParaRPr>
          </a:p>
          <a:p>
            <a:pPr marL="700088" lvl="1" indent="-357188"/>
            <a:r>
              <a:rPr lang="zh-CN" altLang="en-US" sz="1575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575">
                <a:latin typeface="Verdana" pitchFamily="34" charset="0"/>
              </a:rPr>
              <a:t> D(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)</a:t>
            </a:r>
            <a:r>
              <a:rPr lang="zh-CN" altLang="en-US" sz="1575">
                <a:latin typeface="Verdana" pitchFamily="34" charset="0"/>
              </a:rPr>
              <a:t> </a:t>
            </a:r>
            <a:endParaRPr lang="zh-CN" altLang="en-GB" sz="1575">
              <a:solidFill>
                <a:schemeClr val="accent2"/>
              </a:solidFill>
              <a:latin typeface="Verdana" pitchFamily="34" charset="0"/>
            </a:endParaRPr>
          </a:p>
          <a:p>
            <a:pPr marL="400050" indent="-400050"/>
            <a:r>
              <a:rPr lang="zh-CN" altLang="en-US" sz="1800"/>
              <a:t>自由变元与指导变元</a:t>
            </a:r>
            <a:endParaRPr lang="zh-CN" altLang="en-GB" sz="1800">
              <a:latin typeface="Verdana" pitchFamily="34" charset="0"/>
            </a:endParaRPr>
          </a:p>
          <a:p>
            <a:pPr marL="700088" lvl="1" indent="-357188"/>
            <a:r>
              <a:rPr lang="zh-CN" altLang="en-US" sz="1575"/>
              <a:t>指导变元（</a:t>
            </a:r>
            <a:r>
              <a:rPr lang="en-US" altLang="zh-CN" sz="1575" b="0">
                <a:solidFill>
                  <a:schemeClr val="tx1"/>
                </a:solidFill>
              </a:rPr>
              <a:t>Guide Variable</a:t>
            </a:r>
            <a:r>
              <a:rPr lang="zh-CN" altLang="en-US" sz="1575" b="0"/>
              <a:t>）</a:t>
            </a:r>
            <a:r>
              <a:rPr lang="zh-CN" altLang="en-US" sz="1575"/>
              <a:t> ：出现在量词</a:t>
            </a:r>
            <a:r>
              <a:rPr lang="zh-CN" altLang="en-US" sz="1575">
                <a:sym typeface="Symbol" pitchFamily="18" charset="2"/>
              </a:rPr>
              <a:t>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/>
              <a:t>, </a:t>
            </a:r>
            <a:r>
              <a:rPr lang="zh-CN" altLang="en-US" sz="1575">
                <a:sym typeface="Symbol" pitchFamily="18" charset="2"/>
              </a:rPr>
              <a:t>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zh-CN" altLang="en-US" sz="1575"/>
              <a:t>辖域内的变元</a:t>
            </a:r>
            <a:r>
              <a:rPr lang="en-US" altLang="zh-CN" sz="1575" i="1">
                <a:latin typeface="Verdana" pitchFamily="34" charset="0"/>
              </a:rPr>
              <a:t>x</a:t>
            </a:r>
          </a:p>
          <a:p>
            <a:pPr marL="700088" lvl="1" indent="-357188"/>
            <a:r>
              <a:rPr lang="zh-CN" altLang="en-US" sz="1575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1575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575">
                <a:latin typeface="Verdana" pitchFamily="34" charset="0"/>
              </a:rPr>
              <a:t> D(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)</a:t>
            </a:r>
            <a:endParaRPr lang="en-GB" altLang="zh-CN" sz="1575" i="1">
              <a:latin typeface="Verdana" pitchFamily="34" charset="0"/>
            </a:endParaRPr>
          </a:p>
          <a:p>
            <a:pPr marL="700088" lvl="1" indent="-357188"/>
            <a:r>
              <a:rPr lang="zh-CN" altLang="en-US" sz="1575"/>
              <a:t>自由变元（</a:t>
            </a:r>
            <a:r>
              <a:rPr lang="en-US" altLang="zh-CN" sz="1575" b="0">
                <a:solidFill>
                  <a:schemeClr val="tx1"/>
                </a:solidFill>
              </a:rPr>
              <a:t>Free Variable</a:t>
            </a:r>
            <a:r>
              <a:rPr lang="zh-CN" altLang="en-US" sz="1575" b="0"/>
              <a:t>）</a:t>
            </a:r>
            <a:r>
              <a:rPr lang="zh-CN" altLang="en-US" sz="1575"/>
              <a:t> ：非约束出现的变元</a:t>
            </a:r>
          </a:p>
          <a:p>
            <a:pPr marL="700088" lvl="1" indent="-357188"/>
            <a:r>
              <a:rPr lang="zh-CN" altLang="en-US" sz="1575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1575" i="1"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1575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1575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1575">
                <a:latin typeface="Verdana" pitchFamily="34" charset="0"/>
              </a:rPr>
              <a:t> </a:t>
            </a:r>
            <a:r>
              <a:rPr lang="en-US" altLang="zh-CN" sz="1575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1575">
                <a:latin typeface="Verdana" pitchFamily="34" charset="0"/>
              </a:rPr>
              <a:t> D(</a:t>
            </a:r>
            <a:r>
              <a:rPr lang="en-US" altLang="zh-CN" sz="1575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1575">
                <a:latin typeface="Verdana" pitchFamily="34" charset="0"/>
              </a:rPr>
              <a:t>)</a:t>
            </a:r>
          </a:p>
          <a:p>
            <a:pPr marL="400050" indent="-400050"/>
            <a:r>
              <a:rPr lang="zh-CN" altLang="en-US" sz="1800">
                <a:latin typeface="Verdana" pitchFamily="34" charset="0"/>
              </a:rPr>
              <a:t>闭式（封闭公式）（</a:t>
            </a:r>
            <a:r>
              <a:rPr lang="en-US" altLang="zh-CN" sz="1800" b="0"/>
              <a:t>Closed Formula</a:t>
            </a:r>
            <a:r>
              <a:rPr lang="zh-CN" altLang="en-US" sz="1800">
                <a:latin typeface="Verdana" pitchFamily="34" charset="0"/>
              </a:rPr>
              <a:t>）：不含自由出现的个体变项的公式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例：指出下列公式中的指导变元，各量词的辖域，自由出现和约束出现的个体变项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700088" lvl="1" indent="-357188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y(G(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)H(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z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700088" lvl="1" indent="-357188"/>
            <a:endParaRPr lang="en-GB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例子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凡是人都要死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苏格拉底是人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推出：苏格拉底要死？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命题逻辑的表示能力缺陷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命题演算的基本单元为简单命题</a:t>
            </a: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不能研究命题的结构、成分和内部逻辑的特征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不能表达二个原子命题所具有的共同特征，无法处理一些简单又常见的推理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061097" y="2996804"/>
            <a:ext cx="1403747" cy="161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3061097" y="2996805"/>
            <a:ext cx="1457325" cy="21669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789635" y="3309938"/>
            <a:ext cx="3186113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1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命题之间的联系无法刻画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如何赋予合式公式含义？</a:t>
            </a: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定义域</a:t>
            </a: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函数变项需要指定具体函数</a:t>
            </a: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谓词变项需要指定具体谓词</a:t>
            </a: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例：</a:t>
            </a:r>
            <a:r>
              <a:rPr lang="zh-CN" altLang="en-US" sz="1650">
                <a:sym typeface="Symbol" pitchFamily="18" charset="2"/>
              </a:rPr>
              <a:t></a:t>
            </a:r>
            <a:r>
              <a:rPr lang="en-US" altLang="zh-CN" sz="1650"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sz="1650">
                <a:sym typeface="Symbol" pitchFamily="18" charset="2"/>
              </a:rPr>
              <a:t></a:t>
            </a:r>
            <a:r>
              <a:rPr lang="en-US" altLang="zh-CN" sz="1650">
                <a:latin typeface="Verdana" pitchFamily="34" charset="0"/>
                <a:sym typeface="Symbol" pitchFamily="18" charset="2"/>
              </a:rPr>
              <a:t>y(F(x)  F(y)  G(f(x,y), g(x,y)))</a:t>
            </a:r>
            <a:endParaRPr lang="zh-CN" altLang="en-US" sz="1650">
              <a:sym typeface="Symbol" pitchFamily="18" charset="2"/>
            </a:endParaRP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定义域：全总个体域</a:t>
            </a:r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函数变项需要指定具体函数</a:t>
            </a:r>
          </a:p>
          <a:p>
            <a:pPr marL="1014413" lvl="2" indent="-328613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x+y</a:t>
            </a:r>
          </a:p>
          <a:p>
            <a:pPr marL="1014413" lvl="2" indent="-328613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xy</a:t>
            </a:r>
          </a:p>
          <a:p>
            <a:pPr marL="700088" lvl="1" indent="-35718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谓词变项需要指定具体谓词</a:t>
            </a:r>
          </a:p>
          <a:p>
            <a:pPr marL="1014413" lvl="2" indent="-328613"/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是实数</a:t>
            </a:r>
          </a:p>
          <a:p>
            <a:pPr marL="1014413" lvl="2" indent="-328613"/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G(x,y)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x=y</a:t>
            </a:r>
          </a:p>
          <a:p>
            <a:pPr marL="1014413" lvl="2" indent="-328613"/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412207" y="4887516"/>
            <a:ext cx="4913710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/>
              <a:t>任意</a:t>
            </a:r>
            <a:r>
              <a:rPr lang="en-US" altLang="zh-CN" sz="2100"/>
              <a:t>x, y</a:t>
            </a:r>
            <a:r>
              <a:rPr lang="zh-CN" altLang="en-US" sz="2100"/>
              <a:t>，如果</a:t>
            </a:r>
            <a:r>
              <a:rPr lang="en-US" altLang="zh-CN" sz="2100"/>
              <a:t>x, y</a:t>
            </a:r>
            <a:r>
              <a:rPr lang="zh-CN" altLang="en-US" sz="2100"/>
              <a:t>是实数，则</a:t>
            </a:r>
            <a:r>
              <a:rPr lang="en-US" altLang="zh-CN" sz="2100"/>
              <a:t>x+y=xy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  <p:bldP spid="768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</p:spPr>
        <p:txBody>
          <a:bodyPr/>
          <a:lstStyle/>
          <a:p>
            <a:pPr marL="400050" indent="-40005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解释（</a:t>
            </a:r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Explanation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/>
              <a:t>：</a:t>
            </a:r>
            <a:r>
              <a:rPr lang="zh-CN" altLang="en-US">
                <a:sym typeface="Symbol" pitchFamily="18" charset="2"/>
              </a:rPr>
              <a:t>非逻辑符号集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US">
                <a:sym typeface="Symbol" pitchFamily="18" charset="2"/>
              </a:rPr>
              <a:t>生成的一阶语言</a:t>
            </a:r>
            <a:r>
              <a:rPr lang="en-US" altLang="zh-CN">
                <a:latin typeface="Lucida Sans Unicode" pitchFamily="34" charset="0"/>
                <a:sym typeface="Symbol" pitchFamily="18" charset="2"/>
              </a:rPr>
              <a:t>ℒ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latin typeface="Lucida Sans Unicode" pitchFamily="34" charset="0"/>
                <a:sym typeface="Symbol" pitchFamily="18" charset="2"/>
              </a:rPr>
              <a:t>ℒ</a:t>
            </a:r>
            <a:r>
              <a:rPr lang="zh-CN" altLang="en-US">
                <a:sym typeface="Symbol" pitchFamily="18" charset="2"/>
              </a:rPr>
              <a:t>的解释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由</a:t>
            </a:r>
            <a:r>
              <a:rPr lang="en-US" altLang="zh-CN">
                <a:sym typeface="Symbol" pitchFamily="18" charset="2"/>
              </a:rPr>
              <a:t>4</a:t>
            </a:r>
            <a:r>
              <a:rPr lang="zh-CN" altLang="en-US">
                <a:sym typeface="Symbol" pitchFamily="18" charset="2"/>
              </a:rPr>
              <a:t>部分组成</a:t>
            </a:r>
          </a:p>
          <a:p>
            <a:pPr marL="700088" lvl="1" indent="-357188">
              <a:buFont typeface="Wingdings" pitchFamily="2" charset="2"/>
              <a:buAutoNum type="alphaLcParenR"/>
              <a:defRPr/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非空个体域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700088" lvl="1" indent="-357188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将任意一个个体常项符号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上的个体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: (D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700088" lvl="1" indent="-357188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GB" altLang="zh-CN" sz="12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</a:p>
          <a:p>
            <a:pPr marL="700088" lvl="1" indent="-357188">
              <a:defRPr/>
            </a:pP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公式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zh-CN" altLang="en-US"/>
              <a:t>在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下的解释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：</a:t>
            </a:r>
            <a:endParaRPr lang="en-US" altLang="zh-CN">
              <a:sym typeface="Symbol" pitchFamily="18" charset="2"/>
            </a:endParaRPr>
          </a:p>
          <a:p>
            <a:pPr marL="700088" lvl="1" indent="-357188">
              <a:buFont typeface="Wingdings" pitchFamily="2" charset="2"/>
              <a:buAutoNum type="alphaLcParenR"/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取个体域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700088" lvl="1" indent="-357188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个体常项符号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上的个体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: (D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700088" lvl="1" indent="-357188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2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GB" altLang="zh-CN" sz="12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</a:p>
          <a:p>
            <a:pPr marL="700088" lvl="1" indent="-357188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给定解释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endParaRPr lang="zh-CN" altLang="en-US">
              <a:sym typeface="Symbol" pitchFamily="18" charset="2"/>
            </a:endParaRPr>
          </a:p>
          <a:p>
            <a:pPr marL="700088" lvl="1" indent="-357188"/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个体域为自然数集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N</a:t>
            </a:r>
          </a:p>
          <a:p>
            <a:pPr marL="700088" lvl="1" indent="-357188"/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i="1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 2</a:t>
            </a:r>
          </a:p>
          <a:p>
            <a:pPr marL="700088" lvl="1" indent="-357188"/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xy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marL="400050" indent="-400050"/>
            <a:r>
              <a:rPr lang="zh-CN" altLang="en-US">
                <a:sym typeface="Symbol" pitchFamily="18" charset="2"/>
              </a:rPr>
              <a:t>给出下列公式在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下的解释，讨论真假值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y), z)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(F(g(x, a), a)F(x, f(x,a)))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a),x)  F(x,y)</a:t>
            </a:r>
          </a:p>
          <a:p>
            <a:pPr marL="400050" indent="-400050">
              <a:buNone/>
            </a:pPr>
            <a:endParaRPr lang="zh-CN" altLang="en-US">
              <a:sym typeface="Symbol" pitchFamily="18" charset="2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 sz="1650"/>
              <a:t>给定解释</a:t>
            </a:r>
            <a:r>
              <a:rPr lang="en-US" altLang="zh-CN" sz="1650">
                <a:latin typeface="Arial" charset="0"/>
                <a:sym typeface="Symbol" pitchFamily="18" charset="2"/>
              </a:rPr>
              <a:t>I</a:t>
            </a:r>
            <a:endParaRPr lang="zh-CN" altLang="en-US" sz="1650">
              <a:sym typeface="Symbol" pitchFamily="18" charset="2"/>
            </a:endParaRPr>
          </a:p>
          <a:p>
            <a:pPr marL="700088" lvl="1" indent="-357188"/>
            <a:r>
              <a:rPr lang="zh-CN" altLang="en-US" sz="1350">
                <a:solidFill>
                  <a:schemeClr val="accent2"/>
                </a:solidFill>
                <a:sym typeface="Symbol" pitchFamily="18" charset="2"/>
              </a:rPr>
              <a:t>个体域为自然数集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N</a:t>
            </a:r>
          </a:p>
          <a:p>
            <a:pPr marL="700088" lvl="1" indent="-357188"/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1350" i="1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 = 2</a:t>
            </a:r>
          </a:p>
          <a:p>
            <a:pPr marL="700088" lvl="1" indent="-357188"/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z="135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sz="135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1350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xy</a:t>
            </a:r>
          </a:p>
          <a:p>
            <a:pPr marL="700088" lvl="1" indent="-357188"/>
            <a:r>
              <a:rPr lang="en-US" altLang="zh-CN" sz="135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z="135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zh-CN" altLang="en-US" sz="135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135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=</a:t>
            </a:r>
            <a:r>
              <a:rPr lang="en-US" altLang="zh-CN" sz="135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marL="400050" indent="-400050"/>
            <a:r>
              <a:rPr lang="zh-CN" altLang="en-US" sz="1650">
                <a:sym typeface="Symbol" pitchFamily="18" charset="2"/>
              </a:rPr>
              <a:t>给出下列公式在</a:t>
            </a:r>
            <a:r>
              <a:rPr lang="en-US" altLang="zh-CN" sz="1650">
                <a:latin typeface="Arial" charset="0"/>
                <a:sym typeface="Symbol" pitchFamily="18" charset="2"/>
              </a:rPr>
              <a:t>I</a:t>
            </a:r>
            <a:r>
              <a:rPr lang="zh-CN" altLang="en-US" sz="1650">
                <a:sym typeface="Symbol" pitchFamily="18" charset="2"/>
              </a:rPr>
              <a:t>下的解释，讨论真假值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y), z)</a:t>
            </a:r>
          </a:p>
          <a:p>
            <a:pPr marL="1014413" lvl="2" indent="-328613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(xy=z)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(F(g(x, a), a)F(x, f(x,a)))</a:t>
            </a:r>
          </a:p>
          <a:p>
            <a:pPr marL="1014413" lvl="2" indent="-328613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((2x=2)(x=x+2))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a),x)  F(x,y)</a:t>
            </a:r>
          </a:p>
          <a:p>
            <a:pPr marL="1014413" lvl="2" indent="-328613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(2x=x)  x=y</a:t>
            </a:r>
            <a:endParaRPr lang="zh-CN" altLang="en-US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 sz="2400"/>
              <a:t>合式公式分类：公式</a:t>
            </a:r>
            <a:r>
              <a:rPr lang="en-US" altLang="zh-CN" sz="2400" i="1">
                <a:latin typeface="Verdana" pitchFamily="34" charset="0"/>
              </a:rPr>
              <a:t>A</a:t>
            </a:r>
          </a:p>
          <a:p>
            <a:pPr marL="700088" lvl="1" indent="-357188"/>
            <a:r>
              <a:rPr lang="zh-CN" altLang="en-US" sz="2175">
                <a:solidFill>
                  <a:schemeClr val="accent2"/>
                </a:solidFill>
              </a:rPr>
              <a:t>重言式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z="2175">
                <a:solidFill>
                  <a:schemeClr val="accent2"/>
                </a:solidFill>
              </a:rPr>
              <a:t>永真式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（</a:t>
            </a:r>
            <a:r>
              <a:rPr lang="en-US" altLang="zh-CN" sz="2175">
                <a:solidFill>
                  <a:schemeClr val="accent2"/>
                </a:solidFill>
              </a:rPr>
              <a:t>Tautology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）：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在任意的解释下为真</a:t>
            </a:r>
            <a:endParaRPr lang="zh-CN" altLang="en-US" sz="2175" i="1">
              <a:solidFill>
                <a:schemeClr val="accent2"/>
              </a:solidFill>
              <a:latin typeface="Verdana" pitchFamily="34" charset="0"/>
            </a:endParaRPr>
          </a:p>
          <a:p>
            <a:pPr marL="700088" lvl="1" indent="-357188"/>
            <a:r>
              <a:rPr lang="zh-CN" altLang="en-US" sz="2175">
                <a:solidFill>
                  <a:schemeClr val="accent2"/>
                </a:solidFill>
              </a:rPr>
              <a:t>矛盾式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z="2175">
                <a:solidFill>
                  <a:schemeClr val="accent2"/>
                </a:solidFill>
              </a:rPr>
              <a:t>永假式</a:t>
            </a:r>
            <a:r>
              <a:rPr lang="en-US" altLang="zh-CN" sz="21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（</a:t>
            </a:r>
            <a:r>
              <a:rPr lang="en-US" altLang="zh-CN" sz="2175">
                <a:solidFill>
                  <a:schemeClr val="accent2"/>
                </a:solidFill>
              </a:rPr>
              <a:t>Contradiction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）：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在任意的解释下为假</a:t>
            </a:r>
            <a:endParaRPr lang="en-US" altLang="zh-CN" sz="2175" i="1">
              <a:solidFill>
                <a:schemeClr val="accent2"/>
              </a:solidFill>
              <a:latin typeface="Verdana" pitchFamily="34" charset="0"/>
            </a:endParaRPr>
          </a:p>
          <a:p>
            <a:pPr marL="700088" lvl="1" indent="-357188"/>
            <a:r>
              <a:rPr lang="zh-CN" altLang="en-US" sz="2175">
                <a:solidFill>
                  <a:schemeClr val="accent2"/>
                </a:solidFill>
              </a:rPr>
              <a:t>可满足式（</a:t>
            </a:r>
            <a:r>
              <a:rPr lang="en-US" altLang="zh-CN" sz="2175">
                <a:solidFill>
                  <a:schemeClr val="accent2"/>
                </a:solidFill>
              </a:rPr>
              <a:t>Satisfiable</a:t>
            </a:r>
            <a:r>
              <a:rPr lang="zh-CN" altLang="en-US" sz="2175">
                <a:solidFill>
                  <a:schemeClr val="accent2"/>
                </a:solidFill>
              </a:rPr>
              <a:t>）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： </a:t>
            </a:r>
            <a:r>
              <a:rPr lang="en-US" altLang="zh-CN" sz="2175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175">
                <a:solidFill>
                  <a:schemeClr val="accent2"/>
                </a:solidFill>
                <a:latin typeface="Verdana" pitchFamily="34" charset="0"/>
              </a:rPr>
              <a:t>在某个解释下为真</a:t>
            </a:r>
            <a:endParaRPr lang="en-US" altLang="zh-CN" sz="2175" i="1">
              <a:solidFill>
                <a:schemeClr val="accent2"/>
              </a:solidFill>
              <a:latin typeface="Verdana" pitchFamily="34" charset="0"/>
            </a:endParaRPr>
          </a:p>
          <a:p>
            <a:pPr marL="400050" indent="-400050">
              <a:buNone/>
            </a:pPr>
            <a:endParaRPr lang="zh-CN" altLang="en-US">
              <a:sym typeface="Symbol" pitchFamily="18" charset="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/>
              <a:t>代换实例（</a:t>
            </a:r>
            <a:r>
              <a:rPr lang="en-US" altLang="zh-CN">
                <a:hlinkClick r:id="rId2"/>
              </a:rPr>
              <a:t>Substitution Instance</a:t>
            </a:r>
            <a:r>
              <a:rPr lang="zh-CN" altLang="en-US"/>
              <a:t>）</a:t>
            </a:r>
            <a:endParaRPr lang="en-US" altLang="zh-CN" i="1">
              <a:latin typeface="Verdana" pitchFamily="34" charset="0"/>
            </a:endParaRPr>
          </a:p>
          <a:p>
            <a:pPr marL="700088" lvl="1" indent="-357188"/>
            <a:r>
              <a:rPr lang="zh-CN" altLang="en-US">
                <a:solidFill>
                  <a:schemeClr val="accent2"/>
                </a:solidFill>
              </a:rPr>
              <a:t>给定命题公式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，含命题变项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</a:p>
          <a:p>
            <a:pPr marL="700088" lvl="1" indent="-357188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个谓词公式</a:t>
            </a:r>
          </a:p>
          <a:p>
            <a:pPr marL="700088" lvl="1" indent="-357188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称为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的代换实例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如果</a:t>
            </a:r>
          </a:p>
          <a:p>
            <a:pPr marL="1014413" lvl="2" indent="-328613"/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通过用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z="90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代替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z="900">
                <a:solidFill>
                  <a:srgbClr val="FF0000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中的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p</a:t>
            </a:r>
            <a:r>
              <a:rPr lang="en-US" altLang="zh-CN" sz="90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得到</a:t>
            </a:r>
            <a:endParaRPr lang="zh-CN" altLang="en-US" i="1">
              <a:solidFill>
                <a:srgbClr val="FF0000"/>
              </a:solidFill>
              <a:latin typeface="Verdana" pitchFamily="34" charset="0"/>
            </a:endParaRPr>
          </a:p>
          <a:p>
            <a:pPr marL="400050" indent="-400050">
              <a:buNone/>
            </a:pPr>
            <a:endParaRPr lang="zh-CN" altLang="en-US" sz="1875">
              <a:sym typeface="Symbol" pitchFamily="18" charset="2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>
                <a:latin typeface="Verdana" pitchFamily="34" charset="0"/>
              </a:rPr>
              <a:t>定理：重言式的代换实例都是永真式，矛盾式的代换实例都是永假式</a:t>
            </a:r>
          </a:p>
          <a:p>
            <a:pPr marL="400050" indent="-400050">
              <a:buNone/>
            </a:pPr>
            <a:r>
              <a:rPr lang="zh-CN" altLang="en-US">
                <a:latin typeface="Verdana" pitchFamily="34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证明思路：</a:t>
            </a:r>
            <a:r>
              <a:rPr lang="zh-CN" altLang="en-US">
                <a:latin typeface="Verdana" pitchFamily="34" charset="0"/>
              </a:rPr>
              <a:t>给定重言式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>
                <a:latin typeface="Verdana" pitchFamily="34" charset="0"/>
              </a:rPr>
              <a:t>0 </a:t>
            </a:r>
            <a:r>
              <a:rPr lang="zh-CN" altLang="en-US">
                <a:latin typeface="Verdana" pitchFamily="34" charset="0"/>
              </a:rPr>
              <a:t>，对于命题变项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 sz="1275">
                <a:latin typeface="Verdana" pitchFamily="34" charset="0"/>
              </a:rPr>
              <a:t>1</a:t>
            </a:r>
            <a:r>
              <a:rPr lang="en-US" altLang="zh-CN">
                <a:latin typeface="Verdana" pitchFamily="34" charset="0"/>
              </a:rPr>
              <a:t>,…,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 sz="1275">
                <a:latin typeface="Verdana" pitchFamily="34" charset="0"/>
              </a:rPr>
              <a:t>n</a:t>
            </a:r>
            <a:r>
              <a:rPr lang="zh-CN" altLang="en-US">
                <a:latin typeface="Verdana" pitchFamily="34" charset="0"/>
              </a:rPr>
              <a:t>的任意赋值，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200">
                <a:latin typeface="Verdana" pitchFamily="34" charset="0"/>
              </a:rPr>
              <a:t>0</a:t>
            </a:r>
            <a:r>
              <a:rPr lang="zh-CN" altLang="en-US">
                <a:latin typeface="Verdana" pitchFamily="34" charset="0"/>
              </a:rPr>
              <a:t>都为真</a:t>
            </a:r>
          </a:p>
          <a:p>
            <a:pPr marL="400050" indent="-400050"/>
            <a:r>
              <a:rPr lang="zh-CN" altLang="en-US">
                <a:latin typeface="Verdana" pitchFamily="34" charset="0"/>
              </a:rPr>
              <a:t>例：已知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zh-CN" altLang="en-US">
                <a:latin typeface="Verdana" pitchFamily="34" charset="0"/>
              </a:rPr>
              <a:t>为重言式，那么</a:t>
            </a:r>
          </a:p>
          <a:p>
            <a:pPr marL="400050" indent="-400050">
              <a:buNone/>
            </a:pPr>
            <a:r>
              <a:rPr lang="en-US" altLang="zh-CN">
                <a:latin typeface="Verdana" pitchFamily="34" charset="0"/>
              </a:rPr>
              <a:t>           F(x)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(G(x)F(x))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是否是重言式？</a:t>
            </a:r>
          </a:p>
          <a:p>
            <a:pPr marL="400050" indent="-400050">
              <a:buNone/>
            </a:pPr>
            <a:r>
              <a:rPr lang="en-US" altLang="zh-CN">
                <a:latin typeface="Verdana" pitchFamily="34" charset="0"/>
              </a:rPr>
              <a:t>           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x(</a:t>
            </a:r>
            <a:r>
              <a:rPr lang="en-US" altLang="zh-CN">
                <a:latin typeface="Verdana" pitchFamily="34" charset="0"/>
              </a:rPr>
              <a:t>F(x)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(G(x)F(x)))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呢？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 sz="2400"/>
              <a:t>例：判断下列公式类型</a:t>
            </a:r>
            <a:endParaRPr lang="en-US" altLang="zh-CN" sz="2400" i="1">
              <a:latin typeface="Verdana" pitchFamily="34" charset="0"/>
            </a:endParaRPr>
          </a:p>
          <a:p>
            <a:pPr marL="700088" lvl="1" indent="-357188"/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F(x) x F(x)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x (F(x)  G(x))</a:t>
            </a:r>
          </a:p>
          <a:p>
            <a:pPr marL="700088" lvl="1" indent="-357188"/>
            <a:r>
              <a:rPr kumimoji="0" lang="en-US" altLang="zh-CN">
                <a:solidFill>
                  <a:schemeClr val="accent2"/>
                </a:solidFill>
                <a:sym typeface="Symbol" pitchFamily="18" charset="2"/>
              </a:rPr>
              <a:t> 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xF(x)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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400050" indent="-400050">
              <a:buNone/>
            </a:pPr>
            <a:endParaRPr lang="zh-CN" altLang="en-US" sz="1875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一阶逻辑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对命题做进一步分解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揭示命题的内部结构以及命题间的内在联系</a:t>
            </a:r>
            <a:endParaRPr lang="zh-CN" altLang="en-US">
              <a:solidFill>
                <a:srgbClr val="FF330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命题分解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个体词（名词、代词）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谓词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量词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Verdana" pitchFamily="34" charset="0"/>
              </a:rPr>
              <a:t>例：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南京是城市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个体词：南京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谓词：是城市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 marL="400050" indent="-400050"/>
            <a:r>
              <a:rPr lang="zh-CN" altLang="en-US" sz="2400"/>
              <a:t>例：判断下列公式类型</a:t>
            </a:r>
            <a:endParaRPr lang="en-US" altLang="zh-CN" sz="2400" i="1">
              <a:latin typeface="Verdana" pitchFamily="34" charset="0"/>
            </a:endParaRPr>
          </a:p>
          <a:p>
            <a:pPr marL="700088" lvl="1" indent="-357188"/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F(x) x F(x)</a:t>
            </a:r>
          </a:p>
          <a:p>
            <a:pPr marL="1014413" lvl="2" indent="-328613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对任意解释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，如果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使得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为真，对任意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xD</a:t>
            </a:r>
            <a:r>
              <a:rPr lang="en-US" altLang="zh-CN" sz="9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为真，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必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使得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</a:t>
            </a:r>
          </a:p>
          <a:p>
            <a:pPr marL="700088" lvl="1" indent="-357188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x (F(x)  G(x))</a:t>
            </a:r>
          </a:p>
          <a:p>
            <a:pPr marL="1014413" lvl="2" indent="-328613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解释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：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 sz="9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为实数集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R</a:t>
            </a:r>
          </a:p>
          <a:p>
            <a:pPr marL="1014413" lvl="2" indent="-328613"/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F(x): x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是整数；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G(x): x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是有理数</a:t>
            </a:r>
            <a:endParaRPr lang="zh-CN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700088" lvl="1" indent="-357188"/>
            <a:r>
              <a:rPr kumimoji="0" lang="en-US" altLang="zh-CN">
                <a:solidFill>
                  <a:schemeClr val="accent2"/>
                </a:solidFill>
                <a:sym typeface="Symbol" pitchFamily="18" charset="2"/>
              </a:rPr>
              <a:t> 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xF(x)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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1014413" lvl="2" indent="-328613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是 </a:t>
            </a:r>
            <a:r>
              <a:rPr kumimoji="0" lang="en-US" altLang="zh-CN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(p  q)  q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的代换实例</a:t>
            </a:r>
          </a:p>
          <a:p>
            <a:pPr marL="700088" lvl="1" indent="-357188"/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400050" indent="-400050">
              <a:buNone/>
            </a:pPr>
            <a:endParaRPr lang="zh-CN" altLang="en-US" sz="1875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678216" y="2371726"/>
            <a:ext cx="917972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rgbClr val="800000"/>
                </a:solidFill>
                <a:sym typeface="Symbol" pitchFamily="18" charset="2"/>
              </a:rPr>
              <a:t>永真式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731795" y="4262439"/>
            <a:ext cx="917972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rgbClr val="800000"/>
                </a:solidFill>
                <a:sym typeface="Symbol" pitchFamily="18" charset="2"/>
              </a:rPr>
              <a:t>矛盾式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678217" y="3375423"/>
            <a:ext cx="1134665" cy="66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rgbClr val="800000"/>
                </a:solidFill>
                <a:sym typeface="Symbol" pitchFamily="18" charset="2"/>
              </a:rPr>
              <a:t>可满足式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/>
            <a:r>
              <a:rPr kumimoji="1" lang="en-US" altLang="zh-CN" sz="3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3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 习题课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5" y="1808560"/>
            <a:ext cx="6172200" cy="3394472"/>
          </a:xfrm>
        </p:spPr>
        <p:txBody>
          <a:bodyPr/>
          <a:lstStyle/>
          <a:p>
            <a:r>
              <a:rPr lang="zh-CN" altLang="en-US" sz="180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个体词、谓词、量词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一阶逻辑命题符号化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>
                <a:latin typeface="Lucida Sans Unicode" pitchFamily="34" charset="0"/>
              </a:rPr>
              <a:t>一阶语言</a:t>
            </a:r>
            <a:r>
              <a:rPr lang="en-US" altLang="zh-CN" sz="1800">
                <a:latin typeface="Palace Script MT" pitchFamily="66" charset="0"/>
              </a:rPr>
              <a:t>L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1800" i="1">
                <a:latin typeface="Lucida Sans Unicode" pitchFamily="34" charset="0"/>
              </a:rPr>
              <a:t>   </a:t>
            </a:r>
            <a:r>
              <a:rPr lang="zh-CN" altLang="en-US" sz="1800">
                <a:latin typeface="Lucida Sans Unicode" pitchFamily="34" charset="0"/>
              </a:rPr>
              <a:t>项、原子公式、</a:t>
            </a:r>
            <a:r>
              <a:rPr lang="zh-CN" altLang="en-US" sz="1800"/>
              <a:t>合式公式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公式的解释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800"/>
              <a:t>     量词的辖域、指导变元、个体变项的自由出现与约束出现、闭式、解释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公式的类型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1800"/>
              <a:t>     永真式</a:t>
            </a:r>
            <a:r>
              <a:rPr lang="en-US" altLang="zh-CN" sz="1800"/>
              <a:t>(</a:t>
            </a:r>
            <a:r>
              <a:rPr lang="zh-CN" altLang="en-US" sz="1800"/>
              <a:t>逻辑有效式</a:t>
            </a:r>
            <a:r>
              <a:rPr lang="en-US" altLang="zh-CN" sz="1800"/>
              <a:t>)</a:t>
            </a:r>
            <a:r>
              <a:rPr lang="zh-CN" altLang="en-US" sz="1800"/>
              <a:t>、矛盾式</a:t>
            </a:r>
            <a:r>
              <a:rPr lang="en-US" altLang="zh-CN" sz="1800"/>
              <a:t>(</a:t>
            </a:r>
            <a:r>
              <a:rPr lang="zh-CN" altLang="en-US" sz="1800"/>
              <a:t>永假式</a:t>
            </a:r>
            <a:r>
              <a:rPr lang="en-US" altLang="zh-CN" sz="1800"/>
              <a:t>)</a:t>
            </a:r>
            <a:r>
              <a:rPr lang="zh-CN" altLang="en-US" sz="1800"/>
              <a:t>、可满足式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1494235" y="2037160"/>
            <a:ext cx="59947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准确地将给定命题符号化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 理解一阶语言的概念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 深刻理解一阶语言的解释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 熟练地给出公式的解释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深刻理解永真式、矛盾式、可满足式的概念</a:t>
            </a:r>
            <a:r>
              <a:rPr lang="en-US" altLang="zh-CN"/>
              <a:t>, </a:t>
            </a:r>
            <a:r>
              <a:rPr lang="zh-CN" altLang="en-US"/>
              <a:t>会判断简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/>
              <a:t>    单公式的类型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1385888" y="1701403"/>
            <a:ext cx="5506641" cy="1753791"/>
            <a:chOff x="204" y="709"/>
            <a:chExt cx="4625" cy="1473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562" y="1834"/>
            <a:ext cx="226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4" imgW="1650960" imgH="241200" progId="Equation.3">
                    <p:embed/>
                  </p:oleObj>
                </mc:Choice>
                <mc:Fallback>
                  <p:oleObj name="公式" r:id="rId4" imgW="165096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34"/>
                          <a:ext cx="226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Text Box 6"/>
            <p:cNvSpPr txBox="1">
              <a:spLocks noChangeArrowheads="1"/>
            </p:cNvSpPr>
            <p:nvPr/>
          </p:nvSpPr>
          <p:spPr bwMode="auto">
            <a:xfrm>
              <a:off x="204" y="709"/>
              <a:ext cx="4082" cy="1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itchFamily="18" charset="0"/>
                </a:rPr>
                <a:t>1. </a:t>
              </a:r>
              <a:r>
                <a:rPr lang="zh-CN" altLang="en-US">
                  <a:latin typeface="Times New Roman" pitchFamily="18" charset="0"/>
                </a:rPr>
                <a:t>在分别取个体域为</a:t>
              </a:r>
            </a:p>
            <a:p>
              <a:r>
                <a:rPr lang="zh-CN" altLang="en-US">
                  <a:latin typeface="Times New Roman" pitchFamily="18" charset="0"/>
                </a:rPr>
                <a:t>       </a:t>
              </a:r>
              <a:r>
                <a:rPr lang="en-US" altLang="zh-CN">
                  <a:latin typeface="Times New Roman" pitchFamily="18" charset="0"/>
                </a:rPr>
                <a:t>(a) </a:t>
              </a:r>
              <a:r>
                <a:rPr lang="en-US" altLang="zh-CN" i="1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=N</a:t>
              </a:r>
            </a:p>
            <a:p>
              <a:r>
                <a:rPr lang="en-US" altLang="zh-CN" i="1">
                  <a:latin typeface="Times New Roman" pitchFamily="18" charset="0"/>
                </a:rPr>
                <a:t>       </a:t>
              </a:r>
              <a:r>
                <a:rPr lang="en-US" altLang="zh-CN">
                  <a:latin typeface="Times New Roman" pitchFamily="18" charset="0"/>
                </a:rPr>
                <a:t>(b) </a:t>
              </a:r>
              <a:r>
                <a:rPr lang="en-US" altLang="zh-CN" i="1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2</a:t>
              </a:r>
              <a:r>
                <a:rPr lang="en-US" altLang="zh-CN">
                  <a:latin typeface="Times New Roman" pitchFamily="18" charset="0"/>
                </a:rPr>
                <a:t>=R</a:t>
              </a:r>
            </a:p>
            <a:p>
              <a:r>
                <a:rPr lang="en-US" altLang="zh-CN">
                  <a:latin typeface="Times New Roman" pitchFamily="18" charset="0"/>
                </a:rPr>
                <a:t>       (c) </a:t>
              </a:r>
              <a:r>
                <a:rPr lang="en-US" altLang="zh-CN" i="1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3</a:t>
              </a:r>
              <a:r>
                <a:rPr lang="zh-CN" altLang="en-US">
                  <a:latin typeface="Times New Roman" pitchFamily="18" charset="0"/>
                </a:rPr>
                <a:t>为全总个体域</a:t>
              </a:r>
            </a:p>
            <a:p>
              <a:r>
                <a:rPr lang="zh-CN" altLang="en-US">
                  <a:latin typeface="Times New Roman" pitchFamily="18" charset="0"/>
                </a:rPr>
                <a:t>的条件下</a:t>
              </a:r>
              <a:r>
                <a:rPr lang="en-US" altLang="zh-CN">
                  <a:latin typeface="Times New Roman" pitchFamily="18" charset="0"/>
                </a:rPr>
                <a:t>, </a:t>
              </a:r>
              <a:r>
                <a:rPr lang="zh-CN" altLang="en-US">
                  <a:latin typeface="Times New Roman" pitchFamily="18" charset="0"/>
                </a:rPr>
                <a:t>将下面命题符号化，并讨论真值</a:t>
              </a:r>
              <a:r>
                <a:rPr lang="en-US" altLang="zh-CN">
                  <a:latin typeface="Times New Roman" pitchFamily="18" charset="0"/>
                </a:rPr>
                <a:t>:</a:t>
              </a:r>
            </a:p>
            <a:p>
              <a:r>
                <a:rPr lang="zh-CN" altLang="en-US">
                  <a:latin typeface="Times New Roman" pitchFamily="18" charset="0"/>
                </a:rPr>
                <a:t>  </a:t>
              </a:r>
              <a:r>
                <a:rPr lang="en-US" altLang="zh-CN">
                  <a:latin typeface="Times New Roman" pitchFamily="18" charset="0"/>
                </a:rPr>
                <a:t>       </a:t>
              </a:r>
              <a:r>
                <a:rPr lang="zh-CN" altLang="en-US">
                  <a:latin typeface="Times New Roman" pitchFamily="18" charset="0"/>
                </a:rPr>
                <a:t>对于任意的数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zh-CN" altLang="en-US">
                  <a:latin typeface="Times New Roman" pitchFamily="18" charset="0"/>
                </a:rPr>
                <a:t>，均有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39466" y="3429001"/>
            <a:ext cx="6156722" cy="656035"/>
            <a:chOff x="249" y="2379"/>
            <a:chExt cx="5171" cy="551"/>
          </a:xfrm>
        </p:grpSpPr>
        <p:sp>
          <p:nvSpPr>
            <p:cNvPr id="2060" name="Text Box 9"/>
            <p:cNvSpPr txBox="1">
              <a:spLocks noChangeArrowheads="1"/>
            </p:cNvSpPr>
            <p:nvPr/>
          </p:nvSpPr>
          <p:spPr bwMode="auto">
            <a:xfrm>
              <a:off x="249" y="2387"/>
              <a:ext cx="5171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Times New Roman" pitchFamily="18" charset="0"/>
                </a:rPr>
                <a:t>解 设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): </a:t>
              </a:r>
            </a:p>
            <a:p>
              <a:r>
                <a:rPr lang="en-US" altLang="zh-CN">
                  <a:latin typeface="Times New Roman" pitchFamily="18" charset="0"/>
                </a:rPr>
                <a:t>      (a) 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i="1">
                  <a:latin typeface="Times New Roman" pitchFamily="18" charset="0"/>
                </a:rPr>
                <a:t>xG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)                                           </a:t>
              </a:r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247" y="2379"/>
            <a:ext cx="2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6" imgW="1650960" imgH="241200" progId="Equation.3">
                    <p:embed/>
                  </p:oleObj>
                </mc:Choice>
                <mc:Fallback>
                  <p:oleObj name="公式" r:id="rId6" imgW="1650960" imgH="241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79"/>
                          <a:ext cx="2223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1818086" y="4139804"/>
            <a:ext cx="529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(b)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                          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1816894" y="4604148"/>
            <a:ext cx="4914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(c) </a:t>
            </a:r>
            <a:r>
              <a:rPr lang="zh-CN" altLang="en-US">
                <a:latin typeface="Times New Roman" pitchFamily="18" charset="0"/>
              </a:rPr>
              <a:t>又设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是实数</a:t>
            </a:r>
          </a:p>
          <a:p>
            <a:r>
              <a:rPr lang="zh-CN" altLang="en-US">
                <a:latin typeface="Times New Roman" pitchFamily="18" charset="0"/>
              </a:rPr>
              <a:t>        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                              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4733926" y="4877991"/>
            <a:ext cx="91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3275410" y="4175522"/>
            <a:ext cx="91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3275410" y="3743325"/>
            <a:ext cx="9179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/>
      <p:bldP spid="315405" grpId="0"/>
      <p:bldP spid="315407" grpId="0"/>
      <p:bldP spid="315408" grpId="0"/>
      <p:bldP spid="3154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94236" y="1808561"/>
            <a:ext cx="3887390" cy="810815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 sz="1800"/>
              <a:t>2.  </a:t>
            </a:r>
            <a:r>
              <a:rPr lang="zh-CN" altLang="en-US" sz="1800"/>
              <a:t>在一阶逻辑中将下列命题符号化</a:t>
            </a:r>
          </a:p>
          <a:p>
            <a:pPr marL="342900" indent="-342900">
              <a:buNone/>
            </a:pPr>
            <a:r>
              <a:rPr lang="zh-CN" altLang="en-US" sz="1800"/>
              <a:t>  </a:t>
            </a:r>
            <a:r>
              <a:rPr lang="en-US" altLang="zh-CN" sz="1800"/>
              <a:t>(1) </a:t>
            </a:r>
            <a:r>
              <a:rPr lang="zh-CN" altLang="en-US" sz="1800"/>
              <a:t>大熊猫都可爱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602581" y="2564606"/>
            <a:ext cx="3887391" cy="37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有人爱发脾气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02581" y="2943226"/>
            <a:ext cx="3887391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说所有人都爱吃面包是不对的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1494236" y="3375422"/>
            <a:ext cx="3887390" cy="432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kumimoji="1" lang="en-US" altLang="zh-CN">
                <a:latin typeface="Times New Roman" pitchFamily="18" charset="0"/>
              </a:rPr>
              <a:t>  (4) </a:t>
            </a:r>
            <a:r>
              <a:rPr kumimoji="1" lang="zh-CN" altLang="en-US">
                <a:latin typeface="Times New Roman" pitchFamily="18" charset="0"/>
              </a:rPr>
              <a:t>没有不爱吃糖的人</a:t>
            </a:r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1547813" y="3752851"/>
            <a:ext cx="3887391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(5) </a:t>
            </a:r>
            <a:r>
              <a:rPr lang="zh-CN" altLang="en-US">
                <a:latin typeface="Times New Roman" pitchFamily="18" charset="0"/>
              </a:rPr>
              <a:t>任何两个不同的人都不一样高</a:t>
            </a:r>
          </a:p>
        </p:txBody>
      </p:sp>
      <p:sp>
        <p:nvSpPr>
          <p:cNvPr id="49160" name="Rectangle 5"/>
          <p:cNvSpPr>
            <a:spLocks noChangeArrowheads="1"/>
          </p:cNvSpPr>
          <p:nvPr/>
        </p:nvSpPr>
        <p:spPr bwMode="auto">
          <a:xfrm>
            <a:off x="1494236" y="4131469"/>
            <a:ext cx="421124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(6) </a:t>
            </a:r>
            <a:r>
              <a:rPr lang="zh-CN" altLang="en-US">
                <a:latin typeface="Times New Roman" pitchFamily="18" charset="0"/>
              </a:rPr>
              <a:t>不是所有的汽车都比所有的火车快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6" y="1808561"/>
            <a:ext cx="3887390" cy="810815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 sz="1800"/>
              <a:t>2.  </a:t>
            </a:r>
            <a:r>
              <a:rPr lang="zh-CN" altLang="en-US" sz="1800"/>
              <a:t>在一阶逻辑中将下列命题符号化</a:t>
            </a:r>
          </a:p>
          <a:p>
            <a:pPr marL="342900" indent="-342900">
              <a:buNone/>
            </a:pPr>
            <a:r>
              <a:rPr lang="zh-CN" altLang="en-US" sz="1800"/>
              <a:t>  </a:t>
            </a:r>
            <a:r>
              <a:rPr lang="en-US" altLang="zh-CN" sz="1800"/>
              <a:t>(1) </a:t>
            </a:r>
            <a:r>
              <a:rPr lang="zh-CN" altLang="en-US" sz="1800"/>
              <a:t>大熊猫都可爱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1602581" y="3267075"/>
            <a:ext cx="3887391" cy="37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有人爱发脾气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494236" y="4400551"/>
            <a:ext cx="388739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(3) </a:t>
            </a:r>
            <a:r>
              <a:rPr lang="zh-CN" altLang="en-US">
                <a:latin typeface="Times New Roman" pitchFamily="18" charset="0"/>
              </a:rPr>
              <a:t>说所有人都爱吃面包是不对的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1871664" y="2511030"/>
            <a:ext cx="4212431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为大熊猫，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可爱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   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/>
              <a:t>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1925241" y="3644505"/>
            <a:ext cx="4266009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是人，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爱发脾气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  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1926433" y="4779170"/>
            <a:ext cx="437435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是人，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爱吃面包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 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6" y="1701403"/>
            <a:ext cx="3887390" cy="432197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 sz="1800"/>
              <a:t>  (4) </a:t>
            </a:r>
            <a:r>
              <a:rPr lang="zh-CN" altLang="en-US" sz="1800"/>
              <a:t>没有不爱吃糖的人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494236" y="2888458"/>
            <a:ext cx="388739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(5) </a:t>
            </a:r>
            <a:r>
              <a:rPr lang="zh-CN" altLang="en-US">
                <a:latin typeface="Times New Roman" pitchFamily="18" charset="0"/>
              </a:rPr>
              <a:t>任何两个不同的人都不一样高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440656" y="4023122"/>
            <a:ext cx="4211241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(6) </a:t>
            </a:r>
            <a:r>
              <a:rPr lang="zh-CN" altLang="en-US">
                <a:latin typeface="Times New Roman" pitchFamily="18" charset="0"/>
              </a:rPr>
              <a:t>不是所有的汽车都比所有的火车快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1925242" y="2133601"/>
            <a:ext cx="4698206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是人，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爱吃糖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 </a:t>
            </a:r>
            <a:r>
              <a:rPr lang="zh-CN" altLang="en-US">
                <a:latin typeface="Times New Roman" pitchFamily="18" charset="0"/>
              </a:rPr>
              <a:t>或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1925241" y="3243264"/>
            <a:ext cx="572452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是人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zh-CN" altLang="en-US">
                <a:latin typeface="Times New Roman" pitchFamily="18" charset="0"/>
              </a:rPr>
              <a:t>相同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与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zh-CN" altLang="en-US">
                <a:latin typeface="Times New Roman" pitchFamily="18" charset="0"/>
              </a:rPr>
              <a:t>一样高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    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1925241" y="4400551"/>
            <a:ext cx="5562600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是汽车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zh-CN" altLang="en-US">
                <a:latin typeface="Times New Roman" pitchFamily="18" charset="0"/>
              </a:rPr>
              <a:t>是火车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比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zh-CN" altLang="en-US">
                <a:latin typeface="Times New Roman" pitchFamily="18" charset="0"/>
              </a:rPr>
              <a:t>快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  <a:sym typeface="Symbol" pitchFamily="18" charset="2"/>
              </a:rPr>
              <a:t>       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或  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6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综合习题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1" y="1863328"/>
            <a:ext cx="6209110" cy="3671888"/>
          </a:xfrm>
        </p:spPr>
        <p:txBody>
          <a:bodyPr/>
          <a:lstStyle/>
          <a:p>
            <a:r>
              <a:rPr lang="zh-CN" altLang="en-US"/>
              <a:t>将下列命题符号化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1.  </a:t>
            </a:r>
            <a:r>
              <a:rPr lang="zh-CN" altLang="en-US" sz="1800"/>
              <a:t>所有计算机系的学生都要选修一门数学课程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2.  </a:t>
            </a:r>
            <a:r>
              <a:rPr lang="zh-CN" altLang="en-US" sz="1800"/>
              <a:t>没有整数能大于所有整数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3. </a:t>
            </a:r>
            <a:r>
              <a:rPr lang="zh-CN" altLang="en-US" sz="1800"/>
              <a:t>有位教师从未被学生问过问题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4. </a:t>
            </a:r>
            <a:r>
              <a:rPr lang="zh-CN" altLang="en-US" sz="1800"/>
              <a:t>有的人喜欢所有的花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5. </a:t>
            </a:r>
            <a:r>
              <a:rPr lang="zh-CN" altLang="en-US" sz="1800"/>
              <a:t>对于任意给定的正实数，都存在比它大的实数 </a:t>
            </a:r>
            <a:endParaRPr lang="en-US" altLang="zh-CN" sz="1800"/>
          </a:p>
          <a:p>
            <a:pPr>
              <a:buFont typeface="Wingding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10" y="1052514"/>
            <a:ext cx="4591050" cy="313135"/>
          </a:xfrm>
        </p:spPr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9" name="Group 11"/>
          <p:cNvGrpSpPr>
            <a:grpSpLocks/>
          </p:cNvGrpSpPr>
          <p:nvPr/>
        </p:nvGrpSpPr>
        <p:grpSpPr bwMode="auto">
          <a:xfrm>
            <a:off x="1439467" y="1701404"/>
            <a:ext cx="4482703" cy="2363391"/>
            <a:chOff x="249" y="709"/>
            <a:chExt cx="3765" cy="1985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3. </a:t>
              </a:r>
              <a:r>
                <a:rPr lang="zh-CN" altLang="en-US">
                  <a:latin typeface="Times New Roman" pitchFamily="18" charset="0"/>
                </a:rPr>
                <a:t>给定解释 </a:t>
              </a:r>
              <a:r>
                <a:rPr lang="en-US" altLang="zh-CN" i="1">
                  <a:latin typeface="Times New Roman" pitchFamily="18" charset="0"/>
                </a:rPr>
                <a:t>I </a:t>
              </a:r>
              <a:r>
                <a:rPr lang="zh-CN" altLang="en-US">
                  <a:latin typeface="Times New Roman" pitchFamily="18" charset="0"/>
                </a:rPr>
                <a:t>如下</a:t>
              </a:r>
              <a:r>
                <a:rPr lang="en-US" altLang="zh-CN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(a) </a:t>
              </a:r>
              <a:r>
                <a:rPr lang="zh-CN" altLang="en-US">
                  <a:latin typeface="Times New Roman" pitchFamily="18" charset="0"/>
                </a:rPr>
                <a:t>个体域</a:t>
              </a:r>
              <a:r>
                <a:rPr lang="en-US" altLang="zh-CN" i="1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=N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(b)     =2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</a:t>
              </a:r>
              <a:r>
                <a:rPr lang="zh-CN" altLang="en-US">
                  <a:latin typeface="Times New Roman" pitchFamily="18" charset="0"/>
                </a:rPr>
                <a:t>说明下列公式在 </a:t>
              </a:r>
              <a:r>
                <a:rPr lang="en-US" altLang="zh-CN" i="1">
                  <a:latin typeface="Times New Roman" pitchFamily="18" charset="0"/>
                </a:rPr>
                <a:t>I </a:t>
              </a:r>
              <a:r>
                <a:rPr lang="zh-CN" altLang="en-US">
                  <a:latin typeface="Times New Roman" pitchFamily="18" charset="0"/>
                </a:rPr>
                <a:t>下的涵义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zh-CN" altLang="en-US">
                  <a:latin typeface="Times New Roman" pitchFamily="18" charset="0"/>
                </a:rPr>
                <a:t>并讨论真值</a:t>
              </a:r>
            </a:p>
            <a:p>
              <a:pPr>
                <a:spcBef>
                  <a:spcPct val="2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>
                  <a:latin typeface="Times New Roman" pitchFamily="18" charset="0"/>
                </a:rPr>
                <a:t>(1) 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i="1">
                  <a:latin typeface="Times New Roman" pitchFamily="18" charset="0"/>
                </a:rPr>
                <a:t>xF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en-US" altLang="zh-CN">
                  <a:latin typeface="Times New Roman" pitchFamily="18" charset="0"/>
                </a:rPr>
                <a:t>),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080" name="Rectangle 13"/>
          <p:cNvSpPr>
            <a:spLocks noChangeArrowheads="1"/>
          </p:cNvSpPr>
          <p:nvPr/>
        </p:nvSpPr>
        <p:spPr bwMode="auto">
          <a:xfrm>
            <a:off x="1656160" y="4023122"/>
            <a:ext cx="3618309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1656161" y="4346972"/>
            <a:ext cx="2430065" cy="432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/>
          <a:lstStyle/>
          <a:p>
            <a:pPr marL="257175" indent="-257175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kumimoji="1" lang="en-US" altLang="zh-CN">
                <a:latin typeface="Times New Roman" pitchFamily="18" charset="0"/>
              </a:rPr>
              <a:t>(3) 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i="1">
                <a:latin typeface="Times New Roman" pitchFamily="18" charset="0"/>
              </a:rPr>
              <a:t>zF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f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),</a:t>
            </a:r>
            <a:r>
              <a:rPr kumimoji="1" lang="en-US" altLang="zh-CN" i="1">
                <a:latin typeface="Times New Roman" pitchFamily="18" charset="0"/>
              </a:rPr>
              <a:t>z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1656160" y="4670822"/>
            <a:ext cx="269914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(4)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zF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1656161" y="4994672"/>
            <a:ext cx="2321719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(5)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3589" y="4076701"/>
            <a:ext cx="2699147" cy="3786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>
                <a:sym typeface="Symbol" pitchFamily="18" charset="2"/>
              </a:rPr>
              <a:t></a:t>
            </a:r>
            <a:r>
              <a:rPr lang="en-US" altLang="zh-CN" sz="1800" i="1"/>
              <a:t>x</a:t>
            </a:r>
            <a:r>
              <a:rPr lang="en-US" altLang="zh-CN" sz="1800"/>
              <a:t>(2</a:t>
            </a:r>
            <a:r>
              <a:rPr lang="en-US" altLang="zh-CN" sz="1800" i="1"/>
              <a:t>x</a:t>
            </a:r>
            <a:r>
              <a:rPr lang="en-US" altLang="zh-CN" sz="1800"/>
              <a:t>=</a:t>
            </a:r>
            <a:r>
              <a:rPr lang="en-US" altLang="zh-CN" sz="1800" i="1"/>
              <a:t>x</a:t>
            </a:r>
            <a:r>
              <a:rPr lang="en-US" altLang="zh-CN" sz="1800"/>
              <a:t>)           </a:t>
            </a:r>
            <a:r>
              <a:rPr lang="zh-CN" altLang="en-US" sz="1800"/>
              <a:t>假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1439467" y="1701404"/>
            <a:ext cx="4482703" cy="2363391"/>
            <a:chOff x="249" y="709"/>
            <a:chExt cx="3765" cy="1985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3. </a:t>
              </a:r>
              <a:r>
                <a:rPr lang="zh-CN" altLang="en-US">
                  <a:latin typeface="Times New Roman" pitchFamily="18" charset="0"/>
                </a:rPr>
                <a:t>给定解释 </a:t>
              </a:r>
              <a:r>
                <a:rPr lang="en-US" altLang="zh-CN" i="1">
                  <a:latin typeface="Times New Roman" pitchFamily="18" charset="0"/>
                </a:rPr>
                <a:t>I </a:t>
              </a:r>
              <a:r>
                <a:rPr lang="zh-CN" altLang="en-US">
                  <a:latin typeface="Times New Roman" pitchFamily="18" charset="0"/>
                </a:rPr>
                <a:t>如下</a:t>
              </a:r>
              <a:r>
                <a:rPr lang="en-US" altLang="zh-CN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(a) </a:t>
              </a:r>
              <a:r>
                <a:rPr lang="zh-CN" altLang="en-US">
                  <a:latin typeface="Times New Roman" pitchFamily="18" charset="0"/>
                </a:rPr>
                <a:t>个体域</a:t>
              </a:r>
              <a:r>
                <a:rPr lang="en-US" altLang="zh-CN" i="1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</a:rPr>
                <a:t>=N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(b)     =2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 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>
                  <a:latin typeface="Times New Roman" pitchFamily="18" charset="0"/>
                </a:rPr>
                <a:t>   </a:t>
              </a:r>
              <a:r>
                <a:rPr lang="zh-CN" altLang="en-US">
                  <a:latin typeface="Times New Roman" pitchFamily="18" charset="0"/>
                </a:rPr>
                <a:t>说明下列公式在 </a:t>
              </a:r>
              <a:r>
                <a:rPr lang="en-US" altLang="zh-CN" i="1">
                  <a:latin typeface="Times New Roman" pitchFamily="18" charset="0"/>
                </a:rPr>
                <a:t>I </a:t>
              </a:r>
              <a:r>
                <a:rPr lang="zh-CN" altLang="en-US">
                  <a:latin typeface="Times New Roman" pitchFamily="18" charset="0"/>
                </a:rPr>
                <a:t>下的涵义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zh-CN" altLang="en-US">
                  <a:latin typeface="Times New Roman" pitchFamily="18" charset="0"/>
                </a:rPr>
                <a:t>并讨论真值</a:t>
              </a:r>
            </a:p>
            <a:p>
              <a:pPr>
                <a:spcBef>
                  <a:spcPct val="20000"/>
                </a:spcBef>
              </a:pPr>
              <a:r>
                <a:rPr lang="zh-CN" altLang="en-US">
                  <a:latin typeface="Times New Roman" pitchFamily="18" charset="0"/>
                </a:rPr>
                <a:t>    </a:t>
              </a:r>
              <a:r>
                <a:rPr lang="en-US" altLang="zh-CN">
                  <a:latin typeface="Times New Roman" pitchFamily="18" charset="0"/>
                </a:rPr>
                <a:t>(1) </a:t>
              </a:r>
              <a:r>
                <a:rPr lang="en-US" altLang="zh-CN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i="1">
                  <a:latin typeface="Times New Roman" pitchFamily="18" charset="0"/>
                </a:rPr>
                <a:t>xF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g</a:t>
              </a:r>
              <a:r>
                <a:rPr lang="en-US" altLang="zh-CN">
                  <a:latin typeface="Times New Roman" pitchFamily="18" charset="0"/>
                </a:rPr>
                <a:t>(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en-US" altLang="zh-CN" i="1">
                  <a:latin typeface="Times New Roman" pitchFamily="18" charset="0"/>
                </a:rPr>
                <a:t>a</a:t>
              </a:r>
              <a:r>
                <a:rPr lang="en-US" altLang="zh-CN">
                  <a:latin typeface="Times New Roman" pitchFamily="18" charset="0"/>
                </a:rPr>
                <a:t>),</a:t>
              </a:r>
              <a:r>
                <a:rPr lang="en-US" altLang="zh-CN" i="1">
                  <a:latin typeface="Times New Roman" pitchFamily="18" charset="0"/>
                </a:rPr>
                <a:t>x</a:t>
              </a:r>
              <a:r>
                <a:rPr lang="en-US" altLang="zh-CN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1656160" y="4455320"/>
            <a:ext cx="3618309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2034778" y="4941094"/>
            <a:ext cx="4157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+2=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+2=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      </a:t>
            </a:r>
            <a:r>
              <a:rPr lang="zh-CN" altLang="en-US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93" grpId="0"/>
      <p:bldP spid="3276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94236" y="1943100"/>
            <a:ext cx="6506765" cy="3592116"/>
          </a:xfrm>
          <a:noFill/>
        </p:spPr>
        <p:txBody>
          <a:bodyPr/>
          <a:lstStyle/>
          <a:p>
            <a:r>
              <a:rPr lang="zh-CN" altLang="en-US"/>
              <a:t>个体词（</a:t>
            </a:r>
            <a:r>
              <a:rPr lang="en-US" altLang="zh-CN"/>
              <a:t>Individual Term</a:t>
            </a:r>
            <a:r>
              <a:rPr lang="zh-CN" altLang="en-US"/>
              <a:t>）：研究对象中独立存在的具体或抽象的个体</a:t>
            </a:r>
            <a:endParaRPr lang="zh-CN" altLang="en-GB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个体常项：具体或特定的个体词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南京，东南大学，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2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个体变项：抽象或泛指的个体词</a:t>
            </a:r>
          </a:p>
          <a:p>
            <a:pPr lvl="2"/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y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z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 </a:t>
            </a:r>
          </a:p>
          <a:p>
            <a:pPr lvl="2"/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取值范围称为个体域或论域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/>
              <a:t>空集不能作为论域</a:t>
            </a:r>
          </a:p>
          <a:p>
            <a:pPr lvl="1"/>
            <a:r>
              <a:rPr lang="zh-CN" altLang="en-US" i="1">
                <a:solidFill>
                  <a:srgbClr val="FF3300"/>
                </a:solidFill>
              </a:rPr>
              <a:t>全总个体域</a:t>
            </a:r>
            <a:r>
              <a:rPr lang="zh-CN" altLang="en-US"/>
              <a:t>：宇宙间一切事物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6" y="1808560"/>
            <a:ext cx="2430065" cy="43219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/>
              <a:t>(3) </a:t>
            </a:r>
            <a:r>
              <a:rPr lang="en-US" altLang="zh-CN" sz="1800">
                <a:sym typeface="Symbol" pitchFamily="18" charset="2"/>
              </a:rPr>
              <a:t></a:t>
            </a:r>
            <a:r>
              <a:rPr lang="en-US" altLang="zh-CN" sz="1800" i="1"/>
              <a:t>x</a:t>
            </a:r>
            <a:r>
              <a:rPr lang="en-US" altLang="zh-CN" sz="1800">
                <a:sym typeface="Symbol" pitchFamily="18" charset="2"/>
              </a:rPr>
              <a:t></a:t>
            </a:r>
            <a:r>
              <a:rPr lang="en-US" altLang="zh-CN" sz="1800" i="1"/>
              <a:t>y</a:t>
            </a:r>
            <a:r>
              <a:rPr lang="en-US" altLang="zh-CN" sz="1800">
                <a:sym typeface="Symbol" pitchFamily="18" charset="2"/>
              </a:rPr>
              <a:t></a:t>
            </a:r>
            <a:r>
              <a:rPr lang="en-US" altLang="zh-CN" sz="1800" i="1"/>
              <a:t>zF</a:t>
            </a:r>
            <a:r>
              <a:rPr lang="en-US" altLang="zh-CN" sz="1800"/>
              <a:t>(</a:t>
            </a:r>
            <a:r>
              <a:rPr lang="en-US" altLang="zh-CN" sz="1800" i="1"/>
              <a:t>f</a:t>
            </a:r>
            <a:r>
              <a:rPr lang="en-US" altLang="zh-CN" sz="1800"/>
              <a:t>(</a:t>
            </a:r>
            <a:r>
              <a:rPr lang="en-US" altLang="zh-CN" sz="1800" i="1"/>
              <a:t>x</a:t>
            </a:r>
            <a:r>
              <a:rPr lang="en-US" altLang="zh-CN" sz="1800"/>
              <a:t>,</a:t>
            </a:r>
            <a:r>
              <a:rPr lang="en-US" altLang="zh-CN" sz="1800" i="1"/>
              <a:t>y</a:t>
            </a:r>
            <a:r>
              <a:rPr lang="en-US" altLang="zh-CN" sz="1800"/>
              <a:t>),</a:t>
            </a:r>
            <a:r>
              <a:rPr lang="en-US" altLang="zh-CN" sz="1800" i="1"/>
              <a:t>z</a:t>
            </a:r>
            <a:r>
              <a:rPr lang="en-US" altLang="zh-CN" sz="1800"/>
              <a:t>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1494236" y="4454128"/>
            <a:ext cx="2321719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(5)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1549003" y="2943225"/>
            <a:ext cx="269914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(4)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zF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),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1871664" y="3321844"/>
            <a:ext cx="297061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</a:t>
            </a:r>
            <a:r>
              <a:rPr lang="zh-CN" altLang="en-US">
                <a:latin typeface="Times New Roman" pitchFamily="18" charset="0"/>
              </a:rPr>
              <a:t>假             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1818086" y="2240758"/>
            <a:ext cx="2430065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z</a:t>
            </a:r>
            <a:r>
              <a:rPr lang="en-US" altLang="zh-CN">
                <a:latin typeface="Times New Roman" pitchFamily="18" charset="0"/>
              </a:rPr>
              <a:t>)       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1818086" y="4832747"/>
            <a:ext cx="2321719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          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1871664" y="3752851"/>
            <a:ext cx="361831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(3),(4)</a:t>
            </a:r>
            <a:r>
              <a:rPr lang="zh-CN" altLang="en-US">
                <a:latin typeface="Times New Roman" pitchFamily="18" charset="0"/>
              </a:rPr>
              <a:t>说明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与不能随意交换</a:t>
            </a:r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/>
      <p:bldP spid="368647" grpId="0"/>
      <p:bldP spid="368648" grpId="0"/>
      <p:bldP spid="368649" grpId="0"/>
      <p:bldP spid="368650" grpId="0"/>
      <p:bldP spid="3686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5900" y="1808560"/>
            <a:ext cx="6172200" cy="485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/>
              <a:t>4. </a:t>
            </a:r>
            <a:r>
              <a:rPr lang="zh-CN" altLang="en-US" sz="1800"/>
              <a:t>证明下面公式既不是永真式，也不是矛盾式</a:t>
            </a:r>
            <a:r>
              <a:rPr lang="en-US" altLang="zh-CN" sz="1800"/>
              <a:t>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94260" y="2239567"/>
            <a:ext cx="2175272" cy="48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701403" y="2726533"/>
            <a:ext cx="35182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808560"/>
            <a:ext cx="6172200" cy="485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/>
              <a:t>4. </a:t>
            </a:r>
            <a:r>
              <a:rPr lang="zh-CN" altLang="en-US" sz="1800"/>
              <a:t>证明下面公式既不是永真式，也不是矛盾式</a:t>
            </a:r>
            <a:r>
              <a:rPr lang="en-US" altLang="zh-CN" sz="1800"/>
              <a:t>: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694260" y="2132411"/>
            <a:ext cx="2175272" cy="48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(1)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1701403" y="3537347"/>
            <a:ext cx="3518297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1747837" y="2456261"/>
            <a:ext cx="5786438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解释</a:t>
            </a:r>
            <a:r>
              <a:rPr lang="en-US" altLang="zh-CN">
                <a:latin typeface="Times New Roman" pitchFamily="18" charset="0"/>
              </a:rPr>
              <a:t>1: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=N, 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是偶数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是素数</a:t>
            </a:r>
            <a:r>
              <a:rPr lang="en-US" altLang="zh-CN">
                <a:latin typeface="Times New Roman" pitchFamily="18" charset="0"/>
              </a:rPr>
              <a:t>,            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1756172" y="2887266"/>
            <a:ext cx="5786438" cy="37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解释</a:t>
            </a:r>
            <a:r>
              <a:rPr lang="en-US" altLang="zh-CN">
                <a:latin typeface="Times New Roman" pitchFamily="18" charset="0"/>
              </a:rPr>
              <a:t>2: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=N, 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是偶数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是奇数</a:t>
            </a:r>
            <a:r>
              <a:rPr lang="en-US" altLang="zh-CN">
                <a:latin typeface="Times New Roman" pitchFamily="18" charset="0"/>
              </a:rPr>
              <a:t>,             </a:t>
            </a:r>
            <a:r>
              <a:rPr lang="zh-CN" altLang="en-US">
                <a:latin typeface="Times New Roman" pitchFamily="18" charset="0"/>
              </a:rPr>
              <a:t>假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1709737" y="3968355"/>
            <a:ext cx="5786438" cy="70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解释</a:t>
            </a:r>
            <a:r>
              <a:rPr lang="en-US" altLang="zh-CN">
                <a:latin typeface="Times New Roman" pitchFamily="18" charset="0"/>
              </a:rPr>
              <a:t>1: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=Z, 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是正数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是负数</a:t>
            </a:r>
            <a:r>
              <a:rPr lang="en-US" altLang="zh-CN">
                <a:latin typeface="Times New Roman" pitchFamily="18" charset="0"/>
              </a:rPr>
              <a:t>,   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         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        </a:t>
            </a:r>
            <a:r>
              <a:rPr lang="zh-CN" altLang="en-US">
                <a:latin typeface="Times New Roman" pitchFamily="18" charset="0"/>
              </a:rPr>
              <a:t>真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1701403" y="4669631"/>
            <a:ext cx="5786438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解释</a:t>
            </a:r>
            <a:r>
              <a:rPr lang="en-US" altLang="zh-CN">
                <a:latin typeface="Times New Roman" pitchFamily="18" charset="0"/>
              </a:rPr>
              <a:t>2: </a:t>
            </a:r>
            <a:r>
              <a:rPr lang="en-US" altLang="zh-CN" i="1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=Z,  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是偶数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): 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</a:rPr>
              <a:t>是奇数</a:t>
            </a:r>
            <a:r>
              <a:rPr lang="en-US" altLang="zh-CN">
                <a:latin typeface="Times New Roman" pitchFamily="18" charset="0"/>
              </a:rPr>
              <a:t>,     </a:t>
            </a:r>
            <a:r>
              <a:rPr lang="en-US" altLang="zh-CN" i="1">
                <a:latin typeface="Times New Roman" pitchFamily="18" charset="0"/>
              </a:rPr>
              <a:t>H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):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&gt;</a:t>
            </a:r>
            <a:r>
              <a:rPr lang="en-US" altLang="zh-CN" i="1">
                <a:latin typeface="Times New Roman" pitchFamily="18" charset="0"/>
              </a:rPr>
              <a:t>y 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 i="1">
                <a:latin typeface="Times New Roman" pitchFamily="18" charset="0"/>
              </a:rPr>
              <a:t>            </a:t>
            </a:r>
            <a:r>
              <a:rPr lang="zh-CN" altLang="en-US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/>
      <p:bldP spid="329734" grpId="0"/>
      <p:bldP spid="329735" grpId="0"/>
      <p:bldP spid="329736" grpId="0"/>
      <p:bldP spid="3297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5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532335" y="1863328"/>
            <a:ext cx="6010275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5. </a:t>
            </a:r>
            <a:r>
              <a:rPr lang="zh-CN" altLang="en-US">
                <a:latin typeface="Times New Roman" pitchFamily="18" charset="0"/>
              </a:rPr>
              <a:t>证明下列公式为永真式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(1) 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i="1">
                <a:latin typeface="Times New Roman" pitchFamily="18" charset="0"/>
              </a:rPr>
              <a:t>yG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763316" y="2726532"/>
            <a:ext cx="3256359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5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1532335" y="1863328"/>
            <a:ext cx="6010275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5. </a:t>
            </a:r>
            <a:r>
              <a:rPr lang="zh-CN" altLang="en-US">
                <a:latin typeface="Times New Roman" pitchFamily="18" charset="0"/>
              </a:rPr>
              <a:t>证明下列公式为永真式</a:t>
            </a:r>
            <a:r>
              <a:rPr lang="en-US" altLang="zh-CN">
                <a:latin typeface="Times New Roman" pitchFamily="18" charset="0"/>
              </a:rPr>
              <a:t>: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(1) 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i="1">
                <a:latin typeface="Times New Roman" pitchFamily="18" charset="0"/>
              </a:rPr>
              <a:t>yG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1801416" y="3105151"/>
            <a:ext cx="3256359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(2)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018111" y="2619376"/>
            <a:ext cx="3525440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963341" y="3537347"/>
            <a:ext cx="466129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是任意的一个解释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对每一个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 i="1">
                <a:latin typeface="Times New Roman" pitchFamily="18" charset="0"/>
              </a:rPr>
              <a:t>        F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i="1">
                <a:latin typeface="Times New Roman" pitchFamily="18" charset="0"/>
              </a:rPr>
              <a:t>G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zh-CN" altLang="en-US">
                <a:latin typeface="Times New Roman" pitchFamily="18" charset="0"/>
              </a:rPr>
              <a:t>恒为真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  <a:p>
            <a:r>
              <a:rPr lang="en-US" altLang="zh-CN"/>
              <a:t>4</a:t>
            </a:r>
          </a:p>
          <a:p>
            <a:r>
              <a:rPr lang="en-US" altLang="zh-CN"/>
              <a:t>5</a:t>
            </a:r>
          </a:p>
          <a:p>
            <a:r>
              <a:rPr lang="en-US" altLang="zh-CN"/>
              <a:t>8</a:t>
            </a:r>
          </a:p>
          <a:p>
            <a:r>
              <a:rPr lang="en-US" altLang="zh-CN"/>
              <a:t>10</a:t>
            </a:r>
          </a:p>
          <a:p>
            <a:r>
              <a:rPr lang="en-US" altLang="zh-CN"/>
              <a:t>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6100763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谓词（</a:t>
            </a:r>
            <a:r>
              <a:rPr lang="en-GB" altLang="zh-CN"/>
              <a:t>Predicate</a:t>
            </a:r>
            <a:r>
              <a:rPr lang="zh-CN" altLang="en-US"/>
              <a:t>）：刻画个体词性质及个体词之间的关系的词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谓词常项：具体性质或关系的谓词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：小王和小李是同学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是有理数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谓词变项：抽象或泛指的性质或关系的谓词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L(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：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具有关系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L</a:t>
            </a:r>
          </a:p>
          <a:p>
            <a:pPr>
              <a:lnSpc>
                <a:spcPct val="90000"/>
              </a:lnSpc>
            </a:pPr>
            <a:r>
              <a:rPr lang="en-GB" altLang="zh-CN" i="1">
                <a:latin typeface="Verdana" pitchFamily="34" charset="0"/>
              </a:rPr>
              <a:t>n</a:t>
            </a:r>
            <a:r>
              <a:rPr lang="zh-CN" altLang="en-GB">
                <a:latin typeface="Verdana" pitchFamily="34" charset="0"/>
              </a:rPr>
              <a:t>元谓词</a:t>
            </a:r>
            <a:r>
              <a:rPr lang="en-GB" altLang="zh-CN">
                <a:latin typeface="Verdana" pitchFamily="34" charset="0"/>
              </a:rPr>
              <a:t>P(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en-GB" altLang="zh-CN" sz="1200">
                <a:latin typeface="Verdana" pitchFamily="34" charset="0"/>
              </a:rPr>
              <a:t>1</a:t>
            </a:r>
            <a:r>
              <a:rPr lang="en-GB" altLang="zh-CN">
                <a:latin typeface="Verdana" pitchFamily="34" charset="0"/>
              </a:rPr>
              <a:t>,…,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en-GB" altLang="zh-CN" sz="1200">
                <a:latin typeface="Verdana" pitchFamily="34" charset="0"/>
              </a:rPr>
              <a:t>n</a:t>
            </a:r>
            <a:r>
              <a:rPr lang="en-GB" altLang="zh-CN">
                <a:latin typeface="Verdana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P(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125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125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): D</a:t>
            </a:r>
            <a:r>
              <a:rPr lang="en-GB" altLang="zh-CN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{F,T}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为个体域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不带个体变项的谓词为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元谓词。当为谓词常项时，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元谓词即命题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/>
              <a:t>将下列命题用</a:t>
            </a:r>
            <a:r>
              <a:rPr lang="en-US" altLang="zh-CN"/>
              <a:t>0</a:t>
            </a:r>
            <a:r>
              <a:rPr lang="zh-CN" altLang="en-US"/>
              <a:t>元谓词符号化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既是素数又是偶数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是素数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是偶数</a:t>
            </a:r>
          </a:p>
          <a:p>
            <a:pPr lvl="2">
              <a:lnSpc>
                <a:spcPct val="90000"/>
              </a:lnSpc>
            </a:pP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:2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 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/>
              <a:t>将下列命题用</a:t>
            </a:r>
            <a:r>
              <a:rPr lang="en-US" altLang="zh-CN"/>
              <a:t>0</a:t>
            </a:r>
            <a:r>
              <a:rPr lang="zh-CN" altLang="en-US"/>
              <a:t>元谓词符号化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3&gt;5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2&gt;3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):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&gt;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lvl="2">
              <a:lnSpc>
                <a:spcPct val="90000"/>
              </a:lnSpc>
            </a:pP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:3, 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:5, 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:2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)F(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1" y="1943100"/>
            <a:ext cx="6047185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量词（</a:t>
            </a:r>
            <a:r>
              <a:rPr lang="en-GB" altLang="zh-CN"/>
              <a:t>Quantifier</a:t>
            </a:r>
            <a:r>
              <a:rPr lang="zh-CN" altLang="en-US"/>
              <a:t>）：表示个体常项或变项之间数量关系的词</a:t>
            </a:r>
            <a:endParaRPr lang="zh-CN" altLang="en-GB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全称量词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（</a:t>
            </a:r>
            <a:r>
              <a:rPr lang="zh-CN" altLang="en-US" b="0">
                <a:sym typeface="Symbol" pitchFamily="18" charset="2"/>
              </a:rPr>
              <a:t> </a:t>
            </a:r>
            <a:r>
              <a:rPr lang="en-US" altLang="zh-CN" u="sng">
                <a:sym typeface="Symbol" pitchFamily="18" charset="2"/>
                <a:hlinkClick r:id="rId2"/>
              </a:rPr>
              <a:t>Universal Quantifier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）</a:t>
            </a:r>
            <a:r>
              <a:rPr lang="zh-CN" altLang="en-GB">
                <a:latin typeface="Verdana" pitchFamily="34" charset="0"/>
              </a:rPr>
              <a:t>： 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zh-CN" altLang="en-GB">
                <a:latin typeface="Verdana" pitchFamily="34" charset="0"/>
              </a:rPr>
              <a:t>表示个体域里的所有个体</a:t>
            </a:r>
            <a:r>
              <a:rPr lang="en-GB" altLang="zh-CN" i="1">
                <a:latin typeface="Verdana" pitchFamily="34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对应日常语言中的“一切的”、“所有的”等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一元谓词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个体域为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真值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为真，对所有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为假，对某个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：个体域里所有个体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1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为真，对所有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G(a,b)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为假，对某对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 sz="1800">
                <a:latin typeface="Verdana" pitchFamily="34" charset="0"/>
              </a:rPr>
              <a:t>存在量词</a:t>
            </a:r>
            <a:r>
              <a:rPr lang="zh-CN" altLang="en-GB" sz="1800">
                <a:latin typeface="Verdana" pitchFamily="34" charset="0"/>
                <a:sym typeface="Symbol" pitchFamily="18" charset="2"/>
              </a:rPr>
              <a:t>（</a:t>
            </a:r>
            <a:r>
              <a:rPr lang="en-US" altLang="zh-CN">
                <a:sym typeface="Symbol" pitchFamily="18" charset="2"/>
                <a:hlinkClick r:id="rId2"/>
              </a:rPr>
              <a:t>Existential Quantifier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GB" sz="1800">
                <a:latin typeface="Verdana" pitchFamily="34" charset="0"/>
                <a:sym typeface="Symbol" pitchFamily="18" charset="2"/>
              </a:rPr>
              <a:t>）： </a:t>
            </a:r>
            <a:r>
              <a:rPr lang="en-GB" altLang="zh-CN" sz="1800">
                <a:latin typeface="Verdana" pitchFamily="34" charset="0"/>
              </a:rPr>
              <a:t>x</a:t>
            </a:r>
            <a:r>
              <a:rPr lang="zh-CN" altLang="en-GB" sz="1800">
                <a:latin typeface="Verdana" pitchFamily="34" charset="0"/>
              </a:rPr>
              <a:t>表示个体域里有一个个体</a:t>
            </a:r>
            <a:r>
              <a:rPr lang="en-GB" altLang="zh-CN" sz="1800">
                <a:latin typeface="Verdana" pitchFamily="34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对应日常语言中的“存在”、“有一个”等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一元谓词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个体域为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真值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为真，存在某个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为假，对任意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：个体域里存在个体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>
              <a:lnSpc>
                <a:spcPct val="90000"/>
              </a:lnSpc>
            </a:pPr>
            <a:r>
              <a:rPr lang="zh-CN" altLang="en-GB" sz="1800">
                <a:latin typeface="Verdana" pitchFamily="34" charset="0"/>
                <a:sym typeface="Symbol" pitchFamily="18" charset="2"/>
              </a:rPr>
              <a:t>全称量词与存在量词联合</a:t>
            </a:r>
          </a:p>
          <a:p>
            <a:pPr lvl="1">
              <a:lnSpc>
                <a:spcPct val="90000"/>
              </a:lnSpc>
            </a:pPr>
            <a:r>
              <a:rPr lang="en-GB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       个体域里任意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x,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存在个体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8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8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       个体域里存在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和所有个体</a:t>
            </a:r>
            <a:r>
              <a:rPr lang="en-GB" altLang="zh-CN" sz="1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1800">
                <a:solidFill>
                  <a:schemeClr val="accent2"/>
                </a:solidFill>
                <a:latin typeface="Verdana" pitchFamily="34" charset="0"/>
              </a:rPr>
              <a:t>都</a:t>
            </a:r>
            <a:r>
              <a:rPr lang="zh-CN" altLang="en-GB" sz="1575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1575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17838</TotalTime>
  <Words>4567</Words>
  <Application>Microsoft Office PowerPoint</Application>
  <PresentationFormat>全屏显示(4:3)</PresentationFormat>
  <Paragraphs>480</Paragraphs>
  <Slides>55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宋体</vt:lpstr>
      <vt:lpstr>Arial</vt:lpstr>
      <vt:lpstr>Lucida Sans Unicode</vt:lpstr>
      <vt:lpstr>Palace Script MT</vt:lpstr>
      <vt:lpstr>Symbol</vt:lpstr>
      <vt:lpstr>Times New Roman</vt:lpstr>
      <vt:lpstr>Verdana</vt:lpstr>
      <vt:lpstr>Wingdings</vt:lpstr>
      <vt:lpstr>xobjects</vt:lpstr>
      <vt:lpstr>Equation</vt:lpstr>
      <vt:lpstr>公式</vt:lpstr>
      <vt:lpstr>第四章:一阶逻辑基本概念</vt:lpstr>
      <vt:lpstr>PowerPoint 演示文稿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PowerPoint 演示文稿</vt:lpstr>
      <vt:lpstr>4.2一阶逻辑公式及其解释</vt:lpstr>
      <vt:lpstr>PowerPoint 演示文稿</vt:lpstr>
      <vt:lpstr>PowerPoint 演示文稿</vt:lpstr>
      <vt:lpstr>PowerPoint 演示文稿</vt:lpstr>
      <vt:lpstr>PowerPoint 演示文稿</vt:lpstr>
      <vt:lpstr>4.2一阶逻辑公式及其解释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习题课</vt:lpstr>
      <vt:lpstr>基本要求</vt:lpstr>
      <vt:lpstr>练习1</vt:lpstr>
      <vt:lpstr>练习2</vt:lpstr>
      <vt:lpstr>练习2</vt:lpstr>
      <vt:lpstr>练习2</vt:lpstr>
      <vt:lpstr>综合习题</vt:lpstr>
      <vt:lpstr>练习3</vt:lpstr>
      <vt:lpstr>练习3</vt:lpstr>
      <vt:lpstr>练习3</vt:lpstr>
      <vt:lpstr>练习4</vt:lpstr>
      <vt:lpstr>练习4</vt:lpstr>
      <vt:lpstr>练习5</vt:lpstr>
      <vt:lpstr>练习5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涂山月</cp:lastModifiedBy>
  <cp:revision>1005</cp:revision>
  <dcterms:created xsi:type="dcterms:W3CDTF">2005-10-17T02:31:54Z</dcterms:created>
  <dcterms:modified xsi:type="dcterms:W3CDTF">2018-06-01T17:01:04Z</dcterms:modified>
</cp:coreProperties>
</file>